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wmf" ContentType="image/x-wmf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ppt/notesSlides/notesSlide54.xml" ContentType="application/vnd.openxmlformats-officedocument.presentationml.notesSlide+xml"/>
  <Override PartName="/ppt/notesSlides/notesSlide55.xml" ContentType="application/vnd.openxmlformats-officedocument.presentationml.notesSlide+xml"/>
  <Override PartName="/ppt/notesSlides/notesSlide56.xml" ContentType="application/vnd.openxmlformats-officedocument.presentationml.notesSlide+xml"/>
  <Override PartName="/ppt/notesSlides/notesSlide57.xml" ContentType="application/vnd.openxmlformats-officedocument.presentationml.notesSlide+xml"/>
  <Override PartName="/ppt/notesSlides/notesSlide58.xml" ContentType="application/vnd.openxmlformats-officedocument.presentationml.notesSlide+xml"/>
  <Override PartName="/ppt/notesSlides/notesSlide59.xml" ContentType="application/vnd.openxmlformats-officedocument.presentationml.notesSlide+xml"/>
  <Override PartName="/ppt/notesSlides/notesSlide60.xml" ContentType="application/vnd.openxmlformats-officedocument.presentationml.notesSlide+xml"/>
  <Override PartName="/ppt/notesSlides/notesSlide61.xml" ContentType="application/vnd.openxmlformats-officedocument.presentationml.notesSlide+xml"/>
  <Override PartName="/ppt/notesSlides/notesSlide62.xml" ContentType="application/vnd.openxmlformats-officedocument.presentationml.notesSlide+xml"/>
  <Override PartName="/ppt/notesSlides/notesSlide63.xml" ContentType="application/vnd.openxmlformats-officedocument.presentationml.notesSlide+xml"/>
  <Override PartName="/ppt/notesSlides/notesSlide64.xml" ContentType="application/vnd.openxmlformats-officedocument.presentationml.notesSlide+xml"/>
  <Override PartName="/ppt/notesSlides/notesSlide65.xml" ContentType="application/vnd.openxmlformats-officedocument.presentationml.notesSlide+xml"/>
  <Override PartName="/ppt/notesSlides/notesSlide66.xml" ContentType="application/vnd.openxmlformats-officedocument.presentationml.notesSlide+xml"/>
  <Override PartName="/ppt/notesSlides/notesSlide67.xml" ContentType="application/vnd.openxmlformats-officedocument.presentationml.notesSlide+xml"/>
  <Override PartName="/ppt/notesSlides/notesSlide68.xml" ContentType="application/vnd.openxmlformats-officedocument.presentationml.notesSlide+xml"/>
  <Override PartName="/ppt/notesSlides/notesSlide69.xml" ContentType="application/vnd.openxmlformats-officedocument.presentationml.notesSlide+xml"/>
  <Override PartName="/ppt/notesSlides/notesSlide70.xml" ContentType="application/vnd.openxmlformats-officedocument.presentationml.notesSlide+xml"/>
  <Override PartName="/ppt/notesSlides/notesSlide71.xml" ContentType="application/vnd.openxmlformats-officedocument.presentationml.notesSlide+xml"/>
  <Override PartName="/ppt/notesSlides/notesSlide72.xml" ContentType="application/vnd.openxmlformats-officedocument.presentationml.notesSlide+xml"/>
  <Override PartName="/ppt/notesSlides/notesSlide73.xml" ContentType="application/vnd.openxmlformats-officedocument.presentationml.notesSlide+xml"/>
  <Override PartName="/ppt/notesSlides/notesSlide74.xml" ContentType="application/vnd.openxmlformats-officedocument.presentationml.notesSlide+xml"/>
  <Override PartName="/ppt/notesSlides/notesSlide75.xml" ContentType="application/vnd.openxmlformats-officedocument.presentationml.notesSlide+xml"/>
  <Override PartName="/ppt/notesSlides/notesSlide76.xml" ContentType="application/vnd.openxmlformats-officedocument.presentationml.notesSlide+xml"/>
  <Override PartName="/ppt/notesSlides/notesSlide77.xml" ContentType="application/vnd.openxmlformats-officedocument.presentationml.notesSlide+xml"/>
  <Override PartName="/ppt/notesSlides/notesSlide78.xml" ContentType="application/vnd.openxmlformats-officedocument.presentationml.notesSlide+xml"/>
  <Override PartName="/ppt/notesSlides/notesSlide79.xml" ContentType="application/vnd.openxmlformats-officedocument.presentationml.notesSlide+xml"/>
  <Override PartName="/ppt/notesSlides/notesSlide80.xml" ContentType="application/vnd.openxmlformats-officedocument.presentationml.notesSlide+xml"/>
  <Override PartName="/ppt/notesSlides/notesSlide81.xml" ContentType="application/vnd.openxmlformats-officedocument.presentationml.notesSlide+xml"/>
  <Override PartName="/ppt/notesSlides/notesSlide82.xml" ContentType="application/vnd.openxmlformats-officedocument.presentationml.notesSlide+xml"/>
  <Override PartName="/ppt/notesSlides/notesSlide83.xml" ContentType="application/vnd.openxmlformats-officedocument.presentationml.notesSlide+xml"/>
  <Override PartName="/ppt/notesSlides/notesSlide84.xml" ContentType="application/vnd.openxmlformats-officedocument.presentationml.notesSlide+xml"/>
  <Override PartName="/ppt/notesSlides/notesSlide85.xml" ContentType="application/vnd.openxmlformats-officedocument.presentationml.notesSlide+xml"/>
  <Override PartName="/ppt/notesSlides/notesSlide86.xml" ContentType="application/vnd.openxmlformats-officedocument.presentationml.notesSlide+xml"/>
  <Override PartName="/ppt/notesSlides/notesSlide87.xml" ContentType="application/vnd.openxmlformats-officedocument.presentationml.notesSlide+xml"/>
  <Override PartName="/ppt/notesSlides/notesSlide88.xml" ContentType="application/vnd.openxmlformats-officedocument.presentationml.notesSlide+xml"/>
  <Override PartName="/ppt/notesSlides/notesSlide89.xml" ContentType="application/vnd.openxmlformats-officedocument.presentationml.notesSlide+xml"/>
  <Override PartName="/ppt/notesSlides/notesSlide90.xml" ContentType="application/vnd.openxmlformats-officedocument.presentationml.notesSlide+xml"/>
  <Override PartName="/ppt/notesSlides/notesSlide91.xml" ContentType="application/vnd.openxmlformats-officedocument.presentationml.notesSlide+xml"/>
  <Override PartName="/ppt/notesSlides/notesSlide92.xml" ContentType="application/vnd.openxmlformats-officedocument.presentationml.notesSlide+xml"/>
  <Override PartName="/ppt/notesSlides/notesSlide93.xml" ContentType="application/vnd.openxmlformats-officedocument.presentationml.notesSlide+xml"/>
  <Override PartName="/ppt/notesSlides/notesSlide94.xml" ContentType="application/vnd.openxmlformats-officedocument.presentationml.notesSlide+xml"/>
  <Override PartName="/ppt/notesSlides/notesSlide95.xml" ContentType="application/vnd.openxmlformats-officedocument.presentationml.notesSlide+xml"/>
  <Override PartName="/ppt/notesSlides/notesSlide96.xml" ContentType="application/vnd.openxmlformats-officedocument.presentationml.notesSlide+xml"/>
  <Override PartName="/ppt/notesSlides/notesSlide97.xml" ContentType="application/vnd.openxmlformats-officedocument.presentationml.notesSlide+xml"/>
  <Override PartName="/ppt/notesSlides/notesSlide98.xml" ContentType="application/vnd.openxmlformats-officedocument.presentationml.notesSlide+xml"/>
  <Override PartName="/ppt/notesSlides/notesSlide99.xml" ContentType="application/vnd.openxmlformats-officedocument.presentationml.notesSlide+xml"/>
  <Override PartName="/ppt/notesSlides/notesSlide100.xml" ContentType="application/vnd.openxmlformats-officedocument.presentationml.notesSlide+xml"/>
  <Override PartName="/ppt/notesSlides/notesSlide101.xml" ContentType="application/vnd.openxmlformats-officedocument.presentationml.notesSlide+xml"/>
  <Override PartName="/ppt/notesSlides/notesSlide102.xml" ContentType="application/vnd.openxmlformats-officedocument.presentationml.notesSlide+xml"/>
  <Override PartName="/ppt/notesSlides/notesSlide103.xml" ContentType="application/vnd.openxmlformats-officedocument.presentationml.notesSlide+xml"/>
  <Override PartName="/ppt/notesSlides/notesSlide104.xml" ContentType="application/vnd.openxmlformats-officedocument.presentationml.notesSlide+xml"/>
  <Override PartName="/ppt/notesSlides/notesSlide105.xml" ContentType="application/vnd.openxmlformats-officedocument.presentationml.notesSlide+xml"/>
  <Override PartName="/ppt/notesSlides/notesSlide106.xml" ContentType="application/vnd.openxmlformats-officedocument.presentationml.notesSlide+xml"/>
  <Override PartName="/ppt/notesSlides/notesSlide107.xml" ContentType="application/vnd.openxmlformats-officedocument.presentationml.notesSlide+xml"/>
  <Override PartName="/ppt/notesSlides/notesSlide108.xml" ContentType="application/vnd.openxmlformats-officedocument.presentationml.notesSlide+xml"/>
  <Override PartName="/ppt/notesSlides/notesSlide109.xml" ContentType="application/vnd.openxmlformats-officedocument.presentationml.notesSlide+xml"/>
  <Override PartName="/ppt/notesSlides/notesSlide110.xml" ContentType="application/vnd.openxmlformats-officedocument.presentationml.notesSlide+xml"/>
  <Override PartName="/ppt/notesSlides/notesSlide111.xml" ContentType="application/vnd.openxmlformats-officedocument.presentationml.notesSlide+xml"/>
  <Override PartName="/ppt/notesSlides/notesSlide112.xml" ContentType="application/vnd.openxmlformats-officedocument.presentationml.notesSlide+xml"/>
  <Override PartName="/ppt/notesSlides/notesSlide113.xml" ContentType="application/vnd.openxmlformats-officedocument.presentationml.notesSlide+xml"/>
  <Override PartName="/ppt/notesSlides/notesSlide114.xml" ContentType="application/vnd.openxmlformats-officedocument.presentationml.notesSlide+xml"/>
  <Override PartName="/ppt/notesSlides/notesSlide115.xml" ContentType="application/vnd.openxmlformats-officedocument.presentationml.notesSlide+xml"/>
  <Override PartName="/ppt/notesSlides/notesSlide116.xml" ContentType="application/vnd.openxmlformats-officedocument.presentationml.notesSlide+xml"/>
  <Override PartName="/ppt/notesSlides/notesSlide117.xml" ContentType="application/vnd.openxmlformats-officedocument.presentationml.notesSlide+xml"/>
  <Override PartName="/ppt/notesSlides/notesSlide118.xml" ContentType="application/vnd.openxmlformats-officedocument.presentationml.notesSlide+xml"/>
  <Override PartName="/ppt/notesSlides/notesSlide119.xml" ContentType="application/vnd.openxmlformats-officedocument.presentationml.notesSlide+xml"/>
  <Override PartName="/ppt/notesSlides/notesSlide120.xml" ContentType="application/vnd.openxmlformats-officedocument.presentationml.notesSlide+xml"/>
  <Override PartName="/ppt/notesSlides/notesSlide121.xml" ContentType="application/vnd.openxmlformats-officedocument.presentationml.notesSlide+xml"/>
  <Override PartName="/ppt/notesSlides/notesSlide122.xml" ContentType="application/vnd.openxmlformats-officedocument.presentationml.notesSlide+xml"/>
  <Override PartName="/ppt/notesSlides/notesSlide123.xml" ContentType="application/vnd.openxmlformats-officedocument.presentationml.notesSlide+xml"/>
  <Override PartName="/ppt/notesSlides/notesSlide124.xml" ContentType="application/vnd.openxmlformats-officedocument.presentationml.notesSlide+xml"/>
  <Override PartName="/ppt/notesSlides/notesSlide125.xml" ContentType="application/vnd.openxmlformats-officedocument.presentationml.notesSlide+xml"/>
  <Override PartName="/ppt/notesSlides/notesSlide126.xml" ContentType="application/vnd.openxmlformats-officedocument.presentationml.notesSlide+xml"/>
  <Override PartName="/ppt/notesSlides/notesSlide127.xml" ContentType="application/vnd.openxmlformats-officedocument.presentationml.notesSlide+xml"/>
  <Override PartName="/ppt/notesSlides/notesSlide128.xml" ContentType="application/vnd.openxmlformats-officedocument.presentationml.notesSlide+xml"/>
  <Override PartName="/ppt/notesSlides/notesSlide129.xml" ContentType="application/vnd.openxmlformats-officedocument.presentationml.notesSlide+xml"/>
  <Override PartName="/ppt/notesSlides/notesSlide130.xml" ContentType="application/vnd.openxmlformats-officedocument.presentationml.notesSlide+xml"/>
  <Override PartName="/ppt/notesSlides/notesSlide131.xml" ContentType="application/vnd.openxmlformats-officedocument.presentationml.notesSlide+xml"/>
  <Override PartName="/ppt/notesSlides/notesSlide132.xml" ContentType="application/vnd.openxmlformats-officedocument.presentationml.notesSlide+xml"/>
  <Override PartName="/ppt/notesSlides/notesSlide133.xml" ContentType="application/vnd.openxmlformats-officedocument.presentationml.notesSlide+xml"/>
  <Override PartName="/ppt/notesSlides/notesSlide134.xml" ContentType="application/vnd.openxmlformats-officedocument.presentationml.notesSlide+xml"/>
  <Override PartName="/ppt/notesSlides/notesSlide135.xml" ContentType="application/vnd.openxmlformats-officedocument.presentationml.notesSlide+xml"/>
  <Override PartName="/ppt/notesSlides/notesSlide136.xml" ContentType="application/vnd.openxmlformats-officedocument.presentationml.notesSlide+xml"/>
  <Override PartName="/ppt/notesSlides/notesSlide137.xml" ContentType="application/vnd.openxmlformats-officedocument.presentationml.notesSlide+xml"/>
  <Override PartName="/ppt/notesSlides/notesSlide138.xml" ContentType="application/vnd.openxmlformats-officedocument.presentationml.notesSlide+xml"/>
  <Override PartName="/ppt/notesSlides/notesSlide139.xml" ContentType="application/vnd.openxmlformats-officedocument.presentationml.notesSlide+xml"/>
  <Override PartName="/ppt/notesSlides/notesSlide140.xml" ContentType="application/vnd.openxmlformats-officedocument.presentationml.notesSlide+xml"/>
  <Override PartName="/ppt/notesSlides/notesSlide141.xml" ContentType="application/vnd.openxmlformats-officedocument.presentationml.notesSlide+xml"/>
  <Override PartName="/ppt/notesSlides/notesSlide142.xml" ContentType="application/vnd.openxmlformats-officedocument.presentationml.notesSlide+xml"/>
  <Override PartName="/ppt/notesSlides/notesSlide143.xml" ContentType="application/vnd.openxmlformats-officedocument.presentationml.notesSlide+xml"/>
  <Override PartName="/ppt/notesSlides/notesSlide144.xml" ContentType="application/vnd.openxmlformats-officedocument.presentationml.notesSlide+xml"/>
  <Override PartName="/ppt/notesSlides/notesSlide145.xml" ContentType="application/vnd.openxmlformats-officedocument.presentationml.notesSlide+xml"/>
  <Override PartName="/ppt/notesSlides/notesSlide146.xml" ContentType="application/vnd.openxmlformats-officedocument.presentationml.notesSlide+xml"/>
  <Override PartName="/ppt/notesSlides/notesSlide147.xml" ContentType="application/vnd.openxmlformats-officedocument.presentationml.notesSlide+xml"/>
  <Override PartName="/ppt/notesSlides/notesSlide148.xml" ContentType="application/vnd.openxmlformats-officedocument.presentationml.notesSlide+xml"/>
  <Override PartName="/ppt/notesSlides/notesSlide149.xml" ContentType="application/vnd.openxmlformats-officedocument.presentationml.notesSlide+xml"/>
  <Override PartName="/ppt/notesSlides/notesSlide150.xml" ContentType="application/vnd.openxmlformats-officedocument.presentationml.notesSlide+xml"/>
  <Override PartName="/ppt/notesSlides/notesSlide151.xml" ContentType="application/vnd.openxmlformats-officedocument.presentationml.notesSlide+xml"/>
  <Override PartName="/ppt/notesSlides/notesSlide152.xml" ContentType="application/vnd.openxmlformats-officedocument.presentationml.notesSlide+xml"/>
  <Override PartName="/ppt/notesSlides/notesSlide153.xml" ContentType="application/vnd.openxmlformats-officedocument.presentationml.notesSlide+xml"/>
  <Override PartName="/ppt/notesSlides/notesSlide154.xml" ContentType="application/vnd.openxmlformats-officedocument.presentationml.notesSlide+xml"/>
  <Override PartName="/ppt/notesSlides/notesSlide155.xml" ContentType="application/vnd.openxmlformats-officedocument.presentationml.notesSlide+xml"/>
  <Override PartName="/ppt/notesSlides/notesSlide156.xml" ContentType="application/vnd.openxmlformats-officedocument.presentationml.notesSlide+xml"/>
  <Override PartName="/ppt/notesSlides/notesSlide157.xml" ContentType="application/vnd.openxmlformats-officedocument.presentationml.notesSlide+xml"/>
  <Override PartName="/ppt/notesSlides/notesSlide158.xml" ContentType="application/vnd.openxmlformats-officedocument.presentationml.notesSlide+xml"/>
  <Override PartName="/ppt/notesSlides/notesSlide159.xml" ContentType="application/vnd.openxmlformats-officedocument.presentationml.notesSlide+xml"/>
  <Override PartName="/ppt/notesSlides/notesSlide160.xml" ContentType="application/vnd.openxmlformats-officedocument.presentationml.notesSlide+xml"/>
  <Override PartName="/ppt/notesSlides/notesSlide161.xml" ContentType="application/vnd.openxmlformats-officedocument.presentationml.notesSlide+xml"/>
  <Override PartName="/ppt/notesSlides/notesSlide162.xml" ContentType="application/vnd.openxmlformats-officedocument.presentationml.notesSlide+xml"/>
  <Override PartName="/ppt/notesSlides/notesSlide163.xml" ContentType="application/vnd.openxmlformats-officedocument.presentationml.notesSlide+xml"/>
  <Override PartName="/ppt/notesSlides/notesSlide164.xml" ContentType="application/vnd.openxmlformats-officedocument.presentationml.notesSlide+xml"/>
  <Override PartName="/ppt/notesSlides/notesSlide165.xml" ContentType="application/vnd.openxmlformats-officedocument.presentationml.notesSlide+xml"/>
  <Override PartName="/ppt/notesSlides/notesSlide166.xml" ContentType="application/vnd.openxmlformats-officedocument.presentationml.notesSlide+xml"/>
  <Override PartName="/ppt/notesSlides/notesSlide167.xml" ContentType="application/vnd.openxmlformats-officedocument.presentationml.notesSlide+xml"/>
  <Override PartName="/ppt/notesSlides/notesSlide168.xml" ContentType="application/vnd.openxmlformats-officedocument.presentationml.notesSlide+xml"/>
  <Override PartName="/ppt/notesSlides/notesSlide169.xml" ContentType="application/vnd.openxmlformats-officedocument.presentationml.notesSlide+xml"/>
  <Override PartName="/ppt/notesSlides/notesSlide170.xml" ContentType="application/vnd.openxmlformats-officedocument.presentationml.notesSlide+xml"/>
  <Override PartName="/ppt/notesSlides/notesSlide171.xml" ContentType="application/vnd.openxmlformats-officedocument.presentationml.notesSlide+xml"/>
  <Override PartName="/ppt/notesSlides/notesSlide172.xml" ContentType="application/vnd.openxmlformats-officedocument.presentationml.notesSlide+xml"/>
  <Override PartName="/ppt/notesSlides/notesSlide173.xml" ContentType="application/vnd.openxmlformats-officedocument.presentationml.notesSlide+xml"/>
  <Override PartName="/ppt/notesSlides/notesSlide174.xml" ContentType="application/vnd.openxmlformats-officedocument.presentationml.notesSlide+xml"/>
  <Override PartName="/ppt/notesSlides/notesSlide175.xml" ContentType="application/vnd.openxmlformats-officedocument.presentationml.notesSlide+xml"/>
  <Override PartName="/ppt/notesSlides/notesSlide176.xml" ContentType="application/vnd.openxmlformats-officedocument.presentationml.notesSlide+xml"/>
  <Override PartName="/ppt/notesSlides/notesSlide177.xml" ContentType="application/vnd.openxmlformats-officedocument.presentationml.notesSlide+xml"/>
  <Override PartName="/ppt/notesSlides/notesSlide178.xml" ContentType="application/vnd.openxmlformats-officedocument.presentationml.notesSlide+xml"/>
  <Override PartName="/ppt/notesSlides/notesSlide179.xml" ContentType="application/vnd.openxmlformats-officedocument.presentationml.notesSlide+xml"/>
  <Override PartName="/ppt/notesSlides/notesSlide180.xml" ContentType="application/vnd.openxmlformats-officedocument.presentationml.notesSlide+xml"/>
  <Override PartName="/ppt/notesSlides/notesSlide181.xml" ContentType="application/vnd.openxmlformats-officedocument.presentationml.notesSlide+xml"/>
  <Override PartName="/ppt/notesSlides/notesSlide182.xml" ContentType="application/vnd.openxmlformats-officedocument.presentationml.notesSlide+xml"/>
  <Override PartName="/ppt/notesSlides/notesSlide183.xml" ContentType="application/vnd.openxmlformats-officedocument.presentationml.notesSlide+xml"/>
  <Override PartName="/ppt/notesSlides/notesSlide184.xml" ContentType="application/vnd.openxmlformats-officedocument.presentationml.notesSlide+xml"/>
  <Override PartName="/ppt/notesSlides/notesSlide185.xml" ContentType="application/vnd.openxmlformats-officedocument.presentationml.notesSlide+xml"/>
  <Override PartName="/ppt/notesSlides/notesSlide186.xml" ContentType="application/vnd.openxmlformats-officedocument.presentationml.notesSlide+xml"/>
  <Override PartName="/ppt/notesSlides/notesSlide187.xml" ContentType="application/vnd.openxmlformats-officedocument.presentationml.notesSlide+xml"/>
  <Override PartName="/ppt/notesSlides/notesSlide188.xml" ContentType="application/vnd.openxmlformats-officedocument.presentationml.notesSlide+xml"/>
  <Override PartName="/ppt/notesSlides/notesSlide189.xml" ContentType="application/vnd.openxmlformats-officedocument.presentationml.notesSlide+xml"/>
  <Override PartName="/ppt/notesSlides/notesSlide190.xml" ContentType="application/vnd.openxmlformats-officedocument.presentationml.notesSlide+xml"/>
  <Override PartName="/ppt/notesSlides/notesSlide191.xml" ContentType="application/vnd.openxmlformats-officedocument.presentationml.notesSlide+xml"/>
  <Override PartName="/ppt/notesSlides/notesSlide192.xml" ContentType="application/vnd.openxmlformats-officedocument.presentationml.notesSlide+xml"/>
  <Override PartName="/ppt/notesSlides/notesSlide193.xml" ContentType="application/vnd.openxmlformats-officedocument.presentationml.notesSlide+xml"/>
  <Override PartName="/ppt/notesSlides/notesSlide194.xml" ContentType="application/vnd.openxmlformats-officedocument.presentationml.notesSlide+xml"/>
  <Override PartName="/ppt/notesSlides/notesSlide195.xml" ContentType="application/vnd.openxmlformats-officedocument.presentationml.notesSlide+xml"/>
  <Override PartName="/ppt/notesSlides/notesSlide196.xml" ContentType="application/vnd.openxmlformats-officedocument.presentationml.notesSlide+xml"/>
  <Override PartName="/ppt/notesSlides/notesSlide197.xml" ContentType="application/vnd.openxmlformats-officedocument.presentationml.notesSlide+xml"/>
  <Override PartName="/ppt/notesSlides/notesSlide198.xml" ContentType="application/vnd.openxmlformats-officedocument.presentationml.notesSlide+xml"/>
  <Override PartName="/ppt/notesSlides/notesSlide199.xml" ContentType="application/vnd.openxmlformats-officedocument.presentationml.notesSlide+xml"/>
  <Override PartName="/ppt/notesSlides/notesSlide200.xml" ContentType="application/vnd.openxmlformats-officedocument.presentationml.notesSlide+xml"/>
  <Override PartName="/ppt/notesSlides/notesSlide201.xml" ContentType="application/vnd.openxmlformats-officedocument.presentationml.notesSlide+xml"/>
  <Override PartName="/ppt/notesSlides/notesSlide202.xml" ContentType="application/vnd.openxmlformats-officedocument.presentationml.notesSlide+xml"/>
  <Override PartName="/ppt/notesSlides/notesSlide203.xml" ContentType="application/vnd.openxmlformats-officedocument.presentationml.notesSlide+xml"/>
  <Override PartName="/ppt/notesSlides/notesSlide204.xml" ContentType="application/vnd.openxmlformats-officedocument.presentationml.notesSlide+xml"/>
  <Override PartName="/ppt/notesSlides/notesSlide205.xml" ContentType="application/vnd.openxmlformats-officedocument.presentationml.notesSlide+xml"/>
  <Override PartName="/ppt/notesSlides/notesSlide206.xml" ContentType="application/vnd.openxmlformats-officedocument.presentationml.notesSlide+xml"/>
  <Override PartName="/ppt/notesSlides/notesSlide207.xml" ContentType="application/vnd.openxmlformats-officedocument.presentationml.notesSlide+xml"/>
  <Override PartName="/ppt/notesSlides/notesSlide208.xml" ContentType="application/vnd.openxmlformats-officedocument.presentationml.notesSlide+xml"/>
  <Override PartName="/ppt/notesSlides/notesSlide209.xml" ContentType="application/vnd.openxmlformats-officedocument.presentationml.notesSlide+xml"/>
  <Override PartName="/ppt/notesSlides/notesSlide210.xml" ContentType="application/vnd.openxmlformats-officedocument.presentationml.notesSlide+xml"/>
  <Override PartName="/ppt/notesSlides/notesSlide211.xml" ContentType="application/vnd.openxmlformats-officedocument.presentationml.notesSlide+xml"/>
  <Override PartName="/ppt/notesSlides/notesSlide212.xml" ContentType="application/vnd.openxmlformats-officedocument.presentationml.notesSlide+xml"/>
  <Override PartName="/ppt/notesSlides/notesSlide213.xml" ContentType="application/vnd.openxmlformats-officedocument.presentationml.notesSlide+xml"/>
  <Override PartName="/ppt/notesSlides/notesSlide214.xml" ContentType="application/vnd.openxmlformats-officedocument.presentationml.notesSlide+xml"/>
  <Override PartName="/ppt/notesSlides/notesSlide215.xml" ContentType="application/vnd.openxmlformats-officedocument.presentationml.notesSlide+xml"/>
  <Override PartName="/ppt/notesSlides/notesSlide216.xml" ContentType="application/vnd.openxmlformats-officedocument.presentationml.notesSlide+xml"/>
  <Override PartName="/ppt/notesSlides/notesSlide217.xml" ContentType="application/vnd.openxmlformats-officedocument.presentationml.notesSlide+xml"/>
  <Override PartName="/ppt/notesSlides/notesSlide218.xml" ContentType="application/vnd.openxmlformats-officedocument.presentationml.notesSlide+xml"/>
  <Override PartName="/ppt/notesSlides/notesSlide219.xml" ContentType="application/vnd.openxmlformats-officedocument.presentationml.notesSlide+xml"/>
  <Override PartName="/ppt/notesSlides/notesSlide220.xml" ContentType="application/vnd.openxmlformats-officedocument.presentationml.notesSlide+xml"/>
  <Override PartName="/ppt/notesSlides/notesSlide221.xml" ContentType="application/vnd.openxmlformats-officedocument.presentationml.notesSlide+xml"/>
  <Override PartName="/ppt/notesSlides/notesSlide222.xml" ContentType="application/vnd.openxmlformats-officedocument.presentationml.notesSlide+xml"/>
  <Override PartName="/ppt/notesSlides/notesSlide223.xml" ContentType="application/vnd.openxmlformats-officedocument.presentationml.notesSlide+xml"/>
  <Override PartName="/ppt/notesSlides/notesSlide224.xml" ContentType="application/vnd.openxmlformats-officedocument.presentationml.notesSlide+xml"/>
  <Override PartName="/ppt/notesSlides/notesSlide225.xml" ContentType="application/vnd.openxmlformats-officedocument.presentationml.notesSlide+xml"/>
  <Override PartName="/ppt/notesSlides/notesSlide226.xml" ContentType="application/vnd.openxmlformats-officedocument.presentationml.notesSlide+xml"/>
  <Override PartName="/ppt/notesSlides/notesSlide227.xml" ContentType="application/vnd.openxmlformats-officedocument.presentationml.notesSlide+xml"/>
  <Override PartName="/ppt/notesSlides/notesSlide228.xml" ContentType="application/vnd.openxmlformats-officedocument.presentationml.notesSlide+xml"/>
  <Override PartName="/ppt/notesSlides/notesSlide229.xml" ContentType="application/vnd.openxmlformats-officedocument.presentationml.notesSlide+xml"/>
  <Override PartName="/ppt/notesSlides/notesSlide230.xml" ContentType="application/vnd.openxmlformats-officedocument.presentationml.notesSlide+xml"/>
  <Override PartName="/ppt/notesSlides/notesSlide231.xml" ContentType="application/vnd.openxmlformats-officedocument.presentationml.notesSlide+xml"/>
  <Override PartName="/ppt/notesSlides/notesSlide232.xml" ContentType="application/vnd.openxmlformats-officedocument.presentationml.notesSlide+xml"/>
  <Override PartName="/ppt/notesSlides/notesSlide233.xml" ContentType="application/vnd.openxmlformats-officedocument.presentationml.notesSlide+xml"/>
  <Override PartName="/ppt/notesSlides/notesSlide234.xml" ContentType="application/vnd.openxmlformats-officedocument.presentationml.notesSlide+xml"/>
  <Override PartName="/ppt/notesSlides/notesSlide235.xml" ContentType="application/vnd.openxmlformats-officedocument.presentationml.notesSlide+xml"/>
  <Override PartName="/ppt/notesSlides/notesSlide236.xml" ContentType="application/vnd.openxmlformats-officedocument.presentationml.notesSlide+xml"/>
  <Override PartName="/ppt/notesSlides/notesSlide237.xml" ContentType="application/vnd.openxmlformats-officedocument.presentationml.notesSlide+xml"/>
  <Override PartName="/ppt/notesSlides/notesSlide238.xml" ContentType="application/vnd.openxmlformats-officedocument.presentationml.notesSlide+xml"/>
  <Override PartName="/ppt/notesSlides/notesSlide239.xml" ContentType="application/vnd.openxmlformats-officedocument.presentationml.notesSlide+xml"/>
  <Override PartName="/ppt/notesSlides/notesSlide240.xml" ContentType="application/vnd.openxmlformats-officedocument.presentationml.notesSlide+xml"/>
  <Override PartName="/ppt/notesSlides/notesSlide241.xml" ContentType="application/vnd.openxmlformats-officedocument.presentationml.notesSlide+xml"/>
  <Override PartName="/ppt/notesSlides/notesSlide242.xml" ContentType="application/vnd.openxmlformats-officedocument.presentationml.notesSlide+xml"/>
  <Override PartName="/ppt/notesSlides/notesSlide243.xml" ContentType="application/vnd.openxmlformats-officedocument.presentationml.notesSlide+xml"/>
  <Override PartName="/ppt/notesSlides/notesSlide244.xml" ContentType="application/vnd.openxmlformats-officedocument.presentationml.notesSlide+xml"/>
  <Override PartName="/ppt/notesSlides/notesSlide245.xml" ContentType="application/vnd.openxmlformats-officedocument.presentationml.notesSlide+xml"/>
  <Override PartName="/ppt/notesSlides/notesSlide24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97"/>
  </p:notesMasterIdLst>
  <p:handoutMasterIdLst>
    <p:handoutMasterId r:id="rId298"/>
  </p:handoutMasterIdLst>
  <p:sldIdLst>
    <p:sldId id="1084" r:id="rId2"/>
    <p:sldId id="1085" r:id="rId3"/>
    <p:sldId id="1086" r:id="rId4"/>
    <p:sldId id="1087" r:id="rId5"/>
    <p:sldId id="1088" r:id="rId6"/>
    <p:sldId id="1089" r:id="rId7"/>
    <p:sldId id="1090" r:id="rId8"/>
    <p:sldId id="1096" r:id="rId9"/>
    <p:sldId id="1075" r:id="rId10"/>
    <p:sldId id="1023" r:id="rId11"/>
    <p:sldId id="1031" r:id="rId12"/>
    <p:sldId id="1008" r:id="rId13"/>
    <p:sldId id="1016" r:id="rId14"/>
    <p:sldId id="1019" r:id="rId15"/>
    <p:sldId id="1030" r:id="rId16"/>
    <p:sldId id="1032" r:id="rId17"/>
    <p:sldId id="1033" r:id="rId18"/>
    <p:sldId id="1034" r:id="rId19"/>
    <p:sldId id="1035" r:id="rId20"/>
    <p:sldId id="1036" r:id="rId21"/>
    <p:sldId id="1069" r:id="rId22"/>
    <p:sldId id="1051" r:id="rId23"/>
    <p:sldId id="1072" r:id="rId24"/>
    <p:sldId id="1073" r:id="rId25"/>
    <p:sldId id="924" r:id="rId26"/>
    <p:sldId id="925" r:id="rId27"/>
    <p:sldId id="927" r:id="rId28"/>
    <p:sldId id="926" r:id="rId29"/>
    <p:sldId id="1070" r:id="rId30"/>
    <p:sldId id="1071" r:id="rId31"/>
    <p:sldId id="1098" r:id="rId32"/>
    <p:sldId id="1103" r:id="rId33"/>
    <p:sldId id="1037" r:id="rId34"/>
    <p:sldId id="1038" r:id="rId35"/>
    <p:sldId id="1039" r:id="rId36"/>
    <p:sldId id="1042" r:id="rId37"/>
    <p:sldId id="1043" r:id="rId38"/>
    <p:sldId id="1045" r:id="rId39"/>
    <p:sldId id="1046" r:id="rId40"/>
    <p:sldId id="1047" r:id="rId41"/>
    <p:sldId id="1048" r:id="rId42"/>
    <p:sldId id="1049" r:id="rId43"/>
    <p:sldId id="980" r:id="rId44"/>
    <p:sldId id="1078" r:id="rId45"/>
    <p:sldId id="1079" r:id="rId46"/>
    <p:sldId id="732" r:id="rId47"/>
    <p:sldId id="1057" r:id="rId48"/>
    <p:sldId id="1055" r:id="rId49"/>
    <p:sldId id="1058" r:id="rId50"/>
    <p:sldId id="1059" r:id="rId51"/>
    <p:sldId id="1060" r:id="rId52"/>
    <p:sldId id="1061" r:id="rId53"/>
    <p:sldId id="1065" r:id="rId54"/>
    <p:sldId id="1054" r:id="rId55"/>
    <p:sldId id="1068" r:id="rId56"/>
    <p:sldId id="1066" r:id="rId57"/>
    <p:sldId id="1076" r:id="rId58"/>
    <p:sldId id="1077" r:id="rId59"/>
    <p:sldId id="1029" r:id="rId60"/>
    <p:sldId id="1074" r:id="rId61"/>
    <p:sldId id="360" r:id="rId62"/>
    <p:sldId id="1080" r:id="rId63"/>
    <p:sldId id="364" r:id="rId64"/>
    <p:sldId id="362" r:id="rId65"/>
    <p:sldId id="344" r:id="rId66"/>
    <p:sldId id="368" r:id="rId67"/>
    <p:sldId id="369" r:id="rId68"/>
    <p:sldId id="366" r:id="rId69"/>
    <p:sldId id="474" r:id="rId70"/>
    <p:sldId id="1100" r:id="rId71"/>
    <p:sldId id="1101" r:id="rId72"/>
    <p:sldId id="1102" r:id="rId73"/>
    <p:sldId id="365" r:id="rId74"/>
    <p:sldId id="372" r:id="rId75"/>
    <p:sldId id="373" r:id="rId76"/>
    <p:sldId id="376" r:id="rId77"/>
    <p:sldId id="345" r:id="rId78"/>
    <p:sldId id="1081" r:id="rId79"/>
    <p:sldId id="378" r:id="rId80"/>
    <p:sldId id="379" r:id="rId81"/>
    <p:sldId id="464" r:id="rId82"/>
    <p:sldId id="740" r:id="rId83"/>
    <p:sldId id="1099" r:id="rId84"/>
    <p:sldId id="743" r:id="rId85"/>
    <p:sldId id="928" r:id="rId86"/>
    <p:sldId id="1024" r:id="rId87"/>
    <p:sldId id="929" r:id="rId88"/>
    <p:sldId id="930" r:id="rId89"/>
    <p:sldId id="931" r:id="rId90"/>
    <p:sldId id="932" r:id="rId91"/>
    <p:sldId id="933" r:id="rId92"/>
    <p:sldId id="934" r:id="rId93"/>
    <p:sldId id="935" r:id="rId94"/>
    <p:sldId id="936" r:id="rId95"/>
    <p:sldId id="937" r:id="rId96"/>
    <p:sldId id="627" r:id="rId97"/>
    <p:sldId id="628" r:id="rId98"/>
    <p:sldId id="629" r:id="rId99"/>
    <p:sldId id="630" r:id="rId100"/>
    <p:sldId id="631" r:id="rId101"/>
    <p:sldId id="632" r:id="rId102"/>
    <p:sldId id="633" r:id="rId103"/>
    <p:sldId id="634" r:id="rId104"/>
    <p:sldId id="635" r:id="rId105"/>
    <p:sldId id="636" r:id="rId106"/>
    <p:sldId id="765" r:id="rId107"/>
    <p:sldId id="764" r:id="rId108"/>
    <p:sldId id="637" r:id="rId109"/>
    <p:sldId id="768" r:id="rId110"/>
    <p:sldId id="766" r:id="rId111"/>
    <p:sldId id="640" r:id="rId112"/>
    <p:sldId id="641" r:id="rId113"/>
    <p:sldId id="642" r:id="rId114"/>
    <p:sldId id="643" r:id="rId115"/>
    <p:sldId id="644" r:id="rId116"/>
    <p:sldId id="645" r:id="rId117"/>
    <p:sldId id="646" r:id="rId118"/>
    <p:sldId id="647" r:id="rId119"/>
    <p:sldId id="648" r:id="rId120"/>
    <p:sldId id="649" r:id="rId121"/>
    <p:sldId id="650" r:id="rId122"/>
    <p:sldId id="651" r:id="rId123"/>
    <p:sldId id="652" r:id="rId124"/>
    <p:sldId id="653" r:id="rId125"/>
    <p:sldId id="654" r:id="rId126"/>
    <p:sldId id="655" r:id="rId127"/>
    <p:sldId id="656" r:id="rId128"/>
    <p:sldId id="657" r:id="rId129"/>
    <p:sldId id="658" r:id="rId130"/>
    <p:sldId id="1083" r:id="rId131"/>
    <p:sldId id="1020" r:id="rId132"/>
    <p:sldId id="1018" r:id="rId133"/>
    <p:sldId id="996" r:id="rId134"/>
    <p:sldId id="997" r:id="rId135"/>
    <p:sldId id="998" r:id="rId136"/>
    <p:sldId id="999" r:id="rId137"/>
    <p:sldId id="1000" r:id="rId138"/>
    <p:sldId id="1001" r:id="rId139"/>
    <p:sldId id="1002" r:id="rId140"/>
    <p:sldId id="1017" r:id="rId141"/>
    <p:sldId id="1004" r:id="rId142"/>
    <p:sldId id="1005" r:id="rId143"/>
    <p:sldId id="1006" r:id="rId144"/>
    <p:sldId id="1007" r:id="rId145"/>
    <p:sldId id="512" r:id="rId146"/>
    <p:sldId id="685" r:id="rId147"/>
    <p:sldId id="686" r:id="rId148"/>
    <p:sldId id="687" r:id="rId149"/>
    <p:sldId id="513" r:id="rId150"/>
    <p:sldId id="515" r:id="rId151"/>
    <p:sldId id="517" r:id="rId152"/>
    <p:sldId id="1015" r:id="rId153"/>
    <p:sldId id="770" r:id="rId154"/>
    <p:sldId id="771" r:id="rId155"/>
    <p:sldId id="772" r:id="rId156"/>
    <p:sldId id="723" r:id="rId157"/>
    <p:sldId id="724" r:id="rId158"/>
    <p:sldId id="730" r:id="rId159"/>
    <p:sldId id="725" r:id="rId160"/>
    <p:sldId id="728" r:id="rId161"/>
    <p:sldId id="729" r:id="rId162"/>
    <p:sldId id="731" r:id="rId163"/>
    <p:sldId id="726" r:id="rId164"/>
    <p:sldId id="727" r:id="rId165"/>
    <p:sldId id="380" r:id="rId166"/>
    <p:sldId id="381" r:id="rId167"/>
    <p:sldId id="382" r:id="rId168"/>
    <p:sldId id="383" r:id="rId169"/>
    <p:sldId id="384" r:id="rId170"/>
    <p:sldId id="385" r:id="rId171"/>
    <p:sldId id="386" r:id="rId172"/>
    <p:sldId id="387" r:id="rId173"/>
    <p:sldId id="3390" r:id="rId174"/>
    <p:sldId id="3392" r:id="rId175"/>
    <p:sldId id="3395" r:id="rId176"/>
    <p:sldId id="3397" r:id="rId177"/>
    <p:sldId id="3398" r:id="rId178"/>
    <p:sldId id="3399" r:id="rId179"/>
    <p:sldId id="3400" r:id="rId180"/>
    <p:sldId id="3402" r:id="rId181"/>
    <p:sldId id="3403" r:id="rId182"/>
    <p:sldId id="3404" r:id="rId183"/>
    <p:sldId id="3405" r:id="rId184"/>
    <p:sldId id="3406" r:id="rId185"/>
    <p:sldId id="3407" r:id="rId186"/>
    <p:sldId id="3408" r:id="rId187"/>
    <p:sldId id="3409" r:id="rId188"/>
    <p:sldId id="3410" r:id="rId189"/>
    <p:sldId id="3411" r:id="rId190"/>
    <p:sldId id="3412" r:id="rId191"/>
    <p:sldId id="395" r:id="rId192"/>
    <p:sldId id="390" r:id="rId193"/>
    <p:sldId id="391" r:id="rId194"/>
    <p:sldId id="392" r:id="rId195"/>
    <p:sldId id="393" r:id="rId196"/>
    <p:sldId id="394" r:id="rId197"/>
    <p:sldId id="396" r:id="rId198"/>
    <p:sldId id="415" r:id="rId199"/>
    <p:sldId id="3413" r:id="rId200"/>
    <p:sldId id="883" r:id="rId201"/>
    <p:sldId id="433" r:id="rId202"/>
    <p:sldId id="878" r:id="rId203"/>
    <p:sldId id="3414" r:id="rId204"/>
    <p:sldId id="866" r:id="rId205"/>
    <p:sldId id="874" r:id="rId206"/>
    <p:sldId id="875" r:id="rId207"/>
    <p:sldId id="879" r:id="rId208"/>
    <p:sldId id="884" r:id="rId209"/>
    <p:sldId id="943" r:id="rId210"/>
    <p:sldId id="1009" r:id="rId211"/>
    <p:sldId id="1010" r:id="rId212"/>
    <p:sldId id="1011" r:id="rId213"/>
    <p:sldId id="1012" r:id="rId214"/>
    <p:sldId id="1013" r:id="rId215"/>
    <p:sldId id="397" r:id="rId216"/>
    <p:sldId id="398" r:id="rId217"/>
    <p:sldId id="401" r:id="rId218"/>
    <p:sldId id="405" r:id="rId219"/>
    <p:sldId id="511" r:id="rId220"/>
    <p:sldId id="504" r:id="rId221"/>
    <p:sldId id="505" r:id="rId222"/>
    <p:sldId id="506" r:id="rId223"/>
    <p:sldId id="508" r:id="rId224"/>
    <p:sldId id="509" r:id="rId225"/>
    <p:sldId id="739" r:id="rId226"/>
    <p:sldId id="510" r:id="rId227"/>
    <p:sldId id="507" r:id="rId228"/>
    <p:sldId id="406" r:id="rId229"/>
    <p:sldId id="407" r:id="rId230"/>
    <p:sldId id="408" r:id="rId231"/>
    <p:sldId id="465" r:id="rId232"/>
    <p:sldId id="467" r:id="rId233"/>
    <p:sldId id="479" r:id="rId234"/>
    <p:sldId id="409" r:id="rId235"/>
    <p:sldId id="410" r:id="rId236"/>
    <p:sldId id="411" r:id="rId237"/>
    <p:sldId id="412" r:id="rId238"/>
    <p:sldId id="417" r:id="rId239"/>
    <p:sldId id="413" r:id="rId240"/>
    <p:sldId id="414" r:id="rId241"/>
    <p:sldId id="1056" r:id="rId242"/>
    <p:sldId id="418" r:id="rId243"/>
    <p:sldId id="420" r:id="rId244"/>
    <p:sldId id="429" r:id="rId245"/>
    <p:sldId id="430" r:id="rId246"/>
    <p:sldId id="431" r:id="rId247"/>
    <p:sldId id="432" r:id="rId248"/>
    <p:sldId id="421" r:id="rId249"/>
    <p:sldId id="722" r:id="rId250"/>
    <p:sldId id="688" r:id="rId251"/>
    <p:sldId id="690" r:id="rId252"/>
    <p:sldId id="942" r:id="rId253"/>
    <p:sldId id="691" r:id="rId254"/>
    <p:sldId id="692" r:id="rId255"/>
    <p:sldId id="693" r:id="rId256"/>
    <p:sldId id="694" r:id="rId257"/>
    <p:sldId id="695" r:id="rId258"/>
    <p:sldId id="761" r:id="rId259"/>
    <p:sldId id="763" r:id="rId260"/>
    <p:sldId id="762" r:id="rId261"/>
    <p:sldId id="436" r:id="rId262"/>
    <p:sldId id="439" r:id="rId263"/>
    <p:sldId id="440" r:id="rId264"/>
    <p:sldId id="1111" r:id="rId265"/>
    <p:sldId id="1112" r:id="rId266"/>
    <p:sldId id="1113" r:id="rId267"/>
    <p:sldId id="1114" r:id="rId268"/>
    <p:sldId id="1014" r:id="rId269"/>
    <p:sldId id="3415" r:id="rId270"/>
    <p:sldId id="518" r:id="rId271"/>
    <p:sldId id="494" r:id="rId272"/>
    <p:sldId id="495" r:id="rId273"/>
    <p:sldId id="733" r:id="rId274"/>
    <p:sldId id="496" r:id="rId275"/>
    <p:sldId id="734" r:id="rId276"/>
    <p:sldId id="445" r:id="rId277"/>
    <p:sldId id="1104" r:id="rId278"/>
    <p:sldId id="1105" r:id="rId279"/>
    <p:sldId id="1106" r:id="rId280"/>
    <p:sldId id="1107" r:id="rId281"/>
    <p:sldId id="1108" r:id="rId282"/>
    <p:sldId id="450" r:id="rId283"/>
    <p:sldId id="476" r:id="rId284"/>
    <p:sldId id="477" r:id="rId285"/>
    <p:sldId id="475" r:id="rId286"/>
    <p:sldId id="451" r:id="rId287"/>
    <p:sldId id="452" r:id="rId288"/>
    <p:sldId id="478" r:id="rId289"/>
    <p:sldId id="442" r:id="rId290"/>
    <p:sldId id="428" r:id="rId291"/>
    <p:sldId id="441" r:id="rId292"/>
    <p:sldId id="443" r:id="rId293"/>
    <p:sldId id="444" r:id="rId294"/>
    <p:sldId id="840" r:id="rId295"/>
    <p:sldId id="446" r:id="rId296"/>
  </p:sldIdLst>
  <p:sldSz cx="9144000" cy="6858000" type="screen4x3"/>
  <p:notesSz cx="6858000" cy="9144000"/>
  <p:defaultTextStyle>
    <a:defPPr>
      <a:defRPr lang="en-US"/>
    </a:defPPr>
    <a:lvl1pPr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1pPr>
    <a:lvl2pPr marL="457200"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2pPr>
    <a:lvl3pPr marL="914400"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3pPr>
    <a:lvl4pPr marL="1371600"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4pPr>
    <a:lvl5pPr marL="1828800" algn="l" rtl="0" fontAlgn="base">
      <a:spcBef>
        <a:spcPct val="0"/>
      </a:spcBef>
      <a:spcAft>
        <a:spcPct val="0"/>
      </a:spcAft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5pPr>
    <a:lvl6pPr marL="2286000" algn="l" defTabSz="914400" rtl="0" eaLnBrk="1" latinLnBrk="0" hangingPunct="1"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6pPr>
    <a:lvl7pPr marL="2743200" algn="l" defTabSz="914400" rtl="0" eaLnBrk="1" latinLnBrk="0" hangingPunct="1"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7pPr>
    <a:lvl8pPr marL="3200400" algn="l" defTabSz="914400" rtl="0" eaLnBrk="1" latinLnBrk="0" hangingPunct="1"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8pPr>
    <a:lvl9pPr marL="3657600" algn="l" defTabSz="914400" rtl="0" eaLnBrk="1" latinLnBrk="0" hangingPunct="1">
      <a:defRPr sz="2800" i="1" kern="1200">
        <a:solidFill>
          <a:schemeClr val="tx1"/>
        </a:solidFill>
        <a:latin typeface="Times New Roman" pitchFamily="18" charset="0"/>
        <a:ea typeface="+mn-ea"/>
        <a:cs typeface="Arial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736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srgbClr val="FF0000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FFFF"/>
    <a:srgbClr val="CC00CC"/>
    <a:srgbClr val="33CC33"/>
    <a:srgbClr val="663300"/>
    <a:srgbClr val="FFFF99"/>
    <a:srgbClr val="FF99FF"/>
    <a:srgbClr val="33993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1317" autoAdjust="0"/>
    <p:restoredTop sz="94571" autoAdjust="0"/>
  </p:normalViewPr>
  <p:slideViewPr>
    <p:cSldViewPr>
      <p:cViewPr varScale="1">
        <p:scale>
          <a:sx n="61" d="100"/>
          <a:sy n="61" d="100"/>
        </p:scale>
        <p:origin x="264" y="41"/>
      </p:cViewPr>
      <p:guideLst>
        <p:guide orient="horz" pos="2160"/>
        <p:guide pos="2736"/>
      </p:guideLst>
    </p:cSldViewPr>
  </p:slideViewPr>
  <p:outlineViewPr>
    <p:cViewPr>
      <p:scale>
        <a:sx n="33" d="100"/>
        <a:sy n="33" d="100"/>
      </p:scale>
      <p:origin x="0" y="0"/>
    </p:cViewPr>
    <p:sldLst>
      <p:sld r:id="rId1" collapse="1"/>
      <p:sld r:id="rId2" collapse="1"/>
      <p:sld r:id="rId3" collapse="1"/>
      <p:sld r:id="rId4" collapse="1"/>
      <p:sld r:id="rId5" collapse="1"/>
      <p:sld r:id="rId6" collapse="1"/>
      <p:sld r:id="rId7" collapse="1"/>
      <p:sld r:id="rId8" collapse="1"/>
      <p:sld r:id="rId9" collapse="1"/>
    </p:sldLst>
  </p:outlineViewPr>
  <p:notesTextViewPr>
    <p:cViewPr>
      <p:scale>
        <a:sx n="100" d="100"/>
        <a:sy n="100" d="100"/>
      </p:scale>
      <p:origin x="0" y="0"/>
    </p:cViewPr>
  </p:notesTextViewPr>
  <p:sorterViewPr>
    <p:cViewPr>
      <p:scale>
        <a:sx n="66" d="100"/>
        <a:sy n="66" d="100"/>
      </p:scale>
      <p:origin x="0" y="1872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presProps" Target="presProps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291" Type="http://schemas.openxmlformats.org/officeDocument/2006/relationships/slide" Target="slides/slide290.xml"/><Relationship Id="rId44" Type="http://schemas.openxmlformats.org/officeDocument/2006/relationships/slide" Target="slides/slide43.xml"/><Relationship Id="rId65" Type="http://schemas.openxmlformats.org/officeDocument/2006/relationships/slide" Target="slides/slide64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51" Type="http://schemas.openxmlformats.org/officeDocument/2006/relationships/slide" Target="slides/slide150.xml"/><Relationship Id="rId172" Type="http://schemas.openxmlformats.org/officeDocument/2006/relationships/slide" Target="slides/slide171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28" Type="http://schemas.openxmlformats.org/officeDocument/2006/relationships/slide" Target="slides/slide227.xml"/><Relationship Id="rId249" Type="http://schemas.openxmlformats.org/officeDocument/2006/relationships/slide" Target="slides/slide248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viewProps" Target="viewProps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notesMaster" Target="notesMasters/notesMaster1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theme" Target="theme/theme1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handoutMaster" Target="handoutMasters/handoutMaster1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tableStyles" Target="tableStyle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/Relationships>
</file>

<file path=ppt/_rels/viewProps.xml.rels><?xml version="1.0" encoding="UTF-8" standalone="yes"?>
<Relationships xmlns="http://schemas.openxmlformats.org/package/2006/relationships"><Relationship Id="rId8" Type="http://schemas.openxmlformats.org/officeDocument/2006/relationships/slide" Target="slides/slide95.xml"/><Relationship Id="rId3" Type="http://schemas.openxmlformats.org/officeDocument/2006/relationships/slide" Target="slides/slide90.xml"/><Relationship Id="rId7" Type="http://schemas.openxmlformats.org/officeDocument/2006/relationships/slide" Target="slides/slide94.xml"/><Relationship Id="rId2" Type="http://schemas.openxmlformats.org/officeDocument/2006/relationships/slide" Target="slides/slide59.xml"/><Relationship Id="rId1" Type="http://schemas.openxmlformats.org/officeDocument/2006/relationships/slide" Target="slides/slide12.xml"/><Relationship Id="rId6" Type="http://schemas.openxmlformats.org/officeDocument/2006/relationships/slide" Target="slides/slide93.xml"/><Relationship Id="rId5" Type="http://schemas.openxmlformats.org/officeDocument/2006/relationships/slide" Target="slides/slide92.xml"/><Relationship Id="rId4" Type="http://schemas.openxmlformats.org/officeDocument/2006/relationships/slide" Target="slides/slide91.xml"/><Relationship Id="rId9" Type="http://schemas.openxmlformats.org/officeDocument/2006/relationships/slide" Target="slides/slide9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77507" name="Rectangle 3"/>
          <p:cNvSpPr>
            <a:spLocks noGrp="1" noChangeArrowheads="1"/>
          </p:cNvSpPr>
          <p:nvPr>
            <p:ph type="dt" sz="quarter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77508" name="Rectangle 4"/>
          <p:cNvSpPr>
            <a:spLocks noGrp="1" noChangeArrowheads="1"/>
          </p:cNvSpPr>
          <p:nvPr>
            <p:ph type="ftr" sz="quarter" idx="2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277509" name="Rectangle 5"/>
          <p:cNvSpPr>
            <a:spLocks noGrp="1" noChangeArrowheads="1"/>
          </p:cNvSpPr>
          <p:nvPr>
            <p:ph type="sldNum" sz="quarter" idx="3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i="0">
                <a:cs typeface="+mn-cs"/>
              </a:defRPr>
            </a:lvl1pPr>
          </a:lstStyle>
          <a:p>
            <a:pPr>
              <a:defRPr/>
            </a:pPr>
            <a:fld id="{B7750CD6-E41D-454E-8DF4-0F279D417449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130399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/>
          <p:cNvSpPr>
            <a:spLocks noGrp="1" noChangeArrowheads="1"/>
          </p:cNvSpPr>
          <p:nvPr>
            <p:ph type="hdr" sz="quarter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200" i="0">
                <a:cs typeface="+mn-cs"/>
              </a:defRPr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6803" name="Rectangle 3"/>
          <p:cNvSpPr>
            <a:spLocks noGrp="1" noChangeArrowheads="1"/>
          </p:cNvSpPr>
          <p:nvPr>
            <p:ph type="dt" idx="1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200" i="0">
                <a:cs typeface="+mn-cs"/>
              </a:defRPr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427012" name="Rectangle 4"/>
          <p:cNvSpPr>
            <a:spLocks noGrp="1" noRot="1" noChangeAspect="1" noChangeArrowheads="1" noTextEdit="1"/>
          </p:cNvSpPr>
          <p:nvPr>
            <p:ph type="sldImg" idx="2"/>
          </p:nvPr>
        </p:nvSpPr>
        <p:spPr bwMode="auto">
          <a:xfrm>
            <a:off x="1143000" y="685800"/>
            <a:ext cx="4572000" cy="3429000"/>
          </a:xfrm>
          <a:prstGeom prst="rect">
            <a:avLst/>
          </a:prstGeom>
          <a:noFill/>
          <a:ln w="9525">
            <a:solidFill>
              <a:srgbClr val="00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76805" name="Rectangle 5"/>
          <p:cNvSpPr>
            <a:spLocks noGrp="1" noChangeArrowheads="1"/>
          </p:cNvSpPr>
          <p:nvPr>
            <p:ph type="body" sz="quarter" idx="3"/>
          </p:nvPr>
        </p:nvSpPr>
        <p:spPr bwMode="auto">
          <a:xfrm>
            <a:off x="914400" y="4343400"/>
            <a:ext cx="5029200" cy="41148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CA" noProof="0"/>
              <a:t>Click to edit Master text styles</a:t>
            </a:r>
          </a:p>
          <a:p>
            <a:pPr lvl="1"/>
            <a:r>
              <a:rPr lang="en-CA" noProof="0"/>
              <a:t>Second level</a:t>
            </a:r>
          </a:p>
          <a:p>
            <a:pPr lvl="2"/>
            <a:r>
              <a:rPr lang="en-CA" noProof="0"/>
              <a:t>Third level</a:t>
            </a:r>
          </a:p>
          <a:p>
            <a:pPr lvl="3"/>
            <a:r>
              <a:rPr lang="en-CA" noProof="0"/>
              <a:t>Fourth level</a:t>
            </a:r>
          </a:p>
          <a:p>
            <a:pPr lvl="4"/>
            <a:r>
              <a:rPr lang="en-CA" noProof="0"/>
              <a:t>Fifth level</a:t>
            </a:r>
          </a:p>
        </p:txBody>
      </p:sp>
      <p:sp>
        <p:nvSpPr>
          <p:cNvPr id="76806" name="Rectangle 6"/>
          <p:cNvSpPr>
            <a:spLocks noGrp="1" noChangeArrowheads="1"/>
          </p:cNvSpPr>
          <p:nvPr>
            <p:ph type="ftr" sz="quarter" idx="4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l">
              <a:defRPr sz="1200" i="0">
                <a:cs typeface="+mn-cs"/>
              </a:defRPr>
            </a:lvl1pPr>
          </a:lstStyle>
          <a:p>
            <a:pPr>
              <a:defRPr/>
            </a:pPr>
            <a:endParaRPr lang="en-CA"/>
          </a:p>
        </p:txBody>
      </p:sp>
      <p:sp>
        <p:nvSpPr>
          <p:cNvPr id="76807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b" anchorCtr="0" compatLnSpc="1">
            <a:prstTxWarp prst="textNoShape">
              <a:avLst/>
            </a:prstTxWarp>
          </a:bodyPr>
          <a:lstStyle>
            <a:lvl1pPr algn="r">
              <a:defRPr sz="1200" i="0">
                <a:cs typeface="+mn-cs"/>
              </a:defRPr>
            </a:lvl1pPr>
          </a:lstStyle>
          <a:p>
            <a:pPr>
              <a:defRPr/>
            </a:pPr>
            <a:fld id="{A4CB82A7-14A1-4DE0-8544-62EAB90E29DB}" type="slidenum">
              <a:rPr lang="en-CA"/>
              <a:pPr>
                <a:defRPr/>
              </a:pPr>
              <a:t>‹#›</a:t>
            </a:fld>
            <a:endParaRPr lang="en-CA"/>
          </a:p>
        </p:txBody>
      </p:sp>
    </p:spTree>
    <p:extLst>
      <p:ext uri="{BB962C8B-B14F-4D97-AF65-F5344CB8AC3E}">
        <p14:creationId xmlns:p14="http://schemas.microsoft.com/office/powerpoint/2010/main" val="944265233"/>
      </p:ext>
    </p:extLst>
  </p:cSld>
  <p:clrMap bg1="lt1" tx1="dk1" bg2="lt2" tx2="dk2" accent1="accent1" accent2="accent2" accent3="accent3" accent4="accent4" accent5="accent5" accent6="accent6" hlink="hlink" folHlink="folHlink"/>
  <p:notesStyle>
    <a:lvl1pPr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1pPr>
    <a:lvl2pPr marL="4572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2pPr>
    <a:lvl3pPr marL="9144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3pPr>
    <a:lvl4pPr marL="13716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4pPr>
    <a:lvl5pPr marL="1828800" algn="l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Times New Roman" pitchFamily="18" charset="0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1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1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1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7.xml"/><Relationship Id="rId1" Type="http://schemas.openxmlformats.org/officeDocument/2006/relationships/notesMaster" Target="../notesMasters/notesMaster1.xml"/></Relationships>
</file>

<file path=ppt/notesSlides/_rels/notesSlide1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1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9.xml"/><Relationship Id="rId1" Type="http://schemas.openxmlformats.org/officeDocument/2006/relationships/notesMaster" Target="../notesMasters/notesMaster1.xml"/></Relationships>
</file>

<file path=ppt/notesSlides/_rels/notesSlide1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1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1.xml"/><Relationship Id="rId1" Type="http://schemas.openxmlformats.org/officeDocument/2006/relationships/notesMaster" Target="../notesMasters/notesMaster1.xml"/></Relationships>
</file>

<file path=ppt/notesSlides/_rels/notesSlide1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2.xml"/><Relationship Id="rId1" Type="http://schemas.openxmlformats.org/officeDocument/2006/relationships/notesMaster" Target="../notesMasters/notesMaster1.xml"/></Relationships>
</file>

<file path=ppt/notesSlides/_rels/notesSlide1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4.xml"/><Relationship Id="rId1" Type="http://schemas.openxmlformats.org/officeDocument/2006/relationships/notesMaster" Target="../notesMasters/notesMaster1.xml"/></Relationships>
</file>

<file path=ppt/notesSlides/_rels/notesSlide1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5.xml"/><Relationship Id="rId1" Type="http://schemas.openxmlformats.org/officeDocument/2006/relationships/notesMaster" Target="../notesMasters/notesMaster1.xml"/></Relationships>
</file>

<file path=ppt/notesSlides/_rels/notesSlide1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6.xml"/><Relationship Id="rId1" Type="http://schemas.openxmlformats.org/officeDocument/2006/relationships/notesMaster" Target="../notesMasters/notesMaster1.xml"/></Relationships>
</file>

<file path=ppt/notesSlides/_rels/notesSlide1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7.xml"/><Relationship Id="rId1" Type="http://schemas.openxmlformats.org/officeDocument/2006/relationships/notesMaster" Target="../notesMasters/notesMaster1.xml"/></Relationships>
</file>

<file path=ppt/notesSlides/_rels/notesSlide1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8.xml"/><Relationship Id="rId1" Type="http://schemas.openxmlformats.org/officeDocument/2006/relationships/notesMaster" Target="../notesMasters/notesMaster1.xml"/></Relationships>
</file>

<file path=ppt/notesSlides/_rels/notesSlide1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9.xml"/><Relationship Id="rId1" Type="http://schemas.openxmlformats.org/officeDocument/2006/relationships/notesMaster" Target="../notesMasters/notesMaster1.xml"/></Relationships>
</file>

<file path=ppt/notesSlides/_rels/notesSlide1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1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1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2.xml"/><Relationship Id="rId1" Type="http://schemas.openxmlformats.org/officeDocument/2006/relationships/notesMaster" Target="../notesMasters/notesMaster1.xml"/></Relationships>
</file>

<file path=ppt/notesSlides/_rels/notesSlide1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4.xml"/><Relationship Id="rId1" Type="http://schemas.openxmlformats.org/officeDocument/2006/relationships/notesMaster" Target="../notesMasters/notesMaster1.xml"/></Relationships>
</file>

<file path=ppt/notesSlides/_rels/notesSlide1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5.xml"/><Relationship Id="rId1" Type="http://schemas.openxmlformats.org/officeDocument/2006/relationships/notesMaster" Target="../notesMasters/notesMaster1.xml"/></Relationships>
</file>

<file path=ppt/notesSlides/_rels/notesSlide1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6.xml"/><Relationship Id="rId1" Type="http://schemas.openxmlformats.org/officeDocument/2006/relationships/notesMaster" Target="../notesMasters/notesMaster1.xml"/></Relationships>
</file>

<file path=ppt/notesSlides/_rels/notesSlide1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7.xml"/><Relationship Id="rId1" Type="http://schemas.openxmlformats.org/officeDocument/2006/relationships/notesMaster" Target="../notesMasters/notesMaster1.xml"/></Relationships>
</file>

<file path=ppt/notesSlides/_rels/notesSlide1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8.xml"/><Relationship Id="rId1" Type="http://schemas.openxmlformats.org/officeDocument/2006/relationships/notesMaster" Target="../notesMasters/notesMaster1.xml"/></Relationships>
</file>

<file path=ppt/notesSlides/_rels/notesSlide1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1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1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1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1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1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1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1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1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1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1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1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1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1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1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1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1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7.xml"/><Relationship Id="rId1" Type="http://schemas.openxmlformats.org/officeDocument/2006/relationships/notesMaster" Target="../notesMasters/notesMaster1.xml"/></Relationships>
</file>

<file path=ppt/notesSlides/_rels/notesSlide1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8.xml"/><Relationship Id="rId1" Type="http://schemas.openxmlformats.org/officeDocument/2006/relationships/notesMaster" Target="../notesMasters/notesMaster1.xml"/></Relationships>
</file>

<file path=ppt/notesSlides/_rels/notesSlide1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1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0.xml"/><Relationship Id="rId1" Type="http://schemas.openxmlformats.org/officeDocument/2006/relationships/notesMaster" Target="../notesMasters/notesMaster1.xml"/></Relationships>
</file>

<file path=ppt/notesSlides/_rels/notesSlide1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1.xml"/><Relationship Id="rId1" Type="http://schemas.openxmlformats.org/officeDocument/2006/relationships/notesMaster" Target="../notesMasters/notesMaster1.xml"/></Relationships>
</file>

<file path=ppt/notesSlides/_rels/notesSlide1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2.xml"/><Relationship Id="rId1" Type="http://schemas.openxmlformats.org/officeDocument/2006/relationships/notesMaster" Target="../notesMasters/notesMaster1.xml"/></Relationships>
</file>

<file path=ppt/notesSlides/_rels/notesSlide1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3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1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5.xml"/><Relationship Id="rId1" Type="http://schemas.openxmlformats.org/officeDocument/2006/relationships/notesMaster" Target="../notesMasters/notesMaster1.xml"/></Relationships>
</file>

<file path=ppt/notesSlides/_rels/notesSlide1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6.xml"/><Relationship Id="rId1" Type="http://schemas.openxmlformats.org/officeDocument/2006/relationships/notesMaster" Target="../notesMasters/notesMaster1.xml"/></Relationships>
</file>

<file path=ppt/notesSlides/_rels/notesSlide1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7.xml"/><Relationship Id="rId1" Type="http://schemas.openxmlformats.org/officeDocument/2006/relationships/notesMaster" Target="../notesMasters/notesMaster1.xml"/></Relationships>
</file>

<file path=ppt/notesSlides/_rels/notesSlide1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8.xml"/><Relationship Id="rId1" Type="http://schemas.openxmlformats.org/officeDocument/2006/relationships/notesMaster" Target="../notesMasters/notesMaster1.xml"/></Relationships>
</file>

<file path=ppt/notesSlides/_rels/notesSlide1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9.xml"/><Relationship Id="rId1" Type="http://schemas.openxmlformats.org/officeDocument/2006/relationships/notesMaster" Target="../notesMasters/notesMaster1.xml"/></Relationships>
</file>

<file path=ppt/notesSlides/_rels/notesSlide1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0.xml"/><Relationship Id="rId1" Type="http://schemas.openxmlformats.org/officeDocument/2006/relationships/notesMaster" Target="../notesMasters/notesMaster1.xml"/></Relationships>
</file>

<file path=ppt/notesSlides/_rels/notesSlide1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1.xml"/><Relationship Id="rId1" Type="http://schemas.openxmlformats.org/officeDocument/2006/relationships/notesMaster" Target="../notesMasters/notesMaster1.xml"/></Relationships>
</file>

<file path=ppt/notesSlides/_rels/notesSlide1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2.xml"/><Relationship Id="rId1" Type="http://schemas.openxmlformats.org/officeDocument/2006/relationships/notesMaster" Target="../notesMasters/notesMaster1.xml"/></Relationships>
</file>

<file path=ppt/notesSlides/_rels/notesSlide1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4.xml"/><Relationship Id="rId1" Type="http://schemas.openxmlformats.org/officeDocument/2006/relationships/notesMaster" Target="../notesMasters/notesMaster1.xml"/></Relationships>
</file>

<file path=ppt/notesSlides/_rels/notesSlide1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5.xml"/><Relationship Id="rId1" Type="http://schemas.openxmlformats.org/officeDocument/2006/relationships/notesMaster" Target="../notesMasters/notesMaster1.xml"/></Relationships>
</file>

<file path=ppt/notesSlides/_rels/notesSlide1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6.xml"/><Relationship Id="rId1" Type="http://schemas.openxmlformats.org/officeDocument/2006/relationships/notesMaster" Target="../notesMasters/notesMaster1.xml"/></Relationships>
</file>

<file path=ppt/notesSlides/_rels/notesSlide1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7.xml"/><Relationship Id="rId1" Type="http://schemas.openxmlformats.org/officeDocument/2006/relationships/notesMaster" Target="../notesMasters/notesMaster1.xml"/></Relationships>
</file>

<file path=ppt/notesSlides/_rels/notesSlide1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8.xml"/><Relationship Id="rId1" Type="http://schemas.openxmlformats.org/officeDocument/2006/relationships/notesMaster" Target="../notesMasters/notesMaster1.xml"/></Relationships>
</file>

<file path=ppt/notesSlides/_rels/notesSlide1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9.xml"/><Relationship Id="rId1" Type="http://schemas.openxmlformats.org/officeDocument/2006/relationships/notesMaster" Target="../notesMasters/notesMaster1.xml"/></Relationships>
</file>

<file path=ppt/notesSlides/_rels/notesSlide1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0.xml"/><Relationship Id="rId1" Type="http://schemas.openxmlformats.org/officeDocument/2006/relationships/notesMaster" Target="../notesMasters/notesMaster1.xml"/></Relationships>
</file>

<file path=ppt/notesSlides/_rels/notesSlide1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1.xml"/><Relationship Id="rId1" Type="http://schemas.openxmlformats.org/officeDocument/2006/relationships/notesMaster" Target="../notesMasters/notesMaster1.xml"/></Relationships>
</file>

<file path=ppt/notesSlides/_rels/notesSlide1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2.xml"/><Relationship Id="rId1" Type="http://schemas.openxmlformats.org/officeDocument/2006/relationships/notesMaster" Target="../notesMasters/notesMaster1.xml"/></Relationships>
</file>

<file path=ppt/notesSlides/_rels/notesSlide1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3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4.xml"/><Relationship Id="rId1" Type="http://schemas.openxmlformats.org/officeDocument/2006/relationships/notesMaster" Target="../notesMasters/notesMaster1.xml"/></Relationships>
</file>

<file path=ppt/notesSlides/_rels/notesSlide1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5.xml"/><Relationship Id="rId1" Type="http://schemas.openxmlformats.org/officeDocument/2006/relationships/notesMaster" Target="../notesMasters/notesMaster1.xml"/></Relationships>
</file>

<file path=ppt/notesSlides/_rels/notesSlide1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6.xml"/><Relationship Id="rId1" Type="http://schemas.openxmlformats.org/officeDocument/2006/relationships/notesMaster" Target="../notesMasters/notesMaster1.xml"/></Relationships>
</file>

<file path=ppt/notesSlides/_rels/notesSlide1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7.xml"/><Relationship Id="rId1" Type="http://schemas.openxmlformats.org/officeDocument/2006/relationships/notesMaster" Target="../notesMasters/notesMaster1.xml"/></Relationships>
</file>

<file path=ppt/notesSlides/_rels/notesSlide1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8.xml"/><Relationship Id="rId1" Type="http://schemas.openxmlformats.org/officeDocument/2006/relationships/notesMaster" Target="../notesMasters/notesMaster1.xml"/></Relationships>
</file>

<file path=ppt/notesSlides/_rels/notesSlide1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9.xml"/><Relationship Id="rId1" Type="http://schemas.openxmlformats.org/officeDocument/2006/relationships/notesMaster" Target="../notesMasters/notesMaster1.xml"/></Relationships>
</file>

<file path=ppt/notesSlides/_rels/notesSlide1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0.xml"/><Relationship Id="rId1" Type="http://schemas.openxmlformats.org/officeDocument/2006/relationships/notesMaster" Target="../notesMasters/notesMaster1.xml"/></Relationships>
</file>

<file path=ppt/notesSlides/_rels/notesSlide1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1.xml"/><Relationship Id="rId1" Type="http://schemas.openxmlformats.org/officeDocument/2006/relationships/notesMaster" Target="../notesMasters/notesMaster1.xml"/></Relationships>
</file>

<file path=ppt/notesSlides/_rels/notesSlide1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2.xml"/><Relationship Id="rId1" Type="http://schemas.openxmlformats.org/officeDocument/2006/relationships/notesMaster" Target="../notesMasters/notesMaster1.xml"/></Relationships>
</file>

<file path=ppt/notesSlides/_rels/notesSlide1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3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4.xml"/><Relationship Id="rId1" Type="http://schemas.openxmlformats.org/officeDocument/2006/relationships/notesMaster" Target="../notesMasters/notesMaster1.xml"/></Relationships>
</file>

<file path=ppt/notesSlides/_rels/notesSlide1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5.xml"/><Relationship Id="rId1" Type="http://schemas.openxmlformats.org/officeDocument/2006/relationships/notesMaster" Target="../notesMasters/notesMaster1.xml"/></Relationships>
</file>

<file path=ppt/notesSlides/_rels/notesSlide1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6.xml"/><Relationship Id="rId1" Type="http://schemas.openxmlformats.org/officeDocument/2006/relationships/notesMaster" Target="../notesMasters/notesMaster1.xml"/></Relationships>
</file>

<file path=ppt/notesSlides/_rels/notesSlide1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7.xml"/><Relationship Id="rId1" Type="http://schemas.openxmlformats.org/officeDocument/2006/relationships/notesMaster" Target="../notesMasters/notesMaster1.xml"/></Relationships>
</file>

<file path=ppt/notesSlides/_rels/notesSlide1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9.xml"/><Relationship Id="rId1" Type="http://schemas.openxmlformats.org/officeDocument/2006/relationships/notesMaster" Target="../notesMasters/notesMaster1.xml"/></Relationships>
</file>

<file path=ppt/notesSlides/_rels/notesSlide1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0.xml"/><Relationship Id="rId1" Type="http://schemas.openxmlformats.org/officeDocument/2006/relationships/notesMaster" Target="../notesMasters/notesMaster1.xml"/></Relationships>
</file>

<file path=ppt/notesSlides/_rels/notesSlide1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1.xml"/><Relationship Id="rId1" Type="http://schemas.openxmlformats.org/officeDocument/2006/relationships/notesMaster" Target="../notesMasters/notesMaster1.xml"/></Relationships>
</file>

<file path=ppt/notesSlides/_rels/notesSlide1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2.xml"/><Relationship Id="rId1" Type="http://schemas.openxmlformats.org/officeDocument/2006/relationships/notesMaster" Target="../notesMasters/notesMaster1.xml"/></Relationships>
</file>

<file path=ppt/notesSlides/_rels/notesSlide1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3.xml"/><Relationship Id="rId1" Type="http://schemas.openxmlformats.org/officeDocument/2006/relationships/notesMaster" Target="../notesMasters/notesMaster1.xml"/></Relationships>
</file>

<file path=ppt/notesSlides/_rels/notesSlide1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4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5.xml"/><Relationship Id="rId1" Type="http://schemas.openxmlformats.org/officeDocument/2006/relationships/notesMaster" Target="../notesMasters/notesMaster1.xml"/></Relationships>
</file>

<file path=ppt/notesSlides/_rels/notesSlide1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7.xml"/><Relationship Id="rId1" Type="http://schemas.openxmlformats.org/officeDocument/2006/relationships/notesMaster" Target="../notesMasters/notesMaster1.xml"/></Relationships>
</file>

<file path=ppt/notesSlides/_rels/notesSlide1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8.xml"/><Relationship Id="rId1" Type="http://schemas.openxmlformats.org/officeDocument/2006/relationships/notesMaster" Target="../notesMasters/notesMaster1.xml"/></Relationships>
</file>

<file path=ppt/notesSlides/_rels/notesSlide1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9.xml"/><Relationship Id="rId1" Type="http://schemas.openxmlformats.org/officeDocument/2006/relationships/notesMaster" Target="../notesMasters/notesMaster1.xml"/></Relationships>
</file>

<file path=ppt/notesSlides/_rels/notesSlide1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6.xml"/><Relationship Id="rId1" Type="http://schemas.openxmlformats.org/officeDocument/2006/relationships/notesMaster" Target="../notesMasters/notesMaster1.xml"/></Relationships>
</file>

<file path=ppt/notesSlides/_rels/notesSlide1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8.xml"/><Relationship Id="rId1" Type="http://schemas.openxmlformats.org/officeDocument/2006/relationships/notesMaster" Target="../notesMasters/notesMaster1.xml"/></Relationships>
</file>

<file path=ppt/notesSlides/_rels/notesSlide1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0.xml"/><Relationship Id="rId1" Type="http://schemas.openxmlformats.org/officeDocument/2006/relationships/notesMaster" Target="../notesMasters/notesMaster1.xml"/></Relationships>
</file>

<file path=ppt/notesSlides/_rels/notesSlide1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2.xml"/><Relationship Id="rId1" Type="http://schemas.openxmlformats.org/officeDocument/2006/relationships/notesMaster" Target="../notesMasters/notesMaster1.xml"/></Relationships>
</file>

<file path=ppt/notesSlides/_rels/notesSlide1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4.xml"/><Relationship Id="rId1" Type="http://schemas.openxmlformats.org/officeDocument/2006/relationships/notesMaster" Target="../notesMasters/notesMaster1.xml"/></Relationships>
</file>

<file path=ppt/notesSlides/_rels/notesSlide1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0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8.xml"/><Relationship Id="rId1" Type="http://schemas.openxmlformats.org/officeDocument/2006/relationships/notesMaster" Target="../notesMasters/notesMaster1.xml"/></Relationships>
</file>

<file path=ppt/notesSlides/_rels/notesSlide20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0.xml"/><Relationship Id="rId1" Type="http://schemas.openxmlformats.org/officeDocument/2006/relationships/notesMaster" Target="../notesMasters/notesMaster1.xml"/></Relationships>
</file>

<file path=ppt/notesSlides/_rels/notesSlide20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2.xml"/><Relationship Id="rId1" Type="http://schemas.openxmlformats.org/officeDocument/2006/relationships/notesMaster" Target="../notesMasters/notesMaster1.xml"/></Relationships>
</file>

<file path=ppt/notesSlides/_rels/notesSlide20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4.xml"/><Relationship Id="rId1" Type="http://schemas.openxmlformats.org/officeDocument/2006/relationships/notesMaster" Target="../notesMasters/notesMaster1.xml"/></Relationships>
</file>

<file path=ppt/notesSlides/_rels/notesSlide20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6.xml"/><Relationship Id="rId1" Type="http://schemas.openxmlformats.org/officeDocument/2006/relationships/notesMaster" Target="../notesMasters/notesMaster1.xml"/></Relationships>
</file>

<file path=ppt/notesSlides/_rels/notesSlide20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8.xml"/><Relationship Id="rId1" Type="http://schemas.openxmlformats.org/officeDocument/2006/relationships/notesMaster" Target="../notesMasters/notesMaster1.xml"/></Relationships>
</file>

<file path=ppt/notesSlides/_rels/notesSlide20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9.xml"/><Relationship Id="rId1" Type="http://schemas.openxmlformats.org/officeDocument/2006/relationships/notesMaster" Target="../notesMasters/notesMaster1.xml"/></Relationships>
</file>

<file path=ppt/notesSlides/_rels/notesSlide20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0.xml"/><Relationship Id="rId1" Type="http://schemas.openxmlformats.org/officeDocument/2006/relationships/notesMaster" Target="../notesMasters/notesMaster1.xml"/></Relationships>
</file>

<file path=ppt/notesSlides/_rels/notesSlide20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1.xml"/><Relationship Id="rId1" Type="http://schemas.openxmlformats.org/officeDocument/2006/relationships/notesMaster" Target="../notesMasters/notesMaster1.xml"/></Relationships>
</file>

<file path=ppt/notesSlides/_rels/notesSlide20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2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4.xml"/><Relationship Id="rId1" Type="http://schemas.openxmlformats.org/officeDocument/2006/relationships/notesMaster" Target="../notesMasters/notesMaster1.xml"/></Relationships>
</file>

<file path=ppt/notesSlides/_rels/notesSlide2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5.xml"/><Relationship Id="rId1" Type="http://schemas.openxmlformats.org/officeDocument/2006/relationships/notesMaster" Target="../notesMasters/notesMaster1.xml"/></Relationships>
</file>

<file path=ppt/notesSlides/_rels/notesSlide2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6.xml"/><Relationship Id="rId1" Type="http://schemas.openxmlformats.org/officeDocument/2006/relationships/notesMaster" Target="../notesMasters/notesMaster1.xml"/></Relationships>
</file>

<file path=ppt/notesSlides/_rels/notesSlide2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7.xml"/><Relationship Id="rId1" Type="http://schemas.openxmlformats.org/officeDocument/2006/relationships/notesMaster" Target="../notesMasters/notesMaster1.xml"/></Relationships>
</file>

<file path=ppt/notesSlides/_rels/notesSlide2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2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9.xml"/><Relationship Id="rId1" Type="http://schemas.openxmlformats.org/officeDocument/2006/relationships/notesMaster" Target="../notesMasters/notesMaster1.xml"/></Relationships>
</file>

<file path=ppt/notesSlides/_rels/notesSlide2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0.xml"/><Relationship Id="rId1" Type="http://schemas.openxmlformats.org/officeDocument/2006/relationships/notesMaster" Target="../notesMasters/notesMaster1.xml"/></Relationships>
</file>

<file path=ppt/notesSlides/_rels/notesSlide2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1.xml"/><Relationship Id="rId1" Type="http://schemas.openxmlformats.org/officeDocument/2006/relationships/notesMaster" Target="../notesMasters/notesMaster1.xml"/></Relationships>
</file>

<file path=ppt/notesSlides/_rels/notesSlide2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3.xml"/><Relationship Id="rId1" Type="http://schemas.openxmlformats.org/officeDocument/2006/relationships/notesMaster" Target="../notesMasters/notesMaster1.xml"/></Relationships>
</file>

<file path=ppt/notesSlides/_rels/notesSlide2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4.xml"/><Relationship Id="rId1" Type="http://schemas.openxmlformats.org/officeDocument/2006/relationships/notesMaster" Target="../notesMasters/notesMaster1.xml"/></Relationships>
</file>

<file path=ppt/notesSlides/_rels/notesSlide2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5.xml"/><Relationship Id="rId1" Type="http://schemas.openxmlformats.org/officeDocument/2006/relationships/notesMaster" Target="../notesMasters/notesMaster1.xml"/></Relationships>
</file>

<file path=ppt/notesSlides/_rels/notesSlide2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2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7.xml"/><Relationship Id="rId1" Type="http://schemas.openxmlformats.org/officeDocument/2006/relationships/notesMaster" Target="../notesMasters/notesMaster1.xml"/></Relationships>
</file>

<file path=ppt/notesSlides/_rels/notesSlide2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8.xml"/><Relationship Id="rId1" Type="http://schemas.openxmlformats.org/officeDocument/2006/relationships/notesMaster" Target="../notesMasters/notesMaster1.xml"/></Relationships>
</file>

<file path=ppt/notesSlides/_rels/notesSlide2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2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0.xml"/><Relationship Id="rId1" Type="http://schemas.openxmlformats.org/officeDocument/2006/relationships/notesMaster" Target="../notesMasters/notesMaster1.xml"/></Relationships>
</file>

<file path=ppt/notesSlides/_rels/notesSlide2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2.xml"/><Relationship Id="rId1" Type="http://schemas.openxmlformats.org/officeDocument/2006/relationships/notesMaster" Target="../notesMasters/notesMaster1.xml"/></Relationships>
</file>

<file path=ppt/notesSlides/_rels/notesSlide2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8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9.xml"/><Relationship Id="rId1" Type="http://schemas.openxmlformats.org/officeDocument/2006/relationships/notesMaster" Target="../notesMasters/notesMaster1.xml"/></Relationships>
</file>

<file path=ppt/notesSlides/_rels/notesSlide2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1.xml"/><Relationship Id="rId1" Type="http://schemas.openxmlformats.org/officeDocument/2006/relationships/notesMaster" Target="../notesMasters/notesMaster1.xml"/></Relationships>
</file>

<file path=ppt/notesSlides/_rels/notesSlide2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3.xml"/><Relationship Id="rId1" Type="http://schemas.openxmlformats.org/officeDocument/2006/relationships/notesMaster" Target="../notesMasters/notesMaster1.xml"/></Relationships>
</file>

<file path=ppt/notesSlides/_rels/notesSlide2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5.xml"/><Relationship Id="rId1" Type="http://schemas.openxmlformats.org/officeDocument/2006/relationships/notesMaster" Target="../notesMasters/notesMaster1.xml"/></Relationships>
</file>

<file path=ppt/notesSlides/_rels/notesSlide2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7.xml"/><Relationship Id="rId1" Type="http://schemas.openxmlformats.org/officeDocument/2006/relationships/notesMaster" Target="../notesMasters/notesMaster1.xml"/></Relationships>
</file>

<file path=ppt/notesSlides/_rels/notesSlide2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8.xml"/><Relationship Id="rId1" Type="http://schemas.openxmlformats.org/officeDocument/2006/relationships/notesMaster" Target="../notesMasters/notesMaster1.xml"/></Relationships>
</file>

<file path=ppt/notesSlides/_rels/notesSlide2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9.xml"/><Relationship Id="rId1" Type="http://schemas.openxmlformats.org/officeDocument/2006/relationships/notesMaster" Target="../notesMasters/notesMaster1.xml"/></Relationships>
</file>

<file path=ppt/notesSlides/_rels/notesSlide2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0.xml"/><Relationship Id="rId1" Type="http://schemas.openxmlformats.org/officeDocument/2006/relationships/notesMaster" Target="../notesMasters/notesMaster1.xml"/></Relationships>
</file>

<file path=ppt/notesSlides/_rels/notesSlide2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1.xml"/><Relationship Id="rId1" Type="http://schemas.openxmlformats.org/officeDocument/2006/relationships/notesMaster" Target="../notesMasters/notesMaster1.xml"/></Relationships>
</file>

<file path=ppt/notesSlides/_rels/notesSlide2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3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5.xml"/><Relationship Id="rId1" Type="http://schemas.openxmlformats.org/officeDocument/2006/relationships/notesMaster" Target="../notesMasters/notesMaster1.xml"/></Relationships>
</file>

<file path=ppt/notesSlides/_rels/notesSlide2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7.xml"/><Relationship Id="rId1" Type="http://schemas.openxmlformats.org/officeDocument/2006/relationships/notesMaster" Target="../notesMasters/notesMaster1.xml"/></Relationships>
</file>

<file path=ppt/notesSlides/_rels/notesSlide2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9.xml"/><Relationship Id="rId1" Type="http://schemas.openxmlformats.org/officeDocument/2006/relationships/notesMaster" Target="../notesMasters/notesMaster1.xml"/></Relationships>
</file>

<file path=ppt/notesSlides/_rels/notesSlide2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1.xml"/><Relationship Id="rId1" Type="http://schemas.openxmlformats.org/officeDocument/2006/relationships/notesMaster" Target="../notesMasters/notesMaster1.xml"/></Relationships>
</file>

<file path=ppt/notesSlides/_rels/notesSlide2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2.xml"/><Relationship Id="rId1" Type="http://schemas.openxmlformats.org/officeDocument/2006/relationships/notesMaster" Target="../notesMasters/notesMaster1.xml"/></Relationships>
</file>

<file path=ppt/notesSlides/_rels/notesSlide2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4.xml"/><Relationship Id="rId1" Type="http://schemas.openxmlformats.org/officeDocument/2006/relationships/notesMaster" Target="../notesMasters/notesMaster1.xml"/></Relationships>
</file>

<file path=ppt/notesSlides/_rels/notesSlide2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0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6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7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9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0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1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2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3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4.xml"/><Relationship Id="rId1" Type="http://schemas.openxmlformats.org/officeDocument/2006/relationships/notesMaster" Target="../notesMasters/notesMaster1.xml"/></Relationships>
</file>

<file path=ppt/notesSlides/_rels/notesSlide5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5.xml"/><Relationship Id="rId1" Type="http://schemas.openxmlformats.org/officeDocument/2006/relationships/notesMaster" Target="../notesMasters/notesMaster1.xml"/></Relationships>
</file>

<file path=ppt/notesSlides/_rels/notesSlide5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6.xml"/><Relationship Id="rId1" Type="http://schemas.openxmlformats.org/officeDocument/2006/relationships/notesMaster" Target="../notesMasters/notesMaster1.xml"/></Relationships>
</file>

<file path=ppt/notesSlides/_rels/notesSlide5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7.xml"/><Relationship Id="rId1" Type="http://schemas.openxmlformats.org/officeDocument/2006/relationships/notesMaster" Target="../notesMasters/notesMaster1.xml"/></Relationships>
</file>

<file path=ppt/notesSlides/_rels/notesSlide5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5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9.xml"/><Relationship Id="rId1" Type="http://schemas.openxmlformats.org/officeDocument/2006/relationships/notesMaster" Target="../notesMasters/notesMaster1.xml"/></Relationships>
</file>

<file path=ppt/notesSlides/_rels/notesSlide5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4.xml"/><Relationship Id="rId1" Type="http://schemas.openxmlformats.org/officeDocument/2006/relationships/notesMaster" Target="../notesMasters/notesMaster1.xml"/></Relationships>
</file>

<file path=ppt/notesSlides/_rels/notesSlide6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5.xml"/><Relationship Id="rId1" Type="http://schemas.openxmlformats.org/officeDocument/2006/relationships/notesMaster" Target="../notesMasters/notesMaster1.xml"/></Relationships>
</file>

<file path=ppt/notesSlides/_rels/notesSlide6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6.xml"/><Relationship Id="rId1" Type="http://schemas.openxmlformats.org/officeDocument/2006/relationships/notesMaster" Target="../notesMasters/notesMaster1.xml"/></Relationships>
</file>

<file path=ppt/notesSlides/_rels/notesSlide6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6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6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9.xml"/><Relationship Id="rId1" Type="http://schemas.openxmlformats.org/officeDocument/2006/relationships/notesMaster" Target="../notesMasters/notesMaster1.xml"/></Relationships>
</file>

<file path=ppt/notesSlides/_rels/notesSlide6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0.xml"/><Relationship Id="rId1" Type="http://schemas.openxmlformats.org/officeDocument/2006/relationships/notesMaster" Target="../notesMasters/notesMaster1.xml"/></Relationships>
</file>

<file path=ppt/notesSlides/_rels/notesSlide6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1.xml"/><Relationship Id="rId1" Type="http://schemas.openxmlformats.org/officeDocument/2006/relationships/notesMaster" Target="../notesMasters/notesMaster1.xml"/></Relationships>
</file>

<file path=ppt/notesSlides/_rels/notesSlide6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6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3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4.xml"/><Relationship Id="rId1" Type="http://schemas.openxmlformats.org/officeDocument/2006/relationships/notesMaster" Target="../notesMasters/notesMaster1.xml"/></Relationships>
</file>

<file path=ppt/notesSlides/_rels/notesSlide7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5.xml"/><Relationship Id="rId1" Type="http://schemas.openxmlformats.org/officeDocument/2006/relationships/notesMaster" Target="../notesMasters/notesMaster1.xml"/></Relationships>
</file>

<file path=ppt/notesSlides/_rels/notesSlide7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6.xml"/><Relationship Id="rId1" Type="http://schemas.openxmlformats.org/officeDocument/2006/relationships/notesMaster" Target="../notesMasters/notesMaster1.xml"/></Relationships>
</file>

<file path=ppt/notesSlides/_rels/notesSlide7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7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8.xml"/><Relationship Id="rId1" Type="http://schemas.openxmlformats.org/officeDocument/2006/relationships/notesMaster" Target="../notesMasters/notesMaster1.xml"/></Relationships>
</file>

<file path=ppt/notesSlides/_rels/notesSlide7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9.xml"/><Relationship Id="rId1" Type="http://schemas.openxmlformats.org/officeDocument/2006/relationships/notesMaster" Target="../notesMasters/notesMaster1.xml"/></Relationships>
</file>

<file path=ppt/notesSlides/_rels/notesSlide7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7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7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2.xml"/><Relationship Id="rId1" Type="http://schemas.openxmlformats.org/officeDocument/2006/relationships/notesMaster" Target="../notesMasters/notesMaster1.xml"/></Relationships>
</file>

<file path=ppt/notesSlides/_rels/notesSlide7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4.xml"/><Relationship Id="rId1" Type="http://schemas.openxmlformats.org/officeDocument/2006/relationships/notesMaster" Target="../notesMasters/notesMaster1.xml"/></Relationships>
</file>

<file path=ppt/notesSlides/_rels/notesSlide8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5.xml"/><Relationship Id="rId1" Type="http://schemas.openxmlformats.org/officeDocument/2006/relationships/notesMaster" Target="../notesMasters/notesMaster1.xml"/></Relationships>
</file>

<file path=ppt/notesSlides/_rels/notesSlide8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8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8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8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8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0.xml"/><Relationship Id="rId1" Type="http://schemas.openxmlformats.org/officeDocument/2006/relationships/notesMaster" Target="../notesMasters/notesMaster1.xml"/></Relationships>
</file>

<file path=ppt/notesSlides/_rels/notesSlide8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8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8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9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9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9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9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9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9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9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9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9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16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B5E7CD-F41C-429C-9723-5B4114E371B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</a:t>
            </a:fld>
            <a:endParaRPr lang="en-CA" altLang="en-US"/>
          </a:p>
        </p:txBody>
      </p:sp>
      <p:sp>
        <p:nvSpPr>
          <p:cNvPr id="428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8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8386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fld id="{6182B5D6-2A29-49D4-A544-802C72A485B4}" type="slidenum">
              <a:rPr lang="en-US" altLang="en-US" smtClean="0"/>
              <a:pPr eaLnBrk="1" hangingPunct="1">
                <a:spcBef>
                  <a:spcPct val="50000"/>
                </a:spcBef>
              </a:pPr>
              <a:t>12</a:t>
            </a:fld>
            <a:endParaRPr lang="en-US" altLang="en-US"/>
          </a:p>
        </p:txBody>
      </p:sp>
      <p:sp>
        <p:nvSpPr>
          <p:cNvPr id="5283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83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38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B24FBE0-D6A9-4818-8ADB-705CC2E0405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114</a:t>
            </a:fld>
            <a:endParaRPr lang="en-CA" altLang="en-US"/>
          </a:p>
        </p:txBody>
      </p:sp>
      <p:sp>
        <p:nvSpPr>
          <p:cNvPr id="493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3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48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C3B49C8-8847-4DD0-B497-5C462C5568E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115</a:t>
            </a:fld>
            <a:endParaRPr lang="en-CA" altLang="en-US"/>
          </a:p>
        </p:txBody>
      </p:sp>
      <p:sp>
        <p:nvSpPr>
          <p:cNvPr id="494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4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59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F27A4EA-578A-4C41-A743-1021CAF1F66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116</a:t>
            </a:fld>
            <a:endParaRPr lang="en-CA" altLang="en-US"/>
          </a:p>
        </p:txBody>
      </p:sp>
      <p:sp>
        <p:nvSpPr>
          <p:cNvPr id="495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5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69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85EDC2-5506-4E37-9352-AAF7F3DA59B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117</a:t>
            </a:fld>
            <a:endParaRPr lang="en-CA" altLang="en-US"/>
          </a:p>
        </p:txBody>
      </p:sp>
      <p:sp>
        <p:nvSpPr>
          <p:cNvPr id="496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6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79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0026D82-44C4-49EA-8544-3C92DB1AF21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118</a:t>
            </a:fld>
            <a:endParaRPr lang="en-CA" altLang="en-US"/>
          </a:p>
        </p:txBody>
      </p:sp>
      <p:sp>
        <p:nvSpPr>
          <p:cNvPr id="497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7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89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6E36A7D-12B5-4BBF-9F5D-1B4583FDA4A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119</a:t>
            </a:fld>
            <a:endParaRPr lang="en-CA" altLang="en-US"/>
          </a:p>
        </p:txBody>
      </p:sp>
      <p:sp>
        <p:nvSpPr>
          <p:cNvPr id="498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8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00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7995034-0D7D-44F4-98C9-6B392903B6C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120</a:t>
            </a:fld>
            <a:endParaRPr lang="en-CA" altLang="en-US"/>
          </a:p>
        </p:txBody>
      </p:sp>
      <p:sp>
        <p:nvSpPr>
          <p:cNvPr id="499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9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10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DDCDEB5-52D9-4FBF-8A14-825B34DE52D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121</a:t>
            </a:fld>
            <a:endParaRPr lang="en-CA" altLang="en-US"/>
          </a:p>
        </p:txBody>
      </p:sp>
      <p:sp>
        <p:nvSpPr>
          <p:cNvPr id="500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0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20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1567655-417F-4267-BDCB-932FBBF1278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122</a:t>
            </a:fld>
            <a:endParaRPr lang="en-CA" altLang="en-US"/>
          </a:p>
        </p:txBody>
      </p:sp>
      <p:sp>
        <p:nvSpPr>
          <p:cNvPr id="501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1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30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402469E-62D8-4D36-9CD7-BFD9F9977EB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123</a:t>
            </a:fld>
            <a:endParaRPr lang="en-CA" altLang="en-US"/>
          </a:p>
        </p:txBody>
      </p:sp>
      <p:sp>
        <p:nvSpPr>
          <p:cNvPr id="5027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27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F99C59B-B0AE-4A31-8A1C-31054B11247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</a:t>
            </a:fld>
            <a:endParaRPr lang="en-CA" altLang="en-US"/>
          </a:p>
        </p:txBody>
      </p:sp>
      <p:sp>
        <p:nvSpPr>
          <p:cNvPr id="613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3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685334932"/>
      </p:ext>
    </p:extLst>
  </p:cSld>
  <p:clrMapOvr>
    <a:masterClrMapping/>
  </p:clrMapOvr>
</p:notes>
</file>

<file path=ppt/notesSlides/notesSlide1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41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75CA384-DE28-4979-8004-DD026A4CD25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124</a:t>
            </a:fld>
            <a:endParaRPr lang="en-CA" altLang="en-US"/>
          </a:p>
        </p:txBody>
      </p:sp>
      <p:sp>
        <p:nvSpPr>
          <p:cNvPr id="5038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38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51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83217FE-2702-43BC-8636-0F48029BBBE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125</a:t>
            </a:fld>
            <a:endParaRPr lang="en-CA" altLang="en-US"/>
          </a:p>
        </p:txBody>
      </p:sp>
      <p:sp>
        <p:nvSpPr>
          <p:cNvPr id="504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4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61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619F6EF-0F24-4A62-ADFE-23B37D3CFDC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126</a:t>
            </a:fld>
            <a:endParaRPr lang="en-CA" altLang="en-US"/>
          </a:p>
        </p:txBody>
      </p:sp>
      <p:sp>
        <p:nvSpPr>
          <p:cNvPr id="505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5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71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FFB03A9-1368-46DB-BB26-C404D6E4BDB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127</a:t>
            </a:fld>
            <a:endParaRPr lang="en-CA" altLang="en-US"/>
          </a:p>
        </p:txBody>
      </p:sp>
      <p:sp>
        <p:nvSpPr>
          <p:cNvPr id="506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6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82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43FCCD1-1B69-4564-A2DF-8AA444C08F4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128</a:t>
            </a:fld>
            <a:endParaRPr lang="en-CA" altLang="en-US"/>
          </a:p>
        </p:txBody>
      </p:sp>
      <p:sp>
        <p:nvSpPr>
          <p:cNvPr id="507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7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1AEF59-2EA0-46D9-8249-062A88B3580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129</a:t>
            </a:fld>
            <a:endParaRPr lang="en-CA" altLang="en-US"/>
          </a:p>
        </p:txBody>
      </p:sp>
      <p:sp>
        <p:nvSpPr>
          <p:cNvPr id="508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8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130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131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132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02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A96725E-1022-41F3-AFD7-2A22A99A653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133</a:t>
            </a:fld>
            <a:endParaRPr lang="en-CA" altLang="en-US"/>
          </a:p>
        </p:txBody>
      </p:sp>
      <p:sp>
        <p:nvSpPr>
          <p:cNvPr id="509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9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69309824"/>
      </p:ext>
    </p:extLst>
  </p:cSld>
  <p:clrMapOvr>
    <a:masterClrMapping/>
  </p:clrMapOvr>
</p:notes>
</file>

<file path=ppt/notesSlides/notesSlide1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134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53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33925F8-4729-45E3-A32A-1B54B3277CE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135</a:t>
            </a:fld>
            <a:endParaRPr lang="en-CA" altLang="en-US"/>
          </a:p>
        </p:txBody>
      </p:sp>
      <p:sp>
        <p:nvSpPr>
          <p:cNvPr id="515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15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136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137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25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F566853-1CCB-4D9F-B26B-1CEE578DDC9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138</a:t>
            </a:fld>
            <a:endParaRPr lang="en-CA" altLang="en-US"/>
          </a:p>
        </p:txBody>
      </p:sp>
      <p:sp>
        <p:nvSpPr>
          <p:cNvPr id="522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2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2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8CDA7BA-88DE-40D7-90B8-BCF3F9172FF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139</a:t>
            </a:fld>
            <a:endParaRPr lang="en-CA" altLang="en-US"/>
          </a:p>
        </p:txBody>
      </p:sp>
      <p:sp>
        <p:nvSpPr>
          <p:cNvPr id="508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08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140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01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9EE983D6-A5B4-43D9-97EF-CAD6B1EEA5C4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141</a:t>
            </a:fld>
            <a:endParaRPr lang="en-CA" altLang="en-US"/>
          </a:p>
        </p:txBody>
      </p:sp>
      <p:sp>
        <p:nvSpPr>
          <p:cNvPr id="5242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42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12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C3A985ED-AE03-4E64-A5D2-5A6A1A4AD36D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142</a:t>
            </a:fld>
            <a:endParaRPr lang="en-CA" altLang="en-US"/>
          </a:p>
        </p:txBody>
      </p:sp>
      <p:sp>
        <p:nvSpPr>
          <p:cNvPr id="5253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53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18CA4AA6-DB21-4D41-BAD5-A001B6D97DF3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143</a:t>
            </a:fld>
            <a:endParaRPr lang="en-CA" altLang="en-US"/>
          </a:p>
        </p:txBody>
      </p:sp>
      <p:sp>
        <p:nvSpPr>
          <p:cNvPr id="5263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63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939517658"/>
      </p:ext>
    </p:extLst>
  </p:cSld>
  <p:clrMapOvr>
    <a:masterClrMapping/>
  </p:clrMapOvr>
</p:notes>
</file>

<file path=ppt/notesSlides/notesSlide1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32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2FD9393B-CEC4-41F3-9CC4-A7718DA98301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144</a:t>
            </a:fld>
            <a:endParaRPr lang="en-CA" altLang="en-US"/>
          </a:p>
        </p:txBody>
      </p:sp>
      <p:sp>
        <p:nvSpPr>
          <p:cNvPr id="5273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273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</p:cSld>
  <p:clrMapOvr>
    <a:masterClrMapping/>
  </p:clrMapOvr>
</p:notes>
</file>

<file path=ppt/notesSlides/notesSlide1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01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4DC2E2F-D3E1-46DB-A880-722058B2E13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145</a:t>
            </a:fld>
            <a:endParaRPr lang="en-CA" altLang="en-US"/>
          </a:p>
        </p:txBody>
      </p:sp>
      <p:sp>
        <p:nvSpPr>
          <p:cNvPr id="593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3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11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DA1E487-E1C8-40AE-87F8-A680A81FE23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146</a:t>
            </a:fld>
            <a:endParaRPr lang="en-CA" altLang="en-US"/>
          </a:p>
        </p:txBody>
      </p:sp>
      <p:sp>
        <p:nvSpPr>
          <p:cNvPr id="594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4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21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1A1F3CD-D9FD-4409-AD07-D9AB7C8AA1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147</a:t>
            </a:fld>
            <a:endParaRPr lang="en-CA" altLang="en-US"/>
          </a:p>
        </p:txBody>
      </p:sp>
      <p:sp>
        <p:nvSpPr>
          <p:cNvPr id="595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5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44FEC47-40BE-466D-BA2D-819C6490DDA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148</a:t>
            </a:fld>
            <a:endParaRPr lang="en-CA" altLang="en-US"/>
          </a:p>
        </p:txBody>
      </p:sp>
      <p:sp>
        <p:nvSpPr>
          <p:cNvPr id="596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6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42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B02A0B0-5636-472F-8D56-FE49EEE9D8D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149</a:t>
            </a:fld>
            <a:endParaRPr lang="en-CA" altLang="en-US"/>
          </a:p>
        </p:txBody>
      </p:sp>
      <p:sp>
        <p:nvSpPr>
          <p:cNvPr id="598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8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52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F8DB5F0-0D17-4AC6-AF2D-CFDAE5A4016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150</a:t>
            </a:fld>
            <a:endParaRPr lang="en-CA" altLang="en-US"/>
          </a:p>
        </p:txBody>
      </p:sp>
      <p:sp>
        <p:nvSpPr>
          <p:cNvPr id="599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9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62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927EC6E-41A6-4407-8D2F-CEF970A3418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151</a:t>
            </a:fld>
            <a:endParaRPr lang="en-CA" altLang="en-US"/>
          </a:p>
        </p:txBody>
      </p:sp>
      <p:sp>
        <p:nvSpPr>
          <p:cNvPr id="600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0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44FEC47-40BE-466D-BA2D-819C6490DDA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152</a:t>
            </a:fld>
            <a:endParaRPr lang="en-CA" altLang="en-US"/>
          </a:p>
        </p:txBody>
      </p:sp>
      <p:sp>
        <p:nvSpPr>
          <p:cNvPr id="596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96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72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8229A51-1589-4B0B-86C6-89421D1F001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153</a:t>
            </a:fld>
            <a:endParaRPr lang="en-CA" altLang="en-US"/>
          </a:p>
        </p:txBody>
      </p:sp>
      <p:sp>
        <p:nvSpPr>
          <p:cNvPr id="601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1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83492896"/>
      </p:ext>
    </p:extLst>
  </p:cSld>
  <p:clrMapOvr>
    <a:masterClrMapping/>
  </p:clrMapOvr>
</p:notes>
</file>

<file path=ppt/notesSlides/notesSlide1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83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547268D-31FB-4AB8-942C-75518CD866C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154</a:t>
            </a:fld>
            <a:endParaRPr lang="en-CA" altLang="en-US"/>
          </a:p>
        </p:txBody>
      </p:sp>
      <p:sp>
        <p:nvSpPr>
          <p:cNvPr id="602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2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93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FFF7BAA-6DE7-4CD6-878E-BA976044D4D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155</a:t>
            </a:fld>
            <a:endParaRPr lang="en-CA" altLang="en-US"/>
          </a:p>
        </p:txBody>
      </p:sp>
      <p:sp>
        <p:nvSpPr>
          <p:cNvPr id="603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3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03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159E151-20CC-4AA4-8F01-D708C575193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156</a:t>
            </a:fld>
            <a:endParaRPr lang="en-CA" altLang="en-US"/>
          </a:p>
        </p:txBody>
      </p:sp>
      <p:sp>
        <p:nvSpPr>
          <p:cNvPr id="604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4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13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6B91DE8-DA07-47AC-AB63-B2C5E464E9A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157</a:t>
            </a:fld>
            <a:endParaRPr lang="en-CA" altLang="en-US"/>
          </a:p>
        </p:txBody>
      </p:sp>
      <p:sp>
        <p:nvSpPr>
          <p:cNvPr id="6051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51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24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BADE814-FB20-417A-8324-CC7F0CEDB43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158</a:t>
            </a:fld>
            <a:endParaRPr lang="en-CA" altLang="en-US"/>
          </a:p>
        </p:txBody>
      </p:sp>
      <p:sp>
        <p:nvSpPr>
          <p:cNvPr id="606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6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34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EEDB44B-FE58-41BA-BB34-66E8317B4A1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159</a:t>
            </a:fld>
            <a:endParaRPr lang="en-CA" altLang="en-US"/>
          </a:p>
        </p:txBody>
      </p:sp>
      <p:sp>
        <p:nvSpPr>
          <p:cNvPr id="607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7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44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B59E454-BFCF-40EB-BA5B-03736ED516B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160</a:t>
            </a:fld>
            <a:endParaRPr lang="en-CA" altLang="en-US"/>
          </a:p>
        </p:txBody>
      </p:sp>
      <p:sp>
        <p:nvSpPr>
          <p:cNvPr id="608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8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54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00703D2-B544-422D-87C7-69BF6DF50B0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161</a:t>
            </a:fld>
            <a:endParaRPr lang="en-CA" altLang="en-US"/>
          </a:p>
        </p:txBody>
      </p:sp>
      <p:sp>
        <p:nvSpPr>
          <p:cNvPr id="609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09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65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A29D8C2-9FFE-49F6-BF03-E6E4F3DC75D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162</a:t>
            </a:fld>
            <a:endParaRPr lang="en-CA" altLang="en-US"/>
          </a:p>
        </p:txBody>
      </p:sp>
      <p:sp>
        <p:nvSpPr>
          <p:cNvPr id="610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0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75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C8DCE33-DA09-42DB-A63A-F01E275F372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163</a:t>
            </a:fld>
            <a:endParaRPr lang="en-CA" altLang="en-US"/>
          </a:p>
        </p:txBody>
      </p:sp>
      <p:sp>
        <p:nvSpPr>
          <p:cNvPr id="611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1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437894864"/>
      </p:ext>
    </p:extLst>
  </p:cSld>
  <p:clrMapOvr>
    <a:masterClrMapping/>
  </p:clrMapOvr>
</p:notes>
</file>

<file path=ppt/notesSlides/notesSlide1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8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97790AB-A78C-40DB-B2C6-9BF0BDFEEF9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164</a:t>
            </a:fld>
            <a:endParaRPr lang="en-CA" altLang="en-US"/>
          </a:p>
        </p:txBody>
      </p:sp>
      <p:sp>
        <p:nvSpPr>
          <p:cNvPr id="612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2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3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A154E3E-2DBE-45D6-8DB2-B36157539C4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165</a:t>
            </a:fld>
            <a:endParaRPr lang="en-CA" altLang="en-US"/>
          </a:p>
        </p:txBody>
      </p:sp>
      <p:sp>
        <p:nvSpPr>
          <p:cNvPr id="6440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41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13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7B387E9-9240-46C9-A4FD-7A9E32FC892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166</a:t>
            </a:fld>
            <a:endParaRPr lang="en-CA" altLang="en-US"/>
          </a:p>
        </p:txBody>
      </p:sp>
      <p:sp>
        <p:nvSpPr>
          <p:cNvPr id="6451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51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23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4390718-EC83-4E55-BBFA-B5A5104B668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167</a:t>
            </a:fld>
            <a:endParaRPr lang="en-CA" altLang="en-US"/>
          </a:p>
        </p:txBody>
      </p:sp>
      <p:sp>
        <p:nvSpPr>
          <p:cNvPr id="6461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61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33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486BA9C-1109-4A62-973E-0DF2A862952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168</a:t>
            </a:fld>
            <a:endParaRPr lang="en-CA" altLang="en-US"/>
          </a:p>
        </p:txBody>
      </p:sp>
      <p:sp>
        <p:nvSpPr>
          <p:cNvPr id="6471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71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8F2A5CC-75CA-4F56-B4E8-5815BFE4019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169</a:t>
            </a:fld>
            <a:endParaRPr lang="en-CA" altLang="en-US"/>
          </a:p>
        </p:txBody>
      </p:sp>
      <p:sp>
        <p:nvSpPr>
          <p:cNvPr id="6481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81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54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DA71AA0-FFE7-4A89-A4FC-A8AEF745648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170</a:t>
            </a:fld>
            <a:endParaRPr lang="en-CA" altLang="en-US"/>
          </a:p>
        </p:txBody>
      </p:sp>
      <p:sp>
        <p:nvSpPr>
          <p:cNvPr id="6492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92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64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D1CB920-F158-465A-9E2B-7C58D657FA9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171</a:t>
            </a:fld>
            <a:endParaRPr lang="en-CA" altLang="en-US"/>
          </a:p>
        </p:txBody>
      </p:sp>
      <p:sp>
        <p:nvSpPr>
          <p:cNvPr id="6502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02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74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6F45952-67A3-4DD5-A387-93FA70A5D10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172</a:t>
            </a:fld>
            <a:endParaRPr lang="en-CA" altLang="en-US"/>
          </a:p>
        </p:txBody>
      </p:sp>
      <p:sp>
        <p:nvSpPr>
          <p:cNvPr id="6512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512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173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642154452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861110686"/>
      </p:ext>
    </p:extLst>
  </p:cSld>
  <p:clrMapOvr>
    <a:masterClrMapping/>
  </p:clrMapOvr>
</p:notes>
</file>

<file path=ppt/notesSlides/notesSlide1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174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12866794"/>
      </p:ext>
    </p:extLst>
  </p:cSld>
  <p:clrMapOvr>
    <a:masterClrMapping/>
  </p:clrMapOvr>
</p:notes>
</file>

<file path=ppt/notesSlides/notesSlide1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175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326144115"/>
      </p:ext>
    </p:extLst>
  </p:cSld>
  <p:clrMapOvr>
    <a:masterClrMapping/>
  </p:clrMapOvr>
</p:notes>
</file>

<file path=ppt/notesSlides/notesSlide1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176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157039033"/>
      </p:ext>
    </p:extLst>
  </p:cSld>
  <p:clrMapOvr>
    <a:masterClrMapping/>
  </p:clrMapOvr>
</p:notes>
</file>

<file path=ppt/notesSlides/notesSlide1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177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886976284"/>
      </p:ext>
    </p:extLst>
  </p:cSld>
  <p:clrMapOvr>
    <a:masterClrMapping/>
  </p:clrMapOvr>
</p:notes>
</file>

<file path=ppt/notesSlides/notesSlide1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178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588800885"/>
      </p:ext>
    </p:extLst>
  </p:cSld>
  <p:clrMapOvr>
    <a:masterClrMapping/>
  </p:clrMapOvr>
</p:notes>
</file>

<file path=ppt/notesSlides/notesSlide1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179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064563066"/>
      </p:ext>
    </p:extLst>
  </p:cSld>
  <p:clrMapOvr>
    <a:masterClrMapping/>
  </p:clrMapOvr>
</p:notes>
</file>

<file path=ppt/notesSlides/notesSlide1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180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179291037"/>
      </p:ext>
    </p:extLst>
  </p:cSld>
  <p:clrMapOvr>
    <a:masterClrMapping/>
  </p:clrMapOvr>
</p:notes>
</file>

<file path=ppt/notesSlides/notesSlide1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181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96393270"/>
      </p:ext>
    </p:extLst>
  </p:cSld>
  <p:clrMapOvr>
    <a:masterClrMapping/>
  </p:clrMapOvr>
</p:notes>
</file>

<file path=ppt/notesSlides/notesSlide1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182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63578850"/>
      </p:ext>
    </p:extLst>
  </p:cSld>
  <p:clrMapOvr>
    <a:masterClrMapping/>
  </p:clrMapOvr>
</p:notes>
</file>

<file path=ppt/notesSlides/notesSlide1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183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512419496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190315537"/>
      </p:ext>
    </p:extLst>
  </p:cSld>
  <p:clrMapOvr>
    <a:masterClrMapping/>
  </p:clrMapOvr>
</p:notes>
</file>

<file path=ppt/notesSlides/notesSlide1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184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868469618"/>
      </p:ext>
    </p:extLst>
  </p:cSld>
  <p:clrMapOvr>
    <a:masterClrMapping/>
  </p:clrMapOvr>
</p:notes>
</file>

<file path=ppt/notesSlides/notesSlide1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185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942155071"/>
      </p:ext>
    </p:extLst>
  </p:cSld>
  <p:clrMapOvr>
    <a:masterClrMapping/>
  </p:clrMapOvr>
</p:notes>
</file>

<file path=ppt/notesSlides/notesSlide1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186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877726090"/>
      </p:ext>
    </p:extLst>
  </p:cSld>
  <p:clrMapOvr>
    <a:masterClrMapping/>
  </p:clrMapOvr>
</p:notes>
</file>

<file path=ppt/notesSlides/notesSlide1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187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353071662"/>
      </p:ext>
    </p:extLst>
  </p:cSld>
  <p:clrMapOvr>
    <a:masterClrMapping/>
  </p:clrMapOvr>
</p:notes>
</file>

<file path=ppt/notesSlides/notesSlide1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188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291669352"/>
      </p:ext>
    </p:extLst>
  </p:cSld>
  <p:clrMapOvr>
    <a:masterClrMapping/>
  </p:clrMapOvr>
</p:notes>
</file>

<file path=ppt/notesSlides/notesSlide1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189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634144568"/>
      </p:ext>
    </p:extLst>
  </p:cSld>
  <p:clrMapOvr>
    <a:masterClrMapping/>
  </p:clrMapOvr>
</p:notes>
</file>

<file path=ppt/notesSlides/notesSlide1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190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036440881"/>
      </p:ext>
    </p:extLst>
  </p:cSld>
  <p:clrMapOvr>
    <a:masterClrMapping/>
  </p:clrMapOvr>
</p:notes>
</file>

<file path=ppt/notesSlides/notesSlide1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87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C722F16-2126-4625-AD12-4461676F798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191</a:t>
            </a:fld>
            <a:endParaRPr lang="en-CA" altLang="en-US"/>
          </a:p>
        </p:txBody>
      </p:sp>
      <p:sp>
        <p:nvSpPr>
          <p:cNvPr id="6625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25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9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692F57E-782F-4EC2-8CAA-6B8EFB9E965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192</a:t>
            </a:fld>
            <a:endParaRPr lang="en-CA" altLang="en-US"/>
          </a:p>
        </p:txBody>
      </p:sp>
      <p:sp>
        <p:nvSpPr>
          <p:cNvPr id="663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3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07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BDCDE36-D3D6-4F57-A517-58CEB301A07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193</a:t>
            </a:fld>
            <a:endParaRPr lang="en-CA" altLang="en-US"/>
          </a:p>
        </p:txBody>
      </p:sp>
      <p:sp>
        <p:nvSpPr>
          <p:cNvPr id="6645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45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887674971"/>
      </p:ext>
    </p:extLst>
  </p:cSld>
  <p:clrMapOvr>
    <a:masterClrMapping/>
  </p:clrMapOvr>
</p:notes>
</file>

<file path=ppt/notesSlides/notesSlide1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18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DA50902-F9A3-4D2C-A524-2A1546EBB98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194</a:t>
            </a:fld>
            <a:endParaRPr lang="en-CA" altLang="en-US"/>
          </a:p>
        </p:txBody>
      </p:sp>
      <p:sp>
        <p:nvSpPr>
          <p:cNvPr id="6656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56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28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0971FF0-CF7B-4F33-B230-E9EE1E044B7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195</a:t>
            </a:fld>
            <a:endParaRPr lang="en-CA" altLang="en-US"/>
          </a:p>
        </p:txBody>
      </p:sp>
      <p:sp>
        <p:nvSpPr>
          <p:cNvPr id="6666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66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38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02B7290-12B3-4E0D-927F-43F69343E1D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196</a:t>
            </a:fld>
            <a:endParaRPr lang="en-CA" altLang="en-US"/>
          </a:p>
        </p:txBody>
      </p:sp>
      <p:sp>
        <p:nvSpPr>
          <p:cNvPr id="6676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76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38D07A5-3EB7-48DC-B477-1D9CD7E17E4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197</a:t>
            </a:fld>
            <a:endParaRPr lang="en-CA" altLang="en-US"/>
          </a:p>
        </p:txBody>
      </p:sp>
      <p:sp>
        <p:nvSpPr>
          <p:cNvPr id="6686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86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77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FF3D16C-9B33-4202-9E92-2E4D039AE3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199</a:t>
            </a:fld>
            <a:endParaRPr lang="en-CA" altLang="en-US"/>
          </a:p>
        </p:txBody>
      </p:sp>
      <p:sp>
        <p:nvSpPr>
          <p:cNvPr id="6615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15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44181194"/>
      </p:ext>
    </p:extLst>
  </p:cSld>
  <p:clrMapOvr>
    <a:masterClrMapping/>
  </p:clrMapOvr>
</p:notes>
</file>

<file path=ppt/notesSlides/notesSlide1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6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2C6C8D7-3FA7-49FD-8322-7AB8F846B81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200</a:t>
            </a:fld>
            <a:endParaRPr lang="en-CA" altLang="en-US"/>
          </a:p>
        </p:txBody>
      </p:sp>
      <p:sp>
        <p:nvSpPr>
          <p:cNvPr id="6707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07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79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C821AAE-ACB5-4058-8AED-7AB6CD52A0A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201</a:t>
            </a:fld>
            <a:endParaRPr lang="en-CA" altLang="en-US"/>
          </a:p>
        </p:txBody>
      </p:sp>
      <p:sp>
        <p:nvSpPr>
          <p:cNvPr id="6717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17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9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D943890-2E6F-49B0-ADE8-7D8F0F0F23C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202</a:t>
            </a:fld>
            <a:endParaRPr lang="en-CA" altLang="en-US"/>
          </a:p>
        </p:txBody>
      </p:sp>
      <p:sp>
        <p:nvSpPr>
          <p:cNvPr id="66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9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212673562"/>
      </p:ext>
    </p:extLst>
  </p:cSld>
  <p:clrMapOvr>
    <a:masterClrMapping/>
  </p:clrMapOvr>
</p:notes>
</file>

<file path=ppt/notesSlides/notesSlide1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59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D943890-2E6F-49B0-ADE8-7D8F0F0F23C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203</a:t>
            </a:fld>
            <a:endParaRPr lang="en-CA" altLang="en-US"/>
          </a:p>
        </p:txBody>
      </p:sp>
      <p:sp>
        <p:nvSpPr>
          <p:cNvPr id="6696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697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672110866"/>
      </p:ext>
    </p:extLst>
  </p:cSld>
  <p:clrMapOvr>
    <a:masterClrMapping/>
  </p:clrMapOvr>
</p:notes>
</file>

<file path=ppt/notesSlides/notesSlide1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8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36C49D7-0863-4339-B31F-57DB8C14DC7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204</a:t>
            </a:fld>
            <a:endParaRPr lang="en-CA" altLang="en-US"/>
          </a:p>
        </p:txBody>
      </p:sp>
      <p:sp>
        <p:nvSpPr>
          <p:cNvPr id="6727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27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8F77ABA-1D4C-4C97-839F-2341F8543D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88253292"/>
      </p:ext>
    </p:extLst>
  </p:cSld>
  <p:clrMapOvr>
    <a:masterClrMapping/>
  </p:clrMapOvr>
</p:notes>
</file>

<file path=ppt/notesSlides/notesSlide1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00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B1CA9AE-5A87-49B9-8C40-2E809BB7426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205</a:t>
            </a:fld>
            <a:endParaRPr lang="en-CA" altLang="en-US"/>
          </a:p>
        </p:txBody>
      </p:sp>
      <p:sp>
        <p:nvSpPr>
          <p:cNvPr id="6737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37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10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C889072-BA75-4DB5-9C54-53CCBBB58D4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207</a:t>
            </a:fld>
            <a:endParaRPr lang="en-CA" altLang="en-US"/>
          </a:p>
        </p:txBody>
      </p:sp>
      <p:sp>
        <p:nvSpPr>
          <p:cNvPr id="6748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48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7E4C40D-0075-4F0C-B510-8D1B4DA2E9A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208</a:t>
            </a:fld>
            <a:endParaRPr lang="en-CA" altLang="en-US"/>
          </a:p>
        </p:txBody>
      </p:sp>
      <p:sp>
        <p:nvSpPr>
          <p:cNvPr id="6758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58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20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D9F29AC-8EC2-49E7-8AC4-762EFFC0389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209</a:t>
            </a:fld>
            <a:endParaRPr lang="en-CA" altLang="en-US"/>
          </a:p>
        </p:txBody>
      </p:sp>
      <p:sp>
        <p:nvSpPr>
          <p:cNvPr id="6768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68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61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AC78F08-C40D-4649-B076-3A386D6266D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216</a:t>
            </a:fld>
            <a:endParaRPr lang="en-CA" altLang="en-US"/>
          </a:p>
        </p:txBody>
      </p:sp>
      <p:sp>
        <p:nvSpPr>
          <p:cNvPr id="6778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78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71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BA197DE-E311-4EB3-9F81-02EB7DBD365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218</a:t>
            </a:fld>
            <a:endParaRPr lang="en-CA" altLang="en-US"/>
          </a:p>
        </p:txBody>
      </p:sp>
      <p:sp>
        <p:nvSpPr>
          <p:cNvPr id="6789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89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81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55D17CC-4FBA-4DBB-8866-218240D21EC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220</a:t>
            </a:fld>
            <a:endParaRPr lang="en-CA" altLang="en-US"/>
          </a:p>
        </p:txBody>
      </p:sp>
      <p:sp>
        <p:nvSpPr>
          <p:cNvPr id="6799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799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92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EC43C5E-CF56-477D-B39F-B7B850E9F37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222</a:t>
            </a:fld>
            <a:endParaRPr lang="en-CA" altLang="en-US"/>
          </a:p>
        </p:txBody>
      </p:sp>
      <p:sp>
        <p:nvSpPr>
          <p:cNvPr id="6809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09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02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19D2D40-9675-40CD-A72E-2277E8661A3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224</a:t>
            </a:fld>
            <a:endParaRPr lang="en-CA" altLang="en-US"/>
          </a:p>
        </p:txBody>
      </p:sp>
      <p:sp>
        <p:nvSpPr>
          <p:cNvPr id="6819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19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1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12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B40038D-EEEA-4F8A-AF1F-F30C63961C4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226</a:t>
            </a:fld>
            <a:endParaRPr lang="en-CA" altLang="en-US"/>
          </a:p>
        </p:txBody>
      </p:sp>
      <p:sp>
        <p:nvSpPr>
          <p:cNvPr id="683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3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6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685D0F8-4D97-4755-B3A5-217321EC818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8F77ABA-1D4C-4C97-839F-2341F8543D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049661270"/>
      </p:ext>
    </p:extLst>
  </p:cSld>
  <p:clrMapOvr>
    <a:masterClrMapping/>
  </p:clrMapOvr>
</p:notes>
</file>

<file path=ppt/notesSlides/notesSlide20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C632B73-C287-4C92-B25E-2D11319D4DE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228</a:t>
            </a:fld>
            <a:endParaRPr lang="en-CA" altLang="en-US"/>
          </a:p>
        </p:txBody>
      </p:sp>
      <p:sp>
        <p:nvSpPr>
          <p:cNvPr id="68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33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0CB9435-AC6A-4519-888E-826DA8E25BE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230</a:t>
            </a:fld>
            <a:endParaRPr lang="en-CA" altLang="en-US"/>
          </a:p>
        </p:txBody>
      </p:sp>
      <p:sp>
        <p:nvSpPr>
          <p:cNvPr id="685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5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3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D4DDCFE-B915-489F-A1B6-B4E3E93F7A1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232</a:t>
            </a:fld>
            <a:endParaRPr lang="en-CA" altLang="en-US"/>
          </a:p>
        </p:txBody>
      </p:sp>
      <p:sp>
        <p:nvSpPr>
          <p:cNvPr id="686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6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AEEA468-0063-4355-A10C-71B2BB61B73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234</a:t>
            </a:fld>
            <a:endParaRPr lang="en-CA" altLang="en-US"/>
          </a:p>
        </p:txBody>
      </p:sp>
      <p:sp>
        <p:nvSpPr>
          <p:cNvPr id="687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7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63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00B4B2E-6762-4274-A081-148ED411907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236</a:t>
            </a:fld>
            <a:endParaRPr lang="en-CA" altLang="en-US"/>
          </a:p>
        </p:txBody>
      </p:sp>
      <p:sp>
        <p:nvSpPr>
          <p:cNvPr id="688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8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74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2A078C7-4223-4AB8-A28D-E220938C5D7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238</a:t>
            </a:fld>
            <a:endParaRPr lang="en-CA" altLang="en-US"/>
          </a:p>
        </p:txBody>
      </p:sp>
      <p:sp>
        <p:nvSpPr>
          <p:cNvPr id="689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9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84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66E67F6-4441-459C-8AB6-477E1201160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239</a:t>
            </a:fld>
            <a:endParaRPr lang="en-CA" altLang="en-US"/>
          </a:p>
        </p:txBody>
      </p:sp>
      <p:sp>
        <p:nvSpPr>
          <p:cNvPr id="6901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01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94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61B4383-1D9A-4EC8-A8C3-3BD315BB29D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240</a:t>
            </a:fld>
            <a:endParaRPr lang="en-CA" altLang="en-US"/>
          </a:p>
        </p:txBody>
      </p:sp>
      <p:sp>
        <p:nvSpPr>
          <p:cNvPr id="6912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12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0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22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C632B73-C287-4C92-B25E-2D11319D4DE8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241</a:t>
            </a:fld>
            <a:endParaRPr lang="en-CA" altLang="en-US"/>
          </a:p>
        </p:txBody>
      </p:sp>
      <p:sp>
        <p:nvSpPr>
          <p:cNvPr id="684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84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57067558"/>
      </p:ext>
    </p:extLst>
  </p:cSld>
  <p:clrMapOvr>
    <a:masterClrMapping/>
  </p:clrMapOvr>
</p:notes>
</file>

<file path=ppt/notesSlides/notesSlide20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04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1302D9E-CE5B-40BB-AE14-E84A151D439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242</a:t>
            </a:fld>
            <a:endParaRPr lang="en-CA" altLang="en-US"/>
          </a:p>
        </p:txBody>
      </p:sp>
      <p:sp>
        <p:nvSpPr>
          <p:cNvPr id="6922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22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8F77ABA-1D4C-4C97-839F-2341F8543D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23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013917472"/>
      </p:ext>
    </p:extLst>
  </p:cSld>
  <p:clrMapOvr>
    <a:masterClrMapping/>
  </p:clrMapOvr>
</p:notes>
</file>

<file path=ppt/notesSlides/notesSlide2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15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3D9A257-1E83-4D6D-A785-CE0E96C701A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243</a:t>
            </a:fld>
            <a:endParaRPr lang="en-CA" altLang="en-US"/>
          </a:p>
        </p:txBody>
      </p:sp>
      <p:sp>
        <p:nvSpPr>
          <p:cNvPr id="6932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32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25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10D8CE0-0BB6-4ED0-A1AC-E1070426BA1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244</a:t>
            </a:fld>
            <a:endParaRPr lang="en-CA" altLang="en-US"/>
          </a:p>
        </p:txBody>
      </p:sp>
      <p:sp>
        <p:nvSpPr>
          <p:cNvPr id="6942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42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35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17BD3E-1FCC-42F1-9EAB-2DEE50A3E27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245</a:t>
            </a:fld>
            <a:endParaRPr lang="en-CA" altLang="en-US"/>
          </a:p>
        </p:txBody>
      </p:sp>
      <p:sp>
        <p:nvSpPr>
          <p:cNvPr id="6952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53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45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6FD19FA-12BA-4AAE-9A56-90C89BF2A8A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246</a:t>
            </a:fld>
            <a:endParaRPr lang="en-CA" altLang="en-US"/>
          </a:p>
        </p:txBody>
      </p:sp>
      <p:sp>
        <p:nvSpPr>
          <p:cNvPr id="6963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63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F523EC0-9A90-4293-80C1-710E01E2CBF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247</a:t>
            </a:fld>
            <a:endParaRPr lang="en-CA" altLang="en-US"/>
          </a:p>
        </p:txBody>
      </p:sp>
      <p:sp>
        <p:nvSpPr>
          <p:cNvPr id="697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7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66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E7C9684-4CFE-4A28-A3A0-0D4E62CD272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248</a:t>
            </a:fld>
            <a:endParaRPr lang="en-CA" altLang="en-US"/>
          </a:p>
        </p:txBody>
      </p:sp>
      <p:sp>
        <p:nvSpPr>
          <p:cNvPr id="6983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983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FBC127F-F7E0-481E-BB4F-9479156DF22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249</a:t>
            </a:fld>
            <a:endParaRPr lang="en-CA" altLang="en-US"/>
          </a:p>
        </p:txBody>
      </p:sp>
      <p:sp>
        <p:nvSpPr>
          <p:cNvPr id="7045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45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379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EF1CABC-8411-4E63-BEB0-FA07013500F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250</a:t>
            </a:fld>
            <a:endParaRPr lang="en-CA" altLang="en-US"/>
          </a:p>
        </p:txBody>
      </p:sp>
      <p:sp>
        <p:nvSpPr>
          <p:cNvPr id="7055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55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8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07F032D-8646-4099-9CE5-80D1B828942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251</a:t>
            </a:fld>
            <a:endParaRPr lang="en-CA" altLang="en-US"/>
          </a:p>
        </p:txBody>
      </p:sp>
      <p:sp>
        <p:nvSpPr>
          <p:cNvPr id="7065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65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48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02DFB35-9B4D-49E4-BA9F-D2CADF53D9B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252</a:t>
            </a:fld>
            <a:endParaRPr lang="en-CA" altLang="en-US"/>
          </a:p>
        </p:txBody>
      </p:sp>
      <p:sp>
        <p:nvSpPr>
          <p:cNvPr id="70758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758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67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8F77ABA-1D4C-4C97-839F-2341F8543D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24</a:t>
            </a:fld>
            <a:endParaRPr lang="en-CA" altLang="en-US"/>
          </a:p>
        </p:txBody>
      </p:sp>
      <p:sp>
        <p:nvSpPr>
          <p:cNvPr id="4331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31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889511411"/>
      </p:ext>
    </p:extLst>
  </p:cSld>
  <p:clrMapOvr>
    <a:masterClrMapping/>
  </p:clrMapOvr>
</p:notes>
</file>

<file path=ppt/notesSlides/notesSlide2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8A75AF4-2600-48E3-A486-EA3CE470A1A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253</a:t>
            </a:fld>
            <a:endParaRPr lang="en-CA" altLang="en-US"/>
          </a:p>
        </p:txBody>
      </p:sp>
      <p:sp>
        <p:nvSpPr>
          <p:cNvPr id="7086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86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8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581A5BB-172B-4AD8-9FB5-94279B2A5B5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254</a:t>
            </a:fld>
            <a:endParaRPr lang="en-CA" altLang="en-US"/>
          </a:p>
        </p:txBody>
      </p:sp>
      <p:sp>
        <p:nvSpPr>
          <p:cNvPr id="7096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096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78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8F8D54D-E7F6-4202-A5BB-84D05CDA57C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255</a:t>
            </a:fld>
            <a:endParaRPr lang="en-CA" altLang="en-US"/>
          </a:p>
        </p:txBody>
      </p:sp>
      <p:sp>
        <p:nvSpPr>
          <p:cNvPr id="7106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06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89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95F7675-34E3-4FD4-90D2-FB4BB6D51F3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256</a:t>
            </a:fld>
            <a:endParaRPr lang="en-CA" altLang="en-US"/>
          </a:p>
        </p:txBody>
      </p:sp>
      <p:sp>
        <p:nvSpPr>
          <p:cNvPr id="7116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16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99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D4572EA-8DEC-41E5-88F3-9CAE38907A4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257</a:t>
            </a:fld>
            <a:endParaRPr lang="en-CA" altLang="en-US"/>
          </a:p>
        </p:txBody>
      </p:sp>
      <p:sp>
        <p:nvSpPr>
          <p:cNvPr id="7127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27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09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DDC82DB-B4F7-4367-A6CA-CA223B65ED1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258</a:t>
            </a:fld>
            <a:endParaRPr lang="en-CA" altLang="en-US"/>
          </a:p>
        </p:txBody>
      </p:sp>
      <p:sp>
        <p:nvSpPr>
          <p:cNvPr id="7137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37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19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69E9C5D-A909-4EBD-AB18-A673E6474B0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259</a:t>
            </a:fld>
            <a:endParaRPr lang="en-CA" altLang="en-US"/>
          </a:p>
        </p:txBody>
      </p:sp>
      <p:sp>
        <p:nvSpPr>
          <p:cNvPr id="7147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47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30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F725DA3-5CA0-4E8E-9580-FD9F0BFF847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260</a:t>
            </a:fld>
            <a:endParaRPr lang="en-CA" altLang="en-US"/>
          </a:p>
        </p:txBody>
      </p:sp>
      <p:sp>
        <p:nvSpPr>
          <p:cNvPr id="715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15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91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78B0E05-08DC-4602-95C6-6C0AF4AE3A5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262</a:t>
            </a:fld>
            <a:endParaRPr lang="en-CA" altLang="en-US"/>
          </a:p>
        </p:txBody>
      </p:sp>
      <p:sp>
        <p:nvSpPr>
          <p:cNvPr id="721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1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>
              <a:defRPr/>
            </a:pPr>
            <a:fld id="{DF712437-1BDA-4C24-8AB2-C1A7ADE40477}" type="slidenum">
              <a:rPr lang="en-CA" altLang="en-US" sz="1200" smtClean="0">
                <a:solidFill>
                  <a:srgbClr val="000000"/>
                </a:solidFill>
                <a:latin typeface="Arial Rounded MT Bold" pitchFamily="34" charset="0"/>
              </a:rPr>
              <a:pPr algn="r">
                <a:defRPr/>
              </a:pPr>
              <a:t>268</a:t>
            </a:fld>
            <a:endParaRPr lang="en-CA" altLang="en-US" sz="1200">
              <a:solidFill>
                <a:srgbClr val="000000"/>
              </a:solidFill>
              <a:latin typeface="Arial Rounded MT Bold" pitchFamily="34" charset="0"/>
            </a:endParaRPr>
          </a:p>
        </p:txBody>
      </p:sp>
      <p:sp>
        <p:nvSpPr>
          <p:cNvPr id="347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7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454319282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26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186060E-FE6A-4A85-84CF-F883867033F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25</a:t>
            </a:fld>
            <a:endParaRPr lang="en-CA" altLang="en-US"/>
          </a:p>
        </p:txBody>
      </p:sp>
      <p:sp>
        <p:nvSpPr>
          <p:cNvPr id="429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9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ctr" eaLnBrk="0" hangingPunct="0">
              <a:defRPr sz="28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>
              <a:defRPr/>
            </a:pPr>
            <a:fld id="{DF712437-1BDA-4C24-8AB2-C1A7ADE40477}" type="slidenum">
              <a:rPr lang="en-CA" altLang="en-US" sz="1200" smtClean="0">
                <a:solidFill>
                  <a:srgbClr val="000000"/>
                </a:solidFill>
                <a:latin typeface="Arial Rounded MT Bold" pitchFamily="34" charset="0"/>
              </a:rPr>
              <a:pPr algn="r">
                <a:defRPr/>
              </a:pPr>
              <a:t>269</a:t>
            </a:fld>
            <a:endParaRPr lang="en-CA" altLang="en-US" sz="1200">
              <a:solidFill>
                <a:srgbClr val="000000"/>
              </a:solidFill>
              <a:latin typeface="Arial Rounded MT Bold" pitchFamily="34" charset="0"/>
            </a:endParaRPr>
          </a:p>
        </p:txBody>
      </p:sp>
      <p:sp>
        <p:nvSpPr>
          <p:cNvPr id="347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347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708467930"/>
      </p:ext>
    </p:extLst>
  </p:cSld>
  <p:clrMapOvr>
    <a:masterClrMapping/>
  </p:clrMapOvr>
</p:notes>
</file>

<file path=ppt/notesSlides/notesSlide2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12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B8B0A1D-57BA-4424-9D1C-E978A88B082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271</a:t>
            </a:fld>
            <a:endParaRPr lang="en-CA" altLang="en-US"/>
          </a:p>
        </p:txBody>
      </p:sp>
      <p:sp>
        <p:nvSpPr>
          <p:cNvPr id="723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3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22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E820B5B-D1E4-42D3-8EE7-CB38FC6BBF3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273</a:t>
            </a:fld>
            <a:endParaRPr lang="en-CA" altLang="en-US"/>
          </a:p>
        </p:txBody>
      </p:sp>
      <p:sp>
        <p:nvSpPr>
          <p:cNvPr id="724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4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32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50C86B9-0B83-41BC-BC2D-12108542D39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275</a:t>
            </a:fld>
            <a:endParaRPr lang="en-CA" altLang="en-US"/>
          </a:p>
        </p:txBody>
      </p:sp>
      <p:sp>
        <p:nvSpPr>
          <p:cNvPr id="726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26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81A5F08-DD78-466D-BC5E-04744ADC659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277</a:t>
            </a:fld>
            <a:endParaRPr lang="en-CA" altLang="en-US"/>
          </a:p>
        </p:txBody>
      </p:sp>
      <p:sp>
        <p:nvSpPr>
          <p:cNvPr id="427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7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12599409"/>
      </p:ext>
    </p:extLst>
  </p:cSld>
  <p:clrMapOvr>
    <a:masterClrMapping/>
  </p:clrMapOvr>
</p:notes>
</file>

<file path=ppt/notesSlides/notesSlide2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7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981A5F08-DD78-466D-BC5E-04744ADC659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278</a:t>
            </a:fld>
            <a:endParaRPr lang="en-CA" altLang="en-US"/>
          </a:p>
        </p:txBody>
      </p:sp>
      <p:sp>
        <p:nvSpPr>
          <p:cNvPr id="427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7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05121835"/>
      </p:ext>
    </p:extLst>
  </p:cSld>
  <p:clrMapOvr>
    <a:masterClrMapping/>
  </p:clrMapOvr>
</p:notes>
</file>

<file path=ppt/notesSlides/notesSlide2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8034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44ECDCDC-445E-4593-9766-8F1A2A2C0EBA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279</a:t>
            </a:fld>
            <a:endParaRPr lang="en-CA" altLang="en-US"/>
          </a:p>
        </p:txBody>
      </p:sp>
      <p:sp>
        <p:nvSpPr>
          <p:cNvPr id="4280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80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788686953"/>
      </p:ext>
    </p:extLst>
  </p:cSld>
  <p:clrMapOvr>
    <a:masterClrMapping/>
  </p:clrMapOvr>
</p:notes>
</file>

<file path=ppt/notesSlides/notesSlide2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9058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F085F967-5AAB-4EC7-BCD7-EC84CC6D0FD2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280</a:t>
            </a:fld>
            <a:endParaRPr lang="en-CA" altLang="en-US"/>
          </a:p>
        </p:txBody>
      </p:sp>
      <p:sp>
        <p:nvSpPr>
          <p:cNvPr id="4290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290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601295444"/>
      </p:ext>
    </p:extLst>
  </p:cSld>
  <p:clrMapOvr>
    <a:masterClrMapping/>
  </p:clrMapOvr>
</p:notes>
</file>

<file path=ppt/notesSlides/notesSlide2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0082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</a:pPr>
            <a:fld id="{5C50A201-4E2C-4971-9302-D2C82BD45B11}" type="slidenum">
              <a:rPr lang="en-CA" altLang="en-US" smtClean="0"/>
              <a:pPr algn="r" eaLnBrk="1" hangingPunct="1">
                <a:spcBef>
                  <a:spcPct val="0"/>
                </a:spcBef>
              </a:pPr>
              <a:t>281</a:t>
            </a:fld>
            <a:endParaRPr lang="en-CA" altLang="en-US"/>
          </a:p>
        </p:txBody>
      </p:sp>
      <p:sp>
        <p:nvSpPr>
          <p:cNvPr id="430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7268972"/>
      </p:ext>
    </p:extLst>
  </p:cSld>
  <p:clrMapOvr>
    <a:masterClrMapping/>
  </p:clrMapOvr>
</p:notes>
</file>

<file path=ppt/notesSlides/notesSlide2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D0A4B98-C35A-4801-8855-1B71FE44EFB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283</a:t>
            </a:fld>
            <a:endParaRPr lang="en-CA" altLang="en-US"/>
          </a:p>
        </p:txBody>
      </p:sp>
      <p:sp>
        <p:nvSpPr>
          <p:cNvPr id="739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39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36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A394158-26C4-4358-BA79-4BBD0E86BFE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26</a:t>
            </a:fld>
            <a:endParaRPr lang="en-CA" altLang="en-US"/>
          </a:p>
        </p:txBody>
      </p:sp>
      <p:sp>
        <p:nvSpPr>
          <p:cNvPr id="4300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00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75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97F6B94-A015-41C3-828B-308B5C9AD83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285</a:t>
            </a:fld>
            <a:endParaRPr lang="en-CA" altLang="en-US"/>
          </a:p>
        </p:txBody>
      </p:sp>
      <p:sp>
        <p:nvSpPr>
          <p:cNvPr id="740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0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86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D41C615-BDB8-4F31-B5CA-A0B6FB31A80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287</a:t>
            </a:fld>
            <a:endParaRPr lang="en-CA" altLang="en-US"/>
          </a:p>
        </p:txBody>
      </p:sp>
      <p:sp>
        <p:nvSpPr>
          <p:cNvPr id="741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1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96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88FD425-AB81-40D5-96ED-1FD1649FFE2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289</a:t>
            </a:fld>
            <a:endParaRPr lang="en-CA" altLang="en-US"/>
          </a:p>
        </p:txBody>
      </p:sp>
      <p:sp>
        <p:nvSpPr>
          <p:cNvPr id="742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2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0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2DF92F2-3C07-4D3A-B10B-8F84AC12F93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291</a:t>
            </a:fld>
            <a:endParaRPr lang="en-CA" altLang="en-US"/>
          </a:p>
        </p:txBody>
      </p:sp>
      <p:sp>
        <p:nvSpPr>
          <p:cNvPr id="743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3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16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0C62D24A-40AD-4C60-9889-3B6965DFECB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292</a:t>
            </a:fld>
            <a:endParaRPr lang="en-CA" altLang="en-US"/>
          </a:p>
        </p:txBody>
      </p:sp>
      <p:sp>
        <p:nvSpPr>
          <p:cNvPr id="744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44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78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0A31E87-681A-461C-B3F7-FA6AD37F114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294</a:t>
            </a:fld>
            <a:endParaRPr lang="en-CA" altLang="en-US"/>
          </a:p>
        </p:txBody>
      </p:sp>
      <p:sp>
        <p:nvSpPr>
          <p:cNvPr id="750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0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88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80AC4E0-73F1-4748-95D0-0897A4A675D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295</a:t>
            </a:fld>
            <a:endParaRPr lang="en-CA" altLang="en-US"/>
          </a:p>
        </p:txBody>
      </p:sp>
      <p:sp>
        <p:nvSpPr>
          <p:cNvPr id="7516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7516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7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D495918-1269-488F-A648-D045F9A9878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27</a:t>
            </a:fld>
            <a:endParaRPr lang="en-CA" altLang="en-US"/>
          </a:p>
        </p:txBody>
      </p:sp>
      <p:sp>
        <p:nvSpPr>
          <p:cNvPr id="4311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11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57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DD434BE-6DE9-4FF4-8335-2F18B99F213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28</a:t>
            </a:fld>
            <a:endParaRPr lang="en-CA" altLang="en-US"/>
          </a:p>
        </p:txBody>
      </p:sp>
      <p:sp>
        <p:nvSpPr>
          <p:cNvPr id="4321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321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76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87F4B60-6380-42A8-80C6-9315A5F2E14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29</a:t>
            </a:fld>
            <a:endParaRPr lang="en-CA" altLang="en-US"/>
          </a:p>
        </p:txBody>
      </p:sp>
      <p:sp>
        <p:nvSpPr>
          <p:cNvPr id="5713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13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022146204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BD8A945-FF1C-43F7-A8E2-A8EA45952EE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30</a:t>
            </a:fld>
            <a:endParaRPr lang="en-CA" altLang="en-US"/>
          </a:p>
        </p:txBody>
      </p:sp>
      <p:sp>
        <p:nvSpPr>
          <p:cNvPr id="572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2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096472272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86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BD8A945-FF1C-43F7-A8E2-A8EA45952EE5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31</a:t>
            </a:fld>
            <a:endParaRPr lang="en-CA" altLang="en-US"/>
          </a:p>
        </p:txBody>
      </p:sp>
      <p:sp>
        <p:nvSpPr>
          <p:cNvPr id="5724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724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972714989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6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685D0F8-4D97-4755-B3A5-217321EC818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55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7C53007-C276-4F58-BD35-3C675326FF2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32</a:t>
            </a:fld>
            <a:endParaRPr lang="en-CA" altLang="en-US"/>
          </a:p>
        </p:txBody>
      </p:sp>
      <p:sp>
        <p:nvSpPr>
          <p:cNvPr id="5693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693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171578318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33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87109976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34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766519108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35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412976119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36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74786081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37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354453448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38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593556350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39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71487588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40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542366727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41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663562971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03797" indent="-270691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082764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515869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1948975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382081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815186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248292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681397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fld id="{DA046561-419E-1444-987D-DA5447C8D93D}" type="slidenum">
              <a:rPr lang="en-US" sz="1200"/>
              <a:pPr eaLnBrk="1" hangingPunct="1"/>
              <a:t>4</a:t>
            </a:fld>
            <a:endParaRPr lang="en-US" sz="1200"/>
          </a:p>
        </p:txBody>
      </p:sp>
      <p:sp>
        <p:nvSpPr>
          <p:cNvPr id="174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en-US">
              <a:latin typeface="Arial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42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78051382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5875842-77D7-4D7C-A60B-27E17D4EC5A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43</a:t>
            </a:fld>
            <a:endParaRPr lang="en-CA" altLang="en-US"/>
          </a:p>
        </p:txBody>
      </p:sp>
      <p:sp>
        <p:nvSpPr>
          <p:cNvPr id="459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9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5875842-77D7-4D7C-A60B-27E17D4EC5A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44</a:t>
            </a:fld>
            <a:endParaRPr lang="en-CA" altLang="en-US"/>
          </a:p>
        </p:txBody>
      </p:sp>
      <p:sp>
        <p:nvSpPr>
          <p:cNvPr id="4597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597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004168395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17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2ABDB93-9432-4DDF-A297-35FA3B2DA82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45</a:t>
            </a:fld>
            <a:endParaRPr lang="en-CA" altLang="en-US"/>
          </a:p>
        </p:txBody>
      </p:sp>
      <p:sp>
        <p:nvSpPr>
          <p:cNvPr id="5355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55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26775994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7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49C3B28-2655-4B0D-89FB-BF727D47C39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46</a:t>
            </a:fld>
            <a:endParaRPr lang="en-CA" altLang="en-US"/>
          </a:p>
        </p:txBody>
      </p:sp>
      <p:sp>
        <p:nvSpPr>
          <p:cNvPr id="621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1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56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4274427241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57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188340604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2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33F8852-5125-475F-8240-0BA37F0BF5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58</a:t>
            </a:fld>
            <a:endParaRPr lang="en-CA" altLang="en-US"/>
          </a:p>
        </p:txBody>
      </p:sp>
      <p:sp>
        <p:nvSpPr>
          <p:cNvPr id="616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16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665618194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9010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fld id="{9817A7D4-F9D1-4D54-852A-0D2A34D03C47}" type="slidenum">
              <a:rPr lang="en-US" altLang="en-US" smtClean="0"/>
              <a:pPr eaLnBrk="1" hangingPunct="1">
                <a:spcBef>
                  <a:spcPct val="50000"/>
                </a:spcBef>
              </a:pPr>
              <a:t>59</a:t>
            </a:fld>
            <a:endParaRPr lang="en-US" altLang="en-US"/>
          </a:p>
        </p:txBody>
      </p:sp>
      <p:sp>
        <p:nvSpPr>
          <p:cNvPr id="2990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2990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31211083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76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685D0F8-4D97-4755-B3A5-217321EC818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60</a:t>
            </a:fld>
            <a:endParaRPr lang="en-CA" altLang="en-US"/>
          </a:p>
        </p:txBody>
      </p:sp>
      <p:sp>
        <p:nvSpPr>
          <p:cNvPr id="5314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5314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67728413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03797" indent="-270691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082764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515869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1948975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382081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815186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248292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681397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fld id="{DA046561-419E-1444-987D-DA5447C8D93D}" type="slidenum">
              <a:rPr lang="en-US" sz="1200"/>
              <a:pPr eaLnBrk="1" hangingPunct="1"/>
              <a:t>5</a:t>
            </a:fld>
            <a:endParaRPr lang="en-US" sz="1200"/>
          </a:p>
        </p:txBody>
      </p:sp>
      <p:sp>
        <p:nvSpPr>
          <p:cNvPr id="174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en-US">
              <a:latin typeface="Arial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026009-5288-4631-8D43-686930EDE6D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61</a:t>
            </a:fld>
            <a:endParaRPr lang="en-CA" altLang="en-US"/>
          </a:p>
        </p:txBody>
      </p:sp>
      <p:sp>
        <p:nvSpPr>
          <p:cNvPr id="622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2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88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3026009-5288-4631-8D43-686930EDE6D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62</a:t>
            </a:fld>
            <a:endParaRPr lang="en-CA" altLang="en-US"/>
          </a:p>
        </p:txBody>
      </p:sp>
      <p:sp>
        <p:nvSpPr>
          <p:cNvPr id="6225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25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2646287527"/>
      </p:ext>
    </p:extLst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08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8146E73-9B72-4D79-919C-8CA2FB09980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63</a:t>
            </a:fld>
            <a:endParaRPr lang="en-CA" altLang="en-US"/>
          </a:p>
        </p:txBody>
      </p:sp>
      <p:sp>
        <p:nvSpPr>
          <p:cNvPr id="6246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46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187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AD330AB8-FF71-4F85-A076-E3B57AA9377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64</a:t>
            </a:fld>
            <a:endParaRPr lang="en-CA" altLang="en-US"/>
          </a:p>
        </p:txBody>
      </p:sp>
      <p:sp>
        <p:nvSpPr>
          <p:cNvPr id="6256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56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289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B047205-E7E3-4C5B-9766-3BC5B111FA9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65</a:t>
            </a:fld>
            <a:endParaRPr lang="en-CA" altLang="en-US"/>
          </a:p>
        </p:txBody>
      </p:sp>
      <p:sp>
        <p:nvSpPr>
          <p:cNvPr id="6266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66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2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F7733B6-8AEE-489B-A2F2-ED3B6B37D3B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66</a:t>
            </a:fld>
            <a:endParaRPr lang="en-CA" altLang="en-US"/>
          </a:p>
        </p:txBody>
      </p:sp>
      <p:sp>
        <p:nvSpPr>
          <p:cNvPr id="6277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77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494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16D4C75-C2BD-4314-B988-781844A8AB11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67</a:t>
            </a:fld>
            <a:endParaRPr lang="en-CA" altLang="en-US"/>
          </a:p>
        </p:txBody>
      </p:sp>
      <p:sp>
        <p:nvSpPr>
          <p:cNvPr id="6287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87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597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1F45C000-29F0-4558-8B5C-868C03B7620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68</a:t>
            </a:fld>
            <a:endParaRPr lang="en-CA" altLang="en-US"/>
          </a:p>
        </p:txBody>
      </p:sp>
      <p:sp>
        <p:nvSpPr>
          <p:cNvPr id="6297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97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90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248B14A-3A1B-4104-A977-B5F6F936093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69</a:t>
            </a:fld>
            <a:endParaRPr lang="en-CA" altLang="en-US"/>
          </a:p>
        </p:txBody>
      </p:sp>
      <p:sp>
        <p:nvSpPr>
          <p:cNvPr id="6328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28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5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00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FA75833C-D318-4E50-9E5B-067ADF21325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73</a:t>
            </a:fld>
            <a:endParaRPr lang="en-CA" altLang="en-US"/>
          </a:p>
        </p:txBody>
      </p:sp>
      <p:sp>
        <p:nvSpPr>
          <p:cNvPr id="6338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38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03797" indent="-270691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082764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515869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1948975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382081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815186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248292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681397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fld id="{DA046561-419E-1444-987D-DA5447C8D93D}" type="slidenum">
              <a:rPr lang="en-US" sz="1200"/>
              <a:pPr eaLnBrk="1" hangingPunct="1"/>
              <a:t>6</a:t>
            </a:fld>
            <a:endParaRPr lang="en-US" sz="1200"/>
          </a:p>
        </p:txBody>
      </p:sp>
      <p:sp>
        <p:nvSpPr>
          <p:cNvPr id="174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en-US">
              <a:latin typeface="Arial" charset="0"/>
            </a:endParaRPr>
          </a:p>
        </p:txBody>
      </p:sp>
    </p:spTree>
  </p:cSld>
  <p:clrMapOvr>
    <a:masterClrMapping/>
  </p:clrMapOvr>
</p:notes>
</file>

<file path=ppt/notesSlides/notesSlide6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10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D4F924C-40C5-4141-AC9D-2245D11FA50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74</a:t>
            </a:fld>
            <a:endParaRPr lang="en-CA" altLang="en-US"/>
          </a:p>
        </p:txBody>
      </p:sp>
      <p:sp>
        <p:nvSpPr>
          <p:cNvPr id="6348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48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21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41268C7-F60C-46AB-9B62-915E47F241D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75</a:t>
            </a:fld>
            <a:endParaRPr lang="en-CA" altLang="en-US"/>
          </a:p>
        </p:txBody>
      </p:sp>
      <p:sp>
        <p:nvSpPr>
          <p:cNvPr id="6359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59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31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9C13101-941E-420B-9848-67AFFCB26ECD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76</a:t>
            </a:fld>
            <a:endParaRPr lang="en-CA" altLang="en-US"/>
          </a:p>
        </p:txBody>
      </p:sp>
      <p:sp>
        <p:nvSpPr>
          <p:cNvPr id="6369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69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2E4D245-21D7-4392-827B-B09196AE799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77</a:t>
            </a:fld>
            <a:endParaRPr lang="en-CA" altLang="en-US"/>
          </a:p>
        </p:txBody>
      </p:sp>
      <p:sp>
        <p:nvSpPr>
          <p:cNvPr id="6379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79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77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E49C3B28-2655-4B0D-89FB-BF727D47C39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78</a:t>
            </a:fld>
            <a:endParaRPr lang="en-CA" altLang="en-US"/>
          </a:p>
        </p:txBody>
      </p:sp>
      <p:sp>
        <p:nvSpPr>
          <p:cNvPr id="6215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215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180855761"/>
      </p:ext>
    </p:extLst>
  </p:cSld>
  <p:clrMapOvr>
    <a:masterClrMapping/>
  </p:clrMapOvr>
</p:notes>
</file>

<file path=ppt/notesSlides/notesSlide6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51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A58E009-12EA-427D-97B7-12E77AB42D7C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79</a:t>
            </a:fld>
            <a:endParaRPr lang="en-CA" altLang="en-US"/>
          </a:p>
        </p:txBody>
      </p:sp>
      <p:sp>
        <p:nvSpPr>
          <p:cNvPr id="6389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389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2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204BD44-B5C4-49BB-8E98-BDBBBE47174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80</a:t>
            </a:fld>
            <a:endParaRPr lang="en-CA" altLang="en-US"/>
          </a:p>
        </p:txBody>
      </p:sp>
      <p:sp>
        <p:nvSpPr>
          <p:cNvPr id="6400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00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72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C3AFED4-25D4-47DE-A878-4BCEFE4F59C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81</a:t>
            </a:fld>
            <a:endParaRPr lang="en-CA" altLang="en-US"/>
          </a:p>
        </p:txBody>
      </p:sp>
      <p:sp>
        <p:nvSpPr>
          <p:cNvPr id="6410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10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2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98D36BA-EDB6-4E17-9A59-BB0D5BA7B31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82</a:t>
            </a:fld>
            <a:endParaRPr lang="en-CA" altLang="en-US"/>
          </a:p>
        </p:txBody>
      </p:sp>
      <p:sp>
        <p:nvSpPr>
          <p:cNvPr id="642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2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6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82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98D36BA-EDB6-4E17-9A59-BB0D5BA7B31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83</a:t>
            </a:fld>
            <a:endParaRPr lang="en-CA" altLang="en-US"/>
          </a:p>
        </p:txBody>
      </p:sp>
      <p:sp>
        <p:nvSpPr>
          <p:cNvPr id="6420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20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  <p:extLst>
      <p:ext uri="{BB962C8B-B14F-4D97-AF65-F5344CB8AC3E}">
        <p14:creationId xmlns:p14="http://schemas.microsoft.com/office/powerpoint/2010/main" val="389623052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03797" indent="-270691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082764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515869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1948975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382081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815186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248292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681397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fld id="{DA046561-419E-1444-987D-DA5447C8D93D}" type="slidenum">
              <a:rPr lang="en-US" sz="1200"/>
              <a:pPr eaLnBrk="1" hangingPunct="1"/>
              <a:t>7</a:t>
            </a:fld>
            <a:endParaRPr lang="en-US" sz="1200"/>
          </a:p>
        </p:txBody>
      </p:sp>
      <p:sp>
        <p:nvSpPr>
          <p:cNvPr id="174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en-US">
              <a:latin typeface="Arial" charset="0"/>
            </a:endParaRPr>
          </a:p>
        </p:txBody>
      </p:sp>
    </p:spTree>
  </p:cSld>
  <p:clrMapOvr>
    <a:masterClrMapping/>
  </p:clrMapOvr>
</p:notes>
</file>

<file path=ppt/notesSlides/notesSlide7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92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722FB294-D7B3-4B20-BF8B-0FFBAC79A8A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84</a:t>
            </a:fld>
            <a:endParaRPr lang="en-CA" altLang="en-US"/>
          </a:p>
        </p:txBody>
      </p:sp>
      <p:sp>
        <p:nvSpPr>
          <p:cNvPr id="6430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6430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7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808F8EE7-6E39-40F3-A10E-CC3C03DD9C45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85</a:t>
            </a:fld>
            <a:endParaRPr lang="en-CA" altLang="en-US"/>
          </a:p>
        </p:txBody>
      </p:sp>
      <p:sp>
        <p:nvSpPr>
          <p:cNvPr id="479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9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044120488"/>
      </p:ext>
    </p:extLst>
  </p:cSld>
  <p:clrMapOvr>
    <a:masterClrMapping/>
  </p:clrMapOvr>
</p:notes>
</file>

<file path=ppt/notesSlides/notesSlide7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808F8EE7-6E39-40F3-A10E-CC3C03DD9C45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86</a:t>
            </a:fld>
            <a:endParaRPr lang="en-CA" altLang="en-US"/>
          </a:p>
        </p:txBody>
      </p:sp>
      <p:sp>
        <p:nvSpPr>
          <p:cNvPr id="47923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923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73238794"/>
      </p:ext>
    </p:extLst>
  </p:cSld>
  <p:clrMapOvr>
    <a:masterClrMapping/>
  </p:clrMapOvr>
</p:notes>
</file>

<file path=ppt/notesSlides/notesSlide7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52A4A78A-7EF3-4B7A-B417-BD7512F69B23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87</a:t>
            </a:fld>
            <a:endParaRPr lang="en-CA" altLang="en-US"/>
          </a:p>
        </p:txBody>
      </p:sp>
      <p:sp>
        <p:nvSpPr>
          <p:cNvPr id="48025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026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404302486"/>
      </p:ext>
    </p:extLst>
  </p:cSld>
  <p:clrMapOvr>
    <a:masterClrMapping/>
  </p:clrMapOvr>
</p:notes>
</file>

<file path=ppt/notesSlides/notesSlide7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62D75F0C-B36C-45FC-931B-1537FE022355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88</a:t>
            </a:fld>
            <a:endParaRPr lang="en-CA" altLang="en-US"/>
          </a:p>
        </p:txBody>
      </p:sp>
      <p:sp>
        <p:nvSpPr>
          <p:cNvPr id="48128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128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971016996"/>
      </p:ext>
    </p:extLst>
  </p:cSld>
  <p:clrMapOvr>
    <a:masterClrMapping/>
  </p:clrMapOvr>
</p:notes>
</file>

<file path=ppt/notesSlides/notesSlide7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93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F5A0B414-76EA-4569-9B94-EE8452515C64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89</a:t>
            </a:fld>
            <a:endParaRPr lang="en-CA" altLang="en-US"/>
          </a:p>
        </p:txBody>
      </p:sp>
      <p:sp>
        <p:nvSpPr>
          <p:cNvPr id="48230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230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820883224"/>
      </p:ext>
    </p:extLst>
  </p:cSld>
  <p:clrMapOvr>
    <a:masterClrMapping/>
  </p:clrMapOvr>
</p:notes>
</file>

<file path=ppt/notesSlides/notesSlide7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99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15CFC8B8-EAE0-4B38-8A52-EA3DDB68D481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90</a:t>
            </a:fld>
            <a:endParaRPr lang="en-CA" altLang="en-US"/>
          </a:p>
        </p:txBody>
      </p:sp>
      <p:sp>
        <p:nvSpPr>
          <p:cNvPr id="48333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333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604170326"/>
      </p:ext>
    </p:extLst>
  </p:cSld>
  <p:clrMapOvr>
    <a:masterClrMapping/>
  </p:clrMapOvr>
</p:notes>
</file>

<file path=ppt/notesSlides/notesSlide7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E8C41DBB-9A0A-48EB-967A-E689BE55A116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91</a:t>
            </a:fld>
            <a:endParaRPr lang="en-CA" altLang="en-US"/>
          </a:p>
        </p:txBody>
      </p:sp>
      <p:sp>
        <p:nvSpPr>
          <p:cNvPr id="48435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435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89380837"/>
      </p:ext>
    </p:extLst>
  </p:cSld>
  <p:clrMapOvr>
    <a:masterClrMapping/>
  </p:clrMapOvr>
</p:notes>
</file>

<file path=ppt/notesSlides/notesSlide7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9ED10945-88CF-4AA5-AD15-01728630A290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92</a:t>
            </a:fld>
            <a:endParaRPr lang="en-CA" altLang="en-US"/>
          </a:p>
        </p:txBody>
      </p:sp>
      <p:sp>
        <p:nvSpPr>
          <p:cNvPr id="48537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538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452968349"/>
      </p:ext>
    </p:extLst>
  </p:cSld>
  <p:clrMapOvr>
    <a:masterClrMapping/>
  </p:clrMapOvr>
</p:notes>
</file>

<file path=ppt/notesSlides/notesSlide7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09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87BEDD4F-116F-4CE7-8ED4-F3BBDB89F8B8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93</a:t>
            </a:fld>
            <a:endParaRPr lang="en-CA" altLang="en-US"/>
          </a:p>
        </p:txBody>
      </p:sp>
      <p:sp>
        <p:nvSpPr>
          <p:cNvPr id="48640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640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3234856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03797" indent="-270691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082764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515869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1948975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382081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815186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248292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681397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fld id="{DA046561-419E-1444-987D-DA5447C8D93D}" type="slidenum">
              <a:rPr lang="en-US" sz="1200"/>
              <a:pPr eaLnBrk="1" hangingPunct="1"/>
              <a:t>8</a:t>
            </a:fld>
            <a:endParaRPr lang="en-US" sz="1200"/>
          </a:p>
        </p:txBody>
      </p:sp>
      <p:sp>
        <p:nvSpPr>
          <p:cNvPr id="174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en-US">
              <a:latin typeface="Arial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4443864"/>
      </p:ext>
    </p:extLst>
  </p:cSld>
  <p:clrMapOvr>
    <a:masterClrMapping/>
  </p:clrMapOvr>
</p:notes>
</file>

<file path=ppt/notesSlides/notesSlide8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7ABFEB53-6C91-4CB7-9716-AF3DCB604A80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94</a:t>
            </a:fld>
            <a:endParaRPr lang="en-CA" altLang="en-US"/>
          </a:p>
        </p:txBody>
      </p:sp>
      <p:sp>
        <p:nvSpPr>
          <p:cNvPr id="48742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742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832904075"/>
      </p:ext>
    </p:extLst>
  </p:cSld>
  <p:clrMapOvr>
    <a:masterClrMapping/>
  </p:clrMapOvr>
</p:notes>
</file>

<file path=ppt/notesSlides/notesSlide8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20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defRPr/>
            </a:pPr>
            <a:fld id="{775B1D8D-60C4-40CC-A844-8C5A1EDEFA4E}" type="slidenum">
              <a:rPr lang="en-CA" altLang="en-US" smtClean="0"/>
              <a:pPr algn="r" eaLnBrk="1" hangingPunct="1">
                <a:spcBef>
                  <a:spcPct val="0"/>
                </a:spcBef>
                <a:defRPr/>
              </a:pPr>
              <a:t>95</a:t>
            </a:fld>
            <a:endParaRPr lang="en-CA" altLang="en-US"/>
          </a:p>
        </p:txBody>
      </p:sp>
      <p:sp>
        <p:nvSpPr>
          <p:cNvPr id="48845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845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992319163"/>
      </p:ext>
    </p:extLst>
  </p:cSld>
  <p:clrMapOvr>
    <a:masterClrMapping/>
  </p:clrMapOvr>
</p:notes>
</file>

<file path=ppt/notesSlides/notesSlide8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441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6175B29-6539-489E-83A7-7CBFF1FE7F7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96</a:t>
            </a:fld>
            <a:endParaRPr lang="en-CA" altLang="en-US"/>
          </a:p>
        </p:txBody>
      </p:sp>
      <p:sp>
        <p:nvSpPr>
          <p:cNvPr id="4638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38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544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A0764DE-301C-4AA7-9777-3F0B7172C3A2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97</a:t>
            </a:fld>
            <a:endParaRPr lang="en-CA" altLang="en-US"/>
          </a:p>
        </p:txBody>
      </p:sp>
      <p:sp>
        <p:nvSpPr>
          <p:cNvPr id="4648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49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646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79364B2-9A71-47C4-BD60-8025B776D7F6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98</a:t>
            </a:fld>
            <a:endParaRPr lang="en-CA" altLang="en-US"/>
          </a:p>
        </p:txBody>
      </p:sp>
      <p:sp>
        <p:nvSpPr>
          <p:cNvPr id="4659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59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749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9CC0DD6-F268-4744-A8A1-C97197F9A67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99</a:t>
            </a:fld>
            <a:endParaRPr lang="en-CA" altLang="en-US"/>
          </a:p>
        </p:txBody>
      </p:sp>
      <p:sp>
        <p:nvSpPr>
          <p:cNvPr id="4669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69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851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88B43738-FF2C-490A-BE98-FEEE2AA0B61B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100</a:t>
            </a:fld>
            <a:endParaRPr lang="en-CA" altLang="en-US"/>
          </a:p>
        </p:txBody>
      </p:sp>
      <p:sp>
        <p:nvSpPr>
          <p:cNvPr id="46797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797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953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D64FAA7-4359-43DE-AAFC-931126A1494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101</a:t>
            </a:fld>
            <a:endParaRPr lang="en-CA" altLang="en-US"/>
          </a:p>
        </p:txBody>
      </p:sp>
      <p:sp>
        <p:nvSpPr>
          <p:cNvPr id="46899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6899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6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2F0CB6C-647A-43F7-9B91-06603C81A9C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102</a:t>
            </a:fld>
            <a:endParaRPr lang="en-CA" altLang="en-US"/>
          </a:p>
        </p:txBody>
      </p:sp>
      <p:sp>
        <p:nvSpPr>
          <p:cNvPr id="47001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002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8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158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B3568631-FB55-411D-8B1F-4F52FB5D021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103</a:t>
            </a:fld>
            <a:endParaRPr lang="en-CA" altLang="en-US"/>
          </a:p>
        </p:txBody>
      </p:sp>
      <p:sp>
        <p:nvSpPr>
          <p:cNvPr id="47104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104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9" name="Rectangle 7"/>
          <p:cNvSpPr>
            <a:spLocks noGrp="1" noChangeArrowheads="1"/>
          </p:cNvSpPr>
          <p:nvPr>
            <p:ph type="sldNum" sz="quarter" idx="5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03797" indent="-270691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082764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515869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1948975" indent="-216553" defTabSz="914334" eaLnBrk="0" hangingPunct="0"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382081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815186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248292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681397" indent="-216553" defTabSz="914334" eaLnBrk="0" fontAlgn="base" hangingPunct="0">
              <a:spcBef>
                <a:spcPct val="0"/>
              </a:spcBef>
              <a:spcAft>
                <a:spcPct val="0"/>
              </a:spcAft>
              <a:defRPr sz="23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fld id="{DA046561-419E-1444-987D-DA5447C8D93D}" type="slidenum">
              <a:rPr lang="en-US" sz="1200"/>
              <a:pPr eaLnBrk="1" hangingPunct="1"/>
              <a:t>9</a:t>
            </a:fld>
            <a:endParaRPr lang="en-US" sz="1200"/>
          </a:p>
        </p:txBody>
      </p:sp>
      <p:sp>
        <p:nvSpPr>
          <p:cNvPr id="17410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17411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/>
          <a:lstStyle/>
          <a:p>
            <a:pPr eaLnBrk="1" hangingPunct="1"/>
            <a:endParaRPr lang="en-US">
              <a:latin typeface="Arial" charset="0"/>
            </a:endParaRPr>
          </a:p>
        </p:txBody>
      </p:sp>
    </p:spTree>
  </p:cSld>
  <p:clrMapOvr>
    <a:masterClrMapping/>
  </p:clrMapOvr>
</p:notes>
</file>

<file path=ppt/notesSlides/notesSlide9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61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CE430E75-F0BE-484C-BDD2-33EAD6BBCF33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104</a:t>
            </a:fld>
            <a:endParaRPr lang="en-CA" altLang="en-US"/>
          </a:p>
        </p:txBody>
      </p:sp>
      <p:sp>
        <p:nvSpPr>
          <p:cNvPr id="47206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206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363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96783B5D-C842-49D4-B4DF-012B5E82C56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105</a:t>
            </a:fld>
            <a:endParaRPr lang="en-CA" altLang="en-US"/>
          </a:p>
        </p:txBody>
      </p:sp>
      <p:sp>
        <p:nvSpPr>
          <p:cNvPr id="47309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309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465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3439D40-35DB-46A2-A628-B55544964B1F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106</a:t>
            </a:fld>
            <a:endParaRPr lang="en-CA" altLang="en-US"/>
          </a:p>
        </p:txBody>
      </p:sp>
      <p:sp>
        <p:nvSpPr>
          <p:cNvPr id="47411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411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568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A0CD846-8E76-4AD7-B0DE-66A7864D5C59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107</a:t>
            </a:fld>
            <a:endParaRPr lang="en-CA" altLang="en-US"/>
          </a:p>
        </p:txBody>
      </p:sp>
      <p:sp>
        <p:nvSpPr>
          <p:cNvPr id="47513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514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5ECC0856-A00D-4BD9-BC34-4AD7097F0630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108</a:t>
            </a:fld>
            <a:endParaRPr lang="en-CA" altLang="en-US"/>
          </a:p>
        </p:txBody>
      </p:sp>
      <p:sp>
        <p:nvSpPr>
          <p:cNvPr id="47616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616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8754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3EFF75C2-0DA7-4AB7-9EB8-CC881573395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109</a:t>
            </a:fld>
            <a:endParaRPr lang="en-CA" altLang="en-US"/>
          </a:p>
        </p:txBody>
      </p:sp>
      <p:sp>
        <p:nvSpPr>
          <p:cNvPr id="4782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78212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9778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D2A78B16-AF2F-4C5D-BEB5-BFEAFE095684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110</a:t>
            </a:fld>
            <a:endParaRPr lang="en-CA" altLang="en-US"/>
          </a:p>
        </p:txBody>
      </p:sp>
      <p:sp>
        <p:nvSpPr>
          <p:cNvPr id="489475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89476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02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669B2B2C-C08E-4BAA-A448-BD2B6892B4E7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111</a:t>
            </a:fld>
            <a:endParaRPr lang="en-CA" altLang="en-US"/>
          </a:p>
        </p:txBody>
      </p:sp>
      <p:sp>
        <p:nvSpPr>
          <p:cNvPr id="490499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0500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218B0F5D-09C9-4E50-9CB5-F957BC69BF8E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112</a:t>
            </a:fld>
            <a:endParaRPr lang="en-CA" altLang="en-US"/>
          </a:p>
        </p:txBody>
      </p:sp>
      <p:sp>
        <p:nvSpPr>
          <p:cNvPr id="491523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1524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notesSlides/notesSlide9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2850" name="Rectangle 7"/>
          <p:cNvSpPr>
            <a:spLocks noGrp="1" noChangeArrowheads="1"/>
          </p:cNvSpPr>
          <p:nvPr>
            <p:ph type="sldNum" sz="quarter" idx="5"/>
          </p:nvPr>
        </p:nvSpPr>
        <p:spPr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30000"/>
              </a:spcBef>
              <a:defRPr sz="12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defRPr/>
            </a:pPr>
            <a:fld id="{4ED6EB21-6193-43CA-A9F5-AD3B758B743A}" type="slidenum">
              <a:rPr lang="en-CA" altLang="en-US" smtClean="0"/>
              <a:pPr eaLnBrk="1" hangingPunct="1">
                <a:spcBef>
                  <a:spcPct val="0"/>
                </a:spcBef>
                <a:defRPr/>
              </a:pPr>
              <a:t>113</a:t>
            </a:fld>
            <a:endParaRPr lang="en-CA" altLang="en-US"/>
          </a:p>
        </p:txBody>
      </p:sp>
      <p:sp>
        <p:nvSpPr>
          <p:cNvPr id="492547" name="Rectangle 2"/>
          <p:cNvSpPr>
            <a:spLocks noGrp="1" noRot="1" noChangeAspect="1" noChangeArrowheads="1" noTextEdit="1"/>
          </p:cNvSpPr>
          <p:nvPr>
            <p:ph type="sldImg"/>
          </p:nvPr>
        </p:nvSpPr>
        <p:spPr>
          <a:ln/>
        </p:spPr>
      </p:sp>
      <p:sp>
        <p:nvSpPr>
          <p:cNvPr id="492548" name="Rectangle 3"/>
          <p:cNvSpPr>
            <a:spLocks noGrp="1" noChangeArrowheads="1"/>
          </p:cNvSpPr>
          <p:nvPr>
            <p:ph type="body" idx="1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/>
          <a:p>
            <a:pPr eaLnBrk="1" hangingPunct="1"/>
            <a:endParaRPr lang="en-CA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457200" indent="0" algn="ctr">
              <a:buNone/>
              <a:defRPr/>
            </a:lvl2pPr>
            <a:lvl3pPr marL="914400" indent="0" algn="ctr">
              <a:buNone/>
              <a:defRPr/>
            </a:lvl3pPr>
            <a:lvl4pPr marL="1371600" indent="0" algn="ctr">
              <a:buNone/>
              <a:defRPr/>
            </a:lvl4pPr>
            <a:lvl5pPr marL="1828800" indent="0" algn="ctr">
              <a:buNone/>
              <a:defRPr/>
            </a:lvl5pPr>
            <a:lvl6pPr marL="2286000" indent="0" algn="ctr">
              <a:buNone/>
              <a:defRPr/>
            </a:lvl6pPr>
            <a:lvl7pPr marL="2743200" indent="0" algn="ctr">
              <a:buNone/>
              <a:defRPr/>
            </a:lvl7pPr>
            <a:lvl8pPr marL="3200400" indent="0" algn="ctr">
              <a:buNone/>
              <a:defRPr/>
            </a:lvl8pPr>
            <a:lvl9pPr marL="3657600" indent="0" algn="ctr">
              <a:buNone/>
              <a:defRPr/>
            </a:lvl9pPr>
          </a:lstStyle>
          <a:p>
            <a:r>
              <a:rPr lang="en-US"/>
              <a:t>Click to edit Master subtitle style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D7DD9D-B6D9-4645-BDDB-36610F29E27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1165348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31BD095-AEFB-4081-9E41-306AAFEC023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5131015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15100" y="609600"/>
            <a:ext cx="1943100" cy="5486400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85800" y="609600"/>
            <a:ext cx="5676900" cy="5486400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DB80551-8A12-42F9-B7EF-27B926164065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0660586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bl" preserve="1">
  <p:cSld name="Title and Tab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able Placeholder 2"/>
          <p:cNvSpPr>
            <a:spLocks noGrp="1"/>
          </p:cNvSpPr>
          <p:nvPr>
            <p:ph type="tbl" idx="1"/>
          </p:nvPr>
        </p:nvSpPr>
        <p:spPr>
          <a:xfrm>
            <a:off x="685800" y="1981200"/>
            <a:ext cx="7772400" cy="4114800"/>
          </a:xfrm>
        </p:spPr>
        <p:txBody>
          <a:bodyPr/>
          <a:lstStyle/>
          <a:p>
            <a:pPr lvl="0"/>
            <a:endParaRPr lang="en-CA" noProof="0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CFB3DF6-E01C-4A3C-9B9D-89BEE9E4EDF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88739927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AFC18E38-4299-469A-A43B-55AC34B84D67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7021123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/>
            </a:lvl1pPr>
            <a:lvl2pPr marL="457200" indent="0">
              <a:buNone/>
              <a:defRPr sz="1800"/>
            </a:lvl2pPr>
            <a:lvl3pPr marL="914400" indent="0">
              <a:buNone/>
              <a:defRPr sz="16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  <a:lvl6pPr marL="2286000" indent="0">
              <a:buNone/>
              <a:defRPr sz="1400"/>
            </a:lvl6pPr>
            <a:lvl7pPr marL="2743200" indent="0">
              <a:buNone/>
              <a:defRPr sz="1400"/>
            </a:lvl7pPr>
            <a:lvl8pPr marL="3200400" indent="0">
              <a:buNone/>
              <a:defRPr sz="1400"/>
            </a:lvl8pPr>
            <a:lvl9pPr marL="3657600" indent="0">
              <a:buNone/>
              <a:defRPr sz="14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3FBE49D5-029A-4B93-ABD8-CD391E37F02C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8190067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858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981200"/>
            <a:ext cx="3810000" cy="4114800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DF0AA8D4-5775-44E4-8243-4335AA0C0D82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529806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7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9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E7B6CB1-7276-4A7B-88D1-5A94773FE2A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4581186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BBA461A-A2FB-45C8-8947-5BA4695A90C0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0329669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4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67422EF1-7023-4905-8303-0958AE59430B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8714705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CA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E8BE0393-18A9-48EE-B6EF-947CE71233AE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4403891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  <a:endParaRPr lang="en-CA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lvl="0"/>
            <a:endParaRPr lang="en-CA" noProof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Rectangle 4"/>
          <p:cNvSpPr>
            <a:spLocks noGrp="1" noChangeArrowheads="1"/>
          </p:cNvSpPr>
          <p:nvPr>
            <p:ph type="dt" sz="half" idx="10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Rectangle 5"/>
          <p:cNvSpPr>
            <a:spLocks noGrp="1" noChangeArrowheads="1"/>
          </p:cNvSpPr>
          <p:nvPr>
            <p:ph type="ftr" sz="quarter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Rectangle 6"/>
          <p:cNvSpPr>
            <a:spLocks noGrp="1" noChangeArrowheads="1"/>
          </p:cNvSpPr>
          <p:nvPr>
            <p:ph type="sldNum" sz="quarte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fld id="{1C399690-04C2-4D2E-8D3A-D8AFF72C36F4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0582063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/>
          <p:cNvSpPr>
            <a:spLocks noGrp="1" noChangeArrowheads="1"/>
          </p:cNvSpPr>
          <p:nvPr>
            <p:ph type="title"/>
          </p:nvPr>
        </p:nvSpPr>
        <p:spPr bwMode="auto">
          <a:xfrm>
            <a:off x="685800" y="609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title style</a:t>
            </a:r>
          </a:p>
        </p:txBody>
      </p:sp>
      <p:sp>
        <p:nvSpPr>
          <p:cNvPr id="1027" name="Rectangle 3"/>
          <p:cNvSpPr>
            <a:spLocks noGrp="1" noChangeArrowheads="1"/>
          </p:cNvSpPr>
          <p:nvPr>
            <p:ph type="body" idx="1"/>
          </p:nvPr>
        </p:nvSpPr>
        <p:spPr bwMode="auto">
          <a:xfrm>
            <a:off x="685800" y="1981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en-US" altLang="en-US"/>
              <a:t>Click to edit Master text styles</a:t>
            </a:r>
          </a:p>
          <a:p>
            <a:pPr lvl="1"/>
            <a:r>
              <a:rPr lang="en-US" altLang="en-US"/>
              <a:t>Second level</a:t>
            </a:r>
          </a:p>
          <a:p>
            <a:pPr lvl="2"/>
            <a:r>
              <a:rPr lang="en-US" altLang="en-US"/>
              <a:t>Third level</a:t>
            </a:r>
          </a:p>
          <a:p>
            <a:pPr lvl="3"/>
            <a:r>
              <a:rPr lang="en-US" altLang="en-US"/>
              <a:t>Fourth level</a:t>
            </a:r>
          </a:p>
          <a:p>
            <a:pPr lvl="4"/>
            <a:r>
              <a:rPr lang="en-US" altLang="en-US"/>
              <a:t>Fifth level</a:t>
            </a:r>
          </a:p>
        </p:txBody>
      </p:sp>
      <p:sp>
        <p:nvSpPr>
          <p:cNvPr id="1028" name="Rectangle 4"/>
          <p:cNvSpPr>
            <a:spLocks noGrp="1" noChangeArrowheads="1"/>
          </p:cNvSpPr>
          <p:nvPr>
            <p:ph type="dt" sz="half" idx="2"/>
          </p:nvPr>
        </p:nvSpPr>
        <p:spPr bwMode="auto">
          <a:xfrm>
            <a:off x="6858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l">
              <a:defRPr sz="14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29" name="Rectangle 5"/>
          <p:cNvSpPr>
            <a:spLocks noGrp="1" noChangeArrowheads="1"/>
          </p:cNvSpPr>
          <p:nvPr>
            <p:ph type="ftr" sz="quarter" idx="3"/>
          </p:nvPr>
        </p:nvSpPr>
        <p:spPr bwMode="auto">
          <a:xfrm>
            <a:off x="3124200" y="6248400"/>
            <a:ext cx="28956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ctr">
              <a:defRPr sz="1400" i="0">
                <a:cs typeface="+mn-cs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1030" name="Rectangle 6"/>
          <p:cNvSpPr>
            <a:spLocks noGrp="1" noChangeArrowheads="1"/>
          </p:cNvSpPr>
          <p:nvPr>
            <p:ph type="sldNum" sz="quarter" idx="4"/>
          </p:nvPr>
        </p:nvSpPr>
        <p:spPr bwMode="auto">
          <a:xfrm>
            <a:off x="6553200" y="6248400"/>
            <a:ext cx="1905000" cy="457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algn="r">
              <a:defRPr sz="1400" i="0">
                <a:cs typeface="+mn-cs"/>
              </a:defRPr>
            </a:lvl1pPr>
          </a:lstStyle>
          <a:p>
            <a:pPr>
              <a:defRPr/>
            </a:pPr>
            <a:fld id="{8F87D25D-A943-407F-A1F1-2025FC01CBE6}" type="slidenum">
              <a:rPr lang="en-US"/>
              <a:pPr>
                <a:defRPr/>
              </a:pPr>
              <a:t>‹#›</a:t>
            </a:fld>
            <a:endParaRPr lang="en-US"/>
          </a:p>
        </p:txBody>
      </p:sp>
      <p:sp>
        <p:nvSpPr>
          <p:cNvPr id="1031" name="Rectangle 7"/>
          <p:cNvSpPr>
            <a:spLocks noChangeArrowheads="1"/>
          </p:cNvSpPr>
          <p:nvPr/>
        </p:nvSpPr>
        <p:spPr bwMode="auto">
          <a:xfrm>
            <a:off x="8686800" y="6553200"/>
            <a:ext cx="4572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defRPr sz="2800" i="1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800" i="1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defRPr/>
            </a:pPr>
            <a:fld id="{08556D03-AE96-4B8C-94BD-341FDF0320DE}" type="slidenum">
              <a:rPr lang="en-CA" altLang="en-US" sz="1400" i="0" smtClean="0">
                <a:cs typeface="+mn-cs"/>
              </a:rPr>
              <a:pPr algn="r" eaLnBrk="1" hangingPunct="1">
                <a:defRPr/>
              </a:pPr>
              <a:t>‹#›</a:t>
            </a:fld>
            <a:endParaRPr lang="en-CA" altLang="en-US" sz="1400" i="0">
              <a:cs typeface="+mn-cs"/>
            </a:endParaRPr>
          </a:p>
        </p:txBody>
      </p:sp>
    </p:spTree>
  </p:cSld>
  <p:clrMap bg1="dk2" tx1="lt1" bg2="dk1" tx2="lt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</p:sldLayoutIdLst>
  <p:txStyles>
    <p:titleStyle>
      <a:lvl1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+mj-lt"/>
          <a:ea typeface="+mj-ea"/>
          <a:cs typeface="+mj-cs"/>
        </a:defRPr>
      </a:lvl1pPr>
      <a:lvl2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2pPr>
      <a:lvl3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3pPr>
      <a:lvl4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4pPr>
      <a:lvl5pPr algn="ctr" rtl="0" eaLnBrk="0" fontAlgn="base" hangingPunct="0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5pPr>
      <a:lvl6pPr marL="4572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6pPr>
      <a:lvl7pPr marL="9144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7pPr>
      <a:lvl8pPr marL="13716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8pPr>
      <a:lvl9pPr marL="1828800" algn="ctr" rtl="0" fontAlgn="base">
        <a:spcBef>
          <a:spcPct val="0"/>
        </a:spcBef>
        <a:spcAft>
          <a:spcPct val="0"/>
        </a:spcAft>
        <a:defRPr sz="4400">
          <a:solidFill>
            <a:schemeClr val="tx2"/>
          </a:solidFill>
          <a:latin typeface="Times New Roman" pitchFamily="18" charset="0"/>
        </a:defRPr>
      </a:lvl9pPr>
    </p:titleStyle>
    <p:bodyStyle>
      <a:lvl1pPr marL="342900" indent="-342900" algn="l" rtl="0" eaLnBrk="0" fontAlgn="base" hangingPunct="0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buChar char="–"/>
        <a:defRPr sz="2800">
          <a:solidFill>
            <a:schemeClr val="tx1"/>
          </a:solidFill>
          <a:latin typeface="+mn-lt"/>
        </a:defRPr>
      </a:lvl2pPr>
      <a:lvl3pPr marL="1143000" indent="-228600" algn="l" rtl="0" eaLnBrk="0" fontAlgn="base" hangingPunct="0">
        <a:spcBef>
          <a:spcPct val="20000"/>
        </a:spcBef>
        <a:spcAft>
          <a:spcPct val="0"/>
        </a:spcAft>
        <a:buChar char="•"/>
        <a:defRPr sz="2400">
          <a:solidFill>
            <a:schemeClr val="tx1"/>
          </a:solidFill>
          <a:latin typeface="+mn-lt"/>
        </a:defRPr>
      </a:lvl3pPr>
      <a:lvl4pPr marL="1600200" indent="-228600" algn="l" rtl="0" eaLnBrk="0" fontAlgn="base" hangingPunct="0">
        <a:spcBef>
          <a:spcPct val="20000"/>
        </a:spcBef>
        <a:spcAft>
          <a:spcPct val="0"/>
        </a:spcAft>
        <a:buChar char="–"/>
        <a:defRPr sz="2000">
          <a:solidFill>
            <a:schemeClr val="tx1"/>
          </a:solidFill>
          <a:latin typeface="+mn-lt"/>
        </a:defRPr>
      </a:lvl4pPr>
      <a:lvl5pPr marL="2057400" indent="-228600" algn="l" rtl="0" eaLnBrk="0" fontAlgn="base" hangingPunct="0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5pPr>
      <a:lvl6pPr marL="25146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6pPr>
      <a:lvl7pPr marL="29718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7pPr>
      <a:lvl8pPr marL="34290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8pPr>
      <a:lvl9pPr marL="3886200" indent="-228600" algn="l" rtl="0" fontAlgn="base">
        <a:spcBef>
          <a:spcPct val="20000"/>
        </a:spcBef>
        <a:spcAft>
          <a:spcPct val="0"/>
        </a:spcAft>
        <a:buChar char="»"/>
        <a:defRPr sz="2000">
          <a:solidFill>
            <a:schemeClr val="tx1"/>
          </a:solidFill>
          <a:latin typeface="+mn-lt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slide" Target="slide33.xml"/><Relationship Id="rId13" Type="http://schemas.openxmlformats.org/officeDocument/2006/relationships/slide" Target="slide145.xml"/><Relationship Id="rId18" Type="http://schemas.openxmlformats.org/officeDocument/2006/relationships/slide" Target="slide277.xml"/><Relationship Id="rId3" Type="http://schemas.openxmlformats.org/officeDocument/2006/relationships/oleObject" Target="../embeddings/oleObject1.bin"/><Relationship Id="rId7" Type="http://schemas.openxmlformats.org/officeDocument/2006/relationships/slide" Target="slide12.xml"/><Relationship Id="rId12" Type="http://schemas.openxmlformats.org/officeDocument/2006/relationships/slide" Target="slide85.xml"/><Relationship Id="rId17" Type="http://schemas.openxmlformats.org/officeDocument/2006/relationships/slide" Target="slide261.xml"/><Relationship Id="rId2" Type="http://schemas.openxmlformats.org/officeDocument/2006/relationships/notesSlide" Target="../notesSlides/notesSlide1.xml"/><Relationship Id="rId16" Type="http://schemas.openxmlformats.org/officeDocument/2006/relationships/slide" Target="slide249.xml"/><Relationship Id="rId20" Type="http://schemas.openxmlformats.org/officeDocument/2006/relationships/image" Target="../media/image2.jpeg"/><Relationship Id="rId1" Type="http://schemas.openxmlformats.org/officeDocument/2006/relationships/slideLayout" Target="../slideLayouts/slideLayout1.xml"/><Relationship Id="rId6" Type="http://schemas.openxmlformats.org/officeDocument/2006/relationships/slide" Target="slide10.xml"/><Relationship Id="rId11" Type="http://schemas.openxmlformats.org/officeDocument/2006/relationships/slide" Target="slide61.xml"/><Relationship Id="rId5" Type="http://schemas.openxmlformats.org/officeDocument/2006/relationships/slide" Target="slide30.xml"/><Relationship Id="rId15" Type="http://schemas.openxmlformats.org/officeDocument/2006/relationships/slide" Target="slide165.xml"/><Relationship Id="rId10" Type="http://schemas.openxmlformats.org/officeDocument/2006/relationships/slide" Target="slide47.xml"/><Relationship Id="rId19" Type="http://schemas.openxmlformats.org/officeDocument/2006/relationships/slide" Target="slide282.xml"/><Relationship Id="rId4" Type="http://schemas.openxmlformats.org/officeDocument/2006/relationships/image" Target="../media/image1.wmf"/><Relationship Id="rId9" Type="http://schemas.openxmlformats.org/officeDocument/2006/relationships/slide" Target="slide43.xml"/><Relationship Id="rId14" Type="http://schemas.openxmlformats.org/officeDocument/2006/relationships/slide" Target="slide156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6.xml"/><Relationship Id="rId1" Type="http://schemas.openxmlformats.org/officeDocument/2006/relationships/slideLayout" Target="../slideLayouts/slideLayout7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7.xml"/><Relationship Id="rId1" Type="http://schemas.openxmlformats.org/officeDocument/2006/relationships/slideLayout" Target="../slideLayouts/slideLayout7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8.xml"/><Relationship Id="rId1" Type="http://schemas.openxmlformats.org/officeDocument/2006/relationships/slideLayout" Target="../slideLayouts/slideLayout7.xml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notesSlide" Target="../notesSlides/notesSlide8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0.emf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jpeg"/><Relationship Id="rId2" Type="http://schemas.openxmlformats.org/officeDocument/2006/relationships/notesSlide" Target="../notesSlides/notesSlide90.xml"/><Relationship Id="rId1" Type="http://schemas.openxmlformats.org/officeDocument/2006/relationships/slideLayout" Target="../slideLayouts/slideLayout6.xml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notesSlide" Target="../notesSlides/notesSlide9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2.emf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92.xml"/><Relationship Id="rId1" Type="http://schemas.openxmlformats.org/officeDocument/2006/relationships/slideLayout" Target="../slideLayouts/slideLayout2.xml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notesSlide" Target="../notesSlides/notesSlide93.xml"/><Relationship Id="rId1" Type="http://schemas.openxmlformats.org/officeDocument/2006/relationships/slideLayout" Target="../slideLayouts/slideLayout2.xml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notesSlide" Target="../notesSlides/notesSlide94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5.wmf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95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6.xml"/><Relationship Id="rId1" Type="http://schemas.openxmlformats.org/officeDocument/2006/relationships/slideLayout" Target="../slideLayouts/slideLayout6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7.xml"/><Relationship Id="rId1" Type="http://schemas.openxmlformats.org/officeDocument/2006/relationships/slideLayout" Target="../slideLayouts/slideLayout6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8.xml"/><Relationship Id="rId1" Type="http://schemas.openxmlformats.org/officeDocument/2006/relationships/slideLayout" Target="../slideLayouts/slideLayout6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9.xml"/><Relationship Id="rId1" Type="http://schemas.openxmlformats.org/officeDocument/2006/relationships/slideLayout" Target="../slideLayouts/slideLayout6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0.xml"/><Relationship Id="rId1" Type="http://schemas.openxmlformats.org/officeDocument/2006/relationships/slideLayout" Target="../slideLayouts/slideLayout6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1.xml"/><Relationship Id="rId1" Type="http://schemas.openxmlformats.org/officeDocument/2006/relationships/slideLayout" Target="../slideLayouts/slideLayout6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2.xml"/><Relationship Id="rId1" Type="http://schemas.openxmlformats.org/officeDocument/2006/relationships/slideLayout" Target="../slideLayouts/slideLayout6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3.xml"/><Relationship Id="rId1" Type="http://schemas.openxmlformats.org/officeDocument/2006/relationships/slideLayout" Target="../slideLayouts/slideLayout6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4.xml"/><Relationship Id="rId1" Type="http://schemas.openxmlformats.org/officeDocument/2006/relationships/slideLayout" Target="../slideLayouts/slideLayout6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5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.jpeg"/><Relationship Id="rId3" Type="http://schemas.openxmlformats.org/officeDocument/2006/relationships/image" Target="../media/image15.wmf"/><Relationship Id="rId7" Type="http://schemas.openxmlformats.org/officeDocument/2006/relationships/image" Target="../media/image19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18.wmf"/><Relationship Id="rId5" Type="http://schemas.openxmlformats.org/officeDocument/2006/relationships/image" Target="../media/image17.jpeg"/><Relationship Id="rId4" Type="http://schemas.openxmlformats.org/officeDocument/2006/relationships/image" Target="../media/image16.png"/><Relationship Id="rId9" Type="http://schemas.openxmlformats.org/officeDocument/2006/relationships/image" Target="../media/image21.jpeg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6.xml"/><Relationship Id="rId1" Type="http://schemas.openxmlformats.org/officeDocument/2006/relationships/slideLayout" Target="../slideLayouts/slideLayout6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7.xml"/><Relationship Id="rId1" Type="http://schemas.openxmlformats.org/officeDocument/2006/relationships/slideLayout" Target="../slideLayouts/slideLayout6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8.xml"/><Relationship Id="rId1" Type="http://schemas.openxmlformats.org/officeDocument/2006/relationships/slideLayout" Target="../slideLayouts/slideLayout6.xml"/></Relationships>
</file>

<file path=ppt/slides/_rels/slide1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9.xml"/><Relationship Id="rId1" Type="http://schemas.openxmlformats.org/officeDocument/2006/relationships/slideLayout" Target="../slideLayouts/slideLayout6.xml"/></Relationships>
</file>

<file path=ppt/slides/_rels/slide1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0.xml"/><Relationship Id="rId1" Type="http://schemas.openxmlformats.org/officeDocument/2006/relationships/slideLayout" Target="../slideLayouts/slideLayout6.xml"/></Relationships>
</file>

<file path=ppt/slides/_rels/slide1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1.xml"/><Relationship Id="rId1" Type="http://schemas.openxmlformats.org/officeDocument/2006/relationships/slideLayout" Target="../slideLayouts/slideLayout6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2.xml"/><Relationship Id="rId1" Type="http://schemas.openxmlformats.org/officeDocument/2006/relationships/slideLayout" Target="../slideLayouts/slideLayout6.xml"/></Relationships>
</file>

<file path=ppt/slides/_rels/slide1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3.xml"/><Relationship Id="rId1" Type="http://schemas.openxmlformats.org/officeDocument/2006/relationships/slideLayout" Target="../slideLayouts/slideLayout6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notesSlide" Target="../notesSlides/notesSlide1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8.jpeg"/></Relationships>
</file>

<file path=ppt/slides/_rels/slide1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5.xml"/><Relationship Id="rId1" Type="http://schemas.openxmlformats.org/officeDocument/2006/relationships/slideLayout" Target="../slideLayouts/slideLayout6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6.png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16.xml"/><Relationship Id="rId1" Type="http://schemas.openxmlformats.org/officeDocument/2006/relationships/slideLayout" Target="../slideLayouts/slideLayout2.xml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17.xml"/><Relationship Id="rId1" Type="http://schemas.openxmlformats.org/officeDocument/2006/relationships/slideLayout" Target="../slideLayouts/slideLayout2.xml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18.xml"/><Relationship Id="rId1" Type="http://schemas.openxmlformats.org/officeDocument/2006/relationships/slideLayout" Target="../slideLayouts/slideLayout2.xml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19.xml"/><Relationship Id="rId1" Type="http://schemas.openxmlformats.org/officeDocument/2006/relationships/slideLayout" Target="../slideLayouts/slideLayout2.xml"/></Relationships>
</file>

<file path=ppt/slides/_rels/slide13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0.xml"/><Relationship Id="rId1" Type="http://schemas.openxmlformats.org/officeDocument/2006/relationships/slideLayout" Target="../slideLayouts/slideLayout2.xml"/></Relationships>
</file>

<file path=ppt/slides/_rels/slide13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1.xml"/><Relationship Id="rId1" Type="http://schemas.openxmlformats.org/officeDocument/2006/relationships/slideLayout" Target="../slideLayouts/slideLayout7.xml"/></Relationships>
</file>

<file path=ppt/slides/_rels/slide1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2.xml"/><Relationship Id="rId1" Type="http://schemas.openxmlformats.org/officeDocument/2006/relationships/slideLayout" Target="../slideLayouts/slideLayout2.xml"/></Relationships>
</file>

<file path=ppt/slides/_rels/slide1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3.xml"/><Relationship Id="rId1" Type="http://schemas.openxmlformats.org/officeDocument/2006/relationships/slideLayout" Target="../slideLayouts/slideLayout2.xml"/></Relationships>
</file>

<file path=ppt/slides/_rels/slide1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4.xml"/><Relationship Id="rId1" Type="http://schemas.openxmlformats.org/officeDocument/2006/relationships/slideLayout" Target="../slideLayouts/slideLayout2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5.xml"/><Relationship Id="rId1" Type="http://schemas.openxmlformats.org/officeDocument/2006/relationships/slideLayout" Target="../slideLayouts/slideLayout6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21.jpeg"/><Relationship Id="rId5" Type="http://schemas.openxmlformats.org/officeDocument/2006/relationships/image" Target="../media/image15.wmf"/><Relationship Id="rId4" Type="http://schemas.openxmlformats.org/officeDocument/2006/relationships/image" Target="../media/image14.wmf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26.xml"/><Relationship Id="rId1" Type="http://schemas.openxmlformats.org/officeDocument/2006/relationships/slideLayout" Target="../slideLayouts/slideLayout2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7.xml"/><Relationship Id="rId1" Type="http://schemas.openxmlformats.org/officeDocument/2006/relationships/slideLayout" Target="../slideLayouts/slideLayout6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8.xml"/><Relationship Id="rId1" Type="http://schemas.openxmlformats.org/officeDocument/2006/relationships/slideLayout" Target="../slideLayouts/slideLayout6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9.xml"/><Relationship Id="rId1" Type="http://schemas.openxmlformats.org/officeDocument/2006/relationships/slideLayout" Target="../slideLayouts/slideLayout6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0.xml"/><Relationship Id="rId1" Type="http://schemas.openxmlformats.org/officeDocument/2006/relationships/slideLayout" Target="../slideLayouts/slideLayout6.xml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9.jpeg"/><Relationship Id="rId2" Type="http://schemas.openxmlformats.org/officeDocument/2006/relationships/notesSlide" Target="../notesSlides/notesSlide131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0.jpeg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eg"/><Relationship Id="rId7" Type="http://schemas.openxmlformats.org/officeDocument/2006/relationships/image" Target="../media/image50.jpeg"/><Relationship Id="rId2" Type="http://schemas.openxmlformats.org/officeDocument/2006/relationships/notesSlide" Target="../notesSlides/notesSlide13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jpeg"/><Relationship Id="rId5" Type="http://schemas.openxmlformats.org/officeDocument/2006/relationships/image" Target="../media/image52.png"/><Relationship Id="rId4" Type="http://schemas.openxmlformats.org/officeDocument/2006/relationships/oleObject" Target="../embeddings/oleObject17.bin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eg"/><Relationship Id="rId7" Type="http://schemas.openxmlformats.org/officeDocument/2006/relationships/image" Target="../media/image50.jpeg"/><Relationship Id="rId2" Type="http://schemas.openxmlformats.org/officeDocument/2006/relationships/notesSlide" Target="../notesSlides/notesSlide13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jpeg"/><Relationship Id="rId5" Type="http://schemas.openxmlformats.org/officeDocument/2006/relationships/image" Target="../media/image52.png"/><Relationship Id="rId4" Type="http://schemas.openxmlformats.org/officeDocument/2006/relationships/oleObject" Target="../embeddings/oleObject18.bin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eg"/><Relationship Id="rId7" Type="http://schemas.openxmlformats.org/officeDocument/2006/relationships/image" Target="../media/image50.jpeg"/><Relationship Id="rId2" Type="http://schemas.openxmlformats.org/officeDocument/2006/relationships/notesSlide" Target="../notesSlides/notesSlide13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jpeg"/><Relationship Id="rId5" Type="http://schemas.openxmlformats.org/officeDocument/2006/relationships/image" Target="../media/image52.png"/><Relationship Id="rId4" Type="http://schemas.openxmlformats.org/officeDocument/2006/relationships/oleObject" Target="../embeddings/oleObject19.bin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notesSlide" Target="../notesSlides/notesSlide135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6.png"/><Relationship Id="rId5" Type="http://schemas.openxmlformats.org/officeDocument/2006/relationships/image" Target="../media/image15.wmf"/><Relationship Id="rId4" Type="http://schemas.openxmlformats.org/officeDocument/2006/relationships/image" Target="../media/image21.jpeg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6.xml"/><Relationship Id="rId1" Type="http://schemas.openxmlformats.org/officeDocument/2006/relationships/slideLayout" Target="../slideLayouts/slideLayout2.xml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notesSlide" Target="../notesSlides/notesSlide137.xml"/><Relationship Id="rId1" Type="http://schemas.openxmlformats.org/officeDocument/2006/relationships/slideLayout" Target="../slideLayouts/slideLayout2.xml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jpeg"/><Relationship Id="rId7" Type="http://schemas.openxmlformats.org/officeDocument/2006/relationships/image" Target="../media/image50.jpeg"/><Relationship Id="rId2" Type="http://schemas.openxmlformats.org/officeDocument/2006/relationships/notesSlide" Target="../notesSlides/notesSlide13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9.jpeg"/><Relationship Id="rId5" Type="http://schemas.openxmlformats.org/officeDocument/2006/relationships/image" Target="../media/image52.png"/><Relationship Id="rId4" Type="http://schemas.openxmlformats.org/officeDocument/2006/relationships/oleObject" Target="../embeddings/oleObject20.bin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9.xml"/><Relationship Id="rId1" Type="http://schemas.openxmlformats.org/officeDocument/2006/relationships/slideLayout" Target="../slideLayouts/slideLayout6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0.xml"/><Relationship Id="rId1" Type="http://schemas.openxmlformats.org/officeDocument/2006/relationships/slideLayout" Target="../slideLayouts/slideLayout6.xml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notesSlide" Target="../notesSlides/notesSlide141.xml"/><Relationship Id="rId1" Type="http://schemas.openxmlformats.org/officeDocument/2006/relationships/slideLayout" Target="../slideLayouts/slideLayout2.xml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42.xml"/><Relationship Id="rId1" Type="http://schemas.openxmlformats.org/officeDocument/2006/relationships/slideLayout" Target="../slideLayouts/slideLayout2.xml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43.xml"/><Relationship Id="rId1" Type="http://schemas.openxmlformats.org/officeDocument/2006/relationships/slideLayout" Target="../slideLayouts/slideLayout2.xml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44.xml"/><Relationship Id="rId1" Type="http://schemas.openxmlformats.org/officeDocument/2006/relationships/slideLayout" Target="../slideLayouts/slideLayout2.xml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45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5.wmf"/><Relationship Id="rId5" Type="http://schemas.openxmlformats.org/officeDocument/2006/relationships/image" Target="../media/image21.jpeg"/><Relationship Id="rId4" Type="http://schemas.openxmlformats.org/officeDocument/2006/relationships/image" Target="../media/image14.wmf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46.xml"/><Relationship Id="rId1" Type="http://schemas.openxmlformats.org/officeDocument/2006/relationships/slideLayout" Target="../slideLayouts/slideLayout2.xml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47.xml"/><Relationship Id="rId1" Type="http://schemas.openxmlformats.org/officeDocument/2006/relationships/slideLayout" Target="../slideLayouts/slideLayout2.xml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48.xml"/><Relationship Id="rId1" Type="http://schemas.openxmlformats.org/officeDocument/2006/relationships/slideLayout" Target="../slideLayouts/slideLayout2.xml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49.xml"/><Relationship Id="rId1" Type="http://schemas.openxmlformats.org/officeDocument/2006/relationships/slideLayout" Target="../slideLayouts/slideLayout2.xml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jpeg"/><Relationship Id="rId2" Type="http://schemas.openxmlformats.org/officeDocument/2006/relationships/notesSlide" Target="../notesSlides/notesSlide150.xml"/><Relationship Id="rId1" Type="http://schemas.openxmlformats.org/officeDocument/2006/relationships/slideLayout" Target="../slideLayouts/slideLayout2.xml"/></Relationships>
</file>

<file path=ppt/slides/_rels/slide16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1.xml"/><Relationship Id="rId1" Type="http://schemas.openxmlformats.org/officeDocument/2006/relationships/slideLayout" Target="../slideLayouts/slideLayout7.xml"/></Relationships>
</file>

<file path=ppt/slides/_rels/slide1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2.xml"/><Relationship Id="rId1" Type="http://schemas.openxmlformats.org/officeDocument/2006/relationships/slideLayout" Target="../slideLayouts/slideLayout7.xml"/></Relationships>
</file>

<file path=ppt/slides/_rels/slide1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3.xml"/><Relationship Id="rId1" Type="http://schemas.openxmlformats.org/officeDocument/2006/relationships/slideLayout" Target="../slideLayouts/slideLayout7.xml"/></Relationships>
</file>

<file path=ppt/slides/_rels/slide1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4.xml"/><Relationship Id="rId1" Type="http://schemas.openxmlformats.org/officeDocument/2006/relationships/slideLayout" Target="../slideLayouts/slideLayout7.xml"/></Relationships>
</file>

<file path=ppt/slides/_rels/slide1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5.xml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5.wmf"/><Relationship Id="rId5" Type="http://schemas.openxmlformats.org/officeDocument/2006/relationships/image" Target="../media/image21.jpeg"/><Relationship Id="rId4" Type="http://schemas.openxmlformats.org/officeDocument/2006/relationships/image" Target="../media/image14.wmf"/></Relationships>
</file>

<file path=ppt/slides/_rels/slide17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6.xml"/><Relationship Id="rId1" Type="http://schemas.openxmlformats.org/officeDocument/2006/relationships/slideLayout" Target="../slideLayouts/slideLayout7.xml"/></Relationships>
</file>

<file path=ppt/slides/_rels/slide17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7.xml"/><Relationship Id="rId1" Type="http://schemas.openxmlformats.org/officeDocument/2006/relationships/slideLayout" Target="../slideLayouts/slideLayout7.xml"/></Relationships>
</file>

<file path=ppt/slides/_rels/slide1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8.xml"/><Relationship Id="rId1" Type="http://schemas.openxmlformats.org/officeDocument/2006/relationships/slideLayout" Target="../slideLayouts/slideLayout7.xml"/></Relationships>
</file>

<file path=ppt/slides/_rels/slide1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9.xml"/><Relationship Id="rId1" Type="http://schemas.openxmlformats.org/officeDocument/2006/relationships/slideLayout" Target="../slideLayouts/slideLayout7.xml"/></Relationships>
</file>

<file path=ppt/slides/_rels/slide1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0.xml"/><Relationship Id="rId1" Type="http://schemas.openxmlformats.org/officeDocument/2006/relationships/slideLayout" Target="../slideLayouts/slideLayout7.xml"/></Relationships>
</file>

<file path=ppt/slides/_rels/slide1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1.xml"/><Relationship Id="rId1" Type="http://schemas.openxmlformats.org/officeDocument/2006/relationships/slideLayout" Target="../slideLayouts/slideLayout7.xml"/></Relationships>
</file>

<file path=ppt/slides/_rels/slide1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2.xml"/><Relationship Id="rId1" Type="http://schemas.openxmlformats.org/officeDocument/2006/relationships/slideLayout" Target="../slideLayouts/slideLayout7.xml"/></Relationships>
</file>

<file path=ppt/slides/_rels/slide17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3.xml"/><Relationship Id="rId1" Type="http://schemas.openxmlformats.org/officeDocument/2006/relationships/slideLayout" Target="../slideLayouts/slideLayout7.xml"/></Relationships>
</file>

<file path=ppt/slides/_rels/slide1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4.xml"/><Relationship Id="rId1" Type="http://schemas.openxmlformats.org/officeDocument/2006/relationships/slideLayout" Target="../slideLayouts/slideLayout7.xml"/></Relationships>
</file>

<file path=ppt/slides/_rels/slide1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65.xml"/><Relationship Id="rId1" Type="http://schemas.openxmlformats.org/officeDocument/2006/relationships/slideLayout" Target="../slideLayouts/slideLayout7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2.jpeg"/></Relationships>
</file>

<file path=ppt/slides/_rels/slide1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66.xml"/><Relationship Id="rId1" Type="http://schemas.openxmlformats.org/officeDocument/2006/relationships/slideLayout" Target="../slideLayouts/slideLayout7.xml"/></Relationships>
</file>

<file path=ppt/slides/_rels/slide1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67.xml"/><Relationship Id="rId1" Type="http://schemas.openxmlformats.org/officeDocument/2006/relationships/slideLayout" Target="../slideLayouts/slideLayout7.xml"/></Relationships>
</file>

<file path=ppt/slides/_rels/slide1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68.xml"/><Relationship Id="rId1" Type="http://schemas.openxmlformats.org/officeDocument/2006/relationships/slideLayout" Target="../slideLayouts/slideLayout7.xml"/></Relationships>
</file>

<file path=ppt/slides/_rels/slide1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69.xml"/><Relationship Id="rId1" Type="http://schemas.openxmlformats.org/officeDocument/2006/relationships/slideLayout" Target="../slideLayouts/slideLayout7.xml"/></Relationships>
</file>

<file path=ppt/slides/_rels/slide1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70.xml"/><Relationship Id="rId1" Type="http://schemas.openxmlformats.org/officeDocument/2006/relationships/slideLayout" Target="../slideLayouts/slideLayout7.xml"/></Relationships>
</file>

<file path=ppt/slides/_rels/slide1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71.xml"/><Relationship Id="rId1" Type="http://schemas.openxmlformats.org/officeDocument/2006/relationships/slideLayout" Target="../slideLayouts/slideLayout7.xml"/></Relationships>
</file>

<file path=ppt/slides/_rels/slide1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72.xml"/><Relationship Id="rId1" Type="http://schemas.openxmlformats.org/officeDocument/2006/relationships/slideLayout" Target="../slideLayouts/slideLayout7.xml"/></Relationships>
</file>

<file path=ppt/slides/_rels/slide1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73.xml"/><Relationship Id="rId1" Type="http://schemas.openxmlformats.org/officeDocument/2006/relationships/slideLayout" Target="../slideLayouts/slideLayout7.xml"/></Relationships>
</file>

<file path=ppt/slides/_rels/slide1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74.xml"/><Relationship Id="rId1" Type="http://schemas.openxmlformats.org/officeDocument/2006/relationships/slideLayout" Target="../slideLayouts/slideLayout7.xml"/></Relationships>
</file>

<file path=ppt/slides/_rels/slide1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75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2.jpeg"/></Relationships>
</file>

<file path=ppt/slides/_rels/slide1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wmf"/><Relationship Id="rId2" Type="http://schemas.openxmlformats.org/officeDocument/2006/relationships/notesSlide" Target="../notesSlides/notesSlide176.xml"/><Relationship Id="rId1" Type="http://schemas.openxmlformats.org/officeDocument/2006/relationships/slideLayout" Target="../slideLayouts/slideLayout7.xml"/></Relationships>
</file>

<file path=ppt/slides/_rels/slide1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7.xml"/><Relationship Id="rId1" Type="http://schemas.openxmlformats.org/officeDocument/2006/relationships/slideLayout" Target="../slideLayouts/slideLayout7.xml"/></Relationships>
</file>

<file path=ppt/slides/_rels/slide1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8.xml"/><Relationship Id="rId1" Type="http://schemas.openxmlformats.org/officeDocument/2006/relationships/slideLayout" Target="../slideLayouts/slideLayout7.xml"/></Relationships>
</file>

<file path=ppt/slides/_rels/slide1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9.xml"/><Relationship Id="rId1" Type="http://schemas.openxmlformats.org/officeDocument/2006/relationships/slideLayout" Target="../slideLayouts/slideLayout7.xml"/></Relationships>
</file>

<file path=ppt/slides/_rels/slide1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0.xml"/><Relationship Id="rId1" Type="http://schemas.openxmlformats.org/officeDocument/2006/relationships/slideLayout" Target="../slideLayouts/slideLayout7.xml"/></Relationships>
</file>

<file path=ppt/slides/_rels/slide1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1.xml"/><Relationship Id="rId1" Type="http://schemas.openxmlformats.org/officeDocument/2006/relationships/slideLayout" Target="../slideLayouts/slideLayout7.xml"/></Relationships>
</file>

<file path=ppt/slides/_rels/slide19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2.xml"/><Relationship Id="rId1" Type="http://schemas.openxmlformats.org/officeDocument/2006/relationships/slideLayout" Target="../slideLayouts/slideLayout7.xml"/></Relationships>
</file>

<file path=ppt/slides/_rels/slide1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eg"/><Relationship Id="rId2" Type="http://schemas.openxmlformats.org/officeDocument/2006/relationships/notesSlide" Target="../notesSlides/notesSlide183.xml"/><Relationship Id="rId1" Type="http://schemas.openxmlformats.org/officeDocument/2006/relationships/slideLayout" Target="../slideLayouts/slideLayout7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4.xml"/><Relationship Id="rId1" Type="http://schemas.openxmlformats.org/officeDocument/2006/relationships/slideLayout" Target="../slideLayouts/slideLayout7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jpeg"/><Relationship Id="rId3" Type="http://schemas.openxmlformats.org/officeDocument/2006/relationships/image" Target="../media/image12.png"/><Relationship Id="rId7" Type="http://schemas.openxmlformats.org/officeDocument/2006/relationships/image" Target="../media/image6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jpeg"/><Relationship Id="rId11" Type="http://schemas.openxmlformats.org/officeDocument/2006/relationships/image" Target="../media/image10.jpeg"/><Relationship Id="rId5" Type="http://schemas.openxmlformats.org/officeDocument/2006/relationships/image" Target="../media/image4.jpeg"/><Relationship Id="rId10" Type="http://schemas.openxmlformats.org/officeDocument/2006/relationships/image" Target="../media/image9.png"/><Relationship Id="rId4" Type="http://schemas.openxmlformats.org/officeDocument/2006/relationships/image" Target="../media/image3.jpeg"/><Relationship Id="rId9" Type="http://schemas.openxmlformats.org/officeDocument/2006/relationships/image" Target="../media/image8.jpe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wmf"/></Relationships>
</file>

<file path=ppt/slides/_rels/slide20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5.xml"/><Relationship Id="rId1" Type="http://schemas.openxmlformats.org/officeDocument/2006/relationships/slideLayout" Target="../slideLayouts/slideLayout7.xml"/></Relationships>
</file>

<file path=ppt/slides/_rels/slide2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6.xml"/><Relationship Id="rId1" Type="http://schemas.openxmlformats.org/officeDocument/2006/relationships/slideLayout" Target="../slideLayouts/slideLayout7.xml"/></Relationships>
</file>

<file path=ppt/slides/_rels/slide2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7.xml"/><Relationship Id="rId1" Type="http://schemas.openxmlformats.org/officeDocument/2006/relationships/slideLayout" Target="../slideLayouts/slideLayout7.xml"/></Relationships>
</file>

<file path=ppt/slides/_rels/slide2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8.xml"/><Relationship Id="rId1" Type="http://schemas.openxmlformats.org/officeDocument/2006/relationships/slideLayout" Target="../slideLayouts/slideLayout7.xml"/></Relationships>
</file>

<file path=ppt/slides/_rels/slide2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9.xml"/><Relationship Id="rId1" Type="http://schemas.openxmlformats.org/officeDocument/2006/relationships/slideLayout" Target="../slideLayouts/slideLayout7.xml"/></Relationships>
</file>

<file path=ppt/slides/_rels/slide205.xml.rels><?xml version="1.0" encoding="UTF-8" standalone="yes"?>
<Relationships xmlns="http://schemas.openxmlformats.org/package/2006/relationships"><Relationship Id="rId3" Type="http://schemas.openxmlformats.org/officeDocument/2006/relationships/image" Target="../media/image58.png"/><Relationship Id="rId2" Type="http://schemas.openxmlformats.org/officeDocument/2006/relationships/notesSlide" Target="../notesSlides/notesSlide190.xml"/><Relationship Id="rId1" Type="http://schemas.openxmlformats.org/officeDocument/2006/relationships/slideLayout" Target="../slideLayouts/slideLayout7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0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191.xml"/><Relationship Id="rId1" Type="http://schemas.openxmlformats.org/officeDocument/2006/relationships/slideLayout" Target="../slideLayouts/slideLayout7.xml"/></Relationships>
</file>

<file path=ppt/slides/_rels/slide20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192.xml"/><Relationship Id="rId1" Type="http://schemas.openxmlformats.org/officeDocument/2006/relationships/slideLayout" Target="../slideLayouts/slideLayout7.xml"/></Relationships>
</file>

<file path=ppt/slides/_rels/slide20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9.png"/><Relationship Id="rId2" Type="http://schemas.openxmlformats.org/officeDocument/2006/relationships/notesSlide" Target="../notesSlides/notesSlide193.xml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wmf"/></Relationships>
</file>

<file path=ppt/slides/_rels/slide2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e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2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e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2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e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2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e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2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jpe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4.xml"/><Relationship Id="rId1" Type="http://schemas.openxmlformats.org/officeDocument/2006/relationships/slideLayout" Target="../slideLayouts/slideLayout7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jpeg"/><Relationship Id="rId2" Type="http://schemas.openxmlformats.org/officeDocument/2006/relationships/notesSlide" Target="../notesSlides/notesSlide195.xml"/><Relationship Id="rId1" Type="http://schemas.openxmlformats.org/officeDocument/2006/relationships/slideLayout" Target="../slideLayouts/slideLayout7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wmf"/></Relationships>
</file>

<file path=ppt/slides/_rels/slide2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6.xml"/><Relationship Id="rId1" Type="http://schemas.openxmlformats.org/officeDocument/2006/relationships/slideLayout" Target="../slideLayouts/slideLayout7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7.xml"/><Relationship Id="rId1" Type="http://schemas.openxmlformats.org/officeDocument/2006/relationships/slideLayout" Target="../slideLayouts/slideLayout7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8.xml"/><Relationship Id="rId1" Type="http://schemas.openxmlformats.org/officeDocument/2006/relationships/slideLayout" Target="../slideLayouts/slideLayout7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9.xml"/><Relationship Id="rId1" Type="http://schemas.openxmlformats.org/officeDocument/2006/relationships/slideLayout" Target="../slideLayouts/slideLayout7.xml"/></Relationships>
</file>

<file path=ppt/slides/_rels/slide2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62.jpeg"/><Relationship Id="rId1" Type="http://schemas.openxmlformats.org/officeDocument/2006/relationships/slideLayout" Target="../slideLayouts/slideLayout7.xml"/></Relationships>
</file>

<file path=ppt/slides/_rels/slide2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0.xml"/><Relationship Id="rId1" Type="http://schemas.openxmlformats.org/officeDocument/2006/relationships/slideLayout" Target="../slideLayouts/slideLayout7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wmf"/></Relationships>
</file>

<file path=ppt/slides/_rels/slide23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1.xml"/><Relationship Id="rId1" Type="http://schemas.openxmlformats.org/officeDocument/2006/relationships/slideLayout" Target="../slideLayouts/slideLayout7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2.xml"/><Relationship Id="rId1" Type="http://schemas.openxmlformats.org/officeDocument/2006/relationships/slideLayout" Target="../slideLayouts/slideLayout7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3.jpeg"/><Relationship Id="rId2" Type="http://schemas.openxmlformats.org/officeDocument/2006/relationships/notesSlide" Target="../notesSlides/notesSlide20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64.jpeg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4.xml"/><Relationship Id="rId1" Type="http://schemas.openxmlformats.org/officeDocument/2006/relationships/slideLayout" Target="../slideLayouts/slideLayout7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23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5.xml"/><Relationship Id="rId1" Type="http://schemas.openxmlformats.org/officeDocument/2006/relationships/slideLayout" Target="../slideLayouts/slideLayout7.xml"/></Relationships>
</file>

<file path=ppt/slides/_rels/slide2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65.jpeg"/><Relationship Id="rId2" Type="http://schemas.openxmlformats.org/officeDocument/2006/relationships/notesSlide" Target="../notesSlides/notesSlide206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wmf"/></Relationships>
</file>

<file path=ppt/slides/_rels/slide2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6.jpeg"/><Relationship Id="rId2" Type="http://schemas.openxmlformats.org/officeDocument/2006/relationships/notesSlide" Target="../notesSlides/notesSlide207.xml"/><Relationship Id="rId1" Type="http://schemas.openxmlformats.org/officeDocument/2006/relationships/slideLayout" Target="../slideLayouts/slideLayout7.xml"/></Relationships>
</file>

<file path=ppt/slides/_rels/slide2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jpeg"/><Relationship Id="rId2" Type="http://schemas.openxmlformats.org/officeDocument/2006/relationships/notesSlide" Target="../notesSlides/notesSlide208.xml"/><Relationship Id="rId1" Type="http://schemas.openxmlformats.org/officeDocument/2006/relationships/slideLayout" Target="../slideLayouts/slideLayout7.xml"/></Relationships>
</file>

<file path=ppt/slides/_rels/slide2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7.jpeg"/><Relationship Id="rId2" Type="http://schemas.openxmlformats.org/officeDocument/2006/relationships/notesSlide" Target="../notesSlides/notesSlide209.xml"/><Relationship Id="rId1" Type="http://schemas.openxmlformats.org/officeDocument/2006/relationships/slideLayout" Target="../slideLayouts/slideLayout7.xml"/></Relationships>
</file>

<file path=ppt/slides/_rels/slide2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68.jpeg"/><Relationship Id="rId2" Type="http://schemas.openxmlformats.org/officeDocument/2006/relationships/notesSlide" Target="../notesSlides/notesSlide210.xml"/><Relationship Id="rId1" Type="http://schemas.openxmlformats.org/officeDocument/2006/relationships/slideLayout" Target="../slideLayouts/slideLayout7.xml"/></Relationships>
</file>

<file path=ppt/slides/_rels/slide2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1.xml"/><Relationship Id="rId1" Type="http://schemas.openxmlformats.org/officeDocument/2006/relationships/slideLayout" Target="../slideLayouts/slideLayout6.xml"/></Relationships>
</file>

<file path=ppt/slides/_rels/slide2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2.xml"/><Relationship Id="rId1" Type="http://schemas.openxmlformats.org/officeDocument/2006/relationships/slideLayout" Target="../slideLayouts/slideLayout6.xml"/></Relationships>
</file>

<file path=ppt/slides/_rels/slide24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213.xml"/><Relationship Id="rId1" Type="http://schemas.openxmlformats.org/officeDocument/2006/relationships/slideLayout" Target="../slideLayouts/slideLayout2.xml"/></Relationships>
</file>

<file path=ppt/slides/_rels/slide2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214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wmf"/></Relationships>
</file>

<file path=ppt/slides/_rels/slide2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9.jpeg"/><Relationship Id="rId2" Type="http://schemas.openxmlformats.org/officeDocument/2006/relationships/notesSlide" Target="../notesSlides/notesSlide215.xml"/><Relationship Id="rId1" Type="http://schemas.openxmlformats.org/officeDocument/2006/relationships/slideLayout" Target="../slideLayouts/slideLayout7.xml"/></Relationships>
</file>

<file path=ppt/slides/_rels/slide2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6.xml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6.xml"/></Relationships>
</file>

<file path=ppt/slides/_rels/slide2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7.xml"/><Relationship Id="rId1" Type="http://schemas.openxmlformats.org/officeDocument/2006/relationships/slideLayout" Target="../slideLayouts/slideLayout2.xml"/></Relationships>
</file>

<file path=ppt/slides/_rels/slide2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18.xml"/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9.xml"/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20.xml"/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21.xml"/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22.xml"/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2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24.xml"/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25.xml"/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26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4.jpeg"/></Relationships>
</file>

<file path=ppt/slides/_rels/slide26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0.jpeg"/><Relationship Id="rId2" Type="http://schemas.openxmlformats.org/officeDocument/2006/relationships/notesSlide" Target="../notesSlides/notesSlide227.xml"/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7.xml"/></Relationships>
</file>

<file path=ppt/slides/_rels/slide262.xml.rels><?xml version="1.0" encoding="UTF-8" standalone="yes"?>
<Relationships xmlns="http://schemas.openxmlformats.org/package/2006/relationships"><Relationship Id="rId3" Type="http://schemas.openxmlformats.org/officeDocument/2006/relationships/image" Target="../media/image71.png"/><Relationship Id="rId2" Type="http://schemas.openxmlformats.org/officeDocument/2006/relationships/notesSlide" Target="../notesSlides/notesSlide228.xml"/><Relationship Id="rId1" Type="http://schemas.openxmlformats.org/officeDocument/2006/relationships/slideLayout" Target="../slideLayouts/slideLayout7.xml"/></Relationships>
</file>

<file path=ppt/slides/_rels/slide2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71.png"/><Relationship Id="rId1" Type="http://schemas.openxmlformats.org/officeDocument/2006/relationships/slideLayout" Target="../slideLayouts/slideLayout7.xml"/></Relationships>
</file>

<file path=ppt/slides/_rels/slide2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2.png"/><Relationship Id="rId1" Type="http://schemas.openxmlformats.org/officeDocument/2006/relationships/slideLayout" Target="../slideLayouts/slideLayout7.xml"/></Relationships>
</file>

<file path=ppt/slides/_rels/slide2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3.png"/><Relationship Id="rId1" Type="http://schemas.openxmlformats.org/officeDocument/2006/relationships/slideLayout" Target="../slideLayouts/slideLayout7.xml"/></Relationships>
</file>

<file path=ppt/slides/_rels/slide26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2.png"/><Relationship Id="rId2" Type="http://schemas.openxmlformats.org/officeDocument/2006/relationships/image" Target="../media/image74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75.png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76.png"/><Relationship Id="rId1" Type="http://schemas.openxmlformats.org/officeDocument/2006/relationships/slideLayout" Target="../slideLayouts/slideLayout7.xml"/></Relationships>
</file>

<file path=ppt/slides/_rels/slide26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22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78.png"/><Relationship Id="rId4" Type="http://schemas.openxmlformats.org/officeDocument/2006/relationships/image" Target="../media/image71.png"/></Relationships>
</file>

<file path=ppt/slides/_rels/slide269.xml.rels><?xml version="1.0" encoding="UTF-8" standalone="yes"?>
<Relationships xmlns="http://schemas.openxmlformats.org/package/2006/relationships"><Relationship Id="rId3" Type="http://schemas.openxmlformats.org/officeDocument/2006/relationships/image" Target="../media/image77.png"/><Relationship Id="rId2" Type="http://schemas.openxmlformats.org/officeDocument/2006/relationships/notesSlide" Target="../notesSlides/notesSlide230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4.wm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4.jpeg"/></Relationships>
</file>

<file path=ppt/slides/_rels/slide27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image" Target="../media/image79.png"/><Relationship Id="rId1" Type="http://schemas.openxmlformats.org/officeDocument/2006/relationships/slideLayout" Target="../slideLayouts/slideLayout7.xml"/></Relationships>
</file>

<file path=ppt/slides/_rels/slide2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1.png"/><Relationship Id="rId2" Type="http://schemas.openxmlformats.org/officeDocument/2006/relationships/notesSlide" Target="../notesSlides/notesSlide231.xml"/><Relationship Id="rId1" Type="http://schemas.openxmlformats.org/officeDocument/2006/relationships/slideLayout" Target="../slideLayouts/slideLayout7.xml"/></Relationships>
</file>

<file path=ppt/slides/_rels/slide272.xml.rels><?xml version="1.0" encoding="UTF-8" standalone="yes"?>
<Relationships xmlns="http://schemas.openxmlformats.org/package/2006/relationships"><Relationship Id="rId3" Type="http://schemas.openxmlformats.org/officeDocument/2006/relationships/image" Target="../media/image83.png"/><Relationship Id="rId2" Type="http://schemas.openxmlformats.org/officeDocument/2006/relationships/image" Target="../media/image8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84.png"/></Relationships>
</file>

<file path=ppt/slides/_rels/slide27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5.png"/><Relationship Id="rId2" Type="http://schemas.openxmlformats.org/officeDocument/2006/relationships/notesSlide" Target="../notesSlides/notesSlide23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87.png"/><Relationship Id="rId4" Type="http://schemas.openxmlformats.org/officeDocument/2006/relationships/image" Target="../media/image86.png"/></Relationships>
</file>

<file path=ppt/slides/_rels/slide27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9.png"/><Relationship Id="rId2" Type="http://schemas.openxmlformats.org/officeDocument/2006/relationships/image" Target="../media/image88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0.png"/></Relationships>
</file>

<file path=ppt/slides/_rels/slide27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0.png"/><Relationship Id="rId2" Type="http://schemas.openxmlformats.org/officeDocument/2006/relationships/notesSlide" Target="../notesSlides/notesSlide23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1.png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3.png"/><Relationship Id="rId2" Type="http://schemas.openxmlformats.org/officeDocument/2006/relationships/image" Target="../media/image9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4.png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234.xml"/><Relationship Id="rId1" Type="http://schemas.openxmlformats.org/officeDocument/2006/relationships/slideLayout" Target="../slideLayouts/slideLayout6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235.xml"/><Relationship Id="rId1" Type="http://schemas.openxmlformats.org/officeDocument/2006/relationships/slideLayout" Target="../slideLayouts/slideLayout6.xml"/></Relationships>
</file>

<file path=ppt/slides/_rels/slide279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236.xml"/><Relationship Id="rId1" Type="http://schemas.openxmlformats.org/officeDocument/2006/relationships/slideLayout" Target="../slideLayouts/slideLayout6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jpe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24.jpeg"/></Relationships>
</file>

<file path=ppt/slides/_rels/slide280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237.xml"/><Relationship Id="rId1" Type="http://schemas.openxmlformats.org/officeDocument/2006/relationships/slideLayout" Target="../slideLayouts/slideLayout6.xml"/></Relationships>
</file>

<file path=ppt/slides/_rels/slide281.xml.rels><?xml version="1.0" encoding="UTF-8" standalone="yes"?>
<Relationships xmlns="http://schemas.openxmlformats.org/package/2006/relationships"><Relationship Id="rId3" Type="http://schemas.openxmlformats.org/officeDocument/2006/relationships/image" Target="../media/image95.png"/><Relationship Id="rId2" Type="http://schemas.openxmlformats.org/officeDocument/2006/relationships/notesSlide" Target="../notesSlides/notesSlide238.xml"/><Relationship Id="rId1" Type="http://schemas.openxmlformats.org/officeDocument/2006/relationships/slideLayout" Target="../slideLayouts/slideLayout6.xml"/></Relationships>
</file>

<file path=ppt/slides/_rels/slide2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7.xml"/></Relationships>
</file>

<file path=ppt/slides/_rels/slide2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96.png"/><Relationship Id="rId2" Type="http://schemas.openxmlformats.org/officeDocument/2006/relationships/notesSlide" Target="../notesSlides/notesSlide23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97.png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97.png"/><Relationship Id="rId2" Type="http://schemas.openxmlformats.org/officeDocument/2006/relationships/image" Target="../media/image96.png"/><Relationship Id="rId1" Type="http://schemas.openxmlformats.org/officeDocument/2006/relationships/slideLayout" Target="../slideLayouts/slideLayout7.xml"/></Relationships>
</file>

<file path=ppt/slides/_rels/slide2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98.png"/><Relationship Id="rId2" Type="http://schemas.openxmlformats.org/officeDocument/2006/relationships/notesSlide" Target="../notesSlides/notesSlide240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97.png"/><Relationship Id="rId4" Type="http://schemas.openxmlformats.org/officeDocument/2006/relationships/image" Target="../media/image96.png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0.png"/><Relationship Id="rId2" Type="http://schemas.openxmlformats.org/officeDocument/2006/relationships/image" Target="../media/image99.png"/><Relationship Id="rId1" Type="http://schemas.openxmlformats.org/officeDocument/2006/relationships/slideLayout" Target="../slideLayouts/slideLayout7.xml"/></Relationships>
</file>

<file path=ppt/slides/_rels/slide28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1.png"/><Relationship Id="rId2" Type="http://schemas.openxmlformats.org/officeDocument/2006/relationships/notesSlide" Target="../notesSlides/notesSlide241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02.png"/></Relationships>
</file>

<file path=ppt/slides/_rels/slide28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2.png"/><Relationship Id="rId2" Type="http://schemas.openxmlformats.org/officeDocument/2006/relationships/image" Target="../media/image101.png"/><Relationship Id="rId1" Type="http://schemas.openxmlformats.org/officeDocument/2006/relationships/slideLayout" Target="../slideLayouts/slideLayout7.xml"/></Relationships>
</file>

<file path=ppt/slides/_rels/slide28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notesSlide" Target="../notesSlides/notesSlide242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wmf"/><Relationship Id="rId3" Type="http://schemas.openxmlformats.org/officeDocument/2006/relationships/oleObject" Target="../embeddings/oleObject2.bin"/><Relationship Id="rId7" Type="http://schemas.openxmlformats.org/officeDocument/2006/relationships/oleObject" Target="../embeddings/oleObject4.bin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6.wmf"/><Relationship Id="rId5" Type="http://schemas.openxmlformats.org/officeDocument/2006/relationships/oleObject" Target="../embeddings/oleObject3.bin"/><Relationship Id="rId4" Type="http://schemas.openxmlformats.org/officeDocument/2006/relationships/image" Target="../media/image25.wmf"/></Relationships>
</file>

<file path=ppt/slides/_rels/slide2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7.xml"/></Relationships>
</file>

<file path=ppt/slides/_rels/slide29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notesSlide" Target="../notesSlides/notesSlide243.xml"/><Relationship Id="rId1" Type="http://schemas.openxmlformats.org/officeDocument/2006/relationships/slideLayout" Target="../slideLayouts/slideLayout7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3.png"/><Relationship Id="rId2" Type="http://schemas.openxmlformats.org/officeDocument/2006/relationships/notesSlide" Target="../notesSlides/notesSlide244.xml"/><Relationship Id="rId1" Type="http://schemas.openxmlformats.org/officeDocument/2006/relationships/slideLayout" Target="../slideLayouts/slideLayout7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3.png"/><Relationship Id="rId1" Type="http://schemas.openxmlformats.org/officeDocument/2006/relationships/slideLayout" Target="../slideLayouts/slideLayout7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5.xml"/><Relationship Id="rId1" Type="http://schemas.openxmlformats.org/officeDocument/2006/relationships/slideLayout" Target="../slideLayouts/slideLayout2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6.xml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.jpeg"/><Relationship Id="rId4" Type="http://schemas.openxmlformats.org/officeDocument/2006/relationships/image" Target="../media/image12.gif"/></Relationships>
</file>

<file path=ppt/slides/_rels/slide3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7.wmf"/><Relationship Id="rId3" Type="http://schemas.openxmlformats.org/officeDocument/2006/relationships/oleObject" Target="../embeddings/oleObject5.bin"/><Relationship Id="rId7" Type="http://schemas.openxmlformats.org/officeDocument/2006/relationships/oleObject" Target="../embeddings/oleObject7.bin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9.wmf"/><Relationship Id="rId5" Type="http://schemas.openxmlformats.org/officeDocument/2006/relationships/oleObject" Target="../embeddings/oleObject6.bin"/><Relationship Id="rId4" Type="http://schemas.openxmlformats.org/officeDocument/2006/relationships/image" Target="../media/image28.wmf"/></Relationships>
</file>

<file path=ppt/slides/_rels/slide3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.wmf"/><Relationship Id="rId3" Type="http://schemas.openxmlformats.org/officeDocument/2006/relationships/oleObject" Target="../embeddings/oleObject5.bin"/><Relationship Id="rId7" Type="http://schemas.openxmlformats.org/officeDocument/2006/relationships/oleObject" Target="../embeddings/oleObject8.bin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7.wmf"/><Relationship Id="rId5" Type="http://schemas.openxmlformats.org/officeDocument/2006/relationships/oleObject" Target="../embeddings/oleObject7.bin"/><Relationship Id="rId4" Type="http://schemas.openxmlformats.org/officeDocument/2006/relationships/image" Target="../media/image28.wm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12.xml"/><Relationship Id="rId4" Type="http://schemas.openxmlformats.org/officeDocument/2006/relationships/image" Target="../media/image15.w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6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6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6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6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6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6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6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6.xml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6.xml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6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6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6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6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6.png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6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6.png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6.png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wmf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4.wmf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5.wmf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wmf"/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6.png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4.wmf"/><Relationship Id="rId1" Type="http://schemas.openxmlformats.org/officeDocument/2006/relationships/slideLayout" Target="../slideLayouts/slideLayout6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20.jpeg"/><Relationship Id="rId4" Type="http://schemas.openxmlformats.org/officeDocument/2006/relationships/image" Target="../media/image14.wmf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6.xml"/><Relationship Id="rId4" Type="http://schemas.openxmlformats.org/officeDocument/2006/relationships/image" Target="../media/image14.wmf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6.xml"/><Relationship Id="rId6" Type="http://schemas.openxmlformats.org/officeDocument/2006/relationships/image" Target="../media/image16.png"/><Relationship Id="rId5" Type="http://schemas.openxmlformats.org/officeDocument/2006/relationships/image" Target="../media/image20.jpeg"/><Relationship Id="rId4" Type="http://schemas.openxmlformats.org/officeDocument/2006/relationships/image" Target="../media/image14.wmf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.wmf"/><Relationship Id="rId4" Type="http://schemas.openxmlformats.org/officeDocument/2006/relationships/image" Target="../media/image16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6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6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6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6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6.xml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54.xml"/><Relationship Id="rId1" Type="http://schemas.openxmlformats.org/officeDocument/2006/relationships/slideLayout" Target="../slideLayouts/slideLayout7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5.xml"/><Relationship Id="rId1" Type="http://schemas.openxmlformats.org/officeDocument/2006/relationships/slideLayout" Target="../slideLayouts/slideLayout6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6.xml"/><Relationship Id="rId1" Type="http://schemas.openxmlformats.org/officeDocument/2006/relationships/slideLayout" Target="../slideLayouts/slideLayout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7.xml"/><Relationship Id="rId1" Type="http://schemas.openxmlformats.org/officeDocument/2006/relationships/slideLayout" Target="../slideLayouts/slideLayout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8.xml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6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2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4.png"/><Relationship Id="rId1" Type="http://schemas.openxmlformats.org/officeDocument/2006/relationships/slideLayout" Target="../slideLayouts/slideLayout2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9.xml"/><Relationship Id="rId1" Type="http://schemas.openxmlformats.org/officeDocument/2006/relationships/slideLayout" Target="../slideLayouts/slideLayout7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0.xml"/><Relationship Id="rId1" Type="http://schemas.openxmlformats.org/officeDocument/2006/relationships/slideLayout" Target="../slideLayouts/slideLayout6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1.xml"/><Relationship Id="rId1" Type="http://schemas.openxmlformats.org/officeDocument/2006/relationships/slideLayout" Target="../slideLayouts/slideLayout6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2.xml"/><Relationship Id="rId1" Type="http://schemas.openxmlformats.org/officeDocument/2006/relationships/slideLayout" Target="../slideLayouts/slideLayout6.xml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jpeg"/><Relationship Id="rId2" Type="http://schemas.openxmlformats.org/officeDocument/2006/relationships/notesSlide" Target="../notesSlides/notesSlide63.xml"/><Relationship Id="rId1" Type="http://schemas.openxmlformats.org/officeDocument/2006/relationships/slideLayout" Target="../slideLayouts/slideLayout7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4.xml"/><Relationship Id="rId1" Type="http://schemas.openxmlformats.org/officeDocument/2006/relationships/slideLayout" Target="../slideLayouts/slideLayout6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5.xml"/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6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6.xml"/><Relationship Id="rId1" Type="http://schemas.openxmlformats.org/officeDocument/2006/relationships/slideLayout" Target="../slideLayouts/slideLayout7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7.xml"/><Relationship Id="rId1" Type="http://schemas.openxmlformats.org/officeDocument/2006/relationships/slideLayout" Target="../slideLayouts/slideLayout7.xml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notesSlide" Target="../notesSlides/notesSlide68.xml"/><Relationship Id="rId1" Type="http://schemas.openxmlformats.org/officeDocument/2006/relationships/slideLayout" Target="../slideLayouts/slideLayout7.xml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jpeg"/><Relationship Id="rId2" Type="http://schemas.openxmlformats.org/officeDocument/2006/relationships/notesSlide" Target="../notesSlides/notesSlide69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jpeg"/></Relationships>
</file>

<file path=ppt/slides/_rels/slide84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jpeg"/><Relationship Id="rId3" Type="http://schemas.openxmlformats.org/officeDocument/2006/relationships/oleObject" Target="../embeddings/oleObject9.bin"/><Relationship Id="rId7" Type="http://schemas.openxmlformats.org/officeDocument/2006/relationships/oleObject" Target="../embeddings/oleObject12.bin"/><Relationship Id="rId2" Type="http://schemas.openxmlformats.org/officeDocument/2006/relationships/notesSlide" Target="../notesSlides/notesSlide70.xml"/><Relationship Id="rId1" Type="http://schemas.openxmlformats.org/officeDocument/2006/relationships/slideLayout" Target="../slideLayouts/slideLayout7.xml"/><Relationship Id="rId6" Type="http://schemas.openxmlformats.org/officeDocument/2006/relationships/oleObject" Target="../embeddings/oleObject11.bin"/><Relationship Id="rId5" Type="http://schemas.openxmlformats.org/officeDocument/2006/relationships/oleObject" Target="../embeddings/oleObject10.bin"/><Relationship Id="rId4" Type="http://schemas.openxmlformats.org/officeDocument/2006/relationships/image" Target="../media/image38.wmf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wmf"/><Relationship Id="rId2" Type="http://schemas.openxmlformats.org/officeDocument/2006/relationships/notesSlide" Target="../notesSlides/notesSlide71.xml"/><Relationship Id="rId1" Type="http://schemas.openxmlformats.org/officeDocument/2006/relationships/slideLayout" Target="../slideLayouts/slideLayout4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2.xml"/><Relationship Id="rId1" Type="http://schemas.openxmlformats.org/officeDocument/2006/relationships/slideLayout" Target="../slideLayouts/slideLayout4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3.xml"/><Relationship Id="rId1" Type="http://schemas.openxmlformats.org/officeDocument/2006/relationships/slideLayout" Target="../slideLayouts/slideLayout4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4.xml"/><Relationship Id="rId1" Type="http://schemas.openxmlformats.org/officeDocument/2006/relationships/slideLayout" Target="../slideLayouts/slideLayout4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5.xml"/><Relationship Id="rId1" Type="http://schemas.openxmlformats.org/officeDocument/2006/relationships/slideLayout" Target="../slideLayouts/slideLayout4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6.xml"/><Relationship Id="rId1" Type="http://schemas.openxmlformats.org/officeDocument/2006/relationships/slideLayout" Target="../slideLayouts/slideLayout4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7.xml"/><Relationship Id="rId1" Type="http://schemas.openxmlformats.org/officeDocument/2006/relationships/slideLayout" Target="../slideLayouts/slideLayout4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8.xml"/><Relationship Id="rId1" Type="http://schemas.openxmlformats.org/officeDocument/2006/relationships/slideLayout" Target="../slideLayouts/slideLayout4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9.xml"/><Relationship Id="rId1" Type="http://schemas.openxmlformats.org/officeDocument/2006/relationships/slideLayout" Target="../slideLayouts/slideLayout4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0.xml"/><Relationship Id="rId1" Type="http://schemas.openxmlformats.org/officeDocument/2006/relationships/slideLayout" Target="../slideLayouts/slideLayout4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1.xml"/><Relationship Id="rId1" Type="http://schemas.openxmlformats.org/officeDocument/2006/relationships/slideLayout" Target="../slideLayouts/slideLayout4.xml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notesSlide" Target="../notesSlides/notesSlide82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7.wmf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3.xml"/><Relationship Id="rId1" Type="http://schemas.openxmlformats.org/officeDocument/2006/relationships/slideLayout" Target="../slideLayouts/slideLayout2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4.xml"/><Relationship Id="rId1" Type="http://schemas.openxmlformats.org/officeDocument/2006/relationships/slideLayout" Target="../slideLayouts/slideLayout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5.xml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0" name="Rectangle 2"/>
          <p:cNvSpPr>
            <a:spLocks noGrp="1" noChangeArrowheads="1"/>
          </p:cNvSpPr>
          <p:nvPr>
            <p:ph type="ctrTitle"/>
          </p:nvPr>
        </p:nvSpPr>
        <p:spPr>
          <a:xfrm>
            <a:off x="1143000" y="-152400"/>
            <a:ext cx="6781800" cy="1066800"/>
          </a:xfrm>
        </p:spPr>
        <p:txBody>
          <a:bodyPr/>
          <a:lstStyle/>
          <a:p>
            <a:pPr eaLnBrk="1" hangingPunct="1"/>
            <a:r>
              <a:rPr lang="en-US" altLang="en-US"/>
              <a:t>Recursion</a:t>
            </a:r>
          </a:p>
        </p:txBody>
      </p:sp>
      <p:sp>
        <p:nvSpPr>
          <p:cNvPr id="2051" name="Rectangle 3"/>
          <p:cNvSpPr>
            <a:spLocks noGrp="1" noChangeArrowheads="1"/>
          </p:cNvSpPr>
          <p:nvPr>
            <p:ph type="subTitle" idx="1"/>
          </p:nvPr>
        </p:nvSpPr>
        <p:spPr>
          <a:xfrm>
            <a:off x="1219200" y="5562600"/>
            <a:ext cx="2462213" cy="762000"/>
          </a:xfrm>
        </p:spPr>
        <p:txBody>
          <a:bodyPr/>
          <a:lstStyle/>
          <a:p>
            <a:pPr eaLnBrk="1" hangingPunct="1"/>
            <a:r>
              <a:rPr lang="en-US" altLang="en-US" sz="2400" b="1">
                <a:solidFill>
                  <a:schemeClr val="tx2"/>
                </a:solidFill>
              </a:rPr>
              <a:t>Jeff Edmonds </a:t>
            </a:r>
          </a:p>
          <a:p>
            <a:pPr eaLnBrk="1" hangingPunct="1"/>
            <a:r>
              <a:rPr lang="en-US" altLang="en-US" sz="2400" b="1">
                <a:solidFill>
                  <a:schemeClr val="tx2"/>
                </a:solidFill>
              </a:rPr>
              <a:t>York University</a:t>
            </a:r>
            <a:endParaRPr lang="en-US" altLang="en-US"/>
          </a:p>
        </p:txBody>
      </p:sp>
      <p:graphicFrame>
        <p:nvGraphicFramePr>
          <p:cNvPr id="2052" name="Object 4"/>
          <p:cNvGraphicFramePr>
            <a:graphicFrameLocks noChangeAspect="1"/>
          </p:cNvGraphicFramePr>
          <p:nvPr/>
        </p:nvGraphicFramePr>
        <p:xfrm>
          <a:off x="4514850" y="3321050"/>
          <a:ext cx="112713" cy="2143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114151" imgH="215619" progId="Equation.3">
                  <p:embed/>
                </p:oleObj>
              </mc:Choice>
              <mc:Fallback>
                <p:oleObj name="Equation" r:id="rId3" imgW="114151" imgH="215619" progId="Equation.3">
                  <p:embed/>
                  <p:pic>
                    <p:nvPicPr>
                      <p:cNvPr id="2052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514850" y="3321050"/>
                        <a:ext cx="112713" cy="214313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rgbClr val="808080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2053" name="Text Box 5"/>
          <p:cNvSpPr txBox="1">
            <a:spLocks noChangeArrowheads="1"/>
          </p:cNvSpPr>
          <p:nvPr/>
        </p:nvSpPr>
        <p:spPr bwMode="auto">
          <a:xfrm>
            <a:off x="7285291" y="6396984"/>
            <a:ext cx="2085469" cy="4616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274301" tIns="45717" rIns="274301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b="1" i="0" dirty="0">
                <a:solidFill>
                  <a:schemeClr val="accent2"/>
                </a:solidFill>
              </a:rPr>
              <a:t>COSC 2011</a:t>
            </a:r>
            <a:endParaRPr lang="en-US" altLang="en-US" sz="2400" i="0" dirty="0">
              <a:solidFill>
                <a:schemeClr val="accent2"/>
              </a:solidFill>
            </a:endParaRPr>
          </a:p>
        </p:txBody>
      </p:sp>
      <p:sp>
        <p:nvSpPr>
          <p:cNvPr id="31750" name="Text Box 6"/>
          <p:cNvSpPr txBox="1">
            <a:spLocks noChangeArrowheads="1"/>
          </p:cNvSpPr>
          <p:nvPr/>
        </p:nvSpPr>
        <p:spPr bwMode="auto">
          <a:xfrm>
            <a:off x="0" y="6399213"/>
            <a:ext cx="1958975" cy="457200"/>
          </a:xfrm>
          <a:prstGeom prst="rect">
            <a:avLst/>
          </a:prstGeom>
          <a:noFill/>
          <a:ln w="38100">
            <a:noFill/>
            <a:miter lim="800000"/>
            <a:headEnd/>
            <a:tailEnd/>
          </a:ln>
          <a:effectLst/>
        </p:spPr>
        <p:txBody>
          <a:bodyPr lIns="274301" tIns="45717" rIns="274301" bIns="45717" anchor="ctr">
            <a:spAutoFit/>
          </a:bodyPr>
          <a:lstStyle/>
          <a:p>
            <a:pPr algn="ctr" eaLnBrk="0" hangingPunct="0">
              <a:defRPr/>
            </a:pPr>
            <a:r>
              <a:rPr lang="en-US" sz="2400" b="1" i="0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Lecture</a:t>
            </a:r>
            <a:r>
              <a:rPr lang="en-US" sz="2400" i="0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 </a:t>
            </a:r>
            <a:r>
              <a:rPr lang="en-US" sz="2400" b="1" i="0" dirty="0">
                <a:solidFill>
                  <a:schemeClr val="accent2"/>
                </a:solidFill>
                <a:effectLst>
                  <a:outerShdw blurRad="38100" dist="38100" dir="2700000" algn="tl">
                    <a:srgbClr val="000000"/>
                  </a:outerShdw>
                </a:effectLst>
                <a:cs typeface="+mn-cs"/>
              </a:rPr>
              <a:t>5</a:t>
            </a:r>
            <a:endParaRPr lang="en-US" sz="2400" i="0" dirty="0">
              <a:solidFill>
                <a:schemeClr val="accent2"/>
              </a:solidFill>
              <a:effectLst>
                <a:outerShdw blurRad="38100" dist="38100" dir="2700000" algn="tl">
                  <a:srgbClr val="000000"/>
                </a:outerShdw>
              </a:effectLst>
              <a:cs typeface="+mn-cs"/>
            </a:endParaRPr>
          </a:p>
        </p:txBody>
      </p:sp>
      <p:sp>
        <p:nvSpPr>
          <p:cNvPr id="2056" name="Text Box 9"/>
          <p:cNvSpPr txBox="1">
            <a:spLocks noChangeArrowheads="1"/>
          </p:cNvSpPr>
          <p:nvPr/>
        </p:nvSpPr>
        <p:spPr bwMode="auto">
          <a:xfrm>
            <a:off x="4724401" y="1307842"/>
            <a:ext cx="4267200" cy="47089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" action="ppaction://hlinkshowjump?jump=nextslide"/>
              </a:rPr>
              <a:t>Fibonacci</a:t>
            </a:r>
            <a:r>
              <a:rPr lang="en-US" altLang="en-US" sz="2000" i="0" dirty="0"/>
              <a:t>  </a:t>
            </a:r>
            <a:r>
              <a:rPr lang="en-US" altLang="en-US" sz="2000" i="0" dirty="0">
                <a:hlinkClick r:id="rId5" action="ppaction://hlinksldjump"/>
              </a:rPr>
              <a:t>Ruler Example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6" action="ppaction://hlinksldjump"/>
              </a:rPr>
              <a:t>Merge Sort</a:t>
            </a:r>
            <a:endParaRPr lang="en-US" altLang="en-US" sz="2000" i="0" dirty="0"/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000" i="0" dirty="0">
                <a:hlinkClick r:id="rId7" action="ppaction://hlinksldjump"/>
              </a:rPr>
              <a:t>Friends &amp; Strong Induction</a:t>
            </a:r>
            <a:endParaRPr lang="en-US" altLang="en-US" sz="2000" i="0" dirty="0"/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000" i="0" dirty="0">
                <a:hlinkClick r:id="rId8" action="ppaction://hlinksldjump"/>
              </a:rPr>
              <a:t>Stack Frames</a:t>
            </a:r>
            <a:endParaRPr lang="en-US" altLang="en-US" sz="2000" i="0" dirty="0"/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000" i="0" dirty="0">
                <a:hlinkClick r:id="rId9" action="ppaction://hlinksldjump"/>
              </a:rPr>
              <a:t>Running Time</a:t>
            </a:r>
            <a:endParaRPr lang="en-US" altLang="en-US" sz="2000" i="0" dirty="0"/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000" i="0" dirty="0">
                <a:hlinkClick r:id="rId10" action="ppaction://hlinksldjump"/>
              </a:rPr>
              <a:t>Code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1" action="ppaction://hlinksldjump"/>
              </a:rPr>
              <a:t>Quick Sort, kth biggest, and power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2" action="ppaction://hlinksldjump"/>
              </a:rPr>
              <a:t>Recurrence Relations &amp; Running Time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3" action="ppaction://hlinksldjump"/>
              </a:rPr>
              <a:t>Towers of Hanoi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4" action="ppaction://hlinksldjump"/>
              </a:rPr>
              <a:t>Check List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5" action="ppaction://hlinksldjump"/>
              </a:rPr>
              <a:t>Recursion on Trees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6" action="ppaction://hlinksldjump"/>
              </a:rPr>
              <a:t>Things not to do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7" action="ppaction://hlinksldjump"/>
              </a:rPr>
              <a:t>Trees Representing Equations 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8" action="ppaction://hlinksldjump"/>
              </a:rPr>
              <a:t>Iterate over all s-t Paths</a:t>
            </a:r>
            <a:endParaRPr lang="en-US" altLang="en-US" sz="2000" i="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000" i="0" dirty="0">
                <a:hlinkClick r:id="rId19" action="ppaction://hlinksldjump"/>
              </a:rPr>
              <a:t>Recursive Images</a:t>
            </a:r>
            <a:endParaRPr lang="en-US" altLang="en-US" sz="2000" i="0" dirty="0"/>
          </a:p>
        </p:txBody>
      </p:sp>
      <p:pic>
        <p:nvPicPr>
          <p:cNvPr id="2057" name="Picture 11" descr="02-01"/>
          <p:cNvPicPr>
            <a:picLocks noChangeAspect="1" noChangeArrowheads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87062" y="1371600"/>
            <a:ext cx="4191000" cy="4135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ransition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up 40"/>
          <p:cNvGrpSpPr/>
          <p:nvPr/>
        </p:nvGrpSpPr>
        <p:grpSpPr>
          <a:xfrm>
            <a:off x="15758" y="4800600"/>
            <a:ext cx="4466205" cy="1711033"/>
            <a:chOff x="15758" y="4142512"/>
            <a:chExt cx="4466205" cy="1711033"/>
          </a:xfrm>
        </p:grpSpPr>
        <p:grpSp>
          <p:nvGrpSpPr>
            <p:cNvPr id="3" name="Group 29">
              <a:extLst>
                <a:ext uri="{FF2B5EF4-FFF2-40B4-BE49-F238E27FC236}">
                  <a16:creationId xmlns:a16="http://schemas.microsoft.com/office/drawing/2014/main" id="{9CAB8364-1353-40F8-B306-A4D94FAFAD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8" y="4776138"/>
              <a:ext cx="889000" cy="1077407"/>
              <a:chOff x="2065" y="1551"/>
              <a:chExt cx="1628" cy="1988"/>
            </a:xfrm>
          </p:grpSpPr>
          <p:sp>
            <p:nvSpPr>
              <p:cNvPr id="4" name="Freeform 30">
                <a:extLst>
                  <a:ext uri="{FF2B5EF4-FFF2-40B4-BE49-F238E27FC236}">
                    <a16:creationId xmlns:a16="http://schemas.microsoft.com/office/drawing/2014/main" id="{879859E8-8895-4826-B46F-24C1571EB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" name="Freeform 31">
                <a:extLst>
                  <a:ext uri="{FF2B5EF4-FFF2-40B4-BE49-F238E27FC236}">
                    <a16:creationId xmlns:a16="http://schemas.microsoft.com/office/drawing/2014/main" id="{FD3DC222-6D6C-4CD6-8B1B-DBB7F9642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" name="Freeform 32">
                <a:extLst>
                  <a:ext uri="{FF2B5EF4-FFF2-40B4-BE49-F238E27FC236}">
                    <a16:creationId xmlns:a16="http://schemas.microsoft.com/office/drawing/2014/main" id="{F218366B-CDD4-43AC-839A-18649EDF3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" name="Freeform 33">
                <a:extLst>
                  <a:ext uri="{FF2B5EF4-FFF2-40B4-BE49-F238E27FC236}">
                    <a16:creationId xmlns:a16="http://schemas.microsoft.com/office/drawing/2014/main" id="{5F84953E-E5D9-4F44-BB4C-59C22909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" name="Freeform 34">
                <a:extLst>
                  <a:ext uri="{FF2B5EF4-FFF2-40B4-BE49-F238E27FC236}">
                    <a16:creationId xmlns:a16="http://schemas.microsoft.com/office/drawing/2014/main" id="{19200C93-ABC5-4BFD-BA53-0E9585533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" name="Freeform 35">
                <a:extLst>
                  <a:ext uri="{FF2B5EF4-FFF2-40B4-BE49-F238E27FC236}">
                    <a16:creationId xmlns:a16="http://schemas.microsoft.com/office/drawing/2014/main" id="{D6C7E945-63B6-4E64-8593-2F8683DD9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" name="Freeform 36">
                <a:extLst>
                  <a:ext uri="{FF2B5EF4-FFF2-40B4-BE49-F238E27FC236}">
                    <a16:creationId xmlns:a16="http://schemas.microsoft.com/office/drawing/2014/main" id="{C17E3492-BE71-49F6-AE33-B2DFC401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" name="Freeform 37">
                <a:extLst>
                  <a:ext uri="{FF2B5EF4-FFF2-40B4-BE49-F238E27FC236}">
                    <a16:creationId xmlns:a16="http://schemas.microsoft.com/office/drawing/2014/main" id="{D1548943-51E1-421E-8A9A-1AE3F1D4D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" name="Freeform 38">
                <a:extLst>
                  <a:ext uri="{FF2B5EF4-FFF2-40B4-BE49-F238E27FC236}">
                    <a16:creationId xmlns:a16="http://schemas.microsoft.com/office/drawing/2014/main" id="{E88DA320-F690-4A1E-9482-36499B9DA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" name="Freeform 39">
                <a:extLst>
                  <a:ext uri="{FF2B5EF4-FFF2-40B4-BE49-F238E27FC236}">
                    <a16:creationId xmlns:a16="http://schemas.microsoft.com/office/drawing/2014/main" id="{314122CD-9088-46CC-92DD-64495F640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" name="Freeform 40">
                <a:extLst>
                  <a:ext uri="{FF2B5EF4-FFF2-40B4-BE49-F238E27FC236}">
                    <a16:creationId xmlns:a16="http://schemas.microsoft.com/office/drawing/2014/main" id="{E9379862-8B60-431C-B716-884D0190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" name="Freeform 41">
                <a:extLst>
                  <a:ext uri="{FF2B5EF4-FFF2-40B4-BE49-F238E27FC236}">
                    <a16:creationId xmlns:a16="http://schemas.microsoft.com/office/drawing/2014/main" id="{E7CFA9AC-8D1F-4EB8-909A-1E34878BE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" name="Freeform 42">
                <a:extLst>
                  <a:ext uri="{FF2B5EF4-FFF2-40B4-BE49-F238E27FC236}">
                    <a16:creationId xmlns:a16="http://schemas.microsoft.com/office/drawing/2014/main" id="{EA9A5606-C28F-4DD5-BC04-8BB0CE924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" name="Freeform 43">
                <a:extLst>
                  <a:ext uri="{FF2B5EF4-FFF2-40B4-BE49-F238E27FC236}">
                    <a16:creationId xmlns:a16="http://schemas.microsoft.com/office/drawing/2014/main" id="{222ED1C9-E722-414A-BE15-9B31FFD14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" name="Freeform 44">
                <a:extLst>
                  <a:ext uri="{FF2B5EF4-FFF2-40B4-BE49-F238E27FC236}">
                    <a16:creationId xmlns:a16="http://schemas.microsoft.com/office/drawing/2014/main" id="{7FC56944-7806-4C8B-B99E-435260090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Freeform 45">
                <a:extLst>
                  <a:ext uri="{FF2B5EF4-FFF2-40B4-BE49-F238E27FC236}">
                    <a16:creationId xmlns:a16="http://schemas.microsoft.com/office/drawing/2014/main" id="{62064658-D25E-4B9D-80BA-DE2BA35CB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" name="Freeform 46">
                <a:extLst>
                  <a:ext uri="{FF2B5EF4-FFF2-40B4-BE49-F238E27FC236}">
                    <a16:creationId xmlns:a16="http://schemas.microsoft.com/office/drawing/2014/main" id="{5EAE0FDD-C29B-4E25-85E7-896BF06D2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" name="AutoShape 35">
              <a:extLst>
                <a:ext uri="{FF2B5EF4-FFF2-40B4-BE49-F238E27FC236}">
                  <a16:creationId xmlns:a16="http://schemas.microsoft.com/office/drawing/2014/main" id="{5C2493A9-9FC3-4D5F-8E51-348C62D3C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731" y="4142512"/>
              <a:ext cx="3844232" cy="633627"/>
            </a:xfrm>
            <a:prstGeom prst="wedgeRoundRectCallout">
              <a:avLst>
                <a:gd name="adj1" fmla="val -51803"/>
                <a:gd name="adj2" fmla="val 64890"/>
                <a:gd name="adj3" fmla="val 16667"/>
              </a:avLst>
            </a:prstGeom>
            <a:noFill/>
            <a:ln w="22225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800" i="0"/>
                <a:t>But </a:t>
              </a:r>
              <a:r>
                <a:rPr lang="en-US" altLang="en-US" sz="2800" i="0" dirty="0"/>
                <a:t>I hate reading code!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0" y="1478520"/>
            <a:ext cx="4600692" cy="1721881"/>
            <a:chOff x="0" y="1478520"/>
            <a:chExt cx="4600692" cy="1721881"/>
          </a:xfrm>
        </p:grpSpPr>
        <p:pic>
          <p:nvPicPr>
            <p:cNvPr id="22" name="Picture 5" descr="j0116172">
              <a:extLst>
                <a:ext uri="{FF2B5EF4-FFF2-40B4-BE49-F238E27FC236}">
                  <a16:creationId xmlns:a16="http://schemas.microsoft.com/office/drawing/2014/main" id="{FCBDEB13-6C98-46D1-A820-992F40229B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0" y="2248078"/>
              <a:ext cx="700121" cy="952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AutoShape 8">
              <a:extLst>
                <a:ext uri="{FF2B5EF4-FFF2-40B4-BE49-F238E27FC236}">
                  <a16:creationId xmlns:a16="http://schemas.microsoft.com/office/drawing/2014/main" id="{E10EA6AD-5F51-46BE-A2A6-0C6879E4B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799" y="1478520"/>
              <a:ext cx="3914893" cy="932172"/>
            </a:xfrm>
            <a:prstGeom prst="wedgeRectCallout">
              <a:avLst>
                <a:gd name="adj1" fmla="val -53798"/>
                <a:gd name="adj2" fmla="val 41701"/>
              </a:avLst>
            </a:prstGeom>
            <a:noFill/>
            <a:ln w="38100">
              <a:solidFill>
                <a:srgbClr val="CC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  <a:defRPr/>
              </a:pPr>
              <a:r>
                <a:rPr lang="en-CA" altLang="en-US" sz="2800" i="0" dirty="0"/>
                <a:t>I am supposed to 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  <a:defRPr/>
              </a:pPr>
              <a:r>
                <a:rPr lang="en-CA" altLang="en-US" sz="2800" i="0" dirty="0"/>
                <a:t>teach you code.</a:t>
              </a:r>
              <a:endParaRPr lang="en-US" altLang="en-US" sz="2800" i="0" dirty="0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129223" y="3581400"/>
            <a:ext cx="4442776" cy="1989484"/>
            <a:chOff x="129223" y="2626345"/>
            <a:chExt cx="4442776" cy="1989484"/>
          </a:xfrm>
        </p:grpSpPr>
        <p:sp>
          <p:nvSpPr>
            <p:cNvPr id="24" name="AutoShape 35">
              <a:extLst>
                <a:ext uri="{FF2B5EF4-FFF2-40B4-BE49-F238E27FC236}">
                  <a16:creationId xmlns:a16="http://schemas.microsoft.com/office/drawing/2014/main" id="{A4790DA4-BE8E-4530-BF80-21539F913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180" y="2626345"/>
              <a:ext cx="3925819" cy="1083485"/>
            </a:xfrm>
            <a:prstGeom prst="wedgeRoundRectCallout">
              <a:avLst>
                <a:gd name="adj1" fmla="val -54076"/>
                <a:gd name="adj2" fmla="val 78645"/>
                <a:gd name="adj3" fmla="val 16667"/>
              </a:avLst>
            </a:prstGeom>
            <a:noFill/>
            <a:ln w="22225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800" i="0" dirty="0"/>
                <a:t>Students and industry love code!</a:t>
              </a:r>
            </a:p>
          </p:txBody>
        </p:sp>
        <p:grpSp>
          <p:nvGrpSpPr>
            <p:cNvPr id="25" name="Group 57">
              <a:extLst>
                <a:ext uri="{FF2B5EF4-FFF2-40B4-BE49-F238E27FC236}">
                  <a16:creationId xmlns:a16="http://schemas.microsoft.com/office/drawing/2014/main" id="{44A21E55-A795-41CF-B8FD-2671D1B380D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29223" y="3622054"/>
              <a:ext cx="381000" cy="993775"/>
              <a:chOff x="2308" y="1513"/>
              <a:chExt cx="1162" cy="2570"/>
            </a:xfrm>
          </p:grpSpPr>
          <p:grpSp>
            <p:nvGrpSpPr>
              <p:cNvPr id="26" name="Group 58">
                <a:extLst>
                  <a:ext uri="{FF2B5EF4-FFF2-40B4-BE49-F238E27FC236}">
                    <a16:creationId xmlns:a16="http://schemas.microsoft.com/office/drawing/2014/main" id="{1D32F2B8-6CCE-4E9C-B0F8-4ADB6DEF13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4" name="Freeform 59">
                  <a:extLst>
                    <a:ext uri="{FF2B5EF4-FFF2-40B4-BE49-F238E27FC236}">
                      <a16:creationId xmlns:a16="http://schemas.microsoft.com/office/drawing/2014/main" id="{8A4BBB76-DFC6-423F-8662-4E113371E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60">
                  <a:extLst>
                    <a:ext uri="{FF2B5EF4-FFF2-40B4-BE49-F238E27FC236}">
                      <a16:creationId xmlns:a16="http://schemas.microsoft.com/office/drawing/2014/main" id="{3BA14E88-07F3-4DBA-9F58-E576DF353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61">
                  <a:extLst>
                    <a:ext uri="{FF2B5EF4-FFF2-40B4-BE49-F238E27FC236}">
                      <a16:creationId xmlns:a16="http://schemas.microsoft.com/office/drawing/2014/main" id="{AF360543-FF2D-44D8-87E9-52BD07AF5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62">
                  <a:extLst>
                    <a:ext uri="{FF2B5EF4-FFF2-40B4-BE49-F238E27FC236}">
                      <a16:creationId xmlns:a16="http://schemas.microsoft.com/office/drawing/2014/main" id="{7FB5FB7E-72F2-4F0D-9DAA-F6DE138219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63">
                  <a:extLst>
                    <a:ext uri="{FF2B5EF4-FFF2-40B4-BE49-F238E27FC236}">
                      <a16:creationId xmlns:a16="http://schemas.microsoft.com/office/drawing/2014/main" id="{426051FA-B287-4C18-8671-67D261C90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64">
                  <a:extLst>
                    <a:ext uri="{FF2B5EF4-FFF2-40B4-BE49-F238E27FC236}">
                      <a16:creationId xmlns:a16="http://schemas.microsoft.com/office/drawing/2014/main" id="{3D9F4CA5-BAE8-4390-ADD0-39B48AE65C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" name="Freeform 65">
                <a:extLst>
                  <a:ext uri="{FF2B5EF4-FFF2-40B4-BE49-F238E27FC236}">
                    <a16:creationId xmlns:a16="http://schemas.microsoft.com/office/drawing/2014/main" id="{79125E28-62B4-4D10-AD66-C91396735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66">
                <a:extLst>
                  <a:ext uri="{FF2B5EF4-FFF2-40B4-BE49-F238E27FC236}">
                    <a16:creationId xmlns:a16="http://schemas.microsoft.com/office/drawing/2014/main" id="{5A134315-DF89-496D-A7B7-DF334398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Oval 67">
                <a:extLst>
                  <a:ext uri="{FF2B5EF4-FFF2-40B4-BE49-F238E27FC236}">
                    <a16:creationId xmlns:a16="http://schemas.microsoft.com/office/drawing/2014/main" id="{B87CA75A-34E8-40F3-B503-E3FBE57B2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0" name="Oval 68">
                <a:extLst>
                  <a:ext uri="{FF2B5EF4-FFF2-40B4-BE49-F238E27FC236}">
                    <a16:creationId xmlns:a16="http://schemas.microsoft.com/office/drawing/2014/main" id="{589B782B-5FB5-4A5E-912D-FBB92E7C4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" name="Oval 69">
                <a:extLst>
                  <a:ext uri="{FF2B5EF4-FFF2-40B4-BE49-F238E27FC236}">
                    <a16:creationId xmlns:a16="http://schemas.microsoft.com/office/drawing/2014/main" id="{AD8CDFA0-2600-463C-8D3F-CAAED6615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" name="Oval 70">
                <a:extLst>
                  <a:ext uri="{FF2B5EF4-FFF2-40B4-BE49-F238E27FC236}">
                    <a16:creationId xmlns:a16="http://schemas.microsoft.com/office/drawing/2014/main" id="{741F26E1-01DD-4900-B008-C32E8F6E1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" name="Oval 71">
                <a:extLst>
                  <a:ext uri="{FF2B5EF4-FFF2-40B4-BE49-F238E27FC236}">
                    <a16:creationId xmlns:a16="http://schemas.microsoft.com/office/drawing/2014/main" id="{50CFB93A-3AC3-4183-B1D9-29D8C6F65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67" name="AutoShape 35">
            <a:extLst>
              <a:ext uri="{FF2B5EF4-FFF2-40B4-BE49-F238E27FC236}">
                <a16:creationId xmlns:a16="http://schemas.microsoft.com/office/drawing/2014/main" id="{5C2493A9-9FC3-4D5F-8E51-348C62D3C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1" y="5562600"/>
            <a:ext cx="4067292" cy="650347"/>
          </a:xfrm>
          <a:prstGeom prst="wedgeRoundRectCallout">
            <a:avLst>
              <a:gd name="adj1" fmla="val -53164"/>
              <a:gd name="adj2" fmla="val -23648"/>
              <a:gd name="adj3" fmla="val 16667"/>
            </a:avLst>
          </a:prstGeom>
          <a:noFill/>
          <a:ln w="22225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/>
              <a:t>How about </a:t>
            </a:r>
            <a:r>
              <a:rPr lang="en-US" altLang="en-US" sz="2800" i="0" dirty="0"/>
              <a:t>pseudo code?</a:t>
            </a:r>
          </a:p>
        </p:txBody>
      </p:sp>
      <p:sp>
        <p:nvSpPr>
          <p:cNvPr id="51" name="Rectangle 2"/>
          <p:cNvSpPr txBox="1">
            <a:spLocks noChangeArrowheads="1"/>
          </p:cNvSpPr>
          <p:nvPr/>
        </p:nvSpPr>
        <p:spPr bwMode="auto">
          <a:xfrm>
            <a:off x="-823853" y="622638"/>
            <a:ext cx="67818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Recursion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EF76D3A-3AEE-4645-9B4A-BEEC4B37264F}"/>
              </a:ext>
            </a:extLst>
          </p:cNvPr>
          <p:cNvGrpSpPr/>
          <p:nvPr/>
        </p:nvGrpSpPr>
        <p:grpSpPr>
          <a:xfrm>
            <a:off x="4728043" y="205040"/>
            <a:ext cx="4392075" cy="6447919"/>
            <a:chOff x="4728043" y="205040"/>
            <a:chExt cx="4392075" cy="6447919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B51A684A-AB76-4D94-A81D-DF42BA288469}"/>
                </a:ext>
              </a:extLst>
            </p:cNvPr>
            <p:cNvSpPr/>
            <p:nvPr/>
          </p:nvSpPr>
          <p:spPr>
            <a:xfrm>
              <a:off x="4728043" y="205040"/>
              <a:ext cx="2231557" cy="3000821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>
              <a:spAutoFit/>
            </a:bodyPr>
            <a:lstStyle/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/* Java program for Merge Sort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class </a:t>
              </a:r>
              <a:r>
                <a:rPr lang="en-US" sz="900" i="0" dirty="0" err="1">
                  <a:solidFill>
                    <a:schemeClr val="bg2"/>
                  </a:solidFill>
                </a:rPr>
                <a:t>MergeSort</a:t>
              </a:r>
              <a:r>
                <a:rPr lang="en-US" sz="900" i="0" dirty="0">
                  <a:solidFill>
                    <a:schemeClr val="bg2"/>
                  </a:solidFill>
                </a:rPr>
                <a:t>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// Main function that sorts 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[</a:t>
              </a:r>
              <a:r>
                <a:rPr lang="en-US" sz="900" i="0" dirty="0" err="1">
                  <a:solidFill>
                    <a:schemeClr val="bg2"/>
                  </a:solidFill>
                </a:rPr>
                <a:t>l..r</a:t>
              </a:r>
              <a:r>
                <a:rPr lang="en-US" sz="900" i="0" dirty="0">
                  <a:solidFill>
                    <a:schemeClr val="bg2"/>
                  </a:solidFill>
                </a:rPr>
                <a:t>] using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// merge()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void sort(int 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[], int l, int r)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if (l &lt; r)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// Find the middle point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int m = (</a:t>
              </a:r>
              <a:r>
                <a:rPr lang="en-US" sz="900" i="0" dirty="0" err="1">
                  <a:solidFill>
                    <a:schemeClr val="bg2"/>
                  </a:solidFill>
                </a:rPr>
                <a:t>l+r</a:t>
              </a:r>
              <a:r>
                <a:rPr lang="en-US" sz="900" i="0" dirty="0">
                  <a:solidFill>
                    <a:schemeClr val="bg2"/>
                  </a:solidFill>
                </a:rPr>
                <a:t>)/2;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9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// Sort first and second halves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sort(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, l, m);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sort(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 , m+1, r);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9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// Merge the sorted halves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merge(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, l, m, r);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} 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678D30B9-1B7D-4342-A9F2-0C6A1163E6C3}"/>
                </a:ext>
              </a:extLst>
            </p:cNvPr>
            <p:cNvSpPr/>
            <p:nvPr/>
          </p:nvSpPr>
          <p:spPr>
            <a:xfrm>
              <a:off x="7010400" y="205040"/>
              <a:ext cx="2109718" cy="6447919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>
              <a:spAutoFit/>
            </a:bodyPr>
            <a:lstStyle/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// Merges </a:t>
              </a:r>
              <a:r>
                <a:rPr lang="en-US" sz="700" i="0">
                  <a:solidFill>
                    <a:schemeClr val="bg2"/>
                  </a:solidFill>
                </a:rPr>
                <a:t>two subarrays </a:t>
              </a:r>
              <a:r>
                <a:rPr lang="en-US" sz="700" i="0" dirty="0">
                  <a:solidFill>
                    <a:schemeClr val="bg2"/>
                  </a:solidFill>
                </a:rPr>
                <a:t>of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[].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// </a:t>
              </a:r>
              <a:r>
                <a:rPr lang="en-US" sz="700" i="0">
                  <a:solidFill>
                    <a:schemeClr val="bg2"/>
                  </a:solidFill>
                </a:rPr>
                <a:t>First subarray </a:t>
              </a:r>
              <a:r>
                <a:rPr lang="en-US" sz="700" i="0" dirty="0">
                  <a:solidFill>
                    <a:schemeClr val="bg2"/>
                  </a:solidFill>
                </a:rPr>
                <a:t>is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</a:t>
              </a:r>
              <a:r>
                <a:rPr lang="en-US" sz="700" i="0" dirty="0" err="1">
                  <a:solidFill>
                    <a:schemeClr val="bg2"/>
                  </a:solidFill>
                </a:rPr>
                <a:t>l..m</a:t>
              </a:r>
              <a:r>
                <a:rPr lang="en-US" sz="700" i="0" dirty="0">
                  <a:solidFill>
                    <a:schemeClr val="bg2"/>
                  </a:solidFill>
                </a:rPr>
                <a:t>]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// </a:t>
              </a:r>
              <a:r>
                <a:rPr lang="en-US" sz="700" i="0">
                  <a:solidFill>
                    <a:schemeClr val="bg2"/>
                  </a:solidFill>
                </a:rPr>
                <a:t>Second subarray </a:t>
              </a:r>
              <a:r>
                <a:rPr lang="en-US" sz="700" i="0" dirty="0">
                  <a:solidFill>
                    <a:schemeClr val="bg2"/>
                  </a:solidFill>
                </a:rPr>
                <a:t>is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[m+1..r]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void merge(int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[], int l, int m, int r)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// Find sizes of </a:t>
              </a:r>
              <a:r>
                <a:rPr lang="en-US" sz="700" i="0">
                  <a:solidFill>
                    <a:schemeClr val="bg2"/>
                  </a:solidFill>
                </a:rPr>
                <a:t>two subarrays to be </a:t>
              </a:r>
              <a:r>
                <a:rPr lang="en-US" sz="700" i="0" dirty="0">
                  <a:solidFill>
                    <a:schemeClr val="bg2"/>
                  </a:solidFill>
                </a:rPr>
                <a:t>merged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n1 = m - l + 1;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n2 = r - m;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 Create temp arrays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L[] = new int [n1];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R[] = new int [n2];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/*Copy data to temp arrays*/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for (</a:t>
              </a:r>
              <a:r>
                <a:rPr lang="en-US" sz="700" i="0" dirty="0" err="1">
                  <a:solidFill>
                    <a:schemeClr val="bg2"/>
                  </a:solidFill>
                </a:rPr>
                <a:t>int</a:t>
              </a:r>
              <a:r>
                <a:rPr lang="en-US" sz="700" i="0" dirty="0">
                  <a:solidFill>
                    <a:schemeClr val="bg2"/>
                  </a:solidFill>
                </a:rPr>
                <a:t> a=0; 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&lt;n1; ++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L[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 =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[l + 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for (int j=0; j&lt;n2; ++j)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R[j] =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[m + 1+ j];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 Merge the temp arrays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// Initial indexes of first and </a:t>
              </a:r>
              <a:r>
                <a:rPr lang="en-US" sz="700" i="0">
                  <a:solidFill>
                    <a:schemeClr val="bg2"/>
                  </a:solidFill>
                </a:rPr>
                <a:t>second subarrays </a:t>
              </a: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</a:t>
              </a:r>
              <a:r>
                <a:rPr lang="en-US" sz="700" i="0" dirty="0" err="1">
                  <a:solidFill>
                    <a:schemeClr val="bg2"/>
                  </a:solidFill>
                </a:rPr>
                <a:t>int</a:t>
              </a:r>
              <a:r>
                <a:rPr lang="en-US" sz="700" i="0" dirty="0">
                  <a:solidFill>
                    <a:schemeClr val="bg2"/>
                  </a:solidFill>
                </a:rPr>
                <a:t> a = 0, j = 0;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// Initial index of </a:t>
              </a:r>
              <a:r>
                <a:rPr lang="en-US" sz="700" i="0">
                  <a:solidFill>
                    <a:schemeClr val="bg2"/>
                  </a:solidFill>
                </a:rPr>
                <a:t>merged subarry </a:t>
              </a:r>
              <a:r>
                <a:rPr lang="en-US" sz="700" i="0" dirty="0">
                  <a:solidFill>
                    <a:schemeClr val="bg2"/>
                  </a:solidFill>
                </a:rPr>
                <a:t>array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k = l;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while (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 &lt; n1 &amp;&amp; j &lt; n2)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if (L[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 &lt;= R[j])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	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[k] = L[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	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else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	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[k] = R[j];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	</a:t>
              </a:r>
              <a:r>
                <a:rPr lang="en-US" sz="700" i="0" dirty="0" err="1">
                  <a:solidFill>
                    <a:schemeClr val="bg2"/>
                  </a:solidFill>
                </a:rPr>
                <a:t>j++</a:t>
              </a:r>
              <a:r>
                <a:rPr lang="en-US" sz="700" i="0" dirty="0">
                  <a:solidFill>
                    <a:schemeClr val="bg2"/>
                  </a:solidFill>
                </a:rPr>
                <a:t>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k++;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 Copy remaining elements of L[] if any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while (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 &lt; n1)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[k] = L[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k++;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 Copy remaining elements of R[] if any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while (j &lt; n2)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[k] = R[j];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</a:t>
              </a:r>
              <a:r>
                <a:rPr lang="en-US" sz="700" i="0" dirty="0" err="1">
                  <a:solidFill>
                    <a:schemeClr val="bg2"/>
                  </a:solidFill>
                </a:rPr>
                <a:t>j++</a:t>
              </a:r>
              <a:r>
                <a:rPr lang="en-US" sz="700" i="0" dirty="0">
                  <a:solidFill>
                    <a:schemeClr val="bg2"/>
                  </a:solidFill>
                </a:rPr>
                <a:t>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k++;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6C400599-18D0-4A89-82AA-0C81CD288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186" y="2544988"/>
            <a:ext cx="3890814" cy="932172"/>
          </a:xfrm>
          <a:prstGeom prst="wedgeRectCallout">
            <a:avLst>
              <a:gd name="adj1" fmla="val -53798"/>
              <a:gd name="adj2" fmla="val -23695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/>
              <a:t>A recursive program </a:t>
            </a:r>
            <a:br>
              <a:rPr lang="en-CA" altLang="en-US" sz="2800" i="0" dirty="0"/>
            </a:br>
            <a:r>
              <a:rPr lang="en-CA" altLang="en-US" sz="2800" i="0" dirty="0"/>
              <a:t>calls itself.</a:t>
            </a:r>
            <a:endParaRPr lang="en-US" altLang="en-US" sz="2800" i="0" dirty="0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2EDA2D4-6C23-42DA-9AF0-42CC4EB00B54}"/>
              </a:ext>
            </a:extLst>
          </p:cNvPr>
          <p:cNvGrpSpPr/>
          <p:nvPr/>
        </p:nvGrpSpPr>
        <p:grpSpPr>
          <a:xfrm>
            <a:off x="5054600" y="1099439"/>
            <a:ext cx="393700" cy="1357122"/>
            <a:chOff x="5054600" y="1099439"/>
            <a:chExt cx="393700" cy="1357122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32A8FBF5-6279-4688-A689-13CB76D1F3C8}"/>
                </a:ext>
              </a:extLst>
            </p:cNvPr>
            <p:cNvSpPr/>
            <p:nvPr/>
          </p:nvSpPr>
          <p:spPr bwMode="auto">
            <a:xfrm>
              <a:off x="5054600" y="1099439"/>
              <a:ext cx="304800" cy="107061"/>
            </a:xfrm>
            <a:prstGeom prst="ellipse">
              <a:avLst/>
            </a:prstGeom>
            <a:noFill/>
            <a:ln w="25400" cap="flat" cmpd="sng" algn="ctr">
              <a:solidFill>
                <a:srgbClr val="CC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rPr>
                <a:t>1</a:t>
              </a: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7C3B3589-88AF-4B80-9F65-EAE7E65A3B22}"/>
                </a:ext>
              </a:extLst>
            </p:cNvPr>
            <p:cNvSpPr/>
            <p:nvPr/>
          </p:nvSpPr>
          <p:spPr bwMode="auto">
            <a:xfrm>
              <a:off x="5130800" y="2191639"/>
              <a:ext cx="304800" cy="107061"/>
            </a:xfrm>
            <a:prstGeom prst="ellipse">
              <a:avLst/>
            </a:prstGeom>
            <a:noFill/>
            <a:ln w="25400" cap="flat" cmpd="sng" algn="ctr">
              <a:solidFill>
                <a:srgbClr val="CC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rPr>
                <a:t>1</a:t>
              </a: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8573DB77-310B-4603-A588-A43918FA38F9}"/>
                </a:ext>
              </a:extLst>
            </p:cNvPr>
            <p:cNvSpPr/>
            <p:nvPr/>
          </p:nvSpPr>
          <p:spPr bwMode="auto">
            <a:xfrm>
              <a:off x="5143500" y="2349500"/>
              <a:ext cx="304800" cy="107061"/>
            </a:xfrm>
            <a:prstGeom prst="ellipse">
              <a:avLst/>
            </a:prstGeom>
            <a:noFill/>
            <a:ln w="25400" cap="flat" cmpd="sng" algn="ctr">
              <a:solidFill>
                <a:srgbClr val="CC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rPr>
                <a:t>1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9741521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 animBg="1"/>
      <p:bldP spid="48" grpId="0" animBg="1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986" name="Oval 2"/>
          <p:cNvSpPr>
            <a:spLocks noChangeArrowheads="1"/>
          </p:cNvSpPr>
          <p:nvPr/>
        </p:nvSpPr>
        <p:spPr bwMode="auto">
          <a:xfrm>
            <a:off x="41529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41987" name="AutoShape 3"/>
          <p:cNvCxnSpPr>
            <a:cxnSpLocks noChangeShapeType="1"/>
            <a:stCxn id="41986" idx="4"/>
            <a:endCxn id="42006" idx="0"/>
          </p:cNvCxnSpPr>
          <p:nvPr/>
        </p:nvCxnSpPr>
        <p:spPr bwMode="auto">
          <a:xfrm>
            <a:off x="4552950" y="1076325"/>
            <a:ext cx="3573463" cy="76200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988" name="AutoShape 4"/>
          <p:cNvCxnSpPr>
            <a:cxnSpLocks noChangeShapeType="1"/>
            <a:stCxn id="41986" idx="4"/>
            <a:endCxn id="42024" idx="0"/>
          </p:cNvCxnSpPr>
          <p:nvPr/>
        </p:nvCxnSpPr>
        <p:spPr bwMode="auto">
          <a:xfrm flipH="1">
            <a:off x="1182688" y="1076325"/>
            <a:ext cx="3370262" cy="78422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989" name="AutoShape 5"/>
          <p:cNvCxnSpPr>
            <a:cxnSpLocks noChangeShapeType="1"/>
            <a:stCxn id="41986" idx="4"/>
            <a:endCxn id="42015" idx="0"/>
          </p:cNvCxnSpPr>
          <p:nvPr/>
        </p:nvCxnSpPr>
        <p:spPr bwMode="auto">
          <a:xfrm flipH="1">
            <a:off x="3630613" y="1076325"/>
            <a:ext cx="922337" cy="7429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1990" name="AutoShape 6"/>
          <p:cNvCxnSpPr>
            <a:cxnSpLocks noChangeShapeType="1"/>
            <a:stCxn id="41986" idx="4"/>
            <a:endCxn id="41997" idx="0"/>
          </p:cNvCxnSpPr>
          <p:nvPr/>
        </p:nvCxnSpPr>
        <p:spPr bwMode="auto">
          <a:xfrm>
            <a:off x="4552950" y="1076325"/>
            <a:ext cx="1379538" cy="75247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1991" name="AutoShape 7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41992" name="Text Box 8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grpSp>
        <p:nvGrpSpPr>
          <p:cNvPr id="41993" name="Group 9"/>
          <p:cNvGrpSpPr>
            <a:grpSpLocks/>
          </p:cNvGrpSpPr>
          <p:nvPr/>
        </p:nvGrpSpPr>
        <p:grpSpPr bwMode="auto">
          <a:xfrm>
            <a:off x="142875" y="1870075"/>
            <a:ext cx="1981200" cy="1422400"/>
            <a:chOff x="96" y="1296"/>
            <a:chExt cx="1488" cy="1104"/>
          </a:xfrm>
        </p:grpSpPr>
        <p:sp>
          <p:nvSpPr>
            <p:cNvPr id="42024" name="Oval 1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2025" name="AutoShape 11"/>
            <p:cNvCxnSpPr>
              <a:cxnSpLocks noChangeShapeType="1"/>
              <a:stCxn id="42024" idx="4"/>
              <a:endCxn id="42032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26" name="AutoShape 12"/>
            <p:cNvCxnSpPr>
              <a:cxnSpLocks noChangeShapeType="1"/>
              <a:stCxn id="42024" idx="4"/>
              <a:endCxn id="42029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27" name="AutoShape 13"/>
            <p:cNvCxnSpPr>
              <a:cxnSpLocks noChangeShapeType="1"/>
              <a:stCxn id="42024" idx="4"/>
              <a:endCxn id="42030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28" name="AutoShape 14"/>
            <p:cNvCxnSpPr>
              <a:cxnSpLocks noChangeShapeType="1"/>
              <a:stCxn id="42024" idx="4"/>
              <a:endCxn id="42031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29" name="AutoShape 1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30" name="AutoShape 1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31" name="AutoShape 1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32" name="AutoShape 1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</p:grpSp>
      <p:grpSp>
        <p:nvGrpSpPr>
          <p:cNvPr id="41994" name="Group 19"/>
          <p:cNvGrpSpPr>
            <a:grpSpLocks/>
          </p:cNvGrpSpPr>
          <p:nvPr/>
        </p:nvGrpSpPr>
        <p:grpSpPr bwMode="auto">
          <a:xfrm>
            <a:off x="2590800" y="1828800"/>
            <a:ext cx="1981200" cy="1422400"/>
            <a:chOff x="96" y="1296"/>
            <a:chExt cx="1488" cy="1104"/>
          </a:xfrm>
        </p:grpSpPr>
        <p:sp>
          <p:nvSpPr>
            <p:cNvPr id="42015" name="Oval 2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2016" name="AutoShape 21"/>
            <p:cNvCxnSpPr>
              <a:cxnSpLocks noChangeShapeType="1"/>
              <a:stCxn id="42015" idx="4"/>
              <a:endCxn id="42023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7" name="AutoShape 22"/>
            <p:cNvCxnSpPr>
              <a:cxnSpLocks noChangeShapeType="1"/>
              <a:stCxn id="42015" idx="4"/>
              <a:endCxn id="42020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8" name="AutoShape 23"/>
            <p:cNvCxnSpPr>
              <a:cxnSpLocks noChangeShapeType="1"/>
              <a:stCxn id="42015" idx="4"/>
              <a:endCxn id="42021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9" name="AutoShape 24"/>
            <p:cNvCxnSpPr>
              <a:cxnSpLocks noChangeShapeType="1"/>
              <a:stCxn id="42015" idx="4"/>
              <a:endCxn id="42022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20" name="AutoShape 2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21" name="AutoShape 2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22" name="AutoShape 2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23" name="AutoShape 2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</p:grpSp>
      <p:grpSp>
        <p:nvGrpSpPr>
          <p:cNvPr id="41995" name="Group 29"/>
          <p:cNvGrpSpPr>
            <a:grpSpLocks/>
          </p:cNvGrpSpPr>
          <p:nvPr/>
        </p:nvGrpSpPr>
        <p:grpSpPr bwMode="auto">
          <a:xfrm>
            <a:off x="7086600" y="1847850"/>
            <a:ext cx="1981200" cy="1422400"/>
            <a:chOff x="96" y="1296"/>
            <a:chExt cx="1488" cy="1104"/>
          </a:xfrm>
        </p:grpSpPr>
        <p:sp>
          <p:nvSpPr>
            <p:cNvPr id="42006" name="Oval 3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2007" name="AutoShape 31"/>
            <p:cNvCxnSpPr>
              <a:cxnSpLocks noChangeShapeType="1"/>
              <a:stCxn id="42006" idx="4"/>
              <a:endCxn id="42014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08" name="AutoShape 32"/>
            <p:cNvCxnSpPr>
              <a:cxnSpLocks noChangeShapeType="1"/>
              <a:stCxn id="42006" idx="4"/>
              <a:endCxn id="42011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09" name="AutoShape 33"/>
            <p:cNvCxnSpPr>
              <a:cxnSpLocks noChangeShapeType="1"/>
              <a:stCxn id="42006" idx="4"/>
              <a:endCxn id="42012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10" name="AutoShape 34"/>
            <p:cNvCxnSpPr>
              <a:cxnSpLocks noChangeShapeType="1"/>
              <a:stCxn id="42006" idx="4"/>
              <a:endCxn id="42013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11" name="AutoShape 3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12" name="AutoShape 3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13" name="AutoShape 3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14" name="AutoShape 3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</p:grpSp>
      <p:grpSp>
        <p:nvGrpSpPr>
          <p:cNvPr id="41996" name="Group 39"/>
          <p:cNvGrpSpPr>
            <a:grpSpLocks/>
          </p:cNvGrpSpPr>
          <p:nvPr/>
        </p:nvGrpSpPr>
        <p:grpSpPr bwMode="auto">
          <a:xfrm>
            <a:off x="4892675" y="1838325"/>
            <a:ext cx="1981200" cy="1422400"/>
            <a:chOff x="96" y="1296"/>
            <a:chExt cx="1488" cy="1104"/>
          </a:xfrm>
        </p:grpSpPr>
        <p:sp>
          <p:nvSpPr>
            <p:cNvPr id="41997" name="Oval 4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1998" name="AutoShape 41"/>
            <p:cNvCxnSpPr>
              <a:cxnSpLocks noChangeShapeType="1"/>
              <a:stCxn id="41997" idx="4"/>
              <a:endCxn id="42005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1999" name="AutoShape 42"/>
            <p:cNvCxnSpPr>
              <a:cxnSpLocks noChangeShapeType="1"/>
              <a:stCxn id="41997" idx="4"/>
              <a:endCxn id="42002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00" name="AutoShape 43"/>
            <p:cNvCxnSpPr>
              <a:cxnSpLocks noChangeShapeType="1"/>
              <a:stCxn id="41997" idx="4"/>
              <a:endCxn id="42003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2001" name="AutoShape 44"/>
            <p:cNvCxnSpPr>
              <a:cxnSpLocks noChangeShapeType="1"/>
              <a:stCxn id="41997" idx="4"/>
              <a:endCxn id="42004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2002" name="AutoShape 4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03" name="AutoShape 4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04" name="AutoShape 4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  <p:sp>
          <p:nvSpPr>
            <p:cNvPr id="42005" name="AutoShape 4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 b="1"/>
                <a:t>T</a:t>
              </a:r>
              <a:r>
                <a:rPr lang="en-US" altLang="en-US" sz="1600" b="1" i="0"/>
                <a:t>(</a:t>
              </a:r>
              <a:r>
                <a:rPr lang="en-US" altLang="en-US" sz="1600" b="1"/>
                <a:t>n</a:t>
              </a:r>
              <a:r>
                <a:rPr lang="en-US" altLang="en-US" sz="1600" b="1" i="0"/>
                <a:t>/4)</a:t>
              </a:r>
            </a:p>
          </p:txBody>
        </p:sp>
      </p:grp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2914" name="AutoShape 2"/>
          <p:cNvSpPr>
            <a:spLocks noChangeArrowheads="1"/>
          </p:cNvSpPr>
          <p:nvPr/>
        </p:nvSpPr>
        <p:spPr bwMode="auto">
          <a:xfrm flipV="1">
            <a:off x="4724400" y="2984500"/>
            <a:ext cx="2236788" cy="3654425"/>
          </a:xfrm>
          <a:custGeom>
            <a:avLst/>
            <a:gdLst>
              <a:gd name="G0" fmla="+- 2253 0 0"/>
              <a:gd name="G1" fmla="+- 21600 0 2253"/>
              <a:gd name="G2" fmla="*/ 2253 1 2"/>
              <a:gd name="G3" fmla="+- 21600 0 G2"/>
              <a:gd name="G4" fmla="+/ 2253 21600 2"/>
              <a:gd name="G5" fmla="+/ G1 0 2"/>
              <a:gd name="G6" fmla="*/ 21600 21600 2253"/>
              <a:gd name="G7" fmla="*/ G6 1 2"/>
              <a:gd name="G8" fmla="+- 21600 0 G7"/>
              <a:gd name="G9" fmla="*/ 21600 1 2"/>
              <a:gd name="G10" fmla="+- 2253 0 G9"/>
              <a:gd name="G11" fmla="?: G10 G8 0"/>
              <a:gd name="G12" fmla="?: G10 G7 21600"/>
              <a:gd name="T0" fmla="*/ 20473 w 21600"/>
              <a:gd name="T1" fmla="*/ 10800 h 21600"/>
              <a:gd name="T2" fmla="*/ 10800 w 21600"/>
              <a:gd name="T3" fmla="*/ 21600 h 21600"/>
              <a:gd name="T4" fmla="*/ 1127 w 21600"/>
              <a:gd name="T5" fmla="*/ 10800 h 21600"/>
              <a:gd name="T6" fmla="*/ 10800 w 21600"/>
              <a:gd name="T7" fmla="*/ 0 h 21600"/>
              <a:gd name="T8" fmla="*/ 2927 w 21600"/>
              <a:gd name="T9" fmla="*/ 2927 h 21600"/>
              <a:gd name="T10" fmla="*/ 18673 w 21600"/>
              <a:gd name="T11" fmla="*/ 1867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253" y="21600"/>
                </a:lnTo>
                <a:lnTo>
                  <a:pt x="19347" y="21600"/>
                </a:lnTo>
                <a:lnTo>
                  <a:pt x="21600" y="0"/>
                </a:lnTo>
                <a:close/>
              </a:path>
            </a:pathLst>
          </a:custGeom>
          <a:gradFill rotWithShape="0">
            <a:gsLst>
              <a:gs pos="0">
                <a:schemeClr val="accent1">
                  <a:gamma/>
                  <a:shade val="46275"/>
                  <a:invGamma/>
                </a:schemeClr>
              </a:gs>
              <a:gs pos="50000">
                <a:schemeClr val="accent1"/>
              </a:gs>
              <a:gs pos="100000">
                <a:schemeClr val="accent1">
                  <a:gamma/>
                  <a:shade val="46275"/>
                  <a:invGamma/>
                </a:schemeClr>
              </a:gs>
            </a:gsLst>
            <a:lin ang="5400000" scaled="1"/>
          </a:gradFill>
          <a:ln w="38100">
            <a:solidFill>
              <a:schemeClr val="accent2"/>
            </a:solidFill>
            <a:miter lim="800000"/>
            <a:headEnd/>
            <a:tailEnd/>
          </a:ln>
          <a:effectLst/>
        </p:spPr>
        <p:txBody>
          <a:bodyPr rot="10800000" wrap="none" anchor="ctr"/>
          <a:lstStyle/>
          <a:p>
            <a:pPr algn="ctr">
              <a:spcBef>
                <a:spcPct val="50000"/>
              </a:spcBef>
              <a:defRPr/>
            </a:pPr>
            <a:endParaRPr lang="en-CA" sz="3000" i="0">
              <a:cs typeface="+mn-cs"/>
            </a:endParaRPr>
          </a:p>
        </p:txBody>
      </p:sp>
      <p:sp>
        <p:nvSpPr>
          <p:cNvPr id="422915" name="AutoShape 3"/>
          <p:cNvSpPr>
            <a:spLocks noChangeArrowheads="1"/>
          </p:cNvSpPr>
          <p:nvPr/>
        </p:nvSpPr>
        <p:spPr bwMode="auto">
          <a:xfrm flipV="1">
            <a:off x="2411413" y="2971800"/>
            <a:ext cx="2236787" cy="3654425"/>
          </a:xfrm>
          <a:custGeom>
            <a:avLst/>
            <a:gdLst>
              <a:gd name="G0" fmla="+- 2253 0 0"/>
              <a:gd name="G1" fmla="+- 21600 0 2253"/>
              <a:gd name="G2" fmla="*/ 2253 1 2"/>
              <a:gd name="G3" fmla="+- 21600 0 G2"/>
              <a:gd name="G4" fmla="+/ 2253 21600 2"/>
              <a:gd name="G5" fmla="+/ G1 0 2"/>
              <a:gd name="G6" fmla="*/ 21600 21600 2253"/>
              <a:gd name="G7" fmla="*/ G6 1 2"/>
              <a:gd name="G8" fmla="+- 21600 0 G7"/>
              <a:gd name="G9" fmla="*/ 21600 1 2"/>
              <a:gd name="G10" fmla="+- 2253 0 G9"/>
              <a:gd name="G11" fmla="?: G10 G8 0"/>
              <a:gd name="G12" fmla="?: G10 G7 21600"/>
              <a:gd name="T0" fmla="*/ 20473 w 21600"/>
              <a:gd name="T1" fmla="*/ 10800 h 21600"/>
              <a:gd name="T2" fmla="*/ 10800 w 21600"/>
              <a:gd name="T3" fmla="*/ 21600 h 21600"/>
              <a:gd name="T4" fmla="*/ 1127 w 21600"/>
              <a:gd name="T5" fmla="*/ 10800 h 21600"/>
              <a:gd name="T6" fmla="*/ 10800 w 21600"/>
              <a:gd name="T7" fmla="*/ 0 h 21600"/>
              <a:gd name="T8" fmla="*/ 2927 w 21600"/>
              <a:gd name="T9" fmla="*/ 2927 h 21600"/>
              <a:gd name="T10" fmla="*/ 18673 w 21600"/>
              <a:gd name="T11" fmla="*/ 1867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253" y="21600"/>
                </a:lnTo>
                <a:lnTo>
                  <a:pt x="19347" y="21600"/>
                </a:lnTo>
                <a:lnTo>
                  <a:pt x="21600" y="0"/>
                </a:lnTo>
                <a:close/>
              </a:path>
            </a:pathLst>
          </a:custGeom>
          <a:gradFill rotWithShape="0">
            <a:gsLst>
              <a:gs pos="0">
                <a:schemeClr val="accent1">
                  <a:gamma/>
                  <a:shade val="46275"/>
                  <a:invGamma/>
                </a:schemeClr>
              </a:gs>
              <a:gs pos="50000">
                <a:schemeClr val="accent1"/>
              </a:gs>
              <a:gs pos="100000">
                <a:schemeClr val="accent1">
                  <a:gamma/>
                  <a:shade val="46275"/>
                  <a:invGamma/>
                </a:schemeClr>
              </a:gs>
            </a:gsLst>
            <a:lin ang="5400000" scaled="1"/>
          </a:gradFill>
          <a:ln w="38100">
            <a:solidFill>
              <a:schemeClr val="accent2"/>
            </a:solidFill>
            <a:miter lim="800000"/>
            <a:headEnd/>
            <a:tailEnd/>
          </a:ln>
          <a:effectLst/>
        </p:spPr>
        <p:txBody>
          <a:bodyPr rot="10800000" wrap="none" anchor="ctr"/>
          <a:lstStyle/>
          <a:p>
            <a:pPr algn="ctr">
              <a:spcBef>
                <a:spcPct val="50000"/>
              </a:spcBef>
              <a:defRPr/>
            </a:pPr>
            <a:endParaRPr lang="en-CA" sz="3000" i="0">
              <a:cs typeface="+mn-cs"/>
            </a:endParaRPr>
          </a:p>
        </p:txBody>
      </p:sp>
      <p:sp>
        <p:nvSpPr>
          <p:cNvPr id="422916" name="AutoShape 4"/>
          <p:cNvSpPr>
            <a:spLocks noChangeArrowheads="1"/>
          </p:cNvSpPr>
          <p:nvPr/>
        </p:nvSpPr>
        <p:spPr bwMode="auto">
          <a:xfrm flipV="1">
            <a:off x="49213" y="2971800"/>
            <a:ext cx="2236787" cy="3654425"/>
          </a:xfrm>
          <a:custGeom>
            <a:avLst/>
            <a:gdLst>
              <a:gd name="G0" fmla="+- 2253 0 0"/>
              <a:gd name="G1" fmla="+- 21600 0 2253"/>
              <a:gd name="G2" fmla="*/ 2253 1 2"/>
              <a:gd name="G3" fmla="+- 21600 0 G2"/>
              <a:gd name="G4" fmla="+/ 2253 21600 2"/>
              <a:gd name="G5" fmla="+/ G1 0 2"/>
              <a:gd name="G6" fmla="*/ 21600 21600 2253"/>
              <a:gd name="G7" fmla="*/ G6 1 2"/>
              <a:gd name="G8" fmla="+- 21600 0 G7"/>
              <a:gd name="G9" fmla="*/ 21600 1 2"/>
              <a:gd name="G10" fmla="+- 2253 0 G9"/>
              <a:gd name="G11" fmla="?: G10 G8 0"/>
              <a:gd name="G12" fmla="?: G10 G7 21600"/>
              <a:gd name="T0" fmla="*/ 20473 w 21600"/>
              <a:gd name="T1" fmla="*/ 10800 h 21600"/>
              <a:gd name="T2" fmla="*/ 10800 w 21600"/>
              <a:gd name="T3" fmla="*/ 21600 h 21600"/>
              <a:gd name="T4" fmla="*/ 1127 w 21600"/>
              <a:gd name="T5" fmla="*/ 10800 h 21600"/>
              <a:gd name="T6" fmla="*/ 10800 w 21600"/>
              <a:gd name="T7" fmla="*/ 0 h 21600"/>
              <a:gd name="T8" fmla="*/ 2927 w 21600"/>
              <a:gd name="T9" fmla="*/ 2927 h 21600"/>
              <a:gd name="T10" fmla="*/ 18673 w 21600"/>
              <a:gd name="T11" fmla="*/ 1867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253" y="21600"/>
                </a:lnTo>
                <a:lnTo>
                  <a:pt x="19347" y="21600"/>
                </a:lnTo>
                <a:lnTo>
                  <a:pt x="21600" y="0"/>
                </a:lnTo>
                <a:close/>
              </a:path>
            </a:pathLst>
          </a:custGeom>
          <a:gradFill rotWithShape="0">
            <a:gsLst>
              <a:gs pos="0">
                <a:schemeClr val="accent1">
                  <a:gamma/>
                  <a:shade val="46275"/>
                  <a:invGamma/>
                </a:schemeClr>
              </a:gs>
              <a:gs pos="50000">
                <a:schemeClr val="accent1"/>
              </a:gs>
              <a:gs pos="100000">
                <a:schemeClr val="accent1">
                  <a:gamma/>
                  <a:shade val="46275"/>
                  <a:invGamma/>
                </a:schemeClr>
              </a:gs>
            </a:gsLst>
            <a:lin ang="5400000" scaled="1"/>
          </a:gradFill>
          <a:ln w="38100">
            <a:solidFill>
              <a:schemeClr val="accent2"/>
            </a:solidFill>
            <a:miter lim="800000"/>
            <a:headEnd/>
            <a:tailEnd/>
          </a:ln>
          <a:effectLst/>
        </p:spPr>
        <p:txBody>
          <a:bodyPr rot="10800000" wrap="none" anchor="ctr"/>
          <a:lstStyle/>
          <a:p>
            <a:pPr algn="ctr">
              <a:spcBef>
                <a:spcPct val="50000"/>
              </a:spcBef>
              <a:defRPr/>
            </a:pPr>
            <a:endParaRPr lang="en-CA" sz="3000" i="0">
              <a:cs typeface="+mn-cs"/>
            </a:endParaRPr>
          </a:p>
        </p:txBody>
      </p:sp>
      <p:sp>
        <p:nvSpPr>
          <p:cNvPr id="422917" name="AutoShape 5"/>
          <p:cNvSpPr>
            <a:spLocks noChangeArrowheads="1"/>
          </p:cNvSpPr>
          <p:nvPr/>
        </p:nvSpPr>
        <p:spPr bwMode="auto">
          <a:xfrm flipV="1">
            <a:off x="6983413" y="2974975"/>
            <a:ext cx="2236787" cy="3654425"/>
          </a:xfrm>
          <a:custGeom>
            <a:avLst/>
            <a:gdLst>
              <a:gd name="G0" fmla="+- 2253 0 0"/>
              <a:gd name="G1" fmla="+- 21600 0 2253"/>
              <a:gd name="G2" fmla="*/ 2253 1 2"/>
              <a:gd name="G3" fmla="+- 21600 0 G2"/>
              <a:gd name="G4" fmla="+/ 2253 21600 2"/>
              <a:gd name="G5" fmla="+/ G1 0 2"/>
              <a:gd name="G6" fmla="*/ 21600 21600 2253"/>
              <a:gd name="G7" fmla="*/ G6 1 2"/>
              <a:gd name="G8" fmla="+- 21600 0 G7"/>
              <a:gd name="G9" fmla="*/ 21600 1 2"/>
              <a:gd name="G10" fmla="+- 2253 0 G9"/>
              <a:gd name="G11" fmla="?: G10 G8 0"/>
              <a:gd name="G12" fmla="?: G10 G7 21600"/>
              <a:gd name="T0" fmla="*/ 20473 w 21600"/>
              <a:gd name="T1" fmla="*/ 10800 h 21600"/>
              <a:gd name="T2" fmla="*/ 10800 w 21600"/>
              <a:gd name="T3" fmla="*/ 21600 h 21600"/>
              <a:gd name="T4" fmla="*/ 1127 w 21600"/>
              <a:gd name="T5" fmla="*/ 10800 h 21600"/>
              <a:gd name="T6" fmla="*/ 10800 w 21600"/>
              <a:gd name="T7" fmla="*/ 0 h 21600"/>
              <a:gd name="T8" fmla="*/ 2927 w 21600"/>
              <a:gd name="T9" fmla="*/ 2927 h 21600"/>
              <a:gd name="T10" fmla="*/ 18673 w 21600"/>
              <a:gd name="T11" fmla="*/ 18673 h 21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T8" t="T9" r="T10" b="T11"/>
            <a:pathLst>
              <a:path w="21600" h="21600">
                <a:moveTo>
                  <a:pt x="0" y="0"/>
                </a:moveTo>
                <a:lnTo>
                  <a:pt x="2253" y="21600"/>
                </a:lnTo>
                <a:lnTo>
                  <a:pt x="19347" y="21600"/>
                </a:lnTo>
                <a:lnTo>
                  <a:pt x="21600" y="0"/>
                </a:lnTo>
                <a:close/>
              </a:path>
            </a:pathLst>
          </a:custGeom>
          <a:gradFill rotWithShape="0">
            <a:gsLst>
              <a:gs pos="0">
                <a:schemeClr val="accent1">
                  <a:gamma/>
                  <a:shade val="46275"/>
                  <a:invGamma/>
                </a:schemeClr>
              </a:gs>
              <a:gs pos="50000">
                <a:schemeClr val="accent1"/>
              </a:gs>
              <a:gs pos="100000">
                <a:schemeClr val="accent1">
                  <a:gamma/>
                  <a:shade val="46275"/>
                  <a:invGamma/>
                </a:schemeClr>
              </a:gs>
            </a:gsLst>
            <a:lin ang="5400000" scaled="1"/>
          </a:gradFill>
          <a:ln w="38100">
            <a:solidFill>
              <a:schemeClr val="accent2"/>
            </a:solidFill>
            <a:miter lim="800000"/>
            <a:headEnd/>
            <a:tailEnd/>
          </a:ln>
          <a:effectLst/>
        </p:spPr>
        <p:txBody>
          <a:bodyPr rot="10800000" wrap="none" anchor="ctr"/>
          <a:lstStyle/>
          <a:p>
            <a:pPr algn="ctr">
              <a:spcBef>
                <a:spcPct val="50000"/>
              </a:spcBef>
              <a:defRPr/>
            </a:pPr>
            <a:endParaRPr lang="en-CA" sz="3000" i="0">
              <a:cs typeface="+mn-cs"/>
            </a:endParaRPr>
          </a:p>
        </p:txBody>
      </p:sp>
      <p:sp>
        <p:nvSpPr>
          <p:cNvPr id="43014" name="Oval 6"/>
          <p:cNvSpPr>
            <a:spLocks noChangeArrowheads="1"/>
          </p:cNvSpPr>
          <p:nvPr/>
        </p:nvSpPr>
        <p:spPr bwMode="auto">
          <a:xfrm>
            <a:off x="41529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43015" name="AutoShape 7"/>
          <p:cNvCxnSpPr>
            <a:cxnSpLocks noChangeShapeType="1"/>
            <a:stCxn id="43014" idx="4"/>
            <a:endCxn id="43031" idx="0"/>
          </p:cNvCxnSpPr>
          <p:nvPr/>
        </p:nvCxnSpPr>
        <p:spPr bwMode="auto">
          <a:xfrm>
            <a:off x="4552950" y="1076325"/>
            <a:ext cx="3573463" cy="76200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16" name="AutoShape 8"/>
          <p:cNvCxnSpPr>
            <a:cxnSpLocks noChangeShapeType="1"/>
            <a:stCxn id="43014" idx="4"/>
            <a:endCxn id="43021" idx="0"/>
          </p:cNvCxnSpPr>
          <p:nvPr/>
        </p:nvCxnSpPr>
        <p:spPr bwMode="auto">
          <a:xfrm flipH="1">
            <a:off x="1182688" y="1076325"/>
            <a:ext cx="3370262" cy="78422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17" name="AutoShape 9"/>
          <p:cNvCxnSpPr>
            <a:cxnSpLocks noChangeShapeType="1"/>
            <a:stCxn id="43014" idx="4"/>
            <a:endCxn id="43026" idx="0"/>
          </p:cNvCxnSpPr>
          <p:nvPr/>
        </p:nvCxnSpPr>
        <p:spPr bwMode="auto">
          <a:xfrm flipH="1">
            <a:off x="3630613" y="1076325"/>
            <a:ext cx="922337" cy="7429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18" name="AutoShape 10"/>
          <p:cNvCxnSpPr>
            <a:cxnSpLocks noChangeShapeType="1"/>
            <a:stCxn id="43014" idx="4"/>
            <a:endCxn id="43036" idx="0"/>
          </p:cNvCxnSpPr>
          <p:nvPr/>
        </p:nvCxnSpPr>
        <p:spPr bwMode="auto">
          <a:xfrm>
            <a:off x="4552950" y="1076325"/>
            <a:ext cx="1379538" cy="75247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19" name="AutoShape 11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43020" name="Text Box 12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43021" name="Oval 13"/>
          <p:cNvSpPr>
            <a:spLocks noChangeArrowheads="1"/>
          </p:cNvSpPr>
          <p:nvPr/>
        </p:nvSpPr>
        <p:spPr bwMode="auto">
          <a:xfrm>
            <a:off x="846138" y="1870075"/>
            <a:ext cx="671512" cy="4953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cxnSp>
        <p:nvCxnSpPr>
          <p:cNvPr id="43022" name="AutoShape 14"/>
          <p:cNvCxnSpPr>
            <a:cxnSpLocks noChangeShapeType="1"/>
            <a:stCxn id="43021" idx="4"/>
          </p:cNvCxnSpPr>
          <p:nvPr/>
        </p:nvCxnSpPr>
        <p:spPr bwMode="auto">
          <a:xfrm>
            <a:off x="1181100" y="2373313"/>
            <a:ext cx="766763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3" name="AutoShape 15"/>
          <p:cNvCxnSpPr>
            <a:cxnSpLocks noChangeShapeType="1"/>
          </p:cNvCxnSpPr>
          <p:nvPr/>
        </p:nvCxnSpPr>
        <p:spPr bwMode="auto">
          <a:xfrm flipH="1">
            <a:off x="488950" y="2336800"/>
            <a:ext cx="731838" cy="6921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4" name="AutoShape 16"/>
          <p:cNvCxnSpPr>
            <a:cxnSpLocks noChangeShapeType="1"/>
            <a:stCxn id="43021" idx="4"/>
          </p:cNvCxnSpPr>
          <p:nvPr/>
        </p:nvCxnSpPr>
        <p:spPr bwMode="auto">
          <a:xfrm flipH="1">
            <a:off x="862013" y="2373313"/>
            <a:ext cx="319087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5" name="AutoShape 17"/>
          <p:cNvCxnSpPr>
            <a:cxnSpLocks noChangeShapeType="1"/>
            <a:stCxn id="43021" idx="4"/>
          </p:cNvCxnSpPr>
          <p:nvPr/>
        </p:nvCxnSpPr>
        <p:spPr bwMode="auto">
          <a:xfrm>
            <a:off x="1181100" y="2373313"/>
            <a:ext cx="223838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26" name="Oval 18"/>
          <p:cNvSpPr>
            <a:spLocks noChangeArrowheads="1"/>
          </p:cNvSpPr>
          <p:nvPr/>
        </p:nvSpPr>
        <p:spPr bwMode="auto">
          <a:xfrm>
            <a:off x="3294063" y="1828800"/>
            <a:ext cx="671512" cy="4953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cxnSp>
        <p:nvCxnSpPr>
          <p:cNvPr id="43027" name="AutoShape 19"/>
          <p:cNvCxnSpPr>
            <a:cxnSpLocks noChangeShapeType="1"/>
            <a:stCxn id="43026" idx="4"/>
          </p:cNvCxnSpPr>
          <p:nvPr/>
        </p:nvCxnSpPr>
        <p:spPr bwMode="auto">
          <a:xfrm>
            <a:off x="3629025" y="2332038"/>
            <a:ext cx="766763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8" name="AutoShape 20"/>
          <p:cNvCxnSpPr>
            <a:cxnSpLocks noChangeShapeType="1"/>
            <a:stCxn id="43026" idx="4"/>
          </p:cNvCxnSpPr>
          <p:nvPr/>
        </p:nvCxnSpPr>
        <p:spPr bwMode="auto">
          <a:xfrm flipH="1">
            <a:off x="2767013" y="2332038"/>
            <a:ext cx="862012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29" name="AutoShape 21"/>
          <p:cNvCxnSpPr>
            <a:cxnSpLocks noChangeShapeType="1"/>
            <a:stCxn id="43026" idx="4"/>
          </p:cNvCxnSpPr>
          <p:nvPr/>
        </p:nvCxnSpPr>
        <p:spPr bwMode="auto">
          <a:xfrm flipH="1">
            <a:off x="3309938" y="2332038"/>
            <a:ext cx="319087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0" name="AutoShape 22"/>
          <p:cNvCxnSpPr>
            <a:cxnSpLocks noChangeShapeType="1"/>
            <a:stCxn id="43026" idx="4"/>
          </p:cNvCxnSpPr>
          <p:nvPr/>
        </p:nvCxnSpPr>
        <p:spPr bwMode="auto">
          <a:xfrm>
            <a:off x="3629025" y="2332038"/>
            <a:ext cx="223838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31" name="Oval 23"/>
          <p:cNvSpPr>
            <a:spLocks noChangeArrowheads="1"/>
          </p:cNvSpPr>
          <p:nvPr/>
        </p:nvSpPr>
        <p:spPr bwMode="auto">
          <a:xfrm>
            <a:off x="7789863" y="1847850"/>
            <a:ext cx="671512" cy="4953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cxnSp>
        <p:nvCxnSpPr>
          <p:cNvPr id="43032" name="AutoShape 24"/>
          <p:cNvCxnSpPr>
            <a:cxnSpLocks noChangeShapeType="1"/>
            <a:stCxn id="43031" idx="4"/>
          </p:cNvCxnSpPr>
          <p:nvPr/>
        </p:nvCxnSpPr>
        <p:spPr bwMode="auto">
          <a:xfrm>
            <a:off x="8124825" y="2351088"/>
            <a:ext cx="766763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3" name="AutoShape 25"/>
          <p:cNvCxnSpPr>
            <a:cxnSpLocks noChangeShapeType="1"/>
            <a:stCxn id="43031" idx="4"/>
          </p:cNvCxnSpPr>
          <p:nvPr/>
        </p:nvCxnSpPr>
        <p:spPr bwMode="auto">
          <a:xfrm flipH="1">
            <a:off x="7262813" y="2351088"/>
            <a:ext cx="862012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4" name="AutoShape 26"/>
          <p:cNvCxnSpPr>
            <a:cxnSpLocks noChangeShapeType="1"/>
            <a:stCxn id="43031" idx="4"/>
          </p:cNvCxnSpPr>
          <p:nvPr/>
        </p:nvCxnSpPr>
        <p:spPr bwMode="auto">
          <a:xfrm flipH="1">
            <a:off x="7805738" y="2351088"/>
            <a:ext cx="319087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5" name="AutoShape 27"/>
          <p:cNvCxnSpPr>
            <a:cxnSpLocks noChangeShapeType="1"/>
            <a:stCxn id="43031" idx="4"/>
          </p:cNvCxnSpPr>
          <p:nvPr/>
        </p:nvCxnSpPr>
        <p:spPr bwMode="auto">
          <a:xfrm>
            <a:off x="8124825" y="2351088"/>
            <a:ext cx="223838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36" name="Oval 28"/>
          <p:cNvSpPr>
            <a:spLocks noChangeArrowheads="1"/>
          </p:cNvSpPr>
          <p:nvPr/>
        </p:nvSpPr>
        <p:spPr bwMode="auto">
          <a:xfrm>
            <a:off x="5595938" y="1838325"/>
            <a:ext cx="671512" cy="4953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/2</a:t>
            </a:r>
          </a:p>
        </p:txBody>
      </p:sp>
      <p:cxnSp>
        <p:nvCxnSpPr>
          <p:cNvPr id="43037" name="AutoShape 29"/>
          <p:cNvCxnSpPr>
            <a:cxnSpLocks noChangeShapeType="1"/>
            <a:stCxn id="43036" idx="4"/>
          </p:cNvCxnSpPr>
          <p:nvPr/>
        </p:nvCxnSpPr>
        <p:spPr bwMode="auto">
          <a:xfrm>
            <a:off x="5930900" y="2341563"/>
            <a:ext cx="766763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8" name="AutoShape 30"/>
          <p:cNvCxnSpPr>
            <a:cxnSpLocks noChangeShapeType="1"/>
            <a:stCxn id="43036" idx="4"/>
          </p:cNvCxnSpPr>
          <p:nvPr/>
        </p:nvCxnSpPr>
        <p:spPr bwMode="auto">
          <a:xfrm flipH="1">
            <a:off x="5068888" y="2341563"/>
            <a:ext cx="862012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39" name="AutoShape 31"/>
          <p:cNvCxnSpPr>
            <a:cxnSpLocks noChangeShapeType="1"/>
            <a:stCxn id="43036" idx="4"/>
          </p:cNvCxnSpPr>
          <p:nvPr/>
        </p:nvCxnSpPr>
        <p:spPr bwMode="auto">
          <a:xfrm flipH="1">
            <a:off x="5611813" y="2341563"/>
            <a:ext cx="319087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3040" name="AutoShape 32"/>
          <p:cNvCxnSpPr>
            <a:cxnSpLocks noChangeShapeType="1"/>
            <a:stCxn id="43036" idx="4"/>
          </p:cNvCxnSpPr>
          <p:nvPr/>
        </p:nvCxnSpPr>
        <p:spPr bwMode="auto">
          <a:xfrm>
            <a:off x="5930900" y="2341563"/>
            <a:ext cx="223838" cy="642937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3041" name="Oval 33"/>
          <p:cNvSpPr>
            <a:spLocks noChangeArrowheads="1"/>
          </p:cNvSpPr>
          <p:nvPr/>
        </p:nvSpPr>
        <p:spPr bwMode="auto">
          <a:xfrm>
            <a:off x="8597900" y="3048000"/>
            <a:ext cx="433388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2" name="Oval 34"/>
          <p:cNvSpPr>
            <a:spLocks noChangeArrowheads="1"/>
          </p:cNvSpPr>
          <p:nvPr/>
        </p:nvSpPr>
        <p:spPr bwMode="auto">
          <a:xfrm>
            <a:off x="215900" y="3048000"/>
            <a:ext cx="433388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3" name="Oval 35"/>
          <p:cNvSpPr>
            <a:spLocks noChangeArrowheads="1"/>
          </p:cNvSpPr>
          <p:nvPr/>
        </p:nvSpPr>
        <p:spPr bwMode="auto">
          <a:xfrm>
            <a:off x="671513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4" name="Oval 36"/>
          <p:cNvSpPr>
            <a:spLocks noChangeArrowheads="1"/>
          </p:cNvSpPr>
          <p:nvPr/>
        </p:nvSpPr>
        <p:spPr bwMode="auto">
          <a:xfrm>
            <a:off x="1214438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5" name="Oval 37"/>
          <p:cNvSpPr>
            <a:spLocks noChangeArrowheads="1"/>
          </p:cNvSpPr>
          <p:nvPr/>
        </p:nvSpPr>
        <p:spPr bwMode="auto">
          <a:xfrm>
            <a:off x="1758950" y="3048000"/>
            <a:ext cx="433388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6" name="Oval 38"/>
          <p:cNvSpPr>
            <a:spLocks noChangeArrowheads="1"/>
          </p:cNvSpPr>
          <p:nvPr/>
        </p:nvSpPr>
        <p:spPr bwMode="auto">
          <a:xfrm>
            <a:off x="2590800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7" name="Oval 39"/>
          <p:cNvSpPr>
            <a:spLocks noChangeArrowheads="1"/>
          </p:cNvSpPr>
          <p:nvPr/>
        </p:nvSpPr>
        <p:spPr bwMode="auto">
          <a:xfrm>
            <a:off x="3148013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8" name="Oval 40"/>
          <p:cNvSpPr>
            <a:spLocks noChangeArrowheads="1"/>
          </p:cNvSpPr>
          <p:nvPr/>
        </p:nvSpPr>
        <p:spPr bwMode="auto">
          <a:xfrm>
            <a:off x="3668713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49" name="Oval 41"/>
          <p:cNvSpPr>
            <a:spLocks noChangeArrowheads="1"/>
          </p:cNvSpPr>
          <p:nvPr/>
        </p:nvSpPr>
        <p:spPr bwMode="auto">
          <a:xfrm>
            <a:off x="4186238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0" name="Oval 42"/>
          <p:cNvSpPr>
            <a:spLocks noChangeArrowheads="1"/>
          </p:cNvSpPr>
          <p:nvPr/>
        </p:nvSpPr>
        <p:spPr bwMode="auto">
          <a:xfrm>
            <a:off x="4833938" y="3048000"/>
            <a:ext cx="433387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1" name="Oval 43"/>
          <p:cNvSpPr>
            <a:spLocks noChangeArrowheads="1"/>
          </p:cNvSpPr>
          <p:nvPr/>
        </p:nvSpPr>
        <p:spPr bwMode="auto">
          <a:xfrm>
            <a:off x="5373688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2" name="Oval 44"/>
          <p:cNvSpPr>
            <a:spLocks noChangeArrowheads="1"/>
          </p:cNvSpPr>
          <p:nvPr/>
        </p:nvSpPr>
        <p:spPr bwMode="auto">
          <a:xfrm>
            <a:off x="5905500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3" name="Oval 45"/>
          <p:cNvSpPr>
            <a:spLocks noChangeArrowheads="1"/>
          </p:cNvSpPr>
          <p:nvPr/>
        </p:nvSpPr>
        <p:spPr bwMode="auto">
          <a:xfrm>
            <a:off x="6473825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4" name="Oval 46"/>
          <p:cNvSpPr>
            <a:spLocks noChangeArrowheads="1"/>
          </p:cNvSpPr>
          <p:nvPr/>
        </p:nvSpPr>
        <p:spPr bwMode="auto">
          <a:xfrm>
            <a:off x="7050088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5" name="Oval 47"/>
          <p:cNvSpPr>
            <a:spLocks noChangeArrowheads="1"/>
          </p:cNvSpPr>
          <p:nvPr/>
        </p:nvSpPr>
        <p:spPr bwMode="auto">
          <a:xfrm>
            <a:off x="7569200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6" name="Oval 48"/>
          <p:cNvSpPr>
            <a:spLocks noChangeArrowheads="1"/>
          </p:cNvSpPr>
          <p:nvPr/>
        </p:nvSpPr>
        <p:spPr bwMode="auto">
          <a:xfrm>
            <a:off x="8105775" y="3048000"/>
            <a:ext cx="4318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3057" name="Rectangle 49"/>
          <p:cNvSpPr>
            <a:spLocks noChangeArrowheads="1"/>
          </p:cNvSpPr>
          <p:nvPr/>
        </p:nvSpPr>
        <p:spPr bwMode="auto">
          <a:xfrm>
            <a:off x="4610100" y="3125788"/>
            <a:ext cx="184150" cy="2746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endParaRPr lang="en-CA" altLang="en-US" sz="1200" b="1" i="0"/>
          </a:p>
        </p:txBody>
      </p:sp>
      <p:sp>
        <p:nvSpPr>
          <p:cNvPr id="43058" name="Rectangle 50"/>
          <p:cNvSpPr>
            <a:spLocks noChangeArrowheads="1"/>
          </p:cNvSpPr>
          <p:nvPr/>
        </p:nvSpPr>
        <p:spPr bwMode="auto">
          <a:xfrm>
            <a:off x="0" y="6324600"/>
            <a:ext cx="95123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FontTx/>
              <a:buNone/>
            </a:pPr>
            <a:r>
              <a:rPr lang="en-US" altLang="en-US" sz="1600" b="1" i="0"/>
              <a:t>11111111111111111111111111111111 . . . . ……………………... . 111111111111111111111111111111111</a:t>
            </a:r>
          </a:p>
        </p:txBody>
      </p:sp>
      <p:sp>
        <p:nvSpPr>
          <p:cNvPr id="43059" name="Text Box 51"/>
          <p:cNvSpPr txBox="1">
            <a:spLocks noChangeArrowheads="1"/>
          </p:cNvSpPr>
          <p:nvPr/>
        </p:nvSpPr>
        <p:spPr bwMode="auto">
          <a:xfrm>
            <a:off x="1524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0" name="Text Box 52"/>
          <p:cNvSpPr txBox="1">
            <a:spLocks noChangeArrowheads="1"/>
          </p:cNvSpPr>
          <p:nvPr/>
        </p:nvSpPr>
        <p:spPr bwMode="auto">
          <a:xfrm>
            <a:off x="622300" y="3063875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1" name="Text Box 53"/>
          <p:cNvSpPr txBox="1">
            <a:spLocks noChangeArrowheads="1"/>
          </p:cNvSpPr>
          <p:nvPr/>
        </p:nvSpPr>
        <p:spPr bwMode="auto">
          <a:xfrm>
            <a:off x="8050213" y="30480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2" name="Text Box 54"/>
          <p:cNvSpPr txBox="1">
            <a:spLocks noChangeArrowheads="1"/>
          </p:cNvSpPr>
          <p:nvPr/>
        </p:nvSpPr>
        <p:spPr bwMode="auto">
          <a:xfrm>
            <a:off x="7529513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3" name="Text Box 55"/>
          <p:cNvSpPr txBox="1">
            <a:spLocks noChangeArrowheads="1"/>
          </p:cNvSpPr>
          <p:nvPr/>
        </p:nvSpPr>
        <p:spPr bwMode="auto">
          <a:xfrm>
            <a:off x="6996113" y="306705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4" name="Text Box 56"/>
          <p:cNvSpPr txBox="1">
            <a:spLocks noChangeArrowheads="1"/>
          </p:cNvSpPr>
          <p:nvPr/>
        </p:nvSpPr>
        <p:spPr bwMode="auto">
          <a:xfrm>
            <a:off x="6426200" y="30480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5" name="Text Box 57"/>
          <p:cNvSpPr txBox="1">
            <a:spLocks noChangeArrowheads="1"/>
          </p:cNvSpPr>
          <p:nvPr/>
        </p:nvSpPr>
        <p:spPr bwMode="auto">
          <a:xfrm>
            <a:off x="5868988" y="306705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6" name="Text Box 58"/>
          <p:cNvSpPr txBox="1">
            <a:spLocks noChangeArrowheads="1"/>
          </p:cNvSpPr>
          <p:nvPr/>
        </p:nvSpPr>
        <p:spPr bwMode="auto">
          <a:xfrm>
            <a:off x="53340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7" name="Text Box 59"/>
          <p:cNvSpPr txBox="1">
            <a:spLocks noChangeArrowheads="1"/>
          </p:cNvSpPr>
          <p:nvPr/>
        </p:nvSpPr>
        <p:spPr bwMode="auto">
          <a:xfrm>
            <a:off x="4814888" y="3063875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8" name="Text Box 60"/>
          <p:cNvSpPr txBox="1">
            <a:spLocks noChangeArrowheads="1"/>
          </p:cNvSpPr>
          <p:nvPr/>
        </p:nvSpPr>
        <p:spPr bwMode="auto">
          <a:xfrm>
            <a:off x="4114800" y="30480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69" name="Text Box 61"/>
          <p:cNvSpPr txBox="1">
            <a:spLocks noChangeArrowheads="1"/>
          </p:cNvSpPr>
          <p:nvPr/>
        </p:nvSpPr>
        <p:spPr bwMode="auto">
          <a:xfrm>
            <a:off x="36068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0" name="Text Box 62"/>
          <p:cNvSpPr txBox="1">
            <a:spLocks noChangeArrowheads="1"/>
          </p:cNvSpPr>
          <p:nvPr/>
        </p:nvSpPr>
        <p:spPr bwMode="auto">
          <a:xfrm>
            <a:off x="30734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1" name="Text Box 63"/>
          <p:cNvSpPr txBox="1">
            <a:spLocks noChangeArrowheads="1"/>
          </p:cNvSpPr>
          <p:nvPr/>
        </p:nvSpPr>
        <p:spPr bwMode="auto">
          <a:xfrm>
            <a:off x="25400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2" name="Text Box 64"/>
          <p:cNvSpPr txBox="1">
            <a:spLocks noChangeArrowheads="1"/>
          </p:cNvSpPr>
          <p:nvPr/>
        </p:nvSpPr>
        <p:spPr bwMode="auto">
          <a:xfrm>
            <a:off x="1689100" y="3063875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3" name="Text Box 65"/>
          <p:cNvSpPr txBox="1">
            <a:spLocks noChangeArrowheads="1"/>
          </p:cNvSpPr>
          <p:nvPr/>
        </p:nvSpPr>
        <p:spPr bwMode="auto">
          <a:xfrm>
            <a:off x="1163638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  <p:sp>
        <p:nvSpPr>
          <p:cNvPr id="43074" name="Text Box 66"/>
          <p:cNvSpPr txBox="1">
            <a:spLocks noChangeArrowheads="1"/>
          </p:cNvSpPr>
          <p:nvPr/>
        </p:nvSpPr>
        <p:spPr bwMode="auto">
          <a:xfrm>
            <a:off x="8534400" y="3060700"/>
            <a:ext cx="53340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1600"/>
              <a:t>n</a:t>
            </a:r>
            <a:r>
              <a:rPr lang="en-US" altLang="en-US" sz="1600" i="0"/>
              <a:t>/4</a:t>
            </a:r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4034" name="Oval 2"/>
          <p:cNvSpPr>
            <a:spLocks noChangeArrowheads="1"/>
          </p:cNvSpPr>
          <p:nvPr/>
        </p:nvSpPr>
        <p:spPr bwMode="auto">
          <a:xfrm>
            <a:off x="5410200" y="1447800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4035" name="Oval 3"/>
          <p:cNvSpPr>
            <a:spLocks noChangeArrowheads="1"/>
          </p:cNvSpPr>
          <p:nvPr/>
        </p:nvSpPr>
        <p:spPr bwMode="auto">
          <a:xfrm>
            <a:off x="3581400" y="1470025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4036" name="Oval 4"/>
          <p:cNvSpPr>
            <a:spLocks noChangeArrowheads="1"/>
          </p:cNvSpPr>
          <p:nvPr/>
        </p:nvSpPr>
        <p:spPr bwMode="auto">
          <a:xfrm>
            <a:off x="7391400" y="1447800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4037" name="Oval 5"/>
          <p:cNvSpPr>
            <a:spLocks noChangeArrowheads="1"/>
          </p:cNvSpPr>
          <p:nvPr/>
        </p:nvSpPr>
        <p:spPr bwMode="auto">
          <a:xfrm>
            <a:off x="1752600" y="1447800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44038" name="Oval 6"/>
          <p:cNvSpPr>
            <a:spLocks noChangeArrowheads="1"/>
          </p:cNvSpPr>
          <p:nvPr/>
        </p:nvSpPr>
        <p:spPr bwMode="auto">
          <a:xfrm>
            <a:off x="4506913" y="685800"/>
            <a:ext cx="685800" cy="6858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graphicFrame>
        <p:nvGraphicFramePr>
          <p:cNvPr id="423943" name="Group 7"/>
          <p:cNvGraphicFramePr>
            <a:graphicFrameLocks noGrp="1"/>
          </p:cNvGraphicFramePr>
          <p:nvPr/>
        </p:nvGraphicFramePr>
        <p:xfrm>
          <a:off x="685800" y="609600"/>
          <a:ext cx="8382000" cy="6172203"/>
        </p:xfrm>
        <a:graphic>
          <a:graphicData uri="http://schemas.openxmlformats.org/drawingml/2006/table">
            <a:tbl>
              <a:tblPr/>
              <a:tblGrid>
                <a:gridCol w="8382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</a:tblGrid>
              <a:tr h="823913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000" b="0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722313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           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           +         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          +           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           +            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768350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endParaRPr kumimoji="0" lang="en-CA" sz="12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endParaRPr kumimoji="0" lang="en-CA" sz="2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 </a:t>
                      </a:r>
                      <a:r>
                        <a:rPr kumimoji="0" lang="en-US" sz="2800" b="1" i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is the sum of 4</a:t>
                      </a:r>
                      <a:r>
                        <a:rPr kumimoji="0" lang="en-US" sz="2800" b="1" i="1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copies of </a:t>
                      </a:r>
                      <a:r>
                        <a:rPr kumimoji="0" lang="en-US" sz="2800" b="1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1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</a:t>
                      </a:r>
                      <a:r>
                        <a:rPr kumimoji="0" lang="en-US" sz="2800" b="1" i="1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US" sz="2800" b="1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endParaRPr kumimoji="0" lang="en-CA" sz="2800" b="1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776288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28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. . . . . . . . . . . . . . . . . . . . . . . . . . </a:t>
                      </a: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75247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>
                          <a:tab pos="858838" algn="l"/>
                        </a:tabLst>
                      </a:pPr>
                      <a:r>
                        <a:rPr kumimoji="0" lang="en-US" sz="1200" b="1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1+1+1+1+1+1+1+1+1+1+1+1+1+1+1+1+1+1+1+1+1+1+1+1+1+1+1+1+1+1+1+1+1+1+1+1+1+1+1+1+1+1+1+1</a:t>
                      </a:r>
                      <a:endParaRPr kumimoji="0" lang="en-US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anchor="ctr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sp>
        <p:nvSpPr>
          <p:cNvPr id="44059" name="Oval 28"/>
          <p:cNvSpPr>
            <a:spLocks noChangeArrowheads="1"/>
          </p:cNvSpPr>
          <p:nvPr/>
        </p:nvSpPr>
        <p:spPr bwMode="auto">
          <a:xfrm>
            <a:off x="83058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0" name="Oval 29"/>
          <p:cNvSpPr>
            <a:spLocks noChangeArrowheads="1"/>
          </p:cNvSpPr>
          <p:nvPr/>
        </p:nvSpPr>
        <p:spPr bwMode="auto">
          <a:xfrm>
            <a:off x="112236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1" name="Oval 30"/>
          <p:cNvSpPr>
            <a:spLocks noChangeArrowheads="1"/>
          </p:cNvSpPr>
          <p:nvPr/>
        </p:nvSpPr>
        <p:spPr bwMode="auto">
          <a:xfrm>
            <a:off x="157956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2" name="Oval 31"/>
          <p:cNvSpPr>
            <a:spLocks noChangeArrowheads="1"/>
          </p:cNvSpPr>
          <p:nvPr/>
        </p:nvSpPr>
        <p:spPr bwMode="auto">
          <a:xfrm>
            <a:off x="20574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3" name="Oval 32"/>
          <p:cNvSpPr>
            <a:spLocks noChangeArrowheads="1"/>
          </p:cNvSpPr>
          <p:nvPr/>
        </p:nvSpPr>
        <p:spPr bwMode="auto">
          <a:xfrm>
            <a:off x="2536825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4" name="Oval 33"/>
          <p:cNvSpPr>
            <a:spLocks noChangeArrowheads="1"/>
          </p:cNvSpPr>
          <p:nvPr/>
        </p:nvSpPr>
        <p:spPr bwMode="auto">
          <a:xfrm>
            <a:off x="3025775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5" name="Oval 34"/>
          <p:cNvSpPr>
            <a:spLocks noChangeArrowheads="1"/>
          </p:cNvSpPr>
          <p:nvPr/>
        </p:nvSpPr>
        <p:spPr bwMode="auto">
          <a:xfrm>
            <a:off x="351631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6" name="Oval 35"/>
          <p:cNvSpPr>
            <a:spLocks noChangeArrowheads="1"/>
          </p:cNvSpPr>
          <p:nvPr/>
        </p:nvSpPr>
        <p:spPr bwMode="auto">
          <a:xfrm>
            <a:off x="39751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7" name="Oval 36"/>
          <p:cNvSpPr>
            <a:spLocks noChangeArrowheads="1"/>
          </p:cNvSpPr>
          <p:nvPr/>
        </p:nvSpPr>
        <p:spPr bwMode="auto">
          <a:xfrm>
            <a:off x="443071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8" name="Oval 37"/>
          <p:cNvSpPr>
            <a:spLocks noChangeArrowheads="1"/>
          </p:cNvSpPr>
          <p:nvPr/>
        </p:nvSpPr>
        <p:spPr bwMode="auto">
          <a:xfrm>
            <a:off x="4924425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69" name="Oval 38"/>
          <p:cNvSpPr>
            <a:spLocks noChangeArrowheads="1"/>
          </p:cNvSpPr>
          <p:nvPr/>
        </p:nvSpPr>
        <p:spPr bwMode="auto">
          <a:xfrm>
            <a:off x="5399088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0" name="Oval 39"/>
          <p:cNvSpPr>
            <a:spLocks noChangeArrowheads="1"/>
          </p:cNvSpPr>
          <p:nvPr/>
        </p:nvSpPr>
        <p:spPr bwMode="auto">
          <a:xfrm>
            <a:off x="58674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1" name="Oval 40"/>
          <p:cNvSpPr>
            <a:spLocks noChangeArrowheads="1"/>
          </p:cNvSpPr>
          <p:nvPr/>
        </p:nvSpPr>
        <p:spPr bwMode="auto">
          <a:xfrm>
            <a:off x="6367463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2" name="Oval 41"/>
          <p:cNvSpPr>
            <a:spLocks noChangeArrowheads="1"/>
          </p:cNvSpPr>
          <p:nvPr/>
        </p:nvSpPr>
        <p:spPr bwMode="auto">
          <a:xfrm>
            <a:off x="68580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3" name="Oval 42"/>
          <p:cNvSpPr>
            <a:spLocks noChangeArrowheads="1"/>
          </p:cNvSpPr>
          <p:nvPr/>
        </p:nvSpPr>
        <p:spPr bwMode="auto">
          <a:xfrm>
            <a:off x="73152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4" name="Oval 43"/>
          <p:cNvSpPr>
            <a:spLocks noChangeArrowheads="1"/>
          </p:cNvSpPr>
          <p:nvPr/>
        </p:nvSpPr>
        <p:spPr bwMode="auto">
          <a:xfrm>
            <a:off x="7772400" y="2362200"/>
            <a:ext cx="381000" cy="381000"/>
          </a:xfrm>
          <a:prstGeom prst="ellipse">
            <a:avLst/>
          </a:pr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44075" name="Rectangle 44"/>
          <p:cNvSpPr>
            <a:spLocks noChangeArrowheads="1"/>
          </p:cNvSpPr>
          <p:nvPr/>
        </p:nvSpPr>
        <p:spPr bwMode="auto">
          <a:xfrm>
            <a:off x="11128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76" name="Text Box 45"/>
          <p:cNvSpPr txBox="1">
            <a:spLocks noChangeArrowheads="1"/>
          </p:cNvSpPr>
          <p:nvPr/>
        </p:nvSpPr>
        <p:spPr bwMode="auto">
          <a:xfrm>
            <a:off x="304800" y="823913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0</a:t>
            </a:r>
          </a:p>
        </p:txBody>
      </p:sp>
      <p:sp>
        <p:nvSpPr>
          <p:cNvPr id="44077" name="Text Box 46"/>
          <p:cNvSpPr txBox="1">
            <a:spLocks noChangeArrowheads="1"/>
          </p:cNvSpPr>
          <p:nvPr/>
        </p:nvSpPr>
        <p:spPr bwMode="auto">
          <a:xfrm>
            <a:off x="304800" y="1565275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1</a:t>
            </a:r>
          </a:p>
        </p:txBody>
      </p:sp>
      <p:sp>
        <p:nvSpPr>
          <p:cNvPr id="44078" name="Text Box 47"/>
          <p:cNvSpPr txBox="1">
            <a:spLocks noChangeArrowheads="1"/>
          </p:cNvSpPr>
          <p:nvPr/>
        </p:nvSpPr>
        <p:spPr bwMode="auto">
          <a:xfrm>
            <a:off x="304800" y="2306638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2</a:t>
            </a:r>
          </a:p>
        </p:txBody>
      </p:sp>
      <p:sp>
        <p:nvSpPr>
          <p:cNvPr id="44079" name="Text Box 48"/>
          <p:cNvSpPr txBox="1">
            <a:spLocks noChangeArrowheads="1"/>
          </p:cNvSpPr>
          <p:nvPr/>
        </p:nvSpPr>
        <p:spPr bwMode="auto">
          <a:xfrm>
            <a:off x="304800" y="3865563"/>
            <a:ext cx="381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/>
              <a:t>i</a:t>
            </a:r>
          </a:p>
        </p:txBody>
      </p:sp>
      <p:sp>
        <p:nvSpPr>
          <p:cNvPr id="44080" name="Rectangle 50"/>
          <p:cNvSpPr>
            <a:spLocks noChangeArrowheads="1"/>
          </p:cNvSpPr>
          <p:nvPr/>
        </p:nvSpPr>
        <p:spPr bwMode="auto">
          <a:xfrm>
            <a:off x="15700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1" name="Rectangle 51"/>
          <p:cNvSpPr>
            <a:spLocks noChangeArrowheads="1"/>
          </p:cNvSpPr>
          <p:nvPr/>
        </p:nvSpPr>
        <p:spPr bwMode="auto">
          <a:xfrm>
            <a:off x="20272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2" name="Rectangle 52"/>
          <p:cNvSpPr>
            <a:spLocks noChangeArrowheads="1"/>
          </p:cNvSpPr>
          <p:nvPr/>
        </p:nvSpPr>
        <p:spPr bwMode="auto">
          <a:xfrm>
            <a:off x="24844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3" name="Rectangle 53"/>
          <p:cNvSpPr>
            <a:spLocks noChangeArrowheads="1"/>
          </p:cNvSpPr>
          <p:nvPr/>
        </p:nvSpPr>
        <p:spPr bwMode="auto">
          <a:xfrm>
            <a:off x="30178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4" name="Rectangle 54"/>
          <p:cNvSpPr>
            <a:spLocks noChangeArrowheads="1"/>
          </p:cNvSpPr>
          <p:nvPr/>
        </p:nvSpPr>
        <p:spPr bwMode="auto">
          <a:xfrm>
            <a:off x="34750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5" name="Rectangle 55"/>
          <p:cNvSpPr>
            <a:spLocks noChangeArrowheads="1"/>
          </p:cNvSpPr>
          <p:nvPr/>
        </p:nvSpPr>
        <p:spPr bwMode="auto">
          <a:xfrm>
            <a:off x="39322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6" name="Rectangle 56"/>
          <p:cNvSpPr>
            <a:spLocks noChangeArrowheads="1"/>
          </p:cNvSpPr>
          <p:nvPr/>
        </p:nvSpPr>
        <p:spPr bwMode="auto">
          <a:xfrm>
            <a:off x="43894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7" name="Rectangle 57"/>
          <p:cNvSpPr>
            <a:spLocks noChangeArrowheads="1"/>
          </p:cNvSpPr>
          <p:nvPr/>
        </p:nvSpPr>
        <p:spPr bwMode="auto">
          <a:xfrm>
            <a:off x="49228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8" name="Rectangle 58"/>
          <p:cNvSpPr>
            <a:spLocks noChangeArrowheads="1"/>
          </p:cNvSpPr>
          <p:nvPr/>
        </p:nvSpPr>
        <p:spPr bwMode="auto">
          <a:xfrm>
            <a:off x="53800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89" name="Rectangle 59"/>
          <p:cNvSpPr>
            <a:spLocks noChangeArrowheads="1"/>
          </p:cNvSpPr>
          <p:nvPr/>
        </p:nvSpPr>
        <p:spPr bwMode="auto">
          <a:xfrm>
            <a:off x="58372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0" name="Rectangle 60"/>
          <p:cNvSpPr>
            <a:spLocks noChangeArrowheads="1"/>
          </p:cNvSpPr>
          <p:nvPr/>
        </p:nvSpPr>
        <p:spPr bwMode="auto">
          <a:xfrm>
            <a:off x="62944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1" name="Rectangle 61"/>
          <p:cNvSpPr>
            <a:spLocks noChangeArrowheads="1"/>
          </p:cNvSpPr>
          <p:nvPr/>
        </p:nvSpPr>
        <p:spPr bwMode="auto">
          <a:xfrm>
            <a:off x="68278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2" name="Rectangle 62"/>
          <p:cNvSpPr>
            <a:spLocks noChangeArrowheads="1"/>
          </p:cNvSpPr>
          <p:nvPr/>
        </p:nvSpPr>
        <p:spPr bwMode="auto">
          <a:xfrm>
            <a:off x="72850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3" name="Rectangle 63"/>
          <p:cNvSpPr>
            <a:spLocks noChangeArrowheads="1"/>
          </p:cNvSpPr>
          <p:nvPr/>
        </p:nvSpPr>
        <p:spPr bwMode="auto">
          <a:xfrm>
            <a:off x="7742238" y="2413000"/>
            <a:ext cx="61118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 +</a:t>
            </a:r>
          </a:p>
        </p:txBody>
      </p:sp>
      <p:sp>
        <p:nvSpPr>
          <p:cNvPr id="44094" name="Rectangle 64"/>
          <p:cNvSpPr>
            <a:spLocks noChangeArrowheads="1"/>
          </p:cNvSpPr>
          <p:nvPr/>
        </p:nvSpPr>
        <p:spPr bwMode="auto">
          <a:xfrm>
            <a:off x="8272463" y="2413000"/>
            <a:ext cx="465137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400" b="1"/>
              <a:t>n</a:t>
            </a:r>
            <a:r>
              <a:rPr lang="en-US" altLang="en-US" sz="1400" b="1" i="0"/>
              <a:t>/4 </a:t>
            </a:r>
          </a:p>
        </p:txBody>
      </p:sp>
      <p:sp>
        <p:nvSpPr>
          <p:cNvPr id="44095" name="Text Box 65"/>
          <p:cNvSpPr txBox="1">
            <a:spLocks noChangeArrowheads="1"/>
          </p:cNvSpPr>
          <p:nvPr/>
        </p:nvSpPr>
        <p:spPr bwMode="auto">
          <a:xfrm>
            <a:off x="0" y="6172200"/>
            <a:ext cx="717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log</a:t>
            </a:r>
            <a:r>
              <a:rPr lang="en-US" altLang="en-US" sz="2000" i="0" baseline="-25000"/>
              <a:t>2</a:t>
            </a:r>
            <a:r>
              <a:rPr lang="en-US" altLang="en-US" sz="2000"/>
              <a:t>n</a:t>
            </a:r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8914" name="Object 2"/>
          <p:cNvGraphicFramePr>
            <a:graphicFrameLocks noChangeAspect="1"/>
          </p:cNvGraphicFramePr>
          <p:nvPr/>
        </p:nvGraphicFramePr>
        <p:xfrm>
          <a:off x="76200" y="0"/>
          <a:ext cx="6858000" cy="5143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Slide" r:id="rId3" imgW="4570434" imgH="3427397" progId="PowerPoint.Slide.8">
                  <p:embed/>
                </p:oleObj>
              </mc:Choice>
              <mc:Fallback>
                <p:oleObj name="Slide" r:id="rId3" imgW="4570434" imgH="3427397" progId="PowerPoint.Slide.8">
                  <p:embed/>
                  <p:pic>
                    <p:nvPicPr>
                      <p:cNvPr id="38914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76200" y="0"/>
                        <a:ext cx="6858000" cy="5143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chemeClr val="accent2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6997700" y="533400"/>
            <a:ext cx="1752600" cy="1735138"/>
            <a:chOff x="6997700" y="533400"/>
            <a:chExt cx="1752600" cy="1735138"/>
          </a:xfrm>
        </p:grpSpPr>
        <p:sp>
          <p:nvSpPr>
            <p:cNvPr id="45071" name="Text Box 3"/>
            <p:cNvSpPr txBox="1">
              <a:spLocks noChangeArrowheads="1"/>
            </p:cNvSpPr>
            <p:nvPr/>
          </p:nvSpPr>
          <p:spPr bwMode="auto">
            <a:xfrm>
              <a:off x="7251700" y="533400"/>
              <a:ext cx="14859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400" i="0"/>
                <a:t>=1</a:t>
              </a:r>
              <a:r>
                <a:rPr lang="en-US" altLang="en-US" i="0"/>
                <a:t>×</a:t>
              </a:r>
              <a:r>
                <a:rPr lang="en-US" altLang="en-US" sz="2400"/>
                <a:t>n</a:t>
              </a:r>
            </a:p>
          </p:txBody>
        </p:sp>
        <p:sp>
          <p:nvSpPr>
            <p:cNvPr id="45072" name="Text Box 4"/>
            <p:cNvSpPr txBox="1">
              <a:spLocks noChangeArrowheads="1"/>
            </p:cNvSpPr>
            <p:nvPr/>
          </p:nvSpPr>
          <p:spPr bwMode="auto">
            <a:xfrm>
              <a:off x="6997700" y="1066800"/>
              <a:ext cx="17399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400" i="0"/>
                <a:t>= 4</a:t>
              </a:r>
              <a:r>
                <a:rPr lang="en-US" altLang="en-US" i="0"/>
                <a:t>×(</a:t>
              </a:r>
              <a:r>
                <a:rPr lang="en-US" altLang="en-US" sz="2400"/>
                <a:t>n</a:t>
              </a:r>
              <a:r>
                <a:rPr lang="en-US" altLang="en-US" sz="2400" i="0"/>
                <a:t>/2)</a:t>
              </a:r>
            </a:p>
          </p:txBody>
        </p:sp>
        <p:sp>
          <p:nvSpPr>
            <p:cNvPr id="45073" name="Text Box 5"/>
            <p:cNvSpPr txBox="1">
              <a:spLocks noChangeArrowheads="1"/>
            </p:cNvSpPr>
            <p:nvPr/>
          </p:nvSpPr>
          <p:spPr bwMode="auto">
            <a:xfrm>
              <a:off x="6997700" y="1689100"/>
              <a:ext cx="17526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50000"/>
                </a:spcBef>
                <a:buFontTx/>
                <a:buNone/>
              </a:pPr>
              <a:r>
                <a:rPr lang="en-US" altLang="en-US" sz="2400" i="0"/>
                <a:t>= 16</a:t>
              </a:r>
              <a:r>
                <a:rPr lang="en-US" altLang="en-US" i="0"/>
                <a:t>×(</a:t>
              </a:r>
              <a:r>
                <a:rPr lang="en-US" altLang="en-US" sz="2400"/>
                <a:t>n</a:t>
              </a:r>
              <a:r>
                <a:rPr lang="en-US" altLang="en-US" sz="2400" i="0"/>
                <a:t>/4)</a:t>
              </a:r>
            </a:p>
          </p:txBody>
        </p:sp>
      </p:grpSp>
      <p:sp>
        <p:nvSpPr>
          <p:cNvPr id="38918" name="Text Box 6"/>
          <p:cNvSpPr txBox="1">
            <a:spLocks noChangeArrowheads="1"/>
          </p:cNvSpPr>
          <p:nvPr/>
        </p:nvSpPr>
        <p:spPr bwMode="auto">
          <a:xfrm>
            <a:off x="7162800" y="2743200"/>
            <a:ext cx="1739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sz="2400" baseline="30000"/>
              <a:t>i</a:t>
            </a:r>
            <a:r>
              <a:rPr lang="en-US" altLang="en-US" sz="2400" i="0" baseline="30000"/>
              <a:t> </a:t>
            </a:r>
            <a:r>
              <a:rPr lang="en-US" altLang="en-US" i="0"/>
              <a:t>×(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  <a:r>
              <a:rPr lang="en-US" altLang="en-US" sz="2400" baseline="30000"/>
              <a:t>i</a:t>
            </a:r>
            <a:r>
              <a:rPr lang="en-US" altLang="en-US" sz="2400" i="0"/>
              <a:t>)</a:t>
            </a:r>
          </a:p>
        </p:txBody>
      </p:sp>
      <p:sp>
        <p:nvSpPr>
          <p:cNvPr id="38920" name="Text Box 8"/>
          <p:cNvSpPr txBox="1">
            <a:spLocks noChangeArrowheads="1"/>
          </p:cNvSpPr>
          <p:nvPr/>
        </p:nvSpPr>
        <p:spPr bwMode="auto">
          <a:xfrm>
            <a:off x="6934200" y="4530725"/>
            <a:ext cx="25908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i="0"/>
              <a:t>×(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sz="2400" i="0"/>
              <a:t>)</a:t>
            </a:r>
          </a:p>
        </p:txBody>
      </p: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5562600" y="5562600"/>
            <a:ext cx="4267200" cy="901700"/>
            <a:chOff x="5562600" y="5562600"/>
            <a:chExt cx="4267200" cy="901700"/>
          </a:xfrm>
        </p:grpSpPr>
        <p:sp>
          <p:nvSpPr>
            <p:cNvPr id="45069" name="Text Box 7"/>
            <p:cNvSpPr txBox="1">
              <a:spLocks noChangeArrowheads="1"/>
            </p:cNvSpPr>
            <p:nvPr/>
          </p:nvSpPr>
          <p:spPr bwMode="auto">
            <a:xfrm>
              <a:off x="5562600" y="5884863"/>
              <a:ext cx="4267200" cy="579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i="0">
                  <a:cs typeface="Times New Roman" pitchFamily="18" charset="0"/>
                </a:rPr>
                <a:t>Total: </a:t>
              </a:r>
              <a:r>
                <a:rPr lang="en-CA" altLang="en-US" i="0">
                  <a:cs typeface="Times New Roman" pitchFamily="18" charset="0"/>
                </a:rPr>
                <a:t>?</a:t>
              </a:r>
              <a:r>
                <a:rPr lang="en-US" altLang="en-US" sz="2800" i="0"/>
                <a:t> </a:t>
              </a:r>
            </a:p>
          </p:txBody>
        </p:sp>
        <p:sp>
          <p:nvSpPr>
            <p:cNvPr id="45070" name="Line 9"/>
            <p:cNvSpPr>
              <a:spLocks noChangeShapeType="1"/>
            </p:cNvSpPr>
            <p:nvPr/>
          </p:nvSpPr>
          <p:spPr bwMode="auto">
            <a:xfrm>
              <a:off x="6096000" y="5562600"/>
              <a:ext cx="2971800" cy="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24970" name="Text Box 10"/>
          <p:cNvSpPr txBox="1">
            <a:spLocks noChangeArrowheads="1"/>
          </p:cNvSpPr>
          <p:nvPr/>
        </p:nvSpPr>
        <p:spPr bwMode="auto">
          <a:xfrm>
            <a:off x="6934200" y="4987925"/>
            <a:ext cx="2362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en-US" sz="2400" i="0"/>
              <a:t>= </a:t>
            </a:r>
            <a:r>
              <a:rPr lang="en-US" altLang="en-US" sz="2400"/>
              <a:t>n</a:t>
            </a:r>
            <a:r>
              <a:rPr lang="en-US" altLang="en-US" sz="2400" i="0" baseline="30000"/>
              <a:t>log4  </a:t>
            </a:r>
            <a:r>
              <a:rPr lang="en-US" altLang="en-US" sz="2400" i="0"/>
              <a:t>× 1  =  n</a:t>
            </a:r>
            <a:r>
              <a:rPr lang="en-US" altLang="en-US" sz="2400" i="0" baseline="30000"/>
              <a:t>2   </a:t>
            </a:r>
            <a:r>
              <a:rPr lang="en-US" altLang="en-US" sz="2400" i="0"/>
              <a:t>  </a:t>
            </a:r>
          </a:p>
        </p:txBody>
      </p:sp>
      <p:sp>
        <p:nvSpPr>
          <p:cNvPr id="424971" name="Text Box 11"/>
          <p:cNvSpPr txBox="1">
            <a:spLocks noChangeArrowheads="1"/>
          </p:cNvSpPr>
          <p:nvPr/>
        </p:nvSpPr>
        <p:spPr bwMode="auto">
          <a:xfrm>
            <a:off x="2057400" y="5029200"/>
            <a:ext cx="2054225" cy="1917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/>
              <a:t>a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sz="2400" i="0"/>
              <a:t> </a:t>
            </a:r>
          </a:p>
          <a:p>
            <a:pPr lvl="1" eaLnBrk="1" hangingPunct="1">
              <a:buFontTx/>
              <a:buNone/>
            </a:pPr>
            <a:r>
              <a:rPr lang="en-US" altLang="en-US" sz="2400" i="0"/>
              <a:t>= (2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a</a:t>
            </a:r>
            <a:r>
              <a:rPr lang="en-US" altLang="en-US" sz="2400" i="0"/>
              <a:t>)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endParaRPr lang="en-US" altLang="en-US" sz="2400"/>
          </a:p>
          <a:p>
            <a:pPr lvl="1" eaLnBrk="1" hangingPunct="1">
              <a:buFontTx/>
              <a:buNone/>
            </a:pPr>
            <a:r>
              <a:rPr lang="en-US" altLang="en-US" sz="2400" i="0"/>
              <a:t>= 2</a:t>
            </a:r>
            <a:r>
              <a:rPr lang="en-US" altLang="en-US" sz="2400" i="0" baseline="30000"/>
              <a:t>(log</a:t>
            </a:r>
            <a:r>
              <a:rPr lang="en-US" altLang="en-US" sz="2400" baseline="30000"/>
              <a:t>a</a:t>
            </a:r>
            <a:r>
              <a:rPr lang="en-US" altLang="en-US" sz="2400" i="0" baseline="30000"/>
              <a:t> · log</a:t>
            </a:r>
            <a:r>
              <a:rPr lang="en-US" altLang="en-US" sz="2400" baseline="30000"/>
              <a:t>n</a:t>
            </a:r>
            <a:r>
              <a:rPr lang="en-US" altLang="en-US" sz="2400" i="0" baseline="30000"/>
              <a:t>)</a:t>
            </a:r>
            <a:endParaRPr lang="en-US" altLang="en-US" sz="2400" i="0"/>
          </a:p>
          <a:p>
            <a:pPr lvl="1" eaLnBrk="1" hangingPunct="1">
              <a:buFontTx/>
              <a:buNone/>
            </a:pPr>
            <a:r>
              <a:rPr lang="en-US" altLang="en-US" sz="2400" i="0"/>
              <a:t>= (2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sz="2400" i="0"/>
              <a:t>)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a</a:t>
            </a:r>
            <a:endParaRPr lang="en-US" altLang="en-US" sz="2400"/>
          </a:p>
          <a:p>
            <a:pPr lvl="1" eaLnBrk="1" hangingPunct="1">
              <a:buFontTx/>
              <a:buNone/>
            </a:pPr>
            <a:r>
              <a:rPr lang="en-US" altLang="en-US" sz="2400" i="0"/>
              <a:t>= </a:t>
            </a:r>
            <a:r>
              <a:rPr lang="en-US" altLang="en-US" sz="2400"/>
              <a:t>n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a</a:t>
            </a:r>
            <a:endParaRPr lang="en-CA" altLang="en-US" sz="2400" baseline="30000"/>
          </a:p>
        </p:txBody>
      </p:sp>
      <p:sp>
        <p:nvSpPr>
          <p:cNvPr id="2" name="Rectangle 1"/>
          <p:cNvSpPr>
            <a:spLocks noChangeArrowheads="1"/>
          </p:cNvSpPr>
          <p:nvPr/>
        </p:nvSpPr>
        <p:spPr bwMode="auto">
          <a:xfrm>
            <a:off x="1243013" y="2884488"/>
            <a:ext cx="4572000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tabLst>
                <a:tab pos="858838" algn="l"/>
              </a:tabLst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buFontTx/>
              <a:buNone/>
            </a:pPr>
            <a:r>
              <a:rPr lang="en-US" altLang="en-US" sz="1800" b="1" i="0">
                <a:latin typeface="Comic Sans MS" pitchFamily="66" charset="0"/>
              </a:rPr>
              <a:t>Level </a:t>
            </a:r>
            <a:r>
              <a:rPr lang="en-US" altLang="en-US" sz="1800" b="1">
                <a:latin typeface="Comic Sans MS" pitchFamily="66" charset="0"/>
              </a:rPr>
              <a:t>i</a:t>
            </a:r>
            <a:r>
              <a:rPr lang="en-US" altLang="en-US" sz="1800" b="1" i="0">
                <a:latin typeface="Comic Sans MS" pitchFamily="66" charset="0"/>
              </a:rPr>
              <a:t> is the sum of 4</a:t>
            </a:r>
            <a:r>
              <a:rPr lang="en-US" altLang="en-US" sz="1800" b="1" baseline="30000">
                <a:latin typeface="Comic Sans MS" pitchFamily="66" charset="0"/>
              </a:rPr>
              <a:t>i</a:t>
            </a:r>
            <a:r>
              <a:rPr lang="en-US" altLang="en-US" sz="1800" b="1">
                <a:latin typeface="Comic Sans MS" pitchFamily="66" charset="0"/>
              </a:rPr>
              <a:t> </a:t>
            </a:r>
            <a:r>
              <a:rPr lang="en-US" altLang="en-US" sz="1800" b="1" i="0">
                <a:latin typeface="Comic Sans MS" pitchFamily="66" charset="0"/>
              </a:rPr>
              <a:t>copies of </a:t>
            </a:r>
            <a:r>
              <a:rPr lang="en-US" altLang="en-US" sz="1800" b="1">
                <a:latin typeface="Comic Sans MS" pitchFamily="66" charset="0"/>
              </a:rPr>
              <a:t>n</a:t>
            </a:r>
            <a:r>
              <a:rPr lang="en-US" altLang="en-US" sz="1800" b="1" i="0">
                <a:latin typeface="Comic Sans MS" pitchFamily="66" charset="0"/>
              </a:rPr>
              <a:t>/2</a:t>
            </a:r>
            <a:r>
              <a:rPr lang="en-US" altLang="en-US" sz="1800" b="1" baseline="30000">
                <a:latin typeface="Comic Sans MS" pitchFamily="66" charset="0"/>
              </a:rPr>
              <a:t>i</a:t>
            </a:r>
            <a:endParaRPr lang="en-US" altLang="en-US" sz="1800" b="1">
              <a:latin typeface="Comic Sans MS" pitchFamily="66" charset="0"/>
            </a:endParaRPr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685800" y="4700588"/>
            <a:ext cx="6248400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tabLst>
                <a:tab pos="858838" algn="l"/>
              </a:tabLst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FontTx/>
              <a:buNone/>
            </a:pPr>
            <a:r>
              <a:rPr lang="en-US" altLang="en-US" sz="1100" b="1" i="0">
                <a:latin typeface="Comic Sans MS" pitchFamily="66" charset="0"/>
              </a:rPr>
              <a:t>1+1+1+1+1+1+1+1+1+1+1+1+1+1+1+1+1+1+1+1+1+1+1+1+1+1+1+1+1+1+1+1+1+1+1</a:t>
            </a:r>
            <a:endParaRPr lang="en-US" altLang="en-US" sz="1800" i="0">
              <a:latin typeface="Comic Sans MS" pitchFamily="66" charset="0"/>
            </a:endParaRPr>
          </a:p>
        </p:txBody>
      </p:sp>
      <p:sp>
        <p:nvSpPr>
          <p:cNvPr id="14" name="Text Box 51"/>
          <p:cNvSpPr txBox="1">
            <a:spLocks noChangeArrowheads="1"/>
          </p:cNvSpPr>
          <p:nvPr/>
        </p:nvSpPr>
        <p:spPr bwMode="auto">
          <a:xfrm>
            <a:off x="-30163" y="4645025"/>
            <a:ext cx="563563" cy="3079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400"/>
              <a:t>log</a:t>
            </a:r>
            <a:r>
              <a:rPr lang="en-US" altLang="en-US" sz="1400" baseline="-25000"/>
              <a:t>2</a:t>
            </a:r>
            <a:r>
              <a:rPr lang="en-US" altLang="en-US" sz="1400"/>
              <a:t>n</a:t>
            </a:r>
          </a:p>
        </p:txBody>
      </p:sp>
      <p:sp>
        <p:nvSpPr>
          <p:cNvPr id="17" name="Text Box 6"/>
          <p:cNvSpPr txBox="1">
            <a:spLocks noChangeArrowheads="1"/>
          </p:cNvSpPr>
          <p:nvPr/>
        </p:nvSpPr>
        <p:spPr bwMode="auto">
          <a:xfrm>
            <a:off x="7315200" y="3230563"/>
            <a:ext cx="17399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000" i="0">
                <a:solidFill>
                  <a:schemeClr val="tx2"/>
                </a:solidFill>
              </a:rPr>
              <a:t>Increases by a factor of 2.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9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9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8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8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9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9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9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24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2497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4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497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249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2497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4249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42497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 nodeType="clickPar">
                      <p:stCondLst>
                        <p:cond delay="indefinite"/>
                      </p:stCondLst>
                      <p:childTnLst>
                        <p:par>
                          <p:cTn id="7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4249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42497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 nodeType="clickPar">
                      <p:stCondLst>
                        <p:cond delay="indefinite"/>
                      </p:stCondLst>
                      <p:childTnLst>
                        <p:par>
                          <p:cTn id="7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4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4249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4249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 nodeType="clickPar">
                      <p:stCondLst>
                        <p:cond delay="indefinite"/>
                      </p:stCondLst>
                      <p:childTnLst>
                        <p:par>
                          <p:cTn id="8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 nodeType="clickPar">
                      <p:stCondLst>
                        <p:cond delay="indefinite"/>
                      </p:stCondLst>
                      <p:childTnLst>
                        <p:par>
                          <p:cTn id="8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918" grpId="0"/>
      <p:bldP spid="38920" grpId="0"/>
      <p:bldP spid="424970" grpId="0" autoUpdateAnimBg="0"/>
      <p:bldP spid="2" grpId="0"/>
      <p:bldP spid="3" grpId="0"/>
      <p:bldP spid="14" grpId="0"/>
      <p:bldP spid="17" grpId="0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6082" name="Picture 15" descr="02-4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5175" y="1039813"/>
            <a:ext cx="8074025" cy="5546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6083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Geometric Sum</a:t>
            </a:r>
            <a:endParaRPr lang="en-CA" altLang="en-US"/>
          </a:p>
        </p:txBody>
      </p:sp>
      <p:grpSp>
        <p:nvGrpSpPr>
          <p:cNvPr id="46084" name="Group 4"/>
          <p:cNvGrpSpPr>
            <a:grpSpLocks/>
          </p:cNvGrpSpPr>
          <p:nvPr/>
        </p:nvGrpSpPr>
        <p:grpSpPr bwMode="auto">
          <a:xfrm flipH="1">
            <a:off x="6705600" y="1489075"/>
            <a:ext cx="1066800" cy="2168525"/>
            <a:chOff x="-1200" y="1226"/>
            <a:chExt cx="1132" cy="2304"/>
          </a:xfrm>
        </p:grpSpPr>
        <p:grpSp>
          <p:nvGrpSpPr>
            <p:cNvPr id="46085" name="Group 5"/>
            <p:cNvGrpSpPr>
              <a:grpSpLocks/>
            </p:cNvGrpSpPr>
            <p:nvPr/>
          </p:nvGrpSpPr>
          <p:grpSpPr bwMode="auto">
            <a:xfrm>
              <a:off x="-925" y="1226"/>
              <a:ext cx="857" cy="2304"/>
              <a:chOff x="-925" y="1226"/>
              <a:chExt cx="857" cy="2304"/>
            </a:xfrm>
          </p:grpSpPr>
          <p:sp>
            <p:nvSpPr>
              <p:cNvPr id="46089" name="Freeform 6"/>
              <p:cNvSpPr>
                <a:spLocks/>
              </p:cNvSpPr>
              <p:nvPr/>
            </p:nvSpPr>
            <p:spPr bwMode="auto">
              <a:xfrm>
                <a:off x="-884" y="1636"/>
                <a:ext cx="330" cy="401"/>
              </a:xfrm>
              <a:custGeom>
                <a:avLst/>
                <a:gdLst>
                  <a:gd name="T0" fmla="*/ 230 w 330"/>
                  <a:gd name="T1" fmla="*/ 126 h 401"/>
                  <a:gd name="T2" fmla="*/ 215 w 330"/>
                  <a:gd name="T3" fmla="*/ 61 h 401"/>
                  <a:gd name="T4" fmla="*/ 180 w 330"/>
                  <a:gd name="T5" fmla="*/ 21 h 401"/>
                  <a:gd name="T6" fmla="*/ 130 w 330"/>
                  <a:gd name="T7" fmla="*/ 0 h 401"/>
                  <a:gd name="T8" fmla="*/ 55 w 330"/>
                  <a:gd name="T9" fmla="*/ 16 h 401"/>
                  <a:gd name="T10" fmla="*/ 15 w 330"/>
                  <a:gd name="T11" fmla="*/ 91 h 401"/>
                  <a:gd name="T12" fmla="*/ 0 w 330"/>
                  <a:gd name="T13" fmla="*/ 166 h 401"/>
                  <a:gd name="T14" fmla="*/ 0 w 330"/>
                  <a:gd name="T15" fmla="*/ 246 h 401"/>
                  <a:gd name="T16" fmla="*/ 15 w 330"/>
                  <a:gd name="T17" fmla="*/ 336 h 401"/>
                  <a:gd name="T18" fmla="*/ 70 w 330"/>
                  <a:gd name="T19" fmla="*/ 391 h 401"/>
                  <a:gd name="T20" fmla="*/ 120 w 330"/>
                  <a:gd name="T21" fmla="*/ 401 h 401"/>
                  <a:gd name="T22" fmla="*/ 185 w 330"/>
                  <a:gd name="T23" fmla="*/ 386 h 401"/>
                  <a:gd name="T24" fmla="*/ 215 w 330"/>
                  <a:gd name="T25" fmla="*/ 326 h 401"/>
                  <a:gd name="T26" fmla="*/ 235 w 330"/>
                  <a:gd name="T27" fmla="*/ 266 h 401"/>
                  <a:gd name="T28" fmla="*/ 245 w 330"/>
                  <a:gd name="T29" fmla="*/ 216 h 401"/>
                  <a:gd name="T30" fmla="*/ 245 w 330"/>
                  <a:gd name="T31" fmla="*/ 181 h 401"/>
                  <a:gd name="T32" fmla="*/ 325 w 330"/>
                  <a:gd name="T33" fmla="*/ 106 h 401"/>
                  <a:gd name="T34" fmla="*/ 330 w 330"/>
                  <a:gd name="T35" fmla="*/ 81 h 401"/>
                  <a:gd name="T36" fmla="*/ 315 w 330"/>
                  <a:gd name="T37" fmla="*/ 71 h 401"/>
                  <a:gd name="T38" fmla="*/ 235 w 330"/>
                  <a:gd name="T39" fmla="*/ 156 h 401"/>
                  <a:gd name="T40" fmla="*/ 230 w 330"/>
                  <a:gd name="T41" fmla="*/ 126 h 401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0"/>
                  <a:gd name="T64" fmla="*/ 0 h 401"/>
                  <a:gd name="T65" fmla="*/ 330 w 330"/>
                  <a:gd name="T66" fmla="*/ 401 h 401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0" h="401">
                    <a:moveTo>
                      <a:pt x="230" y="126"/>
                    </a:moveTo>
                    <a:lnTo>
                      <a:pt x="215" y="61"/>
                    </a:lnTo>
                    <a:lnTo>
                      <a:pt x="180" y="21"/>
                    </a:lnTo>
                    <a:lnTo>
                      <a:pt x="130" y="0"/>
                    </a:lnTo>
                    <a:lnTo>
                      <a:pt x="55" y="16"/>
                    </a:lnTo>
                    <a:lnTo>
                      <a:pt x="15" y="91"/>
                    </a:lnTo>
                    <a:lnTo>
                      <a:pt x="0" y="166"/>
                    </a:lnTo>
                    <a:lnTo>
                      <a:pt x="0" y="246"/>
                    </a:lnTo>
                    <a:lnTo>
                      <a:pt x="15" y="336"/>
                    </a:lnTo>
                    <a:lnTo>
                      <a:pt x="70" y="391"/>
                    </a:lnTo>
                    <a:lnTo>
                      <a:pt x="120" y="401"/>
                    </a:lnTo>
                    <a:lnTo>
                      <a:pt x="185" y="386"/>
                    </a:lnTo>
                    <a:lnTo>
                      <a:pt x="215" y="326"/>
                    </a:lnTo>
                    <a:lnTo>
                      <a:pt x="235" y="266"/>
                    </a:lnTo>
                    <a:lnTo>
                      <a:pt x="245" y="216"/>
                    </a:lnTo>
                    <a:lnTo>
                      <a:pt x="245" y="181"/>
                    </a:lnTo>
                    <a:lnTo>
                      <a:pt x="325" y="106"/>
                    </a:lnTo>
                    <a:lnTo>
                      <a:pt x="330" y="81"/>
                    </a:lnTo>
                    <a:lnTo>
                      <a:pt x="315" y="71"/>
                    </a:lnTo>
                    <a:lnTo>
                      <a:pt x="235" y="156"/>
                    </a:lnTo>
                    <a:lnTo>
                      <a:pt x="230" y="126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0" name="Freeform 7"/>
              <p:cNvSpPr>
                <a:spLocks/>
              </p:cNvSpPr>
              <p:nvPr/>
            </p:nvSpPr>
            <p:spPr bwMode="auto">
              <a:xfrm>
                <a:off x="-810" y="1226"/>
                <a:ext cx="581" cy="681"/>
              </a:xfrm>
              <a:custGeom>
                <a:avLst/>
                <a:gdLst>
                  <a:gd name="T0" fmla="*/ 11 w 581"/>
                  <a:gd name="T1" fmla="*/ 681 h 681"/>
                  <a:gd name="T2" fmla="*/ 0 w 581"/>
                  <a:gd name="T3" fmla="*/ 620 h 681"/>
                  <a:gd name="T4" fmla="*/ 26 w 581"/>
                  <a:gd name="T5" fmla="*/ 540 h 681"/>
                  <a:gd name="T6" fmla="*/ 96 w 581"/>
                  <a:gd name="T7" fmla="*/ 475 h 681"/>
                  <a:gd name="T8" fmla="*/ 196 w 581"/>
                  <a:gd name="T9" fmla="*/ 385 h 681"/>
                  <a:gd name="T10" fmla="*/ 301 w 581"/>
                  <a:gd name="T11" fmla="*/ 285 h 681"/>
                  <a:gd name="T12" fmla="*/ 396 w 581"/>
                  <a:gd name="T13" fmla="*/ 160 h 681"/>
                  <a:gd name="T14" fmla="*/ 426 w 581"/>
                  <a:gd name="T15" fmla="*/ 85 h 681"/>
                  <a:gd name="T16" fmla="*/ 436 w 581"/>
                  <a:gd name="T17" fmla="*/ 0 h 681"/>
                  <a:gd name="T18" fmla="*/ 456 w 581"/>
                  <a:gd name="T19" fmla="*/ 0 h 681"/>
                  <a:gd name="T20" fmla="*/ 446 w 581"/>
                  <a:gd name="T21" fmla="*/ 90 h 681"/>
                  <a:gd name="T22" fmla="*/ 461 w 581"/>
                  <a:gd name="T23" fmla="*/ 90 h 681"/>
                  <a:gd name="T24" fmla="*/ 541 w 581"/>
                  <a:gd name="T25" fmla="*/ 30 h 681"/>
                  <a:gd name="T26" fmla="*/ 556 w 581"/>
                  <a:gd name="T27" fmla="*/ 50 h 681"/>
                  <a:gd name="T28" fmla="*/ 491 w 581"/>
                  <a:gd name="T29" fmla="*/ 95 h 681"/>
                  <a:gd name="T30" fmla="*/ 481 w 581"/>
                  <a:gd name="T31" fmla="*/ 125 h 681"/>
                  <a:gd name="T32" fmla="*/ 501 w 581"/>
                  <a:gd name="T33" fmla="*/ 135 h 681"/>
                  <a:gd name="T34" fmla="*/ 566 w 581"/>
                  <a:gd name="T35" fmla="*/ 135 h 681"/>
                  <a:gd name="T36" fmla="*/ 581 w 581"/>
                  <a:gd name="T37" fmla="*/ 145 h 681"/>
                  <a:gd name="T38" fmla="*/ 576 w 581"/>
                  <a:gd name="T39" fmla="*/ 160 h 681"/>
                  <a:gd name="T40" fmla="*/ 496 w 581"/>
                  <a:gd name="T41" fmla="*/ 155 h 681"/>
                  <a:gd name="T42" fmla="*/ 471 w 581"/>
                  <a:gd name="T43" fmla="*/ 155 h 681"/>
                  <a:gd name="T44" fmla="*/ 466 w 581"/>
                  <a:gd name="T45" fmla="*/ 170 h 681"/>
                  <a:gd name="T46" fmla="*/ 521 w 581"/>
                  <a:gd name="T47" fmla="*/ 245 h 681"/>
                  <a:gd name="T48" fmla="*/ 506 w 581"/>
                  <a:gd name="T49" fmla="*/ 260 h 681"/>
                  <a:gd name="T50" fmla="*/ 451 w 581"/>
                  <a:gd name="T51" fmla="*/ 190 h 681"/>
                  <a:gd name="T52" fmla="*/ 431 w 581"/>
                  <a:gd name="T53" fmla="*/ 190 h 681"/>
                  <a:gd name="T54" fmla="*/ 391 w 581"/>
                  <a:gd name="T55" fmla="*/ 220 h 681"/>
                  <a:gd name="T56" fmla="*/ 321 w 581"/>
                  <a:gd name="T57" fmla="*/ 315 h 681"/>
                  <a:gd name="T58" fmla="*/ 256 w 581"/>
                  <a:gd name="T59" fmla="*/ 395 h 681"/>
                  <a:gd name="T60" fmla="*/ 181 w 581"/>
                  <a:gd name="T61" fmla="*/ 480 h 681"/>
                  <a:gd name="T62" fmla="*/ 126 w 581"/>
                  <a:gd name="T63" fmla="*/ 565 h 681"/>
                  <a:gd name="T64" fmla="*/ 56 w 581"/>
                  <a:gd name="T65" fmla="*/ 675 h 681"/>
                  <a:gd name="T66" fmla="*/ 11 w 581"/>
                  <a:gd name="T67" fmla="*/ 681 h 681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581"/>
                  <a:gd name="T103" fmla="*/ 0 h 681"/>
                  <a:gd name="T104" fmla="*/ 581 w 581"/>
                  <a:gd name="T105" fmla="*/ 681 h 681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581" h="681">
                    <a:moveTo>
                      <a:pt x="11" y="681"/>
                    </a:moveTo>
                    <a:lnTo>
                      <a:pt x="0" y="620"/>
                    </a:lnTo>
                    <a:lnTo>
                      <a:pt x="26" y="540"/>
                    </a:lnTo>
                    <a:lnTo>
                      <a:pt x="96" y="475"/>
                    </a:lnTo>
                    <a:lnTo>
                      <a:pt x="196" y="385"/>
                    </a:lnTo>
                    <a:lnTo>
                      <a:pt x="301" y="285"/>
                    </a:lnTo>
                    <a:lnTo>
                      <a:pt x="396" y="160"/>
                    </a:lnTo>
                    <a:lnTo>
                      <a:pt x="426" y="85"/>
                    </a:lnTo>
                    <a:lnTo>
                      <a:pt x="436" y="0"/>
                    </a:lnTo>
                    <a:lnTo>
                      <a:pt x="456" y="0"/>
                    </a:lnTo>
                    <a:lnTo>
                      <a:pt x="446" y="90"/>
                    </a:lnTo>
                    <a:lnTo>
                      <a:pt x="461" y="90"/>
                    </a:lnTo>
                    <a:lnTo>
                      <a:pt x="541" y="30"/>
                    </a:lnTo>
                    <a:lnTo>
                      <a:pt x="556" y="50"/>
                    </a:lnTo>
                    <a:lnTo>
                      <a:pt x="491" y="95"/>
                    </a:lnTo>
                    <a:lnTo>
                      <a:pt x="481" y="125"/>
                    </a:lnTo>
                    <a:lnTo>
                      <a:pt x="501" y="135"/>
                    </a:lnTo>
                    <a:lnTo>
                      <a:pt x="566" y="135"/>
                    </a:lnTo>
                    <a:lnTo>
                      <a:pt x="581" y="145"/>
                    </a:lnTo>
                    <a:lnTo>
                      <a:pt x="576" y="160"/>
                    </a:lnTo>
                    <a:lnTo>
                      <a:pt x="496" y="155"/>
                    </a:lnTo>
                    <a:lnTo>
                      <a:pt x="471" y="155"/>
                    </a:lnTo>
                    <a:lnTo>
                      <a:pt x="466" y="170"/>
                    </a:lnTo>
                    <a:lnTo>
                      <a:pt x="521" y="245"/>
                    </a:lnTo>
                    <a:lnTo>
                      <a:pt x="506" y="260"/>
                    </a:lnTo>
                    <a:lnTo>
                      <a:pt x="451" y="190"/>
                    </a:lnTo>
                    <a:lnTo>
                      <a:pt x="431" y="190"/>
                    </a:lnTo>
                    <a:lnTo>
                      <a:pt x="391" y="220"/>
                    </a:lnTo>
                    <a:lnTo>
                      <a:pt x="321" y="315"/>
                    </a:lnTo>
                    <a:lnTo>
                      <a:pt x="256" y="395"/>
                    </a:lnTo>
                    <a:lnTo>
                      <a:pt x="181" y="480"/>
                    </a:lnTo>
                    <a:lnTo>
                      <a:pt x="126" y="565"/>
                    </a:lnTo>
                    <a:lnTo>
                      <a:pt x="56" y="675"/>
                    </a:lnTo>
                    <a:lnTo>
                      <a:pt x="11" y="681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1" name="Freeform 8"/>
              <p:cNvSpPr>
                <a:spLocks/>
              </p:cNvSpPr>
              <p:nvPr/>
            </p:nvSpPr>
            <p:spPr bwMode="auto">
              <a:xfrm>
                <a:off x="-749" y="1742"/>
                <a:ext cx="681" cy="481"/>
              </a:xfrm>
              <a:custGeom>
                <a:avLst/>
                <a:gdLst>
                  <a:gd name="T0" fmla="*/ 0 w 681"/>
                  <a:gd name="T1" fmla="*/ 360 h 481"/>
                  <a:gd name="T2" fmla="*/ 5 w 681"/>
                  <a:gd name="T3" fmla="*/ 400 h 481"/>
                  <a:gd name="T4" fmla="*/ 40 w 681"/>
                  <a:gd name="T5" fmla="*/ 430 h 481"/>
                  <a:gd name="T6" fmla="*/ 125 w 681"/>
                  <a:gd name="T7" fmla="*/ 455 h 481"/>
                  <a:gd name="T8" fmla="*/ 215 w 681"/>
                  <a:gd name="T9" fmla="*/ 475 h 481"/>
                  <a:gd name="T10" fmla="*/ 325 w 681"/>
                  <a:gd name="T11" fmla="*/ 481 h 481"/>
                  <a:gd name="T12" fmla="*/ 370 w 681"/>
                  <a:gd name="T13" fmla="*/ 475 h 481"/>
                  <a:gd name="T14" fmla="*/ 440 w 681"/>
                  <a:gd name="T15" fmla="*/ 315 h 481"/>
                  <a:gd name="T16" fmla="*/ 500 w 681"/>
                  <a:gd name="T17" fmla="*/ 190 h 481"/>
                  <a:gd name="T18" fmla="*/ 550 w 681"/>
                  <a:gd name="T19" fmla="*/ 110 h 481"/>
                  <a:gd name="T20" fmla="*/ 570 w 681"/>
                  <a:gd name="T21" fmla="*/ 110 h 481"/>
                  <a:gd name="T22" fmla="*/ 580 w 681"/>
                  <a:gd name="T23" fmla="*/ 125 h 481"/>
                  <a:gd name="T24" fmla="*/ 580 w 681"/>
                  <a:gd name="T25" fmla="*/ 165 h 481"/>
                  <a:gd name="T26" fmla="*/ 560 w 681"/>
                  <a:gd name="T27" fmla="*/ 190 h 481"/>
                  <a:gd name="T28" fmla="*/ 570 w 681"/>
                  <a:gd name="T29" fmla="*/ 200 h 481"/>
                  <a:gd name="T30" fmla="*/ 595 w 681"/>
                  <a:gd name="T31" fmla="*/ 185 h 481"/>
                  <a:gd name="T32" fmla="*/ 600 w 681"/>
                  <a:gd name="T33" fmla="*/ 160 h 481"/>
                  <a:gd name="T34" fmla="*/ 600 w 681"/>
                  <a:gd name="T35" fmla="*/ 115 h 481"/>
                  <a:gd name="T36" fmla="*/ 620 w 681"/>
                  <a:gd name="T37" fmla="*/ 135 h 481"/>
                  <a:gd name="T38" fmla="*/ 635 w 681"/>
                  <a:gd name="T39" fmla="*/ 170 h 481"/>
                  <a:gd name="T40" fmla="*/ 650 w 681"/>
                  <a:gd name="T41" fmla="*/ 165 h 481"/>
                  <a:gd name="T42" fmla="*/ 635 w 681"/>
                  <a:gd name="T43" fmla="*/ 125 h 481"/>
                  <a:gd name="T44" fmla="*/ 615 w 681"/>
                  <a:gd name="T45" fmla="*/ 105 h 481"/>
                  <a:gd name="T46" fmla="*/ 600 w 681"/>
                  <a:gd name="T47" fmla="*/ 90 h 481"/>
                  <a:gd name="T48" fmla="*/ 635 w 681"/>
                  <a:gd name="T49" fmla="*/ 80 h 481"/>
                  <a:gd name="T50" fmla="*/ 670 w 681"/>
                  <a:gd name="T51" fmla="*/ 95 h 481"/>
                  <a:gd name="T52" fmla="*/ 675 w 681"/>
                  <a:gd name="T53" fmla="*/ 75 h 481"/>
                  <a:gd name="T54" fmla="*/ 635 w 681"/>
                  <a:gd name="T55" fmla="*/ 60 h 481"/>
                  <a:gd name="T56" fmla="*/ 595 w 681"/>
                  <a:gd name="T57" fmla="*/ 65 h 481"/>
                  <a:gd name="T58" fmla="*/ 600 w 681"/>
                  <a:gd name="T59" fmla="*/ 40 h 481"/>
                  <a:gd name="T60" fmla="*/ 625 w 681"/>
                  <a:gd name="T61" fmla="*/ 20 h 481"/>
                  <a:gd name="T62" fmla="*/ 660 w 681"/>
                  <a:gd name="T63" fmla="*/ 20 h 481"/>
                  <a:gd name="T64" fmla="*/ 681 w 681"/>
                  <a:gd name="T65" fmla="*/ 10 h 481"/>
                  <a:gd name="T66" fmla="*/ 640 w 681"/>
                  <a:gd name="T67" fmla="*/ 0 h 481"/>
                  <a:gd name="T68" fmla="*/ 605 w 681"/>
                  <a:gd name="T69" fmla="*/ 5 h 481"/>
                  <a:gd name="T70" fmla="*/ 585 w 681"/>
                  <a:gd name="T71" fmla="*/ 20 h 481"/>
                  <a:gd name="T72" fmla="*/ 535 w 681"/>
                  <a:gd name="T73" fmla="*/ 50 h 481"/>
                  <a:gd name="T74" fmla="*/ 510 w 681"/>
                  <a:gd name="T75" fmla="*/ 90 h 481"/>
                  <a:gd name="T76" fmla="*/ 470 w 681"/>
                  <a:gd name="T77" fmla="*/ 155 h 481"/>
                  <a:gd name="T78" fmla="*/ 420 w 681"/>
                  <a:gd name="T79" fmla="*/ 245 h 481"/>
                  <a:gd name="T80" fmla="*/ 360 w 681"/>
                  <a:gd name="T81" fmla="*/ 350 h 481"/>
                  <a:gd name="T82" fmla="*/ 335 w 681"/>
                  <a:gd name="T83" fmla="*/ 410 h 481"/>
                  <a:gd name="T84" fmla="*/ 310 w 681"/>
                  <a:gd name="T85" fmla="*/ 410 h 481"/>
                  <a:gd name="T86" fmla="*/ 215 w 681"/>
                  <a:gd name="T87" fmla="*/ 405 h 481"/>
                  <a:gd name="T88" fmla="*/ 145 w 681"/>
                  <a:gd name="T89" fmla="*/ 375 h 481"/>
                  <a:gd name="T90" fmla="*/ 80 w 681"/>
                  <a:gd name="T91" fmla="*/ 340 h 481"/>
                  <a:gd name="T92" fmla="*/ 30 w 681"/>
                  <a:gd name="T93" fmla="*/ 330 h 481"/>
                  <a:gd name="T94" fmla="*/ 25 w 681"/>
                  <a:gd name="T95" fmla="*/ 330 h 481"/>
                  <a:gd name="T96" fmla="*/ 0 w 681"/>
                  <a:gd name="T97" fmla="*/ 360 h 48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81"/>
                  <a:gd name="T148" fmla="*/ 0 h 481"/>
                  <a:gd name="T149" fmla="*/ 681 w 681"/>
                  <a:gd name="T150" fmla="*/ 481 h 48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81" h="481">
                    <a:moveTo>
                      <a:pt x="0" y="360"/>
                    </a:moveTo>
                    <a:lnTo>
                      <a:pt x="5" y="400"/>
                    </a:lnTo>
                    <a:lnTo>
                      <a:pt x="40" y="430"/>
                    </a:lnTo>
                    <a:lnTo>
                      <a:pt x="125" y="455"/>
                    </a:lnTo>
                    <a:lnTo>
                      <a:pt x="215" y="475"/>
                    </a:lnTo>
                    <a:lnTo>
                      <a:pt x="325" y="481"/>
                    </a:lnTo>
                    <a:lnTo>
                      <a:pt x="370" y="475"/>
                    </a:lnTo>
                    <a:lnTo>
                      <a:pt x="440" y="315"/>
                    </a:lnTo>
                    <a:lnTo>
                      <a:pt x="500" y="190"/>
                    </a:lnTo>
                    <a:lnTo>
                      <a:pt x="550" y="110"/>
                    </a:lnTo>
                    <a:lnTo>
                      <a:pt x="570" y="110"/>
                    </a:lnTo>
                    <a:lnTo>
                      <a:pt x="580" y="125"/>
                    </a:lnTo>
                    <a:lnTo>
                      <a:pt x="580" y="165"/>
                    </a:lnTo>
                    <a:lnTo>
                      <a:pt x="560" y="190"/>
                    </a:lnTo>
                    <a:lnTo>
                      <a:pt x="570" y="200"/>
                    </a:lnTo>
                    <a:lnTo>
                      <a:pt x="595" y="185"/>
                    </a:lnTo>
                    <a:lnTo>
                      <a:pt x="600" y="160"/>
                    </a:lnTo>
                    <a:lnTo>
                      <a:pt x="600" y="115"/>
                    </a:lnTo>
                    <a:lnTo>
                      <a:pt x="620" y="135"/>
                    </a:lnTo>
                    <a:lnTo>
                      <a:pt x="635" y="170"/>
                    </a:lnTo>
                    <a:lnTo>
                      <a:pt x="650" y="165"/>
                    </a:lnTo>
                    <a:lnTo>
                      <a:pt x="635" y="125"/>
                    </a:lnTo>
                    <a:lnTo>
                      <a:pt x="615" y="105"/>
                    </a:lnTo>
                    <a:lnTo>
                      <a:pt x="600" y="90"/>
                    </a:lnTo>
                    <a:lnTo>
                      <a:pt x="635" y="80"/>
                    </a:lnTo>
                    <a:lnTo>
                      <a:pt x="670" y="95"/>
                    </a:lnTo>
                    <a:lnTo>
                      <a:pt x="675" y="75"/>
                    </a:lnTo>
                    <a:lnTo>
                      <a:pt x="635" y="60"/>
                    </a:lnTo>
                    <a:lnTo>
                      <a:pt x="595" y="65"/>
                    </a:lnTo>
                    <a:lnTo>
                      <a:pt x="600" y="40"/>
                    </a:lnTo>
                    <a:lnTo>
                      <a:pt x="625" y="20"/>
                    </a:lnTo>
                    <a:lnTo>
                      <a:pt x="660" y="20"/>
                    </a:lnTo>
                    <a:lnTo>
                      <a:pt x="681" y="10"/>
                    </a:lnTo>
                    <a:lnTo>
                      <a:pt x="640" y="0"/>
                    </a:lnTo>
                    <a:lnTo>
                      <a:pt x="605" y="5"/>
                    </a:lnTo>
                    <a:lnTo>
                      <a:pt x="585" y="20"/>
                    </a:lnTo>
                    <a:lnTo>
                      <a:pt x="535" y="50"/>
                    </a:lnTo>
                    <a:lnTo>
                      <a:pt x="510" y="90"/>
                    </a:lnTo>
                    <a:lnTo>
                      <a:pt x="470" y="155"/>
                    </a:lnTo>
                    <a:lnTo>
                      <a:pt x="420" y="245"/>
                    </a:lnTo>
                    <a:lnTo>
                      <a:pt x="360" y="350"/>
                    </a:lnTo>
                    <a:lnTo>
                      <a:pt x="335" y="410"/>
                    </a:lnTo>
                    <a:lnTo>
                      <a:pt x="310" y="410"/>
                    </a:lnTo>
                    <a:lnTo>
                      <a:pt x="215" y="405"/>
                    </a:lnTo>
                    <a:lnTo>
                      <a:pt x="145" y="375"/>
                    </a:lnTo>
                    <a:lnTo>
                      <a:pt x="80" y="340"/>
                    </a:lnTo>
                    <a:lnTo>
                      <a:pt x="30" y="330"/>
                    </a:lnTo>
                    <a:lnTo>
                      <a:pt x="25" y="330"/>
                    </a:lnTo>
                    <a:lnTo>
                      <a:pt x="0" y="36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2" name="Freeform 9"/>
              <p:cNvSpPr>
                <a:spLocks/>
              </p:cNvSpPr>
              <p:nvPr/>
            </p:nvSpPr>
            <p:spPr bwMode="auto">
              <a:xfrm>
                <a:off x="-925" y="2093"/>
                <a:ext cx="356" cy="726"/>
              </a:xfrm>
              <a:custGeom>
                <a:avLst/>
                <a:gdLst>
                  <a:gd name="T0" fmla="*/ 60 w 356"/>
                  <a:gd name="T1" fmla="*/ 75 h 726"/>
                  <a:gd name="T2" fmla="*/ 110 w 356"/>
                  <a:gd name="T3" fmla="*/ 15 h 726"/>
                  <a:gd name="T4" fmla="*/ 165 w 356"/>
                  <a:gd name="T5" fmla="*/ 0 h 726"/>
                  <a:gd name="T6" fmla="*/ 246 w 356"/>
                  <a:gd name="T7" fmla="*/ 20 h 726"/>
                  <a:gd name="T8" fmla="*/ 261 w 356"/>
                  <a:gd name="T9" fmla="*/ 60 h 726"/>
                  <a:gd name="T10" fmla="*/ 266 w 356"/>
                  <a:gd name="T11" fmla="*/ 135 h 726"/>
                  <a:gd name="T12" fmla="*/ 236 w 356"/>
                  <a:gd name="T13" fmla="*/ 255 h 726"/>
                  <a:gd name="T14" fmla="*/ 221 w 356"/>
                  <a:gd name="T15" fmla="*/ 305 h 726"/>
                  <a:gd name="T16" fmla="*/ 221 w 356"/>
                  <a:gd name="T17" fmla="*/ 360 h 726"/>
                  <a:gd name="T18" fmla="*/ 241 w 356"/>
                  <a:gd name="T19" fmla="*/ 411 h 726"/>
                  <a:gd name="T20" fmla="*/ 271 w 356"/>
                  <a:gd name="T21" fmla="*/ 451 h 726"/>
                  <a:gd name="T22" fmla="*/ 341 w 356"/>
                  <a:gd name="T23" fmla="*/ 511 h 726"/>
                  <a:gd name="T24" fmla="*/ 356 w 356"/>
                  <a:gd name="T25" fmla="*/ 576 h 726"/>
                  <a:gd name="T26" fmla="*/ 346 w 356"/>
                  <a:gd name="T27" fmla="*/ 626 h 726"/>
                  <a:gd name="T28" fmla="*/ 326 w 356"/>
                  <a:gd name="T29" fmla="*/ 666 h 726"/>
                  <a:gd name="T30" fmla="*/ 276 w 356"/>
                  <a:gd name="T31" fmla="*/ 711 h 726"/>
                  <a:gd name="T32" fmla="*/ 236 w 356"/>
                  <a:gd name="T33" fmla="*/ 726 h 726"/>
                  <a:gd name="T34" fmla="*/ 175 w 356"/>
                  <a:gd name="T35" fmla="*/ 721 h 726"/>
                  <a:gd name="T36" fmla="*/ 115 w 356"/>
                  <a:gd name="T37" fmla="*/ 706 h 726"/>
                  <a:gd name="T38" fmla="*/ 80 w 356"/>
                  <a:gd name="T39" fmla="*/ 666 h 726"/>
                  <a:gd name="T40" fmla="*/ 40 w 356"/>
                  <a:gd name="T41" fmla="*/ 601 h 726"/>
                  <a:gd name="T42" fmla="*/ 20 w 356"/>
                  <a:gd name="T43" fmla="*/ 541 h 726"/>
                  <a:gd name="T44" fmla="*/ 0 w 356"/>
                  <a:gd name="T45" fmla="*/ 436 h 726"/>
                  <a:gd name="T46" fmla="*/ 0 w 356"/>
                  <a:gd name="T47" fmla="*/ 320 h 726"/>
                  <a:gd name="T48" fmla="*/ 25 w 356"/>
                  <a:gd name="T49" fmla="*/ 195 h 726"/>
                  <a:gd name="T50" fmla="*/ 45 w 356"/>
                  <a:gd name="T51" fmla="*/ 120 h 726"/>
                  <a:gd name="T52" fmla="*/ 60 w 356"/>
                  <a:gd name="T53" fmla="*/ 75 h 72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56"/>
                  <a:gd name="T82" fmla="*/ 0 h 726"/>
                  <a:gd name="T83" fmla="*/ 356 w 356"/>
                  <a:gd name="T84" fmla="*/ 726 h 726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56" h="726">
                    <a:moveTo>
                      <a:pt x="60" y="75"/>
                    </a:moveTo>
                    <a:lnTo>
                      <a:pt x="110" y="15"/>
                    </a:lnTo>
                    <a:lnTo>
                      <a:pt x="165" y="0"/>
                    </a:lnTo>
                    <a:lnTo>
                      <a:pt x="246" y="20"/>
                    </a:lnTo>
                    <a:lnTo>
                      <a:pt x="261" y="60"/>
                    </a:lnTo>
                    <a:lnTo>
                      <a:pt x="266" y="135"/>
                    </a:lnTo>
                    <a:lnTo>
                      <a:pt x="236" y="255"/>
                    </a:lnTo>
                    <a:lnTo>
                      <a:pt x="221" y="305"/>
                    </a:lnTo>
                    <a:lnTo>
                      <a:pt x="221" y="360"/>
                    </a:lnTo>
                    <a:lnTo>
                      <a:pt x="241" y="411"/>
                    </a:lnTo>
                    <a:lnTo>
                      <a:pt x="271" y="451"/>
                    </a:lnTo>
                    <a:lnTo>
                      <a:pt x="341" y="511"/>
                    </a:lnTo>
                    <a:lnTo>
                      <a:pt x="356" y="576"/>
                    </a:lnTo>
                    <a:lnTo>
                      <a:pt x="346" y="626"/>
                    </a:lnTo>
                    <a:lnTo>
                      <a:pt x="326" y="666"/>
                    </a:lnTo>
                    <a:lnTo>
                      <a:pt x="276" y="711"/>
                    </a:lnTo>
                    <a:lnTo>
                      <a:pt x="236" y="726"/>
                    </a:lnTo>
                    <a:lnTo>
                      <a:pt x="175" y="721"/>
                    </a:lnTo>
                    <a:lnTo>
                      <a:pt x="115" y="706"/>
                    </a:lnTo>
                    <a:lnTo>
                      <a:pt x="80" y="666"/>
                    </a:lnTo>
                    <a:lnTo>
                      <a:pt x="40" y="601"/>
                    </a:lnTo>
                    <a:lnTo>
                      <a:pt x="20" y="541"/>
                    </a:lnTo>
                    <a:lnTo>
                      <a:pt x="0" y="436"/>
                    </a:lnTo>
                    <a:lnTo>
                      <a:pt x="0" y="320"/>
                    </a:lnTo>
                    <a:lnTo>
                      <a:pt x="25" y="195"/>
                    </a:lnTo>
                    <a:lnTo>
                      <a:pt x="45" y="120"/>
                    </a:lnTo>
                    <a:lnTo>
                      <a:pt x="60" y="7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3" name="Freeform 10"/>
              <p:cNvSpPr>
                <a:spLocks/>
              </p:cNvSpPr>
              <p:nvPr/>
            </p:nvSpPr>
            <p:spPr bwMode="auto">
              <a:xfrm>
                <a:off x="-774" y="2694"/>
                <a:ext cx="300" cy="836"/>
              </a:xfrm>
              <a:custGeom>
                <a:avLst/>
                <a:gdLst>
                  <a:gd name="T0" fmla="*/ 30 w 300"/>
                  <a:gd name="T1" fmla="*/ 55 h 836"/>
                  <a:gd name="T2" fmla="*/ 45 w 300"/>
                  <a:gd name="T3" fmla="*/ 10 h 836"/>
                  <a:gd name="T4" fmla="*/ 90 w 300"/>
                  <a:gd name="T5" fmla="*/ 0 h 836"/>
                  <a:gd name="T6" fmla="*/ 130 w 300"/>
                  <a:gd name="T7" fmla="*/ 20 h 836"/>
                  <a:gd name="T8" fmla="*/ 180 w 300"/>
                  <a:gd name="T9" fmla="*/ 105 h 836"/>
                  <a:gd name="T10" fmla="*/ 240 w 300"/>
                  <a:gd name="T11" fmla="*/ 205 h 836"/>
                  <a:gd name="T12" fmla="*/ 285 w 300"/>
                  <a:gd name="T13" fmla="*/ 288 h 836"/>
                  <a:gd name="T14" fmla="*/ 300 w 300"/>
                  <a:gd name="T15" fmla="*/ 375 h 836"/>
                  <a:gd name="T16" fmla="*/ 295 w 300"/>
                  <a:gd name="T17" fmla="*/ 436 h 836"/>
                  <a:gd name="T18" fmla="*/ 250 w 300"/>
                  <a:gd name="T19" fmla="*/ 516 h 836"/>
                  <a:gd name="T20" fmla="*/ 195 w 300"/>
                  <a:gd name="T21" fmla="*/ 571 h 836"/>
                  <a:gd name="T22" fmla="*/ 150 w 300"/>
                  <a:gd name="T23" fmla="*/ 596 h 836"/>
                  <a:gd name="T24" fmla="*/ 80 w 300"/>
                  <a:gd name="T25" fmla="*/ 611 h 836"/>
                  <a:gd name="T26" fmla="*/ 55 w 300"/>
                  <a:gd name="T27" fmla="*/ 636 h 836"/>
                  <a:gd name="T28" fmla="*/ 75 w 300"/>
                  <a:gd name="T29" fmla="*/ 676 h 836"/>
                  <a:gd name="T30" fmla="*/ 110 w 300"/>
                  <a:gd name="T31" fmla="*/ 711 h 836"/>
                  <a:gd name="T32" fmla="*/ 135 w 300"/>
                  <a:gd name="T33" fmla="*/ 776 h 836"/>
                  <a:gd name="T34" fmla="*/ 175 w 300"/>
                  <a:gd name="T35" fmla="*/ 771 h 836"/>
                  <a:gd name="T36" fmla="*/ 200 w 300"/>
                  <a:gd name="T37" fmla="*/ 806 h 836"/>
                  <a:gd name="T38" fmla="*/ 165 w 300"/>
                  <a:gd name="T39" fmla="*/ 836 h 836"/>
                  <a:gd name="T40" fmla="*/ 135 w 300"/>
                  <a:gd name="T41" fmla="*/ 821 h 836"/>
                  <a:gd name="T42" fmla="*/ 100 w 300"/>
                  <a:gd name="T43" fmla="*/ 796 h 836"/>
                  <a:gd name="T44" fmla="*/ 85 w 300"/>
                  <a:gd name="T45" fmla="*/ 731 h 836"/>
                  <a:gd name="T46" fmla="*/ 35 w 300"/>
                  <a:gd name="T47" fmla="*/ 686 h 836"/>
                  <a:gd name="T48" fmla="*/ 0 w 300"/>
                  <a:gd name="T49" fmla="*/ 636 h 836"/>
                  <a:gd name="T50" fmla="*/ 5 w 300"/>
                  <a:gd name="T51" fmla="*/ 601 h 836"/>
                  <a:gd name="T52" fmla="*/ 40 w 300"/>
                  <a:gd name="T53" fmla="*/ 586 h 836"/>
                  <a:gd name="T54" fmla="*/ 125 w 300"/>
                  <a:gd name="T55" fmla="*/ 556 h 836"/>
                  <a:gd name="T56" fmla="*/ 195 w 300"/>
                  <a:gd name="T57" fmla="*/ 516 h 836"/>
                  <a:gd name="T58" fmla="*/ 220 w 300"/>
                  <a:gd name="T59" fmla="*/ 456 h 836"/>
                  <a:gd name="T60" fmla="*/ 235 w 300"/>
                  <a:gd name="T61" fmla="*/ 410 h 836"/>
                  <a:gd name="T62" fmla="*/ 235 w 300"/>
                  <a:gd name="T63" fmla="*/ 370 h 836"/>
                  <a:gd name="T64" fmla="*/ 230 w 300"/>
                  <a:gd name="T65" fmla="*/ 320 h 836"/>
                  <a:gd name="T66" fmla="*/ 210 w 300"/>
                  <a:gd name="T67" fmla="*/ 280 h 836"/>
                  <a:gd name="T68" fmla="*/ 175 w 300"/>
                  <a:gd name="T69" fmla="*/ 220 h 836"/>
                  <a:gd name="T70" fmla="*/ 115 w 300"/>
                  <a:gd name="T71" fmla="*/ 155 h 836"/>
                  <a:gd name="T72" fmla="*/ 75 w 300"/>
                  <a:gd name="T73" fmla="*/ 120 h 836"/>
                  <a:gd name="T74" fmla="*/ 40 w 300"/>
                  <a:gd name="T75" fmla="*/ 80 h 836"/>
                  <a:gd name="T76" fmla="*/ 30 w 300"/>
                  <a:gd name="T77" fmla="*/ 55 h 8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300"/>
                  <a:gd name="T118" fmla="*/ 0 h 836"/>
                  <a:gd name="T119" fmla="*/ 300 w 300"/>
                  <a:gd name="T120" fmla="*/ 836 h 836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300" h="836">
                    <a:moveTo>
                      <a:pt x="30" y="55"/>
                    </a:moveTo>
                    <a:lnTo>
                      <a:pt x="45" y="10"/>
                    </a:lnTo>
                    <a:lnTo>
                      <a:pt x="90" y="0"/>
                    </a:lnTo>
                    <a:lnTo>
                      <a:pt x="130" y="20"/>
                    </a:lnTo>
                    <a:lnTo>
                      <a:pt x="180" y="105"/>
                    </a:lnTo>
                    <a:lnTo>
                      <a:pt x="240" y="205"/>
                    </a:lnTo>
                    <a:lnTo>
                      <a:pt x="285" y="288"/>
                    </a:lnTo>
                    <a:lnTo>
                      <a:pt x="300" y="375"/>
                    </a:lnTo>
                    <a:lnTo>
                      <a:pt x="295" y="436"/>
                    </a:lnTo>
                    <a:lnTo>
                      <a:pt x="250" y="516"/>
                    </a:lnTo>
                    <a:lnTo>
                      <a:pt x="195" y="571"/>
                    </a:lnTo>
                    <a:lnTo>
                      <a:pt x="150" y="596"/>
                    </a:lnTo>
                    <a:lnTo>
                      <a:pt x="80" y="611"/>
                    </a:lnTo>
                    <a:lnTo>
                      <a:pt x="55" y="636"/>
                    </a:lnTo>
                    <a:lnTo>
                      <a:pt x="75" y="676"/>
                    </a:lnTo>
                    <a:lnTo>
                      <a:pt x="110" y="711"/>
                    </a:lnTo>
                    <a:lnTo>
                      <a:pt x="135" y="776"/>
                    </a:lnTo>
                    <a:lnTo>
                      <a:pt x="175" y="771"/>
                    </a:lnTo>
                    <a:lnTo>
                      <a:pt x="200" y="806"/>
                    </a:lnTo>
                    <a:lnTo>
                      <a:pt x="165" y="836"/>
                    </a:lnTo>
                    <a:lnTo>
                      <a:pt x="135" y="821"/>
                    </a:lnTo>
                    <a:lnTo>
                      <a:pt x="100" y="796"/>
                    </a:lnTo>
                    <a:lnTo>
                      <a:pt x="85" y="731"/>
                    </a:lnTo>
                    <a:lnTo>
                      <a:pt x="35" y="686"/>
                    </a:lnTo>
                    <a:lnTo>
                      <a:pt x="0" y="636"/>
                    </a:lnTo>
                    <a:lnTo>
                      <a:pt x="5" y="601"/>
                    </a:lnTo>
                    <a:lnTo>
                      <a:pt x="40" y="586"/>
                    </a:lnTo>
                    <a:lnTo>
                      <a:pt x="125" y="556"/>
                    </a:lnTo>
                    <a:lnTo>
                      <a:pt x="195" y="516"/>
                    </a:lnTo>
                    <a:lnTo>
                      <a:pt x="220" y="456"/>
                    </a:lnTo>
                    <a:lnTo>
                      <a:pt x="235" y="410"/>
                    </a:lnTo>
                    <a:lnTo>
                      <a:pt x="235" y="370"/>
                    </a:lnTo>
                    <a:lnTo>
                      <a:pt x="230" y="320"/>
                    </a:lnTo>
                    <a:lnTo>
                      <a:pt x="210" y="280"/>
                    </a:lnTo>
                    <a:lnTo>
                      <a:pt x="175" y="220"/>
                    </a:lnTo>
                    <a:lnTo>
                      <a:pt x="115" y="155"/>
                    </a:lnTo>
                    <a:lnTo>
                      <a:pt x="75" y="120"/>
                    </a:lnTo>
                    <a:lnTo>
                      <a:pt x="40" y="80"/>
                    </a:lnTo>
                    <a:lnTo>
                      <a:pt x="30" y="5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94" name="Freeform 11"/>
              <p:cNvSpPr>
                <a:spLocks/>
              </p:cNvSpPr>
              <p:nvPr/>
            </p:nvSpPr>
            <p:spPr bwMode="auto">
              <a:xfrm>
                <a:off x="-764" y="2508"/>
                <a:ext cx="621" cy="441"/>
              </a:xfrm>
              <a:custGeom>
                <a:avLst/>
                <a:gdLst>
                  <a:gd name="T0" fmla="*/ 0 w 621"/>
                  <a:gd name="T1" fmla="*/ 225 h 441"/>
                  <a:gd name="T2" fmla="*/ 5 w 621"/>
                  <a:gd name="T3" fmla="*/ 265 h 441"/>
                  <a:gd name="T4" fmla="*/ 80 w 621"/>
                  <a:gd name="T5" fmla="*/ 295 h 441"/>
                  <a:gd name="T6" fmla="*/ 160 w 621"/>
                  <a:gd name="T7" fmla="*/ 300 h 441"/>
                  <a:gd name="T8" fmla="*/ 235 w 621"/>
                  <a:gd name="T9" fmla="*/ 270 h 441"/>
                  <a:gd name="T10" fmla="*/ 290 w 621"/>
                  <a:gd name="T11" fmla="*/ 185 h 441"/>
                  <a:gd name="T12" fmla="*/ 330 w 621"/>
                  <a:gd name="T13" fmla="*/ 100 h 441"/>
                  <a:gd name="T14" fmla="*/ 345 w 621"/>
                  <a:gd name="T15" fmla="*/ 85 h 441"/>
                  <a:gd name="T16" fmla="*/ 370 w 621"/>
                  <a:gd name="T17" fmla="*/ 90 h 441"/>
                  <a:gd name="T18" fmla="*/ 405 w 621"/>
                  <a:gd name="T19" fmla="*/ 160 h 441"/>
                  <a:gd name="T20" fmla="*/ 435 w 621"/>
                  <a:gd name="T21" fmla="*/ 285 h 441"/>
                  <a:gd name="T22" fmla="*/ 455 w 621"/>
                  <a:gd name="T23" fmla="*/ 380 h 441"/>
                  <a:gd name="T24" fmla="*/ 465 w 621"/>
                  <a:gd name="T25" fmla="*/ 430 h 441"/>
                  <a:gd name="T26" fmla="*/ 495 w 621"/>
                  <a:gd name="T27" fmla="*/ 441 h 441"/>
                  <a:gd name="T28" fmla="*/ 520 w 621"/>
                  <a:gd name="T29" fmla="*/ 420 h 441"/>
                  <a:gd name="T30" fmla="*/ 540 w 621"/>
                  <a:gd name="T31" fmla="*/ 350 h 441"/>
                  <a:gd name="T32" fmla="*/ 570 w 621"/>
                  <a:gd name="T33" fmla="*/ 285 h 441"/>
                  <a:gd name="T34" fmla="*/ 585 w 621"/>
                  <a:gd name="T35" fmla="*/ 205 h 441"/>
                  <a:gd name="T36" fmla="*/ 615 w 621"/>
                  <a:gd name="T37" fmla="*/ 200 h 441"/>
                  <a:gd name="T38" fmla="*/ 621 w 621"/>
                  <a:gd name="T39" fmla="*/ 185 h 441"/>
                  <a:gd name="T40" fmla="*/ 600 w 621"/>
                  <a:gd name="T41" fmla="*/ 165 h 441"/>
                  <a:gd name="T42" fmla="*/ 565 w 621"/>
                  <a:gd name="T43" fmla="*/ 170 h 441"/>
                  <a:gd name="T44" fmla="*/ 550 w 621"/>
                  <a:gd name="T45" fmla="*/ 220 h 441"/>
                  <a:gd name="T46" fmla="*/ 545 w 621"/>
                  <a:gd name="T47" fmla="*/ 260 h 441"/>
                  <a:gd name="T48" fmla="*/ 525 w 621"/>
                  <a:gd name="T49" fmla="*/ 315 h 441"/>
                  <a:gd name="T50" fmla="*/ 500 w 621"/>
                  <a:gd name="T51" fmla="*/ 335 h 441"/>
                  <a:gd name="T52" fmla="*/ 480 w 621"/>
                  <a:gd name="T53" fmla="*/ 275 h 441"/>
                  <a:gd name="T54" fmla="*/ 455 w 621"/>
                  <a:gd name="T55" fmla="*/ 170 h 441"/>
                  <a:gd name="T56" fmla="*/ 440 w 621"/>
                  <a:gd name="T57" fmla="*/ 120 h 441"/>
                  <a:gd name="T58" fmla="*/ 410 w 621"/>
                  <a:gd name="T59" fmla="*/ 60 h 441"/>
                  <a:gd name="T60" fmla="*/ 385 w 621"/>
                  <a:gd name="T61" fmla="*/ 15 h 441"/>
                  <a:gd name="T62" fmla="*/ 340 w 621"/>
                  <a:gd name="T63" fmla="*/ 0 h 441"/>
                  <a:gd name="T64" fmla="*/ 320 w 621"/>
                  <a:gd name="T65" fmla="*/ 5 h 441"/>
                  <a:gd name="T66" fmla="*/ 290 w 621"/>
                  <a:gd name="T67" fmla="*/ 70 h 441"/>
                  <a:gd name="T68" fmla="*/ 255 w 621"/>
                  <a:gd name="T69" fmla="*/ 150 h 441"/>
                  <a:gd name="T70" fmla="*/ 220 w 621"/>
                  <a:gd name="T71" fmla="*/ 185 h 441"/>
                  <a:gd name="T72" fmla="*/ 175 w 621"/>
                  <a:gd name="T73" fmla="*/ 220 h 441"/>
                  <a:gd name="T74" fmla="*/ 120 w 621"/>
                  <a:gd name="T75" fmla="*/ 190 h 441"/>
                  <a:gd name="T76" fmla="*/ 55 w 621"/>
                  <a:gd name="T77" fmla="*/ 170 h 441"/>
                  <a:gd name="T78" fmla="*/ 30 w 621"/>
                  <a:gd name="T79" fmla="*/ 190 h 441"/>
                  <a:gd name="T80" fmla="*/ 0 w 621"/>
                  <a:gd name="T81" fmla="*/ 225 h 441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w 621"/>
                  <a:gd name="T124" fmla="*/ 0 h 441"/>
                  <a:gd name="T125" fmla="*/ 621 w 621"/>
                  <a:gd name="T126" fmla="*/ 441 h 441"/>
                </a:gdLst>
                <a:ahLst/>
                <a:cxnLst>
                  <a:cxn ang="T82">
                    <a:pos x="T0" y="T1"/>
                  </a:cxn>
                  <a:cxn ang="T83">
                    <a:pos x="T2" y="T3"/>
                  </a:cxn>
                  <a:cxn ang="T84">
                    <a:pos x="T4" y="T5"/>
                  </a:cxn>
                  <a:cxn ang="T85">
                    <a:pos x="T6" y="T7"/>
                  </a:cxn>
                  <a:cxn ang="T86">
                    <a:pos x="T8" y="T9"/>
                  </a:cxn>
                  <a:cxn ang="T87">
                    <a:pos x="T10" y="T11"/>
                  </a:cxn>
                  <a:cxn ang="T88">
                    <a:pos x="T12" y="T13"/>
                  </a:cxn>
                  <a:cxn ang="T89">
                    <a:pos x="T14" y="T15"/>
                  </a:cxn>
                  <a:cxn ang="T90">
                    <a:pos x="T16" y="T17"/>
                  </a:cxn>
                  <a:cxn ang="T91">
                    <a:pos x="T18" y="T19"/>
                  </a:cxn>
                  <a:cxn ang="T92">
                    <a:pos x="T20" y="T21"/>
                  </a:cxn>
                  <a:cxn ang="T93">
                    <a:pos x="T22" y="T23"/>
                  </a:cxn>
                  <a:cxn ang="T94">
                    <a:pos x="T24" y="T25"/>
                  </a:cxn>
                  <a:cxn ang="T95">
                    <a:pos x="T26" y="T27"/>
                  </a:cxn>
                  <a:cxn ang="T96">
                    <a:pos x="T28" y="T29"/>
                  </a:cxn>
                  <a:cxn ang="T97">
                    <a:pos x="T30" y="T31"/>
                  </a:cxn>
                  <a:cxn ang="T98">
                    <a:pos x="T32" y="T33"/>
                  </a:cxn>
                  <a:cxn ang="T99">
                    <a:pos x="T34" y="T35"/>
                  </a:cxn>
                  <a:cxn ang="T100">
                    <a:pos x="T36" y="T37"/>
                  </a:cxn>
                  <a:cxn ang="T101">
                    <a:pos x="T38" y="T39"/>
                  </a:cxn>
                  <a:cxn ang="T102">
                    <a:pos x="T40" y="T41"/>
                  </a:cxn>
                  <a:cxn ang="T103">
                    <a:pos x="T42" y="T43"/>
                  </a:cxn>
                  <a:cxn ang="T104">
                    <a:pos x="T44" y="T45"/>
                  </a:cxn>
                  <a:cxn ang="T105">
                    <a:pos x="T46" y="T47"/>
                  </a:cxn>
                  <a:cxn ang="T106">
                    <a:pos x="T48" y="T49"/>
                  </a:cxn>
                  <a:cxn ang="T107">
                    <a:pos x="T50" y="T51"/>
                  </a:cxn>
                  <a:cxn ang="T108">
                    <a:pos x="T52" y="T53"/>
                  </a:cxn>
                  <a:cxn ang="T109">
                    <a:pos x="T54" y="T55"/>
                  </a:cxn>
                  <a:cxn ang="T110">
                    <a:pos x="T56" y="T57"/>
                  </a:cxn>
                  <a:cxn ang="T111">
                    <a:pos x="T58" y="T59"/>
                  </a:cxn>
                  <a:cxn ang="T112">
                    <a:pos x="T60" y="T61"/>
                  </a:cxn>
                  <a:cxn ang="T113">
                    <a:pos x="T62" y="T63"/>
                  </a:cxn>
                  <a:cxn ang="T114">
                    <a:pos x="T64" y="T65"/>
                  </a:cxn>
                  <a:cxn ang="T115">
                    <a:pos x="T66" y="T67"/>
                  </a:cxn>
                  <a:cxn ang="T116">
                    <a:pos x="T68" y="T69"/>
                  </a:cxn>
                  <a:cxn ang="T117">
                    <a:pos x="T70" y="T71"/>
                  </a:cxn>
                  <a:cxn ang="T118">
                    <a:pos x="T72" y="T73"/>
                  </a:cxn>
                  <a:cxn ang="T119">
                    <a:pos x="T74" y="T75"/>
                  </a:cxn>
                  <a:cxn ang="T120">
                    <a:pos x="T76" y="T77"/>
                  </a:cxn>
                  <a:cxn ang="T121">
                    <a:pos x="T78" y="T79"/>
                  </a:cxn>
                  <a:cxn ang="T122">
                    <a:pos x="T80" y="T81"/>
                  </a:cxn>
                </a:cxnLst>
                <a:rect l="T123" t="T124" r="T125" b="T126"/>
                <a:pathLst>
                  <a:path w="621" h="441">
                    <a:moveTo>
                      <a:pt x="0" y="225"/>
                    </a:moveTo>
                    <a:lnTo>
                      <a:pt x="5" y="265"/>
                    </a:lnTo>
                    <a:lnTo>
                      <a:pt x="80" y="295"/>
                    </a:lnTo>
                    <a:lnTo>
                      <a:pt x="160" y="300"/>
                    </a:lnTo>
                    <a:lnTo>
                      <a:pt x="235" y="270"/>
                    </a:lnTo>
                    <a:lnTo>
                      <a:pt x="290" y="185"/>
                    </a:lnTo>
                    <a:lnTo>
                      <a:pt x="330" y="100"/>
                    </a:lnTo>
                    <a:lnTo>
                      <a:pt x="345" y="85"/>
                    </a:lnTo>
                    <a:lnTo>
                      <a:pt x="370" y="90"/>
                    </a:lnTo>
                    <a:lnTo>
                      <a:pt x="405" y="160"/>
                    </a:lnTo>
                    <a:lnTo>
                      <a:pt x="435" y="285"/>
                    </a:lnTo>
                    <a:lnTo>
                      <a:pt x="455" y="380"/>
                    </a:lnTo>
                    <a:lnTo>
                      <a:pt x="465" y="430"/>
                    </a:lnTo>
                    <a:lnTo>
                      <a:pt x="495" y="441"/>
                    </a:lnTo>
                    <a:lnTo>
                      <a:pt x="520" y="420"/>
                    </a:lnTo>
                    <a:lnTo>
                      <a:pt x="540" y="350"/>
                    </a:lnTo>
                    <a:lnTo>
                      <a:pt x="570" y="285"/>
                    </a:lnTo>
                    <a:lnTo>
                      <a:pt x="585" y="205"/>
                    </a:lnTo>
                    <a:lnTo>
                      <a:pt x="615" y="200"/>
                    </a:lnTo>
                    <a:lnTo>
                      <a:pt x="621" y="185"/>
                    </a:lnTo>
                    <a:lnTo>
                      <a:pt x="600" y="165"/>
                    </a:lnTo>
                    <a:lnTo>
                      <a:pt x="565" y="170"/>
                    </a:lnTo>
                    <a:lnTo>
                      <a:pt x="550" y="220"/>
                    </a:lnTo>
                    <a:lnTo>
                      <a:pt x="545" y="260"/>
                    </a:lnTo>
                    <a:lnTo>
                      <a:pt x="525" y="315"/>
                    </a:lnTo>
                    <a:lnTo>
                      <a:pt x="500" y="335"/>
                    </a:lnTo>
                    <a:lnTo>
                      <a:pt x="480" y="275"/>
                    </a:lnTo>
                    <a:lnTo>
                      <a:pt x="455" y="170"/>
                    </a:lnTo>
                    <a:lnTo>
                      <a:pt x="440" y="120"/>
                    </a:lnTo>
                    <a:lnTo>
                      <a:pt x="410" y="60"/>
                    </a:lnTo>
                    <a:lnTo>
                      <a:pt x="385" y="15"/>
                    </a:lnTo>
                    <a:lnTo>
                      <a:pt x="340" y="0"/>
                    </a:lnTo>
                    <a:lnTo>
                      <a:pt x="320" y="5"/>
                    </a:lnTo>
                    <a:lnTo>
                      <a:pt x="290" y="70"/>
                    </a:lnTo>
                    <a:lnTo>
                      <a:pt x="255" y="150"/>
                    </a:lnTo>
                    <a:lnTo>
                      <a:pt x="220" y="185"/>
                    </a:lnTo>
                    <a:lnTo>
                      <a:pt x="175" y="220"/>
                    </a:lnTo>
                    <a:lnTo>
                      <a:pt x="120" y="190"/>
                    </a:lnTo>
                    <a:lnTo>
                      <a:pt x="55" y="170"/>
                    </a:lnTo>
                    <a:lnTo>
                      <a:pt x="30" y="190"/>
                    </a:lnTo>
                    <a:lnTo>
                      <a:pt x="0" y="225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46086" name="Group 12"/>
            <p:cNvGrpSpPr>
              <a:grpSpLocks/>
            </p:cNvGrpSpPr>
            <p:nvPr/>
          </p:nvGrpSpPr>
          <p:grpSpPr bwMode="auto">
            <a:xfrm>
              <a:off x="-1200" y="2038"/>
              <a:ext cx="421" cy="686"/>
              <a:chOff x="-1200" y="2038"/>
              <a:chExt cx="421" cy="686"/>
            </a:xfrm>
          </p:grpSpPr>
          <p:sp>
            <p:nvSpPr>
              <p:cNvPr id="46087" name="Freeform 13"/>
              <p:cNvSpPr>
                <a:spLocks/>
              </p:cNvSpPr>
              <p:nvPr/>
            </p:nvSpPr>
            <p:spPr bwMode="auto">
              <a:xfrm>
                <a:off x="-1185" y="2048"/>
                <a:ext cx="391" cy="656"/>
              </a:xfrm>
              <a:custGeom>
                <a:avLst/>
                <a:gdLst>
                  <a:gd name="T0" fmla="*/ 100 w 391"/>
                  <a:gd name="T1" fmla="*/ 95 h 656"/>
                  <a:gd name="T2" fmla="*/ 130 w 391"/>
                  <a:gd name="T3" fmla="*/ 35 h 656"/>
                  <a:gd name="T4" fmla="*/ 150 w 391"/>
                  <a:gd name="T5" fmla="*/ 15 h 656"/>
                  <a:gd name="T6" fmla="*/ 180 w 391"/>
                  <a:gd name="T7" fmla="*/ 5 h 656"/>
                  <a:gd name="T8" fmla="*/ 220 w 391"/>
                  <a:gd name="T9" fmla="*/ 0 h 656"/>
                  <a:gd name="T10" fmla="*/ 270 w 391"/>
                  <a:gd name="T11" fmla="*/ 10 h 656"/>
                  <a:gd name="T12" fmla="*/ 340 w 391"/>
                  <a:gd name="T13" fmla="*/ 45 h 656"/>
                  <a:gd name="T14" fmla="*/ 360 w 391"/>
                  <a:gd name="T15" fmla="*/ 75 h 656"/>
                  <a:gd name="T16" fmla="*/ 380 w 391"/>
                  <a:gd name="T17" fmla="*/ 105 h 656"/>
                  <a:gd name="T18" fmla="*/ 385 w 391"/>
                  <a:gd name="T19" fmla="*/ 135 h 656"/>
                  <a:gd name="T20" fmla="*/ 391 w 391"/>
                  <a:gd name="T21" fmla="*/ 175 h 656"/>
                  <a:gd name="T22" fmla="*/ 391 w 391"/>
                  <a:gd name="T23" fmla="*/ 225 h 656"/>
                  <a:gd name="T24" fmla="*/ 385 w 391"/>
                  <a:gd name="T25" fmla="*/ 275 h 656"/>
                  <a:gd name="T26" fmla="*/ 380 w 391"/>
                  <a:gd name="T27" fmla="*/ 315 h 656"/>
                  <a:gd name="T28" fmla="*/ 380 w 391"/>
                  <a:gd name="T29" fmla="*/ 356 h 656"/>
                  <a:gd name="T30" fmla="*/ 380 w 391"/>
                  <a:gd name="T31" fmla="*/ 391 h 656"/>
                  <a:gd name="T32" fmla="*/ 385 w 391"/>
                  <a:gd name="T33" fmla="*/ 436 h 656"/>
                  <a:gd name="T34" fmla="*/ 391 w 391"/>
                  <a:gd name="T35" fmla="*/ 476 h 656"/>
                  <a:gd name="T36" fmla="*/ 385 w 391"/>
                  <a:gd name="T37" fmla="*/ 506 h 656"/>
                  <a:gd name="T38" fmla="*/ 370 w 391"/>
                  <a:gd name="T39" fmla="*/ 556 h 656"/>
                  <a:gd name="T40" fmla="*/ 350 w 391"/>
                  <a:gd name="T41" fmla="*/ 586 h 656"/>
                  <a:gd name="T42" fmla="*/ 330 w 391"/>
                  <a:gd name="T43" fmla="*/ 611 h 656"/>
                  <a:gd name="T44" fmla="*/ 285 w 391"/>
                  <a:gd name="T45" fmla="*/ 626 h 656"/>
                  <a:gd name="T46" fmla="*/ 235 w 391"/>
                  <a:gd name="T47" fmla="*/ 641 h 656"/>
                  <a:gd name="T48" fmla="*/ 180 w 391"/>
                  <a:gd name="T49" fmla="*/ 646 h 656"/>
                  <a:gd name="T50" fmla="*/ 135 w 391"/>
                  <a:gd name="T51" fmla="*/ 656 h 656"/>
                  <a:gd name="T52" fmla="*/ 80 w 391"/>
                  <a:gd name="T53" fmla="*/ 641 h 656"/>
                  <a:gd name="T54" fmla="*/ 30 w 391"/>
                  <a:gd name="T55" fmla="*/ 591 h 656"/>
                  <a:gd name="T56" fmla="*/ 10 w 391"/>
                  <a:gd name="T57" fmla="*/ 541 h 656"/>
                  <a:gd name="T58" fmla="*/ 0 w 391"/>
                  <a:gd name="T59" fmla="*/ 471 h 656"/>
                  <a:gd name="T60" fmla="*/ 0 w 391"/>
                  <a:gd name="T61" fmla="*/ 391 h 656"/>
                  <a:gd name="T62" fmla="*/ 15 w 391"/>
                  <a:gd name="T63" fmla="*/ 320 h 656"/>
                  <a:gd name="T64" fmla="*/ 30 w 391"/>
                  <a:gd name="T65" fmla="*/ 255 h 656"/>
                  <a:gd name="T66" fmla="*/ 50 w 391"/>
                  <a:gd name="T67" fmla="*/ 200 h 656"/>
                  <a:gd name="T68" fmla="*/ 60 w 391"/>
                  <a:gd name="T69" fmla="*/ 170 h 656"/>
                  <a:gd name="T70" fmla="*/ 75 w 391"/>
                  <a:gd name="T71" fmla="*/ 120 h 656"/>
                  <a:gd name="T72" fmla="*/ 100 w 391"/>
                  <a:gd name="T73" fmla="*/ 95 h 65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391"/>
                  <a:gd name="T112" fmla="*/ 0 h 656"/>
                  <a:gd name="T113" fmla="*/ 391 w 391"/>
                  <a:gd name="T114" fmla="*/ 656 h 65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391" h="656">
                    <a:moveTo>
                      <a:pt x="100" y="95"/>
                    </a:moveTo>
                    <a:lnTo>
                      <a:pt x="130" y="35"/>
                    </a:lnTo>
                    <a:lnTo>
                      <a:pt x="150" y="15"/>
                    </a:lnTo>
                    <a:lnTo>
                      <a:pt x="180" y="5"/>
                    </a:lnTo>
                    <a:lnTo>
                      <a:pt x="220" y="0"/>
                    </a:lnTo>
                    <a:lnTo>
                      <a:pt x="270" y="10"/>
                    </a:lnTo>
                    <a:lnTo>
                      <a:pt x="340" y="45"/>
                    </a:lnTo>
                    <a:lnTo>
                      <a:pt x="360" y="75"/>
                    </a:lnTo>
                    <a:lnTo>
                      <a:pt x="380" y="105"/>
                    </a:lnTo>
                    <a:lnTo>
                      <a:pt x="385" y="135"/>
                    </a:lnTo>
                    <a:lnTo>
                      <a:pt x="391" y="175"/>
                    </a:lnTo>
                    <a:lnTo>
                      <a:pt x="391" y="225"/>
                    </a:lnTo>
                    <a:lnTo>
                      <a:pt x="385" y="275"/>
                    </a:lnTo>
                    <a:lnTo>
                      <a:pt x="380" y="315"/>
                    </a:lnTo>
                    <a:lnTo>
                      <a:pt x="380" y="356"/>
                    </a:lnTo>
                    <a:lnTo>
                      <a:pt x="380" y="391"/>
                    </a:lnTo>
                    <a:lnTo>
                      <a:pt x="385" y="436"/>
                    </a:lnTo>
                    <a:lnTo>
                      <a:pt x="391" y="476"/>
                    </a:lnTo>
                    <a:lnTo>
                      <a:pt x="385" y="506"/>
                    </a:lnTo>
                    <a:lnTo>
                      <a:pt x="370" y="556"/>
                    </a:lnTo>
                    <a:lnTo>
                      <a:pt x="350" y="586"/>
                    </a:lnTo>
                    <a:lnTo>
                      <a:pt x="330" y="611"/>
                    </a:lnTo>
                    <a:lnTo>
                      <a:pt x="285" y="626"/>
                    </a:lnTo>
                    <a:lnTo>
                      <a:pt x="235" y="641"/>
                    </a:lnTo>
                    <a:lnTo>
                      <a:pt x="180" y="646"/>
                    </a:lnTo>
                    <a:lnTo>
                      <a:pt x="135" y="656"/>
                    </a:lnTo>
                    <a:lnTo>
                      <a:pt x="80" y="641"/>
                    </a:lnTo>
                    <a:lnTo>
                      <a:pt x="30" y="591"/>
                    </a:lnTo>
                    <a:lnTo>
                      <a:pt x="10" y="541"/>
                    </a:lnTo>
                    <a:lnTo>
                      <a:pt x="0" y="471"/>
                    </a:lnTo>
                    <a:lnTo>
                      <a:pt x="0" y="391"/>
                    </a:lnTo>
                    <a:lnTo>
                      <a:pt x="15" y="320"/>
                    </a:lnTo>
                    <a:lnTo>
                      <a:pt x="30" y="255"/>
                    </a:lnTo>
                    <a:lnTo>
                      <a:pt x="50" y="200"/>
                    </a:lnTo>
                    <a:lnTo>
                      <a:pt x="60" y="170"/>
                    </a:lnTo>
                    <a:lnTo>
                      <a:pt x="75" y="120"/>
                    </a:lnTo>
                    <a:lnTo>
                      <a:pt x="100" y="95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088" name="Freeform 14"/>
              <p:cNvSpPr>
                <a:spLocks/>
              </p:cNvSpPr>
              <p:nvPr/>
            </p:nvSpPr>
            <p:spPr bwMode="auto">
              <a:xfrm>
                <a:off x="-1200" y="2038"/>
                <a:ext cx="421" cy="686"/>
              </a:xfrm>
              <a:custGeom>
                <a:avLst/>
                <a:gdLst>
                  <a:gd name="T0" fmla="*/ 190 w 421"/>
                  <a:gd name="T1" fmla="*/ 25 h 686"/>
                  <a:gd name="T2" fmla="*/ 255 w 421"/>
                  <a:gd name="T3" fmla="*/ 70 h 686"/>
                  <a:gd name="T4" fmla="*/ 240 w 421"/>
                  <a:gd name="T5" fmla="*/ 220 h 686"/>
                  <a:gd name="T6" fmla="*/ 290 w 421"/>
                  <a:gd name="T7" fmla="*/ 95 h 686"/>
                  <a:gd name="T8" fmla="*/ 365 w 421"/>
                  <a:gd name="T9" fmla="*/ 85 h 686"/>
                  <a:gd name="T10" fmla="*/ 395 w 421"/>
                  <a:gd name="T11" fmla="*/ 185 h 686"/>
                  <a:gd name="T12" fmla="*/ 265 w 421"/>
                  <a:gd name="T13" fmla="*/ 240 h 686"/>
                  <a:gd name="T14" fmla="*/ 290 w 421"/>
                  <a:gd name="T15" fmla="*/ 260 h 686"/>
                  <a:gd name="T16" fmla="*/ 395 w 421"/>
                  <a:gd name="T17" fmla="*/ 230 h 686"/>
                  <a:gd name="T18" fmla="*/ 380 w 421"/>
                  <a:gd name="T19" fmla="*/ 386 h 686"/>
                  <a:gd name="T20" fmla="*/ 300 w 421"/>
                  <a:gd name="T21" fmla="*/ 481 h 686"/>
                  <a:gd name="T22" fmla="*/ 200 w 421"/>
                  <a:gd name="T23" fmla="*/ 506 h 686"/>
                  <a:gd name="T24" fmla="*/ 375 w 421"/>
                  <a:gd name="T25" fmla="*/ 486 h 686"/>
                  <a:gd name="T26" fmla="*/ 350 w 421"/>
                  <a:gd name="T27" fmla="*/ 601 h 686"/>
                  <a:gd name="T28" fmla="*/ 225 w 421"/>
                  <a:gd name="T29" fmla="*/ 641 h 686"/>
                  <a:gd name="T30" fmla="*/ 200 w 421"/>
                  <a:gd name="T31" fmla="*/ 516 h 686"/>
                  <a:gd name="T32" fmla="*/ 220 w 421"/>
                  <a:gd name="T33" fmla="*/ 356 h 686"/>
                  <a:gd name="T34" fmla="*/ 235 w 421"/>
                  <a:gd name="T35" fmla="*/ 230 h 686"/>
                  <a:gd name="T36" fmla="*/ 140 w 421"/>
                  <a:gd name="T37" fmla="*/ 145 h 686"/>
                  <a:gd name="T38" fmla="*/ 130 w 421"/>
                  <a:gd name="T39" fmla="*/ 185 h 686"/>
                  <a:gd name="T40" fmla="*/ 220 w 421"/>
                  <a:gd name="T41" fmla="*/ 265 h 686"/>
                  <a:gd name="T42" fmla="*/ 180 w 421"/>
                  <a:gd name="T43" fmla="*/ 421 h 686"/>
                  <a:gd name="T44" fmla="*/ 95 w 421"/>
                  <a:gd name="T45" fmla="*/ 416 h 686"/>
                  <a:gd name="T46" fmla="*/ 50 w 421"/>
                  <a:gd name="T47" fmla="*/ 386 h 686"/>
                  <a:gd name="T48" fmla="*/ 120 w 421"/>
                  <a:gd name="T49" fmla="*/ 481 h 686"/>
                  <a:gd name="T50" fmla="*/ 160 w 421"/>
                  <a:gd name="T51" fmla="*/ 536 h 686"/>
                  <a:gd name="T52" fmla="*/ 185 w 421"/>
                  <a:gd name="T53" fmla="*/ 621 h 686"/>
                  <a:gd name="T54" fmla="*/ 135 w 421"/>
                  <a:gd name="T55" fmla="*/ 651 h 686"/>
                  <a:gd name="T56" fmla="*/ 50 w 421"/>
                  <a:gd name="T57" fmla="*/ 541 h 686"/>
                  <a:gd name="T58" fmla="*/ 35 w 421"/>
                  <a:gd name="T59" fmla="*/ 406 h 686"/>
                  <a:gd name="T60" fmla="*/ 65 w 421"/>
                  <a:gd name="T61" fmla="*/ 240 h 686"/>
                  <a:gd name="T62" fmla="*/ 45 w 421"/>
                  <a:gd name="T63" fmla="*/ 235 h 686"/>
                  <a:gd name="T64" fmla="*/ 0 w 421"/>
                  <a:gd name="T65" fmla="*/ 406 h 686"/>
                  <a:gd name="T66" fmla="*/ 35 w 421"/>
                  <a:gd name="T67" fmla="*/ 611 h 686"/>
                  <a:gd name="T68" fmla="*/ 180 w 421"/>
                  <a:gd name="T69" fmla="*/ 686 h 686"/>
                  <a:gd name="T70" fmla="*/ 275 w 421"/>
                  <a:gd name="T71" fmla="*/ 666 h 686"/>
                  <a:gd name="T72" fmla="*/ 390 w 421"/>
                  <a:gd name="T73" fmla="*/ 581 h 686"/>
                  <a:gd name="T74" fmla="*/ 415 w 421"/>
                  <a:gd name="T75" fmla="*/ 466 h 686"/>
                  <a:gd name="T76" fmla="*/ 410 w 421"/>
                  <a:gd name="T77" fmla="*/ 340 h 686"/>
                  <a:gd name="T78" fmla="*/ 415 w 421"/>
                  <a:gd name="T79" fmla="*/ 175 h 686"/>
                  <a:gd name="T80" fmla="*/ 370 w 421"/>
                  <a:gd name="T81" fmla="*/ 35 h 686"/>
                  <a:gd name="T82" fmla="*/ 225 w 421"/>
                  <a:gd name="T83" fmla="*/ 0 h 686"/>
                  <a:gd name="T84" fmla="*/ 120 w 421"/>
                  <a:gd name="T85" fmla="*/ 80 h 686"/>
                  <a:gd name="T86" fmla="*/ 95 w 421"/>
                  <a:gd name="T87" fmla="*/ 155 h 68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21"/>
                  <a:gd name="T133" fmla="*/ 0 h 686"/>
                  <a:gd name="T134" fmla="*/ 421 w 421"/>
                  <a:gd name="T135" fmla="*/ 686 h 68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21" h="686">
                    <a:moveTo>
                      <a:pt x="130" y="100"/>
                    </a:moveTo>
                    <a:lnTo>
                      <a:pt x="160" y="50"/>
                    </a:lnTo>
                    <a:lnTo>
                      <a:pt x="190" y="25"/>
                    </a:lnTo>
                    <a:lnTo>
                      <a:pt x="250" y="25"/>
                    </a:lnTo>
                    <a:lnTo>
                      <a:pt x="290" y="35"/>
                    </a:lnTo>
                    <a:lnTo>
                      <a:pt x="255" y="70"/>
                    </a:lnTo>
                    <a:lnTo>
                      <a:pt x="235" y="135"/>
                    </a:lnTo>
                    <a:lnTo>
                      <a:pt x="235" y="200"/>
                    </a:lnTo>
                    <a:lnTo>
                      <a:pt x="240" y="220"/>
                    </a:lnTo>
                    <a:lnTo>
                      <a:pt x="255" y="185"/>
                    </a:lnTo>
                    <a:lnTo>
                      <a:pt x="265" y="130"/>
                    </a:lnTo>
                    <a:lnTo>
                      <a:pt x="290" y="95"/>
                    </a:lnTo>
                    <a:lnTo>
                      <a:pt x="305" y="75"/>
                    </a:lnTo>
                    <a:lnTo>
                      <a:pt x="335" y="55"/>
                    </a:lnTo>
                    <a:lnTo>
                      <a:pt x="365" y="85"/>
                    </a:lnTo>
                    <a:lnTo>
                      <a:pt x="390" y="120"/>
                    </a:lnTo>
                    <a:lnTo>
                      <a:pt x="395" y="165"/>
                    </a:lnTo>
                    <a:lnTo>
                      <a:pt x="395" y="185"/>
                    </a:lnTo>
                    <a:lnTo>
                      <a:pt x="360" y="225"/>
                    </a:lnTo>
                    <a:lnTo>
                      <a:pt x="305" y="240"/>
                    </a:lnTo>
                    <a:lnTo>
                      <a:pt x="265" y="240"/>
                    </a:lnTo>
                    <a:lnTo>
                      <a:pt x="250" y="235"/>
                    </a:lnTo>
                    <a:lnTo>
                      <a:pt x="245" y="260"/>
                    </a:lnTo>
                    <a:lnTo>
                      <a:pt x="290" y="260"/>
                    </a:lnTo>
                    <a:lnTo>
                      <a:pt x="350" y="255"/>
                    </a:lnTo>
                    <a:lnTo>
                      <a:pt x="385" y="245"/>
                    </a:lnTo>
                    <a:lnTo>
                      <a:pt x="395" y="230"/>
                    </a:lnTo>
                    <a:lnTo>
                      <a:pt x="395" y="275"/>
                    </a:lnTo>
                    <a:lnTo>
                      <a:pt x="385" y="330"/>
                    </a:lnTo>
                    <a:lnTo>
                      <a:pt x="380" y="386"/>
                    </a:lnTo>
                    <a:lnTo>
                      <a:pt x="390" y="436"/>
                    </a:lnTo>
                    <a:lnTo>
                      <a:pt x="350" y="466"/>
                    </a:lnTo>
                    <a:lnTo>
                      <a:pt x="300" y="481"/>
                    </a:lnTo>
                    <a:lnTo>
                      <a:pt x="245" y="481"/>
                    </a:lnTo>
                    <a:lnTo>
                      <a:pt x="205" y="481"/>
                    </a:lnTo>
                    <a:lnTo>
                      <a:pt x="200" y="506"/>
                    </a:lnTo>
                    <a:lnTo>
                      <a:pt x="260" y="506"/>
                    </a:lnTo>
                    <a:lnTo>
                      <a:pt x="315" y="496"/>
                    </a:lnTo>
                    <a:lnTo>
                      <a:pt x="375" y="486"/>
                    </a:lnTo>
                    <a:lnTo>
                      <a:pt x="395" y="471"/>
                    </a:lnTo>
                    <a:lnTo>
                      <a:pt x="390" y="526"/>
                    </a:lnTo>
                    <a:lnTo>
                      <a:pt x="350" y="601"/>
                    </a:lnTo>
                    <a:lnTo>
                      <a:pt x="310" y="621"/>
                    </a:lnTo>
                    <a:lnTo>
                      <a:pt x="265" y="636"/>
                    </a:lnTo>
                    <a:lnTo>
                      <a:pt x="225" y="641"/>
                    </a:lnTo>
                    <a:lnTo>
                      <a:pt x="200" y="606"/>
                    </a:lnTo>
                    <a:lnTo>
                      <a:pt x="185" y="551"/>
                    </a:lnTo>
                    <a:lnTo>
                      <a:pt x="200" y="516"/>
                    </a:lnTo>
                    <a:lnTo>
                      <a:pt x="200" y="476"/>
                    </a:lnTo>
                    <a:lnTo>
                      <a:pt x="200" y="426"/>
                    </a:lnTo>
                    <a:lnTo>
                      <a:pt x="220" y="356"/>
                    </a:lnTo>
                    <a:lnTo>
                      <a:pt x="240" y="295"/>
                    </a:lnTo>
                    <a:lnTo>
                      <a:pt x="240" y="255"/>
                    </a:lnTo>
                    <a:lnTo>
                      <a:pt x="235" y="230"/>
                    </a:lnTo>
                    <a:lnTo>
                      <a:pt x="205" y="225"/>
                    </a:lnTo>
                    <a:lnTo>
                      <a:pt x="160" y="190"/>
                    </a:lnTo>
                    <a:lnTo>
                      <a:pt x="140" y="145"/>
                    </a:lnTo>
                    <a:lnTo>
                      <a:pt x="120" y="120"/>
                    </a:lnTo>
                    <a:lnTo>
                      <a:pt x="115" y="145"/>
                    </a:lnTo>
                    <a:lnTo>
                      <a:pt x="130" y="185"/>
                    </a:lnTo>
                    <a:lnTo>
                      <a:pt x="160" y="220"/>
                    </a:lnTo>
                    <a:lnTo>
                      <a:pt x="190" y="250"/>
                    </a:lnTo>
                    <a:lnTo>
                      <a:pt x="220" y="265"/>
                    </a:lnTo>
                    <a:lnTo>
                      <a:pt x="200" y="330"/>
                    </a:lnTo>
                    <a:lnTo>
                      <a:pt x="185" y="376"/>
                    </a:lnTo>
                    <a:lnTo>
                      <a:pt x="180" y="421"/>
                    </a:lnTo>
                    <a:lnTo>
                      <a:pt x="170" y="461"/>
                    </a:lnTo>
                    <a:lnTo>
                      <a:pt x="140" y="461"/>
                    </a:lnTo>
                    <a:lnTo>
                      <a:pt x="95" y="416"/>
                    </a:lnTo>
                    <a:lnTo>
                      <a:pt x="70" y="381"/>
                    </a:lnTo>
                    <a:lnTo>
                      <a:pt x="50" y="356"/>
                    </a:lnTo>
                    <a:lnTo>
                      <a:pt x="50" y="386"/>
                    </a:lnTo>
                    <a:lnTo>
                      <a:pt x="70" y="416"/>
                    </a:lnTo>
                    <a:lnTo>
                      <a:pt x="105" y="451"/>
                    </a:lnTo>
                    <a:lnTo>
                      <a:pt x="120" y="481"/>
                    </a:lnTo>
                    <a:lnTo>
                      <a:pt x="150" y="496"/>
                    </a:lnTo>
                    <a:lnTo>
                      <a:pt x="165" y="511"/>
                    </a:lnTo>
                    <a:lnTo>
                      <a:pt x="160" y="536"/>
                    </a:lnTo>
                    <a:lnTo>
                      <a:pt x="165" y="571"/>
                    </a:lnTo>
                    <a:lnTo>
                      <a:pt x="170" y="601"/>
                    </a:lnTo>
                    <a:lnTo>
                      <a:pt x="185" y="621"/>
                    </a:lnTo>
                    <a:lnTo>
                      <a:pt x="190" y="646"/>
                    </a:lnTo>
                    <a:lnTo>
                      <a:pt x="175" y="656"/>
                    </a:lnTo>
                    <a:lnTo>
                      <a:pt x="135" y="651"/>
                    </a:lnTo>
                    <a:lnTo>
                      <a:pt x="95" y="626"/>
                    </a:lnTo>
                    <a:lnTo>
                      <a:pt x="65" y="586"/>
                    </a:lnTo>
                    <a:lnTo>
                      <a:pt x="50" y="541"/>
                    </a:lnTo>
                    <a:lnTo>
                      <a:pt x="35" y="506"/>
                    </a:lnTo>
                    <a:lnTo>
                      <a:pt x="35" y="461"/>
                    </a:lnTo>
                    <a:lnTo>
                      <a:pt x="35" y="406"/>
                    </a:lnTo>
                    <a:lnTo>
                      <a:pt x="45" y="371"/>
                    </a:lnTo>
                    <a:lnTo>
                      <a:pt x="50" y="325"/>
                    </a:lnTo>
                    <a:lnTo>
                      <a:pt x="65" y="240"/>
                    </a:lnTo>
                    <a:lnTo>
                      <a:pt x="90" y="165"/>
                    </a:lnTo>
                    <a:lnTo>
                      <a:pt x="65" y="175"/>
                    </a:lnTo>
                    <a:lnTo>
                      <a:pt x="45" y="235"/>
                    </a:lnTo>
                    <a:lnTo>
                      <a:pt x="20" y="295"/>
                    </a:lnTo>
                    <a:lnTo>
                      <a:pt x="10" y="361"/>
                    </a:lnTo>
                    <a:lnTo>
                      <a:pt x="0" y="406"/>
                    </a:lnTo>
                    <a:lnTo>
                      <a:pt x="0" y="481"/>
                    </a:lnTo>
                    <a:lnTo>
                      <a:pt x="10" y="561"/>
                    </a:lnTo>
                    <a:lnTo>
                      <a:pt x="35" y="611"/>
                    </a:lnTo>
                    <a:lnTo>
                      <a:pt x="75" y="651"/>
                    </a:lnTo>
                    <a:lnTo>
                      <a:pt x="130" y="671"/>
                    </a:lnTo>
                    <a:lnTo>
                      <a:pt x="180" y="686"/>
                    </a:lnTo>
                    <a:lnTo>
                      <a:pt x="215" y="676"/>
                    </a:lnTo>
                    <a:lnTo>
                      <a:pt x="230" y="671"/>
                    </a:lnTo>
                    <a:lnTo>
                      <a:pt x="275" y="666"/>
                    </a:lnTo>
                    <a:lnTo>
                      <a:pt x="325" y="651"/>
                    </a:lnTo>
                    <a:lnTo>
                      <a:pt x="370" y="621"/>
                    </a:lnTo>
                    <a:lnTo>
                      <a:pt x="390" y="581"/>
                    </a:lnTo>
                    <a:lnTo>
                      <a:pt x="415" y="536"/>
                    </a:lnTo>
                    <a:lnTo>
                      <a:pt x="421" y="501"/>
                    </a:lnTo>
                    <a:lnTo>
                      <a:pt x="415" y="466"/>
                    </a:lnTo>
                    <a:lnTo>
                      <a:pt x="410" y="421"/>
                    </a:lnTo>
                    <a:lnTo>
                      <a:pt x="410" y="381"/>
                    </a:lnTo>
                    <a:lnTo>
                      <a:pt x="410" y="340"/>
                    </a:lnTo>
                    <a:lnTo>
                      <a:pt x="415" y="285"/>
                    </a:lnTo>
                    <a:lnTo>
                      <a:pt x="415" y="220"/>
                    </a:lnTo>
                    <a:lnTo>
                      <a:pt x="415" y="175"/>
                    </a:lnTo>
                    <a:lnTo>
                      <a:pt x="410" y="115"/>
                    </a:lnTo>
                    <a:lnTo>
                      <a:pt x="390" y="70"/>
                    </a:lnTo>
                    <a:lnTo>
                      <a:pt x="370" y="35"/>
                    </a:lnTo>
                    <a:lnTo>
                      <a:pt x="320" y="15"/>
                    </a:lnTo>
                    <a:lnTo>
                      <a:pt x="265" y="0"/>
                    </a:lnTo>
                    <a:lnTo>
                      <a:pt x="225" y="0"/>
                    </a:lnTo>
                    <a:lnTo>
                      <a:pt x="170" y="5"/>
                    </a:lnTo>
                    <a:lnTo>
                      <a:pt x="135" y="35"/>
                    </a:lnTo>
                    <a:lnTo>
                      <a:pt x="120" y="80"/>
                    </a:lnTo>
                    <a:lnTo>
                      <a:pt x="80" y="115"/>
                    </a:lnTo>
                    <a:lnTo>
                      <a:pt x="75" y="150"/>
                    </a:lnTo>
                    <a:lnTo>
                      <a:pt x="95" y="155"/>
                    </a:lnTo>
                    <a:lnTo>
                      <a:pt x="120" y="120"/>
                    </a:lnTo>
                    <a:lnTo>
                      <a:pt x="130" y="100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7106" name="Object 3"/>
          <p:cNvGraphicFramePr>
            <a:graphicFrameLocks noChangeAspect="1"/>
          </p:cNvGraphicFramePr>
          <p:nvPr/>
        </p:nvGraphicFramePr>
        <p:xfrm flipV="1">
          <a:off x="5907088" y="2644775"/>
          <a:ext cx="303212" cy="5730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0" imgH="127080" progId="Equation.3">
                  <p:embed/>
                </p:oleObj>
              </mc:Choice>
              <mc:Fallback>
                <p:oleObj name="Equation" r:id="rId3" imgW="0" imgH="127080" progId="Equation.3">
                  <p:embed/>
                  <p:pic>
                    <p:nvPicPr>
                      <p:cNvPr id="47106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 flipV="1">
                        <a:off x="5907088" y="2644775"/>
                        <a:ext cx="303212" cy="5730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47107" name="Text Box 4"/>
          <p:cNvSpPr txBox="1">
            <a:spLocks noChangeArrowheads="1"/>
          </p:cNvSpPr>
          <p:nvPr/>
        </p:nvSpPr>
        <p:spPr bwMode="auto">
          <a:xfrm>
            <a:off x="3200400" y="2482850"/>
            <a:ext cx="4945063" cy="1323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3600" i="0"/>
              <a:t>∑</a:t>
            </a:r>
            <a:r>
              <a:rPr lang="en-CA" altLang="en-US" sz="3600" baseline="-25000"/>
              <a:t>i</a:t>
            </a:r>
            <a:r>
              <a:rPr lang="en-CA" altLang="en-US" sz="3600" i="0" baseline="-25000"/>
              <a:t>=</a:t>
            </a:r>
            <a:r>
              <a:rPr lang="en-US" altLang="en-US" sz="3600" i="0" baseline="-25000"/>
              <a:t>0</a:t>
            </a:r>
            <a:r>
              <a:rPr lang="en-CA" altLang="en-US" sz="3600" i="0" baseline="-25000"/>
              <a:t>..</a:t>
            </a:r>
            <a:r>
              <a:rPr lang="en-CA" altLang="en-US" sz="3600" baseline="-25000"/>
              <a:t>n</a:t>
            </a:r>
            <a:r>
              <a:rPr lang="en-CA" altLang="en-US" sz="2800" i="0"/>
              <a:t> </a:t>
            </a:r>
            <a:r>
              <a:rPr lang="en-CA" altLang="en-US" sz="2800" i="0" baseline="-25000"/>
              <a:t> </a:t>
            </a:r>
            <a:r>
              <a:rPr lang="en-US" altLang="en-US" sz="2800"/>
              <a:t>r</a:t>
            </a:r>
            <a:r>
              <a:rPr lang="en-US" altLang="en-US" sz="2800" baseline="30000"/>
              <a:t>i</a:t>
            </a:r>
            <a:r>
              <a:rPr lang="en-US" altLang="en-US" sz="2800" i="0"/>
              <a:t>  = </a:t>
            </a:r>
            <a:r>
              <a:rPr lang="en-US" altLang="en-US" sz="2800"/>
              <a:t>r</a:t>
            </a:r>
            <a:r>
              <a:rPr lang="en-US" altLang="en-US" sz="2800" i="0" baseline="30000"/>
              <a:t>0</a:t>
            </a:r>
            <a:r>
              <a:rPr lang="en-US" altLang="en-US" sz="2800" i="0"/>
              <a:t> + </a:t>
            </a:r>
            <a:r>
              <a:rPr lang="en-US" altLang="en-US" sz="2800"/>
              <a:t>r</a:t>
            </a:r>
            <a:r>
              <a:rPr lang="en-US" altLang="en-US" sz="2800" i="0" baseline="30000"/>
              <a:t>1</a:t>
            </a:r>
            <a:r>
              <a:rPr lang="en-US" altLang="en-US" sz="2800" i="0"/>
              <a:t> + </a:t>
            </a:r>
            <a:r>
              <a:rPr lang="en-US" altLang="en-US" sz="2800"/>
              <a:t>r</a:t>
            </a:r>
            <a:r>
              <a:rPr lang="en-US" altLang="en-US" sz="2800" i="0" baseline="30000"/>
              <a:t>2</a:t>
            </a:r>
            <a:r>
              <a:rPr lang="en-US" altLang="en-US" sz="2800" i="0"/>
              <a:t> +. . . + </a:t>
            </a:r>
            <a:r>
              <a:rPr lang="en-US" altLang="en-US" sz="2800"/>
              <a:t>r</a:t>
            </a:r>
            <a:r>
              <a:rPr lang="en-US" altLang="en-US" sz="2800" baseline="30000"/>
              <a:t>n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=  </a:t>
            </a:r>
            <a:r>
              <a:rPr lang="en-US" altLang="en-US" sz="4400" i="0">
                <a:latin typeface="Symbol" pitchFamily="18" charset="2"/>
              </a:rPr>
              <a:t>Q</a:t>
            </a:r>
            <a:r>
              <a:rPr lang="en-US" altLang="en-US" sz="4400" i="0"/>
              <a:t>(biggest term)</a:t>
            </a:r>
            <a:endParaRPr lang="en-CA" altLang="en-US" sz="4400" i="0"/>
          </a:p>
        </p:txBody>
      </p:sp>
      <p:sp>
        <p:nvSpPr>
          <p:cNvPr id="47108" name="Text Box 5"/>
          <p:cNvSpPr txBox="1">
            <a:spLocks noChangeArrowheads="1"/>
          </p:cNvSpPr>
          <p:nvPr/>
        </p:nvSpPr>
        <p:spPr bwMode="auto">
          <a:xfrm>
            <a:off x="3505200" y="1447800"/>
            <a:ext cx="5006975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Geometric Increasing</a:t>
            </a:r>
            <a:endParaRPr lang="en-CA" altLang="en-US" sz="4000" i="0"/>
          </a:p>
        </p:txBody>
      </p:sp>
      <p:sp>
        <p:nvSpPr>
          <p:cNvPr id="427014" name="Text Box 6"/>
          <p:cNvSpPr txBox="1">
            <a:spLocks noChangeArrowheads="1"/>
          </p:cNvSpPr>
          <p:nvPr/>
        </p:nvSpPr>
        <p:spPr bwMode="auto">
          <a:xfrm>
            <a:off x="2362200" y="5897563"/>
            <a:ext cx="65532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True whenever terms increase quickly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70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70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70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7014" grpId="0" autoUpdateAnimBg="0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8130" name="Picture 2" descr="capture2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85800" y="1219200"/>
            <a:ext cx="7821613" cy="5465763"/>
          </a:xfrm>
        </p:spPr>
      </p:pic>
      <p:sp>
        <p:nvSpPr>
          <p:cNvPr id="48131" name="Rectangle 3"/>
          <p:cNvSpPr>
            <a:spLocks noChangeArrowheads="1"/>
          </p:cNvSpPr>
          <p:nvPr/>
        </p:nvSpPr>
        <p:spPr bwMode="auto">
          <a:xfrm>
            <a:off x="6858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Adding Made Easy</a:t>
            </a:r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154" name="Picture 2" descr="capture1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-12700" y="1727200"/>
            <a:ext cx="9220200" cy="4292600"/>
          </a:xfrm>
        </p:spPr>
      </p:pic>
      <p:sp>
        <p:nvSpPr>
          <p:cNvPr id="49155" name="Rectangle 3"/>
          <p:cNvSpPr>
            <a:spLocks noChangeArrowheads="1"/>
          </p:cNvSpPr>
          <p:nvPr/>
        </p:nvSpPr>
        <p:spPr bwMode="auto">
          <a:xfrm>
            <a:off x="685800" y="76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Adding Made Easy</a:t>
            </a:r>
          </a:p>
        </p:txBody>
      </p:sp>
      <p:sp>
        <p:nvSpPr>
          <p:cNvPr id="613380" name="Rectangle 4"/>
          <p:cNvSpPr>
            <a:spLocks noChangeArrowheads="1"/>
          </p:cNvSpPr>
          <p:nvPr/>
        </p:nvSpPr>
        <p:spPr bwMode="auto">
          <a:xfrm>
            <a:off x="152400" y="2514600"/>
            <a:ext cx="8839200" cy="762000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613381" name="Rectangle 5"/>
          <p:cNvSpPr>
            <a:spLocks noChangeArrowheads="1"/>
          </p:cNvSpPr>
          <p:nvPr/>
        </p:nvSpPr>
        <p:spPr bwMode="auto">
          <a:xfrm>
            <a:off x="152400" y="4829175"/>
            <a:ext cx="8915400" cy="1038225"/>
          </a:xfrm>
          <a:prstGeom prst="rect">
            <a:avLst/>
          </a:prstGeom>
          <a:noFill/>
          <a:ln w="254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3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33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33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33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133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133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3380" grpId="0" animBg="1"/>
      <p:bldP spid="613381" grpId="0" animBg="1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0178" name="Object 16"/>
          <p:cNvGraphicFramePr>
            <a:graphicFrameLocks noChangeAspect="1"/>
          </p:cNvGraphicFramePr>
          <p:nvPr/>
        </p:nvGraphicFramePr>
        <p:xfrm>
          <a:off x="0" y="0"/>
          <a:ext cx="6858000" cy="514350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Slide" r:id="rId3" imgW="4572000" imgH="3429000" progId="PowerPoint.Slide.8">
                  <p:embed/>
                </p:oleObj>
              </mc:Choice>
              <mc:Fallback>
                <p:oleObj name="Slide" r:id="rId3" imgW="4572000" imgH="3429000" progId="PowerPoint.Slide.8">
                  <p:embed/>
                  <p:pic>
                    <p:nvPicPr>
                      <p:cNvPr id="50178" name="Object 1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0" y="0"/>
                        <a:ext cx="6858000" cy="5143500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38100">
                            <a:solidFill>
                              <a:schemeClr val="accent2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50179" name="Text Box 3"/>
          <p:cNvSpPr txBox="1">
            <a:spLocks noChangeArrowheads="1"/>
          </p:cNvSpPr>
          <p:nvPr/>
        </p:nvSpPr>
        <p:spPr bwMode="auto">
          <a:xfrm>
            <a:off x="7251700" y="533400"/>
            <a:ext cx="1485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=1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</a:p>
        </p:txBody>
      </p:sp>
      <p:sp>
        <p:nvSpPr>
          <p:cNvPr id="50180" name="Text Box 4"/>
          <p:cNvSpPr txBox="1">
            <a:spLocks noChangeArrowheads="1"/>
          </p:cNvSpPr>
          <p:nvPr/>
        </p:nvSpPr>
        <p:spPr bwMode="auto">
          <a:xfrm>
            <a:off x="6997700" y="1066800"/>
            <a:ext cx="1739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</a:p>
        </p:txBody>
      </p:sp>
      <p:sp>
        <p:nvSpPr>
          <p:cNvPr id="50181" name="Text Box 5"/>
          <p:cNvSpPr txBox="1">
            <a:spLocks noChangeArrowheads="1"/>
          </p:cNvSpPr>
          <p:nvPr/>
        </p:nvSpPr>
        <p:spPr bwMode="auto">
          <a:xfrm>
            <a:off x="6997700" y="1689100"/>
            <a:ext cx="17526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 16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  <a:r>
              <a:rPr lang="en-US" altLang="en-US" sz="2400" i="0"/>
              <a:t>/4</a:t>
            </a:r>
          </a:p>
        </p:txBody>
      </p:sp>
      <p:sp>
        <p:nvSpPr>
          <p:cNvPr id="50182" name="Text Box 6"/>
          <p:cNvSpPr txBox="1">
            <a:spLocks noChangeArrowheads="1"/>
          </p:cNvSpPr>
          <p:nvPr/>
        </p:nvSpPr>
        <p:spPr bwMode="auto">
          <a:xfrm>
            <a:off x="7162800" y="2844800"/>
            <a:ext cx="17399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sz="2400" baseline="30000"/>
              <a:t>i</a:t>
            </a:r>
            <a:r>
              <a:rPr lang="en-US" altLang="en-US" sz="2400" i="0" baseline="30000"/>
              <a:t> 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  <a:r>
              <a:rPr lang="en-US" altLang="en-US" sz="2400" baseline="30000"/>
              <a:t>i</a:t>
            </a:r>
          </a:p>
        </p:txBody>
      </p:sp>
      <p:sp>
        <p:nvSpPr>
          <p:cNvPr id="50183" name="Text Box 7"/>
          <p:cNvSpPr txBox="1">
            <a:spLocks noChangeArrowheads="1"/>
          </p:cNvSpPr>
          <p:nvPr/>
        </p:nvSpPr>
        <p:spPr bwMode="auto">
          <a:xfrm>
            <a:off x="5205413" y="5832475"/>
            <a:ext cx="42672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  <a:cs typeface="Times New Roman" pitchFamily="18" charset="0"/>
              </a:rPr>
              <a:t>Total: </a:t>
            </a:r>
            <a:endParaRPr lang="en-US" altLang="en-US" sz="2800" i="0">
              <a:solidFill>
                <a:schemeClr val="tx2"/>
              </a:solidFill>
            </a:endParaRPr>
          </a:p>
        </p:txBody>
      </p:sp>
      <p:sp>
        <p:nvSpPr>
          <p:cNvPr id="50184" name="Text Box 8"/>
          <p:cNvSpPr txBox="1">
            <a:spLocks noChangeArrowheads="1"/>
          </p:cNvSpPr>
          <p:nvPr/>
        </p:nvSpPr>
        <p:spPr bwMode="auto">
          <a:xfrm>
            <a:off x="6934200" y="4495800"/>
            <a:ext cx="19812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en-US" sz="2400" i="0"/>
              <a:t>= 4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i="0"/>
              <a:t>×</a:t>
            </a:r>
            <a:r>
              <a:rPr lang="en-US" altLang="en-US" sz="2400"/>
              <a:t>n</a:t>
            </a:r>
            <a:r>
              <a:rPr lang="en-US" altLang="en-US" sz="2400" i="0"/>
              <a:t>/2</a:t>
            </a:r>
            <a:r>
              <a:rPr lang="en-US" altLang="en-US" sz="2400" i="0" baseline="30000"/>
              <a:t>log</a:t>
            </a:r>
            <a:r>
              <a:rPr lang="en-US" altLang="en-US" sz="2400" baseline="30000"/>
              <a:t>n</a:t>
            </a:r>
            <a:r>
              <a:rPr lang="en-US" altLang="en-US" sz="2400" i="0"/>
              <a:t> </a:t>
            </a:r>
          </a:p>
        </p:txBody>
      </p:sp>
      <p:sp>
        <p:nvSpPr>
          <p:cNvPr id="50185" name="Line 9"/>
          <p:cNvSpPr>
            <a:spLocks noChangeShapeType="1"/>
          </p:cNvSpPr>
          <p:nvPr/>
        </p:nvSpPr>
        <p:spPr bwMode="auto">
          <a:xfrm>
            <a:off x="6096000" y="5562600"/>
            <a:ext cx="2971800" cy="0"/>
          </a:xfrm>
          <a:prstGeom prst="line">
            <a:avLst/>
          </a:prstGeom>
          <a:noFill/>
          <a:ln w="38100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0"/>
          <p:cNvGrpSpPr>
            <a:grpSpLocks/>
          </p:cNvGrpSpPr>
          <p:nvPr/>
        </p:nvGrpSpPr>
        <p:grpSpPr bwMode="auto">
          <a:xfrm>
            <a:off x="441325" y="533400"/>
            <a:ext cx="8702675" cy="5932488"/>
            <a:chOff x="278" y="336"/>
            <a:chExt cx="5482" cy="3737"/>
          </a:xfrm>
        </p:grpSpPr>
        <p:sp>
          <p:nvSpPr>
            <p:cNvPr id="50190" name="Oval 11"/>
            <p:cNvSpPr>
              <a:spLocks noChangeArrowheads="1"/>
            </p:cNvSpPr>
            <p:nvPr/>
          </p:nvSpPr>
          <p:spPr bwMode="auto">
            <a:xfrm>
              <a:off x="4320" y="3072"/>
              <a:ext cx="1440" cy="43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0191" name="Oval 12"/>
            <p:cNvSpPr>
              <a:spLocks noChangeArrowheads="1"/>
            </p:cNvSpPr>
            <p:nvPr/>
          </p:nvSpPr>
          <p:spPr bwMode="auto">
            <a:xfrm>
              <a:off x="4512" y="336"/>
              <a:ext cx="912" cy="432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0192" name="Text Box 13"/>
            <p:cNvSpPr txBox="1">
              <a:spLocks noChangeArrowheads="1"/>
            </p:cNvSpPr>
            <p:nvPr/>
          </p:nvSpPr>
          <p:spPr bwMode="auto">
            <a:xfrm>
              <a:off x="278" y="3708"/>
              <a:ext cx="166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Total = biggest</a:t>
              </a:r>
            </a:p>
          </p:txBody>
        </p:sp>
        <p:sp>
          <p:nvSpPr>
            <p:cNvPr id="50193" name="Line 14"/>
            <p:cNvSpPr>
              <a:spLocks noChangeShapeType="1"/>
            </p:cNvSpPr>
            <p:nvPr/>
          </p:nvSpPr>
          <p:spPr bwMode="auto">
            <a:xfrm flipV="1">
              <a:off x="1920" y="3408"/>
              <a:ext cx="240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0194" name="Line 15"/>
            <p:cNvSpPr>
              <a:spLocks noChangeShapeType="1"/>
            </p:cNvSpPr>
            <p:nvPr/>
          </p:nvSpPr>
          <p:spPr bwMode="auto">
            <a:xfrm flipV="1">
              <a:off x="1920" y="672"/>
              <a:ext cx="2640" cy="3216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0187" name="Text Box 10"/>
          <p:cNvSpPr txBox="1">
            <a:spLocks noChangeArrowheads="1"/>
          </p:cNvSpPr>
          <p:nvPr/>
        </p:nvSpPr>
        <p:spPr bwMode="auto">
          <a:xfrm>
            <a:off x="6934200" y="4987925"/>
            <a:ext cx="236220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ct val="50000"/>
              </a:spcBef>
              <a:buFontTx/>
              <a:buNone/>
            </a:pPr>
            <a:r>
              <a:rPr lang="en-US" altLang="en-US" sz="2400" i="0"/>
              <a:t>= </a:t>
            </a:r>
            <a:r>
              <a:rPr lang="en-US" altLang="en-US" sz="2400"/>
              <a:t>n</a:t>
            </a:r>
            <a:r>
              <a:rPr lang="en-US" altLang="en-US" sz="2400" i="0" baseline="30000"/>
              <a:t>log4  </a:t>
            </a:r>
            <a:r>
              <a:rPr lang="en-US" altLang="en-US" sz="2400" i="0"/>
              <a:t>× 1  =  n</a:t>
            </a:r>
            <a:r>
              <a:rPr lang="en-US" altLang="en-US" sz="2400" i="0" baseline="30000"/>
              <a:t>2   </a:t>
            </a:r>
            <a:r>
              <a:rPr lang="en-US" altLang="en-US" sz="2400" i="0"/>
              <a:t>  </a:t>
            </a:r>
          </a:p>
        </p:txBody>
      </p:sp>
      <p:sp>
        <p:nvSpPr>
          <p:cNvPr id="17" name="Text Box 6"/>
          <p:cNvSpPr txBox="1">
            <a:spLocks noChangeArrowheads="1"/>
          </p:cNvSpPr>
          <p:nvPr/>
        </p:nvSpPr>
        <p:spPr bwMode="auto">
          <a:xfrm>
            <a:off x="7315200" y="3230563"/>
            <a:ext cx="1739900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sz="2000" i="0">
                <a:solidFill>
                  <a:schemeClr val="tx2"/>
                </a:solidFill>
              </a:rPr>
              <a:t>Increases by a factor of 2.</a:t>
            </a:r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7874000" y="5886450"/>
            <a:ext cx="98583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CA" altLang="en-US" sz="2800" i="0">
                <a:solidFill>
                  <a:schemeClr val="tx2"/>
                </a:solidFill>
                <a:cs typeface="Times New Roman" pitchFamily="18" charset="0"/>
              </a:rPr>
              <a:t>θ</a:t>
            </a:r>
            <a:r>
              <a:rPr lang="en-US" altLang="en-US" sz="2800" i="0">
                <a:solidFill>
                  <a:schemeClr val="tx2"/>
                </a:solidFill>
                <a:cs typeface="Times New Roman" pitchFamily="18" charset="0"/>
              </a:rPr>
              <a:t>(</a:t>
            </a:r>
            <a:r>
              <a:rPr lang="en-US" altLang="en-US" sz="2800">
                <a:solidFill>
                  <a:schemeClr val="tx2"/>
                </a:solidFill>
              </a:rPr>
              <a:t>n</a:t>
            </a:r>
            <a:r>
              <a:rPr lang="en-US" altLang="en-US" sz="2800" i="0" baseline="30000">
                <a:solidFill>
                  <a:schemeClr val="tx2"/>
                </a:solidFill>
              </a:rPr>
              <a:t>2</a:t>
            </a:r>
            <a:r>
              <a:rPr lang="en-US" altLang="en-US" sz="2800" i="0">
                <a:solidFill>
                  <a:schemeClr val="tx2"/>
                </a:solidFill>
              </a:rPr>
              <a:t>) 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3" grpId="0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 dirty="0"/>
              <a:t>Evaluating</a:t>
            </a:r>
            <a:r>
              <a:rPr lang="en-US" altLang="en-US" dirty="0"/>
              <a:t>: </a:t>
            </a:r>
            <a:r>
              <a:rPr lang="en-CA" altLang="en-US" sz="3600" i="1" dirty="0"/>
              <a:t>T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) =</a:t>
            </a:r>
            <a:r>
              <a:rPr lang="en-US" altLang="en-US" sz="3600" dirty="0"/>
              <a:t> </a:t>
            </a:r>
            <a:r>
              <a:rPr lang="en-CA" altLang="en-US" sz="3600" i="1" dirty="0" err="1"/>
              <a:t>aT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/</a:t>
            </a:r>
            <a:r>
              <a:rPr lang="en-CA" altLang="en-US" sz="3600" i="1" dirty="0"/>
              <a:t>b</a:t>
            </a:r>
            <a:r>
              <a:rPr lang="en-CA" altLang="en-US" sz="3600" dirty="0"/>
              <a:t>)+</a:t>
            </a:r>
            <a:r>
              <a:rPr lang="en-CA" altLang="en-US" sz="3600" i="1" dirty="0"/>
              <a:t>f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3" name="Text Box 19"/>
          <p:cNvSpPr txBox="1">
            <a:spLocks noChangeArrowheads="1"/>
          </p:cNvSpPr>
          <p:nvPr/>
        </p:nvSpPr>
        <p:spPr bwMode="auto">
          <a:xfrm>
            <a:off x="2720956" y="4419600"/>
            <a:ext cx="525656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This version is more than we really need.</a:t>
            </a:r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" name="Group 40"/>
          <p:cNvGrpSpPr/>
          <p:nvPr/>
        </p:nvGrpSpPr>
        <p:grpSpPr>
          <a:xfrm>
            <a:off x="15758" y="4800600"/>
            <a:ext cx="4466205" cy="1711033"/>
            <a:chOff x="15758" y="4142512"/>
            <a:chExt cx="4466205" cy="1711033"/>
          </a:xfrm>
        </p:grpSpPr>
        <p:grpSp>
          <p:nvGrpSpPr>
            <p:cNvPr id="3" name="Group 29">
              <a:extLst>
                <a:ext uri="{FF2B5EF4-FFF2-40B4-BE49-F238E27FC236}">
                  <a16:creationId xmlns:a16="http://schemas.microsoft.com/office/drawing/2014/main" id="{9CAB8364-1353-40F8-B306-A4D94FAFAD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8" y="4776138"/>
              <a:ext cx="889000" cy="1077407"/>
              <a:chOff x="2065" y="1551"/>
              <a:chExt cx="1628" cy="1988"/>
            </a:xfrm>
          </p:grpSpPr>
          <p:sp>
            <p:nvSpPr>
              <p:cNvPr id="4" name="Freeform 30">
                <a:extLst>
                  <a:ext uri="{FF2B5EF4-FFF2-40B4-BE49-F238E27FC236}">
                    <a16:creationId xmlns:a16="http://schemas.microsoft.com/office/drawing/2014/main" id="{879859E8-8895-4826-B46F-24C1571EB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" name="Freeform 31">
                <a:extLst>
                  <a:ext uri="{FF2B5EF4-FFF2-40B4-BE49-F238E27FC236}">
                    <a16:creationId xmlns:a16="http://schemas.microsoft.com/office/drawing/2014/main" id="{FD3DC222-6D6C-4CD6-8B1B-DBB7F96425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" name="Freeform 32">
                <a:extLst>
                  <a:ext uri="{FF2B5EF4-FFF2-40B4-BE49-F238E27FC236}">
                    <a16:creationId xmlns:a16="http://schemas.microsoft.com/office/drawing/2014/main" id="{F218366B-CDD4-43AC-839A-18649EDF3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" name="Freeform 33">
                <a:extLst>
                  <a:ext uri="{FF2B5EF4-FFF2-40B4-BE49-F238E27FC236}">
                    <a16:creationId xmlns:a16="http://schemas.microsoft.com/office/drawing/2014/main" id="{5F84953E-E5D9-4F44-BB4C-59C2290915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" name="Freeform 34">
                <a:extLst>
                  <a:ext uri="{FF2B5EF4-FFF2-40B4-BE49-F238E27FC236}">
                    <a16:creationId xmlns:a16="http://schemas.microsoft.com/office/drawing/2014/main" id="{19200C93-ABC5-4BFD-BA53-0E95855333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" name="Freeform 35">
                <a:extLst>
                  <a:ext uri="{FF2B5EF4-FFF2-40B4-BE49-F238E27FC236}">
                    <a16:creationId xmlns:a16="http://schemas.microsoft.com/office/drawing/2014/main" id="{D6C7E945-63B6-4E64-8593-2F8683DD90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" name="Freeform 36">
                <a:extLst>
                  <a:ext uri="{FF2B5EF4-FFF2-40B4-BE49-F238E27FC236}">
                    <a16:creationId xmlns:a16="http://schemas.microsoft.com/office/drawing/2014/main" id="{C17E3492-BE71-49F6-AE33-B2DFC401F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" name="Freeform 37">
                <a:extLst>
                  <a:ext uri="{FF2B5EF4-FFF2-40B4-BE49-F238E27FC236}">
                    <a16:creationId xmlns:a16="http://schemas.microsoft.com/office/drawing/2014/main" id="{D1548943-51E1-421E-8A9A-1AE3F1D4D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" name="Freeform 38">
                <a:extLst>
                  <a:ext uri="{FF2B5EF4-FFF2-40B4-BE49-F238E27FC236}">
                    <a16:creationId xmlns:a16="http://schemas.microsoft.com/office/drawing/2014/main" id="{E88DA320-F690-4A1E-9482-36499B9DA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" name="Freeform 39">
                <a:extLst>
                  <a:ext uri="{FF2B5EF4-FFF2-40B4-BE49-F238E27FC236}">
                    <a16:creationId xmlns:a16="http://schemas.microsoft.com/office/drawing/2014/main" id="{314122CD-9088-46CC-92DD-64495F640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" name="Freeform 40">
                <a:extLst>
                  <a:ext uri="{FF2B5EF4-FFF2-40B4-BE49-F238E27FC236}">
                    <a16:creationId xmlns:a16="http://schemas.microsoft.com/office/drawing/2014/main" id="{E9379862-8B60-431C-B716-884D0190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" name="Freeform 41">
                <a:extLst>
                  <a:ext uri="{FF2B5EF4-FFF2-40B4-BE49-F238E27FC236}">
                    <a16:creationId xmlns:a16="http://schemas.microsoft.com/office/drawing/2014/main" id="{E7CFA9AC-8D1F-4EB8-909A-1E34878BE1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" name="Freeform 42">
                <a:extLst>
                  <a:ext uri="{FF2B5EF4-FFF2-40B4-BE49-F238E27FC236}">
                    <a16:creationId xmlns:a16="http://schemas.microsoft.com/office/drawing/2014/main" id="{EA9A5606-C28F-4DD5-BC04-8BB0CE9243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" name="Freeform 43">
                <a:extLst>
                  <a:ext uri="{FF2B5EF4-FFF2-40B4-BE49-F238E27FC236}">
                    <a16:creationId xmlns:a16="http://schemas.microsoft.com/office/drawing/2014/main" id="{222ED1C9-E722-414A-BE15-9B31FFD146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" name="Freeform 44">
                <a:extLst>
                  <a:ext uri="{FF2B5EF4-FFF2-40B4-BE49-F238E27FC236}">
                    <a16:creationId xmlns:a16="http://schemas.microsoft.com/office/drawing/2014/main" id="{7FC56944-7806-4C8B-B99E-435260090C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" name="Freeform 45">
                <a:extLst>
                  <a:ext uri="{FF2B5EF4-FFF2-40B4-BE49-F238E27FC236}">
                    <a16:creationId xmlns:a16="http://schemas.microsoft.com/office/drawing/2014/main" id="{62064658-D25E-4B9D-80BA-DE2BA35CB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" name="Freeform 46">
                <a:extLst>
                  <a:ext uri="{FF2B5EF4-FFF2-40B4-BE49-F238E27FC236}">
                    <a16:creationId xmlns:a16="http://schemas.microsoft.com/office/drawing/2014/main" id="{5EAE0FDD-C29B-4E25-85E7-896BF06D24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" name="AutoShape 35">
              <a:extLst>
                <a:ext uri="{FF2B5EF4-FFF2-40B4-BE49-F238E27FC236}">
                  <a16:creationId xmlns:a16="http://schemas.microsoft.com/office/drawing/2014/main" id="{5C2493A9-9FC3-4D5F-8E51-348C62D3C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7731" y="4142512"/>
              <a:ext cx="3844232" cy="633627"/>
            </a:xfrm>
            <a:prstGeom prst="wedgeRoundRectCallout">
              <a:avLst>
                <a:gd name="adj1" fmla="val -51803"/>
                <a:gd name="adj2" fmla="val 64890"/>
                <a:gd name="adj3" fmla="val 16667"/>
              </a:avLst>
            </a:prstGeom>
            <a:noFill/>
            <a:ln w="22225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800" i="0"/>
                <a:t>But </a:t>
              </a:r>
              <a:r>
                <a:rPr lang="en-US" altLang="en-US" sz="2800" i="0" dirty="0"/>
                <a:t>I hate reading code!</a:t>
              </a:r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0" y="1478520"/>
            <a:ext cx="4600692" cy="1721881"/>
            <a:chOff x="0" y="1478520"/>
            <a:chExt cx="4600692" cy="1721881"/>
          </a:xfrm>
        </p:grpSpPr>
        <p:pic>
          <p:nvPicPr>
            <p:cNvPr id="22" name="Picture 5" descr="j0116172">
              <a:extLst>
                <a:ext uri="{FF2B5EF4-FFF2-40B4-BE49-F238E27FC236}">
                  <a16:creationId xmlns:a16="http://schemas.microsoft.com/office/drawing/2014/main" id="{FCBDEB13-6C98-46D1-A820-992F40229B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0" y="2248078"/>
              <a:ext cx="700121" cy="952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AutoShape 8">
              <a:extLst>
                <a:ext uri="{FF2B5EF4-FFF2-40B4-BE49-F238E27FC236}">
                  <a16:creationId xmlns:a16="http://schemas.microsoft.com/office/drawing/2014/main" id="{E10EA6AD-5F51-46BE-A2A6-0C6879E4B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85799" y="1478520"/>
              <a:ext cx="3914893" cy="932172"/>
            </a:xfrm>
            <a:prstGeom prst="wedgeRectCallout">
              <a:avLst>
                <a:gd name="adj1" fmla="val -53798"/>
                <a:gd name="adj2" fmla="val 41701"/>
              </a:avLst>
            </a:prstGeom>
            <a:noFill/>
            <a:ln w="38100">
              <a:solidFill>
                <a:srgbClr val="CC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  <a:defRPr/>
              </a:pPr>
              <a:r>
                <a:rPr lang="en-CA" altLang="en-US" sz="2800" i="0" dirty="0"/>
                <a:t>I am supposed to 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  <a:defRPr/>
              </a:pPr>
              <a:r>
                <a:rPr lang="en-CA" altLang="en-US" sz="2800" i="0" dirty="0"/>
                <a:t>teach you code.</a:t>
              </a:r>
              <a:endParaRPr lang="en-US" altLang="en-US" sz="2800" i="0" dirty="0"/>
            </a:p>
          </p:txBody>
        </p:sp>
      </p:grpSp>
      <p:grpSp>
        <p:nvGrpSpPr>
          <p:cNvPr id="40" name="Group 39"/>
          <p:cNvGrpSpPr/>
          <p:nvPr/>
        </p:nvGrpSpPr>
        <p:grpSpPr>
          <a:xfrm>
            <a:off x="129223" y="3581400"/>
            <a:ext cx="4442776" cy="1989484"/>
            <a:chOff x="129223" y="2626345"/>
            <a:chExt cx="4442776" cy="1989484"/>
          </a:xfrm>
        </p:grpSpPr>
        <p:sp>
          <p:nvSpPr>
            <p:cNvPr id="24" name="AutoShape 35">
              <a:extLst>
                <a:ext uri="{FF2B5EF4-FFF2-40B4-BE49-F238E27FC236}">
                  <a16:creationId xmlns:a16="http://schemas.microsoft.com/office/drawing/2014/main" id="{A4790DA4-BE8E-4530-BF80-21539F9134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180" y="2626345"/>
              <a:ext cx="3925819" cy="1083485"/>
            </a:xfrm>
            <a:prstGeom prst="wedgeRoundRectCallout">
              <a:avLst>
                <a:gd name="adj1" fmla="val -54076"/>
                <a:gd name="adj2" fmla="val 78645"/>
                <a:gd name="adj3" fmla="val 16667"/>
              </a:avLst>
            </a:prstGeom>
            <a:noFill/>
            <a:ln w="22225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800" i="0" dirty="0"/>
                <a:t>Students and industry love code!</a:t>
              </a:r>
            </a:p>
          </p:txBody>
        </p:sp>
        <p:grpSp>
          <p:nvGrpSpPr>
            <p:cNvPr id="25" name="Group 57">
              <a:extLst>
                <a:ext uri="{FF2B5EF4-FFF2-40B4-BE49-F238E27FC236}">
                  <a16:creationId xmlns:a16="http://schemas.microsoft.com/office/drawing/2014/main" id="{44A21E55-A795-41CF-B8FD-2671D1B380D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29223" y="3622054"/>
              <a:ext cx="381000" cy="993775"/>
              <a:chOff x="2308" y="1513"/>
              <a:chExt cx="1162" cy="2570"/>
            </a:xfrm>
          </p:grpSpPr>
          <p:grpSp>
            <p:nvGrpSpPr>
              <p:cNvPr id="26" name="Group 58">
                <a:extLst>
                  <a:ext uri="{FF2B5EF4-FFF2-40B4-BE49-F238E27FC236}">
                    <a16:creationId xmlns:a16="http://schemas.microsoft.com/office/drawing/2014/main" id="{1D32F2B8-6CCE-4E9C-B0F8-4ADB6DEF13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4" name="Freeform 59">
                  <a:extLst>
                    <a:ext uri="{FF2B5EF4-FFF2-40B4-BE49-F238E27FC236}">
                      <a16:creationId xmlns:a16="http://schemas.microsoft.com/office/drawing/2014/main" id="{8A4BBB76-DFC6-423F-8662-4E113371ED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" name="Freeform 60">
                  <a:extLst>
                    <a:ext uri="{FF2B5EF4-FFF2-40B4-BE49-F238E27FC236}">
                      <a16:creationId xmlns:a16="http://schemas.microsoft.com/office/drawing/2014/main" id="{3BA14E88-07F3-4DBA-9F58-E576DF3531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" name="Freeform 61">
                  <a:extLst>
                    <a:ext uri="{FF2B5EF4-FFF2-40B4-BE49-F238E27FC236}">
                      <a16:creationId xmlns:a16="http://schemas.microsoft.com/office/drawing/2014/main" id="{AF360543-FF2D-44D8-87E9-52BD07AF50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" name="Freeform 62">
                  <a:extLst>
                    <a:ext uri="{FF2B5EF4-FFF2-40B4-BE49-F238E27FC236}">
                      <a16:creationId xmlns:a16="http://schemas.microsoft.com/office/drawing/2014/main" id="{7FB5FB7E-72F2-4F0D-9DAA-F6DE138219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8" name="Freeform 63">
                  <a:extLst>
                    <a:ext uri="{FF2B5EF4-FFF2-40B4-BE49-F238E27FC236}">
                      <a16:creationId xmlns:a16="http://schemas.microsoft.com/office/drawing/2014/main" id="{426051FA-B287-4C18-8671-67D261C906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9" name="Freeform 64">
                  <a:extLst>
                    <a:ext uri="{FF2B5EF4-FFF2-40B4-BE49-F238E27FC236}">
                      <a16:creationId xmlns:a16="http://schemas.microsoft.com/office/drawing/2014/main" id="{3D9F4CA5-BAE8-4390-ADD0-39B48AE65C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" name="Freeform 65">
                <a:extLst>
                  <a:ext uri="{FF2B5EF4-FFF2-40B4-BE49-F238E27FC236}">
                    <a16:creationId xmlns:a16="http://schemas.microsoft.com/office/drawing/2014/main" id="{79125E28-62B4-4D10-AD66-C91396735D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66">
                <a:extLst>
                  <a:ext uri="{FF2B5EF4-FFF2-40B4-BE49-F238E27FC236}">
                    <a16:creationId xmlns:a16="http://schemas.microsoft.com/office/drawing/2014/main" id="{5A134315-DF89-496D-A7B7-DF3343984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Oval 67">
                <a:extLst>
                  <a:ext uri="{FF2B5EF4-FFF2-40B4-BE49-F238E27FC236}">
                    <a16:creationId xmlns:a16="http://schemas.microsoft.com/office/drawing/2014/main" id="{B87CA75A-34E8-40F3-B503-E3FBE57B2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0" name="Oval 68">
                <a:extLst>
                  <a:ext uri="{FF2B5EF4-FFF2-40B4-BE49-F238E27FC236}">
                    <a16:creationId xmlns:a16="http://schemas.microsoft.com/office/drawing/2014/main" id="{589B782B-5FB5-4A5E-912D-FBB92E7C4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1" name="Oval 69">
                <a:extLst>
                  <a:ext uri="{FF2B5EF4-FFF2-40B4-BE49-F238E27FC236}">
                    <a16:creationId xmlns:a16="http://schemas.microsoft.com/office/drawing/2014/main" id="{AD8CDFA0-2600-463C-8D3F-CAAED6615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" name="Oval 70">
                <a:extLst>
                  <a:ext uri="{FF2B5EF4-FFF2-40B4-BE49-F238E27FC236}">
                    <a16:creationId xmlns:a16="http://schemas.microsoft.com/office/drawing/2014/main" id="{741F26E1-01DD-4900-B008-C32E8F6E1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" name="Oval 71">
                <a:extLst>
                  <a:ext uri="{FF2B5EF4-FFF2-40B4-BE49-F238E27FC236}">
                    <a16:creationId xmlns:a16="http://schemas.microsoft.com/office/drawing/2014/main" id="{50CFB93A-3AC3-4183-B1D9-29D8C6F65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67" name="AutoShape 35">
            <a:extLst>
              <a:ext uri="{FF2B5EF4-FFF2-40B4-BE49-F238E27FC236}">
                <a16:creationId xmlns:a16="http://schemas.microsoft.com/office/drawing/2014/main" id="{5C2493A9-9FC3-4D5F-8E51-348C62D3CC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401" y="5562600"/>
            <a:ext cx="4067292" cy="650347"/>
          </a:xfrm>
          <a:prstGeom prst="wedgeRoundRectCallout">
            <a:avLst>
              <a:gd name="adj1" fmla="val -53164"/>
              <a:gd name="adj2" fmla="val -23648"/>
              <a:gd name="adj3" fmla="val 16667"/>
            </a:avLst>
          </a:prstGeom>
          <a:noFill/>
          <a:ln w="22225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/>
              <a:t>How about </a:t>
            </a:r>
            <a:r>
              <a:rPr lang="en-US" altLang="en-US" sz="2800" i="0" dirty="0"/>
              <a:t>pseudo code?</a:t>
            </a:r>
          </a:p>
        </p:txBody>
      </p:sp>
      <p:sp>
        <p:nvSpPr>
          <p:cNvPr id="51" name="Rectangle 2"/>
          <p:cNvSpPr txBox="1">
            <a:spLocks noChangeArrowheads="1"/>
          </p:cNvSpPr>
          <p:nvPr/>
        </p:nvSpPr>
        <p:spPr bwMode="auto">
          <a:xfrm>
            <a:off x="-823853" y="622638"/>
            <a:ext cx="67818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Recursion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4EF76D3A-3AEE-4645-9B4A-BEEC4B37264F}"/>
              </a:ext>
            </a:extLst>
          </p:cNvPr>
          <p:cNvGrpSpPr/>
          <p:nvPr/>
        </p:nvGrpSpPr>
        <p:grpSpPr>
          <a:xfrm>
            <a:off x="4728043" y="205040"/>
            <a:ext cx="4392075" cy="6447919"/>
            <a:chOff x="4728043" y="205040"/>
            <a:chExt cx="4392075" cy="6447919"/>
          </a:xfrm>
        </p:grpSpPr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B51A684A-AB76-4D94-A81D-DF42BA288469}"/>
                </a:ext>
              </a:extLst>
            </p:cNvPr>
            <p:cNvSpPr/>
            <p:nvPr/>
          </p:nvSpPr>
          <p:spPr>
            <a:xfrm>
              <a:off x="4728043" y="205040"/>
              <a:ext cx="2231557" cy="3000821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>
              <a:spAutoFit/>
            </a:bodyPr>
            <a:lstStyle/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/* Java program for Merge Sort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class </a:t>
              </a:r>
              <a:r>
                <a:rPr lang="en-US" sz="900" i="0" dirty="0" err="1">
                  <a:solidFill>
                    <a:schemeClr val="bg2"/>
                  </a:solidFill>
                </a:rPr>
                <a:t>MergeSort</a:t>
              </a:r>
              <a:r>
                <a:rPr lang="en-US" sz="900" i="0" dirty="0">
                  <a:solidFill>
                    <a:schemeClr val="bg2"/>
                  </a:solidFill>
                </a:rPr>
                <a:t>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// Main function that sorts 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[</a:t>
              </a:r>
              <a:r>
                <a:rPr lang="en-US" sz="900" i="0" dirty="0" err="1">
                  <a:solidFill>
                    <a:schemeClr val="bg2"/>
                  </a:solidFill>
                </a:rPr>
                <a:t>l..r</a:t>
              </a:r>
              <a:r>
                <a:rPr lang="en-US" sz="900" i="0" dirty="0">
                  <a:solidFill>
                    <a:schemeClr val="bg2"/>
                  </a:solidFill>
                </a:rPr>
                <a:t>] using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// merge()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void sort(int 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[], int l, int r)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if (l &lt; r)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// Find the middle point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int m = (</a:t>
              </a:r>
              <a:r>
                <a:rPr lang="en-US" sz="900" i="0" dirty="0" err="1">
                  <a:solidFill>
                    <a:schemeClr val="bg2"/>
                  </a:solidFill>
                </a:rPr>
                <a:t>l+r</a:t>
              </a:r>
              <a:r>
                <a:rPr lang="en-US" sz="900" i="0" dirty="0">
                  <a:solidFill>
                    <a:schemeClr val="bg2"/>
                  </a:solidFill>
                </a:rPr>
                <a:t>)/2;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9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// Sort first and second halves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sort(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, l, m);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sort(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 , m+1, r);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9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// Merge the sorted halves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	merge(</a:t>
              </a:r>
              <a:r>
                <a:rPr lang="en-US" sz="900" i="0" dirty="0" err="1">
                  <a:solidFill>
                    <a:schemeClr val="bg2"/>
                  </a:solidFill>
                </a:rPr>
                <a:t>arr</a:t>
              </a:r>
              <a:r>
                <a:rPr lang="en-US" sz="900" i="0" dirty="0">
                  <a:solidFill>
                    <a:schemeClr val="bg2"/>
                  </a:solidFill>
                </a:rPr>
                <a:t>, l, m, r);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900" i="0" dirty="0">
                  <a:solidFill>
                    <a:schemeClr val="bg2"/>
                  </a:solidFill>
                </a:rPr>
                <a:t>	} </a:t>
              </a:r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678D30B9-1B7D-4342-A9F2-0C6A1163E6C3}"/>
                </a:ext>
              </a:extLst>
            </p:cNvPr>
            <p:cNvSpPr/>
            <p:nvPr/>
          </p:nvSpPr>
          <p:spPr>
            <a:xfrm>
              <a:off x="7010400" y="205040"/>
              <a:ext cx="2109718" cy="6447919"/>
            </a:xfrm>
            <a:prstGeom prst="rect">
              <a:avLst/>
            </a:prstGeom>
            <a:solidFill>
              <a:schemeClr val="tx1"/>
            </a:solidFill>
          </p:spPr>
          <p:txBody>
            <a:bodyPr wrap="square">
              <a:spAutoFit/>
            </a:bodyPr>
            <a:lstStyle/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// Merges </a:t>
              </a:r>
              <a:r>
                <a:rPr lang="en-US" sz="700" i="0">
                  <a:solidFill>
                    <a:schemeClr val="bg2"/>
                  </a:solidFill>
                </a:rPr>
                <a:t>two subarrays </a:t>
              </a:r>
              <a:r>
                <a:rPr lang="en-US" sz="700" i="0" dirty="0">
                  <a:solidFill>
                    <a:schemeClr val="bg2"/>
                  </a:solidFill>
                </a:rPr>
                <a:t>of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[].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// </a:t>
              </a:r>
              <a:r>
                <a:rPr lang="en-US" sz="700" i="0">
                  <a:solidFill>
                    <a:schemeClr val="bg2"/>
                  </a:solidFill>
                </a:rPr>
                <a:t>First subarray </a:t>
              </a:r>
              <a:r>
                <a:rPr lang="en-US" sz="700" i="0" dirty="0">
                  <a:solidFill>
                    <a:schemeClr val="bg2"/>
                  </a:solidFill>
                </a:rPr>
                <a:t>is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</a:t>
              </a:r>
              <a:r>
                <a:rPr lang="en-US" sz="700" i="0" dirty="0" err="1">
                  <a:solidFill>
                    <a:schemeClr val="bg2"/>
                  </a:solidFill>
                </a:rPr>
                <a:t>l..m</a:t>
              </a:r>
              <a:r>
                <a:rPr lang="en-US" sz="700" i="0" dirty="0">
                  <a:solidFill>
                    <a:schemeClr val="bg2"/>
                  </a:solidFill>
                </a:rPr>
                <a:t>]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// </a:t>
              </a:r>
              <a:r>
                <a:rPr lang="en-US" sz="700" i="0">
                  <a:solidFill>
                    <a:schemeClr val="bg2"/>
                  </a:solidFill>
                </a:rPr>
                <a:t>Second subarray </a:t>
              </a:r>
              <a:r>
                <a:rPr lang="en-US" sz="700" i="0" dirty="0">
                  <a:solidFill>
                    <a:schemeClr val="bg2"/>
                  </a:solidFill>
                </a:rPr>
                <a:t>is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[m+1..r]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void merge(int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[], int l, int m, int r)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// Find sizes of </a:t>
              </a:r>
              <a:r>
                <a:rPr lang="en-US" sz="700" i="0">
                  <a:solidFill>
                    <a:schemeClr val="bg2"/>
                  </a:solidFill>
                </a:rPr>
                <a:t>two subarrays to be </a:t>
              </a:r>
              <a:r>
                <a:rPr lang="en-US" sz="700" i="0" dirty="0">
                  <a:solidFill>
                    <a:schemeClr val="bg2"/>
                  </a:solidFill>
                </a:rPr>
                <a:t>merged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n1 = m - l + 1;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n2 = r - m;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 Create temp arrays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L[] = new int [n1];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R[] = new int [n2];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/*Copy data to temp arrays*/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for (</a:t>
              </a:r>
              <a:r>
                <a:rPr lang="en-US" sz="700" i="0" dirty="0" err="1">
                  <a:solidFill>
                    <a:schemeClr val="bg2"/>
                  </a:solidFill>
                </a:rPr>
                <a:t>int</a:t>
              </a:r>
              <a:r>
                <a:rPr lang="en-US" sz="700" i="0" dirty="0">
                  <a:solidFill>
                    <a:schemeClr val="bg2"/>
                  </a:solidFill>
                </a:rPr>
                <a:t> a=0; 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&lt;n1; ++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L[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 =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[l + 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for (int j=0; j&lt;n2; ++j)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R[j] = 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[m + 1+ j];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 Merge the temp arrays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// Initial indexes of first and </a:t>
              </a:r>
              <a:r>
                <a:rPr lang="en-US" sz="700" i="0">
                  <a:solidFill>
                    <a:schemeClr val="bg2"/>
                  </a:solidFill>
                </a:rPr>
                <a:t>second subarrays </a:t>
              </a: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</a:t>
              </a:r>
              <a:r>
                <a:rPr lang="en-US" sz="700" i="0" dirty="0" err="1">
                  <a:solidFill>
                    <a:schemeClr val="bg2"/>
                  </a:solidFill>
                </a:rPr>
                <a:t>int</a:t>
              </a:r>
              <a:r>
                <a:rPr lang="en-US" sz="700" i="0" dirty="0">
                  <a:solidFill>
                    <a:schemeClr val="bg2"/>
                  </a:solidFill>
                </a:rPr>
                <a:t> a = 0, j = 0;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// Initial index of </a:t>
              </a:r>
              <a:r>
                <a:rPr lang="en-US" sz="700" i="0">
                  <a:solidFill>
                    <a:schemeClr val="bg2"/>
                  </a:solidFill>
                </a:rPr>
                <a:t>merged subarry </a:t>
              </a:r>
              <a:r>
                <a:rPr lang="en-US" sz="700" i="0" dirty="0">
                  <a:solidFill>
                    <a:schemeClr val="bg2"/>
                  </a:solidFill>
                </a:rPr>
                <a:t>array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int k = l;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while (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 &lt; n1 &amp;&amp; j &lt; n2)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if (L[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 &lt;= R[j])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	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[k] = L[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	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else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	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[k] = R[j];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	</a:t>
              </a:r>
              <a:r>
                <a:rPr lang="en-US" sz="700" i="0" dirty="0" err="1">
                  <a:solidFill>
                    <a:schemeClr val="bg2"/>
                  </a:solidFill>
                </a:rPr>
                <a:t>j++</a:t>
              </a:r>
              <a:r>
                <a:rPr lang="en-US" sz="700" i="0" dirty="0">
                  <a:solidFill>
                    <a:schemeClr val="bg2"/>
                  </a:solidFill>
                </a:rPr>
                <a:t>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k++;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 Copy remaining elements of L[] if any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while (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 &lt; n1)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[k] = L[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</a:t>
              </a:r>
              <a:r>
                <a:rPr lang="en-US" sz="700" i="0" dirty="0" err="1">
                  <a:solidFill>
                    <a:schemeClr val="bg2"/>
                  </a:solidFill>
                </a:rPr>
                <a:t>i</a:t>
              </a:r>
              <a:r>
                <a:rPr lang="en-US" sz="700" i="0" dirty="0">
                  <a:solidFill>
                    <a:schemeClr val="bg2"/>
                  </a:solidFill>
                </a:rPr>
                <a:t>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k++;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/* Copy remaining elements of R[] if any */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while (j &lt; n2)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{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</a:t>
              </a:r>
              <a:r>
                <a:rPr lang="en-US" sz="700" i="0" dirty="0" err="1">
                  <a:solidFill>
                    <a:schemeClr val="bg2"/>
                  </a:solidFill>
                </a:rPr>
                <a:t>arr</a:t>
              </a:r>
              <a:r>
                <a:rPr lang="en-US" sz="700" i="0" dirty="0">
                  <a:solidFill>
                    <a:schemeClr val="bg2"/>
                  </a:solidFill>
                </a:rPr>
                <a:t>[k] = R[j];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</a:t>
              </a:r>
              <a:r>
                <a:rPr lang="en-US" sz="700" i="0" dirty="0" err="1">
                  <a:solidFill>
                    <a:schemeClr val="bg2"/>
                  </a:solidFill>
                </a:rPr>
                <a:t>j++</a:t>
              </a:r>
              <a:r>
                <a:rPr lang="en-US" sz="700" i="0" dirty="0">
                  <a:solidFill>
                    <a:schemeClr val="bg2"/>
                  </a:solidFill>
                </a:rPr>
                <a:t>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	k++;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r>
                <a:rPr lang="en-US" sz="700" i="0" dirty="0">
                  <a:solidFill>
                    <a:schemeClr val="bg2"/>
                  </a:solidFill>
                </a:rPr>
                <a:t>	} </a:t>
              </a:r>
            </a:p>
            <a:p>
              <a:pPr>
                <a:tabLst>
                  <a:tab pos="91440" algn="l"/>
                  <a:tab pos="182880" algn="l"/>
                  <a:tab pos="356616" algn="l"/>
                </a:tabLst>
              </a:pPr>
              <a:endParaRPr lang="en-US" sz="700" i="0" dirty="0">
                <a:solidFill>
                  <a:schemeClr val="bg2"/>
                </a:solidFill>
              </a:endParaRPr>
            </a:p>
          </p:txBody>
        </p:sp>
      </p:grpSp>
      <p:sp>
        <p:nvSpPr>
          <p:cNvPr id="48" name="AutoShape 8">
            <a:extLst>
              <a:ext uri="{FF2B5EF4-FFF2-40B4-BE49-F238E27FC236}">
                <a16:creationId xmlns:a16="http://schemas.microsoft.com/office/drawing/2014/main" id="{6C400599-18D0-4A89-82AA-0C81CD288B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1186" y="2544988"/>
            <a:ext cx="3890814" cy="932172"/>
          </a:xfrm>
          <a:prstGeom prst="wedgeRectCallout">
            <a:avLst>
              <a:gd name="adj1" fmla="val -53798"/>
              <a:gd name="adj2" fmla="val -23695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/>
              <a:t>A recursive program </a:t>
            </a:r>
            <a:br>
              <a:rPr lang="en-CA" altLang="en-US" sz="2800" i="0" dirty="0"/>
            </a:br>
            <a:r>
              <a:rPr lang="en-CA" altLang="en-US" sz="2800" i="0" dirty="0"/>
              <a:t>calls itself.</a:t>
            </a:r>
            <a:endParaRPr lang="en-US" altLang="en-US" sz="2800" i="0" dirty="0"/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42EDA2D4-6C23-42DA-9AF0-42CC4EB00B54}"/>
              </a:ext>
            </a:extLst>
          </p:cNvPr>
          <p:cNvGrpSpPr/>
          <p:nvPr/>
        </p:nvGrpSpPr>
        <p:grpSpPr>
          <a:xfrm>
            <a:off x="5054600" y="1099439"/>
            <a:ext cx="393700" cy="1357122"/>
            <a:chOff x="5054600" y="1099439"/>
            <a:chExt cx="393700" cy="1357122"/>
          </a:xfrm>
        </p:grpSpPr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32A8FBF5-6279-4688-A689-13CB76D1F3C8}"/>
                </a:ext>
              </a:extLst>
            </p:cNvPr>
            <p:cNvSpPr/>
            <p:nvPr/>
          </p:nvSpPr>
          <p:spPr bwMode="auto">
            <a:xfrm>
              <a:off x="5054600" y="1099439"/>
              <a:ext cx="304800" cy="107061"/>
            </a:xfrm>
            <a:prstGeom prst="ellipse">
              <a:avLst/>
            </a:prstGeom>
            <a:noFill/>
            <a:ln w="25400" cap="flat" cmpd="sng" algn="ctr">
              <a:solidFill>
                <a:srgbClr val="CC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rPr>
                <a:t>1</a:t>
              </a:r>
            </a:p>
          </p:txBody>
        </p:sp>
        <p:sp>
          <p:nvSpPr>
            <p:cNvPr id="50" name="Oval 49">
              <a:extLst>
                <a:ext uri="{FF2B5EF4-FFF2-40B4-BE49-F238E27FC236}">
                  <a16:creationId xmlns:a16="http://schemas.microsoft.com/office/drawing/2014/main" id="{7C3B3589-88AF-4B80-9F65-EAE7E65A3B22}"/>
                </a:ext>
              </a:extLst>
            </p:cNvPr>
            <p:cNvSpPr/>
            <p:nvPr/>
          </p:nvSpPr>
          <p:spPr bwMode="auto">
            <a:xfrm>
              <a:off x="5130800" y="2191639"/>
              <a:ext cx="304800" cy="107061"/>
            </a:xfrm>
            <a:prstGeom prst="ellipse">
              <a:avLst/>
            </a:prstGeom>
            <a:noFill/>
            <a:ln w="25400" cap="flat" cmpd="sng" algn="ctr">
              <a:solidFill>
                <a:srgbClr val="CC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rPr>
                <a:t>1</a:t>
              </a:r>
            </a:p>
          </p:txBody>
        </p:sp>
        <p:sp>
          <p:nvSpPr>
            <p:cNvPr id="52" name="Oval 51">
              <a:extLst>
                <a:ext uri="{FF2B5EF4-FFF2-40B4-BE49-F238E27FC236}">
                  <a16:creationId xmlns:a16="http://schemas.microsoft.com/office/drawing/2014/main" id="{8573DB77-310B-4603-A588-A43918FA38F9}"/>
                </a:ext>
              </a:extLst>
            </p:cNvPr>
            <p:cNvSpPr/>
            <p:nvPr/>
          </p:nvSpPr>
          <p:spPr bwMode="auto">
            <a:xfrm>
              <a:off x="5143500" y="2349500"/>
              <a:ext cx="304800" cy="107061"/>
            </a:xfrm>
            <a:prstGeom prst="ellipse">
              <a:avLst/>
            </a:prstGeom>
            <a:noFill/>
            <a:ln w="25400" cap="flat" cmpd="sng" algn="ctr">
              <a:solidFill>
                <a:srgbClr val="CC00CC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800" b="0" i="1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Times New Roman" pitchFamily="18" charset="0"/>
                </a:rPr>
                <a:t>1</a:t>
              </a:r>
            </a:p>
          </p:txBody>
        </p:sp>
      </p:grpSp>
      <p:sp>
        <p:nvSpPr>
          <p:cNvPr id="53" name="AutoShape 35">
            <a:extLst>
              <a:ext uri="{FF2B5EF4-FFF2-40B4-BE49-F238E27FC236}">
                <a16:creationId xmlns:a16="http://schemas.microsoft.com/office/drawing/2014/main" id="{FB561E66-C2CA-4C80-9628-3295DD23B15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419602" y="4748234"/>
            <a:ext cx="2741820" cy="1981344"/>
          </a:xfrm>
          <a:prstGeom prst="wedgeRoundRectCallout">
            <a:avLst>
              <a:gd name="adj1" fmla="val -43353"/>
              <a:gd name="adj2" fmla="val -66641"/>
              <a:gd name="adj3" fmla="val 16667"/>
            </a:avLst>
          </a:prstGeom>
          <a:noFill/>
          <a:ln w="22225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This is a </a:t>
            </a:r>
            <a:r>
              <a:rPr lang="en-US" altLang="en-US" sz="2800" i="0"/>
              <a:t>little better</a:t>
            </a:r>
            <a:r>
              <a:rPr lang="en-US" altLang="en-US" sz="2800" i="0" dirty="0"/>
              <a:t>.</a:t>
            </a:r>
            <a:br>
              <a:rPr lang="en-US" altLang="en-US" sz="2800" i="0"/>
            </a:br>
            <a:r>
              <a:rPr lang="en-US" altLang="en-US" sz="2800" i="0"/>
              <a:t>But </a:t>
            </a:r>
            <a:r>
              <a:rPr lang="en-US" altLang="en-US" sz="2800" i="0" dirty="0"/>
              <a:t>still hard to understand.</a:t>
            </a:r>
          </a:p>
        </p:txBody>
      </p:sp>
      <p:sp>
        <p:nvSpPr>
          <p:cNvPr id="56" name="Rectangle 55">
            <a:extLst>
              <a:ext uri="{FF2B5EF4-FFF2-40B4-BE49-F238E27FC236}">
                <a16:creationId xmlns:a16="http://schemas.microsoft.com/office/drawing/2014/main" id="{AA9FE3E5-8AF6-4A8A-812C-50D03D77978E}"/>
              </a:ext>
            </a:extLst>
          </p:cNvPr>
          <p:cNvSpPr/>
          <p:nvPr/>
        </p:nvSpPr>
        <p:spPr>
          <a:xfrm>
            <a:off x="76200" y="610731"/>
            <a:ext cx="5105400" cy="3170099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20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20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20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20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20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20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20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+1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..n]</a:t>
            </a:r>
          </a:p>
          <a:p>
            <a:pPr lvl="0" eaLnBrk="0" hangingPunct="0"/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20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20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20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2000" i="0" dirty="0">
                <a:solidFill>
                  <a:schemeClr val="bg2"/>
                </a:solidFill>
              </a:rPr>
              <a:t> </a:t>
            </a:r>
            <a:b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20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2000" i="0" dirty="0">
                <a:solidFill>
                  <a:schemeClr val="bg2"/>
                </a:solidFill>
              </a:rPr>
              <a:t>)</a:t>
            </a:r>
            <a:endParaRPr lang="en-US" altLang="en-US" sz="20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74936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  <p:bldP spid="56" grpId="0" animBg="1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615427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3556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3611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12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3613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14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3557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3558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3594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5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6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7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8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9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0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1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2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3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4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5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6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7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8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09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610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3559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3560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1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2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3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4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5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6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7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8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69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0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1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2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3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4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5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6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7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8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79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0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1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2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3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4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5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6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7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8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89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0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1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2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593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1107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458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4646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7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4648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9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458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458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4629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0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1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2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3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4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5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6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7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8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39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0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1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2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3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4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45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458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4595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596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597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598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599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0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1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2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3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4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5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6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7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8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09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0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1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2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3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4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5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6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7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8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19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0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1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2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3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4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5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6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7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628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4584" name="Group 127"/>
          <p:cNvGrpSpPr>
            <a:grpSpLocks/>
          </p:cNvGrpSpPr>
          <p:nvPr/>
        </p:nvGrpSpPr>
        <p:grpSpPr bwMode="auto">
          <a:xfrm>
            <a:off x="3484563" y="2590800"/>
            <a:ext cx="401637" cy="1143000"/>
            <a:chOff x="5760" y="720"/>
            <a:chExt cx="1021" cy="2477"/>
          </a:xfrm>
        </p:grpSpPr>
        <p:grpSp>
          <p:nvGrpSpPr>
            <p:cNvPr id="64585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64589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0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1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2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3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94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4586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64587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88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2131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5604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5659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60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5661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62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5605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5606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5642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3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4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5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6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7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8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9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0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1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2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3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4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5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6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7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58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5607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5608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09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0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1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2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3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4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5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6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7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8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19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0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1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2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3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4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5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6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7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8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29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0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1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2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3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4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5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6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7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8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39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0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641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3155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6628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6683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4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6685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6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6629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6630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6666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7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8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9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0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1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2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3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4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5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6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7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8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79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0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1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82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6631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6632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3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4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5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6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7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8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39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0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1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2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3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4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5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6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7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8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49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0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1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2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3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4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5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6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7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8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59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0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1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2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3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4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6665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6" name="Rectangle 1026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4179" name="Group 1027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7652" name="Group 1092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7707" name="Oval 1093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8" name="Oval 1094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7709" name="Oval 1095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10" name="Oval 1096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7653" name="Oval 1097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7654" name="Group 1098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7690" name="Oval 1099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1" name="Oval 1100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2" name="Oval 1101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3" name="Oval 1102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4" name="Oval 1103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5" name="Oval 1104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6" name="Oval 1105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7" name="Oval 1106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8" name="Oval 1107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99" name="Oval 1108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0" name="Oval 1109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1" name="Oval 1110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2" name="Oval 1111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3" name="Oval 1112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4" name="Oval 1113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5" name="Oval 1114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706" name="Rectangle 1115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7655" name="Group 1116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7656" name="Oval 1117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57" name="Oval 1118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58" name="Oval 1119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59" name="Oval 1120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0" name="Oval 1121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1" name="Oval 1122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2" name="Oval 1123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3" name="Oval 1124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4" name="Oval 1125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5" name="Oval 1126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6" name="Oval 1127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7" name="Oval 1128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8" name="Oval 1129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69" name="Oval 1130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0" name="Oval 1131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1" name="Oval 1132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2" name="Rectangle 1133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3" name="Oval 1134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4" name="Oval 1135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5" name="Oval 1136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6" name="Oval 1137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7" name="Oval 1138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8" name="Oval 1139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79" name="Oval 1140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0" name="Oval 1141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1" name="Oval 1142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2" name="Oval 1143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3" name="Oval 1144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4" name="Oval 1145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5" name="Oval 1146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6" name="Oval 1147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7" name="Oval 1148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8" name="Oval 1149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7689" name="Rectangle 1150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5203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8676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8731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32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8733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34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8677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8678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8714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5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6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7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8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9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0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1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2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3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4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5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6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7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8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29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30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8679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8680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1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2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3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4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5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6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7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8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89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0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1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2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3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4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5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6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7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8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699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0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1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2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3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4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5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6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7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8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09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0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1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2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8713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6227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6970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69766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7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69768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9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6970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6970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69749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0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1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2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3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4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5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6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7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8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59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0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1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2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3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4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65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970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69715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16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17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18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19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0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1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2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3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4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5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6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7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8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29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0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1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2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3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4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5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6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7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8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39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0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1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2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3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4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5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6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7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9748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69704" name="Group 127"/>
          <p:cNvGrpSpPr>
            <a:grpSpLocks/>
          </p:cNvGrpSpPr>
          <p:nvPr/>
        </p:nvGrpSpPr>
        <p:grpSpPr bwMode="auto">
          <a:xfrm>
            <a:off x="3789363" y="5334000"/>
            <a:ext cx="401637" cy="1143000"/>
            <a:chOff x="5760" y="720"/>
            <a:chExt cx="1021" cy="2477"/>
          </a:xfrm>
        </p:grpSpPr>
        <p:grpSp>
          <p:nvGrpSpPr>
            <p:cNvPr id="69705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69709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0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1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2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3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14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69706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69707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708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06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7251" name="Group 3"/>
          <p:cNvGraphicFramePr>
            <a:graphicFrameLocks noGrp="1"/>
          </p:cNvGraphicFramePr>
          <p:nvPr/>
        </p:nvGraphicFramePr>
        <p:xfrm>
          <a:off x="228600" y="1219200"/>
          <a:ext cx="8686800" cy="4535487"/>
        </p:xfrm>
        <a:graphic>
          <a:graphicData uri="http://schemas.openxmlformats.org/drawingml/2006/table">
            <a:tbl>
              <a:tblPr/>
              <a:tblGrid>
                <a:gridCol w="9064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1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0724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0780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81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0782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83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0725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0726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0763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4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5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6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7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8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9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0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1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2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3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4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5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6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7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8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79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0727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0729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0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1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2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3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4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5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6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7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8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39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0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1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2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3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4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5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6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7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8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49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0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1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2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3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4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5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6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7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8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59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0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1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0762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70728" name="Text Box 127"/>
          <p:cNvSpPr txBox="1">
            <a:spLocks noChangeArrowheads="1"/>
          </p:cNvSpPr>
          <p:nvPr/>
        </p:nvSpPr>
        <p:spPr bwMode="auto">
          <a:xfrm>
            <a:off x="2743200" y="5943600"/>
            <a:ext cx="1325563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base case</a:t>
            </a:r>
          </a:p>
        </p:txBody>
      </p: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8275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05886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85912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1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1748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1814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5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1816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7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1749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1750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1797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8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9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0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1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2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3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4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5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6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7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8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09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0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1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2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813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1751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1763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4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5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6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7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8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69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0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1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2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3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4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5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6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7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8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79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0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1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2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3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4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5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6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7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8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89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0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1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2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3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4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5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1796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1752" name="Group 127"/>
          <p:cNvGrpSpPr>
            <a:grpSpLocks/>
          </p:cNvGrpSpPr>
          <p:nvPr/>
        </p:nvGrpSpPr>
        <p:grpSpPr bwMode="auto">
          <a:xfrm>
            <a:off x="838200" y="5410200"/>
            <a:ext cx="401638" cy="1143000"/>
            <a:chOff x="5760" y="720"/>
            <a:chExt cx="1021" cy="2477"/>
          </a:xfrm>
        </p:grpSpPr>
        <p:grpSp>
          <p:nvGrpSpPr>
            <p:cNvPr id="71753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1757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8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9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0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1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62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1754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1755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56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39299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14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b</a:t>
                      </a:r>
                      <a:endParaRPr kumimoji="0" lang="en-CA" sz="16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1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2772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2828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9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2830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31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2773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2774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2811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2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3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4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5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6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7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8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9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0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1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2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3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4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5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6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27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2775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2777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78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79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0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1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2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3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4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5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6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7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8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89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0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1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2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3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4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5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6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7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8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799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0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1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2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3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4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5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6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7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8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09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2810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72776" name="Text Box 127"/>
          <p:cNvSpPr txBox="1">
            <a:spLocks noChangeArrowheads="1"/>
          </p:cNvSpPr>
          <p:nvPr/>
        </p:nvSpPr>
        <p:spPr bwMode="auto">
          <a:xfrm>
            <a:off x="2981325" y="5664200"/>
            <a:ext cx="1971675" cy="11874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b</a:t>
            </a:r>
            <a:r>
              <a:rPr lang="en-US" altLang="en-US" sz="2400" baseline="30000">
                <a:solidFill>
                  <a:schemeClr val="hlink"/>
                </a:solidFill>
              </a:rPr>
              <a:t>h</a:t>
            </a:r>
            <a:r>
              <a:rPr lang="en-US" altLang="en-US" sz="2400" i="0" baseline="30000">
                <a:solidFill>
                  <a:schemeClr val="hlink"/>
                </a:solidFill>
              </a:rPr>
              <a:t> </a:t>
            </a:r>
            <a:r>
              <a:rPr lang="en-US" altLang="en-US" sz="2400" i="0">
                <a:solidFill>
                  <a:schemeClr val="hlink"/>
                </a:solidFill>
              </a:rPr>
              <a:t>= </a:t>
            </a:r>
            <a:r>
              <a:rPr lang="en-US" altLang="en-US" sz="2400">
                <a:solidFill>
                  <a:schemeClr val="hlink"/>
                </a:solidFill>
              </a:rPr>
              <a:t>n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h</a:t>
            </a:r>
            <a:r>
              <a:rPr lang="en-US" altLang="en-US" sz="2400" i="0">
                <a:solidFill>
                  <a:schemeClr val="hlink"/>
                </a:solidFill>
              </a:rPr>
              <a:t> log </a:t>
            </a:r>
            <a:r>
              <a:rPr lang="en-US" altLang="en-US" sz="2400">
                <a:solidFill>
                  <a:schemeClr val="hlink"/>
                </a:solidFill>
              </a:rPr>
              <a:t>b</a:t>
            </a:r>
            <a:r>
              <a:rPr lang="en-US" altLang="en-US" sz="2400" i="0">
                <a:solidFill>
                  <a:schemeClr val="hlink"/>
                </a:solidFill>
              </a:rPr>
              <a:t> = log </a:t>
            </a:r>
            <a:r>
              <a:rPr lang="en-US" altLang="en-US" sz="2400">
                <a:solidFill>
                  <a:schemeClr val="hlink"/>
                </a:solidFill>
              </a:rPr>
              <a:t>n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>
                <a:solidFill>
                  <a:schemeClr val="hlink"/>
                </a:solidFill>
              </a:rPr>
              <a:t>h </a:t>
            </a:r>
            <a:r>
              <a:rPr lang="en-US" altLang="en-US" sz="2400" i="0">
                <a:solidFill>
                  <a:schemeClr val="hlink"/>
                </a:solidFill>
              </a:rPr>
              <a:t>= </a:t>
            </a:r>
            <a:r>
              <a:rPr lang="en-US" altLang="en-US" sz="2400" i="0" baseline="30000">
                <a:solidFill>
                  <a:schemeClr val="hlink"/>
                </a:solidFill>
              </a:rPr>
              <a:t>log </a:t>
            </a:r>
            <a:r>
              <a:rPr lang="en-US" altLang="en-US" sz="2400" baseline="30000">
                <a:solidFill>
                  <a:schemeClr val="hlink"/>
                </a:solidFill>
              </a:rPr>
              <a:t>n</a:t>
            </a:r>
            <a:r>
              <a:rPr lang="en-US" altLang="en-US" sz="2400" i="0">
                <a:solidFill>
                  <a:schemeClr val="hlink"/>
                </a:solidFill>
              </a:rPr>
              <a:t>/</a:t>
            </a:r>
            <a:r>
              <a:rPr lang="en-US" altLang="en-US" sz="2400" i="0" baseline="-25000">
                <a:solidFill>
                  <a:schemeClr val="hlink"/>
                </a:solidFill>
              </a:rPr>
              <a:t>log</a:t>
            </a:r>
            <a:r>
              <a:rPr lang="en-US" altLang="en-US" sz="2400" baseline="-25000">
                <a:solidFill>
                  <a:schemeClr val="hlink"/>
                </a:solidFill>
              </a:rPr>
              <a:t> b</a:t>
            </a:r>
            <a:endParaRPr lang="en-CA" altLang="en-US" sz="2400" baseline="-25000">
              <a:solidFill>
                <a:schemeClr val="hlink"/>
              </a:solidFill>
            </a:endParaRP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52400" y="87868"/>
            <a:ext cx="8938846" cy="1283732"/>
            <a:chOff x="152400" y="3962400"/>
            <a:chExt cx="8938846" cy="1283732"/>
          </a:xfrm>
        </p:grpSpPr>
        <p:pic>
          <p:nvPicPr>
            <p:cNvPr id="33794" name="Picture 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696200" y="3962400"/>
              <a:ext cx="1068537" cy="9636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3796" name="Picture 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1" y="4017898"/>
              <a:ext cx="609599" cy="8890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36" name="Rectangle 7"/>
            <p:cNvSpPr>
              <a:spLocks noChangeArrowheads="1"/>
            </p:cNvSpPr>
            <p:nvPr/>
          </p:nvSpPr>
          <p:spPr bwMode="auto">
            <a:xfrm>
              <a:off x="152400" y="4876800"/>
              <a:ext cx="16605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</a:pPr>
              <a:r>
                <a:rPr lang="en-US" altLang="en-US" sz="1800" i="0" dirty="0">
                  <a:solidFill>
                    <a:schemeClr val="tx2"/>
                  </a:solidFill>
                </a:rPr>
                <a:t>Precondition</a:t>
              </a:r>
            </a:p>
          </p:txBody>
        </p:sp>
        <p:sp>
          <p:nvSpPr>
            <p:cNvPr id="137" name="Rectangle 7"/>
            <p:cNvSpPr>
              <a:spLocks noChangeArrowheads="1"/>
            </p:cNvSpPr>
            <p:nvPr/>
          </p:nvSpPr>
          <p:spPr bwMode="auto">
            <a:xfrm>
              <a:off x="7430721" y="4876800"/>
              <a:ext cx="1660525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50000"/>
                </a:spcBef>
                <a:buNone/>
              </a:pPr>
              <a:r>
                <a:rPr lang="en-US" altLang="en-US" sz="1800" i="0" dirty="0" err="1">
                  <a:solidFill>
                    <a:schemeClr val="tx2"/>
                  </a:solidFill>
                </a:rPr>
                <a:t>Postcondition</a:t>
              </a:r>
              <a:endParaRPr lang="en-US" altLang="en-US" sz="1800" i="0" dirty="0">
                <a:solidFill>
                  <a:schemeClr val="tx2"/>
                </a:solidFill>
              </a:endParaRPr>
            </a:p>
          </p:txBody>
        </p:sp>
      </p:grpSp>
      <p:pic>
        <p:nvPicPr>
          <p:cNvPr id="140" name="Picture 20" descr="C:\Users\Jeff\Documents\154512_10150923856771030_83636976029_9805650_440571230_n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08682" y="8534400"/>
            <a:ext cx="30480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1" name="Rectangle 140"/>
          <p:cNvSpPr>
            <a:spLocks noChangeArrowheads="1"/>
          </p:cNvSpPr>
          <p:nvPr/>
        </p:nvSpPr>
        <p:spPr bwMode="auto">
          <a:xfrm>
            <a:off x="4645025" y="10565606"/>
            <a:ext cx="841375" cy="523875"/>
          </a:xfrm>
          <a:prstGeom prst="rect">
            <a:avLst/>
          </a:prstGeom>
          <a:solidFill>
            <a:srgbClr val="93856D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800" i="0" dirty="0">
                <a:latin typeface="Tempus Sans ITC" pitchFamily="82" charset="0"/>
              </a:rPr>
              <a:t>next</a:t>
            </a:r>
            <a:endParaRPr lang="en-CA" altLang="en-US" sz="2800" dirty="0">
              <a:latin typeface="Tempus Sans ITC" pitchFamily="82" charset="0"/>
            </a:endParaRPr>
          </a:p>
        </p:txBody>
      </p:sp>
      <p:grpSp>
        <p:nvGrpSpPr>
          <p:cNvPr id="142" name="Group 141"/>
          <p:cNvGrpSpPr/>
          <p:nvPr/>
        </p:nvGrpSpPr>
        <p:grpSpPr>
          <a:xfrm>
            <a:off x="341821" y="2819400"/>
            <a:ext cx="5828507" cy="1371600"/>
            <a:chOff x="648493" y="1752600"/>
            <a:chExt cx="5828507" cy="1371600"/>
          </a:xfrm>
        </p:grpSpPr>
        <p:grpSp>
          <p:nvGrpSpPr>
            <p:cNvPr id="143" name="Group 8"/>
            <p:cNvGrpSpPr>
              <a:grpSpLocks/>
            </p:cNvGrpSpPr>
            <p:nvPr/>
          </p:nvGrpSpPr>
          <p:grpSpPr bwMode="auto">
            <a:xfrm>
              <a:off x="5486400" y="1752600"/>
              <a:ext cx="990600" cy="1371600"/>
              <a:chOff x="2065" y="1551"/>
              <a:chExt cx="1628" cy="1988"/>
            </a:xfrm>
          </p:grpSpPr>
          <p:sp>
            <p:nvSpPr>
              <p:cNvPr id="145" name="Freeform 9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10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11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12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13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14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15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Freeform 16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Freeform 17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Freeform 18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Freeform 19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Freeform 20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7" name="Freeform 21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8" name="Freeform 22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9" name="Freeform 23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Freeform 24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Freeform 25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4" name="Rounded Rectangular Callout 143"/>
            <p:cNvSpPr/>
            <p:nvPr/>
          </p:nvSpPr>
          <p:spPr bwMode="auto">
            <a:xfrm>
              <a:off x="648493" y="1828800"/>
              <a:ext cx="4773794" cy="1066800"/>
            </a:xfrm>
            <a:prstGeom prst="wedgeRoundRectCallout">
              <a:avLst>
                <a:gd name="adj1" fmla="val 60105"/>
                <a:gd name="adj2" fmla="val -17516"/>
                <a:gd name="adj3" fmla="val 16667"/>
              </a:avLst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eaLnBrk="1" hangingPunct="1">
                <a:spcBef>
                  <a:spcPct val="50000"/>
                </a:spcBef>
                <a:buNone/>
              </a:pPr>
              <a:r>
                <a:rPr lang="en-US" altLang="en-US" i="0" dirty="0"/>
                <a:t>I implored you to not worry </a:t>
              </a:r>
              <a:br>
                <a:rPr lang="en-US" altLang="en-US" i="0"/>
              </a:br>
              <a:r>
                <a:rPr lang="en-US" altLang="en-US" i="0"/>
                <a:t>about </a:t>
              </a:r>
              <a:r>
                <a:rPr lang="en-US" altLang="en-US" i="0" dirty="0"/>
                <a:t>the entire computation.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609600" y="1371600"/>
            <a:ext cx="7971082" cy="1612901"/>
            <a:chOff x="609600" y="1371600"/>
            <a:chExt cx="7971082" cy="1612901"/>
          </a:xfrm>
        </p:grpSpPr>
        <p:grpSp>
          <p:nvGrpSpPr>
            <p:cNvPr id="2" name="Group 1"/>
            <p:cNvGrpSpPr/>
            <p:nvPr/>
          </p:nvGrpSpPr>
          <p:grpSpPr>
            <a:xfrm>
              <a:off x="5181600" y="1371600"/>
              <a:ext cx="3399082" cy="1612901"/>
              <a:chOff x="2133600" y="2209800"/>
              <a:chExt cx="4945063" cy="2514600"/>
            </a:xfrm>
          </p:grpSpPr>
          <p:grpSp>
            <p:nvGrpSpPr>
              <p:cNvPr id="33795" name="Group 197"/>
              <p:cNvGrpSpPr>
                <a:grpSpLocks/>
              </p:cNvGrpSpPr>
              <p:nvPr/>
            </p:nvGrpSpPr>
            <p:grpSpPr bwMode="auto">
              <a:xfrm>
                <a:off x="3886200" y="3276600"/>
                <a:ext cx="1181100" cy="1447800"/>
                <a:chOff x="2448" y="2064"/>
                <a:chExt cx="744" cy="912"/>
              </a:xfrm>
            </p:grpSpPr>
            <p:sp>
              <p:nvSpPr>
                <p:cNvPr id="33922" name="Freeform 191"/>
                <p:cNvSpPr>
                  <a:spLocks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3" name="Freeform 192"/>
                <p:cNvSpPr>
                  <a:spLocks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4" name="Freeform 193"/>
                <p:cNvSpPr>
                  <a:spLocks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5" name="Freeform 194"/>
                <p:cNvSpPr>
                  <a:spLocks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6" name="Freeform 195"/>
                <p:cNvSpPr>
                  <a:spLocks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7" name="Freeform 196"/>
                <p:cNvSpPr>
                  <a:spLocks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pic>
            <p:nvPicPr>
              <p:cNvPr id="33799" name="Picture 10" descr="na01476_"/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724400" y="2209800"/>
                <a:ext cx="1881188" cy="13636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33800" name="Group 190"/>
              <p:cNvGrpSpPr>
                <a:grpSpLocks/>
              </p:cNvGrpSpPr>
              <p:nvPr/>
            </p:nvGrpSpPr>
            <p:grpSpPr bwMode="auto">
              <a:xfrm flipH="1">
                <a:off x="5562600" y="3505200"/>
                <a:ext cx="1516063" cy="1141413"/>
                <a:chOff x="3744" y="2740"/>
                <a:chExt cx="955" cy="719"/>
              </a:xfrm>
            </p:grpSpPr>
            <p:sp>
              <p:nvSpPr>
                <p:cNvPr id="33857" name="Freeform 125"/>
                <p:cNvSpPr>
                  <a:spLocks/>
                </p:cNvSpPr>
                <p:nvPr/>
              </p:nvSpPr>
              <p:spPr bwMode="auto">
                <a:xfrm>
                  <a:off x="3744" y="2740"/>
                  <a:ext cx="955" cy="673"/>
                </a:xfrm>
                <a:custGeom>
                  <a:avLst/>
                  <a:gdLst>
                    <a:gd name="T0" fmla="*/ 0 w 3819"/>
                    <a:gd name="T1" fmla="*/ 0 h 2690"/>
                    <a:gd name="T2" fmla="*/ 0 w 3819"/>
                    <a:gd name="T3" fmla="*/ 0 h 2690"/>
                    <a:gd name="T4" fmla="*/ 0 w 3819"/>
                    <a:gd name="T5" fmla="*/ 0 h 2690"/>
                    <a:gd name="T6" fmla="*/ 0 w 3819"/>
                    <a:gd name="T7" fmla="*/ 0 h 2690"/>
                    <a:gd name="T8" fmla="*/ 0 w 3819"/>
                    <a:gd name="T9" fmla="*/ 0 h 2690"/>
                    <a:gd name="T10" fmla="*/ 0 w 3819"/>
                    <a:gd name="T11" fmla="*/ 0 h 2690"/>
                    <a:gd name="T12" fmla="*/ 0 w 3819"/>
                    <a:gd name="T13" fmla="*/ 0 h 2690"/>
                    <a:gd name="T14" fmla="*/ 0 w 3819"/>
                    <a:gd name="T15" fmla="*/ 0 h 2690"/>
                    <a:gd name="T16" fmla="*/ 0 w 3819"/>
                    <a:gd name="T17" fmla="*/ 0 h 2690"/>
                    <a:gd name="T18" fmla="*/ 0 w 3819"/>
                    <a:gd name="T19" fmla="*/ 0 h 2690"/>
                    <a:gd name="T20" fmla="*/ 0 w 3819"/>
                    <a:gd name="T21" fmla="*/ 0 h 2690"/>
                    <a:gd name="T22" fmla="*/ 0 w 3819"/>
                    <a:gd name="T23" fmla="*/ 0 h 2690"/>
                    <a:gd name="T24" fmla="*/ 0 w 3819"/>
                    <a:gd name="T25" fmla="*/ 0 h 2690"/>
                    <a:gd name="T26" fmla="*/ 0 w 3819"/>
                    <a:gd name="T27" fmla="*/ 0 h 2690"/>
                    <a:gd name="T28" fmla="*/ 0 w 3819"/>
                    <a:gd name="T29" fmla="*/ 0 h 2690"/>
                    <a:gd name="T30" fmla="*/ 0 w 3819"/>
                    <a:gd name="T31" fmla="*/ 0 h 2690"/>
                    <a:gd name="T32" fmla="*/ 0 w 3819"/>
                    <a:gd name="T33" fmla="*/ 0 h 2690"/>
                    <a:gd name="T34" fmla="*/ 0 w 3819"/>
                    <a:gd name="T35" fmla="*/ 0 h 2690"/>
                    <a:gd name="T36" fmla="*/ 0 w 3819"/>
                    <a:gd name="T37" fmla="*/ 0 h 2690"/>
                    <a:gd name="T38" fmla="*/ 0 w 3819"/>
                    <a:gd name="T39" fmla="*/ 0 h 2690"/>
                    <a:gd name="T40" fmla="*/ 0 w 3819"/>
                    <a:gd name="T41" fmla="*/ 0 h 2690"/>
                    <a:gd name="T42" fmla="*/ 0 w 3819"/>
                    <a:gd name="T43" fmla="*/ 0 h 2690"/>
                    <a:gd name="T44" fmla="*/ 0 w 3819"/>
                    <a:gd name="T45" fmla="*/ 0 h 2690"/>
                    <a:gd name="T46" fmla="*/ 0 w 3819"/>
                    <a:gd name="T47" fmla="*/ 0 h 2690"/>
                    <a:gd name="T48" fmla="*/ 0 w 3819"/>
                    <a:gd name="T49" fmla="*/ 0 h 2690"/>
                    <a:gd name="T50" fmla="*/ 0 w 3819"/>
                    <a:gd name="T51" fmla="*/ 0 h 2690"/>
                    <a:gd name="T52" fmla="*/ 0 w 3819"/>
                    <a:gd name="T53" fmla="*/ 0 h 2690"/>
                    <a:gd name="T54" fmla="*/ 0 w 3819"/>
                    <a:gd name="T55" fmla="*/ 0 h 2690"/>
                    <a:gd name="T56" fmla="*/ 0 w 3819"/>
                    <a:gd name="T57" fmla="*/ 0 h 2690"/>
                    <a:gd name="T58" fmla="*/ 0 w 3819"/>
                    <a:gd name="T59" fmla="*/ 0 h 2690"/>
                    <a:gd name="T60" fmla="*/ 0 w 3819"/>
                    <a:gd name="T61" fmla="*/ 0 h 2690"/>
                    <a:gd name="T62" fmla="*/ 0 w 3819"/>
                    <a:gd name="T63" fmla="*/ 0 h 2690"/>
                    <a:gd name="T64" fmla="*/ 0 w 3819"/>
                    <a:gd name="T65" fmla="*/ 0 h 2690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w 3819"/>
                    <a:gd name="T100" fmla="*/ 0 h 2690"/>
                    <a:gd name="T101" fmla="*/ 3819 w 3819"/>
                    <a:gd name="T102" fmla="*/ 2690 h 2690"/>
                  </a:gdLst>
                  <a:ahLst/>
                  <a:cxnLst>
                    <a:cxn ang="T66">
                      <a:pos x="T0" y="T1"/>
                    </a:cxn>
                    <a:cxn ang="T67">
                      <a:pos x="T2" y="T3"/>
                    </a:cxn>
                    <a:cxn ang="T68">
                      <a:pos x="T4" y="T5"/>
                    </a:cxn>
                    <a:cxn ang="T69">
                      <a:pos x="T6" y="T7"/>
                    </a:cxn>
                    <a:cxn ang="T70">
                      <a:pos x="T8" y="T9"/>
                    </a:cxn>
                    <a:cxn ang="T71">
                      <a:pos x="T10" y="T11"/>
                    </a:cxn>
                    <a:cxn ang="T72">
                      <a:pos x="T12" y="T13"/>
                    </a:cxn>
                    <a:cxn ang="T73">
                      <a:pos x="T14" y="T15"/>
                    </a:cxn>
                    <a:cxn ang="T74">
                      <a:pos x="T16" y="T17"/>
                    </a:cxn>
                    <a:cxn ang="T75">
                      <a:pos x="T18" y="T19"/>
                    </a:cxn>
                    <a:cxn ang="T76">
                      <a:pos x="T20" y="T21"/>
                    </a:cxn>
                    <a:cxn ang="T77">
                      <a:pos x="T22" y="T23"/>
                    </a:cxn>
                    <a:cxn ang="T78">
                      <a:pos x="T24" y="T25"/>
                    </a:cxn>
                    <a:cxn ang="T79">
                      <a:pos x="T26" y="T27"/>
                    </a:cxn>
                    <a:cxn ang="T80">
                      <a:pos x="T28" y="T29"/>
                    </a:cxn>
                    <a:cxn ang="T81">
                      <a:pos x="T30" y="T31"/>
                    </a:cxn>
                    <a:cxn ang="T82">
                      <a:pos x="T32" y="T33"/>
                    </a:cxn>
                    <a:cxn ang="T83">
                      <a:pos x="T34" y="T35"/>
                    </a:cxn>
                    <a:cxn ang="T84">
                      <a:pos x="T36" y="T37"/>
                    </a:cxn>
                    <a:cxn ang="T85">
                      <a:pos x="T38" y="T39"/>
                    </a:cxn>
                    <a:cxn ang="T86">
                      <a:pos x="T40" y="T41"/>
                    </a:cxn>
                    <a:cxn ang="T87">
                      <a:pos x="T42" y="T43"/>
                    </a:cxn>
                    <a:cxn ang="T88">
                      <a:pos x="T44" y="T45"/>
                    </a:cxn>
                    <a:cxn ang="T89">
                      <a:pos x="T46" y="T47"/>
                    </a:cxn>
                    <a:cxn ang="T90">
                      <a:pos x="T48" y="T49"/>
                    </a:cxn>
                    <a:cxn ang="T91">
                      <a:pos x="T50" y="T51"/>
                    </a:cxn>
                    <a:cxn ang="T92">
                      <a:pos x="T52" y="T53"/>
                    </a:cxn>
                    <a:cxn ang="T93">
                      <a:pos x="T54" y="T55"/>
                    </a:cxn>
                    <a:cxn ang="T94">
                      <a:pos x="T56" y="T57"/>
                    </a:cxn>
                    <a:cxn ang="T95">
                      <a:pos x="T58" y="T59"/>
                    </a:cxn>
                    <a:cxn ang="T96">
                      <a:pos x="T60" y="T61"/>
                    </a:cxn>
                    <a:cxn ang="T97">
                      <a:pos x="T62" y="T63"/>
                    </a:cxn>
                    <a:cxn ang="T98">
                      <a:pos x="T64" y="T65"/>
                    </a:cxn>
                  </a:cxnLst>
                  <a:rect l="T99" t="T100" r="T101" b="T102"/>
                  <a:pathLst>
                    <a:path w="3819" h="2690">
                      <a:moveTo>
                        <a:pt x="151" y="257"/>
                      </a:moveTo>
                      <a:lnTo>
                        <a:pt x="968" y="99"/>
                      </a:lnTo>
                      <a:lnTo>
                        <a:pt x="1791" y="111"/>
                      </a:lnTo>
                      <a:lnTo>
                        <a:pt x="2383" y="250"/>
                      </a:lnTo>
                      <a:lnTo>
                        <a:pt x="1987" y="0"/>
                      </a:lnTo>
                      <a:lnTo>
                        <a:pt x="2567" y="78"/>
                      </a:lnTo>
                      <a:lnTo>
                        <a:pt x="3344" y="567"/>
                      </a:lnTo>
                      <a:lnTo>
                        <a:pt x="3819" y="1107"/>
                      </a:lnTo>
                      <a:lnTo>
                        <a:pt x="3522" y="1113"/>
                      </a:lnTo>
                      <a:lnTo>
                        <a:pt x="3666" y="1614"/>
                      </a:lnTo>
                      <a:lnTo>
                        <a:pt x="2705" y="1120"/>
                      </a:lnTo>
                      <a:lnTo>
                        <a:pt x="2804" y="1476"/>
                      </a:lnTo>
                      <a:lnTo>
                        <a:pt x="3200" y="1833"/>
                      </a:lnTo>
                      <a:lnTo>
                        <a:pt x="2909" y="1899"/>
                      </a:lnTo>
                      <a:lnTo>
                        <a:pt x="3299" y="2123"/>
                      </a:lnTo>
                      <a:lnTo>
                        <a:pt x="3456" y="2439"/>
                      </a:lnTo>
                      <a:lnTo>
                        <a:pt x="3192" y="2485"/>
                      </a:lnTo>
                      <a:lnTo>
                        <a:pt x="2804" y="2373"/>
                      </a:lnTo>
                      <a:lnTo>
                        <a:pt x="3008" y="2597"/>
                      </a:lnTo>
                      <a:lnTo>
                        <a:pt x="2429" y="2472"/>
                      </a:lnTo>
                      <a:lnTo>
                        <a:pt x="1836" y="2400"/>
                      </a:lnTo>
                      <a:lnTo>
                        <a:pt x="2159" y="2690"/>
                      </a:lnTo>
                      <a:lnTo>
                        <a:pt x="1342" y="2676"/>
                      </a:lnTo>
                      <a:lnTo>
                        <a:pt x="263" y="2189"/>
                      </a:lnTo>
                      <a:lnTo>
                        <a:pt x="1554" y="2004"/>
                      </a:lnTo>
                      <a:lnTo>
                        <a:pt x="243" y="1647"/>
                      </a:lnTo>
                      <a:lnTo>
                        <a:pt x="566" y="1463"/>
                      </a:lnTo>
                      <a:lnTo>
                        <a:pt x="1507" y="1476"/>
                      </a:lnTo>
                      <a:lnTo>
                        <a:pt x="533" y="765"/>
                      </a:lnTo>
                      <a:lnTo>
                        <a:pt x="0" y="527"/>
                      </a:lnTo>
                      <a:lnTo>
                        <a:pt x="533" y="402"/>
                      </a:lnTo>
                      <a:lnTo>
                        <a:pt x="151" y="257"/>
                      </a:lnTo>
                      <a:close/>
                    </a:path>
                  </a:pathLst>
                </a:custGeom>
                <a:solidFill>
                  <a:srgbClr val="99DBF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8" name="Freeform 126"/>
                <p:cNvSpPr>
                  <a:spLocks/>
                </p:cNvSpPr>
                <p:nvPr/>
              </p:nvSpPr>
              <p:spPr bwMode="auto">
                <a:xfrm>
                  <a:off x="4073" y="3313"/>
                  <a:ext cx="29" cy="26"/>
                </a:xfrm>
                <a:custGeom>
                  <a:avLst/>
                  <a:gdLst>
                    <a:gd name="T0" fmla="*/ 0 w 116"/>
                    <a:gd name="T1" fmla="*/ 0 h 103"/>
                    <a:gd name="T2" fmla="*/ 0 w 116"/>
                    <a:gd name="T3" fmla="*/ 0 h 103"/>
                    <a:gd name="T4" fmla="*/ 0 w 116"/>
                    <a:gd name="T5" fmla="*/ 0 h 103"/>
                    <a:gd name="T6" fmla="*/ 0 w 116"/>
                    <a:gd name="T7" fmla="*/ 0 h 103"/>
                    <a:gd name="T8" fmla="*/ 0 w 116"/>
                    <a:gd name="T9" fmla="*/ 0 h 103"/>
                    <a:gd name="T10" fmla="*/ 0 w 116"/>
                    <a:gd name="T11" fmla="*/ 0 h 103"/>
                    <a:gd name="T12" fmla="*/ 0 w 116"/>
                    <a:gd name="T13" fmla="*/ 0 h 103"/>
                    <a:gd name="T14" fmla="*/ 0 w 116"/>
                    <a:gd name="T15" fmla="*/ 0 h 103"/>
                    <a:gd name="T16" fmla="*/ 0 w 116"/>
                    <a:gd name="T17" fmla="*/ 0 h 103"/>
                    <a:gd name="T18" fmla="*/ 0 w 116"/>
                    <a:gd name="T19" fmla="*/ 0 h 103"/>
                    <a:gd name="T20" fmla="*/ 0 w 116"/>
                    <a:gd name="T21" fmla="*/ 0 h 103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116"/>
                    <a:gd name="T34" fmla="*/ 0 h 103"/>
                    <a:gd name="T35" fmla="*/ 116 w 116"/>
                    <a:gd name="T36" fmla="*/ 103 h 103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116" h="103">
                      <a:moveTo>
                        <a:pt x="41" y="0"/>
                      </a:moveTo>
                      <a:lnTo>
                        <a:pt x="0" y="19"/>
                      </a:lnTo>
                      <a:lnTo>
                        <a:pt x="3" y="74"/>
                      </a:lnTo>
                      <a:lnTo>
                        <a:pt x="23" y="84"/>
                      </a:lnTo>
                      <a:lnTo>
                        <a:pt x="45" y="42"/>
                      </a:lnTo>
                      <a:lnTo>
                        <a:pt x="67" y="94"/>
                      </a:lnTo>
                      <a:lnTo>
                        <a:pt x="94" y="103"/>
                      </a:lnTo>
                      <a:lnTo>
                        <a:pt x="116" y="58"/>
                      </a:lnTo>
                      <a:lnTo>
                        <a:pt x="74" y="0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9" name="Freeform 127"/>
                <p:cNvSpPr>
                  <a:spLocks/>
                </p:cNvSpPr>
                <p:nvPr/>
              </p:nvSpPr>
              <p:spPr bwMode="auto">
                <a:xfrm>
                  <a:off x="4366" y="3302"/>
                  <a:ext cx="27" cy="31"/>
                </a:xfrm>
                <a:custGeom>
                  <a:avLst/>
                  <a:gdLst>
                    <a:gd name="T0" fmla="*/ 0 w 106"/>
                    <a:gd name="T1" fmla="*/ 0 h 126"/>
                    <a:gd name="T2" fmla="*/ 0 w 106"/>
                    <a:gd name="T3" fmla="*/ 0 h 126"/>
                    <a:gd name="T4" fmla="*/ 0 w 106"/>
                    <a:gd name="T5" fmla="*/ 0 h 126"/>
                    <a:gd name="T6" fmla="*/ 0 w 106"/>
                    <a:gd name="T7" fmla="*/ 0 h 126"/>
                    <a:gd name="T8" fmla="*/ 0 w 106"/>
                    <a:gd name="T9" fmla="*/ 0 h 126"/>
                    <a:gd name="T10" fmla="*/ 0 w 106"/>
                    <a:gd name="T11" fmla="*/ 0 h 126"/>
                    <a:gd name="T12" fmla="*/ 0 w 106"/>
                    <a:gd name="T13" fmla="*/ 0 h 12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06"/>
                    <a:gd name="T22" fmla="*/ 0 h 126"/>
                    <a:gd name="T23" fmla="*/ 106 w 106"/>
                    <a:gd name="T24" fmla="*/ 126 h 12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06" h="126">
                      <a:moveTo>
                        <a:pt x="71" y="0"/>
                      </a:moveTo>
                      <a:lnTo>
                        <a:pt x="0" y="42"/>
                      </a:lnTo>
                      <a:lnTo>
                        <a:pt x="34" y="115"/>
                      </a:lnTo>
                      <a:lnTo>
                        <a:pt x="77" y="126"/>
                      </a:lnTo>
                      <a:lnTo>
                        <a:pt x="106" y="93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0" name="Freeform 128"/>
                <p:cNvSpPr>
                  <a:spLocks/>
                </p:cNvSpPr>
                <p:nvPr/>
              </p:nvSpPr>
              <p:spPr bwMode="auto">
                <a:xfrm>
                  <a:off x="4493" y="3293"/>
                  <a:ext cx="19" cy="18"/>
                </a:xfrm>
                <a:custGeom>
                  <a:avLst/>
                  <a:gdLst>
                    <a:gd name="T0" fmla="*/ 0 w 77"/>
                    <a:gd name="T1" fmla="*/ 0 h 73"/>
                    <a:gd name="T2" fmla="*/ 0 w 77"/>
                    <a:gd name="T3" fmla="*/ 0 h 73"/>
                    <a:gd name="T4" fmla="*/ 0 w 77"/>
                    <a:gd name="T5" fmla="*/ 0 h 73"/>
                    <a:gd name="T6" fmla="*/ 0 w 77"/>
                    <a:gd name="T7" fmla="*/ 0 h 73"/>
                    <a:gd name="T8" fmla="*/ 0 w 77"/>
                    <a:gd name="T9" fmla="*/ 0 h 73"/>
                    <a:gd name="T10" fmla="*/ 0 w 77"/>
                    <a:gd name="T11" fmla="*/ 0 h 73"/>
                    <a:gd name="T12" fmla="*/ 0 w 77"/>
                    <a:gd name="T13" fmla="*/ 0 h 73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77"/>
                    <a:gd name="T22" fmla="*/ 0 h 73"/>
                    <a:gd name="T23" fmla="*/ 77 w 77"/>
                    <a:gd name="T24" fmla="*/ 73 h 73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77" h="73">
                      <a:moveTo>
                        <a:pt x="0" y="4"/>
                      </a:moveTo>
                      <a:lnTo>
                        <a:pt x="48" y="0"/>
                      </a:lnTo>
                      <a:lnTo>
                        <a:pt x="45" y="31"/>
                      </a:lnTo>
                      <a:lnTo>
                        <a:pt x="77" y="48"/>
                      </a:lnTo>
                      <a:lnTo>
                        <a:pt x="50" y="73"/>
                      </a:lnTo>
                      <a:lnTo>
                        <a:pt x="0" y="4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1" name="Freeform 129"/>
                <p:cNvSpPr>
                  <a:spLocks/>
                </p:cNvSpPr>
                <p:nvPr/>
              </p:nvSpPr>
              <p:spPr bwMode="auto">
                <a:xfrm>
                  <a:off x="4422" y="3080"/>
                  <a:ext cx="88" cy="80"/>
                </a:xfrm>
                <a:custGeom>
                  <a:avLst/>
                  <a:gdLst>
                    <a:gd name="T0" fmla="*/ 0 w 353"/>
                    <a:gd name="T1" fmla="*/ 0 h 321"/>
                    <a:gd name="T2" fmla="*/ 0 w 353"/>
                    <a:gd name="T3" fmla="*/ 0 h 321"/>
                    <a:gd name="T4" fmla="*/ 0 w 353"/>
                    <a:gd name="T5" fmla="*/ 0 h 321"/>
                    <a:gd name="T6" fmla="*/ 0 w 353"/>
                    <a:gd name="T7" fmla="*/ 0 h 321"/>
                    <a:gd name="T8" fmla="*/ 0 w 353"/>
                    <a:gd name="T9" fmla="*/ 0 h 321"/>
                    <a:gd name="T10" fmla="*/ 0 w 353"/>
                    <a:gd name="T11" fmla="*/ 0 h 321"/>
                    <a:gd name="T12" fmla="*/ 0 w 353"/>
                    <a:gd name="T13" fmla="*/ 0 h 321"/>
                    <a:gd name="T14" fmla="*/ 0 w 353"/>
                    <a:gd name="T15" fmla="*/ 0 h 321"/>
                    <a:gd name="T16" fmla="*/ 0 w 353"/>
                    <a:gd name="T17" fmla="*/ 0 h 321"/>
                    <a:gd name="T18" fmla="*/ 0 w 353"/>
                    <a:gd name="T19" fmla="*/ 0 h 321"/>
                    <a:gd name="T20" fmla="*/ 0 w 353"/>
                    <a:gd name="T21" fmla="*/ 0 h 321"/>
                    <a:gd name="T22" fmla="*/ 0 w 353"/>
                    <a:gd name="T23" fmla="*/ 0 h 32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353"/>
                    <a:gd name="T37" fmla="*/ 0 h 321"/>
                    <a:gd name="T38" fmla="*/ 353 w 353"/>
                    <a:gd name="T39" fmla="*/ 321 h 32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353" h="321">
                      <a:moveTo>
                        <a:pt x="127" y="13"/>
                      </a:moveTo>
                      <a:lnTo>
                        <a:pt x="0" y="90"/>
                      </a:lnTo>
                      <a:lnTo>
                        <a:pt x="11" y="189"/>
                      </a:lnTo>
                      <a:lnTo>
                        <a:pt x="113" y="276"/>
                      </a:lnTo>
                      <a:lnTo>
                        <a:pt x="136" y="157"/>
                      </a:lnTo>
                      <a:lnTo>
                        <a:pt x="163" y="273"/>
                      </a:lnTo>
                      <a:lnTo>
                        <a:pt x="301" y="321"/>
                      </a:lnTo>
                      <a:lnTo>
                        <a:pt x="353" y="160"/>
                      </a:lnTo>
                      <a:lnTo>
                        <a:pt x="259" y="90"/>
                      </a:lnTo>
                      <a:lnTo>
                        <a:pt x="263" y="0"/>
                      </a:lnTo>
                      <a:lnTo>
                        <a:pt x="127" y="13"/>
                      </a:lnTo>
                      <a:close/>
                    </a:path>
                  </a:pathLst>
                </a:custGeom>
                <a:solidFill>
                  <a:srgbClr val="755B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2" name="Freeform 130"/>
                <p:cNvSpPr>
                  <a:spLocks/>
                </p:cNvSpPr>
                <p:nvPr/>
              </p:nvSpPr>
              <p:spPr bwMode="auto">
                <a:xfrm>
                  <a:off x="4093" y="3274"/>
                  <a:ext cx="82" cy="165"/>
                </a:xfrm>
                <a:custGeom>
                  <a:avLst/>
                  <a:gdLst>
                    <a:gd name="T0" fmla="*/ 0 w 326"/>
                    <a:gd name="T1" fmla="*/ 0 h 657"/>
                    <a:gd name="T2" fmla="*/ 0 w 326"/>
                    <a:gd name="T3" fmla="*/ 0 h 657"/>
                    <a:gd name="T4" fmla="*/ 0 w 326"/>
                    <a:gd name="T5" fmla="*/ 0 h 657"/>
                    <a:gd name="T6" fmla="*/ 0 w 326"/>
                    <a:gd name="T7" fmla="*/ 0 h 657"/>
                    <a:gd name="T8" fmla="*/ 0 w 326"/>
                    <a:gd name="T9" fmla="*/ 0 h 657"/>
                    <a:gd name="T10" fmla="*/ 0 w 326"/>
                    <a:gd name="T11" fmla="*/ 0 h 657"/>
                    <a:gd name="T12" fmla="*/ 0 w 326"/>
                    <a:gd name="T13" fmla="*/ 0 h 657"/>
                    <a:gd name="T14" fmla="*/ 0 w 326"/>
                    <a:gd name="T15" fmla="*/ 0 h 657"/>
                    <a:gd name="T16" fmla="*/ 0 w 326"/>
                    <a:gd name="T17" fmla="*/ 0 h 657"/>
                    <a:gd name="T18" fmla="*/ 0 w 326"/>
                    <a:gd name="T19" fmla="*/ 0 h 657"/>
                    <a:gd name="T20" fmla="*/ 0 w 326"/>
                    <a:gd name="T21" fmla="*/ 0 h 65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26"/>
                    <a:gd name="T34" fmla="*/ 0 h 657"/>
                    <a:gd name="T35" fmla="*/ 326 w 326"/>
                    <a:gd name="T36" fmla="*/ 657 h 65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26" h="657">
                      <a:moveTo>
                        <a:pt x="62" y="54"/>
                      </a:moveTo>
                      <a:lnTo>
                        <a:pt x="149" y="271"/>
                      </a:lnTo>
                      <a:lnTo>
                        <a:pt x="246" y="489"/>
                      </a:lnTo>
                      <a:lnTo>
                        <a:pt x="326" y="615"/>
                      </a:lnTo>
                      <a:lnTo>
                        <a:pt x="279" y="657"/>
                      </a:lnTo>
                      <a:lnTo>
                        <a:pt x="233" y="611"/>
                      </a:lnTo>
                      <a:lnTo>
                        <a:pt x="91" y="302"/>
                      </a:lnTo>
                      <a:lnTo>
                        <a:pt x="0" y="113"/>
                      </a:lnTo>
                      <a:lnTo>
                        <a:pt x="0" y="0"/>
                      </a:lnTo>
                      <a:lnTo>
                        <a:pt x="62" y="54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3" name="Freeform 131"/>
                <p:cNvSpPr>
                  <a:spLocks/>
                </p:cNvSpPr>
                <p:nvPr/>
              </p:nvSpPr>
              <p:spPr bwMode="auto">
                <a:xfrm>
                  <a:off x="4307" y="3370"/>
                  <a:ext cx="25" cy="80"/>
                </a:xfrm>
                <a:custGeom>
                  <a:avLst/>
                  <a:gdLst>
                    <a:gd name="T0" fmla="*/ 0 w 100"/>
                    <a:gd name="T1" fmla="*/ 0 h 322"/>
                    <a:gd name="T2" fmla="*/ 0 w 100"/>
                    <a:gd name="T3" fmla="*/ 0 h 322"/>
                    <a:gd name="T4" fmla="*/ 0 w 100"/>
                    <a:gd name="T5" fmla="*/ 0 h 322"/>
                    <a:gd name="T6" fmla="*/ 0 w 100"/>
                    <a:gd name="T7" fmla="*/ 0 h 322"/>
                    <a:gd name="T8" fmla="*/ 0 w 100"/>
                    <a:gd name="T9" fmla="*/ 0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00"/>
                    <a:gd name="T16" fmla="*/ 0 h 322"/>
                    <a:gd name="T17" fmla="*/ 100 w 100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00" h="322">
                      <a:moveTo>
                        <a:pt x="0" y="0"/>
                      </a:moveTo>
                      <a:lnTo>
                        <a:pt x="100" y="273"/>
                      </a:lnTo>
                      <a:lnTo>
                        <a:pt x="62" y="32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4" name="Freeform 132"/>
                <p:cNvSpPr>
                  <a:spLocks/>
                </p:cNvSpPr>
                <p:nvPr/>
              </p:nvSpPr>
              <p:spPr bwMode="auto">
                <a:xfrm>
                  <a:off x="4375" y="3242"/>
                  <a:ext cx="93" cy="217"/>
                </a:xfrm>
                <a:custGeom>
                  <a:avLst/>
                  <a:gdLst>
                    <a:gd name="T0" fmla="*/ 0 w 373"/>
                    <a:gd name="T1" fmla="*/ 0 h 867"/>
                    <a:gd name="T2" fmla="*/ 0 w 373"/>
                    <a:gd name="T3" fmla="*/ 0 h 867"/>
                    <a:gd name="T4" fmla="*/ 0 w 373"/>
                    <a:gd name="T5" fmla="*/ 0 h 867"/>
                    <a:gd name="T6" fmla="*/ 0 w 373"/>
                    <a:gd name="T7" fmla="*/ 0 h 867"/>
                    <a:gd name="T8" fmla="*/ 0 w 373"/>
                    <a:gd name="T9" fmla="*/ 0 h 867"/>
                    <a:gd name="T10" fmla="*/ 0 w 373"/>
                    <a:gd name="T11" fmla="*/ 0 h 867"/>
                    <a:gd name="T12" fmla="*/ 0 w 373"/>
                    <a:gd name="T13" fmla="*/ 0 h 867"/>
                    <a:gd name="T14" fmla="*/ 0 w 373"/>
                    <a:gd name="T15" fmla="*/ 0 h 867"/>
                    <a:gd name="T16" fmla="*/ 0 w 373"/>
                    <a:gd name="T17" fmla="*/ 0 h 867"/>
                    <a:gd name="T18" fmla="*/ 0 w 373"/>
                    <a:gd name="T19" fmla="*/ 0 h 867"/>
                    <a:gd name="T20" fmla="*/ 0 w 373"/>
                    <a:gd name="T21" fmla="*/ 0 h 867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373"/>
                    <a:gd name="T34" fmla="*/ 0 h 867"/>
                    <a:gd name="T35" fmla="*/ 373 w 373"/>
                    <a:gd name="T36" fmla="*/ 867 h 867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373" h="867">
                      <a:moveTo>
                        <a:pt x="29" y="126"/>
                      </a:moveTo>
                      <a:lnTo>
                        <a:pt x="0" y="0"/>
                      </a:lnTo>
                      <a:lnTo>
                        <a:pt x="100" y="117"/>
                      </a:lnTo>
                      <a:lnTo>
                        <a:pt x="142" y="251"/>
                      </a:lnTo>
                      <a:lnTo>
                        <a:pt x="189" y="397"/>
                      </a:lnTo>
                      <a:lnTo>
                        <a:pt x="280" y="632"/>
                      </a:lnTo>
                      <a:lnTo>
                        <a:pt x="373" y="812"/>
                      </a:lnTo>
                      <a:lnTo>
                        <a:pt x="297" y="867"/>
                      </a:lnTo>
                      <a:lnTo>
                        <a:pt x="171" y="539"/>
                      </a:lnTo>
                      <a:lnTo>
                        <a:pt x="29" y="126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5" name="Freeform 133"/>
                <p:cNvSpPr>
                  <a:spLocks/>
                </p:cNvSpPr>
                <p:nvPr/>
              </p:nvSpPr>
              <p:spPr bwMode="auto">
                <a:xfrm>
                  <a:off x="4481" y="3265"/>
                  <a:ext cx="68" cy="163"/>
                </a:xfrm>
                <a:custGeom>
                  <a:avLst/>
                  <a:gdLst>
                    <a:gd name="T0" fmla="*/ 0 w 272"/>
                    <a:gd name="T1" fmla="*/ 0 h 653"/>
                    <a:gd name="T2" fmla="*/ 0 w 272"/>
                    <a:gd name="T3" fmla="*/ 0 h 653"/>
                    <a:gd name="T4" fmla="*/ 0 w 272"/>
                    <a:gd name="T5" fmla="*/ 0 h 653"/>
                    <a:gd name="T6" fmla="*/ 0 w 272"/>
                    <a:gd name="T7" fmla="*/ 0 h 653"/>
                    <a:gd name="T8" fmla="*/ 0 w 272"/>
                    <a:gd name="T9" fmla="*/ 0 h 653"/>
                    <a:gd name="T10" fmla="*/ 0 w 272"/>
                    <a:gd name="T11" fmla="*/ 0 h 653"/>
                    <a:gd name="T12" fmla="*/ 0 w 272"/>
                    <a:gd name="T13" fmla="*/ 0 h 653"/>
                    <a:gd name="T14" fmla="*/ 0 w 272"/>
                    <a:gd name="T15" fmla="*/ 0 h 65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272"/>
                    <a:gd name="T25" fmla="*/ 0 h 653"/>
                    <a:gd name="T26" fmla="*/ 272 w 272"/>
                    <a:gd name="T27" fmla="*/ 653 h 65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272" h="653">
                      <a:moveTo>
                        <a:pt x="13" y="0"/>
                      </a:moveTo>
                      <a:lnTo>
                        <a:pt x="64" y="109"/>
                      </a:lnTo>
                      <a:lnTo>
                        <a:pt x="109" y="255"/>
                      </a:lnTo>
                      <a:lnTo>
                        <a:pt x="272" y="607"/>
                      </a:lnTo>
                      <a:lnTo>
                        <a:pt x="213" y="653"/>
                      </a:lnTo>
                      <a:lnTo>
                        <a:pt x="0" y="83"/>
                      </a:lnTo>
                      <a:lnTo>
                        <a:pt x="13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6" name="Freeform 134"/>
                <p:cNvSpPr>
                  <a:spLocks/>
                </p:cNvSpPr>
                <p:nvPr/>
              </p:nvSpPr>
              <p:spPr bwMode="auto">
                <a:xfrm>
                  <a:off x="4501" y="3052"/>
                  <a:ext cx="149" cy="391"/>
                </a:xfrm>
                <a:custGeom>
                  <a:avLst/>
                  <a:gdLst>
                    <a:gd name="T0" fmla="*/ 0 w 598"/>
                    <a:gd name="T1" fmla="*/ 0 h 1561"/>
                    <a:gd name="T2" fmla="*/ 0 w 598"/>
                    <a:gd name="T3" fmla="*/ 0 h 1561"/>
                    <a:gd name="T4" fmla="*/ 0 w 598"/>
                    <a:gd name="T5" fmla="*/ 0 h 1561"/>
                    <a:gd name="T6" fmla="*/ 0 w 598"/>
                    <a:gd name="T7" fmla="*/ 0 h 1561"/>
                    <a:gd name="T8" fmla="*/ 0 w 598"/>
                    <a:gd name="T9" fmla="*/ 0 h 1561"/>
                    <a:gd name="T10" fmla="*/ 0 w 598"/>
                    <a:gd name="T11" fmla="*/ 0 h 1561"/>
                    <a:gd name="T12" fmla="*/ 0 w 598"/>
                    <a:gd name="T13" fmla="*/ 0 h 1561"/>
                    <a:gd name="T14" fmla="*/ 0 w 598"/>
                    <a:gd name="T15" fmla="*/ 0 h 1561"/>
                    <a:gd name="T16" fmla="*/ 0 w 598"/>
                    <a:gd name="T17" fmla="*/ 0 h 1561"/>
                    <a:gd name="T18" fmla="*/ 0 w 598"/>
                    <a:gd name="T19" fmla="*/ 0 h 1561"/>
                    <a:gd name="T20" fmla="*/ 0 w 598"/>
                    <a:gd name="T21" fmla="*/ 0 h 1561"/>
                    <a:gd name="T22" fmla="*/ 0 w 598"/>
                    <a:gd name="T23" fmla="*/ 0 h 1561"/>
                    <a:gd name="T24" fmla="*/ 0 w 598"/>
                    <a:gd name="T25" fmla="*/ 0 h 1561"/>
                    <a:gd name="T26" fmla="*/ 0 w 598"/>
                    <a:gd name="T27" fmla="*/ 0 h 1561"/>
                    <a:gd name="T28" fmla="*/ 0 w 598"/>
                    <a:gd name="T29" fmla="*/ 0 h 1561"/>
                    <a:gd name="T30" fmla="*/ 0 w 598"/>
                    <a:gd name="T31" fmla="*/ 0 h 1561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598"/>
                    <a:gd name="T49" fmla="*/ 0 h 1561"/>
                    <a:gd name="T50" fmla="*/ 598 w 598"/>
                    <a:gd name="T51" fmla="*/ 1561 h 1561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598" h="1561">
                      <a:moveTo>
                        <a:pt x="0" y="0"/>
                      </a:moveTo>
                      <a:lnTo>
                        <a:pt x="107" y="84"/>
                      </a:lnTo>
                      <a:lnTo>
                        <a:pt x="185" y="209"/>
                      </a:lnTo>
                      <a:lnTo>
                        <a:pt x="272" y="365"/>
                      </a:lnTo>
                      <a:lnTo>
                        <a:pt x="230" y="482"/>
                      </a:lnTo>
                      <a:lnTo>
                        <a:pt x="330" y="644"/>
                      </a:lnTo>
                      <a:lnTo>
                        <a:pt x="381" y="766"/>
                      </a:lnTo>
                      <a:lnTo>
                        <a:pt x="449" y="1007"/>
                      </a:lnTo>
                      <a:lnTo>
                        <a:pt x="539" y="1294"/>
                      </a:lnTo>
                      <a:lnTo>
                        <a:pt x="598" y="1470"/>
                      </a:lnTo>
                      <a:lnTo>
                        <a:pt x="501" y="1561"/>
                      </a:lnTo>
                      <a:lnTo>
                        <a:pt x="352" y="1465"/>
                      </a:lnTo>
                      <a:lnTo>
                        <a:pt x="142" y="469"/>
                      </a:lnTo>
                      <a:lnTo>
                        <a:pt x="50" y="24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0CA8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7" name="Freeform 135"/>
                <p:cNvSpPr>
                  <a:spLocks/>
                </p:cNvSpPr>
                <p:nvPr/>
              </p:nvSpPr>
              <p:spPr bwMode="auto">
                <a:xfrm>
                  <a:off x="4093" y="3290"/>
                  <a:ext cx="67" cy="145"/>
                </a:xfrm>
                <a:custGeom>
                  <a:avLst/>
                  <a:gdLst>
                    <a:gd name="T0" fmla="*/ 0 w 266"/>
                    <a:gd name="T1" fmla="*/ 0 h 579"/>
                    <a:gd name="T2" fmla="*/ 0 w 266"/>
                    <a:gd name="T3" fmla="*/ 0 h 579"/>
                    <a:gd name="T4" fmla="*/ 0 w 266"/>
                    <a:gd name="T5" fmla="*/ 0 h 579"/>
                    <a:gd name="T6" fmla="*/ 0 w 266"/>
                    <a:gd name="T7" fmla="*/ 0 h 579"/>
                    <a:gd name="T8" fmla="*/ 0 w 266"/>
                    <a:gd name="T9" fmla="*/ 0 h 579"/>
                    <a:gd name="T10" fmla="*/ 0 w 266"/>
                    <a:gd name="T11" fmla="*/ 0 h 579"/>
                    <a:gd name="T12" fmla="*/ 0 w 266"/>
                    <a:gd name="T13" fmla="*/ 0 h 579"/>
                    <a:gd name="T14" fmla="*/ 0 w 266"/>
                    <a:gd name="T15" fmla="*/ 0 h 579"/>
                    <a:gd name="T16" fmla="*/ 0 w 266"/>
                    <a:gd name="T17" fmla="*/ 0 h 579"/>
                    <a:gd name="T18" fmla="*/ 0 w 266"/>
                    <a:gd name="T19" fmla="*/ 0 h 579"/>
                    <a:gd name="T20" fmla="*/ 0 w 266"/>
                    <a:gd name="T21" fmla="*/ 0 h 579"/>
                    <a:gd name="T22" fmla="*/ 0 w 266"/>
                    <a:gd name="T23" fmla="*/ 0 h 579"/>
                    <a:gd name="T24" fmla="*/ 0 w 266"/>
                    <a:gd name="T25" fmla="*/ 0 h 579"/>
                    <a:gd name="T26" fmla="*/ 0 w 266"/>
                    <a:gd name="T27" fmla="*/ 0 h 579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266"/>
                    <a:gd name="T43" fmla="*/ 0 h 579"/>
                    <a:gd name="T44" fmla="*/ 266 w 266"/>
                    <a:gd name="T45" fmla="*/ 579 h 579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266" h="579">
                      <a:moveTo>
                        <a:pt x="31" y="0"/>
                      </a:moveTo>
                      <a:lnTo>
                        <a:pt x="104" y="105"/>
                      </a:lnTo>
                      <a:lnTo>
                        <a:pt x="114" y="234"/>
                      </a:lnTo>
                      <a:lnTo>
                        <a:pt x="164" y="330"/>
                      </a:lnTo>
                      <a:lnTo>
                        <a:pt x="206" y="455"/>
                      </a:lnTo>
                      <a:lnTo>
                        <a:pt x="260" y="521"/>
                      </a:lnTo>
                      <a:lnTo>
                        <a:pt x="266" y="579"/>
                      </a:lnTo>
                      <a:lnTo>
                        <a:pt x="222" y="575"/>
                      </a:lnTo>
                      <a:lnTo>
                        <a:pt x="143" y="383"/>
                      </a:lnTo>
                      <a:lnTo>
                        <a:pt x="50" y="178"/>
                      </a:lnTo>
                      <a:lnTo>
                        <a:pt x="0" y="66"/>
                      </a:lnTo>
                      <a:lnTo>
                        <a:pt x="26" y="61"/>
                      </a:lnTo>
                      <a:lnTo>
                        <a:pt x="31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8" name="Freeform 136"/>
                <p:cNvSpPr>
                  <a:spLocks/>
                </p:cNvSpPr>
                <p:nvPr/>
              </p:nvSpPr>
              <p:spPr bwMode="auto">
                <a:xfrm>
                  <a:off x="4313" y="3400"/>
                  <a:ext cx="14" cy="48"/>
                </a:xfrm>
                <a:custGeom>
                  <a:avLst/>
                  <a:gdLst>
                    <a:gd name="T0" fmla="*/ 0 w 57"/>
                    <a:gd name="T1" fmla="*/ 0 h 189"/>
                    <a:gd name="T2" fmla="*/ 0 w 57"/>
                    <a:gd name="T3" fmla="*/ 0 h 189"/>
                    <a:gd name="T4" fmla="*/ 0 w 57"/>
                    <a:gd name="T5" fmla="*/ 0 h 189"/>
                    <a:gd name="T6" fmla="*/ 0 w 57"/>
                    <a:gd name="T7" fmla="*/ 0 h 189"/>
                    <a:gd name="T8" fmla="*/ 0 w 57"/>
                    <a:gd name="T9" fmla="*/ 0 h 18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57"/>
                    <a:gd name="T16" fmla="*/ 0 h 189"/>
                    <a:gd name="T17" fmla="*/ 57 w 57"/>
                    <a:gd name="T18" fmla="*/ 189 h 18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57" h="189">
                      <a:moveTo>
                        <a:pt x="0" y="0"/>
                      </a:moveTo>
                      <a:lnTo>
                        <a:pt x="57" y="151"/>
                      </a:lnTo>
                      <a:lnTo>
                        <a:pt x="4" y="189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69" name="Freeform 137"/>
                <p:cNvSpPr>
                  <a:spLocks/>
                </p:cNvSpPr>
                <p:nvPr/>
              </p:nvSpPr>
              <p:spPr bwMode="auto">
                <a:xfrm>
                  <a:off x="4371" y="3261"/>
                  <a:ext cx="85" cy="195"/>
                </a:xfrm>
                <a:custGeom>
                  <a:avLst/>
                  <a:gdLst>
                    <a:gd name="T0" fmla="*/ 0 w 341"/>
                    <a:gd name="T1" fmla="*/ 0 h 779"/>
                    <a:gd name="T2" fmla="*/ 0 w 341"/>
                    <a:gd name="T3" fmla="*/ 0 h 779"/>
                    <a:gd name="T4" fmla="*/ 0 w 341"/>
                    <a:gd name="T5" fmla="*/ 0 h 779"/>
                    <a:gd name="T6" fmla="*/ 0 w 341"/>
                    <a:gd name="T7" fmla="*/ 0 h 779"/>
                    <a:gd name="T8" fmla="*/ 0 w 341"/>
                    <a:gd name="T9" fmla="*/ 0 h 779"/>
                    <a:gd name="T10" fmla="*/ 0 w 341"/>
                    <a:gd name="T11" fmla="*/ 0 h 779"/>
                    <a:gd name="T12" fmla="*/ 0 w 341"/>
                    <a:gd name="T13" fmla="*/ 0 h 779"/>
                    <a:gd name="T14" fmla="*/ 0 w 341"/>
                    <a:gd name="T15" fmla="*/ 0 h 779"/>
                    <a:gd name="T16" fmla="*/ 0 w 341"/>
                    <a:gd name="T17" fmla="*/ 0 h 779"/>
                    <a:gd name="T18" fmla="*/ 0 w 341"/>
                    <a:gd name="T19" fmla="*/ 0 h 779"/>
                    <a:gd name="T20" fmla="*/ 0 w 341"/>
                    <a:gd name="T21" fmla="*/ 0 h 779"/>
                    <a:gd name="T22" fmla="*/ 0 w 341"/>
                    <a:gd name="T23" fmla="*/ 0 h 779"/>
                    <a:gd name="T24" fmla="*/ 0 w 341"/>
                    <a:gd name="T25" fmla="*/ 0 h 779"/>
                    <a:gd name="T26" fmla="*/ 0 w 341"/>
                    <a:gd name="T27" fmla="*/ 0 h 779"/>
                    <a:gd name="T28" fmla="*/ 0 w 341"/>
                    <a:gd name="T29" fmla="*/ 0 h 779"/>
                    <a:gd name="T30" fmla="*/ 0 w 341"/>
                    <a:gd name="T31" fmla="*/ 0 h 779"/>
                    <a:gd name="T32" fmla="*/ 0 w 341"/>
                    <a:gd name="T33" fmla="*/ 0 h 779"/>
                    <a:gd name="T34" fmla="*/ 0 w 341"/>
                    <a:gd name="T35" fmla="*/ 0 h 779"/>
                    <a:gd name="T36" fmla="*/ 0 w 341"/>
                    <a:gd name="T37" fmla="*/ 0 h 779"/>
                    <a:gd name="T38" fmla="*/ 0 w 341"/>
                    <a:gd name="T39" fmla="*/ 0 h 779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341"/>
                    <a:gd name="T61" fmla="*/ 0 h 779"/>
                    <a:gd name="T62" fmla="*/ 341 w 341"/>
                    <a:gd name="T63" fmla="*/ 779 h 779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341" h="779">
                      <a:moveTo>
                        <a:pt x="60" y="84"/>
                      </a:moveTo>
                      <a:lnTo>
                        <a:pt x="48" y="0"/>
                      </a:lnTo>
                      <a:lnTo>
                        <a:pt x="113" y="106"/>
                      </a:lnTo>
                      <a:lnTo>
                        <a:pt x="117" y="210"/>
                      </a:lnTo>
                      <a:lnTo>
                        <a:pt x="177" y="300"/>
                      </a:lnTo>
                      <a:lnTo>
                        <a:pt x="177" y="381"/>
                      </a:lnTo>
                      <a:lnTo>
                        <a:pt x="227" y="443"/>
                      </a:lnTo>
                      <a:lnTo>
                        <a:pt x="243" y="546"/>
                      </a:lnTo>
                      <a:lnTo>
                        <a:pt x="279" y="570"/>
                      </a:lnTo>
                      <a:lnTo>
                        <a:pt x="288" y="636"/>
                      </a:lnTo>
                      <a:lnTo>
                        <a:pt x="341" y="717"/>
                      </a:lnTo>
                      <a:lnTo>
                        <a:pt x="303" y="779"/>
                      </a:lnTo>
                      <a:lnTo>
                        <a:pt x="231" y="720"/>
                      </a:lnTo>
                      <a:lnTo>
                        <a:pt x="128" y="306"/>
                      </a:lnTo>
                      <a:lnTo>
                        <a:pt x="71" y="225"/>
                      </a:lnTo>
                      <a:lnTo>
                        <a:pt x="40" y="255"/>
                      </a:lnTo>
                      <a:lnTo>
                        <a:pt x="0" y="216"/>
                      </a:lnTo>
                      <a:lnTo>
                        <a:pt x="60" y="153"/>
                      </a:lnTo>
                      <a:lnTo>
                        <a:pt x="60" y="84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0" name="Freeform 138"/>
                <p:cNvSpPr>
                  <a:spLocks/>
                </p:cNvSpPr>
                <p:nvPr/>
              </p:nvSpPr>
              <p:spPr bwMode="auto">
                <a:xfrm>
                  <a:off x="4476" y="3274"/>
                  <a:ext cx="60" cy="153"/>
                </a:xfrm>
                <a:custGeom>
                  <a:avLst/>
                  <a:gdLst>
                    <a:gd name="T0" fmla="*/ 0 w 239"/>
                    <a:gd name="T1" fmla="*/ 0 h 609"/>
                    <a:gd name="T2" fmla="*/ 0 w 239"/>
                    <a:gd name="T3" fmla="*/ 0 h 609"/>
                    <a:gd name="T4" fmla="*/ 0 w 239"/>
                    <a:gd name="T5" fmla="*/ 0 h 609"/>
                    <a:gd name="T6" fmla="*/ 0 w 239"/>
                    <a:gd name="T7" fmla="*/ 0 h 609"/>
                    <a:gd name="T8" fmla="*/ 0 w 239"/>
                    <a:gd name="T9" fmla="*/ 0 h 609"/>
                    <a:gd name="T10" fmla="*/ 0 w 239"/>
                    <a:gd name="T11" fmla="*/ 0 h 609"/>
                    <a:gd name="T12" fmla="*/ 0 w 239"/>
                    <a:gd name="T13" fmla="*/ 0 h 609"/>
                    <a:gd name="T14" fmla="*/ 0 w 239"/>
                    <a:gd name="T15" fmla="*/ 0 h 609"/>
                    <a:gd name="T16" fmla="*/ 0 w 239"/>
                    <a:gd name="T17" fmla="*/ 0 h 609"/>
                    <a:gd name="T18" fmla="*/ 0 w 239"/>
                    <a:gd name="T19" fmla="*/ 0 h 609"/>
                    <a:gd name="T20" fmla="*/ 0 w 239"/>
                    <a:gd name="T21" fmla="*/ 0 h 609"/>
                    <a:gd name="T22" fmla="*/ 0 w 239"/>
                    <a:gd name="T23" fmla="*/ 0 h 609"/>
                    <a:gd name="T24" fmla="*/ 0 w 239"/>
                    <a:gd name="T25" fmla="*/ 0 h 609"/>
                    <a:gd name="T26" fmla="*/ 0 w 239"/>
                    <a:gd name="T27" fmla="*/ 0 h 609"/>
                    <a:gd name="T28" fmla="*/ 0 w 239"/>
                    <a:gd name="T29" fmla="*/ 0 h 609"/>
                    <a:gd name="T30" fmla="*/ 0 w 239"/>
                    <a:gd name="T31" fmla="*/ 0 h 609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239"/>
                    <a:gd name="T49" fmla="*/ 0 h 609"/>
                    <a:gd name="T50" fmla="*/ 239 w 239"/>
                    <a:gd name="T51" fmla="*/ 609 h 609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239" h="609">
                      <a:moveTo>
                        <a:pt x="30" y="0"/>
                      </a:moveTo>
                      <a:lnTo>
                        <a:pt x="52" y="30"/>
                      </a:lnTo>
                      <a:lnTo>
                        <a:pt x="41" y="72"/>
                      </a:lnTo>
                      <a:lnTo>
                        <a:pt x="99" y="184"/>
                      </a:lnTo>
                      <a:lnTo>
                        <a:pt x="105" y="222"/>
                      </a:lnTo>
                      <a:lnTo>
                        <a:pt x="156" y="340"/>
                      </a:lnTo>
                      <a:lnTo>
                        <a:pt x="156" y="369"/>
                      </a:lnTo>
                      <a:lnTo>
                        <a:pt x="208" y="437"/>
                      </a:lnTo>
                      <a:lnTo>
                        <a:pt x="197" y="485"/>
                      </a:lnTo>
                      <a:lnTo>
                        <a:pt x="239" y="539"/>
                      </a:lnTo>
                      <a:lnTo>
                        <a:pt x="232" y="609"/>
                      </a:lnTo>
                      <a:lnTo>
                        <a:pt x="151" y="417"/>
                      </a:lnTo>
                      <a:lnTo>
                        <a:pt x="41" y="132"/>
                      </a:lnTo>
                      <a:lnTo>
                        <a:pt x="0" y="61"/>
                      </a:lnTo>
                      <a:lnTo>
                        <a:pt x="3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1" name="Freeform 139"/>
                <p:cNvSpPr>
                  <a:spLocks/>
                </p:cNvSpPr>
                <p:nvPr/>
              </p:nvSpPr>
              <p:spPr bwMode="auto">
                <a:xfrm>
                  <a:off x="4437" y="3045"/>
                  <a:ext cx="190" cy="397"/>
                </a:xfrm>
                <a:custGeom>
                  <a:avLst/>
                  <a:gdLst>
                    <a:gd name="T0" fmla="*/ 0 w 760"/>
                    <a:gd name="T1" fmla="*/ 0 h 1588"/>
                    <a:gd name="T2" fmla="*/ 0 w 760"/>
                    <a:gd name="T3" fmla="*/ 0 h 1588"/>
                    <a:gd name="T4" fmla="*/ 0 w 760"/>
                    <a:gd name="T5" fmla="*/ 0 h 1588"/>
                    <a:gd name="T6" fmla="*/ 0 w 760"/>
                    <a:gd name="T7" fmla="*/ 0 h 1588"/>
                    <a:gd name="T8" fmla="*/ 0 w 760"/>
                    <a:gd name="T9" fmla="*/ 0 h 1588"/>
                    <a:gd name="T10" fmla="*/ 0 w 760"/>
                    <a:gd name="T11" fmla="*/ 0 h 1588"/>
                    <a:gd name="T12" fmla="*/ 0 w 760"/>
                    <a:gd name="T13" fmla="*/ 0 h 1588"/>
                    <a:gd name="T14" fmla="*/ 0 w 760"/>
                    <a:gd name="T15" fmla="*/ 0 h 1588"/>
                    <a:gd name="T16" fmla="*/ 0 w 760"/>
                    <a:gd name="T17" fmla="*/ 0 h 1588"/>
                    <a:gd name="T18" fmla="*/ 0 w 760"/>
                    <a:gd name="T19" fmla="*/ 0 h 1588"/>
                    <a:gd name="T20" fmla="*/ 0 w 760"/>
                    <a:gd name="T21" fmla="*/ 0 h 1588"/>
                    <a:gd name="T22" fmla="*/ 0 w 760"/>
                    <a:gd name="T23" fmla="*/ 0 h 1588"/>
                    <a:gd name="T24" fmla="*/ 0 w 760"/>
                    <a:gd name="T25" fmla="*/ 0 h 1588"/>
                    <a:gd name="T26" fmla="*/ 0 w 760"/>
                    <a:gd name="T27" fmla="*/ 0 h 1588"/>
                    <a:gd name="T28" fmla="*/ 0 w 760"/>
                    <a:gd name="T29" fmla="*/ 0 h 1588"/>
                    <a:gd name="T30" fmla="*/ 0 w 760"/>
                    <a:gd name="T31" fmla="*/ 0 h 1588"/>
                    <a:gd name="T32" fmla="*/ 0 w 760"/>
                    <a:gd name="T33" fmla="*/ 0 h 1588"/>
                    <a:gd name="T34" fmla="*/ 0 w 760"/>
                    <a:gd name="T35" fmla="*/ 0 h 1588"/>
                    <a:gd name="T36" fmla="*/ 0 w 760"/>
                    <a:gd name="T37" fmla="*/ 0 h 1588"/>
                    <a:gd name="T38" fmla="*/ 0 w 760"/>
                    <a:gd name="T39" fmla="*/ 0 h 1588"/>
                    <a:gd name="T40" fmla="*/ 0 w 760"/>
                    <a:gd name="T41" fmla="*/ 0 h 1588"/>
                    <a:gd name="T42" fmla="*/ 0 w 760"/>
                    <a:gd name="T43" fmla="*/ 0 h 1588"/>
                    <a:gd name="T44" fmla="*/ 0 w 760"/>
                    <a:gd name="T45" fmla="*/ 0 h 1588"/>
                    <a:gd name="T46" fmla="*/ 0 w 760"/>
                    <a:gd name="T47" fmla="*/ 0 h 1588"/>
                    <a:gd name="T48" fmla="*/ 0 w 760"/>
                    <a:gd name="T49" fmla="*/ 0 h 1588"/>
                    <a:gd name="T50" fmla="*/ 0 w 760"/>
                    <a:gd name="T51" fmla="*/ 0 h 1588"/>
                    <a:gd name="T52" fmla="*/ 0 w 760"/>
                    <a:gd name="T53" fmla="*/ 0 h 158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760"/>
                    <a:gd name="T82" fmla="*/ 0 h 1588"/>
                    <a:gd name="T83" fmla="*/ 760 w 760"/>
                    <a:gd name="T84" fmla="*/ 1588 h 158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760" h="1588">
                      <a:moveTo>
                        <a:pt x="180" y="0"/>
                      </a:moveTo>
                      <a:lnTo>
                        <a:pt x="273" y="27"/>
                      </a:lnTo>
                      <a:lnTo>
                        <a:pt x="339" y="145"/>
                      </a:lnTo>
                      <a:lnTo>
                        <a:pt x="308" y="185"/>
                      </a:lnTo>
                      <a:lnTo>
                        <a:pt x="435" y="335"/>
                      </a:lnTo>
                      <a:lnTo>
                        <a:pt x="396" y="365"/>
                      </a:lnTo>
                      <a:lnTo>
                        <a:pt x="492" y="611"/>
                      </a:lnTo>
                      <a:lnTo>
                        <a:pt x="514" y="814"/>
                      </a:lnTo>
                      <a:lnTo>
                        <a:pt x="567" y="889"/>
                      </a:lnTo>
                      <a:lnTo>
                        <a:pt x="581" y="994"/>
                      </a:lnTo>
                      <a:lnTo>
                        <a:pt x="690" y="1148"/>
                      </a:lnTo>
                      <a:lnTo>
                        <a:pt x="672" y="1297"/>
                      </a:lnTo>
                      <a:lnTo>
                        <a:pt x="760" y="1408"/>
                      </a:lnTo>
                      <a:lnTo>
                        <a:pt x="720" y="1486"/>
                      </a:lnTo>
                      <a:lnTo>
                        <a:pt x="708" y="1588"/>
                      </a:lnTo>
                      <a:lnTo>
                        <a:pt x="589" y="1500"/>
                      </a:lnTo>
                      <a:lnTo>
                        <a:pt x="540" y="1060"/>
                      </a:lnTo>
                      <a:lnTo>
                        <a:pt x="351" y="488"/>
                      </a:lnTo>
                      <a:lnTo>
                        <a:pt x="260" y="278"/>
                      </a:lnTo>
                      <a:lnTo>
                        <a:pt x="180" y="365"/>
                      </a:lnTo>
                      <a:lnTo>
                        <a:pt x="84" y="269"/>
                      </a:lnTo>
                      <a:lnTo>
                        <a:pt x="44" y="335"/>
                      </a:lnTo>
                      <a:lnTo>
                        <a:pt x="0" y="242"/>
                      </a:lnTo>
                      <a:lnTo>
                        <a:pt x="75" y="150"/>
                      </a:lnTo>
                      <a:lnTo>
                        <a:pt x="171" y="114"/>
                      </a:lnTo>
                      <a:lnTo>
                        <a:pt x="180" y="0"/>
                      </a:lnTo>
                      <a:close/>
                    </a:path>
                  </a:pathLst>
                </a:custGeom>
                <a:solidFill>
                  <a:srgbClr val="B1775B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2" name="Freeform 140"/>
                <p:cNvSpPr>
                  <a:spLocks/>
                </p:cNvSpPr>
                <p:nvPr/>
              </p:nvSpPr>
              <p:spPr bwMode="auto">
                <a:xfrm>
                  <a:off x="4146" y="3120"/>
                  <a:ext cx="352" cy="186"/>
                </a:xfrm>
                <a:custGeom>
                  <a:avLst/>
                  <a:gdLst>
                    <a:gd name="T0" fmla="*/ 0 w 1406"/>
                    <a:gd name="T1" fmla="*/ 0 h 743"/>
                    <a:gd name="T2" fmla="*/ 0 w 1406"/>
                    <a:gd name="T3" fmla="*/ 0 h 743"/>
                    <a:gd name="T4" fmla="*/ 0 w 1406"/>
                    <a:gd name="T5" fmla="*/ 0 h 743"/>
                    <a:gd name="T6" fmla="*/ 0 w 1406"/>
                    <a:gd name="T7" fmla="*/ 0 h 743"/>
                    <a:gd name="T8" fmla="*/ 0 w 1406"/>
                    <a:gd name="T9" fmla="*/ 0 h 743"/>
                    <a:gd name="T10" fmla="*/ 0 w 1406"/>
                    <a:gd name="T11" fmla="*/ 0 h 743"/>
                    <a:gd name="T12" fmla="*/ 0 w 1406"/>
                    <a:gd name="T13" fmla="*/ 0 h 743"/>
                    <a:gd name="T14" fmla="*/ 0 w 1406"/>
                    <a:gd name="T15" fmla="*/ 0 h 743"/>
                    <a:gd name="T16" fmla="*/ 0 w 1406"/>
                    <a:gd name="T17" fmla="*/ 0 h 743"/>
                    <a:gd name="T18" fmla="*/ 0 w 1406"/>
                    <a:gd name="T19" fmla="*/ 0 h 743"/>
                    <a:gd name="T20" fmla="*/ 0 w 1406"/>
                    <a:gd name="T21" fmla="*/ 0 h 743"/>
                    <a:gd name="T22" fmla="*/ 0 w 1406"/>
                    <a:gd name="T23" fmla="*/ 0 h 743"/>
                    <a:gd name="T24" fmla="*/ 0 w 1406"/>
                    <a:gd name="T25" fmla="*/ 0 h 743"/>
                    <a:gd name="T26" fmla="*/ 0 w 1406"/>
                    <a:gd name="T27" fmla="*/ 0 h 743"/>
                    <a:gd name="T28" fmla="*/ 0 w 1406"/>
                    <a:gd name="T29" fmla="*/ 0 h 743"/>
                    <a:gd name="T30" fmla="*/ 0 w 1406"/>
                    <a:gd name="T31" fmla="*/ 0 h 743"/>
                    <a:gd name="T32" fmla="*/ 0 w 1406"/>
                    <a:gd name="T33" fmla="*/ 0 h 743"/>
                    <a:gd name="T34" fmla="*/ 0 w 1406"/>
                    <a:gd name="T35" fmla="*/ 0 h 743"/>
                    <a:gd name="T36" fmla="*/ 0 w 1406"/>
                    <a:gd name="T37" fmla="*/ 0 h 743"/>
                    <a:gd name="T38" fmla="*/ 0 w 1406"/>
                    <a:gd name="T39" fmla="*/ 0 h 743"/>
                    <a:gd name="T40" fmla="*/ 0 w 1406"/>
                    <a:gd name="T41" fmla="*/ 0 h 743"/>
                    <a:gd name="T42" fmla="*/ 0 w 1406"/>
                    <a:gd name="T43" fmla="*/ 0 h 743"/>
                    <a:gd name="T44" fmla="*/ 0 w 1406"/>
                    <a:gd name="T45" fmla="*/ 0 h 743"/>
                    <a:gd name="T46" fmla="*/ 0 w 1406"/>
                    <a:gd name="T47" fmla="*/ 0 h 743"/>
                    <a:gd name="T48" fmla="*/ 0 w 1406"/>
                    <a:gd name="T49" fmla="*/ 0 h 743"/>
                    <a:gd name="T50" fmla="*/ 0 w 1406"/>
                    <a:gd name="T51" fmla="*/ 0 h 743"/>
                    <a:gd name="T52" fmla="*/ 0 w 1406"/>
                    <a:gd name="T53" fmla="*/ 0 h 743"/>
                    <a:gd name="T54" fmla="*/ 0 w 1406"/>
                    <a:gd name="T55" fmla="*/ 0 h 743"/>
                    <a:gd name="T56" fmla="*/ 0 w 1406"/>
                    <a:gd name="T57" fmla="*/ 0 h 743"/>
                    <a:gd name="T58" fmla="*/ 0 w 1406"/>
                    <a:gd name="T59" fmla="*/ 0 h 743"/>
                    <a:gd name="T60" fmla="*/ 0 w 1406"/>
                    <a:gd name="T61" fmla="*/ 0 h 743"/>
                    <a:gd name="T62" fmla="*/ 0 w 1406"/>
                    <a:gd name="T63" fmla="*/ 0 h 743"/>
                    <a:gd name="T64" fmla="*/ 0 w 1406"/>
                    <a:gd name="T65" fmla="*/ 0 h 743"/>
                    <a:gd name="T66" fmla="*/ 0 w 1406"/>
                    <a:gd name="T67" fmla="*/ 0 h 743"/>
                    <a:gd name="T68" fmla="*/ 0 w 1406"/>
                    <a:gd name="T69" fmla="*/ 0 h 743"/>
                    <a:gd name="T70" fmla="*/ 0 w 1406"/>
                    <a:gd name="T71" fmla="*/ 0 h 743"/>
                    <a:gd name="T72" fmla="*/ 0 w 1406"/>
                    <a:gd name="T73" fmla="*/ 0 h 743"/>
                    <a:gd name="T74" fmla="*/ 0 w 1406"/>
                    <a:gd name="T75" fmla="*/ 0 h 743"/>
                    <a:gd name="T76" fmla="*/ 0 w 1406"/>
                    <a:gd name="T77" fmla="*/ 0 h 743"/>
                    <a:gd name="T78" fmla="*/ 0 w 1406"/>
                    <a:gd name="T79" fmla="*/ 0 h 743"/>
                    <a:gd name="T80" fmla="*/ 0 w 1406"/>
                    <a:gd name="T81" fmla="*/ 0 h 743"/>
                    <a:gd name="T82" fmla="*/ 0 w 1406"/>
                    <a:gd name="T83" fmla="*/ 0 h 743"/>
                    <a:gd name="T84" fmla="*/ 0 w 1406"/>
                    <a:gd name="T85" fmla="*/ 0 h 743"/>
                    <a:gd name="T86" fmla="*/ 0 w 1406"/>
                    <a:gd name="T87" fmla="*/ 0 h 743"/>
                    <a:gd name="T88" fmla="*/ 0 w 1406"/>
                    <a:gd name="T89" fmla="*/ 0 h 743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406"/>
                    <a:gd name="T136" fmla="*/ 0 h 743"/>
                    <a:gd name="T137" fmla="*/ 1406 w 1406"/>
                    <a:gd name="T138" fmla="*/ 743 h 743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406" h="743">
                      <a:moveTo>
                        <a:pt x="952" y="652"/>
                      </a:moveTo>
                      <a:lnTo>
                        <a:pt x="943" y="527"/>
                      </a:lnTo>
                      <a:lnTo>
                        <a:pt x="979" y="554"/>
                      </a:lnTo>
                      <a:lnTo>
                        <a:pt x="1045" y="697"/>
                      </a:lnTo>
                      <a:lnTo>
                        <a:pt x="1081" y="697"/>
                      </a:lnTo>
                      <a:lnTo>
                        <a:pt x="1077" y="719"/>
                      </a:lnTo>
                      <a:lnTo>
                        <a:pt x="1151" y="715"/>
                      </a:lnTo>
                      <a:lnTo>
                        <a:pt x="1138" y="743"/>
                      </a:lnTo>
                      <a:lnTo>
                        <a:pt x="1213" y="730"/>
                      </a:lnTo>
                      <a:lnTo>
                        <a:pt x="1299" y="686"/>
                      </a:lnTo>
                      <a:lnTo>
                        <a:pt x="1354" y="649"/>
                      </a:lnTo>
                      <a:lnTo>
                        <a:pt x="1351" y="583"/>
                      </a:lnTo>
                      <a:lnTo>
                        <a:pt x="1390" y="635"/>
                      </a:lnTo>
                      <a:lnTo>
                        <a:pt x="1406" y="541"/>
                      </a:lnTo>
                      <a:lnTo>
                        <a:pt x="1395" y="446"/>
                      </a:lnTo>
                      <a:lnTo>
                        <a:pt x="1378" y="469"/>
                      </a:lnTo>
                      <a:lnTo>
                        <a:pt x="1329" y="383"/>
                      </a:lnTo>
                      <a:lnTo>
                        <a:pt x="1309" y="286"/>
                      </a:lnTo>
                      <a:lnTo>
                        <a:pt x="1246" y="227"/>
                      </a:lnTo>
                      <a:lnTo>
                        <a:pt x="1270" y="312"/>
                      </a:lnTo>
                      <a:lnTo>
                        <a:pt x="1233" y="281"/>
                      </a:lnTo>
                      <a:lnTo>
                        <a:pt x="1135" y="218"/>
                      </a:lnTo>
                      <a:lnTo>
                        <a:pt x="1177" y="272"/>
                      </a:lnTo>
                      <a:lnTo>
                        <a:pt x="1054" y="209"/>
                      </a:lnTo>
                      <a:lnTo>
                        <a:pt x="997" y="206"/>
                      </a:lnTo>
                      <a:lnTo>
                        <a:pt x="922" y="129"/>
                      </a:lnTo>
                      <a:lnTo>
                        <a:pt x="927" y="180"/>
                      </a:lnTo>
                      <a:lnTo>
                        <a:pt x="841" y="119"/>
                      </a:lnTo>
                      <a:lnTo>
                        <a:pt x="760" y="86"/>
                      </a:lnTo>
                      <a:lnTo>
                        <a:pt x="798" y="167"/>
                      </a:lnTo>
                      <a:lnTo>
                        <a:pt x="732" y="146"/>
                      </a:lnTo>
                      <a:lnTo>
                        <a:pt x="679" y="66"/>
                      </a:lnTo>
                      <a:lnTo>
                        <a:pt x="673" y="101"/>
                      </a:lnTo>
                      <a:lnTo>
                        <a:pt x="626" y="64"/>
                      </a:lnTo>
                      <a:lnTo>
                        <a:pt x="444" y="24"/>
                      </a:lnTo>
                      <a:lnTo>
                        <a:pt x="470" y="57"/>
                      </a:lnTo>
                      <a:lnTo>
                        <a:pt x="334" y="30"/>
                      </a:lnTo>
                      <a:lnTo>
                        <a:pt x="281" y="0"/>
                      </a:lnTo>
                      <a:lnTo>
                        <a:pt x="343" y="75"/>
                      </a:lnTo>
                      <a:lnTo>
                        <a:pt x="178" y="24"/>
                      </a:lnTo>
                      <a:lnTo>
                        <a:pt x="64" y="59"/>
                      </a:lnTo>
                      <a:lnTo>
                        <a:pt x="154" y="80"/>
                      </a:lnTo>
                      <a:lnTo>
                        <a:pt x="0" y="137"/>
                      </a:lnTo>
                      <a:lnTo>
                        <a:pt x="952" y="652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3" name="Freeform 141"/>
                <p:cNvSpPr>
                  <a:spLocks/>
                </p:cNvSpPr>
                <p:nvPr/>
              </p:nvSpPr>
              <p:spPr bwMode="auto">
                <a:xfrm>
                  <a:off x="4028" y="3147"/>
                  <a:ext cx="94" cy="166"/>
                </a:xfrm>
                <a:custGeom>
                  <a:avLst/>
                  <a:gdLst>
                    <a:gd name="T0" fmla="*/ 0 w 374"/>
                    <a:gd name="T1" fmla="*/ 0 h 664"/>
                    <a:gd name="T2" fmla="*/ 0 w 374"/>
                    <a:gd name="T3" fmla="*/ 0 h 664"/>
                    <a:gd name="T4" fmla="*/ 0 w 374"/>
                    <a:gd name="T5" fmla="*/ 0 h 664"/>
                    <a:gd name="T6" fmla="*/ 0 w 374"/>
                    <a:gd name="T7" fmla="*/ 0 h 664"/>
                    <a:gd name="T8" fmla="*/ 0 w 374"/>
                    <a:gd name="T9" fmla="*/ 0 h 664"/>
                    <a:gd name="T10" fmla="*/ 0 w 374"/>
                    <a:gd name="T11" fmla="*/ 0 h 664"/>
                    <a:gd name="T12" fmla="*/ 0 w 374"/>
                    <a:gd name="T13" fmla="*/ 0 h 664"/>
                    <a:gd name="T14" fmla="*/ 0 w 374"/>
                    <a:gd name="T15" fmla="*/ 0 h 664"/>
                    <a:gd name="T16" fmla="*/ 0 w 374"/>
                    <a:gd name="T17" fmla="*/ 0 h 664"/>
                    <a:gd name="T18" fmla="*/ 0 w 374"/>
                    <a:gd name="T19" fmla="*/ 0 h 664"/>
                    <a:gd name="T20" fmla="*/ 0 w 374"/>
                    <a:gd name="T21" fmla="*/ 0 h 664"/>
                    <a:gd name="T22" fmla="*/ 0 w 374"/>
                    <a:gd name="T23" fmla="*/ 0 h 664"/>
                    <a:gd name="T24" fmla="*/ 0 w 374"/>
                    <a:gd name="T25" fmla="*/ 0 h 664"/>
                    <a:gd name="T26" fmla="*/ 0 w 374"/>
                    <a:gd name="T27" fmla="*/ 0 h 664"/>
                    <a:gd name="T28" fmla="*/ 0 w 374"/>
                    <a:gd name="T29" fmla="*/ 0 h 664"/>
                    <a:gd name="T30" fmla="*/ 0 w 374"/>
                    <a:gd name="T31" fmla="*/ 0 h 664"/>
                    <a:gd name="T32" fmla="*/ 0 w 374"/>
                    <a:gd name="T33" fmla="*/ 0 h 664"/>
                    <a:gd name="T34" fmla="*/ 0 w 374"/>
                    <a:gd name="T35" fmla="*/ 0 h 664"/>
                    <a:gd name="T36" fmla="*/ 0 w 374"/>
                    <a:gd name="T37" fmla="*/ 0 h 664"/>
                    <a:gd name="T38" fmla="*/ 0 w 374"/>
                    <a:gd name="T39" fmla="*/ 0 h 664"/>
                    <a:gd name="T40" fmla="*/ 0 w 374"/>
                    <a:gd name="T41" fmla="*/ 0 h 66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74"/>
                    <a:gd name="T64" fmla="*/ 0 h 664"/>
                    <a:gd name="T65" fmla="*/ 374 w 374"/>
                    <a:gd name="T66" fmla="*/ 664 h 66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74" h="664">
                      <a:moveTo>
                        <a:pt x="194" y="643"/>
                      </a:moveTo>
                      <a:lnTo>
                        <a:pt x="80" y="620"/>
                      </a:lnTo>
                      <a:lnTo>
                        <a:pt x="128" y="575"/>
                      </a:lnTo>
                      <a:lnTo>
                        <a:pt x="0" y="511"/>
                      </a:lnTo>
                      <a:lnTo>
                        <a:pt x="173" y="475"/>
                      </a:lnTo>
                      <a:lnTo>
                        <a:pt x="132" y="237"/>
                      </a:lnTo>
                      <a:lnTo>
                        <a:pt x="194" y="110"/>
                      </a:lnTo>
                      <a:lnTo>
                        <a:pt x="159" y="0"/>
                      </a:lnTo>
                      <a:lnTo>
                        <a:pt x="251" y="79"/>
                      </a:lnTo>
                      <a:lnTo>
                        <a:pt x="273" y="21"/>
                      </a:lnTo>
                      <a:lnTo>
                        <a:pt x="291" y="171"/>
                      </a:lnTo>
                      <a:lnTo>
                        <a:pt x="330" y="171"/>
                      </a:lnTo>
                      <a:lnTo>
                        <a:pt x="296" y="317"/>
                      </a:lnTo>
                      <a:lnTo>
                        <a:pt x="339" y="320"/>
                      </a:lnTo>
                      <a:lnTo>
                        <a:pt x="344" y="461"/>
                      </a:lnTo>
                      <a:lnTo>
                        <a:pt x="374" y="664"/>
                      </a:lnTo>
                      <a:lnTo>
                        <a:pt x="282" y="532"/>
                      </a:lnTo>
                      <a:lnTo>
                        <a:pt x="287" y="602"/>
                      </a:lnTo>
                      <a:lnTo>
                        <a:pt x="260" y="659"/>
                      </a:lnTo>
                      <a:lnTo>
                        <a:pt x="194" y="643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4" name="Freeform 142"/>
                <p:cNvSpPr>
                  <a:spLocks/>
                </p:cNvSpPr>
                <p:nvPr/>
              </p:nvSpPr>
              <p:spPr bwMode="auto">
                <a:xfrm>
                  <a:off x="3913" y="2798"/>
                  <a:ext cx="617" cy="302"/>
                </a:xfrm>
                <a:custGeom>
                  <a:avLst/>
                  <a:gdLst>
                    <a:gd name="T0" fmla="*/ 0 w 2469"/>
                    <a:gd name="T1" fmla="*/ 0 h 1208"/>
                    <a:gd name="T2" fmla="*/ 0 w 2469"/>
                    <a:gd name="T3" fmla="*/ 0 h 1208"/>
                    <a:gd name="T4" fmla="*/ 0 w 2469"/>
                    <a:gd name="T5" fmla="*/ 0 h 1208"/>
                    <a:gd name="T6" fmla="*/ 0 w 2469"/>
                    <a:gd name="T7" fmla="*/ 0 h 1208"/>
                    <a:gd name="T8" fmla="*/ 0 w 2469"/>
                    <a:gd name="T9" fmla="*/ 0 h 1208"/>
                    <a:gd name="T10" fmla="*/ 0 w 2469"/>
                    <a:gd name="T11" fmla="*/ 0 h 1208"/>
                    <a:gd name="T12" fmla="*/ 0 w 2469"/>
                    <a:gd name="T13" fmla="*/ 0 h 1208"/>
                    <a:gd name="T14" fmla="*/ 0 w 2469"/>
                    <a:gd name="T15" fmla="*/ 0 h 1208"/>
                    <a:gd name="T16" fmla="*/ 0 w 2469"/>
                    <a:gd name="T17" fmla="*/ 0 h 1208"/>
                    <a:gd name="T18" fmla="*/ 0 w 2469"/>
                    <a:gd name="T19" fmla="*/ 0 h 1208"/>
                    <a:gd name="T20" fmla="*/ 0 w 2469"/>
                    <a:gd name="T21" fmla="*/ 0 h 1208"/>
                    <a:gd name="T22" fmla="*/ 0 w 2469"/>
                    <a:gd name="T23" fmla="*/ 0 h 1208"/>
                    <a:gd name="T24" fmla="*/ 0 w 2469"/>
                    <a:gd name="T25" fmla="*/ 0 h 1208"/>
                    <a:gd name="T26" fmla="*/ 0 w 2469"/>
                    <a:gd name="T27" fmla="*/ 0 h 1208"/>
                    <a:gd name="T28" fmla="*/ 0 w 2469"/>
                    <a:gd name="T29" fmla="*/ 0 h 1208"/>
                    <a:gd name="T30" fmla="*/ 0 w 2469"/>
                    <a:gd name="T31" fmla="*/ 0 h 1208"/>
                    <a:gd name="T32" fmla="*/ 0 w 2469"/>
                    <a:gd name="T33" fmla="*/ 0 h 1208"/>
                    <a:gd name="T34" fmla="*/ 0 w 2469"/>
                    <a:gd name="T35" fmla="*/ 0 h 1208"/>
                    <a:gd name="T36" fmla="*/ 0 w 2469"/>
                    <a:gd name="T37" fmla="*/ 0 h 1208"/>
                    <a:gd name="T38" fmla="*/ 0 w 2469"/>
                    <a:gd name="T39" fmla="*/ 0 h 1208"/>
                    <a:gd name="T40" fmla="*/ 0 w 2469"/>
                    <a:gd name="T41" fmla="*/ 0 h 1208"/>
                    <a:gd name="T42" fmla="*/ 0 w 2469"/>
                    <a:gd name="T43" fmla="*/ 0 h 1208"/>
                    <a:gd name="T44" fmla="*/ 0 w 2469"/>
                    <a:gd name="T45" fmla="*/ 0 h 1208"/>
                    <a:gd name="T46" fmla="*/ 0 w 2469"/>
                    <a:gd name="T47" fmla="*/ 0 h 1208"/>
                    <a:gd name="T48" fmla="*/ 0 w 2469"/>
                    <a:gd name="T49" fmla="*/ 0 h 1208"/>
                    <a:gd name="T50" fmla="*/ 0 w 2469"/>
                    <a:gd name="T51" fmla="*/ 0 h 1208"/>
                    <a:gd name="T52" fmla="*/ 0 w 2469"/>
                    <a:gd name="T53" fmla="*/ 0 h 1208"/>
                    <a:gd name="T54" fmla="*/ 0 w 2469"/>
                    <a:gd name="T55" fmla="*/ 0 h 1208"/>
                    <a:gd name="T56" fmla="*/ 0 w 2469"/>
                    <a:gd name="T57" fmla="*/ 0 h 1208"/>
                    <a:gd name="T58" fmla="*/ 0 w 2469"/>
                    <a:gd name="T59" fmla="*/ 0 h 1208"/>
                    <a:gd name="T60" fmla="*/ 0 w 2469"/>
                    <a:gd name="T61" fmla="*/ 0 h 1208"/>
                    <a:gd name="T62" fmla="*/ 0 w 2469"/>
                    <a:gd name="T63" fmla="*/ 0 h 1208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2469"/>
                    <a:gd name="T97" fmla="*/ 0 h 1208"/>
                    <a:gd name="T98" fmla="*/ 2469 w 2469"/>
                    <a:gd name="T99" fmla="*/ 1208 h 1208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2469" h="1208">
                      <a:moveTo>
                        <a:pt x="2469" y="1112"/>
                      </a:moveTo>
                      <a:lnTo>
                        <a:pt x="2434" y="861"/>
                      </a:lnTo>
                      <a:lnTo>
                        <a:pt x="2380" y="893"/>
                      </a:lnTo>
                      <a:lnTo>
                        <a:pt x="2284" y="615"/>
                      </a:lnTo>
                      <a:lnTo>
                        <a:pt x="2266" y="704"/>
                      </a:lnTo>
                      <a:lnTo>
                        <a:pt x="2113" y="483"/>
                      </a:lnTo>
                      <a:lnTo>
                        <a:pt x="1845" y="272"/>
                      </a:lnTo>
                      <a:lnTo>
                        <a:pt x="1972" y="438"/>
                      </a:lnTo>
                      <a:lnTo>
                        <a:pt x="1687" y="206"/>
                      </a:lnTo>
                      <a:lnTo>
                        <a:pt x="1678" y="258"/>
                      </a:lnTo>
                      <a:lnTo>
                        <a:pt x="1519" y="180"/>
                      </a:lnTo>
                      <a:lnTo>
                        <a:pt x="1264" y="0"/>
                      </a:lnTo>
                      <a:lnTo>
                        <a:pt x="1278" y="126"/>
                      </a:lnTo>
                      <a:lnTo>
                        <a:pt x="988" y="109"/>
                      </a:lnTo>
                      <a:lnTo>
                        <a:pt x="658" y="57"/>
                      </a:lnTo>
                      <a:lnTo>
                        <a:pt x="715" y="153"/>
                      </a:lnTo>
                      <a:lnTo>
                        <a:pt x="443" y="91"/>
                      </a:lnTo>
                      <a:lnTo>
                        <a:pt x="514" y="158"/>
                      </a:lnTo>
                      <a:lnTo>
                        <a:pt x="280" y="162"/>
                      </a:lnTo>
                      <a:lnTo>
                        <a:pt x="0" y="223"/>
                      </a:lnTo>
                      <a:lnTo>
                        <a:pt x="360" y="321"/>
                      </a:lnTo>
                      <a:lnTo>
                        <a:pt x="1788" y="787"/>
                      </a:lnTo>
                      <a:lnTo>
                        <a:pt x="1951" y="1064"/>
                      </a:lnTo>
                      <a:lnTo>
                        <a:pt x="1756" y="1174"/>
                      </a:lnTo>
                      <a:lnTo>
                        <a:pt x="1933" y="1174"/>
                      </a:lnTo>
                      <a:lnTo>
                        <a:pt x="1954" y="1208"/>
                      </a:lnTo>
                      <a:lnTo>
                        <a:pt x="2200" y="1112"/>
                      </a:lnTo>
                      <a:lnTo>
                        <a:pt x="2332" y="1121"/>
                      </a:lnTo>
                      <a:lnTo>
                        <a:pt x="2271" y="989"/>
                      </a:lnTo>
                      <a:lnTo>
                        <a:pt x="2363" y="989"/>
                      </a:lnTo>
                      <a:lnTo>
                        <a:pt x="2469" y="1112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5" name="Freeform 143"/>
                <p:cNvSpPr>
                  <a:spLocks/>
                </p:cNvSpPr>
                <p:nvPr/>
              </p:nvSpPr>
              <p:spPr bwMode="auto">
                <a:xfrm>
                  <a:off x="3843" y="2813"/>
                  <a:ext cx="633" cy="297"/>
                </a:xfrm>
                <a:custGeom>
                  <a:avLst/>
                  <a:gdLst>
                    <a:gd name="T0" fmla="*/ 0 w 2536"/>
                    <a:gd name="T1" fmla="*/ 0 h 1191"/>
                    <a:gd name="T2" fmla="*/ 0 w 2536"/>
                    <a:gd name="T3" fmla="*/ 0 h 1191"/>
                    <a:gd name="T4" fmla="*/ 0 w 2536"/>
                    <a:gd name="T5" fmla="*/ 0 h 1191"/>
                    <a:gd name="T6" fmla="*/ 0 w 2536"/>
                    <a:gd name="T7" fmla="*/ 0 h 1191"/>
                    <a:gd name="T8" fmla="*/ 0 w 2536"/>
                    <a:gd name="T9" fmla="*/ 0 h 1191"/>
                    <a:gd name="T10" fmla="*/ 0 w 2536"/>
                    <a:gd name="T11" fmla="*/ 0 h 1191"/>
                    <a:gd name="T12" fmla="*/ 0 w 2536"/>
                    <a:gd name="T13" fmla="*/ 0 h 1191"/>
                    <a:gd name="T14" fmla="*/ 0 w 2536"/>
                    <a:gd name="T15" fmla="*/ 0 h 1191"/>
                    <a:gd name="T16" fmla="*/ 0 w 2536"/>
                    <a:gd name="T17" fmla="*/ 0 h 1191"/>
                    <a:gd name="T18" fmla="*/ 0 w 2536"/>
                    <a:gd name="T19" fmla="*/ 0 h 1191"/>
                    <a:gd name="T20" fmla="*/ 0 w 2536"/>
                    <a:gd name="T21" fmla="*/ 0 h 1191"/>
                    <a:gd name="T22" fmla="*/ 0 w 2536"/>
                    <a:gd name="T23" fmla="*/ 0 h 1191"/>
                    <a:gd name="T24" fmla="*/ 0 w 2536"/>
                    <a:gd name="T25" fmla="*/ 0 h 1191"/>
                    <a:gd name="T26" fmla="*/ 0 w 2536"/>
                    <a:gd name="T27" fmla="*/ 0 h 1191"/>
                    <a:gd name="T28" fmla="*/ 0 w 2536"/>
                    <a:gd name="T29" fmla="*/ 0 h 1191"/>
                    <a:gd name="T30" fmla="*/ 0 w 2536"/>
                    <a:gd name="T31" fmla="*/ 0 h 1191"/>
                    <a:gd name="T32" fmla="*/ 0 w 2536"/>
                    <a:gd name="T33" fmla="*/ 0 h 1191"/>
                    <a:gd name="T34" fmla="*/ 0 w 2536"/>
                    <a:gd name="T35" fmla="*/ 0 h 1191"/>
                    <a:gd name="T36" fmla="*/ 0 w 2536"/>
                    <a:gd name="T37" fmla="*/ 0 h 1191"/>
                    <a:gd name="T38" fmla="*/ 0 w 2536"/>
                    <a:gd name="T39" fmla="*/ 0 h 1191"/>
                    <a:gd name="T40" fmla="*/ 0 w 2536"/>
                    <a:gd name="T41" fmla="*/ 0 h 1191"/>
                    <a:gd name="T42" fmla="*/ 0 w 2536"/>
                    <a:gd name="T43" fmla="*/ 0 h 1191"/>
                    <a:gd name="T44" fmla="*/ 0 w 2536"/>
                    <a:gd name="T45" fmla="*/ 0 h 1191"/>
                    <a:gd name="T46" fmla="*/ 0 w 2536"/>
                    <a:gd name="T47" fmla="*/ 0 h 1191"/>
                    <a:gd name="T48" fmla="*/ 0 w 2536"/>
                    <a:gd name="T49" fmla="*/ 0 h 1191"/>
                    <a:gd name="T50" fmla="*/ 0 w 2536"/>
                    <a:gd name="T51" fmla="*/ 0 h 1191"/>
                    <a:gd name="T52" fmla="*/ 0 w 2536"/>
                    <a:gd name="T53" fmla="*/ 0 h 1191"/>
                    <a:gd name="T54" fmla="*/ 0 w 2536"/>
                    <a:gd name="T55" fmla="*/ 0 h 1191"/>
                    <a:gd name="T56" fmla="*/ 0 w 2536"/>
                    <a:gd name="T57" fmla="*/ 0 h 1191"/>
                    <a:gd name="T58" fmla="*/ 0 w 2536"/>
                    <a:gd name="T59" fmla="*/ 0 h 1191"/>
                    <a:gd name="T60" fmla="*/ 0 w 2536"/>
                    <a:gd name="T61" fmla="*/ 0 h 1191"/>
                    <a:gd name="T62" fmla="*/ 0 w 2536"/>
                    <a:gd name="T63" fmla="*/ 0 h 1191"/>
                    <a:gd name="T64" fmla="*/ 0 w 2536"/>
                    <a:gd name="T65" fmla="*/ 0 h 1191"/>
                    <a:gd name="T66" fmla="*/ 0 w 2536"/>
                    <a:gd name="T67" fmla="*/ 0 h 1191"/>
                    <a:gd name="T68" fmla="*/ 0 w 2536"/>
                    <a:gd name="T69" fmla="*/ 0 h 1191"/>
                    <a:gd name="T70" fmla="*/ 0 w 2536"/>
                    <a:gd name="T71" fmla="*/ 0 h 1191"/>
                    <a:gd name="T72" fmla="*/ 0 w 2536"/>
                    <a:gd name="T73" fmla="*/ 0 h 1191"/>
                    <a:gd name="T74" fmla="*/ 0 w 2536"/>
                    <a:gd name="T75" fmla="*/ 0 h 1191"/>
                    <a:gd name="T76" fmla="*/ 0 w 2536"/>
                    <a:gd name="T77" fmla="*/ 0 h 1191"/>
                    <a:gd name="T78" fmla="*/ 0 w 2536"/>
                    <a:gd name="T79" fmla="*/ 0 h 1191"/>
                    <a:gd name="T80" fmla="*/ 0 w 2536"/>
                    <a:gd name="T81" fmla="*/ 0 h 1191"/>
                    <a:gd name="T82" fmla="*/ 0 w 2536"/>
                    <a:gd name="T83" fmla="*/ 0 h 1191"/>
                    <a:gd name="T84" fmla="*/ 0 w 2536"/>
                    <a:gd name="T85" fmla="*/ 0 h 1191"/>
                    <a:gd name="T86" fmla="*/ 0 w 2536"/>
                    <a:gd name="T87" fmla="*/ 0 h 1191"/>
                    <a:gd name="T88" fmla="*/ 0 w 2536"/>
                    <a:gd name="T89" fmla="*/ 0 h 1191"/>
                    <a:gd name="T90" fmla="*/ 0 w 2536"/>
                    <a:gd name="T91" fmla="*/ 0 h 1191"/>
                    <a:gd name="T92" fmla="*/ 0 w 2536"/>
                    <a:gd name="T93" fmla="*/ 0 h 1191"/>
                    <a:gd name="T94" fmla="*/ 0 w 2536"/>
                    <a:gd name="T95" fmla="*/ 0 h 1191"/>
                    <a:gd name="T96" fmla="*/ 0 w 2536"/>
                    <a:gd name="T97" fmla="*/ 0 h 1191"/>
                    <a:gd name="T98" fmla="*/ 0 w 2536"/>
                    <a:gd name="T99" fmla="*/ 0 h 1191"/>
                    <a:gd name="T100" fmla="*/ 0 w 2536"/>
                    <a:gd name="T101" fmla="*/ 0 h 1191"/>
                    <a:gd name="T102" fmla="*/ 0 w 2536"/>
                    <a:gd name="T103" fmla="*/ 0 h 1191"/>
                    <a:gd name="T104" fmla="*/ 0 w 2536"/>
                    <a:gd name="T105" fmla="*/ 0 h 1191"/>
                    <a:gd name="T106" fmla="*/ 0 w 2536"/>
                    <a:gd name="T107" fmla="*/ 0 h 1191"/>
                    <a:gd name="T108" fmla="*/ 0 w 2536"/>
                    <a:gd name="T109" fmla="*/ 0 h 1191"/>
                    <a:gd name="T110" fmla="*/ 0 w 2536"/>
                    <a:gd name="T111" fmla="*/ 0 h 1191"/>
                    <a:gd name="T112" fmla="*/ 0 w 2536"/>
                    <a:gd name="T113" fmla="*/ 0 h 1191"/>
                    <a:gd name="T114" fmla="*/ 0 w 2536"/>
                    <a:gd name="T115" fmla="*/ 0 h 1191"/>
                    <a:gd name="T116" fmla="*/ 0 w 2536"/>
                    <a:gd name="T117" fmla="*/ 0 h 1191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2536"/>
                    <a:gd name="T178" fmla="*/ 0 h 1191"/>
                    <a:gd name="T179" fmla="*/ 2536 w 2536"/>
                    <a:gd name="T180" fmla="*/ 1191 h 1191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2536" h="1191">
                      <a:moveTo>
                        <a:pt x="1999" y="257"/>
                      </a:moveTo>
                      <a:lnTo>
                        <a:pt x="1838" y="172"/>
                      </a:lnTo>
                      <a:lnTo>
                        <a:pt x="1634" y="0"/>
                      </a:lnTo>
                      <a:lnTo>
                        <a:pt x="1621" y="126"/>
                      </a:lnTo>
                      <a:lnTo>
                        <a:pt x="1314" y="16"/>
                      </a:lnTo>
                      <a:lnTo>
                        <a:pt x="1007" y="20"/>
                      </a:lnTo>
                      <a:lnTo>
                        <a:pt x="1234" y="134"/>
                      </a:lnTo>
                      <a:lnTo>
                        <a:pt x="1006" y="143"/>
                      </a:lnTo>
                      <a:lnTo>
                        <a:pt x="742" y="126"/>
                      </a:lnTo>
                      <a:lnTo>
                        <a:pt x="840" y="200"/>
                      </a:lnTo>
                      <a:lnTo>
                        <a:pt x="603" y="139"/>
                      </a:lnTo>
                      <a:lnTo>
                        <a:pt x="361" y="205"/>
                      </a:lnTo>
                      <a:lnTo>
                        <a:pt x="553" y="263"/>
                      </a:lnTo>
                      <a:lnTo>
                        <a:pt x="241" y="451"/>
                      </a:lnTo>
                      <a:lnTo>
                        <a:pt x="466" y="460"/>
                      </a:lnTo>
                      <a:lnTo>
                        <a:pt x="290" y="491"/>
                      </a:lnTo>
                      <a:lnTo>
                        <a:pt x="558" y="548"/>
                      </a:lnTo>
                      <a:lnTo>
                        <a:pt x="348" y="548"/>
                      </a:lnTo>
                      <a:lnTo>
                        <a:pt x="430" y="610"/>
                      </a:lnTo>
                      <a:lnTo>
                        <a:pt x="168" y="575"/>
                      </a:lnTo>
                      <a:lnTo>
                        <a:pt x="0" y="619"/>
                      </a:lnTo>
                      <a:lnTo>
                        <a:pt x="154" y="689"/>
                      </a:lnTo>
                      <a:lnTo>
                        <a:pt x="45" y="724"/>
                      </a:lnTo>
                      <a:lnTo>
                        <a:pt x="343" y="764"/>
                      </a:lnTo>
                      <a:lnTo>
                        <a:pt x="123" y="821"/>
                      </a:lnTo>
                      <a:lnTo>
                        <a:pt x="286" y="860"/>
                      </a:lnTo>
                      <a:lnTo>
                        <a:pt x="541" y="852"/>
                      </a:lnTo>
                      <a:lnTo>
                        <a:pt x="378" y="944"/>
                      </a:lnTo>
                      <a:lnTo>
                        <a:pt x="694" y="931"/>
                      </a:lnTo>
                      <a:lnTo>
                        <a:pt x="514" y="970"/>
                      </a:lnTo>
                      <a:lnTo>
                        <a:pt x="742" y="1006"/>
                      </a:lnTo>
                      <a:lnTo>
                        <a:pt x="616" y="1050"/>
                      </a:lnTo>
                      <a:lnTo>
                        <a:pt x="879" y="1059"/>
                      </a:lnTo>
                      <a:lnTo>
                        <a:pt x="835" y="1120"/>
                      </a:lnTo>
                      <a:lnTo>
                        <a:pt x="1059" y="1093"/>
                      </a:lnTo>
                      <a:lnTo>
                        <a:pt x="1226" y="1086"/>
                      </a:lnTo>
                      <a:lnTo>
                        <a:pt x="1116" y="1147"/>
                      </a:lnTo>
                      <a:lnTo>
                        <a:pt x="1446" y="1143"/>
                      </a:lnTo>
                      <a:lnTo>
                        <a:pt x="1345" y="1191"/>
                      </a:lnTo>
                      <a:lnTo>
                        <a:pt x="1792" y="1168"/>
                      </a:lnTo>
                      <a:lnTo>
                        <a:pt x="2188" y="1050"/>
                      </a:lnTo>
                      <a:lnTo>
                        <a:pt x="2531" y="1050"/>
                      </a:lnTo>
                      <a:lnTo>
                        <a:pt x="2298" y="869"/>
                      </a:lnTo>
                      <a:lnTo>
                        <a:pt x="2434" y="865"/>
                      </a:lnTo>
                      <a:lnTo>
                        <a:pt x="2324" y="746"/>
                      </a:lnTo>
                      <a:lnTo>
                        <a:pt x="2536" y="799"/>
                      </a:lnTo>
                      <a:lnTo>
                        <a:pt x="2329" y="592"/>
                      </a:lnTo>
                      <a:lnTo>
                        <a:pt x="2316" y="685"/>
                      </a:lnTo>
                      <a:lnTo>
                        <a:pt x="2038" y="526"/>
                      </a:lnTo>
                      <a:lnTo>
                        <a:pt x="1758" y="451"/>
                      </a:lnTo>
                      <a:lnTo>
                        <a:pt x="1525" y="412"/>
                      </a:lnTo>
                      <a:lnTo>
                        <a:pt x="1657" y="377"/>
                      </a:lnTo>
                      <a:lnTo>
                        <a:pt x="1546" y="311"/>
                      </a:lnTo>
                      <a:lnTo>
                        <a:pt x="1669" y="298"/>
                      </a:lnTo>
                      <a:lnTo>
                        <a:pt x="1824" y="323"/>
                      </a:lnTo>
                      <a:lnTo>
                        <a:pt x="1894" y="284"/>
                      </a:lnTo>
                      <a:lnTo>
                        <a:pt x="2109" y="359"/>
                      </a:lnTo>
                      <a:lnTo>
                        <a:pt x="1999" y="257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6" name="Freeform 144"/>
                <p:cNvSpPr>
                  <a:spLocks/>
                </p:cNvSpPr>
                <p:nvPr/>
              </p:nvSpPr>
              <p:spPr bwMode="auto">
                <a:xfrm>
                  <a:off x="3864" y="3125"/>
                  <a:ext cx="106" cy="111"/>
                </a:xfrm>
                <a:custGeom>
                  <a:avLst/>
                  <a:gdLst>
                    <a:gd name="T0" fmla="*/ 0 w 424"/>
                    <a:gd name="T1" fmla="*/ 0 h 446"/>
                    <a:gd name="T2" fmla="*/ 0 w 424"/>
                    <a:gd name="T3" fmla="*/ 0 h 446"/>
                    <a:gd name="T4" fmla="*/ 0 w 424"/>
                    <a:gd name="T5" fmla="*/ 0 h 446"/>
                    <a:gd name="T6" fmla="*/ 0 w 424"/>
                    <a:gd name="T7" fmla="*/ 0 h 446"/>
                    <a:gd name="T8" fmla="*/ 0 w 424"/>
                    <a:gd name="T9" fmla="*/ 0 h 446"/>
                    <a:gd name="T10" fmla="*/ 0 w 424"/>
                    <a:gd name="T11" fmla="*/ 0 h 446"/>
                    <a:gd name="T12" fmla="*/ 0 w 424"/>
                    <a:gd name="T13" fmla="*/ 0 h 446"/>
                    <a:gd name="T14" fmla="*/ 0 w 424"/>
                    <a:gd name="T15" fmla="*/ 0 h 446"/>
                    <a:gd name="T16" fmla="*/ 0 w 424"/>
                    <a:gd name="T17" fmla="*/ 0 h 446"/>
                    <a:gd name="T18" fmla="*/ 0 w 424"/>
                    <a:gd name="T19" fmla="*/ 0 h 446"/>
                    <a:gd name="T20" fmla="*/ 0 w 424"/>
                    <a:gd name="T21" fmla="*/ 0 h 446"/>
                    <a:gd name="T22" fmla="*/ 0 w 424"/>
                    <a:gd name="T23" fmla="*/ 0 h 446"/>
                    <a:gd name="T24" fmla="*/ 0 w 424"/>
                    <a:gd name="T25" fmla="*/ 0 h 446"/>
                    <a:gd name="T26" fmla="*/ 0 w 424"/>
                    <a:gd name="T27" fmla="*/ 0 h 446"/>
                    <a:gd name="T28" fmla="*/ 0 w 424"/>
                    <a:gd name="T29" fmla="*/ 0 h 446"/>
                    <a:gd name="T30" fmla="*/ 0 w 424"/>
                    <a:gd name="T31" fmla="*/ 0 h 446"/>
                    <a:gd name="T32" fmla="*/ 0 w 424"/>
                    <a:gd name="T33" fmla="*/ 0 h 446"/>
                    <a:gd name="T34" fmla="*/ 0 w 424"/>
                    <a:gd name="T35" fmla="*/ 0 h 446"/>
                    <a:gd name="T36" fmla="*/ 0 w 424"/>
                    <a:gd name="T37" fmla="*/ 0 h 446"/>
                    <a:gd name="T38" fmla="*/ 0 w 424"/>
                    <a:gd name="T39" fmla="*/ 0 h 446"/>
                    <a:gd name="T40" fmla="*/ 0 w 424"/>
                    <a:gd name="T41" fmla="*/ 0 h 44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24"/>
                    <a:gd name="T64" fmla="*/ 0 h 446"/>
                    <a:gd name="T65" fmla="*/ 424 w 424"/>
                    <a:gd name="T66" fmla="*/ 446 h 446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24" h="446">
                      <a:moveTo>
                        <a:pt x="309" y="18"/>
                      </a:moveTo>
                      <a:lnTo>
                        <a:pt x="114" y="0"/>
                      </a:lnTo>
                      <a:lnTo>
                        <a:pt x="207" y="72"/>
                      </a:lnTo>
                      <a:lnTo>
                        <a:pt x="101" y="61"/>
                      </a:lnTo>
                      <a:lnTo>
                        <a:pt x="186" y="114"/>
                      </a:lnTo>
                      <a:lnTo>
                        <a:pt x="46" y="112"/>
                      </a:lnTo>
                      <a:lnTo>
                        <a:pt x="119" y="165"/>
                      </a:lnTo>
                      <a:lnTo>
                        <a:pt x="0" y="185"/>
                      </a:lnTo>
                      <a:lnTo>
                        <a:pt x="156" y="266"/>
                      </a:lnTo>
                      <a:lnTo>
                        <a:pt x="114" y="294"/>
                      </a:lnTo>
                      <a:lnTo>
                        <a:pt x="330" y="341"/>
                      </a:lnTo>
                      <a:lnTo>
                        <a:pt x="200" y="332"/>
                      </a:lnTo>
                      <a:lnTo>
                        <a:pt x="53" y="341"/>
                      </a:lnTo>
                      <a:lnTo>
                        <a:pt x="138" y="383"/>
                      </a:lnTo>
                      <a:lnTo>
                        <a:pt x="24" y="422"/>
                      </a:lnTo>
                      <a:lnTo>
                        <a:pt x="237" y="446"/>
                      </a:lnTo>
                      <a:lnTo>
                        <a:pt x="416" y="351"/>
                      </a:lnTo>
                      <a:lnTo>
                        <a:pt x="317" y="189"/>
                      </a:lnTo>
                      <a:lnTo>
                        <a:pt x="424" y="171"/>
                      </a:lnTo>
                      <a:lnTo>
                        <a:pt x="309" y="18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7" name="Freeform 145"/>
                <p:cNvSpPr>
                  <a:spLocks/>
                </p:cNvSpPr>
                <p:nvPr/>
              </p:nvSpPr>
              <p:spPr bwMode="auto">
                <a:xfrm>
                  <a:off x="3968" y="3110"/>
                  <a:ext cx="130" cy="152"/>
                </a:xfrm>
                <a:custGeom>
                  <a:avLst/>
                  <a:gdLst>
                    <a:gd name="T0" fmla="*/ 0 w 516"/>
                    <a:gd name="T1" fmla="*/ 0 h 605"/>
                    <a:gd name="T2" fmla="*/ 0 w 516"/>
                    <a:gd name="T3" fmla="*/ 0 h 605"/>
                    <a:gd name="T4" fmla="*/ 0 w 516"/>
                    <a:gd name="T5" fmla="*/ 0 h 605"/>
                    <a:gd name="T6" fmla="*/ 0 w 516"/>
                    <a:gd name="T7" fmla="*/ 0 h 605"/>
                    <a:gd name="T8" fmla="*/ 0 w 516"/>
                    <a:gd name="T9" fmla="*/ 0 h 605"/>
                    <a:gd name="T10" fmla="*/ 0 w 516"/>
                    <a:gd name="T11" fmla="*/ 0 h 605"/>
                    <a:gd name="T12" fmla="*/ 0 w 516"/>
                    <a:gd name="T13" fmla="*/ 0 h 605"/>
                    <a:gd name="T14" fmla="*/ 0 w 516"/>
                    <a:gd name="T15" fmla="*/ 0 h 605"/>
                    <a:gd name="T16" fmla="*/ 0 w 516"/>
                    <a:gd name="T17" fmla="*/ 0 h 605"/>
                    <a:gd name="T18" fmla="*/ 0 w 516"/>
                    <a:gd name="T19" fmla="*/ 0 h 605"/>
                    <a:gd name="T20" fmla="*/ 0 w 516"/>
                    <a:gd name="T21" fmla="*/ 0 h 605"/>
                    <a:gd name="T22" fmla="*/ 0 w 516"/>
                    <a:gd name="T23" fmla="*/ 0 h 605"/>
                    <a:gd name="T24" fmla="*/ 0 w 516"/>
                    <a:gd name="T25" fmla="*/ 0 h 605"/>
                    <a:gd name="T26" fmla="*/ 0 w 516"/>
                    <a:gd name="T27" fmla="*/ 0 h 605"/>
                    <a:gd name="T28" fmla="*/ 0 w 516"/>
                    <a:gd name="T29" fmla="*/ 0 h 605"/>
                    <a:gd name="T30" fmla="*/ 0 w 516"/>
                    <a:gd name="T31" fmla="*/ 0 h 605"/>
                    <a:gd name="T32" fmla="*/ 0 w 516"/>
                    <a:gd name="T33" fmla="*/ 0 h 605"/>
                    <a:gd name="T34" fmla="*/ 0 w 516"/>
                    <a:gd name="T35" fmla="*/ 0 h 605"/>
                    <a:gd name="T36" fmla="*/ 0 w 516"/>
                    <a:gd name="T37" fmla="*/ 0 h 605"/>
                    <a:gd name="T38" fmla="*/ 0 w 516"/>
                    <a:gd name="T39" fmla="*/ 0 h 605"/>
                    <a:gd name="T40" fmla="*/ 0 w 516"/>
                    <a:gd name="T41" fmla="*/ 0 h 605"/>
                    <a:gd name="T42" fmla="*/ 0 w 516"/>
                    <a:gd name="T43" fmla="*/ 0 h 605"/>
                    <a:gd name="T44" fmla="*/ 0 w 516"/>
                    <a:gd name="T45" fmla="*/ 0 h 605"/>
                    <a:gd name="T46" fmla="*/ 0 w 516"/>
                    <a:gd name="T47" fmla="*/ 0 h 605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16"/>
                    <a:gd name="T73" fmla="*/ 0 h 605"/>
                    <a:gd name="T74" fmla="*/ 516 w 516"/>
                    <a:gd name="T75" fmla="*/ 605 h 605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16" h="605">
                      <a:moveTo>
                        <a:pt x="507" y="408"/>
                      </a:moveTo>
                      <a:lnTo>
                        <a:pt x="516" y="270"/>
                      </a:lnTo>
                      <a:lnTo>
                        <a:pt x="492" y="325"/>
                      </a:lnTo>
                      <a:lnTo>
                        <a:pt x="483" y="224"/>
                      </a:lnTo>
                      <a:lnTo>
                        <a:pt x="340" y="60"/>
                      </a:lnTo>
                      <a:lnTo>
                        <a:pt x="375" y="174"/>
                      </a:lnTo>
                      <a:lnTo>
                        <a:pt x="328" y="127"/>
                      </a:lnTo>
                      <a:lnTo>
                        <a:pt x="199" y="28"/>
                      </a:lnTo>
                      <a:lnTo>
                        <a:pt x="270" y="123"/>
                      </a:lnTo>
                      <a:lnTo>
                        <a:pt x="193" y="99"/>
                      </a:lnTo>
                      <a:lnTo>
                        <a:pt x="99" y="0"/>
                      </a:lnTo>
                      <a:lnTo>
                        <a:pt x="205" y="193"/>
                      </a:lnTo>
                      <a:lnTo>
                        <a:pt x="37" y="186"/>
                      </a:lnTo>
                      <a:lnTo>
                        <a:pt x="72" y="259"/>
                      </a:lnTo>
                      <a:lnTo>
                        <a:pt x="0" y="336"/>
                      </a:lnTo>
                      <a:lnTo>
                        <a:pt x="129" y="432"/>
                      </a:lnTo>
                      <a:lnTo>
                        <a:pt x="105" y="507"/>
                      </a:lnTo>
                      <a:lnTo>
                        <a:pt x="309" y="605"/>
                      </a:lnTo>
                      <a:lnTo>
                        <a:pt x="489" y="569"/>
                      </a:lnTo>
                      <a:lnTo>
                        <a:pt x="423" y="413"/>
                      </a:lnTo>
                      <a:lnTo>
                        <a:pt x="474" y="462"/>
                      </a:lnTo>
                      <a:lnTo>
                        <a:pt x="430" y="336"/>
                      </a:lnTo>
                      <a:lnTo>
                        <a:pt x="507" y="408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8" name="Freeform 146"/>
                <p:cNvSpPr>
                  <a:spLocks/>
                </p:cNvSpPr>
                <p:nvPr/>
              </p:nvSpPr>
              <p:spPr bwMode="auto">
                <a:xfrm>
                  <a:off x="4145" y="3288"/>
                  <a:ext cx="146" cy="68"/>
                </a:xfrm>
                <a:custGeom>
                  <a:avLst/>
                  <a:gdLst>
                    <a:gd name="T0" fmla="*/ 0 w 586"/>
                    <a:gd name="T1" fmla="*/ 0 h 273"/>
                    <a:gd name="T2" fmla="*/ 0 w 586"/>
                    <a:gd name="T3" fmla="*/ 0 h 273"/>
                    <a:gd name="T4" fmla="*/ 0 w 586"/>
                    <a:gd name="T5" fmla="*/ 0 h 273"/>
                    <a:gd name="T6" fmla="*/ 0 w 586"/>
                    <a:gd name="T7" fmla="*/ 0 h 273"/>
                    <a:gd name="T8" fmla="*/ 0 w 586"/>
                    <a:gd name="T9" fmla="*/ 0 h 273"/>
                    <a:gd name="T10" fmla="*/ 0 w 586"/>
                    <a:gd name="T11" fmla="*/ 0 h 273"/>
                    <a:gd name="T12" fmla="*/ 0 w 586"/>
                    <a:gd name="T13" fmla="*/ 0 h 273"/>
                    <a:gd name="T14" fmla="*/ 0 w 586"/>
                    <a:gd name="T15" fmla="*/ 0 h 273"/>
                    <a:gd name="T16" fmla="*/ 0 w 586"/>
                    <a:gd name="T17" fmla="*/ 0 h 273"/>
                    <a:gd name="T18" fmla="*/ 0 w 586"/>
                    <a:gd name="T19" fmla="*/ 0 h 273"/>
                    <a:gd name="T20" fmla="*/ 0 w 586"/>
                    <a:gd name="T21" fmla="*/ 0 h 273"/>
                    <a:gd name="T22" fmla="*/ 0 w 586"/>
                    <a:gd name="T23" fmla="*/ 0 h 273"/>
                    <a:gd name="T24" fmla="*/ 0 w 586"/>
                    <a:gd name="T25" fmla="*/ 0 h 273"/>
                    <a:gd name="T26" fmla="*/ 0 w 586"/>
                    <a:gd name="T27" fmla="*/ 0 h 273"/>
                    <a:gd name="T28" fmla="*/ 0 w 586"/>
                    <a:gd name="T29" fmla="*/ 0 h 273"/>
                    <a:gd name="T30" fmla="*/ 0 w 586"/>
                    <a:gd name="T31" fmla="*/ 0 h 273"/>
                    <a:gd name="T32" fmla="*/ 0 w 586"/>
                    <a:gd name="T33" fmla="*/ 0 h 273"/>
                    <a:gd name="T34" fmla="*/ 0 w 586"/>
                    <a:gd name="T35" fmla="*/ 0 h 273"/>
                    <a:gd name="T36" fmla="*/ 0 w 586"/>
                    <a:gd name="T37" fmla="*/ 0 h 273"/>
                    <a:gd name="T38" fmla="*/ 0 w 586"/>
                    <a:gd name="T39" fmla="*/ 0 h 273"/>
                    <a:gd name="T40" fmla="*/ 0 w 586"/>
                    <a:gd name="T41" fmla="*/ 0 h 273"/>
                    <a:gd name="T42" fmla="*/ 0 w 586"/>
                    <a:gd name="T43" fmla="*/ 0 h 273"/>
                    <a:gd name="T44" fmla="*/ 0 w 586"/>
                    <a:gd name="T45" fmla="*/ 0 h 273"/>
                    <a:gd name="T46" fmla="*/ 0 w 586"/>
                    <a:gd name="T47" fmla="*/ 0 h 273"/>
                    <a:gd name="T48" fmla="*/ 0 w 586"/>
                    <a:gd name="T49" fmla="*/ 0 h 273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586"/>
                    <a:gd name="T76" fmla="*/ 0 h 273"/>
                    <a:gd name="T77" fmla="*/ 586 w 586"/>
                    <a:gd name="T78" fmla="*/ 273 h 273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586" h="273">
                      <a:moveTo>
                        <a:pt x="586" y="222"/>
                      </a:moveTo>
                      <a:lnTo>
                        <a:pt x="538" y="136"/>
                      </a:lnTo>
                      <a:lnTo>
                        <a:pt x="417" y="28"/>
                      </a:lnTo>
                      <a:lnTo>
                        <a:pt x="301" y="0"/>
                      </a:lnTo>
                      <a:lnTo>
                        <a:pt x="336" y="28"/>
                      </a:lnTo>
                      <a:lnTo>
                        <a:pt x="241" y="7"/>
                      </a:lnTo>
                      <a:lnTo>
                        <a:pt x="180" y="24"/>
                      </a:lnTo>
                      <a:lnTo>
                        <a:pt x="74" y="18"/>
                      </a:lnTo>
                      <a:lnTo>
                        <a:pt x="160" y="69"/>
                      </a:lnTo>
                      <a:lnTo>
                        <a:pt x="55" y="64"/>
                      </a:lnTo>
                      <a:lnTo>
                        <a:pt x="108" y="90"/>
                      </a:lnTo>
                      <a:lnTo>
                        <a:pt x="0" y="111"/>
                      </a:lnTo>
                      <a:lnTo>
                        <a:pt x="114" y="135"/>
                      </a:lnTo>
                      <a:lnTo>
                        <a:pt x="13" y="151"/>
                      </a:lnTo>
                      <a:lnTo>
                        <a:pt x="103" y="174"/>
                      </a:lnTo>
                      <a:lnTo>
                        <a:pt x="57" y="187"/>
                      </a:lnTo>
                      <a:lnTo>
                        <a:pt x="153" y="218"/>
                      </a:lnTo>
                      <a:lnTo>
                        <a:pt x="90" y="235"/>
                      </a:lnTo>
                      <a:lnTo>
                        <a:pt x="285" y="231"/>
                      </a:lnTo>
                      <a:lnTo>
                        <a:pt x="186" y="253"/>
                      </a:lnTo>
                      <a:lnTo>
                        <a:pt x="274" y="273"/>
                      </a:lnTo>
                      <a:lnTo>
                        <a:pt x="403" y="240"/>
                      </a:lnTo>
                      <a:lnTo>
                        <a:pt x="534" y="202"/>
                      </a:lnTo>
                      <a:lnTo>
                        <a:pt x="586" y="222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79" name="Freeform 147"/>
                <p:cNvSpPr>
                  <a:spLocks/>
                </p:cNvSpPr>
                <p:nvPr/>
              </p:nvSpPr>
              <p:spPr bwMode="auto">
                <a:xfrm>
                  <a:off x="4218" y="3354"/>
                  <a:ext cx="64" cy="24"/>
                </a:xfrm>
                <a:custGeom>
                  <a:avLst/>
                  <a:gdLst>
                    <a:gd name="T0" fmla="*/ 0 w 257"/>
                    <a:gd name="T1" fmla="*/ 0 h 96"/>
                    <a:gd name="T2" fmla="*/ 0 w 257"/>
                    <a:gd name="T3" fmla="*/ 0 h 96"/>
                    <a:gd name="T4" fmla="*/ 0 w 257"/>
                    <a:gd name="T5" fmla="*/ 0 h 96"/>
                    <a:gd name="T6" fmla="*/ 0 w 257"/>
                    <a:gd name="T7" fmla="*/ 0 h 96"/>
                    <a:gd name="T8" fmla="*/ 0 w 257"/>
                    <a:gd name="T9" fmla="*/ 0 h 96"/>
                    <a:gd name="T10" fmla="*/ 0 w 257"/>
                    <a:gd name="T11" fmla="*/ 0 h 96"/>
                    <a:gd name="T12" fmla="*/ 0 w 257"/>
                    <a:gd name="T13" fmla="*/ 0 h 96"/>
                    <a:gd name="T14" fmla="*/ 0 w 257"/>
                    <a:gd name="T15" fmla="*/ 0 h 96"/>
                    <a:gd name="T16" fmla="*/ 0 w 257"/>
                    <a:gd name="T17" fmla="*/ 0 h 96"/>
                    <a:gd name="T18" fmla="*/ 0 w 257"/>
                    <a:gd name="T19" fmla="*/ 0 h 96"/>
                    <a:gd name="T20" fmla="*/ 0 w 257"/>
                    <a:gd name="T21" fmla="*/ 0 h 96"/>
                    <a:gd name="T22" fmla="*/ 0 w 257"/>
                    <a:gd name="T23" fmla="*/ 0 h 9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57"/>
                    <a:gd name="T37" fmla="*/ 0 h 96"/>
                    <a:gd name="T38" fmla="*/ 257 w 257"/>
                    <a:gd name="T39" fmla="*/ 96 h 96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57" h="96">
                      <a:moveTo>
                        <a:pt x="257" y="39"/>
                      </a:moveTo>
                      <a:lnTo>
                        <a:pt x="186" y="0"/>
                      </a:lnTo>
                      <a:lnTo>
                        <a:pt x="94" y="3"/>
                      </a:lnTo>
                      <a:lnTo>
                        <a:pt x="132" y="29"/>
                      </a:lnTo>
                      <a:lnTo>
                        <a:pt x="29" y="24"/>
                      </a:lnTo>
                      <a:lnTo>
                        <a:pt x="68" y="44"/>
                      </a:lnTo>
                      <a:lnTo>
                        <a:pt x="0" y="63"/>
                      </a:lnTo>
                      <a:lnTo>
                        <a:pt x="96" y="71"/>
                      </a:lnTo>
                      <a:lnTo>
                        <a:pt x="59" y="96"/>
                      </a:lnTo>
                      <a:lnTo>
                        <a:pt x="217" y="63"/>
                      </a:lnTo>
                      <a:lnTo>
                        <a:pt x="257" y="39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0" name="Freeform 148"/>
                <p:cNvSpPr>
                  <a:spLocks/>
                </p:cNvSpPr>
                <p:nvPr/>
              </p:nvSpPr>
              <p:spPr bwMode="auto">
                <a:xfrm>
                  <a:off x="4338" y="3149"/>
                  <a:ext cx="143" cy="136"/>
                </a:xfrm>
                <a:custGeom>
                  <a:avLst/>
                  <a:gdLst>
                    <a:gd name="T0" fmla="*/ 0 w 574"/>
                    <a:gd name="T1" fmla="*/ 0 h 546"/>
                    <a:gd name="T2" fmla="*/ 0 w 574"/>
                    <a:gd name="T3" fmla="*/ 0 h 546"/>
                    <a:gd name="T4" fmla="*/ 0 w 574"/>
                    <a:gd name="T5" fmla="*/ 0 h 546"/>
                    <a:gd name="T6" fmla="*/ 0 w 574"/>
                    <a:gd name="T7" fmla="*/ 0 h 546"/>
                    <a:gd name="T8" fmla="*/ 0 w 574"/>
                    <a:gd name="T9" fmla="*/ 0 h 546"/>
                    <a:gd name="T10" fmla="*/ 0 w 574"/>
                    <a:gd name="T11" fmla="*/ 0 h 546"/>
                    <a:gd name="T12" fmla="*/ 0 w 574"/>
                    <a:gd name="T13" fmla="*/ 0 h 546"/>
                    <a:gd name="T14" fmla="*/ 0 w 574"/>
                    <a:gd name="T15" fmla="*/ 0 h 546"/>
                    <a:gd name="T16" fmla="*/ 0 w 574"/>
                    <a:gd name="T17" fmla="*/ 0 h 546"/>
                    <a:gd name="T18" fmla="*/ 0 w 574"/>
                    <a:gd name="T19" fmla="*/ 0 h 546"/>
                    <a:gd name="T20" fmla="*/ 0 w 574"/>
                    <a:gd name="T21" fmla="*/ 0 h 546"/>
                    <a:gd name="T22" fmla="*/ 0 w 574"/>
                    <a:gd name="T23" fmla="*/ 0 h 546"/>
                    <a:gd name="T24" fmla="*/ 0 w 574"/>
                    <a:gd name="T25" fmla="*/ 0 h 546"/>
                    <a:gd name="T26" fmla="*/ 0 w 574"/>
                    <a:gd name="T27" fmla="*/ 0 h 546"/>
                    <a:gd name="T28" fmla="*/ 0 w 574"/>
                    <a:gd name="T29" fmla="*/ 0 h 546"/>
                    <a:gd name="T30" fmla="*/ 0 w 574"/>
                    <a:gd name="T31" fmla="*/ 0 h 546"/>
                    <a:gd name="T32" fmla="*/ 0 w 574"/>
                    <a:gd name="T33" fmla="*/ 0 h 546"/>
                    <a:gd name="T34" fmla="*/ 0 w 574"/>
                    <a:gd name="T35" fmla="*/ 0 h 546"/>
                    <a:gd name="T36" fmla="*/ 0 w 574"/>
                    <a:gd name="T37" fmla="*/ 0 h 546"/>
                    <a:gd name="T38" fmla="*/ 0 w 574"/>
                    <a:gd name="T39" fmla="*/ 0 h 546"/>
                    <a:gd name="T40" fmla="*/ 0 w 574"/>
                    <a:gd name="T41" fmla="*/ 0 h 546"/>
                    <a:gd name="T42" fmla="*/ 0 w 574"/>
                    <a:gd name="T43" fmla="*/ 0 h 54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574"/>
                    <a:gd name="T67" fmla="*/ 0 h 546"/>
                    <a:gd name="T68" fmla="*/ 574 w 574"/>
                    <a:gd name="T69" fmla="*/ 546 h 54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574" h="546">
                      <a:moveTo>
                        <a:pt x="45" y="0"/>
                      </a:moveTo>
                      <a:lnTo>
                        <a:pt x="192" y="104"/>
                      </a:lnTo>
                      <a:lnTo>
                        <a:pt x="407" y="172"/>
                      </a:lnTo>
                      <a:lnTo>
                        <a:pt x="359" y="177"/>
                      </a:lnTo>
                      <a:lnTo>
                        <a:pt x="372" y="216"/>
                      </a:lnTo>
                      <a:lnTo>
                        <a:pt x="236" y="159"/>
                      </a:lnTo>
                      <a:lnTo>
                        <a:pt x="279" y="201"/>
                      </a:lnTo>
                      <a:lnTo>
                        <a:pt x="212" y="207"/>
                      </a:lnTo>
                      <a:lnTo>
                        <a:pt x="390" y="262"/>
                      </a:lnTo>
                      <a:lnTo>
                        <a:pt x="333" y="279"/>
                      </a:lnTo>
                      <a:lnTo>
                        <a:pt x="475" y="337"/>
                      </a:lnTo>
                      <a:lnTo>
                        <a:pt x="435" y="366"/>
                      </a:lnTo>
                      <a:lnTo>
                        <a:pt x="486" y="387"/>
                      </a:lnTo>
                      <a:lnTo>
                        <a:pt x="498" y="368"/>
                      </a:lnTo>
                      <a:lnTo>
                        <a:pt x="570" y="447"/>
                      </a:lnTo>
                      <a:lnTo>
                        <a:pt x="574" y="546"/>
                      </a:lnTo>
                      <a:lnTo>
                        <a:pt x="286" y="503"/>
                      </a:lnTo>
                      <a:lnTo>
                        <a:pt x="139" y="231"/>
                      </a:lnTo>
                      <a:lnTo>
                        <a:pt x="0" y="63"/>
                      </a:lnTo>
                      <a:lnTo>
                        <a:pt x="89" y="84"/>
                      </a:lnTo>
                      <a:lnTo>
                        <a:pt x="45" y="0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1" name="Freeform 149"/>
                <p:cNvSpPr>
                  <a:spLocks/>
                </p:cNvSpPr>
                <p:nvPr/>
              </p:nvSpPr>
              <p:spPr bwMode="auto">
                <a:xfrm>
                  <a:off x="4152" y="3132"/>
                  <a:ext cx="237" cy="178"/>
                </a:xfrm>
                <a:custGeom>
                  <a:avLst/>
                  <a:gdLst>
                    <a:gd name="T0" fmla="*/ 0 w 948"/>
                    <a:gd name="T1" fmla="*/ 0 h 713"/>
                    <a:gd name="T2" fmla="*/ 0 w 948"/>
                    <a:gd name="T3" fmla="*/ 0 h 713"/>
                    <a:gd name="T4" fmla="*/ 0 w 948"/>
                    <a:gd name="T5" fmla="*/ 0 h 713"/>
                    <a:gd name="T6" fmla="*/ 0 w 948"/>
                    <a:gd name="T7" fmla="*/ 0 h 713"/>
                    <a:gd name="T8" fmla="*/ 0 w 948"/>
                    <a:gd name="T9" fmla="*/ 0 h 713"/>
                    <a:gd name="T10" fmla="*/ 0 w 948"/>
                    <a:gd name="T11" fmla="*/ 0 h 713"/>
                    <a:gd name="T12" fmla="*/ 0 w 948"/>
                    <a:gd name="T13" fmla="*/ 0 h 713"/>
                    <a:gd name="T14" fmla="*/ 0 w 948"/>
                    <a:gd name="T15" fmla="*/ 0 h 713"/>
                    <a:gd name="T16" fmla="*/ 0 w 948"/>
                    <a:gd name="T17" fmla="*/ 0 h 713"/>
                    <a:gd name="T18" fmla="*/ 0 w 948"/>
                    <a:gd name="T19" fmla="*/ 0 h 713"/>
                    <a:gd name="T20" fmla="*/ 0 w 948"/>
                    <a:gd name="T21" fmla="*/ 0 h 713"/>
                    <a:gd name="T22" fmla="*/ 0 w 948"/>
                    <a:gd name="T23" fmla="*/ 0 h 713"/>
                    <a:gd name="T24" fmla="*/ 0 w 948"/>
                    <a:gd name="T25" fmla="*/ 0 h 713"/>
                    <a:gd name="T26" fmla="*/ 0 w 948"/>
                    <a:gd name="T27" fmla="*/ 0 h 713"/>
                    <a:gd name="T28" fmla="*/ 0 w 948"/>
                    <a:gd name="T29" fmla="*/ 0 h 713"/>
                    <a:gd name="T30" fmla="*/ 0 w 948"/>
                    <a:gd name="T31" fmla="*/ 0 h 713"/>
                    <a:gd name="T32" fmla="*/ 0 w 948"/>
                    <a:gd name="T33" fmla="*/ 0 h 713"/>
                    <a:gd name="T34" fmla="*/ 0 w 948"/>
                    <a:gd name="T35" fmla="*/ 0 h 713"/>
                    <a:gd name="T36" fmla="*/ 0 w 948"/>
                    <a:gd name="T37" fmla="*/ 0 h 713"/>
                    <a:gd name="T38" fmla="*/ 0 w 948"/>
                    <a:gd name="T39" fmla="*/ 0 h 713"/>
                    <a:gd name="T40" fmla="*/ 0 w 948"/>
                    <a:gd name="T41" fmla="*/ 0 h 713"/>
                    <a:gd name="T42" fmla="*/ 0 w 948"/>
                    <a:gd name="T43" fmla="*/ 0 h 713"/>
                    <a:gd name="T44" fmla="*/ 0 w 948"/>
                    <a:gd name="T45" fmla="*/ 0 h 713"/>
                    <a:gd name="T46" fmla="*/ 0 w 948"/>
                    <a:gd name="T47" fmla="*/ 0 h 713"/>
                    <a:gd name="T48" fmla="*/ 0 w 948"/>
                    <a:gd name="T49" fmla="*/ 0 h 713"/>
                    <a:gd name="T50" fmla="*/ 0 w 948"/>
                    <a:gd name="T51" fmla="*/ 0 h 713"/>
                    <a:gd name="T52" fmla="*/ 0 w 948"/>
                    <a:gd name="T53" fmla="*/ 0 h 713"/>
                    <a:gd name="T54" fmla="*/ 0 w 948"/>
                    <a:gd name="T55" fmla="*/ 0 h 713"/>
                    <a:gd name="T56" fmla="*/ 0 w 948"/>
                    <a:gd name="T57" fmla="*/ 0 h 713"/>
                    <a:gd name="T58" fmla="*/ 0 w 948"/>
                    <a:gd name="T59" fmla="*/ 0 h 713"/>
                    <a:gd name="T60" fmla="*/ 0 w 948"/>
                    <a:gd name="T61" fmla="*/ 0 h 713"/>
                    <a:gd name="T62" fmla="*/ 0 w 948"/>
                    <a:gd name="T63" fmla="*/ 0 h 713"/>
                    <a:gd name="T64" fmla="*/ 0 w 948"/>
                    <a:gd name="T65" fmla="*/ 0 h 713"/>
                    <a:gd name="T66" fmla="*/ 0 w 948"/>
                    <a:gd name="T67" fmla="*/ 0 h 713"/>
                    <a:gd name="T68" fmla="*/ 0 w 948"/>
                    <a:gd name="T69" fmla="*/ 0 h 713"/>
                    <a:gd name="T70" fmla="*/ 0 w 948"/>
                    <a:gd name="T71" fmla="*/ 0 h 713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948"/>
                    <a:gd name="T109" fmla="*/ 0 h 713"/>
                    <a:gd name="T110" fmla="*/ 948 w 948"/>
                    <a:gd name="T111" fmla="*/ 713 h 713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948" h="713">
                      <a:moveTo>
                        <a:pt x="682" y="131"/>
                      </a:moveTo>
                      <a:lnTo>
                        <a:pt x="595" y="51"/>
                      </a:lnTo>
                      <a:lnTo>
                        <a:pt x="471" y="16"/>
                      </a:lnTo>
                      <a:lnTo>
                        <a:pt x="517" y="56"/>
                      </a:lnTo>
                      <a:lnTo>
                        <a:pt x="343" y="0"/>
                      </a:lnTo>
                      <a:lnTo>
                        <a:pt x="414" y="56"/>
                      </a:lnTo>
                      <a:lnTo>
                        <a:pt x="184" y="56"/>
                      </a:lnTo>
                      <a:lnTo>
                        <a:pt x="264" y="126"/>
                      </a:lnTo>
                      <a:lnTo>
                        <a:pt x="160" y="143"/>
                      </a:lnTo>
                      <a:lnTo>
                        <a:pt x="208" y="200"/>
                      </a:lnTo>
                      <a:lnTo>
                        <a:pt x="156" y="427"/>
                      </a:lnTo>
                      <a:lnTo>
                        <a:pt x="0" y="425"/>
                      </a:lnTo>
                      <a:lnTo>
                        <a:pt x="93" y="482"/>
                      </a:lnTo>
                      <a:lnTo>
                        <a:pt x="33" y="493"/>
                      </a:lnTo>
                      <a:lnTo>
                        <a:pt x="145" y="536"/>
                      </a:lnTo>
                      <a:lnTo>
                        <a:pt x="91" y="559"/>
                      </a:lnTo>
                      <a:lnTo>
                        <a:pt x="229" y="566"/>
                      </a:lnTo>
                      <a:lnTo>
                        <a:pt x="189" y="599"/>
                      </a:lnTo>
                      <a:lnTo>
                        <a:pt x="358" y="614"/>
                      </a:lnTo>
                      <a:lnTo>
                        <a:pt x="536" y="601"/>
                      </a:lnTo>
                      <a:lnTo>
                        <a:pt x="475" y="667"/>
                      </a:lnTo>
                      <a:lnTo>
                        <a:pt x="657" y="640"/>
                      </a:lnTo>
                      <a:lnTo>
                        <a:pt x="580" y="667"/>
                      </a:lnTo>
                      <a:lnTo>
                        <a:pt x="697" y="667"/>
                      </a:lnTo>
                      <a:lnTo>
                        <a:pt x="652" y="713"/>
                      </a:lnTo>
                      <a:lnTo>
                        <a:pt x="765" y="703"/>
                      </a:lnTo>
                      <a:lnTo>
                        <a:pt x="948" y="619"/>
                      </a:lnTo>
                      <a:lnTo>
                        <a:pt x="886" y="503"/>
                      </a:lnTo>
                      <a:lnTo>
                        <a:pt x="769" y="431"/>
                      </a:lnTo>
                      <a:lnTo>
                        <a:pt x="890" y="455"/>
                      </a:lnTo>
                      <a:lnTo>
                        <a:pt x="783" y="326"/>
                      </a:lnTo>
                      <a:lnTo>
                        <a:pt x="763" y="287"/>
                      </a:lnTo>
                      <a:lnTo>
                        <a:pt x="670" y="200"/>
                      </a:lnTo>
                      <a:lnTo>
                        <a:pt x="778" y="216"/>
                      </a:lnTo>
                      <a:lnTo>
                        <a:pt x="682" y="131"/>
                      </a:lnTo>
                      <a:close/>
                    </a:path>
                  </a:pathLst>
                </a:custGeom>
                <a:solidFill>
                  <a:srgbClr val="00997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2" name="Freeform 150"/>
                <p:cNvSpPr>
                  <a:spLocks/>
                </p:cNvSpPr>
                <p:nvPr/>
              </p:nvSpPr>
              <p:spPr bwMode="auto">
                <a:xfrm>
                  <a:off x="4212" y="3262"/>
                  <a:ext cx="174" cy="45"/>
                </a:xfrm>
                <a:custGeom>
                  <a:avLst/>
                  <a:gdLst>
                    <a:gd name="T0" fmla="*/ 0 w 694"/>
                    <a:gd name="T1" fmla="*/ 0 h 182"/>
                    <a:gd name="T2" fmla="*/ 0 w 694"/>
                    <a:gd name="T3" fmla="*/ 0 h 182"/>
                    <a:gd name="T4" fmla="*/ 0 w 694"/>
                    <a:gd name="T5" fmla="*/ 0 h 182"/>
                    <a:gd name="T6" fmla="*/ 0 w 694"/>
                    <a:gd name="T7" fmla="*/ 0 h 182"/>
                    <a:gd name="T8" fmla="*/ 0 w 694"/>
                    <a:gd name="T9" fmla="*/ 0 h 182"/>
                    <a:gd name="T10" fmla="*/ 0 w 694"/>
                    <a:gd name="T11" fmla="*/ 0 h 182"/>
                    <a:gd name="T12" fmla="*/ 0 w 694"/>
                    <a:gd name="T13" fmla="*/ 0 h 182"/>
                    <a:gd name="T14" fmla="*/ 0 w 694"/>
                    <a:gd name="T15" fmla="*/ 0 h 182"/>
                    <a:gd name="T16" fmla="*/ 0 w 694"/>
                    <a:gd name="T17" fmla="*/ 0 h 182"/>
                    <a:gd name="T18" fmla="*/ 0 w 694"/>
                    <a:gd name="T19" fmla="*/ 0 h 182"/>
                    <a:gd name="T20" fmla="*/ 0 w 694"/>
                    <a:gd name="T21" fmla="*/ 0 h 182"/>
                    <a:gd name="T22" fmla="*/ 0 w 694"/>
                    <a:gd name="T23" fmla="*/ 0 h 182"/>
                    <a:gd name="T24" fmla="*/ 0 w 694"/>
                    <a:gd name="T25" fmla="*/ 0 h 182"/>
                    <a:gd name="T26" fmla="*/ 0 w 694"/>
                    <a:gd name="T27" fmla="*/ 0 h 182"/>
                    <a:gd name="T28" fmla="*/ 0 w 694"/>
                    <a:gd name="T29" fmla="*/ 0 h 182"/>
                    <a:gd name="T30" fmla="*/ 0 w 694"/>
                    <a:gd name="T31" fmla="*/ 0 h 182"/>
                    <a:gd name="T32" fmla="*/ 0 w 694"/>
                    <a:gd name="T33" fmla="*/ 0 h 182"/>
                    <a:gd name="T34" fmla="*/ 0 w 694"/>
                    <a:gd name="T35" fmla="*/ 0 h 182"/>
                    <a:gd name="T36" fmla="*/ 0 w 694"/>
                    <a:gd name="T37" fmla="*/ 0 h 182"/>
                    <a:gd name="T38" fmla="*/ 0 w 694"/>
                    <a:gd name="T39" fmla="*/ 0 h 182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694"/>
                    <a:gd name="T61" fmla="*/ 0 h 182"/>
                    <a:gd name="T62" fmla="*/ 694 w 694"/>
                    <a:gd name="T63" fmla="*/ 182 h 182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694" h="182">
                      <a:moveTo>
                        <a:pt x="690" y="140"/>
                      </a:moveTo>
                      <a:lnTo>
                        <a:pt x="666" y="123"/>
                      </a:lnTo>
                      <a:lnTo>
                        <a:pt x="525" y="152"/>
                      </a:lnTo>
                      <a:lnTo>
                        <a:pt x="444" y="182"/>
                      </a:lnTo>
                      <a:lnTo>
                        <a:pt x="501" y="140"/>
                      </a:lnTo>
                      <a:lnTo>
                        <a:pt x="417" y="135"/>
                      </a:lnTo>
                      <a:lnTo>
                        <a:pt x="457" y="102"/>
                      </a:lnTo>
                      <a:lnTo>
                        <a:pt x="362" y="98"/>
                      </a:lnTo>
                      <a:lnTo>
                        <a:pt x="280" y="132"/>
                      </a:lnTo>
                      <a:lnTo>
                        <a:pt x="312" y="83"/>
                      </a:lnTo>
                      <a:lnTo>
                        <a:pt x="182" y="102"/>
                      </a:lnTo>
                      <a:lnTo>
                        <a:pt x="0" y="83"/>
                      </a:lnTo>
                      <a:lnTo>
                        <a:pt x="108" y="21"/>
                      </a:lnTo>
                      <a:lnTo>
                        <a:pt x="246" y="33"/>
                      </a:lnTo>
                      <a:lnTo>
                        <a:pt x="406" y="0"/>
                      </a:lnTo>
                      <a:lnTo>
                        <a:pt x="360" y="60"/>
                      </a:lnTo>
                      <a:lnTo>
                        <a:pt x="610" y="74"/>
                      </a:lnTo>
                      <a:lnTo>
                        <a:pt x="694" y="86"/>
                      </a:lnTo>
                      <a:lnTo>
                        <a:pt x="690" y="140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3" name="Freeform 151"/>
                <p:cNvSpPr>
                  <a:spLocks/>
                </p:cNvSpPr>
                <p:nvPr/>
              </p:nvSpPr>
              <p:spPr bwMode="auto">
                <a:xfrm>
                  <a:off x="4358" y="3191"/>
                  <a:ext cx="131" cy="110"/>
                </a:xfrm>
                <a:custGeom>
                  <a:avLst/>
                  <a:gdLst>
                    <a:gd name="T0" fmla="*/ 0 w 525"/>
                    <a:gd name="T1" fmla="*/ 0 h 441"/>
                    <a:gd name="T2" fmla="*/ 0 w 525"/>
                    <a:gd name="T3" fmla="*/ 0 h 441"/>
                    <a:gd name="T4" fmla="*/ 0 w 525"/>
                    <a:gd name="T5" fmla="*/ 0 h 441"/>
                    <a:gd name="T6" fmla="*/ 0 w 525"/>
                    <a:gd name="T7" fmla="*/ 0 h 441"/>
                    <a:gd name="T8" fmla="*/ 0 w 525"/>
                    <a:gd name="T9" fmla="*/ 0 h 441"/>
                    <a:gd name="T10" fmla="*/ 0 w 525"/>
                    <a:gd name="T11" fmla="*/ 0 h 441"/>
                    <a:gd name="T12" fmla="*/ 0 w 525"/>
                    <a:gd name="T13" fmla="*/ 0 h 441"/>
                    <a:gd name="T14" fmla="*/ 0 w 525"/>
                    <a:gd name="T15" fmla="*/ 0 h 441"/>
                    <a:gd name="T16" fmla="*/ 0 w 525"/>
                    <a:gd name="T17" fmla="*/ 0 h 441"/>
                    <a:gd name="T18" fmla="*/ 0 w 525"/>
                    <a:gd name="T19" fmla="*/ 0 h 441"/>
                    <a:gd name="T20" fmla="*/ 0 w 525"/>
                    <a:gd name="T21" fmla="*/ 0 h 441"/>
                    <a:gd name="T22" fmla="*/ 0 w 525"/>
                    <a:gd name="T23" fmla="*/ 0 h 441"/>
                    <a:gd name="T24" fmla="*/ 0 w 525"/>
                    <a:gd name="T25" fmla="*/ 0 h 441"/>
                    <a:gd name="T26" fmla="*/ 0 w 525"/>
                    <a:gd name="T27" fmla="*/ 0 h 441"/>
                    <a:gd name="T28" fmla="*/ 0 w 525"/>
                    <a:gd name="T29" fmla="*/ 0 h 441"/>
                    <a:gd name="T30" fmla="*/ 0 w 525"/>
                    <a:gd name="T31" fmla="*/ 0 h 441"/>
                    <a:gd name="T32" fmla="*/ 0 w 525"/>
                    <a:gd name="T33" fmla="*/ 0 h 441"/>
                    <a:gd name="T34" fmla="*/ 0 w 525"/>
                    <a:gd name="T35" fmla="*/ 0 h 441"/>
                    <a:gd name="T36" fmla="*/ 0 w 525"/>
                    <a:gd name="T37" fmla="*/ 0 h 441"/>
                    <a:gd name="T38" fmla="*/ 0 w 525"/>
                    <a:gd name="T39" fmla="*/ 0 h 441"/>
                    <a:gd name="T40" fmla="*/ 0 w 525"/>
                    <a:gd name="T41" fmla="*/ 0 h 441"/>
                    <a:gd name="T42" fmla="*/ 0 w 525"/>
                    <a:gd name="T43" fmla="*/ 0 h 441"/>
                    <a:gd name="T44" fmla="*/ 0 w 525"/>
                    <a:gd name="T45" fmla="*/ 0 h 441"/>
                    <a:gd name="T46" fmla="*/ 0 w 525"/>
                    <a:gd name="T47" fmla="*/ 0 h 441"/>
                    <a:gd name="T48" fmla="*/ 0 w 525"/>
                    <a:gd name="T49" fmla="*/ 0 h 441"/>
                    <a:gd name="T50" fmla="*/ 0 w 525"/>
                    <a:gd name="T51" fmla="*/ 0 h 441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w 525"/>
                    <a:gd name="T79" fmla="*/ 0 h 441"/>
                    <a:gd name="T80" fmla="*/ 525 w 525"/>
                    <a:gd name="T81" fmla="*/ 441 h 441"/>
                  </a:gdLst>
                  <a:ahLst/>
                  <a:cxnLst>
                    <a:cxn ang="T52">
                      <a:pos x="T0" y="T1"/>
                    </a:cxn>
                    <a:cxn ang="T53">
                      <a:pos x="T2" y="T3"/>
                    </a:cxn>
                    <a:cxn ang="T54">
                      <a:pos x="T4" y="T5"/>
                    </a:cxn>
                    <a:cxn ang="T55">
                      <a:pos x="T6" y="T7"/>
                    </a:cxn>
                    <a:cxn ang="T56">
                      <a:pos x="T8" y="T9"/>
                    </a:cxn>
                    <a:cxn ang="T57">
                      <a:pos x="T10" y="T11"/>
                    </a:cxn>
                    <a:cxn ang="T58">
                      <a:pos x="T12" y="T13"/>
                    </a:cxn>
                    <a:cxn ang="T59">
                      <a:pos x="T14" y="T15"/>
                    </a:cxn>
                    <a:cxn ang="T60">
                      <a:pos x="T16" y="T17"/>
                    </a:cxn>
                    <a:cxn ang="T61">
                      <a:pos x="T18" y="T19"/>
                    </a:cxn>
                    <a:cxn ang="T62">
                      <a:pos x="T20" y="T21"/>
                    </a:cxn>
                    <a:cxn ang="T63">
                      <a:pos x="T22" y="T23"/>
                    </a:cxn>
                    <a:cxn ang="T64">
                      <a:pos x="T24" y="T25"/>
                    </a:cxn>
                    <a:cxn ang="T65">
                      <a:pos x="T26" y="T27"/>
                    </a:cxn>
                    <a:cxn ang="T66">
                      <a:pos x="T28" y="T29"/>
                    </a:cxn>
                    <a:cxn ang="T67">
                      <a:pos x="T30" y="T31"/>
                    </a:cxn>
                    <a:cxn ang="T68">
                      <a:pos x="T32" y="T33"/>
                    </a:cxn>
                    <a:cxn ang="T69">
                      <a:pos x="T34" y="T35"/>
                    </a:cxn>
                    <a:cxn ang="T70">
                      <a:pos x="T36" y="T37"/>
                    </a:cxn>
                    <a:cxn ang="T71">
                      <a:pos x="T38" y="T39"/>
                    </a:cxn>
                    <a:cxn ang="T72">
                      <a:pos x="T40" y="T41"/>
                    </a:cxn>
                    <a:cxn ang="T73">
                      <a:pos x="T42" y="T43"/>
                    </a:cxn>
                    <a:cxn ang="T74">
                      <a:pos x="T44" y="T45"/>
                    </a:cxn>
                    <a:cxn ang="T75">
                      <a:pos x="T46" y="T47"/>
                    </a:cxn>
                    <a:cxn ang="T76">
                      <a:pos x="T48" y="T49"/>
                    </a:cxn>
                    <a:cxn ang="T77">
                      <a:pos x="T50" y="T51"/>
                    </a:cxn>
                  </a:cxnLst>
                  <a:rect l="T78" t="T79" r="T80" b="T81"/>
                  <a:pathLst>
                    <a:path w="525" h="441">
                      <a:moveTo>
                        <a:pt x="0" y="0"/>
                      </a:moveTo>
                      <a:lnTo>
                        <a:pt x="101" y="44"/>
                      </a:lnTo>
                      <a:lnTo>
                        <a:pt x="266" y="87"/>
                      </a:lnTo>
                      <a:lnTo>
                        <a:pt x="206" y="123"/>
                      </a:lnTo>
                      <a:lnTo>
                        <a:pt x="374" y="177"/>
                      </a:lnTo>
                      <a:lnTo>
                        <a:pt x="301" y="191"/>
                      </a:lnTo>
                      <a:lnTo>
                        <a:pt x="383" y="267"/>
                      </a:lnTo>
                      <a:lnTo>
                        <a:pt x="386" y="227"/>
                      </a:lnTo>
                      <a:lnTo>
                        <a:pt x="431" y="270"/>
                      </a:lnTo>
                      <a:lnTo>
                        <a:pt x="433" y="235"/>
                      </a:lnTo>
                      <a:lnTo>
                        <a:pt x="492" y="306"/>
                      </a:lnTo>
                      <a:lnTo>
                        <a:pt x="525" y="363"/>
                      </a:lnTo>
                      <a:lnTo>
                        <a:pt x="433" y="380"/>
                      </a:lnTo>
                      <a:lnTo>
                        <a:pt x="497" y="440"/>
                      </a:lnTo>
                      <a:lnTo>
                        <a:pt x="431" y="422"/>
                      </a:lnTo>
                      <a:lnTo>
                        <a:pt x="325" y="441"/>
                      </a:lnTo>
                      <a:lnTo>
                        <a:pt x="362" y="416"/>
                      </a:lnTo>
                      <a:lnTo>
                        <a:pt x="257" y="417"/>
                      </a:lnTo>
                      <a:lnTo>
                        <a:pt x="279" y="402"/>
                      </a:lnTo>
                      <a:lnTo>
                        <a:pt x="194" y="407"/>
                      </a:lnTo>
                      <a:lnTo>
                        <a:pt x="218" y="383"/>
                      </a:lnTo>
                      <a:lnTo>
                        <a:pt x="187" y="378"/>
                      </a:lnTo>
                      <a:lnTo>
                        <a:pt x="176" y="293"/>
                      </a:lnTo>
                      <a:lnTo>
                        <a:pt x="106" y="13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4" name="Freeform 152"/>
                <p:cNvSpPr>
                  <a:spLocks/>
                </p:cNvSpPr>
                <p:nvPr/>
              </p:nvSpPr>
              <p:spPr bwMode="auto">
                <a:xfrm>
                  <a:off x="4103" y="3132"/>
                  <a:ext cx="225" cy="130"/>
                </a:xfrm>
                <a:custGeom>
                  <a:avLst/>
                  <a:gdLst>
                    <a:gd name="T0" fmla="*/ 0 w 900"/>
                    <a:gd name="T1" fmla="*/ 0 h 519"/>
                    <a:gd name="T2" fmla="*/ 0 w 900"/>
                    <a:gd name="T3" fmla="*/ 0 h 519"/>
                    <a:gd name="T4" fmla="*/ 0 w 900"/>
                    <a:gd name="T5" fmla="*/ 0 h 519"/>
                    <a:gd name="T6" fmla="*/ 0 w 900"/>
                    <a:gd name="T7" fmla="*/ 0 h 519"/>
                    <a:gd name="T8" fmla="*/ 0 w 900"/>
                    <a:gd name="T9" fmla="*/ 0 h 519"/>
                    <a:gd name="T10" fmla="*/ 0 w 900"/>
                    <a:gd name="T11" fmla="*/ 0 h 519"/>
                    <a:gd name="T12" fmla="*/ 0 w 900"/>
                    <a:gd name="T13" fmla="*/ 0 h 519"/>
                    <a:gd name="T14" fmla="*/ 0 w 900"/>
                    <a:gd name="T15" fmla="*/ 0 h 519"/>
                    <a:gd name="T16" fmla="*/ 0 w 900"/>
                    <a:gd name="T17" fmla="*/ 0 h 519"/>
                    <a:gd name="T18" fmla="*/ 0 w 900"/>
                    <a:gd name="T19" fmla="*/ 0 h 519"/>
                    <a:gd name="T20" fmla="*/ 0 w 900"/>
                    <a:gd name="T21" fmla="*/ 0 h 519"/>
                    <a:gd name="T22" fmla="*/ 0 w 900"/>
                    <a:gd name="T23" fmla="*/ 0 h 519"/>
                    <a:gd name="T24" fmla="*/ 0 w 900"/>
                    <a:gd name="T25" fmla="*/ 0 h 519"/>
                    <a:gd name="T26" fmla="*/ 0 w 900"/>
                    <a:gd name="T27" fmla="*/ 0 h 519"/>
                    <a:gd name="T28" fmla="*/ 0 w 900"/>
                    <a:gd name="T29" fmla="*/ 0 h 519"/>
                    <a:gd name="T30" fmla="*/ 0 w 900"/>
                    <a:gd name="T31" fmla="*/ 0 h 519"/>
                    <a:gd name="T32" fmla="*/ 0 w 900"/>
                    <a:gd name="T33" fmla="*/ 0 h 519"/>
                    <a:gd name="T34" fmla="*/ 0 w 900"/>
                    <a:gd name="T35" fmla="*/ 0 h 519"/>
                    <a:gd name="T36" fmla="*/ 0 w 900"/>
                    <a:gd name="T37" fmla="*/ 0 h 519"/>
                    <a:gd name="T38" fmla="*/ 0 w 900"/>
                    <a:gd name="T39" fmla="*/ 0 h 519"/>
                    <a:gd name="T40" fmla="*/ 0 w 900"/>
                    <a:gd name="T41" fmla="*/ 0 h 519"/>
                    <a:gd name="T42" fmla="*/ 0 w 900"/>
                    <a:gd name="T43" fmla="*/ 0 h 519"/>
                    <a:gd name="T44" fmla="*/ 0 w 900"/>
                    <a:gd name="T45" fmla="*/ 0 h 519"/>
                    <a:gd name="T46" fmla="*/ 0 w 900"/>
                    <a:gd name="T47" fmla="*/ 0 h 519"/>
                    <a:gd name="T48" fmla="*/ 0 w 900"/>
                    <a:gd name="T49" fmla="*/ 0 h 519"/>
                    <a:gd name="T50" fmla="*/ 0 w 900"/>
                    <a:gd name="T51" fmla="*/ 0 h 519"/>
                    <a:gd name="T52" fmla="*/ 0 w 900"/>
                    <a:gd name="T53" fmla="*/ 0 h 519"/>
                    <a:gd name="T54" fmla="*/ 0 w 900"/>
                    <a:gd name="T55" fmla="*/ 0 h 519"/>
                    <a:gd name="T56" fmla="*/ 0 w 900"/>
                    <a:gd name="T57" fmla="*/ 0 h 519"/>
                    <a:gd name="T58" fmla="*/ 0 w 900"/>
                    <a:gd name="T59" fmla="*/ 0 h 519"/>
                    <a:gd name="T60" fmla="*/ 0 w 900"/>
                    <a:gd name="T61" fmla="*/ 0 h 519"/>
                    <a:gd name="T62" fmla="*/ 0 w 900"/>
                    <a:gd name="T63" fmla="*/ 0 h 519"/>
                    <a:gd name="T64" fmla="*/ 0 w 900"/>
                    <a:gd name="T65" fmla="*/ 0 h 519"/>
                    <a:gd name="T66" fmla="*/ 0 w 900"/>
                    <a:gd name="T67" fmla="*/ 0 h 519"/>
                    <a:gd name="T68" fmla="*/ 0 w 900"/>
                    <a:gd name="T69" fmla="*/ 0 h 519"/>
                    <a:gd name="T70" fmla="*/ 0 w 900"/>
                    <a:gd name="T71" fmla="*/ 0 h 519"/>
                    <a:gd name="T72" fmla="*/ 0 w 900"/>
                    <a:gd name="T73" fmla="*/ 0 h 519"/>
                    <a:gd name="T74" fmla="*/ 0 w 900"/>
                    <a:gd name="T75" fmla="*/ 0 h 519"/>
                    <a:gd name="T76" fmla="*/ 0 w 900"/>
                    <a:gd name="T77" fmla="*/ 0 h 519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900"/>
                    <a:gd name="T118" fmla="*/ 0 h 519"/>
                    <a:gd name="T119" fmla="*/ 900 w 900"/>
                    <a:gd name="T120" fmla="*/ 519 h 519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900" h="519">
                      <a:moveTo>
                        <a:pt x="549" y="66"/>
                      </a:moveTo>
                      <a:lnTo>
                        <a:pt x="315" y="0"/>
                      </a:lnTo>
                      <a:lnTo>
                        <a:pt x="162" y="22"/>
                      </a:lnTo>
                      <a:lnTo>
                        <a:pt x="329" y="49"/>
                      </a:lnTo>
                      <a:lnTo>
                        <a:pt x="149" y="84"/>
                      </a:lnTo>
                      <a:lnTo>
                        <a:pt x="0" y="102"/>
                      </a:lnTo>
                      <a:lnTo>
                        <a:pt x="149" y="132"/>
                      </a:lnTo>
                      <a:lnTo>
                        <a:pt x="69" y="155"/>
                      </a:lnTo>
                      <a:lnTo>
                        <a:pt x="224" y="203"/>
                      </a:lnTo>
                      <a:lnTo>
                        <a:pt x="105" y="221"/>
                      </a:lnTo>
                      <a:lnTo>
                        <a:pt x="290" y="252"/>
                      </a:lnTo>
                      <a:lnTo>
                        <a:pt x="189" y="278"/>
                      </a:lnTo>
                      <a:lnTo>
                        <a:pt x="303" y="335"/>
                      </a:lnTo>
                      <a:lnTo>
                        <a:pt x="224" y="339"/>
                      </a:lnTo>
                      <a:lnTo>
                        <a:pt x="118" y="348"/>
                      </a:lnTo>
                      <a:lnTo>
                        <a:pt x="228" y="396"/>
                      </a:lnTo>
                      <a:lnTo>
                        <a:pt x="315" y="419"/>
                      </a:lnTo>
                      <a:lnTo>
                        <a:pt x="267" y="436"/>
                      </a:lnTo>
                      <a:lnTo>
                        <a:pt x="347" y="515"/>
                      </a:lnTo>
                      <a:lnTo>
                        <a:pt x="479" y="519"/>
                      </a:lnTo>
                      <a:lnTo>
                        <a:pt x="381" y="414"/>
                      </a:lnTo>
                      <a:lnTo>
                        <a:pt x="531" y="444"/>
                      </a:lnTo>
                      <a:lnTo>
                        <a:pt x="474" y="378"/>
                      </a:lnTo>
                      <a:lnTo>
                        <a:pt x="681" y="441"/>
                      </a:lnTo>
                      <a:lnTo>
                        <a:pt x="681" y="401"/>
                      </a:lnTo>
                      <a:lnTo>
                        <a:pt x="839" y="344"/>
                      </a:lnTo>
                      <a:lnTo>
                        <a:pt x="813" y="309"/>
                      </a:lnTo>
                      <a:lnTo>
                        <a:pt x="900" y="295"/>
                      </a:lnTo>
                      <a:lnTo>
                        <a:pt x="693" y="141"/>
                      </a:lnTo>
                      <a:lnTo>
                        <a:pt x="720" y="212"/>
                      </a:lnTo>
                      <a:lnTo>
                        <a:pt x="593" y="186"/>
                      </a:lnTo>
                      <a:lnTo>
                        <a:pt x="641" y="229"/>
                      </a:lnTo>
                      <a:lnTo>
                        <a:pt x="426" y="234"/>
                      </a:lnTo>
                      <a:lnTo>
                        <a:pt x="492" y="181"/>
                      </a:lnTo>
                      <a:lnTo>
                        <a:pt x="435" y="141"/>
                      </a:lnTo>
                      <a:lnTo>
                        <a:pt x="545" y="129"/>
                      </a:lnTo>
                      <a:lnTo>
                        <a:pt x="461" y="97"/>
                      </a:lnTo>
                      <a:lnTo>
                        <a:pt x="549" y="66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5" name="Freeform 153"/>
                <p:cNvSpPr>
                  <a:spLocks/>
                </p:cNvSpPr>
                <p:nvPr/>
              </p:nvSpPr>
              <p:spPr bwMode="auto">
                <a:xfrm>
                  <a:off x="3877" y="3103"/>
                  <a:ext cx="224" cy="193"/>
                </a:xfrm>
                <a:custGeom>
                  <a:avLst/>
                  <a:gdLst>
                    <a:gd name="T0" fmla="*/ 0 w 897"/>
                    <a:gd name="T1" fmla="*/ 0 h 775"/>
                    <a:gd name="T2" fmla="*/ 0 w 897"/>
                    <a:gd name="T3" fmla="*/ 0 h 775"/>
                    <a:gd name="T4" fmla="*/ 0 w 897"/>
                    <a:gd name="T5" fmla="*/ 0 h 775"/>
                    <a:gd name="T6" fmla="*/ 0 w 897"/>
                    <a:gd name="T7" fmla="*/ 0 h 775"/>
                    <a:gd name="T8" fmla="*/ 0 w 897"/>
                    <a:gd name="T9" fmla="*/ 0 h 775"/>
                    <a:gd name="T10" fmla="*/ 0 w 897"/>
                    <a:gd name="T11" fmla="*/ 0 h 775"/>
                    <a:gd name="T12" fmla="*/ 0 w 897"/>
                    <a:gd name="T13" fmla="*/ 0 h 775"/>
                    <a:gd name="T14" fmla="*/ 0 w 897"/>
                    <a:gd name="T15" fmla="*/ 0 h 775"/>
                    <a:gd name="T16" fmla="*/ 0 w 897"/>
                    <a:gd name="T17" fmla="*/ 0 h 775"/>
                    <a:gd name="T18" fmla="*/ 0 w 897"/>
                    <a:gd name="T19" fmla="*/ 0 h 775"/>
                    <a:gd name="T20" fmla="*/ 0 w 897"/>
                    <a:gd name="T21" fmla="*/ 0 h 775"/>
                    <a:gd name="T22" fmla="*/ 0 w 897"/>
                    <a:gd name="T23" fmla="*/ 0 h 775"/>
                    <a:gd name="T24" fmla="*/ 0 w 897"/>
                    <a:gd name="T25" fmla="*/ 0 h 775"/>
                    <a:gd name="T26" fmla="*/ 0 w 897"/>
                    <a:gd name="T27" fmla="*/ 0 h 775"/>
                    <a:gd name="T28" fmla="*/ 0 w 897"/>
                    <a:gd name="T29" fmla="*/ 0 h 775"/>
                    <a:gd name="T30" fmla="*/ 0 w 897"/>
                    <a:gd name="T31" fmla="*/ 0 h 775"/>
                    <a:gd name="T32" fmla="*/ 0 w 897"/>
                    <a:gd name="T33" fmla="*/ 0 h 775"/>
                    <a:gd name="T34" fmla="*/ 0 w 897"/>
                    <a:gd name="T35" fmla="*/ 0 h 775"/>
                    <a:gd name="T36" fmla="*/ 0 w 897"/>
                    <a:gd name="T37" fmla="*/ 0 h 775"/>
                    <a:gd name="T38" fmla="*/ 0 w 897"/>
                    <a:gd name="T39" fmla="*/ 0 h 775"/>
                    <a:gd name="T40" fmla="*/ 0 w 897"/>
                    <a:gd name="T41" fmla="*/ 0 h 775"/>
                    <a:gd name="T42" fmla="*/ 0 w 897"/>
                    <a:gd name="T43" fmla="*/ 0 h 775"/>
                    <a:gd name="T44" fmla="*/ 0 w 897"/>
                    <a:gd name="T45" fmla="*/ 0 h 775"/>
                    <a:gd name="T46" fmla="*/ 0 w 897"/>
                    <a:gd name="T47" fmla="*/ 0 h 775"/>
                    <a:gd name="T48" fmla="*/ 0 w 897"/>
                    <a:gd name="T49" fmla="*/ 0 h 775"/>
                    <a:gd name="T50" fmla="*/ 0 w 897"/>
                    <a:gd name="T51" fmla="*/ 0 h 775"/>
                    <a:gd name="T52" fmla="*/ 0 w 897"/>
                    <a:gd name="T53" fmla="*/ 0 h 775"/>
                    <a:gd name="T54" fmla="*/ 0 w 897"/>
                    <a:gd name="T55" fmla="*/ 0 h 775"/>
                    <a:gd name="T56" fmla="*/ 0 w 897"/>
                    <a:gd name="T57" fmla="*/ 0 h 775"/>
                    <a:gd name="T58" fmla="*/ 0 w 897"/>
                    <a:gd name="T59" fmla="*/ 0 h 775"/>
                    <a:gd name="T60" fmla="*/ 0 w 897"/>
                    <a:gd name="T61" fmla="*/ 0 h 775"/>
                    <a:gd name="T62" fmla="*/ 0 w 897"/>
                    <a:gd name="T63" fmla="*/ 0 h 775"/>
                    <a:gd name="T64" fmla="*/ 0 w 897"/>
                    <a:gd name="T65" fmla="*/ 0 h 775"/>
                    <a:gd name="T66" fmla="*/ 0 w 897"/>
                    <a:gd name="T67" fmla="*/ 0 h 775"/>
                    <a:gd name="T68" fmla="*/ 0 w 897"/>
                    <a:gd name="T69" fmla="*/ 0 h 775"/>
                    <a:gd name="T70" fmla="*/ 0 w 897"/>
                    <a:gd name="T71" fmla="*/ 0 h 775"/>
                    <a:gd name="T72" fmla="*/ 0 w 897"/>
                    <a:gd name="T73" fmla="*/ 0 h 775"/>
                    <a:gd name="T74" fmla="*/ 0 w 897"/>
                    <a:gd name="T75" fmla="*/ 0 h 775"/>
                    <a:gd name="T76" fmla="*/ 0 w 897"/>
                    <a:gd name="T77" fmla="*/ 0 h 775"/>
                    <a:gd name="T78" fmla="*/ 0 w 897"/>
                    <a:gd name="T79" fmla="*/ 0 h 775"/>
                    <a:gd name="T80" fmla="*/ 0 w 897"/>
                    <a:gd name="T81" fmla="*/ 0 h 775"/>
                    <a:gd name="T82" fmla="*/ 0 w 897"/>
                    <a:gd name="T83" fmla="*/ 0 h 775"/>
                    <a:gd name="T84" fmla="*/ 0 w 897"/>
                    <a:gd name="T85" fmla="*/ 0 h 775"/>
                    <a:gd name="T86" fmla="*/ 0 w 897"/>
                    <a:gd name="T87" fmla="*/ 0 h 775"/>
                    <a:gd name="T88" fmla="*/ 0 w 897"/>
                    <a:gd name="T89" fmla="*/ 0 h 775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897"/>
                    <a:gd name="T136" fmla="*/ 0 h 775"/>
                    <a:gd name="T137" fmla="*/ 897 w 897"/>
                    <a:gd name="T138" fmla="*/ 775 h 775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897" h="775">
                      <a:moveTo>
                        <a:pt x="563" y="198"/>
                      </a:moveTo>
                      <a:lnTo>
                        <a:pt x="528" y="155"/>
                      </a:lnTo>
                      <a:lnTo>
                        <a:pt x="515" y="93"/>
                      </a:lnTo>
                      <a:lnTo>
                        <a:pt x="308" y="0"/>
                      </a:lnTo>
                      <a:lnTo>
                        <a:pt x="351" y="71"/>
                      </a:lnTo>
                      <a:lnTo>
                        <a:pt x="168" y="45"/>
                      </a:lnTo>
                      <a:lnTo>
                        <a:pt x="246" y="89"/>
                      </a:lnTo>
                      <a:lnTo>
                        <a:pt x="146" y="133"/>
                      </a:lnTo>
                      <a:lnTo>
                        <a:pt x="308" y="155"/>
                      </a:lnTo>
                      <a:lnTo>
                        <a:pt x="194" y="182"/>
                      </a:lnTo>
                      <a:lnTo>
                        <a:pt x="383" y="251"/>
                      </a:lnTo>
                      <a:lnTo>
                        <a:pt x="48" y="207"/>
                      </a:lnTo>
                      <a:lnTo>
                        <a:pt x="137" y="260"/>
                      </a:lnTo>
                      <a:lnTo>
                        <a:pt x="0" y="282"/>
                      </a:lnTo>
                      <a:lnTo>
                        <a:pt x="180" y="353"/>
                      </a:lnTo>
                      <a:lnTo>
                        <a:pt x="114" y="374"/>
                      </a:lnTo>
                      <a:lnTo>
                        <a:pt x="277" y="445"/>
                      </a:lnTo>
                      <a:lnTo>
                        <a:pt x="57" y="428"/>
                      </a:lnTo>
                      <a:lnTo>
                        <a:pt x="128" y="481"/>
                      </a:lnTo>
                      <a:lnTo>
                        <a:pt x="32" y="511"/>
                      </a:lnTo>
                      <a:lnTo>
                        <a:pt x="194" y="551"/>
                      </a:lnTo>
                      <a:lnTo>
                        <a:pt x="132" y="577"/>
                      </a:lnTo>
                      <a:lnTo>
                        <a:pt x="299" y="595"/>
                      </a:lnTo>
                      <a:lnTo>
                        <a:pt x="189" y="634"/>
                      </a:lnTo>
                      <a:lnTo>
                        <a:pt x="369" y="656"/>
                      </a:lnTo>
                      <a:lnTo>
                        <a:pt x="242" y="679"/>
                      </a:lnTo>
                      <a:lnTo>
                        <a:pt x="405" y="745"/>
                      </a:lnTo>
                      <a:lnTo>
                        <a:pt x="524" y="736"/>
                      </a:lnTo>
                      <a:lnTo>
                        <a:pt x="492" y="775"/>
                      </a:lnTo>
                      <a:lnTo>
                        <a:pt x="603" y="727"/>
                      </a:lnTo>
                      <a:lnTo>
                        <a:pt x="875" y="749"/>
                      </a:lnTo>
                      <a:lnTo>
                        <a:pt x="822" y="652"/>
                      </a:lnTo>
                      <a:lnTo>
                        <a:pt x="897" y="695"/>
                      </a:lnTo>
                      <a:lnTo>
                        <a:pt x="822" y="572"/>
                      </a:lnTo>
                      <a:lnTo>
                        <a:pt x="624" y="572"/>
                      </a:lnTo>
                      <a:lnTo>
                        <a:pt x="549" y="489"/>
                      </a:lnTo>
                      <a:lnTo>
                        <a:pt x="633" y="503"/>
                      </a:lnTo>
                      <a:lnTo>
                        <a:pt x="554" y="437"/>
                      </a:lnTo>
                      <a:lnTo>
                        <a:pt x="638" y="449"/>
                      </a:lnTo>
                      <a:lnTo>
                        <a:pt x="431" y="362"/>
                      </a:lnTo>
                      <a:lnTo>
                        <a:pt x="528" y="322"/>
                      </a:lnTo>
                      <a:lnTo>
                        <a:pt x="471" y="260"/>
                      </a:lnTo>
                      <a:lnTo>
                        <a:pt x="603" y="256"/>
                      </a:lnTo>
                      <a:lnTo>
                        <a:pt x="563" y="198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6" name="Freeform 154"/>
                <p:cNvSpPr>
                  <a:spLocks/>
                </p:cNvSpPr>
                <p:nvPr/>
              </p:nvSpPr>
              <p:spPr bwMode="auto">
                <a:xfrm>
                  <a:off x="3852" y="2865"/>
                  <a:ext cx="588" cy="204"/>
                </a:xfrm>
                <a:custGeom>
                  <a:avLst/>
                  <a:gdLst>
                    <a:gd name="T0" fmla="*/ 0 w 2351"/>
                    <a:gd name="T1" fmla="*/ 0 h 815"/>
                    <a:gd name="T2" fmla="*/ 0 w 2351"/>
                    <a:gd name="T3" fmla="*/ 0 h 815"/>
                    <a:gd name="T4" fmla="*/ 0 w 2351"/>
                    <a:gd name="T5" fmla="*/ 0 h 815"/>
                    <a:gd name="T6" fmla="*/ 0 w 2351"/>
                    <a:gd name="T7" fmla="*/ 0 h 815"/>
                    <a:gd name="T8" fmla="*/ 0 w 2351"/>
                    <a:gd name="T9" fmla="*/ 0 h 815"/>
                    <a:gd name="T10" fmla="*/ 0 w 2351"/>
                    <a:gd name="T11" fmla="*/ 0 h 815"/>
                    <a:gd name="T12" fmla="*/ 0 w 2351"/>
                    <a:gd name="T13" fmla="*/ 0 h 815"/>
                    <a:gd name="T14" fmla="*/ 0 w 2351"/>
                    <a:gd name="T15" fmla="*/ 0 h 815"/>
                    <a:gd name="T16" fmla="*/ 0 w 2351"/>
                    <a:gd name="T17" fmla="*/ 0 h 815"/>
                    <a:gd name="T18" fmla="*/ 0 w 2351"/>
                    <a:gd name="T19" fmla="*/ 0 h 815"/>
                    <a:gd name="T20" fmla="*/ 0 w 2351"/>
                    <a:gd name="T21" fmla="*/ 0 h 815"/>
                    <a:gd name="T22" fmla="*/ 0 w 2351"/>
                    <a:gd name="T23" fmla="*/ 0 h 815"/>
                    <a:gd name="T24" fmla="*/ 0 w 2351"/>
                    <a:gd name="T25" fmla="*/ 0 h 815"/>
                    <a:gd name="T26" fmla="*/ 0 w 2351"/>
                    <a:gd name="T27" fmla="*/ 0 h 815"/>
                    <a:gd name="T28" fmla="*/ 0 w 2351"/>
                    <a:gd name="T29" fmla="*/ 0 h 815"/>
                    <a:gd name="T30" fmla="*/ 0 w 2351"/>
                    <a:gd name="T31" fmla="*/ 0 h 815"/>
                    <a:gd name="T32" fmla="*/ 0 w 2351"/>
                    <a:gd name="T33" fmla="*/ 0 h 815"/>
                    <a:gd name="T34" fmla="*/ 0 w 2351"/>
                    <a:gd name="T35" fmla="*/ 0 h 815"/>
                    <a:gd name="T36" fmla="*/ 0 w 2351"/>
                    <a:gd name="T37" fmla="*/ 0 h 815"/>
                    <a:gd name="T38" fmla="*/ 0 w 2351"/>
                    <a:gd name="T39" fmla="*/ 0 h 815"/>
                    <a:gd name="T40" fmla="*/ 0 w 2351"/>
                    <a:gd name="T41" fmla="*/ 0 h 815"/>
                    <a:gd name="T42" fmla="*/ 0 w 2351"/>
                    <a:gd name="T43" fmla="*/ 0 h 815"/>
                    <a:gd name="T44" fmla="*/ 0 w 2351"/>
                    <a:gd name="T45" fmla="*/ 0 h 815"/>
                    <a:gd name="T46" fmla="*/ 0 w 2351"/>
                    <a:gd name="T47" fmla="*/ 0 h 815"/>
                    <a:gd name="T48" fmla="*/ 0 w 2351"/>
                    <a:gd name="T49" fmla="*/ 0 h 815"/>
                    <a:gd name="T50" fmla="*/ 0 w 2351"/>
                    <a:gd name="T51" fmla="*/ 0 h 815"/>
                    <a:gd name="T52" fmla="*/ 0 w 2351"/>
                    <a:gd name="T53" fmla="*/ 0 h 815"/>
                    <a:gd name="T54" fmla="*/ 0 w 2351"/>
                    <a:gd name="T55" fmla="*/ 0 h 815"/>
                    <a:gd name="T56" fmla="*/ 0 w 2351"/>
                    <a:gd name="T57" fmla="*/ 0 h 815"/>
                    <a:gd name="T58" fmla="*/ 0 w 2351"/>
                    <a:gd name="T59" fmla="*/ 0 h 815"/>
                    <a:gd name="T60" fmla="*/ 0 w 2351"/>
                    <a:gd name="T61" fmla="*/ 0 h 815"/>
                    <a:gd name="T62" fmla="*/ 0 w 2351"/>
                    <a:gd name="T63" fmla="*/ 0 h 815"/>
                    <a:gd name="T64" fmla="*/ 0 w 2351"/>
                    <a:gd name="T65" fmla="*/ 0 h 815"/>
                    <a:gd name="T66" fmla="*/ 0 w 2351"/>
                    <a:gd name="T67" fmla="*/ 0 h 815"/>
                    <a:gd name="T68" fmla="*/ 0 w 2351"/>
                    <a:gd name="T69" fmla="*/ 0 h 815"/>
                    <a:gd name="T70" fmla="*/ 0 w 2351"/>
                    <a:gd name="T71" fmla="*/ 0 h 815"/>
                    <a:gd name="T72" fmla="*/ 0 w 2351"/>
                    <a:gd name="T73" fmla="*/ 0 h 815"/>
                    <a:gd name="T74" fmla="*/ 0 w 2351"/>
                    <a:gd name="T75" fmla="*/ 0 h 815"/>
                    <a:gd name="T76" fmla="*/ 0 w 2351"/>
                    <a:gd name="T77" fmla="*/ 0 h 815"/>
                    <a:gd name="T78" fmla="*/ 0 w 2351"/>
                    <a:gd name="T79" fmla="*/ 0 h 815"/>
                    <a:gd name="T80" fmla="*/ 0 w 2351"/>
                    <a:gd name="T81" fmla="*/ 0 h 815"/>
                    <a:gd name="T82" fmla="*/ 0 w 2351"/>
                    <a:gd name="T83" fmla="*/ 0 h 815"/>
                    <a:gd name="T84" fmla="*/ 0 w 2351"/>
                    <a:gd name="T85" fmla="*/ 0 h 815"/>
                    <a:gd name="T86" fmla="*/ 0 w 2351"/>
                    <a:gd name="T87" fmla="*/ 0 h 815"/>
                    <a:gd name="T88" fmla="*/ 0 w 2351"/>
                    <a:gd name="T89" fmla="*/ 0 h 815"/>
                    <a:gd name="T90" fmla="*/ 0 w 2351"/>
                    <a:gd name="T91" fmla="*/ 0 h 815"/>
                    <a:gd name="T92" fmla="*/ 0 w 2351"/>
                    <a:gd name="T93" fmla="*/ 0 h 815"/>
                    <a:gd name="T94" fmla="*/ 0 w 2351"/>
                    <a:gd name="T95" fmla="*/ 0 h 815"/>
                    <a:gd name="T96" fmla="*/ 0 w 2351"/>
                    <a:gd name="T97" fmla="*/ 0 h 815"/>
                    <a:gd name="T98" fmla="*/ 0 w 2351"/>
                    <a:gd name="T99" fmla="*/ 0 h 815"/>
                    <a:gd name="T100" fmla="*/ 0 w 2351"/>
                    <a:gd name="T101" fmla="*/ 0 h 815"/>
                    <a:gd name="T102" fmla="*/ 0 w 2351"/>
                    <a:gd name="T103" fmla="*/ 0 h 815"/>
                    <a:gd name="T104" fmla="*/ 0 w 2351"/>
                    <a:gd name="T105" fmla="*/ 0 h 815"/>
                    <a:gd name="T106" fmla="*/ 0 w 2351"/>
                    <a:gd name="T107" fmla="*/ 0 h 815"/>
                    <a:gd name="T108" fmla="*/ 0 w 2351"/>
                    <a:gd name="T109" fmla="*/ 0 h 815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w 2351"/>
                    <a:gd name="T166" fmla="*/ 0 h 815"/>
                    <a:gd name="T167" fmla="*/ 2351 w 2351"/>
                    <a:gd name="T168" fmla="*/ 815 h 815"/>
                  </a:gdLst>
                  <a:ahLst/>
                  <a:cxnLst>
                    <a:cxn ang="T110">
                      <a:pos x="T0" y="T1"/>
                    </a:cxn>
                    <a:cxn ang="T111">
                      <a:pos x="T2" y="T3"/>
                    </a:cxn>
                    <a:cxn ang="T112">
                      <a:pos x="T4" y="T5"/>
                    </a:cxn>
                    <a:cxn ang="T113">
                      <a:pos x="T6" y="T7"/>
                    </a:cxn>
                    <a:cxn ang="T114">
                      <a:pos x="T8" y="T9"/>
                    </a:cxn>
                    <a:cxn ang="T115">
                      <a:pos x="T10" y="T11"/>
                    </a:cxn>
                    <a:cxn ang="T116">
                      <a:pos x="T12" y="T13"/>
                    </a:cxn>
                    <a:cxn ang="T117">
                      <a:pos x="T14" y="T15"/>
                    </a:cxn>
                    <a:cxn ang="T118">
                      <a:pos x="T16" y="T17"/>
                    </a:cxn>
                    <a:cxn ang="T119">
                      <a:pos x="T18" y="T19"/>
                    </a:cxn>
                    <a:cxn ang="T120">
                      <a:pos x="T20" y="T21"/>
                    </a:cxn>
                    <a:cxn ang="T121">
                      <a:pos x="T22" y="T23"/>
                    </a:cxn>
                    <a:cxn ang="T122">
                      <a:pos x="T24" y="T25"/>
                    </a:cxn>
                    <a:cxn ang="T123">
                      <a:pos x="T26" y="T27"/>
                    </a:cxn>
                    <a:cxn ang="T124">
                      <a:pos x="T28" y="T29"/>
                    </a:cxn>
                    <a:cxn ang="T125">
                      <a:pos x="T30" y="T31"/>
                    </a:cxn>
                    <a:cxn ang="T126">
                      <a:pos x="T32" y="T33"/>
                    </a:cxn>
                    <a:cxn ang="T127">
                      <a:pos x="T34" y="T35"/>
                    </a:cxn>
                    <a:cxn ang="T128">
                      <a:pos x="T36" y="T37"/>
                    </a:cxn>
                    <a:cxn ang="T129">
                      <a:pos x="T38" y="T39"/>
                    </a:cxn>
                    <a:cxn ang="T130">
                      <a:pos x="T40" y="T41"/>
                    </a:cxn>
                    <a:cxn ang="T131">
                      <a:pos x="T42" y="T43"/>
                    </a:cxn>
                    <a:cxn ang="T132">
                      <a:pos x="T44" y="T45"/>
                    </a:cxn>
                    <a:cxn ang="T133">
                      <a:pos x="T46" y="T47"/>
                    </a:cxn>
                    <a:cxn ang="T134">
                      <a:pos x="T48" y="T49"/>
                    </a:cxn>
                    <a:cxn ang="T135">
                      <a:pos x="T50" y="T51"/>
                    </a:cxn>
                    <a:cxn ang="T136">
                      <a:pos x="T52" y="T53"/>
                    </a:cxn>
                    <a:cxn ang="T137">
                      <a:pos x="T54" y="T55"/>
                    </a:cxn>
                    <a:cxn ang="T138">
                      <a:pos x="T56" y="T57"/>
                    </a:cxn>
                    <a:cxn ang="T139">
                      <a:pos x="T58" y="T59"/>
                    </a:cxn>
                    <a:cxn ang="T140">
                      <a:pos x="T60" y="T61"/>
                    </a:cxn>
                    <a:cxn ang="T141">
                      <a:pos x="T62" y="T63"/>
                    </a:cxn>
                    <a:cxn ang="T142">
                      <a:pos x="T64" y="T65"/>
                    </a:cxn>
                    <a:cxn ang="T143">
                      <a:pos x="T66" y="T67"/>
                    </a:cxn>
                    <a:cxn ang="T144">
                      <a:pos x="T68" y="T69"/>
                    </a:cxn>
                    <a:cxn ang="T145">
                      <a:pos x="T70" y="T71"/>
                    </a:cxn>
                    <a:cxn ang="T146">
                      <a:pos x="T72" y="T73"/>
                    </a:cxn>
                    <a:cxn ang="T147">
                      <a:pos x="T74" y="T75"/>
                    </a:cxn>
                    <a:cxn ang="T148">
                      <a:pos x="T76" y="T77"/>
                    </a:cxn>
                    <a:cxn ang="T149">
                      <a:pos x="T78" y="T79"/>
                    </a:cxn>
                    <a:cxn ang="T150">
                      <a:pos x="T80" y="T81"/>
                    </a:cxn>
                    <a:cxn ang="T151">
                      <a:pos x="T82" y="T83"/>
                    </a:cxn>
                    <a:cxn ang="T152">
                      <a:pos x="T84" y="T85"/>
                    </a:cxn>
                    <a:cxn ang="T153">
                      <a:pos x="T86" y="T87"/>
                    </a:cxn>
                    <a:cxn ang="T154">
                      <a:pos x="T88" y="T89"/>
                    </a:cxn>
                    <a:cxn ang="T155">
                      <a:pos x="T90" y="T91"/>
                    </a:cxn>
                    <a:cxn ang="T156">
                      <a:pos x="T92" y="T93"/>
                    </a:cxn>
                    <a:cxn ang="T157">
                      <a:pos x="T94" y="T95"/>
                    </a:cxn>
                    <a:cxn ang="T158">
                      <a:pos x="T96" y="T97"/>
                    </a:cxn>
                    <a:cxn ang="T159">
                      <a:pos x="T98" y="T99"/>
                    </a:cxn>
                    <a:cxn ang="T160">
                      <a:pos x="T100" y="T101"/>
                    </a:cxn>
                    <a:cxn ang="T161">
                      <a:pos x="T102" y="T103"/>
                    </a:cxn>
                    <a:cxn ang="T162">
                      <a:pos x="T104" y="T105"/>
                    </a:cxn>
                    <a:cxn ang="T163">
                      <a:pos x="T106" y="T107"/>
                    </a:cxn>
                    <a:cxn ang="T164">
                      <a:pos x="T108" y="T109"/>
                    </a:cxn>
                  </a:cxnLst>
                  <a:rect l="T165" t="T166" r="T167" b="T168"/>
                  <a:pathLst>
                    <a:path w="2351" h="815">
                      <a:moveTo>
                        <a:pt x="839" y="66"/>
                      </a:moveTo>
                      <a:lnTo>
                        <a:pt x="602" y="0"/>
                      </a:lnTo>
                      <a:lnTo>
                        <a:pt x="276" y="84"/>
                      </a:lnTo>
                      <a:lnTo>
                        <a:pt x="387" y="98"/>
                      </a:lnTo>
                      <a:lnTo>
                        <a:pt x="135" y="146"/>
                      </a:lnTo>
                      <a:lnTo>
                        <a:pt x="316" y="189"/>
                      </a:lnTo>
                      <a:lnTo>
                        <a:pt x="456" y="198"/>
                      </a:lnTo>
                      <a:lnTo>
                        <a:pt x="250" y="246"/>
                      </a:lnTo>
                      <a:lnTo>
                        <a:pt x="456" y="255"/>
                      </a:lnTo>
                      <a:lnTo>
                        <a:pt x="356" y="287"/>
                      </a:lnTo>
                      <a:lnTo>
                        <a:pt x="654" y="326"/>
                      </a:lnTo>
                      <a:lnTo>
                        <a:pt x="825" y="291"/>
                      </a:lnTo>
                      <a:lnTo>
                        <a:pt x="650" y="440"/>
                      </a:lnTo>
                      <a:lnTo>
                        <a:pt x="242" y="401"/>
                      </a:lnTo>
                      <a:lnTo>
                        <a:pt x="0" y="423"/>
                      </a:lnTo>
                      <a:lnTo>
                        <a:pt x="193" y="471"/>
                      </a:lnTo>
                      <a:lnTo>
                        <a:pt x="53" y="528"/>
                      </a:lnTo>
                      <a:lnTo>
                        <a:pt x="329" y="563"/>
                      </a:lnTo>
                      <a:lnTo>
                        <a:pt x="144" y="608"/>
                      </a:lnTo>
                      <a:lnTo>
                        <a:pt x="250" y="647"/>
                      </a:lnTo>
                      <a:lnTo>
                        <a:pt x="497" y="660"/>
                      </a:lnTo>
                      <a:lnTo>
                        <a:pt x="413" y="700"/>
                      </a:lnTo>
                      <a:lnTo>
                        <a:pt x="685" y="727"/>
                      </a:lnTo>
                      <a:lnTo>
                        <a:pt x="584" y="784"/>
                      </a:lnTo>
                      <a:lnTo>
                        <a:pt x="734" y="815"/>
                      </a:lnTo>
                      <a:lnTo>
                        <a:pt x="716" y="766"/>
                      </a:lnTo>
                      <a:lnTo>
                        <a:pt x="843" y="709"/>
                      </a:lnTo>
                      <a:lnTo>
                        <a:pt x="751" y="678"/>
                      </a:lnTo>
                      <a:lnTo>
                        <a:pt x="957" y="620"/>
                      </a:lnTo>
                      <a:lnTo>
                        <a:pt x="1142" y="669"/>
                      </a:lnTo>
                      <a:lnTo>
                        <a:pt x="1094" y="586"/>
                      </a:lnTo>
                      <a:lnTo>
                        <a:pt x="1467" y="669"/>
                      </a:lnTo>
                      <a:lnTo>
                        <a:pt x="1770" y="669"/>
                      </a:lnTo>
                      <a:lnTo>
                        <a:pt x="1634" y="743"/>
                      </a:lnTo>
                      <a:lnTo>
                        <a:pt x="1854" y="731"/>
                      </a:lnTo>
                      <a:lnTo>
                        <a:pt x="1841" y="784"/>
                      </a:lnTo>
                      <a:lnTo>
                        <a:pt x="2064" y="695"/>
                      </a:lnTo>
                      <a:lnTo>
                        <a:pt x="2276" y="757"/>
                      </a:lnTo>
                      <a:lnTo>
                        <a:pt x="2113" y="599"/>
                      </a:lnTo>
                      <a:lnTo>
                        <a:pt x="2351" y="638"/>
                      </a:lnTo>
                      <a:lnTo>
                        <a:pt x="2139" y="510"/>
                      </a:lnTo>
                      <a:lnTo>
                        <a:pt x="2284" y="515"/>
                      </a:lnTo>
                      <a:lnTo>
                        <a:pt x="2007" y="383"/>
                      </a:lnTo>
                      <a:lnTo>
                        <a:pt x="1823" y="296"/>
                      </a:lnTo>
                      <a:lnTo>
                        <a:pt x="1841" y="379"/>
                      </a:lnTo>
                      <a:lnTo>
                        <a:pt x="1674" y="366"/>
                      </a:lnTo>
                      <a:lnTo>
                        <a:pt x="1410" y="237"/>
                      </a:lnTo>
                      <a:lnTo>
                        <a:pt x="1419" y="287"/>
                      </a:lnTo>
                      <a:lnTo>
                        <a:pt x="1257" y="251"/>
                      </a:lnTo>
                      <a:lnTo>
                        <a:pt x="1383" y="163"/>
                      </a:lnTo>
                      <a:lnTo>
                        <a:pt x="1542" y="171"/>
                      </a:lnTo>
                      <a:lnTo>
                        <a:pt x="1362" y="89"/>
                      </a:lnTo>
                      <a:lnTo>
                        <a:pt x="1046" y="93"/>
                      </a:lnTo>
                      <a:lnTo>
                        <a:pt x="839" y="66"/>
                      </a:lnTo>
                      <a:close/>
                    </a:path>
                  </a:pathLst>
                </a:custGeom>
                <a:solidFill>
                  <a:srgbClr val="335C5C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7" name="Freeform 155"/>
                <p:cNvSpPr>
                  <a:spLocks/>
                </p:cNvSpPr>
                <p:nvPr/>
              </p:nvSpPr>
              <p:spPr bwMode="auto">
                <a:xfrm>
                  <a:off x="4050" y="3037"/>
                  <a:ext cx="154" cy="42"/>
                </a:xfrm>
                <a:custGeom>
                  <a:avLst/>
                  <a:gdLst>
                    <a:gd name="T0" fmla="*/ 0 w 615"/>
                    <a:gd name="T1" fmla="*/ 0 h 172"/>
                    <a:gd name="T2" fmla="*/ 0 w 615"/>
                    <a:gd name="T3" fmla="*/ 0 h 172"/>
                    <a:gd name="T4" fmla="*/ 0 w 615"/>
                    <a:gd name="T5" fmla="*/ 0 h 172"/>
                    <a:gd name="T6" fmla="*/ 0 w 615"/>
                    <a:gd name="T7" fmla="*/ 0 h 172"/>
                    <a:gd name="T8" fmla="*/ 0 w 615"/>
                    <a:gd name="T9" fmla="*/ 0 h 172"/>
                    <a:gd name="T10" fmla="*/ 0 w 615"/>
                    <a:gd name="T11" fmla="*/ 0 h 172"/>
                    <a:gd name="T12" fmla="*/ 0 w 615"/>
                    <a:gd name="T13" fmla="*/ 0 h 172"/>
                    <a:gd name="T14" fmla="*/ 0 w 615"/>
                    <a:gd name="T15" fmla="*/ 0 h 172"/>
                    <a:gd name="T16" fmla="*/ 0 w 615"/>
                    <a:gd name="T17" fmla="*/ 0 h 172"/>
                    <a:gd name="T18" fmla="*/ 0 w 615"/>
                    <a:gd name="T19" fmla="*/ 0 h 172"/>
                    <a:gd name="T20" fmla="*/ 0 w 615"/>
                    <a:gd name="T21" fmla="*/ 0 h 172"/>
                    <a:gd name="T22" fmla="*/ 0 w 615"/>
                    <a:gd name="T23" fmla="*/ 0 h 172"/>
                    <a:gd name="T24" fmla="*/ 0 w 615"/>
                    <a:gd name="T25" fmla="*/ 0 h 172"/>
                    <a:gd name="T26" fmla="*/ 0 w 615"/>
                    <a:gd name="T27" fmla="*/ 0 h 172"/>
                    <a:gd name="T28" fmla="*/ 0 w 615"/>
                    <a:gd name="T29" fmla="*/ 0 h 172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615"/>
                    <a:gd name="T46" fmla="*/ 0 h 172"/>
                    <a:gd name="T47" fmla="*/ 615 w 615"/>
                    <a:gd name="T48" fmla="*/ 172 h 172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615" h="172">
                      <a:moveTo>
                        <a:pt x="378" y="45"/>
                      </a:moveTo>
                      <a:lnTo>
                        <a:pt x="237" y="5"/>
                      </a:lnTo>
                      <a:lnTo>
                        <a:pt x="123" y="0"/>
                      </a:lnTo>
                      <a:lnTo>
                        <a:pt x="211" y="41"/>
                      </a:lnTo>
                      <a:lnTo>
                        <a:pt x="34" y="57"/>
                      </a:lnTo>
                      <a:lnTo>
                        <a:pt x="136" y="84"/>
                      </a:lnTo>
                      <a:lnTo>
                        <a:pt x="0" y="137"/>
                      </a:lnTo>
                      <a:lnTo>
                        <a:pt x="118" y="132"/>
                      </a:lnTo>
                      <a:lnTo>
                        <a:pt x="79" y="172"/>
                      </a:lnTo>
                      <a:lnTo>
                        <a:pt x="198" y="168"/>
                      </a:lnTo>
                      <a:lnTo>
                        <a:pt x="329" y="132"/>
                      </a:lnTo>
                      <a:lnTo>
                        <a:pt x="460" y="89"/>
                      </a:lnTo>
                      <a:lnTo>
                        <a:pt x="615" y="80"/>
                      </a:lnTo>
                      <a:lnTo>
                        <a:pt x="378" y="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8" name="Freeform 156"/>
                <p:cNvSpPr>
                  <a:spLocks/>
                </p:cNvSpPr>
                <p:nvPr/>
              </p:nvSpPr>
              <p:spPr bwMode="auto">
                <a:xfrm>
                  <a:off x="3915" y="2835"/>
                  <a:ext cx="390" cy="105"/>
                </a:xfrm>
                <a:custGeom>
                  <a:avLst/>
                  <a:gdLst>
                    <a:gd name="T0" fmla="*/ 0 w 1559"/>
                    <a:gd name="T1" fmla="*/ 0 h 418"/>
                    <a:gd name="T2" fmla="*/ 0 w 1559"/>
                    <a:gd name="T3" fmla="*/ 0 h 418"/>
                    <a:gd name="T4" fmla="*/ 0 w 1559"/>
                    <a:gd name="T5" fmla="*/ 0 h 418"/>
                    <a:gd name="T6" fmla="*/ 0 w 1559"/>
                    <a:gd name="T7" fmla="*/ 0 h 418"/>
                    <a:gd name="T8" fmla="*/ 0 w 1559"/>
                    <a:gd name="T9" fmla="*/ 0 h 418"/>
                    <a:gd name="T10" fmla="*/ 0 w 1559"/>
                    <a:gd name="T11" fmla="*/ 0 h 418"/>
                    <a:gd name="T12" fmla="*/ 0 w 1559"/>
                    <a:gd name="T13" fmla="*/ 0 h 418"/>
                    <a:gd name="T14" fmla="*/ 0 w 1559"/>
                    <a:gd name="T15" fmla="*/ 0 h 418"/>
                    <a:gd name="T16" fmla="*/ 0 w 1559"/>
                    <a:gd name="T17" fmla="*/ 0 h 418"/>
                    <a:gd name="T18" fmla="*/ 0 w 1559"/>
                    <a:gd name="T19" fmla="*/ 0 h 418"/>
                    <a:gd name="T20" fmla="*/ 0 w 1559"/>
                    <a:gd name="T21" fmla="*/ 0 h 418"/>
                    <a:gd name="T22" fmla="*/ 0 w 1559"/>
                    <a:gd name="T23" fmla="*/ 0 h 418"/>
                    <a:gd name="T24" fmla="*/ 0 w 1559"/>
                    <a:gd name="T25" fmla="*/ 0 h 418"/>
                    <a:gd name="T26" fmla="*/ 0 w 1559"/>
                    <a:gd name="T27" fmla="*/ 0 h 418"/>
                    <a:gd name="T28" fmla="*/ 0 w 1559"/>
                    <a:gd name="T29" fmla="*/ 0 h 418"/>
                    <a:gd name="T30" fmla="*/ 0 w 1559"/>
                    <a:gd name="T31" fmla="*/ 0 h 418"/>
                    <a:gd name="T32" fmla="*/ 0 w 1559"/>
                    <a:gd name="T33" fmla="*/ 0 h 418"/>
                    <a:gd name="T34" fmla="*/ 0 w 1559"/>
                    <a:gd name="T35" fmla="*/ 0 h 418"/>
                    <a:gd name="T36" fmla="*/ 0 w 1559"/>
                    <a:gd name="T37" fmla="*/ 0 h 418"/>
                    <a:gd name="T38" fmla="*/ 0 w 1559"/>
                    <a:gd name="T39" fmla="*/ 0 h 418"/>
                    <a:gd name="T40" fmla="*/ 0 w 1559"/>
                    <a:gd name="T41" fmla="*/ 0 h 418"/>
                    <a:gd name="T42" fmla="*/ 0 w 1559"/>
                    <a:gd name="T43" fmla="*/ 0 h 418"/>
                    <a:gd name="T44" fmla="*/ 0 w 1559"/>
                    <a:gd name="T45" fmla="*/ 0 h 418"/>
                    <a:gd name="T46" fmla="*/ 0 w 1559"/>
                    <a:gd name="T47" fmla="*/ 0 h 418"/>
                    <a:gd name="T48" fmla="*/ 0 w 1559"/>
                    <a:gd name="T49" fmla="*/ 0 h 418"/>
                    <a:gd name="T50" fmla="*/ 0 w 1559"/>
                    <a:gd name="T51" fmla="*/ 0 h 418"/>
                    <a:gd name="T52" fmla="*/ 0 w 1559"/>
                    <a:gd name="T53" fmla="*/ 0 h 418"/>
                    <a:gd name="T54" fmla="*/ 0 w 1559"/>
                    <a:gd name="T55" fmla="*/ 0 h 418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1559"/>
                    <a:gd name="T85" fmla="*/ 0 h 418"/>
                    <a:gd name="T86" fmla="*/ 1559 w 1559"/>
                    <a:gd name="T87" fmla="*/ 418 h 418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1559" h="418">
                      <a:moveTo>
                        <a:pt x="1043" y="100"/>
                      </a:moveTo>
                      <a:lnTo>
                        <a:pt x="556" y="125"/>
                      </a:lnTo>
                      <a:lnTo>
                        <a:pt x="710" y="170"/>
                      </a:lnTo>
                      <a:lnTo>
                        <a:pt x="417" y="165"/>
                      </a:lnTo>
                      <a:lnTo>
                        <a:pt x="159" y="214"/>
                      </a:lnTo>
                      <a:lnTo>
                        <a:pt x="378" y="219"/>
                      </a:lnTo>
                      <a:lnTo>
                        <a:pt x="0" y="274"/>
                      </a:lnTo>
                      <a:lnTo>
                        <a:pt x="129" y="299"/>
                      </a:lnTo>
                      <a:lnTo>
                        <a:pt x="338" y="299"/>
                      </a:lnTo>
                      <a:lnTo>
                        <a:pt x="149" y="354"/>
                      </a:lnTo>
                      <a:lnTo>
                        <a:pt x="352" y="349"/>
                      </a:lnTo>
                      <a:lnTo>
                        <a:pt x="228" y="388"/>
                      </a:lnTo>
                      <a:lnTo>
                        <a:pt x="407" y="398"/>
                      </a:lnTo>
                      <a:lnTo>
                        <a:pt x="715" y="359"/>
                      </a:lnTo>
                      <a:lnTo>
                        <a:pt x="591" y="418"/>
                      </a:lnTo>
                      <a:lnTo>
                        <a:pt x="870" y="364"/>
                      </a:lnTo>
                      <a:lnTo>
                        <a:pt x="1127" y="314"/>
                      </a:lnTo>
                      <a:lnTo>
                        <a:pt x="815" y="284"/>
                      </a:lnTo>
                      <a:lnTo>
                        <a:pt x="591" y="299"/>
                      </a:lnTo>
                      <a:lnTo>
                        <a:pt x="432" y="253"/>
                      </a:lnTo>
                      <a:lnTo>
                        <a:pt x="621" y="239"/>
                      </a:lnTo>
                      <a:lnTo>
                        <a:pt x="725" y="260"/>
                      </a:lnTo>
                      <a:lnTo>
                        <a:pt x="934" y="214"/>
                      </a:lnTo>
                      <a:lnTo>
                        <a:pt x="1142" y="154"/>
                      </a:lnTo>
                      <a:lnTo>
                        <a:pt x="1559" y="170"/>
                      </a:lnTo>
                      <a:lnTo>
                        <a:pt x="1033" y="0"/>
                      </a:lnTo>
                      <a:lnTo>
                        <a:pt x="1043" y="1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89" name="Freeform 157"/>
                <p:cNvSpPr>
                  <a:spLocks/>
                </p:cNvSpPr>
                <p:nvPr/>
              </p:nvSpPr>
              <p:spPr bwMode="auto">
                <a:xfrm>
                  <a:off x="3879" y="2953"/>
                  <a:ext cx="184" cy="71"/>
                </a:xfrm>
                <a:custGeom>
                  <a:avLst/>
                  <a:gdLst>
                    <a:gd name="T0" fmla="*/ 0 w 738"/>
                    <a:gd name="T1" fmla="*/ 0 h 282"/>
                    <a:gd name="T2" fmla="*/ 0 w 738"/>
                    <a:gd name="T3" fmla="*/ 0 h 282"/>
                    <a:gd name="T4" fmla="*/ 0 w 738"/>
                    <a:gd name="T5" fmla="*/ 0 h 282"/>
                    <a:gd name="T6" fmla="*/ 0 w 738"/>
                    <a:gd name="T7" fmla="*/ 0 h 282"/>
                    <a:gd name="T8" fmla="*/ 0 w 738"/>
                    <a:gd name="T9" fmla="*/ 0 h 282"/>
                    <a:gd name="T10" fmla="*/ 0 w 738"/>
                    <a:gd name="T11" fmla="*/ 0 h 282"/>
                    <a:gd name="T12" fmla="*/ 0 w 738"/>
                    <a:gd name="T13" fmla="*/ 0 h 282"/>
                    <a:gd name="T14" fmla="*/ 0 w 738"/>
                    <a:gd name="T15" fmla="*/ 0 h 282"/>
                    <a:gd name="T16" fmla="*/ 0 w 738"/>
                    <a:gd name="T17" fmla="*/ 0 h 282"/>
                    <a:gd name="T18" fmla="*/ 0 w 738"/>
                    <a:gd name="T19" fmla="*/ 0 h 282"/>
                    <a:gd name="T20" fmla="*/ 0 w 738"/>
                    <a:gd name="T21" fmla="*/ 0 h 282"/>
                    <a:gd name="T22" fmla="*/ 0 w 738"/>
                    <a:gd name="T23" fmla="*/ 0 h 282"/>
                    <a:gd name="T24" fmla="*/ 0 w 738"/>
                    <a:gd name="T25" fmla="*/ 0 h 282"/>
                    <a:gd name="T26" fmla="*/ 0 w 738"/>
                    <a:gd name="T27" fmla="*/ 0 h 282"/>
                    <a:gd name="T28" fmla="*/ 0 w 738"/>
                    <a:gd name="T29" fmla="*/ 0 h 282"/>
                    <a:gd name="T30" fmla="*/ 0 w 738"/>
                    <a:gd name="T31" fmla="*/ 0 h 282"/>
                    <a:gd name="T32" fmla="*/ 0 w 738"/>
                    <a:gd name="T33" fmla="*/ 0 h 282"/>
                    <a:gd name="T34" fmla="*/ 0 w 738"/>
                    <a:gd name="T35" fmla="*/ 0 h 282"/>
                    <a:gd name="T36" fmla="*/ 0 w 738"/>
                    <a:gd name="T37" fmla="*/ 0 h 282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738"/>
                    <a:gd name="T58" fmla="*/ 0 h 282"/>
                    <a:gd name="T59" fmla="*/ 738 w 738"/>
                    <a:gd name="T60" fmla="*/ 282 h 282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738" h="282">
                      <a:moveTo>
                        <a:pt x="738" y="19"/>
                      </a:moveTo>
                      <a:lnTo>
                        <a:pt x="474" y="47"/>
                      </a:lnTo>
                      <a:lnTo>
                        <a:pt x="269" y="0"/>
                      </a:lnTo>
                      <a:lnTo>
                        <a:pt x="402" y="86"/>
                      </a:lnTo>
                      <a:lnTo>
                        <a:pt x="190" y="68"/>
                      </a:lnTo>
                      <a:lnTo>
                        <a:pt x="0" y="81"/>
                      </a:lnTo>
                      <a:lnTo>
                        <a:pt x="217" y="121"/>
                      </a:lnTo>
                      <a:lnTo>
                        <a:pt x="70" y="171"/>
                      </a:lnTo>
                      <a:lnTo>
                        <a:pt x="302" y="209"/>
                      </a:lnTo>
                      <a:lnTo>
                        <a:pt x="214" y="277"/>
                      </a:lnTo>
                      <a:lnTo>
                        <a:pt x="410" y="282"/>
                      </a:lnTo>
                      <a:lnTo>
                        <a:pt x="365" y="177"/>
                      </a:lnTo>
                      <a:lnTo>
                        <a:pt x="558" y="262"/>
                      </a:lnTo>
                      <a:lnTo>
                        <a:pt x="733" y="268"/>
                      </a:lnTo>
                      <a:lnTo>
                        <a:pt x="553" y="178"/>
                      </a:lnTo>
                      <a:lnTo>
                        <a:pt x="708" y="154"/>
                      </a:lnTo>
                      <a:lnTo>
                        <a:pt x="580" y="102"/>
                      </a:lnTo>
                      <a:lnTo>
                        <a:pt x="738" y="1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0" name="Freeform 158"/>
                <p:cNvSpPr>
                  <a:spLocks/>
                </p:cNvSpPr>
                <p:nvPr/>
              </p:nvSpPr>
              <p:spPr bwMode="auto">
                <a:xfrm>
                  <a:off x="4227" y="2898"/>
                  <a:ext cx="240" cy="78"/>
                </a:xfrm>
                <a:custGeom>
                  <a:avLst/>
                  <a:gdLst>
                    <a:gd name="T0" fmla="*/ 0 w 958"/>
                    <a:gd name="T1" fmla="*/ 0 h 310"/>
                    <a:gd name="T2" fmla="*/ 0 w 958"/>
                    <a:gd name="T3" fmla="*/ 0 h 310"/>
                    <a:gd name="T4" fmla="*/ 0 w 958"/>
                    <a:gd name="T5" fmla="*/ 0 h 310"/>
                    <a:gd name="T6" fmla="*/ 0 w 958"/>
                    <a:gd name="T7" fmla="*/ 0 h 310"/>
                    <a:gd name="T8" fmla="*/ 0 w 958"/>
                    <a:gd name="T9" fmla="*/ 0 h 310"/>
                    <a:gd name="T10" fmla="*/ 0 w 958"/>
                    <a:gd name="T11" fmla="*/ 0 h 310"/>
                    <a:gd name="T12" fmla="*/ 0 w 958"/>
                    <a:gd name="T13" fmla="*/ 0 h 310"/>
                    <a:gd name="T14" fmla="*/ 0 w 958"/>
                    <a:gd name="T15" fmla="*/ 0 h 310"/>
                    <a:gd name="T16" fmla="*/ 0 w 958"/>
                    <a:gd name="T17" fmla="*/ 0 h 310"/>
                    <a:gd name="T18" fmla="*/ 0 w 958"/>
                    <a:gd name="T19" fmla="*/ 0 h 310"/>
                    <a:gd name="T20" fmla="*/ 0 w 958"/>
                    <a:gd name="T21" fmla="*/ 0 h 310"/>
                    <a:gd name="T22" fmla="*/ 0 w 958"/>
                    <a:gd name="T23" fmla="*/ 0 h 310"/>
                    <a:gd name="T24" fmla="*/ 0 w 958"/>
                    <a:gd name="T25" fmla="*/ 0 h 310"/>
                    <a:gd name="T26" fmla="*/ 0 w 958"/>
                    <a:gd name="T27" fmla="*/ 0 h 310"/>
                    <a:gd name="T28" fmla="*/ 0 w 958"/>
                    <a:gd name="T29" fmla="*/ 0 h 310"/>
                    <a:gd name="T30" fmla="*/ 0 w 958"/>
                    <a:gd name="T31" fmla="*/ 0 h 310"/>
                    <a:gd name="T32" fmla="*/ 0 w 958"/>
                    <a:gd name="T33" fmla="*/ 0 h 310"/>
                    <a:gd name="T34" fmla="*/ 0 w 958"/>
                    <a:gd name="T35" fmla="*/ 0 h 310"/>
                    <a:gd name="T36" fmla="*/ 0 w 958"/>
                    <a:gd name="T37" fmla="*/ 0 h 310"/>
                    <a:gd name="T38" fmla="*/ 0 w 958"/>
                    <a:gd name="T39" fmla="*/ 0 h 310"/>
                    <a:gd name="T40" fmla="*/ 0 w 958"/>
                    <a:gd name="T41" fmla="*/ 0 h 310"/>
                    <a:gd name="T42" fmla="*/ 0 w 958"/>
                    <a:gd name="T43" fmla="*/ 0 h 310"/>
                    <a:gd name="T44" fmla="*/ 0 w 958"/>
                    <a:gd name="T45" fmla="*/ 0 h 310"/>
                    <a:gd name="T46" fmla="*/ 0 w 958"/>
                    <a:gd name="T47" fmla="*/ 0 h 310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958"/>
                    <a:gd name="T73" fmla="*/ 0 h 310"/>
                    <a:gd name="T74" fmla="*/ 958 w 958"/>
                    <a:gd name="T75" fmla="*/ 310 h 310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958" h="310">
                      <a:moveTo>
                        <a:pt x="660" y="126"/>
                      </a:moveTo>
                      <a:lnTo>
                        <a:pt x="526" y="41"/>
                      </a:lnTo>
                      <a:lnTo>
                        <a:pt x="371" y="0"/>
                      </a:lnTo>
                      <a:lnTo>
                        <a:pt x="471" y="80"/>
                      </a:lnTo>
                      <a:lnTo>
                        <a:pt x="267" y="26"/>
                      </a:lnTo>
                      <a:lnTo>
                        <a:pt x="317" y="96"/>
                      </a:lnTo>
                      <a:lnTo>
                        <a:pt x="192" y="61"/>
                      </a:lnTo>
                      <a:lnTo>
                        <a:pt x="0" y="96"/>
                      </a:lnTo>
                      <a:lnTo>
                        <a:pt x="187" y="116"/>
                      </a:lnTo>
                      <a:lnTo>
                        <a:pt x="64" y="140"/>
                      </a:lnTo>
                      <a:lnTo>
                        <a:pt x="298" y="181"/>
                      </a:lnTo>
                      <a:lnTo>
                        <a:pt x="292" y="126"/>
                      </a:lnTo>
                      <a:lnTo>
                        <a:pt x="471" y="191"/>
                      </a:lnTo>
                      <a:lnTo>
                        <a:pt x="421" y="111"/>
                      </a:lnTo>
                      <a:lnTo>
                        <a:pt x="610" y="181"/>
                      </a:lnTo>
                      <a:lnTo>
                        <a:pt x="560" y="215"/>
                      </a:lnTo>
                      <a:lnTo>
                        <a:pt x="729" y="245"/>
                      </a:lnTo>
                      <a:lnTo>
                        <a:pt x="695" y="191"/>
                      </a:lnTo>
                      <a:lnTo>
                        <a:pt x="819" y="205"/>
                      </a:lnTo>
                      <a:lnTo>
                        <a:pt x="958" y="310"/>
                      </a:lnTo>
                      <a:lnTo>
                        <a:pt x="793" y="131"/>
                      </a:lnTo>
                      <a:lnTo>
                        <a:pt x="620" y="36"/>
                      </a:lnTo>
                      <a:lnTo>
                        <a:pt x="660" y="1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1" name="Freeform 159"/>
                <p:cNvSpPr>
                  <a:spLocks/>
                </p:cNvSpPr>
                <p:nvPr/>
              </p:nvSpPr>
              <p:spPr bwMode="auto">
                <a:xfrm>
                  <a:off x="4099" y="3017"/>
                  <a:ext cx="320" cy="69"/>
                </a:xfrm>
                <a:custGeom>
                  <a:avLst/>
                  <a:gdLst>
                    <a:gd name="T0" fmla="*/ 0 w 1277"/>
                    <a:gd name="T1" fmla="*/ 0 h 275"/>
                    <a:gd name="T2" fmla="*/ 0 w 1277"/>
                    <a:gd name="T3" fmla="*/ 0 h 275"/>
                    <a:gd name="T4" fmla="*/ 0 w 1277"/>
                    <a:gd name="T5" fmla="*/ 0 h 275"/>
                    <a:gd name="T6" fmla="*/ 0 w 1277"/>
                    <a:gd name="T7" fmla="*/ 0 h 275"/>
                    <a:gd name="T8" fmla="*/ 0 w 1277"/>
                    <a:gd name="T9" fmla="*/ 0 h 275"/>
                    <a:gd name="T10" fmla="*/ 0 w 1277"/>
                    <a:gd name="T11" fmla="*/ 0 h 275"/>
                    <a:gd name="T12" fmla="*/ 0 w 1277"/>
                    <a:gd name="T13" fmla="*/ 0 h 275"/>
                    <a:gd name="T14" fmla="*/ 0 w 1277"/>
                    <a:gd name="T15" fmla="*/ 0 h 275"/>
                    <a:gd name="T16" fmla="*/ 0 w 1277"/>
                    <a:gd name="T17" fmla="*/ 0 h 275"/>
                    <a:gd name="T18" fmla="*/ 0 w 1277"/>
                    <a:gd name="T19" fmla="*/ 0 h 275"/>
                    <a:gd name="T20" fmla="*/ 0 w 1277"/>
                    <a:gd name="T21" fmla="*/ 0 h 275"/>
                    <a:gd name="T22" fmla="*/ 0 w 1277"/>
                    <a:gd name="T23" fmla="*/ 0 h 275"/>
                    <a:gd name="T24" fmla="*/ 0 w 1277"/>
                    <a:gd name="T25" fmla="*/ 0 h 275"/>
                    <a:gd name="T26" fmla="*/ 0 w 1277"/>
                    <a:gd name="T27" fmla="*/ 0 h 275"/>
                    <a:gd name="T28" fmla="*/ 0 w 1277"/>
                    <a:gd name="T29" fmla="*/ 0 h 275"/>
                    <a:gd name="T30" fmla="*/ 0 w 1277"/>
                    <a:gd name="T31" fmla="*/ 0 h 275"/>
                    <a:gd name="T32" fmla="*/ 0 w 1277"/>
                    <a:gd name="T33" fmla="*/ 0 h 275"/>
                    <a:gd name="T34" fmla="*/ 0 w 1277"/>
                    <a:gd name="T35" fmla="*/ 0 h 275"/>
                    <a:gd name="T36" fmla="*/ 0 w 1277"/>
                    <a:gd name="T37" fmla="*/ 0 h 275"/>
                    <a:gd name="T38" fmla="*/ 0 w 1277"/>
                    <a:gd name="T39" fmla="*/ 0 h 275"/>
                    <a:gd name="T40" fmla="*/ 0 w 1277"/>
                    <a:gd name="T41" fmla="*/ 0 h 275"/>
                    <a:gd name="T42" fmla="*/ 0 w 1277"/>
                    <a:gd name="T43" fmla="*/ 0 h 275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1277"/>
                    <a:gd name="T67" fmla="*/ 0 h 275"/>
                    <a:gd name="T68" fmla="*/ 1277 w 1277"/>
                    <a:gd name="T69" fmla="*/ 275 h 275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1277" h="275">
                      <a:moveTo>
                        <a:pt x="450" y="20"/>
                      </a:moveTo>
                      <a:lnTo>
                        <a:pt x="386" y="69"/>
                      </a:lnTo>
                      <a:lnTo>
                        <a:pt x="535" y="85"/>
                      </a:lnTo>
                      <a:lnTo>
                        <a:pt x="487" y="133"/>
                      </a:lnTo>
                      <a:lnTo>
                        <a:pt x="805" y="84"/>
                      </a:lnTo>
                      <a:lnTo>
                        <a:pt x="687" y="137"/>
                      </a:lnTo>
                      <a:lnTo>
                        <a:pt x="877" y="146"/>
                      </a:lnTo>
                      <a:lnTo>
                        <a:pt x="1103" y="60"/>
                      </a:lnTo>
                      <a:lnTo>
                        <a:pt x="1277" y="148"/>
                      </a:lnTo>
                      <a:lnTo>
                        <a:pt x="1085" y="113"/>
                      </a:lnTo>
                      <a:lnTo>
                        <a:pt x="861" y="206"/>
                      </a:lnTo>
                      <a:lnTo>
                        <a:pt x="468" y="275"/>
                      </a:lnTo>
                      <a:lnTo>
                        <a:pt x="522" y="217"/>
                      </a:lnTo>
                      <a:lnTo>
                        <a:pt x="233" y="231"/>
                      </a:lnTo>
                      <a:lnTo>
                        <a:pt x="270" y="157"/>
                      </a:lnTo>
                      <a:lnTo>
                        <a:pt x="34" y="161"/>
                      </a:lnTo>
                      <a:lnTo>
                        <a:pt x="165" y="104"/>
                      </a:lnTo>
                      <a:lnTo>
                        <a:pt x="0" y="47"/>
                      </a:lnTo>
                      <a:lnTo>
                        <a:pt x="348" y="48"/>
                      </a:lnTo>
                      <a:lnTo>
                        <a:pt x="257" y="0"/>
                      </a:lnTo>
                      <a:lnTo>
                        <a:pt x="450" y="2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2" name="Freeform 160"/>
                <p:cNvSpPr>
                  <a:spLocks/>
                </p:cNvSpPr>
                <p:nvPr/>
              </p:nvSpPr>
              <p:spPr bwMode="auto">
                <a:xfrm>
                  <a:off x="4392" y="3031"/>
                  <a:ext cx="204" cy="392"/>
                </a:xfrm>
                <a:custGeom>
                  <a:avLst/>
                  <a:gdLst>
                    <a:gd name="T0" fmla="*/ 0 w 817"/>
                    <a:gd name="T1" fmla="*/ 0 h 1566"/>
                    <a:gd name="T2" fmla="*/ 0 w 817"/>
                    <a:gd name="T3" fmla="*/ 0 h 1566"/>
                    <a:gd name="T4" fmla="*/ 0 w 817"/>
                    <a:gd name="T5" fmla="*/ 0 h 1566"/>
                    <a:gd name="T6" fmla="*/ 0 w 817"/>
                    <a:gd name="T7" fmla="*/ 0 h 1566"/>
                    <a:gd name="T8" fmla="*/ 0 w 817"/>
                    <a:gd name="T9" fmla="*/ 0 h 1566"/>
                    <a:gd name="T10" fmla="*/ 0 w 817"/>
                    <a:gd name="T11" fmla="*/ 0 h 1566"/>
                    <a:gd name="T12" fmla="*/ 0 w 817"/>
                    <a:gd name="T13" fmla="*/ 0 h 1566"/>
                    <a:gd name="T14" fmla="*/ 0 w 817"/>
                    <a:gd name="T15" fmla="*/ 0 h 1566"/>
                    <a:gd name="T16" fmla="*/ 0 w 817"/>
                    <a:gd name="T17" fmla="*/ 0 h 1566"/>
                    <a:gd name="T18" fmla="*/ 0 w 817"/>
                    <a:gd name="T19" fmla="*/ 0 h 1566"/>
                    <a:gd name="T20" fmla="*/ 0 w 817"/>
                    <a:gd name="T21" fmla="*/ 0 h 1566"/>
                    <a:gd name="T22" fmla="*/ 0 w 817"/>
                    <a:gd name="T23" fmla="*/ 0 h 1566"/>
                    <a:gd name="T24" fmla="*/ 0 w 817"/>
                    <a:gd name="T25" fmla="*/ 0 h 1566"/>
                    <a:gd name="T26" fmla="*/ 0 w 817"/>
                    <a:gd name="T27" fmla="*/ 0 h 1566"/>
                    <a:gd name="T28" fmla="*/ 0 w 817"/>
                    <a:gd name="T29" fmla="*/ 0 h 1566"/>
                    <a:gd name="T30" fmla="*/ 0 w 817"/>
                    <a:gd name="T31" fmla="*/ 0 h 1566"/>
                    <a:gd name="T32" fmla="*/ 0 w 817"/>
                    <a:gd name="T33" fmla="*/ 0 h 1566"/>
                    <a:gd name="T34" fmla="*/ 0 w 817"/>
                    <a:gd name="T35" fmla="*/ 0 h 1566"/>
                    <a:gd name="T36" fmla="*/ 0 w 817"/>
                    <a:gd name="T37" fmla="*/ 0 h 1566"/>
                    <a:gd name="T38" fmla="*/ 0 w 817"/>
                    <a:gd name="T39" fmla="*/ 0 h 1566"/>
                    <a:gd name="T40" fmla="*/ 0 w 817"/>
                    <a:gd name="T41" fmla="*/ 0 h 1566"/>
                    <a:gd name="T42" fmla="*/ 0 w 817"/>
                    <a:gd name="T43" fmla="*/ 0 h 1566"/>
                    <a:gd name="T44" fmla="*/ 0 w 817"/>
                    <a:gd name="T45" fmla="*/ 0 h 1566"/>
                    <a:gd name="T46" fmla="*/ 0 w 817"/>
                    <a:gd name="T47" fmla="*/ 0 h 1566"/>
                    <a:gd name="T48" fmla="*/ 0 w 817"/>
                    <a:gd name="T49" fmla="*/ 0 h 1566"/>
                    <a:gd name="T50" fmla="*/ 0 w 817"/>
                    <a:gd name="T51" fmla="*/ 0 h 1566"/>
                    <a:gd name="T52" fmla="*/ 0 w 817"/>
                    <a:gd name="T53" fmla="*/ 0 h 1566"/>
                    <a:gd name="T54" fmla="*/ 0 w 817"/>
                    <a:gd name="T55" fmla="*/ 0 h 1566"/>
                    <a:gd name="T56" fmla="*/ 0 w 817"/>
                    <a:gd name="T57" fmla="*/ 0 h 1566"/>
                    <a:gd name="T58" fmla="*/ 0 w 817"/>
                    <a:gd name="T59" fmla="*/ 0 h 1566"/>
                    <a:gd name="T60" fmla="*/ 0 w 817"/>
                    <a:gd name="T61" fmla="*/ 0 h 1566"/>
                    <a:gd name="T62" fmla="*/ 0 w 817"/>
                    <a:gd name="T63" fmla="*/ 0 h 1566"/>
                    <a:gd name="T64" fmla="*/ 0 w 817"/>
                    <a:gd name="T65" fmla="*/ 0 h 1566"/>
                    <a:gd name="T66" fmla="*/ 0 w 817"/>
                    <a:gd name="T67" fmla="*/ 0 h 156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817"/>
                    <a:gd name="T103" fmla="*/ 0 h 1566"/>
                    <a:gd name="T104" fmla="*/ 817 w 817"/>
                    <a:gd name="T105" fmla="*/ 1566 h 156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817" h="1566">
                      <a:moveTo>
                        <a:pt x="378" y="237"/>
                      </a:moveTo>
                      <a:lnTo>
                        <a:pt x="316" y="191"/>
                      </a:lnTo>
                      <a:lnTo>
                        <a:pt x="161" y="238"/>
                      </a:lnTo>
                      <a:lnTo>
                        <a:pt x="180" y="205"/>
                      </a:lnTo>
                      <a:lnTo>
                        <a:pt x="0" y="221"/>
                      </a:lnTo>
                      <a:lnTo>
                        <a:pt x="85" y="185"/>
                      </a:lnTo>
                      <a:lnTo>
                        <a:pt x="31" y="169"/>
                      </a:lnTo>
                      <a:lnTo>
                        <a:pt x="85" y="141"/>
                      </a:lnTo>
                      <a:lnTo>
                        <a:pt x="237" y="163"/>
                      </a:lnTo>
                      <a:lnTo>
                        <a:pt x="189" y="120"/>
                      </a:lnTo>
                      <a:lnTo>
                        <a:pt x="320" y="151"/>
                      </a:lnTo>
                      <a:lnTo>
                        <a:pt x="297" y="91"/>
                      </a:lnTo>
                      <a:lnTo>
                        <a:pt x="201" y="21"/>
                      </a:lnTo>
                      <a:lnTo>
                        <a:pt x="314" y="40"/>
                      </a:lnTo>
                      <a:lnTo>
                        <a:pt x="322" y="0"/>
                      </a:lnTo>
                      <a:lnTo>
                        <a:pt x="478" y="58"/>
                      </a:lnTo>
                      <a:lnTo>
                        <a:pt x="539" y="172"/>
                      </a:lnTo>
                      <a:lnTo>
                        <a:pt x="445" y="80"/>
                      </a:lnTo>
                      <a:lnTo>
                        <a:pt x="374" y="70"/>
                      </a:lnTo>
                      <a:lnTo>
                        <a:pt x="461" y="198"/>
                      </a:lnTo>
                      <a:lnTo>
                        <a:pt x="418" y="237"/>
                      </a:lnTo>
                      <a:lnTo>
                        <a:pt x="589" y="392"/>
                      </a:lnTo>
                      <a:lnTo>
                        <a:pt x="522" y="385"/>
                      </a:lnTo>
                      <a:lnTo>
                        <a:pt x="601" y="488"/>
                      </a:lnTo>
                      <a:lnTo>
                        <a:pt x="670" y="826"/>
                      </a:lnTo>
                      <a:lnTo>
                        <a:pt x="680" y="957"/>
                      </a:lnTo>
                      <a:lnTo>
                        <a:pt x="817" y="1113"/>
                      </a:lnTo>
                      <a:lnTo>
                        <a:pt x="764" y="1135"/>
                      </a:lnTo>
                      <a:lnTo>
                        <a:pt x="755" y="1566"/>
                      </a:lnTo>
                      <a:lnTo>
                        <a:pt x="670" y="1034"/>
                      </a:lnTo>
                      <a:lnTo>
                        <a:pt x="591" y="706"/>
                      </a:lnTo>
                      <a:lnTo>
                        <a:pt x="494" y="491"/>
                      </a:lnTo>
                      <a:lnTo>
                        <a:pt x="378" y="23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3" name="Freeform 161"/>
                <p:cNvSpPr>
                  <a:spLocks/>
                </p:cNvSpPr>
                <p:nvPr/>
              </p:nvSpPr>
              <p:spPr bwMode="auto">
                <a:xfrm>
                  <a:off x="4130" y="3144"/>
                  <a:ext cx="153" cy="98"/>
                </a:xfrm>
                <a:custGeom>
                  <a:avLst/>
                  <a:gdLst>
                    <a:gd name="T0" fmla="*/ 0 w 610"/>
                    <a:gd name="T1" fmla="*/ 0 h 392"/>
                    <a:gd name="T2" fmla="*/ 0 w 610"/>
                    <a:gd name="T3" fmla="*/ 0 h 392"/>
                    <a:gd name="T4" fmla="*/ 0 w 610"/>
                    <a:gd name="T5" fmla="*/ 0 h 392"/>
                    <a:gd name="T6" fmla="*/ 0 w 610"/>
                    <a:gd name="T7" fmla="*/ 0 h 392"/>
                    <a:gd name="T8" fmla="*/ 0 w 610"/>
                    <a:gd name="T9" fmla="*/ 0 h 392"/>
                    <a:gd name="T10" fmla="*/ 0 w 610"/>
                    <a:gd name="T11" fmla="*/ 0 h 392"/>
                    <a:gd name="T12" fmla="*/ 0 w 610"/>
                    <a:gd name="T13" fmla="*/ 0 h 392"/>
                    <a:gd name="T14" fmla="*/ 0 w 610"/>
                    <a:gd name="T15" fmla="*/ 0 h 392"/>
                    <a:gd name="T16" fmla="*/ 0 w 610"/>
                    <a:gd name="T17" fmla="*/ 0 h 392"/>
                    <a:gd name="T18" fmla="*/ 0 w 610"/>
                    <a:gd name="T19" fmla="*/ 0 h 392"/>
                    <a:gd name="T20" fmla="*/ 0 w 610"/>
                    <a:gd name="T21" fmla="*/ 0 h 392"/>
                    <a:gd name="T22" fmla="*/ 0 w 610"/>
                    <a:gd name="T23" fmla="*/ 0 h 392"/>
                    <a:gd name="T24" fmla="*/ 0 w 610"/>
                    <a:gd name="T25" fmla="*/ 0 h 392"/>
                    <a:gd name="T26" fmla="*/ 0 w 610"/>
                    <a:gd name="T27" fmla="*/ 0 h 392"/>
                    <a:gd name="T28" fmla="*/ 0 w 610"/>
                    <a:gd name="T29" fmla="*/ 0 h 392"/>
                    <a:gd name="T30" fmla="*/ 0 w 610"/>
                    <a:gd name="T31" fmla="*/ 0 h 392"/>
                    <a:gd name="T32" fmla="*/ 0 w 610"/>
                    <a:gd name="T33" fmla="*/ 0 h 392"/>
                    <a:gd name="T34" fmla="*/ 0 w 610"/>
                    <a:gd name="T35" fmla="*/ 0 h 392"/>
                    <a:gd name="T36" fmla="*/ 0 w 610"/>
                    <a:gd name="T37" fmla="*/ 0 h 392"/>
                    <a:gd name="T38" fmla="*/ 0 w 610"/>
                    <a:gd name="T39" fmla="*/ 0 h 392"/>
                    <a:gd name="T40" fmla="*/ 0 w 610"/>
                    <a:gd name="T41" fmla="*/ 0 h 392"/>
                    <a:gd name="T42" fmla="*/ 0 w 610"/>
                    <a:gd name="T43" fmla="*/ 0 h 392"/>
                    <a:gd name="T44" fmla="*/ 0 w 610"/>
                    <a:gd name="T45" fmla="*/ 0 h 392"/>
                    <a:gd name="T46" fmla="*/ 0 w 610"/>
                    <a:gd name="T47" fmla="*/ 0 h 392"/>
                    <a:gd name="T48" fmla="*/ 0 w 610"/>
                    <a:gd name="T49" fmla="*/ 0 h 392"/>
                    <a:gd name="T50" fmla="*/ 0 w 610"/>
                    <a:gd name="T51" fmla="*/ 0 h 392"/>
                    <a:gd name="T52" fmla="*/ 0 w 610"/>
                    <a:gd name="T53" fmla="*/ 0 h 392"/>
                    <a:gd name="T54" fmla="*/ 0 w 610"/>
                    <a:gd name="T55" fmla="*/ 0 h 392"/>
                    <a:gd name="T56" fmla="*/ 0 w 610"/>
                    <a:gd name="T57" fmla="*/ 0 h 392"/>
                    <a:gd name="T58" fmla="*/ 0 w 610"/>
                    <a:gd name="T59" fmla="*/ 0 h 392"/>
                    <a:gd name="T60" fmla="*/ 0 w 610"/>
                    <a:gd name="T61" fmla="*/ 0 h 392"/>
                    <a:gd name="T62" fmla="*/ 0 w 610"/>
                    <a:gd name="T63" fmla="*/ 0 h 392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10"/>
                    <a:gd name="T97" fmla="*/ 0 h 392"/>
                    <a:gd name="T98" fmla="*/ 610 w 610"/>
                    <a:gd name="T99" fmla="*/ 392 h 392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10" h="392">
                      <a:moveTo>
                        <a:pt x="435" y="26"/>
                      </a:moveTo>
                      <a:lnTo>
                        <a:pt x="250" y="0"/>
                      </a:lnTo>
                      <a:lnTo>
                        <a:pt x="285" y="48"/>
                      </a:lnTo>
                      <a:lnTo>
                        <a:pt x="123" y="35"/>
                      </a:lnTo>
                      <a:lnTo>
                        <a:pt x="0" y="66"/>
                      </a:lnTo>
                      <a:lnTo>
                        <a:pt x="153" y="88"/>
                      </a:lnTo>
                      <a:lnTo>
                        <a:pt x="39" y="106"/>
                      </a:lnTo>
                      <a:lnTo>
                        <a:pt x="139" y="128"/>
                      </a:lnTo>
                      <a:lnTo>
                        <a:pt x="100" y="154"/>
                      </a:lnTo>
                      <a:lnTo>
                        <a:pt x="214" y="203"/>
                      </a:lnTo>
                      <a:lnTo>
                        <a:pt x="153" y="242"/>
                      </a:lnTo>
                      <a:lnTo>
                        <a:pt x="259" y="277"/>
                      </a:lnTo>
                      <a:lnTo>
                        <a:pt x="197" y="313"/>
                      </a:lnTo>
                      <a:lnTo>
                        <a:pt x="105" y="326"/>
                      </a:lnTo>
                      <a:lnTo>
                        <a:pt x="223" y="352"/>
                      </a:lnTo>
                      <a:lnTo>
                        <a:pt x="294" y="392"/>
                      </a:lnTo>
                      <a:lnTo>
                        <a:pt x="280" y="335"/>
                      </a:lnTo>
                      <a:lnTo>
                        <a:pt x="355" y="343"/>
                      </a:lnTo>
                      <a:lnTo>
                        <a:pt x="325" y="299"/>
                      </a:lnTo>
                      <a:lnTo>
                        <a:pt x="469" y="299"/>
                      </a:lnTo>
                      <a:lnTo>
                        <a:pt x="303" y="242"/>
                      </a:lnTo>
                      <a:lnTo>
                        <a:pt x="501" y="237"/>
                      </a:lnTo>
                      <a:lnTo>
                        <a:pt x="610" y="194"/>
                      </a:lnTo>
                      <a:lnTo>
                        <a:pt x="426" y="203"/>
                      </a:lnTo>
                      <a:lnTo>
                        <a:pt x="439" y="167"/>
                      </a:lnTo>
                      <a:lnTo>
                        <a:pt x="255" y="176"/>
                      </a:lnTo>
                      <a:lnTo>
                        <a:pt x="298" y="128"/>
                      </a:lnTo>
                      <a:lnTo>
                        <a:pt x="197" y="66"/>
                      </a:lnTo>
                      <a:lnTo>
                        <a:pt x="391" y="83"/>
                      </a:lnTo>
                      <a:lnTo>
                        <a:pt x="328" y="44"/>
                      </a:lnTo>
                      <a:lnTo>
                        <a:pt x="435" y="26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4" name="Freeform 162"/>
                <p:cNvSpPr>
                  <a:spLocks/>
                </p:cNvSpPr>
                <p:nvPr/>
              </p:nvSpPr>
              <p:spPr bwMode="auto">
                <a:xfrm>
                  <a:off x="4180" y="3240"/>
                  <a:ext cx="178" cy="43"/>
                </a:xfrm>
                <a:custGeom>
                  <a:avLst/>
                  <a:gdLst>
                    <a:gd name="T0" fmla="*/ 0 w 712"/>
                    <a:gd name="T1" fmla="*/ 0 h 171"/>
                    <a:gd name="T2" fmla="*/ 0 w 712"/>
                    <a:gd name="T3" fmla="*/ 0 h 171"/>
                    <a:gd name="T4" fmla="*/ 0 w 712"/>
                    <a:gd name="T5" fmla="*/ 0 h 171"/>
                    <a:gd name="T6" fmla="*/ 0 w 712"/>
                    <a:gd name="T7" fmla="*/ 0 h 171"/>
                    <a:gd name="T8" fmla="*/ 0 w 712"/>
                    <a:gd name="T9" fmla="*/ 0 h 171"/>
                    <a:gd name="T10" fmla="*/ 0 w 712"/>
                    <a:gd name="T11" fmla="*/ 0 h 171"/>
                    <a:gd name="T12" fmla="*/ 0 w 712"/>
                    <a:gd name="T13" fmla="*/ 0 h 171"/>
                    <a:gd name="T14" fmla="*/ 0 w 712"/>
                    <a:gd name="T15" fmla="*/ 0 h 171"/>
                    <a:gd name="T16" fmla="*/ 0 w 712"/>
                    <a:gd name="T17" fmla="*/ 0 h 171"/>
                    <a:gd name="T18" fmla="*/ 0 w 712"/>
                    <a:gd name="T19" fmla="*/ 0 h 171"/>
                    <a:gd name="T20" fmla="*/ 0 w 712"/>
                    <a:gd name="T21" fmla="*/ 0 h 171"/>
                    <a:gd name="T22" fmla="*/ 0 w 712"/>
                    <a:gd name="T23" fmla="*/ 0 h 171"/>
                    <a:gd name="T24" fmla="*/ 0 w 712"/>
                    <a:gd name="T25" fmla="*/ 0 h 171"/>
                    <a:gd name="T26" fmla="*/ 0 w 712"/>
                    <a:gd name="T27" fmla="*/ 0 h 171"/>
                    <a:gd name="T28" fmla="*/ 0 w 712"/>
                    <a:gd name="T29" fmla="*/ 0 h 171"/>
                    <a:gd name="T30" fmla="*/ 0 w 712"/>
                    <a:gd name="T31" fmla="*/ 0 h 171"/>
                    <a:gd name="T32" fmla="*/ 0 w 712"/>
                    <a:gd name="T33" fmla="*/ 0 h 171"/>
                    <a:gd name="T34" fmla="*/ 0 w 712"/>
                    <a:gd name="T35" fmla="*/ 0 h 171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712"/>
                    <a:gd name="T55" fmla="*/ 0 h 171"/>
                    <a:gd name="T56" fmla="*/ 712 w 712"/>
                    <a:gd name="T57" fmla="*/ 171 h 171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712" h="171">
                      <a:moveTo>
                        <a:pt x="0" y="30"/>
                      </a:moveTo>
                      <a:lnTo>
                        <a:pt x="101" y="83"/>
                      </a:lnTo>
                      <a:lnTo>
                        <a:pt x="71" y="110"/>
                      </a:lnTo>
                      <a:lnTo>
                        <a:pt x="254" y="128"/>
                      </a:lnTo>
                      <a:lnTo>
                        <a:pt x="189" y="158"/>
                      </a:lnTo>
                      <a:lnTo>
                        <a:pt x="369" y="171"/>
                      </a:lnTo>
                      <a:lnTo>
                        <a:pt x="575" y="83"/>
                      </a:lnTo>
                      <a:lnTo>
                        <a:pt x="712" y="83"/>
                      </a:lnTo>
                      <a:lnTo>
                        <a:pt x="435" y="0"/>
                      </a:lnTo>
                      <a:lnTo>
                        <a:pt x="488" y="62"/>
                      </a:lnTo>
                      <a:lnTo>
                        <a:pt x="431" y="75"/>
                      </a:lnTo>
                      <a:lnTo>
                        <a:pt x="251" y="9"/>
                      </a:lnTo>
                      <a:lnTo>
                        <a:pt x="334" y="69"/>
                      </a:lnTo>
                      <a:lnTo>
                        <a:pt x="260" y="62"/>
                      </a:lnTo>
                      <a:lnTo>
                        <a:pt x="154" y="30"/>
                      </a:lnTo>
                      <a:lnTo>
                        <a:pt x="185" y="69"/>
                      </a:lnTo>
                      <a:lnTo>
                        <a:pt x="0" y="3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5" name="Freeform 163"/>
                <p:cNvSpPr>
                  <a:spLocks/>
                </p:cNvSpPr>
                <p:nvPr/>
              </p:nvSpPr>
              <p:spPr bwMode="auto">
                <a:xfrm>
                  <a:off x="4347" y="3188"/>
                  <a:ext cx="181" cy="238"/>
                </a:xfrm>
                <a:custGeom>
                  <a:avLst/>
                  <a:gdLst>
                    <a:gd name="T0" fmla="*/ 0 w 725"/>
                    <a:gd name="T1" fmla="*/ 0 h 950"/>
                    <a:gd name="T2" fmla="*/ 0 w 725"/>
                    <a:gd name="T3" fmla="*/ 0 h 950"/>
                    <a:gd name="T4" fmla="*/ 0 w 725"/>
                    <a:gd name="T5" fmla="*/ 0 h 950"/>
                    <a:gd name="T6" fmla="*/ 0 w 725"/>
                    <a:gd name="T7" fmla="*/ 0 h 950"/>
                    <a:gd name="T8" fmla="*/ 0 w 725"/>
                    <a:gd name="T9" fmla="*/ 0 h 950"/>
                    <a:gd name="T10" fmla="*/ 0 w 725"/>
                    <a:gd name="T11" fmla="*/ 0 h 950"/>
                    <a:gd name="T12" fmla="*/ 0 w 725"/>
                    <a:gd name="T13" fmla="*/ 0 h 950"/>
                    <a:gd name="T14" fmla="*/ 0 w 725"/>
                    <a:gd name="T15" fmla="*/ 0 h 950"/>
                    <a:gd name="T16" fmla="*/ 0 w 725"/>
                    <a:gd name="T17" fmla="*/ 0 h 950"/>
                    <a:gd name="T18" fmla="*/ 0 w 725"/>
                    <a:gd name="T19" fmla="*/ 0 h 950"/>
                    <a:gd name="T20" fmla="*/ 0 w 725"/>
                    <a:gd name="T21" fmla="*/ 0 h 950"/>
                    <a:gd name="T22" fmla="*/ 0 w 725"/>
                    <a:gd name="T23" fmla="*/ 0 h 950"/>
                    <a:gd name="T24" fmla="*/ 0 w 725"/>
                    <a:gd name="T25" fmla="*/ 0 h 950"/>
                    <a:gd name="T26" fmla="*/ 0 w 725"/>
                    <a:gd name="T27" fmla="*/ 0 h 950"/>
                    <a:gd name="T28" fmla="*/ 0 w 725"/>
                    <a:gd name="T29" fmla="*/ 0 h 950"/>
                    <a:gd name="T30" fmla="*/ 0 w 725"/>
                    <a:gd name="T31" fmla="*/ 0 h 950"/>
                    <a:gd name="T32" fmla="*/ 0 w 725"/>
                    <a:gd name="T33" fmla="*/ 0 h 950"/>
                    <a:gd name="T34" fmla="*/ 0 w 725"/>
                    <a:gd name="T35" fmla="*/ 0 h 950"/>
                    <a:gd name="T36" fmla="*/ 0 w 725"/>
                    <a:gd name="T37" fmla="*/ 0 h 950"/>
                    <a:gd name="T38" fmla="*/ 0 w 725"/>
                    <a:gd name="T39" fmla="*/ 0 h 950"/>
                    <a:gd name="T40" fmla="*/ 0 w 725"/>
                    <a:gd name="T41" fmla="*/ 0 h 950"/>
                    <a:gd name="T42" fmla="*/ 0 w 725"/>
                    <a:gd name="T43" fmla="*/ 0 h 950"/>
                    <a:gd name="T44" fmla="*/ 0 w 725"/>
                    <a:gd name="T45" fmla="*/ 0 h 950"/>
                    <a:gd name="T46" fmla="*/ 0 w 725"/>
                    <a:gd name="T47" fmla="*/ 0 h 950"/>
                    <a:gd name="T48" fmla="*/ 0 w 725"/>
                    <a:gd name="T49" fmla="*/ 0 h 950"/>
                    <a:gd name="T50" fmla="*/ 0 w 725"/>
                    <a:gd name="T51" fmla="*/ 0 h 950"/>
                    <a:gd name="T52" fmla="*/ 0 w 725"/>
                    <a:gd name="T53" fmla="*/ 0 h 950"/>
                    <a:gd name="T54" fmla="*/ 0 w 725"/>
                    <a:gd name="T55" fmla="*/ 0 h 950"/>
                    <a:gd name="T56" fmla="*/ 0 w 725"/>
                    <a:gd name="T57" fmla="*/ 0 h 950"/>
                    <a:gd name="T58" fmla="*/ 0 w 725"/>
                    <a:gd name="T59" fmla="*/ 0 h 950"/>
                    <a:gd name="T60" fmla="*/ 0 w 725"/>
                    <a:gd name="T61" fmla="*/ 0 h 950"/>
                    <a:gd name="T62" fmla="*/ 0 w 725"/>
                    <a:gd name="T63" fmla="*/ 0 h 950"/>
                    <a:gd name="T64" fmla="*/ 0 w 725"/>
                    <a:gd name="T65" fmla="*/ 0 h 950"/>
                    <a:gd name="T66" fmla="*/ 0 w 725"/>
                    <a:gd name="T67" fmla="*/ 0 h 950"/>
                    <a:gd name="T68" fmla="*/ 0 w 725"/>
                    <a:gd name="T69" fmla="*/ 0 h 950"/>
                    <a:gd name="T70" fmla="*/ 0 w 725"/>
                    <a:gd name="T71" fmla="*/ 0 h 950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725"/>
                    <a:gd name="T109" fmla="*/ 0 h 950"/>
                    <a:gd name="T110" fmla="*/ 725 w 725"/>
                    <a:gd name="T111" fmla="*/ 950 h 950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725" h="950">
                      <a:moveTo>
                        <a:pt x="0" y="44"/>
                      </a:moveTo>
                      <a:lnTo>
                        <a:pt x="155" y="181"/>
                      </a:lnTo>
                      <a:lnTo>
                        <a:pt x="213" y="298"/>
                      </a:lnTo>
                      <a:lnTo>
                        <a:pt x="223" y="363"/>
                      </a:lnTo>
                      <a:lnTo>
                        <a:pt x="323" y="378"/>
                      </a:lnTo>
                      <a:lnTo>
                        <a:pt x="295" y="396"/>
                      </a:lnTo>
                      <a:lnTo>
                        <a:pt x="371" y="393"/>
                      </a:lnTo>
                      <a:lnTo>
                        <a:pt x="318" y="427"/>
                      </a:lnTo>
                      <a:lnTo>
                        <a:pt x="472" y="406"/>
                      </a:lnTo>
                      <a:lnTo>
                        <a:pt x="533" y="443"/>
                      </a:lnTo>
                      <a:lnTo>
                        <a:pt x="725" y="950"/>
                      </a:lnTo>
                      <a:lnTo>
                        <a:pt x="710" y="855"/>
                      </a:lnTo>
                      <a:lnTo>
                        <a:pt x="586" y="498"/>
                      </a:lnTo>
                      <a:lnTo>
                        <a:pt x="531" y="408"/>
                      </a:lnTo>
                      <a:lnTo>
                        <a:pt x="572" y="374"/>
                      </a:lnTo>
                      <a:lnTo>
                        <a:pt x="540" y="341"/>
                      </a:lnTo>
                      <a:lnTo>
                        <a:pt x="533" y="361"/>
                      </a:lnTo>
                      <a:lnTo>
                        <a:pt x="493" y="296"/>
                      </a:lnTo>
                      <a:lnTo>
                        <a:pt x="481" y="344"/>
                      </a:lnTo>
                      <a:lnTo>
                        <a:pt x="440" y="328"/>
                      </a:lnTo>
                      <a:lnTo>
                        <a:pt x="392" y="275"/>
                      </a:lnTo>
                      <a:lnTo>
                        <a:pt x="399" y="339"/>
                      </a:lnTo>
                      <a:lnTo>
                        <a:pt x="336" y="287"/>
                      </a:lnTo>
                      <a:lnTo>
                        <a:pt x="290" y="259"/>
                      </a:lnTo>
                      <a:lnTo>
                        <a:pt x="270" y="301"/>
                      </a:lnTo>
                      <a:lnTo>
                        <a:pt x="207" y="224"/>
                      </a:lnTo>
                      <a:lnTo>
                        <a:pt x="352" y="226"/>
                      </a:lnTo>
                      <a:lnTo>
                        <a:pt x="274" y="194"/>
                      </a:lnTo>
                      <a:lnTo>
                        <a:pt x="379" y="185"/>
                      </a:lnTo>
                      <a:lnTo>
                        <a:pt x="190" y="137"/>
                      </a:lnTo>
                      <a:lnTo>
                        <a:pt x="247" y="110"/>
                      </a:lnTo>
                      <a:lnTo>
                        <a:pt x="179" y="93"/>
                      </a:lnTo>
                      <a:lnTo>
                        <a:pt x="37" y="0"/>
                      </a:lnTo>
                      <a:lnTo>
                        <a:pt x="114" y="85"/>
                      </a:lnTo>
                      <a:lnTo>
                        <a:pt x="0" y="4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6" name="Freeform 164"/>
                <p:cNvSpPr>
                  <a:spLocks/>
                </p:cNvSpPr>
                <p:nvPr/>
              </p:nvSpPr>
              <p:spPr bwMode="auto">
                <a:xfrm>
                  <a:off x="3897" y="3159"/>
                  <a:ext cx="251" cy="281"/>
                </a:xfrm>
                <a:custGeom>
                  <a:avLst/>
                  <a:gdLst>
                    <a:gd name="T0" fmla="*/ 0 w 1005"/>
                    <a:gd name="T1" fmla="*/ 0 h 1125"/>
                    <a:gd name="T2" fmla="*/ 0 w 1005"/>
                    <a:gd name="T3" fmla="*/ 0 h 1125"/>
                    <a:gd name="T4" fmla="*/ 0 w 1005"/>
                    <a:gd name="T5" fmla="*/ 0 h 1125"/>
                    <a:gd name="T6" fmla="*/ 0 w 1005"/>
                    <a:gd name="T7" fmla="*/ 0 h 1125"/>
                    <a:gd name="T8" fmla="*/ 0 w 1005"/>
                    <a:gd name="T9" fmla="*/ 0 h 1125"/>
                    <a:gd name="T10" fmla="*/ 0 w 1005"/>
                    <a:gd name="T11" fmla="*/ 0 h 1125"/>
                    <a:gd name="T12" fmla="*/ 0 w 1005"/>
                    <a:gd name="T13" fmla="*/ 0 h 1125"/>
                    <a:gd name="T14" fmla="*/ 0 w 1005"/>
                    <a:gd name="T15" fmla="*/ 0 h 1125"/>
                    <a:gd name="T16" fmla="*/ 0 w 1005"/>
                    <a:gd name="T17" fmla="*/ 0 h 1125"/>
                    <a:gd name="T18" fmla="*/ 0 w 1005"/>
                    <a:gd name="T19" fmla="*/ 0 h 1125"/>
                    <a:gd name="T20" fmla="*/ 0 w 1005"/>
                    <a:gd name="T21" fmla="*/ 0 h 1125"/>
                    <a:gd name="T22" fmla="*/ 0 w 1005"/>
                    <a:gd name="T23" fmla="*/ 0 h 1125"/>
                    <a:gd name="T24" fmla="*/ 0 w 1005"/>
                    <a:gd name="T25" fmla="*/ 0 h 1125"/>
                    <a:gd name="T26" fmla="*/ 0 w 1005"/>
                    <a:gd name="T27" fmla="*/ 0 h 1125"/>
                    <a:gd name="T28" fmla="*/ 0 w 1005"/>
                    <a:gd name="T29" fmla="*/ 0 h 1125"/>
                    <a:gd name="T30" fmla="*/ 0 w 1005"/>
                    <a:gd name="T31" fmla="*/ 0 h 1125"/>
                    <a:gd name="T32" fmla="*/ 0 w 1005"/>
                    <a:gd name="T33" fmla="*/ 0 h 1125"/>
                    <a:gd name="T34" fmla="*/ 0 w 1005"/>
                    <a:gd name="T35" fmla="*/ 0 h 1125"/>
                    <a:gd name="T36" fmla="*/ 0 w 1005"/>
                    <a:gd name="T37" fmla="*/ 0 h 1125"/>
                    <a:gd name="T38" fmla="*/ 0 w 1005"/>
                    <a:gd name="T39" fmla="*/ 0 h 1125"/>
                    <a:gd name="T40" fmla="*/ 0 w 1005"/>
                    <a:gd name="T41" fmla="*/ 0 h 1125"/>
                    <a:gd name="T42" fmla="*/ 0 w 1005"/>
                    <a:gd name="T43" fmla="*/ 0 h 1125"/>
                    <a:gd name="T44" fmla="*/ 0 w 1005"/>
                    <a:gd name="T45" fmla="*/ 0 h 1125"/>
                    <a:gd name="T46" fmla="*/ 0 w 1005"/>
                    <a:gd name="T47" fmla="*/ 0 h 1125"/>
                    <a:gd name="T48" fmla="*/ 0 w 1005"/>
                    <a:gd name="T49" fmla="*/ 0 h 1125"/>
                    <a:gd name="T50" fmla="*/ 0 w 1005"/>
                    <a:gd name="T51" fmla="*/ 0 h 1125"/>
                    <a:gd name="T52" fmla="*/ 0 w 1005"/>
                    <a:gd name="T53" fmla="*/ 0 h 1125"/>
                    <a:gd name="T54" fmla="*/ 0 w 1005"/>
                    <a:gd name="T55" fmla="*/ 0 h 1125"/>
                    <a:gd name="T56" fmla="*/ 0 w 1005"/>
                    <a:gd name="T57" fmla="*/ 0 h 1125"/>
                    <a:gd name="T58" fmla="*/ 0 w 1005"/>
                    <a:gd name="T59" fmla="*/ 0 h 1125"/>
                    <a:gd name="T60" fmla="*/ 0 w 1005"/>
                    <a:gd name="T61" fmla="*/ 0 h 1125"/>
                    <a:gd name="T62" fmla="*/ 0 w 1005"/>
                    <a:gd name="T63" fmla="*/ 0 h 1125"/>
                    <a:gd name="T64" fmla="*/ 0 w 1005"/>
                    <a:gd name="T65" fmla="*/ 0 h 1125"/>
                    <a:gd name="T66" fmla="*/ 0 w 1005"/>
                    <a:gd name="T67" fmla="*/ 0 h 1125"/>
                    <a:gd name="T68" fmla="*/ 0 w 1005"/>
                    <a:gd name="T69" fmla="*/ 0 h 1125"/>
                    <a:gd name="T70" fmla="*/ 0 w 1005"/>
                    <a:gd name="T71" fmla="*/ 0 h 1125"/>
                    <a:gd name="T72" fmla="*/ 0 w 1005"/>
                    <a:gd name="T73" fmla="*/ 0 h 1125"/>
                    <a:gd name="T74" fmla="*/ 0 w 1005"/>
                    <a:gd name="T75" fmla="*/ 0 h 1125"/>
                    <a:gd name="T76" fmla="*/ 0 w 1005"/>
                    <a:gd name="T77" fmla="*/ 0 h 1125"/>
                    <a:gd name="T78" fmla="*/ 0 w 1005"/>
                    <a:gd name="T79" fmla="*/ 0 h 1125"/>
                    <a:gd name="T80" fmla="*/ 0 w 1005"/>
                    <a:gd name="T81" fmla="*/ 0 h 1125"/>
                    <a:gd name="T82" fmla="*/ 0 w 1005"/>
                    <a:gd name="T83" fmla="*/ 0 h 1125"/>
                    <a:gd name="T84" fmla="*/ 0 w 1005"/>
                    <a:gd name="T85" fmla="*/ 0 h 1125"/>
                    <a:gd name="T86" fmla="*/ 0 w 1005"/>
                    <a:gd name="T87" fmla="*/ 0 h 1125"/>
                    <a:gd name="T88" fmla="*/ 0 w 1005"/>
                    <a:gd name="T89" fmla="*/ 0 h 1125"/>
                    <a:gd name="T90" fmla="*/ 0 w 1005"/>
                    <a:gd name="T91" fmla="*/ 0 h 1125"/>
                    <a:gd name="T92" fmla="*/ 0 w 1005"/>
                    <a:gd name="T93" fmla="*/ 0 h 1125"/>
                    <a:gd name="T94" fmla="*/ 0 w 1005"/>
                    <a:gd name="T95" fmla="*/ 0 h 1125"/>
                    <a:gd name="T96" fmla="*/ 0 w 1005"/>
                    <a:gd name="T97" fmla="*/ 0 h 1125"/>
                    <a:gd name="T98" fmla="*/ 0 w 1005"/>
                    <a:gd name="T99" fmla="*/ 0 h 1125"/>
                    <a:gd name="T100" fmla="*/ 0 w 1005"/>
                    <a:gd name="T101" fmla="*/ 0 h 1125"/>
                    <a:gd name="T102" fmla="*/ 0 w 1005"/>
                    <a:gd name="T103" fmla="*/ 0 h 1125"/>
                    <a:gd name="T104" fmla="*/ 0 w 1005"/>
                    <a:gd name="T105" fmla="*/ 0 h 1125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1005"/>
                    <a:gd name="T160" fmla="*/ 0 h 1125"/>
                    <a:gd name="T161" fmla="*/ 1005 w 1005"/>
                    <a:gd name="T162" fmla="*/ 1125 h 1125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1005" h="1125">
                      <a:moveTo>
                        <a:pt x="180" y="18"/>
                      </a:moveTo>
                      <a:lnTo>
                        <a:pt x="36" y="0"/>
                      </a:lnTo>
                      <a:lnTo>
                        <a:pt x="106" y="53"/>
                      </a:lnTo>
                      <a:lnTo>
                        <a:pt x="0" y="71"/>
                      </a:lnTo>
                      <a:lnTo>
                        <a:pt x="155" y="115"/>
                      </a:lnTo>
                      <a:lnTo>
                        <a:pt x="114" y="158"/>
                      </a:lnTo>
                      <a:lnTo>
                        <a:pt x="212" y="189"/>
                      </a:lnTo>
                      <a:lnTo>
                        <a:pt x="128" y="229"/>
                      </a:lnTo>
                      <a:lnTo>
                        <a:pt x="41" y="215"/>
                      </a:lnTo>
                      <a:lnTo>
                        <a:pt x="111" y="260"/>
                      </a:lnTo>
                      <a:lnTo>
                        <a:pt x="18" y="286"/>
                      </a:lnTo>
                      <a:lnTo>
                        <a:pt x="146" y="317"/>
                      </a:lnTo>
                      <a:lnTo>
                        <a:pt x="114" y="343"/>
                      </a:lnTo>
                      <a:lnTo>
                        <a:pt x="229" y="356"/>
                      </a:lnTo>
                      <a:lnTo>
                        <a:pt x="282" y="388"/>
                      </a:lnTo>
                      <a:lnTo>
                        <a:pt x="185" y="409"/>
                      </a:lnTo>
                      <a:lnTo>
                        <a:pt x="282" y="427"/>
                      </a:lnTo>
                      <a:lnTo>
                        <a:pt x="339" y="454"/>
                      </a:lnTo>
                      <a:lnTo>
                        <a:pt x="264" y="475"/>
                      </a:lnTo>
                      <a:lnTo>
                        <a:pt x="366" y="499"/>
                      </a:lnTo>
                      <a:lnTo>
                        <a:pt x="541" y="477"/>
                      </a:lnTo>
                      <a:lnTo>
                        <a:pt x="717" y="524"/>
                      </a:lnTo>
                      <a:lnTo>
                        <a:pt x="664" y="553"/>
                      </a:lnTo>
                      <a:lnTo>
                        <a:pt x="737" y="567"/>
                      </a:lnTo>
                      <a:lnTo>
                        <a:pt x="806" y="639"/>
                      </a:lnTo>
                      <a:lnTo>
                        <a:pt x="1005" y="1125"/>
                      </a:lnTo>
                      <a:lnTo>
                        <a:pt x="998" y="1056"/>
                      </a:lnTo>
                      <a:lnTo>
                        <a:pt x="968" y="928"/>
                      </a:lnTo>
                      <a:lnTo>
                        <a:pt x="884" y="770"/>
                      </a:lnTo>
                      <a:lnTo>
                        <a:pt x="872" y="677"/>
                      </a:lnTo>
                      <a:lnTo>
                        <a:pt x="757" y="531"/>
                      </a:lnTo>
                      <a:lnTo>
                        <a:pt x="798" y="522"/>
                      </a:lnTo>
                      <a:lnTo>
                        <a:pt x="749" y="449"/>
                      </a:lnTo>
                      <a:lnTo>
                        <a:pt x="638" y="413"/>
                      </a:lnTo>
                      <a:lnTo>
                        <a:pt x="690" y="479"/>
                      </a:lnTo>
                      <a:lnTo>
                        <a:pt x="525" y="406"/>
                      </a:lnTo>
                      <a:lnTo>
                        <a:pt x="438" y="436"/>
                      </a:lnTo>
                      <a:lnTo>
                        <a:pt x="399" y="395"/>
                      </a:lnTo>
                      <a:lnTo>
                        <a:pt x="468" y="356"/>
                      </a:lnTo>
                      <a:lnTo>
                        <a:pt x="372" y="313"/>
                      </a:lnTo>
                      <a:lnTo>
                        <a:pt x="213" y="299"/>
                      </a:lnTo>
                      <a:lnTo>
                        <a:pt x="269" y="251"/>
                      </a:lnTo>
                      <a:lnTo>
                        <a:pt x="212" y="229"/>
                      </a:lnTo>
                      <a:lnTo>
                        <a:pt x="330" y="212"/>
                      </a:lnTo>
                      <a:lnTo>
                        <a:pt x="418" y="229"/>
                      </a:lnTo>
                      <a:lnTo>
                        <a:pt x="374" y="172"/>
                      </a:lnTo>
                      <a:lnTo>
                        <a:pt x="220" y="128"/>
                      </a:lnTo>
                      <a:lnTo>
                        <a:pt x="300" y="123"/>
                      </a:lnTo>
                      <a:lnTo>
                        <a:pt x="155" y="44"/>
                      </a:lnTo>
                      <a:lnTo>
                        <a:pt x="229" y="49"/>
                      </a:lnTo>
                      <a:lnTo>
                        <a:pt x="378" y="14"/>
                      </a:lnTo>
                      <a:lnTo>
                        <a:pt x="180" y="1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7" name="Freeform 165"/>
                <p:cNvSpPr>
                  <a:spLocks/>
                </p:cNvSpPr>
                <p:nvPr/>
              </p:nvSpPr>
              <p:spPr bwMode="auto">
                <a:xfrm>
                  <a:off x="4254" y="3174"/>
                  <a:ext cx="112" cy="67"/>
                </a:xfrm>
                <a:custGeom>
                  <a:avLst/>
                  <a:gdLst>
                    <a:gd name="T0" fmla="*/ 0 w 448"/>
                    <a:gd name="T1" fmla="*/ 0 h 268"/>
                    <a:gd name="T2" fmla="*/ 0 w 448"/>
                    <a:gd name="T3" fmla="*/ 0 h 268"/>
                    <a:gd name="T4" fmla="*/ 0 w 448"/>
                    <a:gd name="T5" fmla="*/ 0 h 268"/>
                    <a:gd name="T6" fmla="*/ 0 w 448"/>
                    <a:gd name="T7" fmla="*/ 0 h 268"/>
                    <a:gd name="T8" fmla="*/ 0 w 448"/>
                    <a:gd name="T9" fmla="*/ 0 h 268"/>
                    <a:gd name="T10" fmla="*/ 0 w 448"/>
                    <a:gd name="T11" fmla="*/ 0 h 268"/>
                    <a:gd name="T12" fmla="*/ 0 w 448"/>
                    <a:gd name="T13" fmla="*/ 0 h 268"/>
                    <a:gd name="T14" fmla="*/ 0 w 448"/>
                    <a:gd name="T15" fmla="*/ 0 h 268"/>
                    <a:gd name="T16" fmla="*/ 0 w 448"/>
                    <a:gd name="T17" fmla="*/ 0 h 268"/>
                    <a:gd name="T18" fmla="*/ 0 w 448"/>
                    <a:gd name="T19" fmla="*/ 0 h 268"/>
                    <a:gd name="T20" fmla="*/ 0 w 448"/>
                    <a:gd name="T21" fmla="*/ 0 h 268"/>
                    <a:gd name="T22" fmla="*/ 0 w 448"/>
                    <a:gd name="T23" fmla="*/ 0 h 268"/>
                    <a:gd name="T24" fmla="*/ 0 w 448"/>
                    <a:gd name="T25" fmla="*/ 0 h 268"/>
                    <a:gd name="T26" fmla="*/ 0 w 448"/>
                    <a:gd name="T27" fmla="*/ 0 h 268"/>
                    <a:gd name="T28" fmla="*/ 0 w 448"/>
                    <a:gd name="T29" fmla="*/ 0 h 268"/>
                    <a:gd name="T30" fmla="*/ 0 w 448"/>
                    <a:gd name="T31" fmla="*/ 0 h 268"/>
                    <a:gd name="T32" fmla="*/ 0 w 448"/>
                    <a:gd name="T33" fmla="*/ 0 h 268"/>
                    <a:gd name="T34" fmla="*/ 0 w 448"/>
                    <a:gd name="T35" fmla="*/ 0 h 268"/>
                    <a:gd name="T36" fmla="*/ 0 w 448"/>
                    <a:gd name="T37" fmla="*/ 0 h 268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448"/>
                    <a:gd name="T58" fmla="*/ 0 h 268"/>
                    <a:gd name="T59" fmla="*/ 448 w 448"/>
                    <a:gd name="T60" fmla="*/ 268 h 268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448" h="268">
                      <a:moveTo>
                        <a:pt x="224" y="110"/>
                      </a:moveTo>
                      <a:lnTo>
                        <a:pt x="136" y="101"/>
                      </a:lnTo>
                      <a:lnTo>
                        <a:pt x="180" y="158"/>
                      </a:lnTo>
                      <a:lnTo>
                        <a:pt x="62" y="167"/>
                      </a:lnTo>
                      <a:lnTo>
                        <a:pt x="0" y="162"/>
                      </a:lnTo>
                      <a:lnTo>
                        <a:pt x="78" y="198"/>
                      </a:lnTo>
                      <a:lnTo>
                        <a:pt x="18" y="219"/>
                      </a:lnTo>
                      <a:lnTo>
                        <a:pt x="87" y="242"/>
                      </a:lnTo>
                      <a:lnTo>
                        <a:pt x="255" y="189"/>
                      </a:lnTo>
                      <a:lnTo>
                        <a:pt x="228" y="228"/>
                      </a:lnTo>
                      <a:lnTo>
                        <a:pt x="333" y="207"/>
                      </a:lnTo>
                      <a:lnTo>
                        <a:pt x="448" y="268"/>
                      </a:lnTo>
                      <a:lnTo>
                        <a:pt x="396" y="194"/>
                      </a:lnTo>
                      <a:lnTo>
                        <a:pt x="273" y="153"/>
                      </a:lnTo>
                      <a:lnTo>
                        <a:pt x="333" y="141"/>
                      </a:lnTo>
                      <a:lnTo>
                        <a:pt x="255" y="44"/>
                      </a:lnTo>
                      <a:lnTo>
                        <a:pt x="105" y="0"/>
                      </a:lnTo>
                      <a:lnTo>
                        <a:pt x="224" y="11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8" name="Freeform 166"/>
                <p:cNvSpPr>
                  <a:spLocks/>
                </p:cNvSpPr>
                <p:nvPr/>
              </p:nvSpPr>
              <p:spPr bwMode="auto">
                <a:xfrm>
                  <a:off x="4419" y="3097"/>
                  <a:ext cx="86" cy="74"/>
                </a:xfrm>
                <a:custGeom>
                  <a:avLst/>
                  <a:gdLst>
                    <a:gd name="T0" fmla="*/ 0 w 343"/>
                    <a:gd name="T1" fmla="*/ 0 h 294"/>
                    <a:gd name="T2" fmla="*/ 0 w 343"/>
                    <a:gd name="T3" fmla="*/ 0 h 294"/>
                    <a:gd name="T4" fmla="*/ 0 w 343"/>
                    <a:gd name="T5" fmla="*/ 0 h 294"/>
                    <a:gd name="T6" fmla="*/ 0 w 343"/>
                    <a:gd name="T7" fmla="*/ 0 h 294"/>
                    <a:gd name="T8" fmla="*/ 0 w 343"/>
                    <a:gd name="T9" fmla="*/ 0 h 294"/>
                    <a:gd name="T10" fmla="*/ 0 w 343"/>
                    <a:gd name="T11" fmla="*/ 0 h 294"/>
                    <a:gd name="T12" fmla="*/ 0 w 343"/>
                    <a:gd name="T13" fmla="*/ 0 h 294"/>
                    <a:gd name="T14" fmla="*/ 0 w 343"/>
                    <a:gd name="T15" fmla="*/ 0 h 294"/>
                    <a:gd name="T16" fmla="*/ 0 w 343"/>
                    <a:gd name="T17" fmla="*/ 0 h 294"/>
                    <a:gd name="T18" fmla="*/ 0 w 343"/>
                    <a:gd name="T19" fmla="*/ 0 h 294"/>
                    <a:gd name="T20" fmla="*/ 0 w 343"/>
                    <a:gd name="T21" fmla="*/ 0 h 294"/>
                    <a:gd name="T22" fmla="*/ 0 w 343"/>
                    <a:gd name="T23" fmla="*/ 0 h 294"/>
                    <a:gd name="T24" fmla="*/ 0 w 343"/>
                    <a:gd name="T25" fmla="*/ 0 h 294"/>
                    <a:gd name="T26" fmla="*/ 0 w 343"/>
                    <a:gd name="T27" fmla="*/ 0 h 294"/>
                    <a:gd name="T28" fmla="*/ 0 w 343"/>
                    <a:gd name="T29" fmla="*/ 0 h 294"/>
                    <a:gd name="T30" fmla="*/ 0 w 343"/>
                    <a:gd name="T31" fmla="*/ 0 h 294"/>
                    <a:gd name="T32" fmla="*/ 0 w 343"/>
                    <a:gd name="T33" fmla="*/ 0 h 294"/>
                    <a:gd name="T34" fmla="*/ 0 w 343"/>
                    <a:gd name="T35" fmla="*/ 0 h 294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343"/>
                    <a:gd name="T55" fmla="*/ 0 h 294"/>
                    <a:gd name="T56" fmla="*/ 343 w 343"/>
                    <a:gd name="T57" fmla="*/ 294 h 294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343" h="294">
                      <a:moveTo>
                        <a:pt x="75" y="0"/>
                      </a:moveTo>
                      <a:lnTo>
                        <a:pt x="26" y="50"/>
                      </a:lnTo>
                      <a:lnTo>
                        <a:pt x="0" y="83"/>
                      </a:lnTo>
                      <a:lnTo>
                        <a:pt x="22" y="198"/>
                      </a:lnTo>
                      <a:lnTo>
                        <a:pt x="114" y="246"/>
                      </a:lnTo>
                      <a:lnTo>
                        <a:pt x="189" y="246"/>
                      </a:lnTo>
                      <a:lnTo>
                        <a:pt x="251" y="294"/>
                      </a:lnTo>
                      <a:lnTo>
                        <a:pt x="343" y="255"/>
                      </a:lnTo>
                      <a:lnTo>
                        <a:pt x="330" y="127"/>
                      </a:lnTo>
                      <a:lnTo>
                        <a:pt x="286" y="228"/>
                      </a:lnTo>
                      <a:lnTo>
                        <a:pt x="177" y="157"/>
                      </a:lnTo>
                      <a:lnTo>
                        <a:pt x="154" y="28"/>
                      </a:lnTo>
                      <a:lnTo>
                        <a:pt x="118" y="81"/>
                      </a:lnTo>
                      <a:lnTo>
                        <a:pt x="120" y="173"/>
                      </a:lnTo>
                      <a:lnTo>
                        <a:pt x="61" y="142"/>
                      </a:lnTo>
                      <a:lnTo>
                        <a:pt x="49" y="67"/>
                      </a:lnTo>
                      <a:lnTo>
                        <a:pt x="75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99" name="Freeform 167"/>
                <p:cNvSpPr>
                  <a:spLocks/>
                </p:cNvSpPr>
                <p:nvPr/>
              </p:nvSpPr>
              <p:spPr bwMode="auto">
                <a:xfrm>
                  <a:off x="4364" y="3295"/>
                  <a:ext cx="22" cy="29"/>
                </a:xfrm>
                <a:custGeom>
                  <a:avLst/>
                  <a:gdLst>
                    <a:gd name="T0" fmla="*/ 0 w 88"/>
                    <a:gd name="T1" fmla="*/ 0 h 115"/>
                    <a:gd name="T2" fmla="*/ 0 w 88"/>
                    <a:gd name="T3" fmla="*/ 0 h 115"/>
                    <a:gd name="T4" fmla="*/ 0 w 88"/>
                    <a:gd name="T5" fmla="*/ 0 h 115"/>
                    <a:gd name="T6" fmla="*/ 0 w 88"/>
                    <a:gd name="T7" fmla="*/ 0 h 115"/>
                    <a:gd name="T8" fmla="*/ 0 w 88"/>
                    <a:gd name="T9" fmla="*/ 0 h 115"/>
                    <a:gd name="T10" fmla="*/ 0 w 88"/>
                    <a:gd name="T11" fmla="*/ 0 h 115"/>
                    <a:gd name="T12" fmla="*/ 0 w 88"/>
                    <a:gd name="T13" fmla="*/ 0 h 115"/>
                    <a:gd name="T14" fmla="*/ 0 w 88"/>
                    <a:gd name="T15" fmla="*/ 0 h 115"/>
                    <a:gd name="T16" fmla="*/ 0 w 88"/>
                    <a:gd name="T17" fmla="*/ 0 h 115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88"/>
                    <a:gd name="T28" fmla="*/ 0 h 115"/>
                    <a:gd name="T29" fmla="*/ 88 w 88"/>
                    <a:gd name="T30" fmla="*/ 115 h 115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88" h="115">
                      <a:moveTo>
                        <a:pt x="88" y="0"/>
                      </a:moveTo>
                      <a:lnTo>
                        <a:pt x="18" y="26"/>
                      </a:lnTo>
                      <a:lnTo>
                        <a:pt x="0" y="64"/>
                      </a:lnTo>
                      <a:lnTo>
                        <a:pt x="19" y="108"/>
                      </a:lnTo>
                      <a:lnTo>
                        <a:pt x="75" y="115"/>
                      </a:lnTo>
                      <a:lnTo>
                        <a:pt x="31" y="73"/>
                      </a:lnTo>
                      <a:lnTo>
                        <a:pt x="87" y="42"/>
                      </a:lnTo>
                      <a:lnTo>
                        <a:pt x="88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0" name="Freeform 168"/>
                <p:cNvSpPr>
                  <a:spLocks/>
                </p:cNvSpPr>
                <p:nvPr/>
              </p:nvSpPr>
              <p:spPr bwMode="auto">
                <a:xfrm>
                  <a:off x="3934" y="3114"/>
                  <a:ext cx="87" cy="50"/>
                </a:xfrm>
                <a:custGeom>
                  <a:avLst/>
                  <a:gdLst>
                    <a:gd name="T0" fmla="*/ 0 w 347"/>
                    <a:gd name="T1" fmla="*/ 0 h 200"/>
                    <a:gd name="T2" fmla="*/ 0 w 347"/>
                    <a:gd name="T3" fmla="*/ 0 h 200"/>
                    <a:gd name="T4" fmla="*/ 0 w 347"/>
                    <a:gd name="T5" fmla="*/ 0 h 200"/>
                    <a:gd name="T6" fmla="*/ 0 w 347"/>
                    <a:gd name="T7" fmla="*/ 0 h 200"/>
                    <a:gd name="T8" fmla="*/ 0 w 347"/>
                    <a:gd name="T9" fmla="*/ 0 h 200"/>
                    <a:gd name="T10" fmla="*/ 0 w 347"/>
                    <a:gd name="T11" fmla="*/ 0 h 200"/>
                    <a:gd name="T12" fmla="*/ 0 w 347"/>
                    <a:gd name="T13" fmla="*/ 0 h 200"/>
                    <a:gd name="T14" fmla="*/ 0 w 347"/>
                    <a:gd name="T15" fmla="*/ 0 h 200"/>
                    <a:gd name="T16" fmla="*/ 0 w 347"/>
                    <a:gd name="T17" fmla="*/ 0 h 200"/>
                    <a:gd name="T18" fmla="*/ 0 w 347"/>
                    <a:gd name="T19" fmla="*/ 0 h 200"/>
                    <a:gd name="T20" fmla="*/ 0 w 347"/>
                    <a:gd name="T21" fmla="*/ 0 h 200"/>
                    <a:gd name="T22" fmla="*/ 0 w 347"/>
                    <a:gd name="T23" fmla="*/ 0 h 200"/>
                    <a:gd name="T24" fmla="*/ 0 w 347"/>
                    <a:gd name="T25" fmla="*/ 0 h 200"/>
                    <a:gd name="T26" fmla="*/ 0 w 347"/>
                    <a:gd name="T27" fmla="*/ 0 h 200"/>
                    <a:gd name="T28" fmla="*/ 0 w 347"/>
                    <a:gd name="T29" fmla="*/ 0 h 200"/>
                    <a:gd name="T30" fmla="*/ 0 w 347"/>
                    <a:gd name="T31" fmla="*/ 0 h 200"/>
                    <a:gd name="T32" fmla="*/ 0 w 347"/>
                    <a:gd name="T33" fmla="*/ 0 h 20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347"/>
                    <a:gd name="T52" fmla="*/ 0 h 200"/>
                    <a:gd name="T53" fmla="*/ 347 w 347"/>
                    <a:gd name="T54" fmla="*/ 200 h 200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347" h="200">
                      <a:moveTo>
                        <a:pt x="347" y="200"/>
                      </a:moveTo>
                      <a:lnTo>
                        <a:pt x="264" y="131"/>
                      </a:lnTo>
                      <a:lnTo>
                        <a:pt x="229" y="49"/>
                      </a:lnTo>
                      <a:lnTo>
                        <a:pt x="129" y="0"/>
                      </a:lnTo>
                      <a:lnTo>
                        <a:pt x="209" y="86"/>
                      </a:lnTo>
                      <a:lnTo>
                        <a:pt x="129" y="49"/>
                      </a:lnTo>
                      <a:lnTo>
                        <a:pt x="0" y="6"/>
                      </a:lnTo>
                      <a:lnTo>
                        <a:pt x="93" y="63"/>
                      </a:lnTo>
                      <a:lnTo>
                        <a:pt x="0" y="80"/>
                      </a:lnTo>
                      <a:lnTo>
                        <a:pt x="123" y="90"/>
                      </a:lnTo>
                      <a:lnTo>
                        <a:pt x="9" y="117"/>
                      </a:lnTo>
                      <a:lnTo>
                        <a:pt x="143" y="120"/>
                      </a:lnTo>
                      <a:lnTo>
                        <a:pt x="82" y="147"/>
                      </a:lnTo>
                      <a:lnTo>
                        <a:pt x="180" y="147"/>
                      </a:lnTo>
                      <a:lnTo>
                        <a:pt x="229" y="170"/>
                      </a:lnTo>
                      <a:lnTo>
                        <a:pt x="347" y="20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1" name="Freeform 169"/>
                <p:cNvSpPr>
                  <a:spLocks/>
                </p:cNvSpPr>
                <p:nvPr/>
              </p:nvSpPr>
              <p:spPr bwMode="auto">
                <a:xfrm>
                  <a:off x="4300" y="3260"/>
                  <a:ext cx="137" cy="184"/>
                </a:xfrm>
                <a:custGeom>
                  <a:avLst/>
                  <a:gdLst>
                    <a:gd name="T0" fmla="*/ 0 w 548"/>
                    <a:gd name="T1" fmla="*/ 0 h 734"/>
                    <a:gd name="T2" fmla="*/ 0 w 548"/>
                    <a:gd name="T3" fmla="*/ 0 h 734"/>
                    <a:gd name="T4" fmla="*/ 0 w 548"/>
                    <a:gd name="T5" fmla="*/ 0 h 734"/>
                    <a:gd name="T6" fmla="*/ 0 w 548"/>
                    <a:gd name="T7" fmla="*/ 0 h 734"/>
                    <a:gd name="T8" fmla="*/ 0 w 548"/>
                    <a:gd name="T9" fmla="*/ 0 h 734"/>
                    <a:gd name="T10" fmla="*/ 0 w 548"/>
                    <a:gd name="T11" fmla="*/ 0 h 734"/>
                    <a:gd name="T12" fmla="*/ 0 w 548"/>
                    <a:gd name="T13" fmla="*/ 0 h 734"/>
                    <a:gd name="T14" fmla="*/ 0 w 548"/>
                    <a:gd name="T15" fmla="*/ 0 h 734"/>
                    <a:gd name="T16" fmla="*/ 0 w 548"/>
                    <a:gd name="T17" fmla="*/ 0 h 734"/>
                    <a:gd name="T18" fmla="*/ 0 w 548"/>
                    <a:gd name="T19" fmla="*/ 0 h 734"/>
                    <a:gd name="T20" fmla="*/ 0 w 548"/>
                    <a:gd name="T21" fmla="*/ 0 h 734"/>
                    <a:gd name="T22" fmla="*/ 0 w 548"/>
                    <a:gd name="T23" fmla="*/ 0 h 734"/>
                    <a:gd name="T24" fmla="*/ 0 w 548"/>
                    <a:gd name="T25" fmla="*/ 0 h 734"/>
                    <a:gd name="T26" fmla="*/ 0 w 548"/>
                    <a:gd name="T27" fmla="*/ 0 h 734"/>
                    <a:gd name="T28" fmla="*/ 0 w 548"/>
                    <a:gd name="T29" fmla="*/ 0 h 734"/>
                    <a:gd name="T30" fmla="*/ 0 w 548"/>
                    <a:gd name="T31" fmla="*/ 0 h 734"/>
                    <a:gd name="T32" fmla="*/ 0 w 548"/>
                    <a:gd name="T33" fmla="*/ 0 h 734"/>
                    <a:gd name="T34" fmla="*/ 0 w 548"/>
                    <a:gd name="T35" fmla="*/ 0 h 734"/>
                    <a:gd name="T36" fmla="*/ 0 w 548"/>
                    <a:gd name="T37" fmla="*/ 0 h 734"/>
                    <a:gd name="T38" fmla="*/ 0 w 548"/>
                    <a:gd name="T39" fmla="*/ 0 h 734"/>
                    <a:gd name="T40" fmla="*/ 0 w 548"/>
                    <a:gd name="T41" fmla="*/ 0 h 734"/>
                    <a:gd name="T42" fmla="*/ 0 w 548"/>
                    <a:gd name="T43" fmla="*/ 0 h 734"/>
                    <a:gd name="T44" fmla="*/ 0 w 548"/>
                    <a:gd name="T45" fmla="*/ 0 h 734"/>
                    <a:gd name="T46" fmla="*/ 0 w 548"/>
                    <a:gd name="T47" fmla="*/ 0 h 734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48"/>
                    <a:gd name="T73" fmla="*/ 0 h 734"/>
                    <a:gd name="T74" fmla="*/ 548 w 548"/>
                    <a:gd name="T75" fmla="*/ 734 h 734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48" h="734">
                      <a:moveTo>
                        <a:pt x="334" y="105"/>
                      </a:moveTo>
                      <a:lnTo>
                        <a:pt x="199" y="139"/>
                      </a:lnTo>
                      <a:lnTo>
                        <a:pt x="244" y="95"/>
                      </a:lnTo>
                      <a:lnTo>
                        <a:pt x="136" y="122"/>
                      </a:lnTo>
                      <a:lnTo>
                        <a:pt x="170" y="86"/>
                      </a:lnTo>
                      <a:lnTo>
                        <a:pt x="70" y="92"/>
                      </a:lnTo>
                      <a:lnTo>
                        <a:pt x="0" y="61"/>
                      </a:lnTo>
                      <a:lnTo>
                        <a:pt x="99" y="32"/>
                      </a:lnTo>
                      <a:lnTo>
                        <a:pt x="83" y="68"/>
                      </a:lnTo>
                      <a:lnTo>
                        <a:pt x="156" y="19"/>
                      </a:lnTo>
                      <a:lnTo>
                        <a:pt x="221" y="43"/>
                      </a:lnTo>
                      <a:lnTo>
                        <a:pt x="274" y="0"/>
                      </a:lnTo>
                      <a:lnTo>
                        <a:pt x="313" y="48"/>
                      </a:lnTo>
                      <a:lnTo>
                        <a:pt x="377" y="100"/>
                      </a:lnTo>
                      <a:lnTo>
                        <a:pt x="363" y="205"/>
                      </a:lnTo>
                      <a:lnTo>
                        <a:pt x="454" y="313"/>
                      </a:lnTo>
                      <a:lnTo>
                        <a:pt x="440" y="366"/>
                      </a:lnTo>
                      <a:lnTo>
                        <a:pt x="548" y="652"/>
                      </a:lnTo>
                      <a:lnTo>
                        <a:pt x="518" y="734"/>
                      </a:lnTo>
                      <a:lnTo>
                        <a:pt x="436" y="460"/>
                      </a:lnTo>
                      <a:lnTo>
                        <a:pt x="387" y="279"/>
                      </a:lnTo>
                      <a:lnTo>
                        <a:pt x="330" y="209"/>
                      </a:lnTo>
                      <a:lnTo>
                        <a:pt x="334" y="10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2" name="Freeform 170"/>
                <p:cNvSpPr>
                  <a:spLocks/>
                </p:cNvSpPr>
                <p:nvPr/>
              </p:nvSpPr>
              <p:spPr bwMode="auto">
                <a:xfrm>
                  <a:off x="4242" y="3151"/>
                  <a:ext cx="102" cy="29"/>
                </a:xfrm>
                <a:custGeom>
                  <a:avLst/>
                  <a:gdLst>
                    <a:gd name="T0" fmla="*/ 0 w 404"/>
                    <a:gd name="T1" fmla="*/ 0 h 112"/>
                    <a:gd name="T2" fmla="*/ 0 w 404"/>
                    <a:gd name="T3" fmla="*/ 0 h 112"/>
                    <a:gd name="T4" fmla="*/ 0 w 404"/>
                    <a:gd name="T5" fmla="*/ 0 h 112"/>
                    <a:gd name="T6" fmla="*/ 0 w 404"/>
                    <a:gd name="T7" fmla="*/ 0 h 112"/>
                    <a:gd name="T8" fmla="*/ 0 w 404"/>
                    <a:gd name="T9" fmla="*/ 0 h 112"/>
                    <a:gd name="T10" fmla="*/ 0 w 404"/>
                    <a:gd name="T11" fmla="*/ 0 h 112"/>
                    <a:gd name="T12" fmla="*/ 0 w 404"/>
                    <a:gd name="T13" fmla="*/ 0 h 112"/>
                    <a:gd name="T14" fmla="*/ 0 w 404"/>
                    <a:gd name="T15" fmla="*/ 0 h 112"/>
                    <a:gd name="T16" fmla="*/ 0 w 404"/>
                    <a:gd name="T17" fmla="*/ 0 h 112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404"/>
                    <a:gd name="T28" fmla="*/ 0 h 112"/>
                    <a:gd name="T29" fmla="*/ 404 w 404"/>
                    <a:gd name="T30" fmla="*/ 112 h 112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404" h="112">
                      <a:moveTo>
                        <a:pt x="82" y="0"/>
                      </a:moveTo>
                      <a:lnTo>
                        <a:pt x="186" y="3"/>
                      </a:lnTo>
                      <a:lnTo>
                        <a:pt x="404" y="112"/>
                      </a:lnTo>
                      <a:lnTo>
                        <a:pt x="190" y="34"/>
                      </a:lnTo>
                      <a:lnTo>
                        <a:pt x="73" y="30"/>
                      </a:lnTo>
                      <a:lnTo>
                        <a:pt x="116" y="107"/>
                      </a:lnTo>
                      <a:lnTo>
                        <a:pt x="0" y="17"/>
                      </a:lnTo>
                      <a:lnTo>
                        <a:pt x="82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3" name="Freeform 171"/>
                <p:cNvSpPr>
                  <a:spLocks/>
                </p:cNvSpPr>
                <p:nvPr/>
              </p:nvSpPr>
              <p:spPr bwMode="auto">
                <a:xfrm>
                  <a:off x="4351" y="3156"/>
                  <a:ext cx="91" cy="42"/>
                </a:xfrm>
                <a:custGeom>
                  <a:avLst/>
                  <a:gdLst>
                    <a:gd name="T0" fmla="*/ 0 w 367"/>
                    <a:gd name="T1" fmla="*/ 0 h 167"/>
                    <a:gd name="T2" fmla="*/ 0 w 367"/>
                    <a:gd name="T3" fmla="*/ 0 h 167"/>
                    <a:gd name="T4" fmla="*/ 0 w 367"/>
                    <a:gd name="T5" fmla="*/ 0 h 167"/>
                    <a:gd name="T6" fmla="*/ 0 w 367"/>
                    <a:gd name="T7" fmla="*/ 0 h 167"/>
                    <a:gd name="T8" fmla="*/ 0 w 367"/>
                    <a:gd name="T9" fmla="*/ 0 h 167"/>
                    <a:gd name="T10" fmla="*/ 0 w 367"/>
                    <a:gd name="T11" fmla="*/ 0 h 167"/>
                    <a:gd name="T12" fmla="*/ 0 w 367"/>
                    <a:gd name="T13" fmla="*/ 0 h 167"/>
                    <a:gd name="T14" fmla="*/ 0 w 367"/>
                    <a:gd name="T15" fmla="*/ 0 h 167"/>
                    <a:gd name="T16" fmla="*/ 0 w 367"/>
                    <a:gd name="T17" fmla="*/ 0 h 167"/>
                    <a:gd name="T18" fmla="*/ 0 w 367"/>
                    <a:gd name="T19" fmla="*/ 0 h 167"/>
                    <a:gd name="T20" fmla="*/ 0 w 367"/>
                    <a:gd name="T21" fmla="*/ 0 h 167"/>
                    <a:gd name="T22" fmla="*/ 0 w 367"/>
                    <a:gd name="T23" fmla="*/ 0 h 167"/>
                    <a:gd name="T24" fmla="*/ 0 w 367"/>
                    <a:gd name="T25" fmla="*/ 0 h 167"/>
                    <a:gd name="T26" fmla="*/ 0 w 367"/>
                    <a:gd name="T27" fmla="*/ 0 h 167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w 367"/>
                    <a:gd name="T43" fmla="*/ 0 h 167"/>
                    <a:gd name="T44" fmla="*/ 367 w 367"/>
                    <a:gd name="T45" fmla="*/ 167 h 167"/>
                  </a:gdLst>
                  <a:ahLst/>
                  <a:cxnLst>
                    <a:cxn ang="T28">
                      <a:pos x="T0" y="T1"/>
                    </a:cxn>
                    <a:cxn ang="T29">
                      <a:pos x="T2" y="T3"/>
                    </a:cxn>
                    <a:cxn ang="T30">
                      <a:pos x="T4" y="T5"/>
                    </a:cxn>
                    <a:cxn ang="T31">
                      <a:pos x="T6" y="T7"/>
                    </a:cxn>
                    <a:cxn ang="T32">
                      <a:pos x="T8" y="T9"/>
                    </a:cxn>
                    <a:cxn ang="T33">
                      <a:pos x="T10" y="T11"/>
                    </a:cxn>
                    <a:cxn ang="T34">
                      <a:pos x="T12" y="T13"/>
                    </a:cxn>
                    <a:cxn ang="T35">
                      <a:pos x="T14" y="T15"/>
                    </a:cxn>
                    <a:cxn ang="T36">
                      <a:pos x="T16" y="T17"/>
                    </a:cxn>
                    <a:cxn ang="T37">
                      <a:pos x="T18" y="T19"/>
                    </a:cxn>
                    <a:cxn ang="T38">
                      <a:pos x="T20" y="T21"/>
                    </a:cxn>
                    <a:cxn ang="T39">
                      <a:pos x="T22" y="T23"/>
                    </a:cxn>
                    <a:cxn ang="T40">
                      <a:pos x="T24" y="T25"/>
                    </a:cxn>
                    <a:cxn ang="T41">
                      <a:pos x="T26" y="T27"/>
                    </a:cxn>
                  </a:cxnLst>
                  <a:rect l="T42" t="T43" r="T44" b="T45"/>
                  <a:pathLst>
                    <a:path w="367" h="167">
                      <a:moveTo>
                        <a:pt x="17" y="73"/>
                      </a:moveTo>
                      <a:lnTo>
                        <a:pt x="47" y="116"/>
                      </a:lnTo>
                      <a:lnTo>
                        <a:pt x="164" y="143"/>
                      </a:lnTo>
                      <a:lnTo>
                        <a:pt x="103" y="104"/>
                      </a:lnTo>
                      <a:lnTo>
                        <a:pt x="177" y="104"/>
                      </a:lnTo>
                      <a:lnTo>
                        <a:pt x="301" y="167"/>
                      </a:lnTo>
                      <a:lnTo>
                        <a:pt x="281" y="130"/>
                      </a:lnTo>
                      <a:lnTo>
                        <a:pt x="367" y="147"/>
                      </a:lnTo>
                      <a:lnTo>
                        <a:pt x="250" y="93"/>
                      </a:lnTo>
                      <a:lnTo>
                        <a:pt x="113" y="57"/>
                      </a:lnTo>
                      <a:lnTo>
                        <a:pt x="0" y="0"/>
                      </a:lnTo>
                      <a:lnTo>
                        <a:pt x="87" y="69"/>
                      </a:lnTo>
                      <a:lnTo>
                        <a:pt x="17" y="7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4" name="Freeform 172"/>
                <p:cNvSpPr>
                  <a:spLocks/>
                </p:cNvSpPr>
                <p:nvPr/>
              </p:nvSpPr>
              <p:spPr bwMode="auto">
                <a:xfrm>
                  <a:off x="4002" y="3145"/>
                  <a:ext cx="120" cy="173"/>
                </a:xfrm>
                <a:custGeom>
                  <a:avLst/>
                  <a:gdLst>
                    <a:gd name="T0" fmla="*/ 0 w 480"/>
                    <a:gd name="T1" fmla="*/ 0 h 692"/>
                    <a:gd name="T2" fmla="*/ 0 w 480"/>
                    <a:gd name="T3" fmla="*/ 0 h 692"/>
                    <a:gd name="T4" fmla="*/ 0 w 480"/>
                    <a:gd name="T5" fmla="*/ 0 h 692"/>
                    <a:gd name="T6" fmla="*/ 0 w 480"/>
                    <a:gd name="T7" fmla="*/ 0 h 692"/>
                    <a:gd name="T8" fmla="*/ 0 w 480"/>
                    <a:gd name="T9" fmla="*/ 0 h 692"/>
                    <a:gd name="T10" fmla="*/ 0 w 480"/>
                    <a:gd name="T11" fmla="*/ 0 h 692"/>
                    <a:gd name="T12" fmla="*/ 0 w 480"/>
                    <a:gd name="T13" fmla="*/ 0 h 692"/>
                    <a:gd name="T14" fmla="*/ 0 w 480"/>
                    <a:gd name="T15" fmla="*/ 0 h 692"/>
                    <a:gd name="T16" fmla="*/ 0 w 480"/>
                    <a:gd name="T17" fmla="*/ 0 h 692"/>
                    <a:gd name="T18" fmla="*/ 0 w 480"/>
                    <a:gd name="T19" fmla="*/ 0 h 692"/>
                    <a:gd name="T20" fmla="*/ 0 w 480"/>
                    <a:gd name="T21" fmla="*/ 0 h 692"/>
                    <a:gd name="T22" fmla="*/ 0 w 480"/>
                    <a:gd name="T23" fmla="*/ 0 h 692"/>
                    <a:gd name="T24" fmla="*/ 0 w 480"/>
                    <a:gd name="T25" fmla="*/ 0 h 692"/>
                    <a:gd name="T26" fmla="*/ 0 w 480"/>
                    <a:gd name="T27" fmla="*/ 0 h 692"/>
                    <a:gd name="T28" fmla="*/ 0 w 480"/>
                    <a:gd name="T29" fmla="*/ 0 h 692"/>
                    <a:gd name="T30" fmla="*/ 0 w 480"/>
                    <a:gd name="T31" fmla="*/ 0 h 692"/>
                    <a:gd name="T32" fmla="*/ 0 w 480"/>
                    <a:gd name="T33" fmla="*/ 0 h 692"/>
                    <a:gd name="T34" fmla="*/ 0 w 480"/>
                    <a:gd name="T35" fmla="*/ 0 h 692"/>
                    <a:gd name="T36" fmla="*/ 0 w 480"/>
                    <a:gd name="T37" fmla="*/ 0 h 692"/>
                    <a:gd name="T38" fmla="*/ 0 w 480"/>
                    <a:gd name="T39" fmla="*/ 0 h 692"/>
                    <a:gd name="T40" fmla="*/ 0 w 480"/>
                    <a:gd name="T41" fmla="*/ 0 h 692"/>
                    <a:gd name="T42" fmla="*/ 0 w 480"/>
                    <a:gd name="T43" fmla="*/ 0 h 692"/>
                    <a:gd name="T44" fmla="*/ 0 w 480"/>
                    <a:gd name="T45" fmla="*/ 0 h 692"/>
                    <a:gd name="T46" fmla="*/ 0 w 480"/>
                    <a:gd name="T47" fmla="*/ 0 h 692"/>
                    <a:gd name="T48" fmla="*/ 0 w 480"/>
                    <a:gd name="T49" fmla="*/ 0 h 692"/>
                    <a:gd name="T50" fmla="*/ 0 w 480"/>
                    <a:gd name="T51" fmla="*/ 0 h 692"/>
                    <a:gd name="T52" fmla="*/ 0 w 480"/>
                    <a:gd name="T53" fmla="*/ 0 h 692"/>
                    <a:gd name="T54" fmla="*/ 0 w 480"/>
                    <a:gd name="T55" fmla="*/ 0 h 692"/>
                    <a:gd name="T56" fmla="*/ 0 w 480"/>
                    <a:gd name="T57" fmla="*/ 0 h 692"/>
                    <a:gd name="T58" fmla="*/ 0 w 480"/>
                    <a:gd name="T59" fmla="*/ 0 h 692"/>
                    <a:gd name="T60" fmla="*/ 0 w 480"/>
                    <a:gd name="T61" fmla="*/ 0 h 692"/>
                    <a:gd name="T62" fmla="*/ 0 w 480"/>
                    <a:gd name="T63" fmla="*/ 0 h 692"/>
                    <a:gd name="T64" fmla="*/ 0 w 480"/>
                    <a:gd name="T65" fmla="*/ 0 h 692"/>
                    <a:gd name="T66" fmla="*/ 0 w 480"/>
                    <a:gd name="T67" fmla="*/ 0 h 692"/>
                    <a:gd name="T68" fmla="*/ 0 w 480"/>
                    <a:gd name="T69" fmla="*/ 0 h 692"/>
                    <a:gd name="T70" fmla="*/ 0 w 480"/>
                    <a:gd name="T71" fmla="*/ 0 h 692"/>
                    <a:gd name="T72" fmla="*/ 0 w 480"/>
                    <a:gd name="T73" fmla="*/ 0 h 692"/>
                    <a:gd name="T74" fmla="*/ 0 w 480"/>
                    <a:gd name="T75" fmla="*/ 0 h 692"/>
                    <a:gd name="T76" fmla="*/ 0 w 480"/>
                    <a:gd name="T77" fmla="*/ 0 h 692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80"/>
                    <a:gd name="T118" fmla="*/ 0 h 692"/>
                    <a:gd name="T119" fmla="*/ 480 w 480"/>
                    <a:gd name="T120" fmla="*/ 692 h 692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80" h="692">
                      <a:moveTo>
                        <a:pt x="277" y="108"/>
                      </a:moveTo>
                      <a:lnTo>
                        <a:pt x="211" y="37"/>
                      </a:lnTo>
                      <a:lnTo>
                        <a:pt x="103" y="0"/>
                      </a:lnTo>
                      <a:lnTo>
                        <a:pt x="205" y="78"/>
                      </a:lnTo>
                      <a:lnTo>
                        <a:pt x="123" y="61"/>
                      </a:lnTo>
                      <a:lnTo>
                        <a:pt x="164" y="117"/>
                      </a:lnTo>
                      <a:lnTo>
                        <a:pt x="43" y="115"/>
                      </a:lnTo>
                      <a:lnTo>
                        <a:pt x="113" y="158"/>
                      </a:lnTo>
                      <a:lnTo>
                        <a:pt x="0" y="172"/>
                      </a:lnTo>
                      <a:lnTo>
                        <a:pt x="121" y="208"/>
                      </a:lnTo>
                      <a:lnTo>
                        <a:pt x="84" y="228"/>
                      </a:lnTo>
                      <a:lnTo>
                        <a:pt x="166" y="245"/>
                      </a:lnTo>
                      <a:lnTo>
                        <a:pt x="250" y="241"/>
                      </a:lnTo>
                      <a:lnTo>
                        <a:pt x="182" y="272"/>
                      </a:lnTo>
                      <a:lnTo>
                        <a:pt x="274" y="305"/>
                      </a:lnTo>
                      <a:lnTo>
                        <a:pt x="154" y="325"/>
                      </a:lnTo>
                      <a:lnTo>
                        <a:pt x="270" y="345"/>
                      </a:lnTo>
                      <a:lnTo>
                        <a:pt x="197" y="377"/>
                      </a:lnTo>
                      <a:lnTo>
                        <a:pt x="131" y="358"/>
                      </a:lnTo>
                      <a:lnTo>
                        <a:pt x="175" y="400"/>
                      </a:lnTo>
                      <a:lnTo>
                        <a:pt x="122" y="428"/>
                      </a:lnTo>
                      <a:lnTo>
                        <a:pt x="265" y="425"/>
                      </a:lnTo>
                      <a:lnTo>
                        <a:pt x="387" y="472"/>
                      </a:lnTo>
                      <a:lnTo>
                        <a:pt x="415" y="521"/>
                      </a:lnTo>
                      <a:lnTo>
                        <a:pt x="480" y="692"/>
                      </a:lnTo>
                      <a:lnTo>
                        <a:pt x="406" y="406"/>
                      </a:lnTo>
                      <a:lnTo>
                        <a:pt x="395" y="442"/>
                      </a:lnTo>
                      <a:lnTo>
                        <a:pt x="317" y="335"/>
                      </a:lnTo>
                      <a:lnTo>
                        <a:pt x="316" y="278"/>
                      </a:lnTo>
                      <a:lnTo>
                        <a:pt x="264" y="205"/>
                      </a:lnTo>
                      <a:lnTo>
                        <a:pt x="166" y="158"/>
                      </a:lnTo>
                      <a:lnTo>
                        <a:pt x="234" y="162"/>
                      </a:lnTo>
                      <a:lnTo>
                        <a:pt x="205" y="104"/>
                      </a:lnTo>
                      <a:lnTo>
                        <a:pt x="250" y="117"/>
                      </a:lnTo>
                      <a:lnTo>
                        <a:pt x="352" y="241"/>
                      </a:lnTo>
                      <a:lnTo>
                        <a:pt x="338" y="127"/>
                      </a:lnTo>
                      <a:lnTo>
                        <a:pt x="248" y="0"/>
                      </a:lnTo>
                      <a:lnTo>
                        <a:pt x="277" y="10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5" name="Freeform 173"/>
                <p:cNvSpPr>
                  <a:spLocks/>
                </p:cNvSpPr>
                <p:nvPr/>
              </p:nvSpPr>
              <p:spPr bwMode="auto">
                <a:xfrm>
                  <a:off x="4069" y="3302"/>
                  <a:ext cx="33" cy="42"/>
                </a:xfrm>
                <a:custGeom>
                  <a:avLst/>
                  <a:gdLst>
                    <a:gd name="T0" fmla="*/ 0 w 131"/>
                    <a:gd name="T1" fmla="*/ 0 h 166"/>
                    <a:gd name="T2" fmla="*/ 0 w 131"/>
                    <a:gd name="T3" fmla="*/ 0 h 166"/>
                    <a:gd name="T4" fmla="*/ 0 w 131"/>
                    <a:gd name="T5" fmla="*/ 0 h 166"/>
                    <a:gd name="T6" fmla="*/ 0 w 131"/>
                    <a:gd name="T7" fmla="*/ 0 h 166"/>
                    <a:gd name="T8" fmla="*/ 0 w 131"/>
                    <a:gd name="T9" fmla="*/ 0 h 166"/>
                    <a:gd name="T10" fmla="*/ 0 w 131"/>
                    <a:gd name="T11" fmla="*/ 0 h 166"/>
                    <a:gd name="T12" fmla="*/ 0 w 131"/>
                    <a:gd name="T13" fmla="*/ 0 h 166"/>
                    <a:gd name="T14" fmla="*/ 0 w 131"/>
                    <a:gd name="T15" fmla="*/ 0 h 166"/>
                    <a:gd name="T16" fmla="*/ 0 w 131"/>
                    <a:gd name="T17" fmla="*/ 0 h 166"/>
                    <a:gd name="T18" fmla="*/ 0 w 131"/>
                    <a:gd name="T19" fmla="*/ 0 h 166"/>
                    <a:gd name="T20" fmla="*/ 0 w 131"/>
                    <a:gd name="T21" fmla="*/ 0 h 166"/>
                    <a:gd name="T22" fmla="*/ 0 w 131"/>
                    <a:gd name="T23" fmla="*/ 0 h 166"/>
                    <a:gd name="T24" fmla="*/ 0 w 131"/>
                    <a:gd name="T25" fmla="*/ 0 h 166"/>
                    <a:gd name="T26" fmla="*/ 0 w 131"/>
                    <a:gd name="T27" fmla="*/ 0 h 166"/>
                    <a:gd name="T28" fmla="*/ 0 w 131"/>
                    <a:gd name="T29" fmla="*/ 0 h 166"/>
                    <a:gd name="T30" fmla="*/ 0 w 131"/>
                    <a:gd name="T31" fmla="*/ 0 h 16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131"/>
                    <a:gd name="T49" fmla="*/ 0 h 166"/>
                    <a:gd name="T50" fmla="*/ 131 w 131"/>
                    <a:gd name="T51" fmla="*/ 166 h 166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131" h="166">
                      <a:moveTo>
                        <a:pt x="86" y="0"/>
                      </a:moveTo>
                      <a:lnTo>
                        <a:pt x="17" y="29"/>
                      </a:lnTo>
                      <a:lnTo>
                        <a:pt x="0" y="59"/>
                      </a:lnTo>
                      <a:lnTo>
                        <a:pt x="13" y="99"/>
                      </a:lnTo>
                      <a:lnTo>
                        <a:pt x="36" y="122"/>
                      </a:lnTo>
                      <a:lnTo>
                        <a:pt x="27" y="69"/>
                      </a:lnTo>
                      <a:lnTo>
                        <a:pt x="52" y="57"/>
                      </a:lnTo>
                      <a:lnTo>
                        <a:pt x="51" y="101"/>
                      </a:lnTo>
                      <a:lnTo>
                        <a:pt x="64" y="144"/>
                      </a:lnTo>
                      <a:lnTo>
                        <a:pt x="107" y="166"/>
                      </a:lnTo>
                      <a:lnTo>
                        <a:pt x="131" y="136"/>
                      </a:lnTo>
                      <a:lnTo>
                        <a:pt x="88" y="126"/>
                      </a:lnTo>
                      <a:lnTo>
                        <a:pt x="72" y="70"/>
                      </a:lnTo>
                      <a:lnTo>
                        <a:pt x="111" y="64"/>
                      </a:lnTo>
                      <a:lnTo>
                        <a:pt x="8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6" name="Freeform 174"/>
                <p:cNvSpPr>
                  <a:spLocks/>
                </p:cNvSpPr>
                <p:nvPr/>
              </p:nvSpPr>
              <p:spPr bwMode="auto">
                <a:xfrm>
                  <a:off x="4439" y="3194"/>
                  <a:ext cx="55" cy="80"/>
                </a:xfrm>
                <a:custGeom>
                  <a:avLst/>
                  <a:gdLst>
                    <a:gd name="T0" fmla="*/ 0 w 219"/>
                    <a:gd name="T1" fmla="*/ 0 h 319"/>
                    <a:gd name="T2" fmla="*/ 0 w 219"/>
                    <a:gd name="T3" fmla="*/ 0 h 319"/>
                    <a:gd name="T4" fmla="*/ 0 w 219"/>
                    <a:gd name="T5" fmla="*/ 0 h 319"/>
                    <a:gd name="T6" fmla="*/ 0 w 219"/>
                    <a:gd name="T7" fmla="*/ 0 h 319"/>
                    <a:gd name="T8" fmla="*/ 0 w 219"/>
                    <a:gd name="T9" fmla="*/ 0 h 319"/>
                    <a:gd name="T10" fmla="*/ 0 w 219"/>
                    <a:gd name="T11" fmla="*/ 0 h 319"/>
                    <a:gd name="T12" fmla="*/ 0 w 219"/>
                    <a:gd name="T13" fmla="*/ 0 h 319"/>
                    <a:gd name="T14" fmla="*/ 0 w 219"/>
                    <a:gd name="T15" fmla="*/ 0 h 319"/>
                    <a:gd name="T16" fmla="*/ 0 w 219"/>
                    <a:gd name="T17" fmla="*/ 0 h 319"/>
                    <a:gd name="T18" fmla="*/ 0 w 219"/>
                    <a:gd name="T19" fmla="*/ 0 h 319"/>
                    <a:gd name="T20" fmla="*/ 0 w 219"/>
                    <a:gd name="T21" fmla="*/ 0 h 319"/>
                    <a:gd name="T22" fmla="*/ 0 w 219"/>
                    <a:gd name="T23" fmla="*/ 0 h 319"/>
                    <a:gd name="T24" fmla="*/ 0 w 219"/>
                    <a:gd name="T25" fmla="*/ 0 h 319"/>
                    <a:gd name="T26" fmla="*/ 0 w 219"/>
                    <a:gd name="T27" fmla="*/ 0 h 319"/>
                    <a:gd name="T28" fmla="*/ 0 w 219"/>
                    <a:gd name="T29" fmla="*/ 0 h 319"/>
                    <a:gd name="T30" fmla="*/ 0 w 219"/>
                    <a:gd name="T31" fmla="*/ 0 h 319"/>
                    <a:gd name="T32" fmla="*/ 0 w 219"/>
                    <a:gd name="T33" fmla="*/ 0 h 319"/>
                    <a:gd name="T34" fmla="*/ 0 w 219"/>
                    <a:gd name="T35" fmla="*/ 0 h 319"/>
                    <a:gd name="T36" fmla="*/ 0 w 219"/>
                    <a:gd name="T37" fmla="*/ 0 h 319"/>
                    <a:gd name="T38" fmla="*/ 0 w 219"/>
                    <a:gd name="T39" fmla="*/ 0 h 319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w 219"/>
                    <a:gd name="T61" fmla="*/ 0 h 319"/>
                    <a:gd name="T62" fmla="*/ 219 w 219"/>
                    <a:gd name="T63" fmla="*/ 319 h 319"/>
                  </a:gdLst>
                  <a:ahLst/>
                  <a:cxnLst>
                    <a:cxn ang="T40">
                      <a:pos x="T0" y="T1"/>
                    </a:cxn>
                    <a:cxn ang="T41">
                      <a:pos x="T2" y="T3"/>
                    </a:cxn>
                    <a:cxn ang="T42">
                      <a:pos x="T4" y="T5"/>
                    </a:cxn>
                    <a:cxn ang="T43">
                      <a:pos x="T6" y="T7"/>
                    </a:cxn>
                    <a:cxn ang="T44">
                      <a:pos x="T8" y="T9"/>
                    </a:cxn>
                    <a:cxn ang="T45">
                      <a:pos x="T10" y="T11"/>
                    </a:cxn>
                    <a:cxn ang="T46">
                      <a:pos x="T12" y="T13"/>
                    </a:cxn>
                    <a:cxn ang="T47">
                      <a:pos x="T14" y="T15"/>
                    </a:cxn>
                    <a:cxn ang="T48">
                      <a:pos x="T16" y="T17"/>
                    </a:cxn>
                    <a:cxn ang="T49">
                      <a:pos x="T18" y="T19"/>
                    </a:cxn>
                    <a:cxn ang="T50">
                      <a:pos x="T20" y="T21"/>
                    </a:cxn>
                    <a:cxn ang="T51">
                      <a:pos x="T22" y="T23"/>
                    </a:cxn>
                    <a:cxn ang="T52">
                      <a:pos x="T24" y="T25"/>
                    </a:cxn>
                    <a:cxn ang="T53">
                      <a:pos x="T26" y="T27"/>
                    </a:cxn>
                    <a:cxn ang="T54">
                      <a:pos x="T28" y="T29"/>
                    </a:cxn>
                    <a:cxn ang="T55">
                      <a:pos x="T30" y="T31"/>
                    </a:cxn>
                    <a:cxn ang="T56">
                      <a:pos x="T32" y="T33"/>
                    </a:cxn>
                    <a:cxn ang="T57">
                      <a:pos x="T34" y="T35"/>
                    </a:cxn>
                    <a:cxn ang="T58">
                      <a:pos x="T36" y="T37"/>
                    </a:cxn>
                    <a:cxn ang="T59">
                      <a:pos x="T38" y="T39"/>
                    </a:cxn>
                  </a:cxnLst>
                  <a:rect l="T60" t="T61" r="T62" b="T63"/>
                  <a:pathLst>
                    <a:path w="219" h="319">
                      <a:moveTo>
                        <a:pt x="152" y="107"/>
                      </a:moveTo>
                      <a:lnTo>
                        <a:pt x="128" y="0"/>
                      </a:lnTo>
                      <a:lnTo>
                        <a:pt x="117" y="73"/>
                      </a:lnTo>
                      <a:lnTo>
                        <a:pt x="87" y="38"/>
                      </a:lnTo>
                      <a:lnTo>
                        <a:pt x="9" y="5"/>
                      </a:lnTo>
                      <a:lnTo>
                        <a:pt x="90" y="79"/>
                      </a:lnTo>
                      <a:lnTo>
                        <a:pt x="0" y="57"/>
                      </a:lnTo>
                      <a:lnTo>
                        <a:pt x="63" y="97"/>
                      </a:lnTo>
                      <a:lnTo>
                        <a:pt x="9" y="104"/>
                      </a:lnTo>
                      <a:lnTo>
                        <a:pt x="48" y="119"/>
                      </a:lnTo>
                      <a:lnTo>
                        <a:pt x="114" y="137"/>
                      </a:lnTo>
                      <a:lnTo>
                        <a:pt x="75" y="158"/>
                      </a:lnTo>
                      <a:lnTo>
                        <a:pt x="145" y="167"/>
                      </a:lnTo>
                      <a:lnTo>
                        <a:pt x="185" y="220"/>
                      </a:lnTo>
                      <a:lnTo>
                        <a:pt x="134" y="211"/>
                      </a:lnTo>
                      <a:lnTo>
                        <a:pt x="195" y="247"/>
                      </a:lnTo>
                      <a:lnTo>
                        <a:pt x="219" y="319"/>
                      </a:lnTo>
                      <a:lnTo>
                        <a:pt x="207" y="205"/>
                      </a:lnTo>
                      <a:lnTo>
                        <a:pt x="152" y="107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7" name="Freeform 175"/>
                <p:cNvSpPr>
                  <a:spLocks/>
                </p:cNvSpPr>
                <p:nvPr/>
              </p:nvSpPr>
              <p:spPr bwMode="auto">
                <a:xfrm>
                  <a:off x="4373" y="3320"/>
                  <a:ext cx="23" cy="16"/>
                </a:xfrm>
                <a:custGeom>
                  <a:avLst/>
                  <a:gdLst>
                    <a:gd name="T0" fmla="*/ 0 w 91"/>
                    <a:gd name="T1" fmla="*/ 0 h 63"/>
                    <a:gd name="T2" fmla="*/ 0 w 91"/>
                    <a:gd name="T3" fmla="*/ 0 h 63"/>
                    <a:gd name="T4" fmla="*/ 0 w 91"/>
                    <a:gd name="T5" fmla="*/ 0 h 63"/>
                    <a:gd name="T6" fmla="*/ 0 w 91"/>
                    <a:gd name="T7" fmla="*/ 0 h 63"/>
                    <a:gd name="T8" fmla="*/ 0 w 91"/>
                    <a:gd name="T9" fmla="*/ 0 h 63"/>
                    <a:gd name="T10" fmla="*/ 0 w 91"/>
                    <a:gd name="T11" fmla="*/ 0 h 63"/>
                    <a:gd name="T12" fmla="*/ 0 w 91"/>
                    <a:gd name="T13" fmla="*/ 0 h 63"/>
                    <a:gd name="T14" fmla="*/ 0 w 91"/>
                    <a:gd name="T15" fmla="*/ 0 h 63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w 91"/>
                    <a:gd name="T25" fmla="*/ 0 h 63"/>
                    <a:gd name="T26" fmla="*/ 91 w 91"/>
                    <a:gd name="T27" fmla="*/ 63 h 63"/>
                  </a:gdLst>
                  <a:ahLst/>
                  <a:cxnLst>
                    <a:cxn ang="T16">
                      <a:pos x="T0" y="T1"/>
                    </a:cxn>
                    <a:cxn ang="T17">
                      <a:pos x="T2" y="T3"/>
                    </a:cxn>
                    <a:cxn ang="T18">
                      <a:pos x="T4" y="T5"/>
                    </a:cxn>
                    <a:cxn ang="T19">
                      <a:pos x="T6" y="T7"/>
                    </a:cxn>
                    <a:cxn ang="T20">
                      <a:pos x="T8" y="T9"/>
                    </a:cxn>
                    <a:cxn ang="T21">
                      <a:pos x="T10" y="T11"/>
                    </a:cxn>
                    <a:cxn ang="T22">
                      <a:pos x="T12" y="T13"/>
                    </a:cxn>
                    <a:cxn ang="T23">
                      <a:pos x="T14" y="T15"/>
                    </a:cxn>
                  </a:cxnLst>
                  <a:rect l="T24" t="T25" r="T26" b="T27"/>
                  <a:pathLst>
                    <a:path w="91" h="63">
                      <a:moveTo>
                        <a:pt x="19" y="58"/>
                      </a:moveTo>
                      <a:lnTo>
                        <a:pt x="55" y="63"/>
                      </a:lnTo>
                      <a:lnTo>
                        <a:pt x="91" y="29"/>
                      </a:lnTo>
                      <a:lnTo>
                        <a:pt x="75" y="0"/>
                      </a:lnTo>
                      <a:lnTo>
                        <a:pt x="41" y="40"/>
                      </a:lnTo>
                      <a:lnTo>
                        <a:pt x="0" y="28"/>
                      </a:lnTo>
                      <a:lnTo>
                        <a:pt x="19" y="58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8" name="Freeform 176"/>
                <p:cNvSpPr>
                  <a:spLocks/>
                </p:cNvSpPr>
                <p:nvPr/>
              </p:nvSpPr>
              <p:spPr bwMode="auto">
                <a:xfrm>
                  <a:off x="4406" y="3290"/>
                  <a:ext cx="61" cy="154"/>
                </a:xfrm>
                <a:custGeom>
                  <a:avLst/>
                  <a:gdLst>
                    <a:gd name="T0" fmla="*/ 0 w 245"/>
                    <a:gd name="T1" fmla="*/ 0 h 617"/>
                    <a:gd name="T2" fmla="*/ 0 w 245"/>
                    <a:gd name="T3" fmla="*/ 0 h 617"/>
                    <a:gd name="T4" fmla="*/ 0 w 245"/>
                    <a:gd name="T5" fmla="*/ 0 h 617"/>
                    <a:gd name="T6" fmla="*/ 0 w 245"/>
                    <a:gd name="T7" fmla="*/ 0 h 617"/>
                    <a:gd name="T8" fmla="*/ 0 w 245"/>
                    <a:gd name="T9" fmla="*/ 0 h 617"/>
                    <a:gd name="T10" fmla="*/ 0 w 245"/>
                    <a:gd name="T11" fmla="*/ 0 h 617"/>
                    <a:gd name="T12" fmla="*/ 0 w 245"/>
                    <a:gd name="T13" fmla="*/ 0 h 617"/>
                    <a:gd name="T14" fmla="*/ 0 w 245"/>
                    <a:gd name="T15" fmla="*/ 0 h 617"/>
                    <a:gd name="T16" fmla="*/ 0 w 245"/>
                    <a:gd name="T17" fmla="*/ 0 h 617"/>
                    <a:gd name="T18" fmla="*/ 0 w 245"/>
                    <a:gd name="T19" fmla="*/ 0 h 617"/>
                    <a:gd name="T20" fmla="*/ 0 w 245"/>
                    <a:gd name="T21" fmla="*/ 0 h 617"/>
                    <a:gd name="T22" fmla="*/ 0 w 245"/>
                    <a:gd name="T23" fmla="*/ 0 h 617"/>
                    <a:gd name="T24" fmla="*/ 0 w 245"/>
                    <a:gd name="T25" fmla="*/ 0 h 617"/>
                    <a:gd name="T26" fmla="*/ 0 w 245"/>
                    <a:gd name="T27" fmla="*/ 0 h 617"/>
                    <a:gd name="T28" fmla="*/ 0 w 245"/>
                    <a:gd name="T29" fmla="*/ 0 h 617"/>
                    <a:gd name="T30" fmla="*/ 0 w 245"/>
                    <a:gd name="T31" fmla="*/ 0 h 617"/>
                    <a:gd name="T32" fmla="*/ 0 w 245"/>
                    <a:gd name="T33" fmla="*/ 0 h 617"/>
                    <a:gd name="T34" fmla="*/ 0 w 245"/>
                    <a:gd name="T35" fmla="*/ 0 h 617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245"/>
                    <a:gd name="T55" fmla="*/ 0 h 617"/>
                    <a:gd name="T56" fmla="*/ 245 w 245"/>
                    <a:gd name="T57" fmla="*/ 617 h 617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245" h="617">
                      <a:moveTo>
                        <a:pt x="4" y="0"/>
                      </a:moveTo>
                      <a:lnTo>
                        <a:pt x="0" y="63"/>
                      </a:lnTo>
                      <a:lnTo>
                        <a:pt x="28" y="86"/>
                      </a:lnTo>
                      <a:lnTo>
                        <a:pt x="56" y="151"/>
                      </a:lnTo>
                      <a:lnTo>
                        <a:pt x="67" y="248"/>
                      </a:lnTo>
                      <a:lnTo>
                        <a:pt x="94" y="268"/>
                      </a:lnTo>
                      <a:lnTo>
                        <a:pt x="133" y="402"/>
                      </a:lnTo>
                      <a:lnTo>
                        <a:pt x="122" y="438"/>
                      </a:lnTo>
                      <a:lnTo>
                        <a:pt x="155" y="459"/>
                      </a:lnTo>
                      <a:lnTo>
                        <a:pt x="245" y="617"/>
                      </a:lnTo>
                      <a:lnTo>
                        <a:pt x="233" y="544"/>
                      </a:lnTo>
                      <a:lnTo>
                        <a:pt x="196" y="473"/>
                      </a:lnTo>
                      <a:lnTo>
                        <a:pt x="152" y="392"/>
                      </a:lnTo>
                      <a:lnTo>
                        <a:pt x="118" y="248"/>
                      </a:lnTo>
                      <a:lnTo>
                        <a:pt x="85" y="199"/>
                      </a:lnTo>
                      <a:lnTo>
                        <a:pt x="72" y="121"/>
                      </a:lnTo>
                      <a:lnTo>
                        <a:pt x="4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09" name="Freeform 177"/>
                <p:cNvSpPr>
                  <a:spLocks/>
                </p:cNvSpPr>
                <p:nvPr/>
              </p:nvSpPr>
              <p:spPr bwMode="auto">
                <a:xfrm>
                  <a:off x="4493" y="3286"/>
                  <a:ext cx="57" cy="135"/>
                </a:xfrm>
                <a:custGeom>
                  <a:avLst/>
                  <a:gdLst>
                    <a:gd name="T0" fmla="*/ 0 w 229"/>
                    <a:gd name="T1" fmla="*/ 0 h 539"/>
                    <a:gd name="T2" fmla="*/ 0 w 229"/>
                    <a:gd name="T3" fmla="*/ 0 h 539"/>
                    <a:gd name="T4" fmla="*/ 0 w 229"/>
                    <a:gd name="T5" fmla="*/ 0 h 539"/>
                    <a:gd name="T6" fmla="*/ 0 w 229"/>
                    <a:gd name="T7" fmla="*/ 0 h 539"/>
                    <a:gd name="T8" fmla="*/ 0 w 229"/>
                    <a:gd name="T9" fmla="*/ 0 h 539"/>
                    <a:gd name="T10" fmla="*/ 0 w 229"/>
                    <a:gd name="T11" fmla="*/ 0 h 539"/>
                    <a:gd name="T12" fmla="*/ 0 w 229"/>
                    <a:gd name="T13" fmla="*/ 0 h 539"/>
                    <a:gd name="T14" fmla="*/ 0 w 229"/>
                    <a:gd name="T15" fmla="*/ 0 h 539"/>
                    <a:gd name="T16" fmla="*/ 0 w 229"/>
                    <a:gd name="T17" fmla="*/ 0 h 539"/>
                    <a:gd name="T18" fmla="*/ 0 w 229"/>
                    <a:gd name="T19" fmla="*/ 0 h 539"/>
                    <a:gd name="T20" fmla="*/ 0 w 229"/>
                    <a:gd name="T21" fmla="*/ 0 h 539"/>
                    <a:gd name="T22" fmla="*/ 0 w 229"/>
                    <a:gd name="T23" fmla="*/ 0 h 539"/>
                    <a:gd name="T24" fmla="*/ 0 w 229"/>
                    <a:gd name="T25" fmla="*/ 0 h 539"/>
                    <a:gd name="T26" fmla="*/ 0 w 229"/>
                    <a:gd name="T27" fmla="*/ 0 h 539"/>
                    <a:gd name="T28" fmla="*/ 0 w 229"/>
                    <a:gd name="T29" fmla="*/ 0 h 539"/>
                    <a:gd name="T30" fmla="*/ 0 w 229"/>
                    <a:gd name="T31" fmla="*/ 0 h 539"/>
                    <a:gd name="T32" fmla="*/ 0 w 229"/>
                    <a:gd name="T33" fmla="*/ 0 h 539"/>
                    <a:gd name="T34" fmla="*/ 0 w 229"/>
                    <a:gd name="T35" fmla="*/ 0 h 539"/>
                    <a:gd name="T36" fmla="*/ 0 w 229"/>
                    <a:gd name="T37" fmla="*/ 0 h 539"/>
                    <a:gd name="T38" fmla="*/ 0 w 229"/>
                    <a:gd name="T39" fmla="*/ 0 h 539"/>
                    <a:gd name="T40" fmla="*/ 0 w 229"/>
                    <a:gd name="T41" fmla="*/ 0 h 539"/>
                    <a:gd name="T42" fmla="*/ 0 w 229"/>
                    <a:gd name="T43" fmla="*/ 0 h 539"/>
                    <a:gd name="T44" fmla="*/ 0 w 229"/>
                    <a:gd name="T45" fmla="*/ 0 h 539"/>
                    <a:gd name="T46" fmla="*/ 0 w 229"/>
                    <a:gd name="T47" fmla="*/ 0 h 539"/>
                    <a:gd name="T48" fmla="*/ 0 w 229"/>
                    <a:gd name="T49" fmla="*/ 0 h 539"/>
                    <a:gd name="T50" fmla="*/ 0 w 229"/>
                    <a:gd name="T51" fmla="*/ 0 h 539"/>
                    <a:gd name="T52" fmla="*/ 0 w 229"/>
                    <a:gd name="T53" fmla="*/ 0 h 539"/>
                    <a:gd name="T54" fmla="*/ 0 w 229"/>
                    <a:gd name="T55" fmla="*/ 0 h 539"/>
                    <a:gd name="T56" fmla="*/ 0 w 229"/>
                    <a:gd name="T57" fmla="*/ 0 h 539"/>
                    <a:gd name="T58" fmla="*/ 0 w 229"/>
                    <a:gd name="T59" fmla="*/ 0 h 539"/>
                    <a:gd name="T60" fmla="*/ 0 w 229"/>
                    <a:gd name="T61" fmla="*/ 0 h 539"/>
                    <a:gd name="T62" fmla="*/ 0 w 229"/>
                    <a:gd name="T63" fmla="*/ 0 h 539"/>
                    <a:gd name="T64" fmla="*/ 0 w 229"/>
                    <a:gd name="T65" fmla="*/ 0 h 539"/>
                    <a:gd name="T66" fmla="*/ 0 w 229"/>
                    <a:gd name="T67" fmla="*/ 0 h 539"/>
                    <a:gd name="T68" fmla="*/ 0 w 229"/>
                    <a:gd name="T69" fmla="*/ 0 h 539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29"/>
                    <a:gd name="T106" fmla="*/ 0 h 539"/>
                    <a:gd name="T107" fmla="*/ 229 w 229"/>
                    <a:gd name="T108" fmla="*/ 539 h 539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29" h="539">
                      <a:moveTo>
                        <a:pt x="2" y="3"/>
                      </a:moveTo>
                      <a:lnTo>
                        <a:pt x="42" y="0"/>
                      </a:lnTo>
                      <a:lnTo>
                        <a:pt x="62" y="24"/>
                      </a:lnTo>
                      <a:lnTo>
                        <a:pt x="55" y="52"/>
                      </a:lnTo>
                      <a:lnTo>
                        <a:pt x="74" y="57"/>
                      </a:lnTo>
                      <a:lnTo>
                        <a:pt x="80" y="78"/>
                      </a:lnTo>
                      <a:lnTo>
                        <a:pt x="61" y="99"/>
                      </a:lnTo>
                      <a:lnTo>
                        <a:pt x="62" y="72"/>
                      </a:lnTo>
                      <a:lnTo>
                        <a:pt x="40" y="72"/>
                      </a:lnTo>
                      <a:lnTo>
                        <a:pt x="32" y="61"/>
                      </a:lnTo>
                      <a:lnTo>
                        <a:pt x="45" y="38"/>
                      </a:lnTo>
                      <a:lnTo>
                        <a:pt x="13" y="40"/>
                      </a:lnTo>
                      <a:lnTo>
                        <a:pt x="55" y="123"/>
                      </a:lnTo>
                      <a:lnTo>
                        <a:pt x="79" y="148"/>
                      </a:lnTo>
                      <a:lnTo>
                        <a:pt x="71" y="173"/>
                      </a:lnTo>
                      <a:lnTo>
                        <a:pt x="106" y="244"/>
                      </a:lnTo>
                      <a:lnTo>
                        <a:pt x="146" y="286"/>
                      </a:lnTo>
                      <a:lnTo>
                        <a:pt x="147" y="312"/>
                      </a:lnTo>
                      <a:lnTo>
                        <a:pt x="197" y="427"/>
                      </a:lnTo>
                      <a:lnTo>
                        <a:pt x="223" y="489"/>
                      </a:lnTo>
                      <a:lnTo>
                        <a:pt x="229" y="539"/>
                      </a:lnTo>
                      <a:lnTo>
                        <a:pt x="180" y="532"/>
                      </a:lnTo>
                      <a:lnTo>
                        <a:pt x="202" y="502"/>
                      </a:lnTo>
                      <a:lnTo>
                        <a:pt x="187" y="452"/>
                      </a:lnTo>
                      <a:lnTo>
                        <a:pt x="150" y="435"/>
                      </a:lnTo>
                      <a:lnTo>
                        <a:pt x="161" y="417"/>
                      </a:lnTo>
                      <a:lnTo>
                        <a:pt x="135" y="331"/>
                      </a:lnTo>
                      <a:lnTo>
                        <a:pt x="102" y="309"/>
                      </a:lnTo>
                      <a:lnTo>
                        <a:pt x="108" y="276"/>
                      </a:lnTo>
                      <a:lnTo>
                        <a:pt x="61" y="203"/>
                      </a:lnTo>
                      <a:lnTo>
                        <a:pt x="37" y="170"/>
                      </a:lnTo>
                      <a:lnTo>
                        <a:pt x="59" y="147"/>
                      </a:lnTo>
                      <a:lnTo>
                        <a:pt x="0" y="57"/>
                      </a:lnTo>
                      <a:lnTo>
                        <a:pt x="2" y="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0" name="Freeform 178"/>
                <p:cNvSpPr>
                  <a:spLocks/>
                </p:cNvSpPr>
                <p:nvPr/>
              </p:nvSpPr>
              <p:spPr bwMode="auto">
                <a:xfrm>
                  <a:off x="4154" y="3291"/>
                  <a:ext cx="173" cy="151"/>
                </a:xfrm>
                <a:custGeom>
                  <a:avLst/>
                  <a:gdLst>
                    <a:gd name="T0" fmla="*/ 0 w 691"/>
                    <a:gd name="T1" fmla="*/ 0 h 608"/>
                    <a:gd name="T2" fmla="*/ 0 w 691"/>
                    <a:gd name="T3" fmla="*/ 0 h 608"/>
                    <a:gd name="T4" fmla="*/ 0 w 691"/>
                    <a:gd name="T5" fmla="*/ 0 h 608"/>
                    <a:gd name="T6" fmla="*/ 0 w 691"/>
                    <a:gd name="T7" fmla="*/ 0 h 608"/>
                    <a:gd name="T8" fmla="*/ 0 w 691"/>
                    <a:gd name="T9" fmla="*/ 0 h 608"/>
                    <a:gd name="T10" fmla="*/ 0 w 691"/>
                    <a:gd name="T11" fmla="*/ 0 h 608"/>
                    <a:gd name="T12" fmla="*/ 0 w 691"/>
                    <a:gd name="T13" fmla="*/ 0 h 608"/>
                    <a:gd name="T14" fmla="*/ 0 w 691"/>
                    <a:gd name="T15" fmla="*/ 0 h 608"/>
                    <a:gd name="T16" fmla="*/ 0 w 691"/>
                    <a:gd name="T17" fmla="*/ 0 h 608"/>
                    <a:gd name="T18" fmla="*/ 0 w 691"/>
                    <a:gd name="T19" fmla="*/ 0 h 608"/>
                    <a:gd name="T20" fmla="*/ 0 w 691"/>
                    <a:gd name="T21" fmla="*/ 0 h 608"/>
                    <a:gd name="T22" fmla="*/ 0 w 691"/>
                    <a:gd name="T23" fmla="*/ 0 h 608"/>
                    <a:gd name="T24" fmla="*/ 0 w 691"/>
                    <a:gd name="T25" fmla="*/ 0 h 608"/>
                    <a:gd name="T26" fmla="*/ 0 w 691"/>
                    <a:gd name="T27" fmla="*/ 0 h 608"/>
                    <a:gd name="T28" fmla="*/ 0 w 691"/>
                    <a:gd name="T29" fmla="*/ 0 h 608"/>
                    <a:gd name="T30" fmla="*/ 0 w 691"/>
                    <a:gd name="T31" fmla="*/ 0 h 608"/>
                    <a:gd name="T32" fmla="*/ 0 w 691"/>
                    <a:gd name="T33" fmla="*/ 0 h 608"/>
                    <a:gd name="T34" fmla="*/ 0 w 691"/>
                    <a:gd name="T35" fmla="*/ 0 h 608"/>
                    <a:gd name="T36" fmla="*/ 0 w 691"/>
                    <a:gd name="T37" fmla="*/ 0 h 608"/>
                    <a:gd name="T38" fmla="*/ 0 w 691"/>
                    <a:gd name="T39" fmla="*/ 0 h 608"/>
                    <a:gd name="T40" fmla="*/ 0 w 691"/>
                    <a:gd name="T41" fmla="*/ 0 h 608"/>
                    <a:gd name="T42" fmla="*/ 0 w 691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91"/>
                    <a:gd name="T67" fmla="*/ 0 h 608"/>
                    <a:gd name="T68" fmla="*/ 691 w 691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91" h="608">
                      <a:moveTo>
                        <a:pt x="608" y="274"/>
                      </a:moveTo>
                      <a:lnTo>
                        <a:pt x="436" y="76"/>
                      </a:lnTo>
                      <a:lnTo>
                        <a:pt x="308" y="0"/>
                      </a:lnTo>
                      <a:lnTo>
                        <a:pt x="329" y="42"/>
                      </a:lnTo>
                      <a:lnTo>
                        <a:pt x="239" y="13"/>
                      </a:lnTo>
                      <a:lnTo>
                        <a:pt x="81" y="40"/>
                      </a:lnTo>
                      <a:lnTo>
                        <a:pt x="297" y="79"/>
                      </a:lnTo>
                      <a:lnTo>
                        <a:pt x="0" y="99"/>
                      </a:lnTo>
                      <a:lnTo>
                        <a:pt x="194" y="136"/>
                      </a:lnTo>
                      <a:lnTo>
                        <a:pt x="53" y="172"/>
                      </a:lnTo>
                      <a:lnTo>
                        <a:pt x="154" y="197"/>
                      </a:lnTo>
                      <a:lnTo>
                        <a:pt x="344" y="189"/>
                      </a:lnTo>
                      <a:lnTo>
                        <a:pt x="222" y="253"/>
                      </a:lnTo>
                      <a:lnTo>
                        <a:pt x="381" y="238"/>
                      </a:lnTo>
                      <a:lnTo>
                        <a:pt x="466" y="213"/>
                      </a:lnTo>
                      <a:lnTo>
                        <a:pt x="567" y="295"/>
                      </a:lnTo>
                      <a:lnTo>
                        <a:pt x="596" y="358"/>
                      </a:lnTo>
                      <a:lnTo>
                        <a:pt x="652" y="608"/>
                      </a:lnTo>
                      <a:lnTo>
                        <a:pt x="653" y="476"/>
                      </a:lnTo>
                      <a:lnTo>
                        <a:pt x="691" y="551"/>
                      </a:lnTo>
                      <a:lnTo>
                        <a:pt x="608" y="27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1" name="Freeform 179"/>
                <p:cNvSpPr>
                  <a:spLocks/>
                </p:cNvSpPr>
                <p:nvPr/>
              </p:nvSpPr>
              <p:spPr bwMode="auto">
                <a:xfrm>
                  <a:off x="4530" y="3087"/>
                  <a:ext cx="123" cy="331"/>
                </a:xfrm>
                <a:custGeom>
                  <a:avLst/>
                  <a:gdLst>
                    <a:gd name="T0" fmla="*/ 0 w 492"/>
                    <a:gd name="T1" fmla="*/ 0 h 1325"/>
                    <a:gd name="T2" fmla="*/ 0 w 492"/>
                    <a:gd name="T3" fmla="*/ 0 h 1325"/>
                    <a:gd name="T4" fmla="*/ 0 w 492"/>
                    <a:gd name="T5" fmla="*/ 0 h 1325"/>
                    <a:gd name="T6" fmla="*/ 0 w 492"/>
                    <a:gd name="T7" fmla="*/ 0 h 1325"/>
                    <a:gd name="T8" fmla="*/ 0 w 492"/>
                    <a:gd name="T9" fmla="*/ 0 h 1325"/>
                    <a:gd name="T10" fmla="*/ 0 w 492"/>
                    <a:gd name="T11" fmla="*/ 0 h 1325"/>
                    <a:gd name="T12" fmla="*/ 0 w 492"/>
                    <a:gd name="T13" fmla="*/ 0 h 1325"/>
                    <a:gd name="T14" fmla="*/ 0 w 492"/>
                    <a:gd name="T15" fmla="*/ 0 h 1325"/>
                    <a:gd name="T16" fmla="*/ 0 w 492"/>
                    <a:gd name="T17" fmla="*/ 0 h 1325"/>
                    <a:gd name="T18" fmla="*/ 0 w 492"/>
                    <a:gd name="T19" fmla="*/ 0 h 1325"/>
                    <a:gd name="T20" fmla="*/ 0 w 492"/>
                    <a:gd name="T21" fmla="*/ 0 h 1325"/>
                    <a:gd name="T22" fmla="*/ 0 w 492"/>
                    <a:gd name="T23" fmla="*/ 0 h 1325"/>
                    <a:gd name="T24" fmla="*/ 0 w 492"/>
                    <a:gd name="T25" fmla="*/ 0 h 1325"/>
                    <a:gd name="T26" fmla="*/ 0 w 492"/>
                    <a:gd name="T27" fmla="*/ 0 h 1325"/>
                    <a:gd name="T28" fmla="*/ 0 w 492"/>
                    <a:gd name="T29" fmla="*/ 0 h 1325"/>
                    <a:gd name="T30" fmla="*/ 0 w 492"/>
                    <a:gd name="T31" fmla="*/ 0 h 1325"/>
                    <a:gd name="T32" fmla="*/ 0 w 492"/>
                    <a:gd name="T33" fmla="*/ 0 h 1325"/>
                    <a:gd name="T34" fmla="*/ 0 w 492"/>
                    <a:gd name="T35" fmla="*/ 0 h 1325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w 492"/>
                    <a:gd name="T55" fmla="*/ 0 h 1325"/>
                    <a:gd name="T56" fmla="*/ 492 w 492"/>
                    <a:gd name="T57" fmla="*/ 1325 h 1325"/>
                  </a:gdLst>
                  <a:ahLst/>
                  <a:cxnLst>
                    <a:cxn ang="T36">
                      <a:pos x="T0" y="T1"/>
                    </a:cxn>
                    <a:cxn ang="T37">
                      <a:pos x="T2" y="T3"/>
                    </a:cxn>
                    <a:cxn ang="T38">
                      <a:pos x="T4" y="T5"/>
                    </a:cxn>
                    <a:cxn ang="T39">
                      <a:pos x="T6" y="T7"/>
                    </a:cxn>
                    <a:cxn ang="T40">
                      <a:pos x="T8" y="T9"/>
                    </a:cxn>
                    <a:cxn ang="T41">
                      <a:pos x="T10" y="T11"/>
                    </a:cxn>
                    <a:cxn ang="T42">
                      <a:pos x="T12" y="T13"/>
                    </a:cxn>
                    <a:cxn ang="T43">
                      <a:pos x="T14" y="T15"/>
                    </a:cxn>
                    <a:cxn ang="T44">
                      <a:pos x="T16" y="T17"/>
                    </a:cxn>
                    <a:cxn ang="T45">
                      <a:pos x="T18" y="T19"/>
                    </a:cxn>
                    <a:cxn ang="T46">
                      <a:pos x="T20" y="T21"/>
                    </a:cxn>
                    <a:cxn ang="T47">
                      <a:pos x="T22" y="T23"/>
                    </a:cxn>
                    <a:cxn ang="T48">
                      <a:pos x="T24" y="T25"/>
                    </a:cxn>
                    <a:cxn ang="T49">
                      <a:pos x="T26" y="T27"/>
                    </a:cxn>
                    <a:cxn ang="T50">
                      <a:pos x="T28" y="T29"/>
                    </a:cxn>
                    <a:cxn ang="T51">
                      <a:pos x="T30" y="T31"/>
                    </a:cxn>
                    <a:cxn ang="T52">
                      <a:pos x="T32" y="T33"/>
                    </a:cxn>
                    <a:cxn ang="T53">
                      <a:pos x="T34" y="T35"/>
                    </a:cxn>
                  </a:cxnLst>
                  <a:rect l="T54" t="T55" r="T56" b="T57"/>
                  <a:pathLst>
                    <a:path w="492" h="1325">
                      <a:moveTo>
                        <a:pt x="0" y="0"/>
                      </a:moveTo>
                      <a:lnTo>
                        <a:pt x="150" y="180"/>
                      </a:lnTo>
                      <a:lnTo>
                        <a:pt x="157" y="255"/>
                      </a:lnTo>
                      <a:lnTo>
                        <a:pt x="298" y="681"/>
                      </a:lnTo>
                      <a:lnTo>
                        <a:pt x="303" y="753"/>
                      </a:lnTo>
                      <a:lnTo>
                        <a:pt x="452" y="1104"/>
                      </a:lnTo>
                      <a:lnTo>
                        <a:pt x="443" y="1196"/>
                      </a:lnTo>
                      <a:lnTo>
                        <a:pt x="492" y="1325"/>
                      </a:lnTo>
                      <a:lnTo>
                        <a:pt x="395" y="1259"/>
                      </a:lnTo>
                      <a:lnTo>
                        <a:pt x="289" y="1289"/>
                      </a:lnTo>
                      <a:lnTo>
                        <a:pt x="412" y="1153"/>
                      </a:lnTo>
                      <a:lnTo>
                        <a:pt x="303" y="813"/>
                      </a:lnTo>
                      <a:lnTo>
                        <a:pt x="211" y="717"/>
                      </a:lnTo>
                      <a:lnTo>
                        <a:pt x="237" y="624"/>
                      </a:lnTo>
                      <a:lnTo>
                        <a:pt x="92" y="243"/>
                      </a:lnTo>
                      <a:lnTo>
                        <a:pt x="114" y="186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2" name="Freeform 180"/>
                <p:cNvSpPr>
                  <a:spLocks/>
                </p:cNvSpPr>
                <p:nvPr/>
              </p:nvSpPr>
              <p:spPr bwMode="auto">
                <a:xfrm>
                  <a:off x="4125" y="3330"/>
                  <a:ext cx="57" cy="103"/>
                </a:xfrm>
                <a:custGeom>
                  <a:avLst/>
                  <a:gdLst>
                    <a:gd name="T0" fmla="*/ 0 w 224"/>
                    <a:gd name="T1" fmla="*/ 0 h 411"/>
                    <a:gd name="T2" fmla="*/ 0 w 224"/>
                    <a:gd name="T3" fmla="*/ 0 h 411"/>
                    <a:gd name="T4" fmla="*/ 0 w 224"/>
                    <a:gd name="T5" fmla="*/ 0 h 411"/>
                    <a:gd name="T6" fmla="*/ 0 w 224"/>
                    <a:gd name="T7" fmla="*/ 0 h 411"/>
                    <a:gd name="T8" fmla="*/ 0 w 224"/>
                    <a:gd name="T9" fmla="*/ 0 h 411"/>
                    <a:gd name="T10" fmla="*/ 0 w 224"/>
                    <a:gd name="T11" fmla="*/ 0 h 411"/>
                    <a:gd name="T12" fmla="*/ 0 w 224"/>
                    <a:gd name="T13" fmla="*/ 0 h 411"/>
                    <a:gd name="T14" fmla="*/ 0 w 224"/>
                    <a:gd name="T15" fmla="*/ 0 h 411"/>
                    <a:gd name="T16" fmla="*/ 0 w 224"/>
                    <a:gd name="T17" fmla="*/ 0 h 411"/>
                    <a:gd name="T18" fmla="*/ 0 w 224"/>
                    <a:gd name="T19" fmla="*/ 0 h 411"/>
                    <a:gd name="T20" fmla="*/ 0 w 224"/>
                    <a:gd name="T21" fmla="*/ 0 h 411"/>
                    <a:gd name="T22" fmla="*/ 0 w 224"/>
                    <a:gd name="T23" fmla="*/ 0 h 411"/>
                    <a:gd name="T24" fmla="*/ 0 w 224"/>
                    <a:gd name="T25" fmla="*/ 0 h 41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24"/>
                    <a:gd name="T40" fmla="*/ 0 h 411"/>
                    <a:gd name="T41" fmla="*/ 224 w 224"/>
                    <a:gd name="T42" fmla="*/ 411 h 41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24" h="411">
                      <a:moveTo>
                        <a:pt x="6" y="0"/>
                      </a:moveTo>
                      <a:lnTo>
                        <a:pt x="68" y="99"/>
                      </a:lnTo>
                      <a:lnTo>
                        <a:pt x="116" y="241"/>
                      </a:lnTo>
                      <a:lnTo>
                        <a:pt x="224" y="411"/>
                      </a:lnTo>
                      <a:lnTo>
                        <a:pt x="144" y="380"/>
                      </a:lnTo>
                      <a:lnTo>
                        <a:pt x="149" y="338"/>
                      </a:lnTo>
                      <a:lnTo>
                        <a:pt x="90" y="261"/>
                      </a:lnTo>
                      <a:lnTo>
                        <a:pt x="81" y="192"/>
                      </a:lnTo>
                      <a:lnTo>
                        <a:pt x="39" y="140"/>
                      </a:lnTo>
                      <a:lnTo>
                        <a:pt x="42" y="100"/>
                      </a:lnTo>
                      <a:lnTo>
                        <a:pt x="0" y="33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3" name="Freeform 181"/>
                <p:cNvSpPr>
                  <a:spLocks/>
                </p:cNvSpPr>
                <p:nvPr/>
              </p:nvSpPr>
              <p:spPr bwMode="auto">
                <a:xfrm>
                  <a:off x="4231" y="3356"/>
                  <a:ext cx="67" cy="20"/>
                </a:xfrm>
                <a:custGeom>
                  <a:avLst/>
                  <a:gdLst>
                    <a:gd name="T0" fmla="*/ 0 w 269"/>
                    <a:gd name="T1" fmla="*/ 0 h 80"/>
                    <a:gd name="T2" fmla="*/ 0 w 269"/>
                    <a:gd name="T3" fmla="*/ 0 h 80"/>
                    <a:gd name="T4" fmla="*/ 0 w 269"/>
                    <a:gd name="T5" fmla="*/ 0 h 80"/>
                    <a:gd name="T6" fmla="*/ 0 w 269"/>
                    <a:gd name="T7" fmla="*/ 0 h 80"/>
                    <a:gd name="T8" fmla="*/ 0 w 269"/>
                    <a:gd name="T9" fmla="*/ 0 h 80"/>
                    <a:gd name="T10" fmla="*/ 0 w 269"/>
                    <a:gd name="T11" fmla="*/ 0 h 80"/>
                    <a:gd name="T12" fmla="*/ 0 w 269"/>
                    <a:gd name="T13" fmla="*/ 0 h 80"/>
                    <a:gd name="T14" fmla="*/ 0 w 269"/>
                    <a:gd name="T15" fmla="*/ 0 h 80"/>
                    <a:gd name="T16" fmla="*/ 0 w 269"/>
                    <a:gd name="T17" fmla="*/ 0 h 80"/>
                    <a:gd name="T18" fmla="*/ 0 w 269"/>
                    <a:gd name="T19" fmla="*/ 0 h 80"/>
                    <a:gd name="T20" fmla="*/ 0 w 269"/>
                    <a:gd name="T21" fmla="*/ 0 h 80"/>
                    <a:gd name="T22" fmla="*/ 0 w 269"/>
                    <a:gd name="T23" fmla="*/ 0 h 80"/>
                    <a:gd name="T24" fmla="*/ 0 w 269"/>
                    <a:gd name="T25" fmla="*/ 0 h 80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69"/>
                    <a:gd name="T40" fmla="*/ 0 h 80"/>
                    <a:gd name="T41" fmla="*/ 269 w 269"/>
                    <a:gd name="T42" fmla="*/ 80 h 80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69" h="80">
                      <a:moveTo>
                        <a:pt x="251" y="4"/>
                      </a:moveTo>
                      <a:lnTo>
                        <a:pt x="187" y="35"/>
                      </a:lnTo>
                      <a:lnTo>
                        <a:pt x="143" y="11"/>
                      </a:lnTo>
                      <a:lnTo>
                        <a:pt x="80" y="0"/>
                      </a:lnTo>
                      <a:lnTo>
                        <a:pt x="129" y="29"/>
                      </a:lnTo>
                      <a:lnTo>
                        <a:pt x="43" y="43"/>
                      </a:lnTo>
                      <a:lnTo>
                        <a:pt x="0" y="60"/>
                      </a:lnTo>
                      <a:lnTo>
                        <a:pt x="137" y="48"/>
                      </a:lnTo>
                      <a:lnTo>
                        <a:pt x="94" y="80"/>
                      </a:lnTo>
                      <a:lnTo>
                        <a:pt x="167" y="60"/>
                      </a:lnTo>
                      <a:lnTo>
                        <a:pt x="269" y="24"/>
                      </a:lnTo>
                      <a:lnTo>
                        <a:pt x="251" y="4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4" name="Freeform 182"/>
                <p:cNvSpPr>
                  <a:spLocks/>
                </p:cNvSpPr>
                <p:nvPr/>
              </p:nvSpPr>
              <p:spPr bwMode="auto">
                <a:xfrm>
                  <a:off x="4468" y="3084"/>
                  <a:ext cx="35" cy="42"/>
                </a:xfrm>
                <a:custGeom>
                  <a:avLst/>
                  <a:gdLst>
                    <a:gd name="T0" fmla="*/ 0 w 141"/>
                    <a:gd name="T1" fmla="*/ 0 h 166"/>
                    <a:gd name="T2" fmla="*/ 0 w 141"/>
                    <a:gd name="T3" fmla="*/ 0 h 166"/>
                    <a:gd name="T4" fmla="*/ 0 w 141"/>
                    <a:gd name="T5" fmla="*/ 0 h 166"/>
                    <a:gd name="T6" fmla="*/ 0 w 141"/>
                    <a:gd name="T7" fmla="*/ 0 h 166"/>
                    <a:gd name="T8" fmla="*/ 0 w 141"/>
                    <a:gd name="T9" fmla="*/ 0 h 166"/>
                    <a:gd name="T10" fmla="*/ 0 w 141"/>
                    <a:gd name="T11" fmla="*/ 0 h 166"/>
                    <a:gd name="T12" fmla="*/ 0 w 141"/>
                    <a:gd name="T13" fmla="*/ 0 h 16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141"/>
                    <a:gd name="T22" fmla="*/ 0 h 166"/>
                    <a:gd name="T23" fmla="*/ 141 w 141"/>
                    <a:gd name="T24" fmla="*/ 166 h 166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141" h="166">
                      <a:moveTo>
                        <a:pt x="71" y="0"/>
                      </a:moveTo>
                      <a:lnTo>
                        <a:pt x="0" y="48"/>
                      </a:lnTo>
                      <a:lnTo>
                        <a:pt x="9" y="148"/>
                      </a:lnTo>
                      <a:lnTo>
                        <a:pt x="84" y="166"/>
                      </a:lnTo>
                      <a:lnTo>
                        <a:pt x="141" y="144"/>
                      </a:lnTo>
                      <a:lnTo>
                        <a:pt x="71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5" name="Freeform 183"/>
                <p:cNvSpPr>
                  <a:spLocks/>
                </p:cNvSpPr>
                <p:nvPr/>
              </p:nvSpPr>
              <p:spPr bwMode="auto">
                <a:xfrm>
                  <a:off x="4091" y="3314"/>
                  <a:ext cx="11" cy="15"/>
                </a:xfrm>
                <a:custGeom>
                  <a:avLst/>
                  <a:gdLst>
                    <a:gd name="T0" fmla="*/ 0 w 46"/>
                    <a:gd name="T1" fmla="*/ 0 h 59"/>
                    <a:gd name="T2" fmla="*/ 0 w 46"/>
                    <a:gd name="T3" fmla="*/ 0 h 59"/>
                    <a:gd name="T4" fmla="*/ 0 w 46"/>
                    <a:gd name="T5" fmla="*/ 0 h 59"/>
                    <a:gd name="T6" fmla="*/ 0 w 46"/>
                    <a:gd name="T7" fmla="*/ 0 h 59"/>
                    <a:gd name="T8" fmla="*/ 0 w 46"/>
                    <a:gd name="T9" fmla="*/ 0 h 59"/>
                    <a:gd name="T10" fmla="*/ 0 w 46"/>
                    <a:gd name="T11" fmla="*/ 0 h 59"/>
                    <a:gd name="T12" fmla="*/ 0 w 46"/>
                    <a:gd name="T13" fmla="*/ 0 h 59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60000 65536"/>
                    <a:gd name="T19" fmla="*/ 0 60000 65536"/>
                    <a:gd name="T20" fmla="*/ 0 60000 65536"/>
                    <a:gd name="T21" fmla="*/ 0 w 46"/>
                    <a:gd name="T22" fmla="*/ 0 h 59"/>
                    <a:gd name="T23" fmla="*/ 46 w 46"/>
                    <a:gd name="T24" fmla="*/ 59 h 59"/>
                  </a:gdLst>
                  <a:ahLst/>
                  <a:cxnLst>
                    <a:cxn ang="T14">
                      <a:pos x="T0" y="T1"/>
                    </a:cxn>
                    <a:cxn ang="T15">
                      <a:pos x="T2" y="T3"/>
                    </a:cxn>
                    <a:cxn ang="T16">
                      <a:pos x="T4" y="T5"/>
                    </a:cxn>
                    <a:cxn ang="T17">
                      <a:pos x="T6" y="T7"/>
                    </a:cxn>
                    <a:cxn ang="T18">
                      <a:pos x="T8" y="T9"/>
                    </a:cxn>
                    <a:cxn ang="T19">
                      <a:pos x="T10" y="T11"/>
                    </a:cxn>
                    <a:cxn ang="T20">
                      <a:pos x="T12" y="T13"/>
                    </a:cxn>
                  </a:cxnLst>
                  <a:rect l="T21" t="T22" r="T23" b="T24"/>
                  <a:pathLst>
                    <a:path w="46" h="59">
                      <a:moveTo>
                        <a:pt x="23" y="0"/>
                      </a:moveTo>
                      <a:lnTo>
                        <a:pt x="0" y="24"/>
                      </a:lnTo>
                      <a:lnTo>
                        <a:pt x="19" y="57"/>
                      </a:lnTo>
                      <a:lnTo>
                        <a:pt x="36" y="59"/>
                      </a:lnTo>
                      <a:lnTo>
                        <a:pt x="46" y="21"/>
                      </a:lnTo>
                      <a:lnTo>
                        <a:pt x="23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6" name="Freeform 184"/>
                <p:cNvSpPr>
                  <a:spLocks/>
                </p:cNvSpPr>
                <p:nvPr/>
              </p:nvSpPr>
              <p:spPr bwMode="auto">
                <a:xfrm>
                  <a:off x="4001" y="2803"/>
                  <a:ext cx="222" cy="40"/>
                </a:xfrm>
                <a:custGeom>
                  <a:avLst/>
                  <a:gdLst>
                    <a:gd name="T0" fmla="*/ 0 w 885"/>
                    <a:gd name="T1" fmla="*/ 0 h 162"/>
                    <a:gd name="T2" fmla="*/ 0 w 885"/>
                    <a:gd name="T3" fmla="*/ 0 h 162"/>
                    <a:gd name="T4" fmla="*/ 0 w 885"/>
                    <a:gd name="T5" fmla="*/ 0 h 162"/>
                    <a:gd name="T6" fmla="*/ 0 w 885"/>
                    <a:gd name="T7" fmla="*/ 0 h 162"/>
                    <a:gd name="T8" fmla="*/ 0 w 885"/>
                    <a:gd name="T9" fmla="*/ 0 h 162"/>
                    <a:gd name="T10" fmla="*/ 0 w 885"/>
                    <a:gd name="T11" fmla="*/ 0 h 162"/>
                    <a:gd name="T12" fmla="*/ 0 w 885"/>
                    <a:gd name="T13" fmla="*/ 0 h 162"/>
                    <a:gd name="T14" fmla="*/ 0 w 885"/>
                    <a:gd name="T15" fmla="*/ 0 h 162"/>
                    <a:gd name="T16" fmla="*/ 0 w 885"/>
                    <a:gd name="T17" fmla="*/ 0 h 162"/>
                    <a:gd name="T18" fmla="*/ 0 w 885"/>
                    <a:gd name="T19" fmla="*/ 0 h 162"/>
                    <a:gd name="T20" fmla="*/ 0 w 885"/>
                    <a:gd name="T21" fmla="*/ 0 h 162"/>
                    <a:gd name="T22" fmla="*/ 0 w 885"/>
                    <a:gd name="T23" fmla="*/ 0 h 162"/>
                    <a:gd name="T24" fmla="*/ 0 w 885"/>
                    <a:gd name="T25" fmla="*/ 0 h 162"/>
                    <a:gd name="T26" fmla="*/ 0 w 885"/>
                    <a:gd name="T27" fmla="*/ 0 h 162"/>
                    <a:gd name="T28" fmla="*/ 0 w 885"/>
                    <a:gd name="T29" fmla="*/ 0 h 162"/>
                    <a:gd name="T30" fmla="*/ 0 w 885"/>
                    <a:gd name="T31" fmla="*/ 0 h 162"/>
                    <a:gd name="T32" fmla="*/ 0 w 885"/>
                    <a:gd name="T33" fmla="*/ 0 h 162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w 885"/>
                    <a:gd name="T52" fmla="*/ 0 h 162"/>
                    <a:gd name="T53" fmla="*/ 885 w 885"/>
                    <a:gd name="T54" fmla="*/ 162 h 162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T51" t="T52" r="T53" b="T54"/>
                  <a:pathLst>
                    <a:path w="885" h="162">
                      <a:moveTo>
                        <a:pt x="0" y="145"/>
                      </a:moveTo>
                      <a:lnTo>
                        <a:pt x="122" y="115"/>
                      </a:lnTo>
                      <a:lnTo>
                        <a:pt x="39" y="33"/>
                      </a:lnTo>
                      <a:lnTo>
                        <a:pt x="297" y="90"/>
                      </a:lnTo>
                      <a:lnTo>
                        <a:pt x="256" y="0"/>
                      </a:lnTo>
                      <a:lnTo>
                        <a:pt x="450" y="43"/>
                      </a:lnTo>
                      <a:lnTo>
                        <a:pt x="655" y="39"/>
                      </a:lnTo>
                      <a:lnTo>
                        <a:pt x="885" y="125"/>
                      </a:lnTo>
                      <a:lnTo>
                        <a:pt x="559" y="66"/>
                      </a:lnTo>
                      <a:lnTo>
                        <a:pt x="596" y="105"/>
                      </a:lnTo>
                      <a:lnTo>
                        <a:pt x="322" y="39"/>
                      </a:lnTo>
                      <a:lnTo>
                        <a:pt x="359" y="105"/>
                      </a:lnTo>
                      <a:lnTo>
                        <a:pt x="458" y="162"/>
                      </a:lnTo>
                      <a:lnTo>
                        <a:pt x="177" y="96"/>
                      </a:lnTo>
                      <a:lnTo>
                        <a:pt x="217" y="142"/>
                      </a:lnTo>
                      <a:lnTo>
                        <a:pt x="0" y="145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7" name="Freeform 185"/>
                <p:cNvSpPr>
                  <a:spLocks/>
                </p:cNvSpPr>
                <p:nvPr/>
              </p:nvSpPr>
              <p:spPr bwMode="auto">
                <a:xfrm>
                  <a:off x="3887" y="3015"/>
                  <a:ext cx="501" cy="99"/>
                </a:xfrm>
                <a:custGeom>
                  <a:avLst/>
                  <a:gdLst>
                    <a:gd name="T0" fmla="*/ 0 w 2005"/>
                    <a:gd name="T1" fmla="*/ 0 h 396"/>
                    <a:gd name="T2" fmla="*/ 0 w 2005"/>
                    <a:gd name="T3" fmla="*/ 0 h 396"/>
                    <a:gd name="T4" fmla="*/ 0 w 2005"/>
                    <a:gd name="T5" fmla="*/ 0 h 396"/>
                    <a:gd name="T6" fmla="*/ 0 w 2005"/>
                    <a:gd name="T7" fmla="*/ 0 h 396"/>
                    <a:gd name="T8" fmla="*/ 0 w 2005"/>
                    <a:gd name="T9" fmla="*/ 0 h 396"/>
                    <a:gd name="T10" fmla="*/ 0 w 2005"/>
                    <a:gd name="T11" fmla="*/ 0 h 396"/>
                    <a:gd name="T12" fmla="*/ 0 w 2005"/>
                    <a:gd name="T13" fmla="*/ 0 h 396"/>
                    <a:gd name="T14" fmla="*/ 0 w 2005"/>
                    <a:gd name="T15" fmla="*/ 0 h 396"/>
                    <a:gd name="T16" fmla="*/ 0 w 2005"/>
                    <a:gd name="T17" fmla="*/ 0 h 396"/>
                    <a:gd name="T18" fmla="*/ 0 w 2005"/>
                    <a:gd name="T19" fmla="*/ 0 h 396"/>
                    <a:gd name="T20" fmla="*/ 0 w 2005"/>
                    <a:gd name="T21" fmla="*/ 0 h 396"/>
                    <a:gd name="T22" fmla="*/ 0 w 2005"/>
                    <a:gd name="T23" fmla="*/ 0 h 396"/>
                    <a:gd name="T24" fmla="*/ 0 w 2005"/>
                    <a:gd name="T25" fmla="*/ 0 h 396"/>
                    <a:gd name="T26" fmla="*/ 0 w 2005"/>
                    <a:gd name="T27" fmla="*/ 0 h 396"/>
                    <a:gd name="T28" fmla="*/ 0 w 2005"/>
                    <a:gd name="T29" fmla="*/ 0 h 396"/>
                    <a:gd name="T30" fmla="*/ 0 w 2005"/>
                    <a:gd name="T31" fmla="*/ 0 h 396"/>
                    <a:gd name="T32" fmla="*/ 0 w 2005"/>
                    <a:gd name="T33" fmla="*/ 0 h 396"/>
                    <a:gd name="T34" fmla="*/ 0 w 2005"/>
                    <a:gd name="T35" fmla="*/ 0 h 396"/>
                    <a:gd name="T36" fmla="*/ 0 w 2005"/>
                    <a:gd name="T37" fmla="*/ 0 h 396"/>
                    <a:gd name="T38" fmla="*/ 0 w 2005"/>
                    <a:gd name="T39" fmla="*/ 0 h 396"/>
                    <a:gd name="T40" fmla="*/ 0 w 2005"/>
                    <a:gd name="T41" fmla="*/ 0 h 396"/>
                    <a:gd name="T42" fmla="*/ 0 w 2005"/>
                    <a:gd name="T43" fmla="*/ 0 h 396"/>
                    <a:gd name="T44" fmla="*/ 0 w 2005"/>
                    <a:gd name="T45" fmla="*/ 0 h 396"/>
                    <a:gd name="T46" fmla="*/ 0 w 2005"/>
                    <a:gd name="T47" fmla="*/ 0 h 396"/>
                    <a:gd name="T48" fmla="*/ 0 w 2005"/>
                    <a:gd name="T49" fmla="*/ 0 h 396"/>
                    <a:gd name="T50" fmla="*/ 0 w 2005"/>
                    <a:gd name="T51" fmla="*/ 0 h 396"/>
                    <a:gd name="T52" fmla="*/ 0 w 2005"/>
                    <a:gd name="T53" fmla="*/ 0 h 396"/>
                    <a:gd name="T54" fmla="*/ 0 w 2005"/>
                    <a:gd name="T55" fmla="*/ 0 h 396"/>
                    <a:gd name="T56" fmla="*/ 0 w 2005"/>
                    <a:gd name="T57" fmla="*/ 0 h 396"/>
                    <a:gd name="T58" fmla="*/ 0 w 2005"/>
                    <a:gd name="T59" fmla="*/ 0 h 396"/>
                    <a:gd name="T60" fmla="*/ 0 w 2005"/>
                    <a:gd name="T61" fmla="*/ 0 h 396"/>
                    <a:gd name="T62" fmla="*/ 0 w 2005"/>
                    <a:gd name="T63" fmla="*/ 0 h 396"/>
                    <a:gd name="T64" fmla="*/ 0 w 2005"/>
                    <a:gd name="T65" fmla="*/ 0 h 396"/>
                    <a:gd name="T66" fmla="*/ 0 w 2005"/>
                    <a:gd name="T67" fmla="*/ 0 h 39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2005"/>
                    <a:gd name="T103" fmla="*/ 0 h 396"/>
                    <a:gd name="T104" fmla="*/ 2005 w 2005"/>
                    <a:gd name="T105" fmla="*/ 396 h 396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2005" h="396">
                      <a:moveTo>
                        <a:pt x="0" y="0"/>
                      </a:moveTo>
                      <a:lnTo>
                        <a:pt x="142" y="43"/>
                      </a:lnTo>
                      <a:lnTo>
                        <a:pt x="375" y="53"/>
                      </a:lnTo>
                      <a:lnTo>
                        <a:pt x="287" y="92"/>
                      </a:lnTo>
                      <a:lnTo>
                        <a:pt x="398" y="105"/>
                      </a:lnTo>
                      <a:lnTo>
                        <a:pt x="559" y="105"/>
                      </a:lnTo>
                      <a:lnTo>
                        <a:pt x="487" y="172"/>
                      </a:lnTo>
                      <a:lnTo>
                        <a:pt x="615" y="208"/>
                      </a:lnTo>
                      <a:lnTo>
                        <a:pt x="536" y="231"/>
                      </a:lnTo>
                      <a:lnTo>
                        <a:pt x="718" y="241"/>
                      </a:lnTo>
                      <a:lnTo>
                        <a:pt x="685" y="297"/>
                      </a:lnTo>
                      <a:lnTo>
                        <a:pt x="938" y="270"/>
                      </a:lnTo>
                      <a:lnTo>
                        <a:pt x="1093" y="274"/>
                      </a:lnTo>
                      <a:lnTo>
                        <a:pt x="982" y="336"/>
                      </a:lnTo>
                      <a:lnTo>
                        <a:pt x="1363" y="313"/>
                      </a:lnTo>
                      <a:lnTo>
                        <a:pt x="1277" y="360"/>
                      </a:lnTo>
                      <a:lnTo>
                        <a:pt x="1580" y="327"/>
                      </a:lnTo>
                      <a:lnTo>
                        <a:pt x="2005" y="237"/>
                      </a:lnTo>
                      <a:lnTo>
                        <a:pt x="1611" y="396"/>
                      </a:lnTo>
                      <a:lnTo>
                        <a:pt x="1050" y="396"/>
                      </a:lnTo>
                      <a:lnTo>
                        <a:pt x="1186" y="350"/>
                      </a:lnTo>
                      <a:lnTo>
                        <a:pt x="922" y="360"/>
                      </a:lnTo>
                      <a:lnTo>
                        <a:pt x="990" y="297"/>
                      </a:lnTo>
                      <a:lnTo>
                        <a:pt x="625" y="333"/>
                      </a:lnTo>
                      <a:lnTo>
                        <a:pt x="662" y="257"/>
                      </a:lnTo>
                      <a:lnTo>
                        <a:pt x="412" y="247"/>
                      </a:lnTo>
                      <a:lnTo>
                        <a:pt x="454" y="208"/>
                      </a:lnTo>
                      <a:lnTo>
                        <a:pt x="356" y="169"/>
                      </a:lnTo>
                      <a:lnTo>
                        <a:pt x="468" y="129"/>
                      </a:lnTo>
                      <a:lnTo>
                        <a:pt x="178" y="122"/>
                      </a:lnTo>
                      <a:lnTo>
                        <a:pt x="257" y="63"/>
                      </a:lnTo>
                      <a:lnTo>
                        <a:pt x="105" y="72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8" name="Freeform 186"/>
                <p:cNvSpPr>
                  <a:spLocks/>
                </p:cNvSpPr>
                <p:nvPr/>
              </p:nvSpPr>
              <p:spPr bwMode="auto">
                <a:xfrm>
                  <a:off x="4053" y="2928"/>
                  <a:ext cx="153" cy="68"/>
                </a:xfrm>
                <a:custGeom>
                  <a:avLst/>
                  <a:gdLst>
                    <a:gd name="T0" fmla="*/ 0 w 612"/>
                    <a:gd name="T1" fmla="*/ 0 h 270"/>
                    <a:gd name="T2" fmla="*/ 0 w 612"/>
                    <a:gd name="T3" fmla="*/ 0 h 270"/>
                    <a:gd name="T4" fmla="*/ 0 w 612"/>
                    <a:gd name="T5" fmla="*/ 0 h 270"/>
                    <a:gd name="T6" fmla="*/ 0 w 612"/>
                    <a:gd name="T7" fmla="*/ 0 h 270"/>
                    <a:gd name="T8" fmla="*/ 0 w 612"/>
                    <a:gd name="T9" fmla="*/ 0 h 270"/>
                    <a:gd name="T10" fmla="*/ 0 w 612"/>
                    <a:gd name="T11" fmla="*/ 0 h 270"/>
                    <a:gd name="T12" fmla="*/ 0 w 612"/>
                    <a:gd name="T13" fmla="*/ 0 h 270"/>
                    <a:gd name="T14" fmla="*/ 0 w 612"/>
                    <a:gd name="T15" fmla="*/ 0 h 270"/>
                    <a:gd name="T16" fmla="*/ 0 w 612"/>
                    <a:gd name="T17" fmla="*/ 0 h 270"/>
                    <a:gd name="T18" fmla="*/ 0 w 612"/>
                    <a:gd name="T19" fmla="*/ 0 h 270"/>
                    <a:gd name="T20" fmla="*/ 0 w 612"/>
                    <a:gd name="T21" fmla="*/ 0 h 270"/>
                    <a:gd name="T22" fmla="*/ 0 w 612"/>
                    <a:gd name="T23" fmla="*/ 0 h 270"/>
                    <a:gd name="T24" fmla="*/ 0 w 612"/>
                    <a:gd name="T25" fmla="*/ 0 h 270"/>
                    <a:gd name="T26" fmla="*/ 0 w 612"/>
                    <a:gd name="T27" fmla="*/ 0 h 270"/>
                    <a:gd name="T28" fmla="*/ 0 w 612"/>
                    <a:gd name="T29" fmla="*/ 0 h 270"/>
                    <a:gd name="T30" fmla="*/ 0 w 612"/>
                    <a:gd name="T31" fmla="*/ 0 h 270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w 612"/>
                    <a:gd name="T49" fmla="*/ 0 h 270"/>
                    <a:gd name="T50" fmla="*/ 612 w 612"/>
                    <a:gd name="T51" fmla="*/ 270 h 270"/>
                  </a:gdLst>
                  <a:ahLst/>
                  <a:cxnLst>
                    <a:cxn ang="T32">
                      <a:pos x="T0" y="T1"/>
                    </a:cxn>
                    <a:cxn ang="T33">
                      <a:pos x="T2" y="T3"/>
                    </a:cxn>
                    <a:cxn ang="T34">
                      <a:pos x="T4" y="T5"/>
                    </a:cxn>
                    <a:cxn ang="T35">
                      <a:pos x="T6" y="T7"/>
                    </a:cxn>
                    <a:cxn ang="T36">
                      <a:pos x="T8" y="T9"/>
                    </a:cxn>
                    <a:cxn ang="T37">
                      <a:pos x="T10" y="T11"/>
                    </a:cxn>
                    <a:cxn ang="T38">
                      <a:pos x="T12" y="T13"/>
                    </a:cxn>
                    <a:cxn ang="T39">
                      <a:pos x="T14" y="T15"/>
                    </a:cxn>
                    <a:cxn ang="T40">
                      <a:pos x="T16" y="T17"/>
                    </a:cxn>
                    <a:cxn ang="T41">
                      <a:pos x="T18" y="T19"/>
                    </a:cxn>
                    <a:cxn ang="T42">
                      <a:pos x="T20" y="T21"/>
                    </a:cxn>
                    <a:cxn ang="T43">
                      <a:pos x="T22" y="T23"/>
                    </a:cxn>
                    <a:cxn ang="T44">
                      <a:pos x="T24" y="T25"/>
                    </a:cxn>
                    <a:cxn ang="T45">
                      <a:pos x="T26" y="T27"/>
                    </a:cxn>
                    <a:cxn ang="T46">
                      <a:pos x="T28" y="T29"/>
                    </a:cxn>
                    <a:cxn ang="T47">
                      <a:pos x="T30" y="T31"/>
                    </a:cxn>
                  </a:cxnLst>
                  <a:rect l="T48" t="T49" r="T50" b="T51"/>
                  <a:pathLst>
                    <a:path w="612" h="270">
                      <a:moveTo>
                        <a:pt x="484" y="53"/>
                      </a:moveTo>
                      <a:lnTo>
                        <a:pt x="383" y="0"/>
                      </a:lnTo>
                      <a:lnTo>
                        <a:pt x="402" y="40"/>
                      </a:lnTo>
                      <a:lnTo>
                        <a:pt x="300" y="40"/>
                      </a:lnTo>
                      <a:lnTo>
                        <a:pt x="224" y="80"/>
                      </a:lnTo>
                      <a:lnTo>
                        <a:pt x="115" y="73"/>
                      </a:lnTo>
                      <a:lnTo>
                        <a:pt x="46" y="69"/>
                      </a:lnTo>
                      <a:lnTo>
                        <a:pt x="105" y="156"/>
                      </a:lnTo>
                      <a:lnTo>
                        <a:pt x="0" y="181"/>
                      </a:lnTo>
                      <a:lnTo>
                        <a:pt x="154" y="230"/>
                      </a:lnTo>
                      <a:lnTo>
                        <a:pt x="63" y="270"/>
                      </a:lnTo>
                      <a:lnTo>
                        <a:pt x="465" y="218"/>
                      </a:lnTo>
                      <a:lnTo>
                        <a:pt x="402" y="123"/>
                      </a:lnTo>
                      <a:lnTo>
                        <a:pt x="612" y="119"/>
                      </a:lnTo>
                      <a:lnTo>
                        <a:pt x="484" y="53"/>
                      </a:lnTo>
                      <a:close/>
                    </a:path>
                  </a:pathLst>
                </a:custGeom>
                <a:solidFill>
                  <a:srgbClr val="99FF9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19" name="Freeform 187"/>
                <p:cNvSpPr>
                  <a:spLocks/>
                </p:cNvSpPr>
                <p:nvPr/>
              </p:nvSpPr>
              <p:spPr bwMode="auto">
                <a:xfrm>
                  <a:off x="4065" y="2936"/>
                  <a:ext cx="306" cy="75"/>
                </a:xfrm>
                <a:custGeom>
                  <a:avLst/>
                  <a:gdLst>
                    <a:gd name="T0" fmla="*/ 0 w 1222"/>
                    <a:gd name="T1" fmla="*/ 0 h 299"/>
                    <a:gd name="T2" fmla="*/ 0 w 1222"/>
                    <a:gd name="T3" fmla="*/ 0 h 299"/>
                    <a:gd name="T4" fmla="*/ 0 w 1222"/>
                    <a:gd name="T5" fmla="*/ 0 h 299"/>
                    <a:gd name="T6" fmla="*/ 0 w 1222"/>
                    <a:gd name="T7" fmla="*/ 0 h 299"/>
                    <a:gd name="T8" fmla="*/ 0 w 1222"/>
                    <a:gd name="T9" fmla="*/ 0 h 299"/>
                    <a:gd name="T10" fmla="*/ 0 w 1222"/>
                    <a:gd name="T11" fmla="*/ 0 h 299"/>
                    <a:gd name="T12" fmla="*/ 0 w 1222"/>
                    <a:gd name="T13" fmla="*/ 0 h 299"/>
                    <a:gd name="T14" fmla="*/ 0 w 1222"/>
                    <a:gd name="T15" fmla="*/ 0 h 299"/>
                    <a:gd name="T16" fmla="*/ 0 w 1222"/>
                    <a:gd name="T17" fmla="*/ 0 h 299"/>
                    <a:gd name="T18" fmla="*/ 0 w 1222"/>
                    <a:gd name="T19" fmla="*/ 0 h 299"/>
                    <a:gd name="T20" fmla="*/ 0 w 1222"/>
                    <a:gd name="T21" fmla="*/ 0 h 299"/>
                    <a:gd name="T22" fmla="*/ 0 w 1222"/>
                    <a:gd name="T23" fmla="*/ 0 h 299"/>
                    <a:gd name="T24" fmla="*/ 0 w 1222"/>
                    <a:gd name="T25" fmla="*/ 0 h 299"/>
                    <a:gd name="T26" fmla="*/ 0 w 1222"/>
                    <a:gd name="T27" fmla="*/ 0 h 299"/>
                    <a:gd name="T28" fmla="*/ 0 w 1222"/>
                    <a:gd name="T29" fmla="*/ 0 h 299"/>
                    <a:gd name="T30" fmla="*/ 0 w 1222"/>
                    <a:gd name="T31" fmla="*/ 0 h 299"/>
                    <a:gd name="T32" fmla="*/ 0 w 1222"/>
                    <a:gd name="T33" fmla="*/ 0 h 299"/>
                    <a:gd name="T34" fmla="*/ 0 w 1222"/>
                    <a:gd name="T35" fmla="*/ 0 h 299"/>
                    <a:gd name="T36" fmla="*/ 0 w 1222"/>
                    <a:gd name="T37" fmla="*/ 0 h 299"/>
                    <a:gd name="T38" fmla="*/ 0 w 1222"/>
                    <a:gd name="T39" fmla="*/ 0 h 299"/>
                    <a:gd name="T40" fmla="*/ 0 w 1222"/>
                    <a:gd name="T41" fmla="*/ 0 h 299"/>
                    <a:gd name="T42" fmla="*/ 0 w 1222"/>
                    <a:gd name="T43" fmla="*/ 0 h 299"/>
                    <a:gd name="T44" fmla="*/ 0 w 1222"/>
                    <a:gd name="T45" fmla="*/ 0 h 299"/>
                    <a:gd name="T46" fmla="*/ 0 w 1222"/>
                    <a:gd name="T47" fmla="*/ 0 h 299"/>
                    <a:gd name="T48" fmla="*/ 0 w 1222"/>
                    <a:gd name="T49" fmla="*/ 0 h 299"/>
                    <a:gd name="T50" fmla="*/ 0 w 1222"/>
                    <a:gd name="T51" fmla="*/ 0 h 299"/>
                    <a:gd name="T52" fmla="*/ 0 w 1222"/>
                    <a:gd name="T53" fmla="*/ 0 h 299"/>
                    <a:gd name="T54" fmla="*/ 0 w 1222"/>
                    <a:gd name="T55" fmla="*/ 0 h 299"/>
                    <a:gd name="T56" fmla="*/ 0 w 1222"/>
                    <a:gd name="T57" fmla="*/ 0 h 299"/>
                    <a:gd name="T58" fmla="*/ 0 w 1222"/>
                    <a:gd name="T59" fmla="*/ 0 h 299"/>
                    <a:gd name="T60" fmla="*/ 0 w 1222"/>
                    <a:gd name="T61" fmla="*/ 0 h 299"/>
                    <a:gd name="T62" fmla="*/ 0 w 1222"/>
                    <a:gd name="T63" fmla="*/ 0 h 299"/>
                    <a:gd name="T64" fmla="*/ 0 w 1222"/>
                    <a:gd name="T65" fmla="*/ 0 h 299"/>
                    <a:gd name="T66" fmla="*/ 0 w 1222"/>
                    <a:gd name="T67" fmla="*/ 0 h 299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w 1222"/>
                    <a:gd name="T103" fmla="*/ 0 h 299"/>
                    <a:gd name="T104" fmla="*/ 1222 w 1222"/>
                    <a:gd name="T105" fmla="*/ 299 h 299"/>
                  </a:gdLst>
                  <a:ahLst/>
                  <a:cxnLst>
                    <a:cxn ang="T68">
                      <a:pos x="T0" y="T1"/>
                    </a:cxn>
                    <a:cxn ang="T69">
                      <a:pos x="T2" y="T3"/>
                    </a:cxn>
                    <a:cxn ang="T70">
                      <a:pos x="T4" y="T5"/>
                    </a:cxn>
                    <a:cxn ang="T71">
                      <a:pos x="T6" y="T7"/>
                    </a:cxn>
                    <a:cxn ang="T72">
                      <a:pos x="T8" y="T9"/>
                    </a:cxn>
                    <a:cxn ang="T73">
                      <a:pos x="T10" y="T11"/>
                    </a:cxn>
                    <a:cxn ang="T74">
                      <a:pos x="T12" y="T13"/>
                    </a:cxn>
                    <a:cxn ang="T75">
                      <a:pos x="T14" y="T15"/>
                    </a:cxn>
                    <a:cxn ang="T76">
                      <a:pos x="T16" y="T17"/>
                    </a:cxn>
                    <a:cxn ang="T77">
                      <a:pos x="T18" y="T19"/>
                    </a:cxn>
                    <a:cxn ang="T78">
                      <a:pos x="T20" y="T21"/>
                    </a:cxn>
                    <a:cxn ang="T79">
                      <a:pos x="T22" y="T23"/>
                    </a:cxn>
                    <a:cxn ang="T80">
                      <a:pos x="T24" y="T25"/>
                    </a:cxn>
                    <a:cxn ang="T81">
                      <a:pos x="T26" y="T27"/>
                    </a:cxn>
                    <a:cxn ang="T82">
                      <a:pos x="T28" y="T29"/>
                    </a:cxn>
                    <a:cxn ang="T83">
                      <a:pos x="T30" y="T31"/>
                    </a:cxn>
                    <a:cxn ang="T84">
                      <a:pos x="T32" y="T33"/>
                    </a:cxn>
                    <a:cxn ang="T85">
                      <a:pos x="T34" y="T35"/>
                    </a:cxn>
                    <a:cxn ang="T86">
                      <a:pos x="T36" y="T37"/>
                    </a:cxn>
                    <a:cxn ang="T87">
                      <a:pos x="T38" y="T39"/>
                    </a:cxn>
                    <a:cxn ang="T88">
                      <a:pos x="T40" y="T41"/>
                    </a:cxn>
                    <a:cxn ang="T89">
                      <a:pos x="T42" y="T43"/>
                    </a:cxn>
                    <a:cxn ang="T90">
                      <a:pos x="T44" y="T45"/>
                    </a:cxn>
                    <a:cxn ang="T91">
                      <a:pos x="T46" y="T47"/>
                    </a:cxn>
                    <a:cxn ang="T92">
                      <a:pos x="T48" y="T49"/>
                    </a:cxn>
                    <a:cxn ang="T93">
                      <a:pos x="T50" y="T51"/>
                    </a:cxn>
                    <a:cxn ang="T94">
                      <a:pos x="T52" y="T53"/>
                    </a:cxn>
                    <a:cxn ang="T95">
                      <a:pos x="T54" y="T55"/>
                    </a:cxn>
                    <a:cxn ang="T96">
                      <a:pos x="T56" y="T57"/>
                    </a:cxn>
                    <a:cxn ang="T97">
                      <a:pos x="T58" y="T59"/>
                    </a:cxn>
                    <a:cxn ang="T98">
                      <a:pos x="T60" y="T61"/>
                    </a:cxn>
                    <a:cxn ang="T99">
                      <a:pos x="T62" y="T63"/>
                    </a:cxn>
                    <a:cxn ang="T100">
                      <a:pos x="T64" y="T65"/>
                    </a:cxn>
                    <a:cxn ang="T101">
                      <a:pos x="T66" y="T67"/>
                    </a:cxn>
                  </a:cxnLst>
                  <a:rect l="T102" t="T103" r="T104" b="T105"/>
                  <a:pathLst>
                    <a:path w="1222" h="299">
                      <a:moveTo>
                        <a:pt x="1049" y="199"/>
                      </a:moveTo>
                      <a:lnTo>
                        <a:pt x="909" y="274"/>
                      </a:lnTo>
                      <a:lnTo>
                        <a:pt x="730" y="299"/>
                      </a:lnTo>
                      <a:lnTo>
                        <a:pt x="805" y="244"/>
                      </a:lnTo>
                      <a:lnTo>
                        <a:pt x="636" y="284"/>
                      </a:lnTo>
                      <a:lnTo>
                        <a:pt x="403" y="279"/>
                      </a:lnTo>
                      <a:lnTo>
                        <a:pt x="531" y="239"/>
                      </a:lnTo>
                      <a:lnTo>
                        <a:pt x="398" y="230"/>
                      </a:lnTo>
                      <a:lnTo>
                        <a:pt x="25" y="239"/>
                      </a:lnTo>
                      <a:lnTo>
                        <a:pt x="189" y="204"/>
                      </a:lnTo>
                      <a:lnTo>
                        <a:pt x="0" y="155"/>
                      </a:lnTo>
                      <a:lnTo>
                        <a:pt x="95" y="135"/>
                      </a:lnTo>
                      <a:lnTo>
                        <a:pt x="45" y="90"/>
                      </a:lnTo>
                      <a:lnTo>
                        <a:pt x="144" y="80"/>
                      </a:lnTo>
                      <a:lnTo>
                        <a:pt x="269" y="110"/>
                      </a:lnTo>
                      <a:lnTo>
                        <a:pt x="214" y="60"/>
                      </a:lnTo>
                      <a:lnTo>
                        <a:pt x="293" y="31"/>
                      </a:lnTo>
                      <a:lnTo>
                        <a:pt x="502" y="65"/>
                      </a:lnTo>
                      <a:lnTo>
                        <a:pt x="383" y="10"/>
                      </a:lnTo>
                      <a:lnTo>
                        <a:pt x="452" y="0"/>
                      </a:lnTo>
                      <a:lnTo>
                        <a:pt x="616" y="55"/>
                      </a:lnTo>
                      <a:lnTo>
                        <a:pt x="596" y="10"/>
                      </a:lnTo>
                      <a:lnTo>
                        <a:pt x="745" y="70"/>
                      </a:lnTo>
                      <a:lnTo>
                        <a:pt x="844" y="110"/>
                      </a:lnTo>
                      <a:lnTo>
                        <a:pt x="1043" y="114"/>
                      </a:lnTo>
                      <a:lnTo>
                        <a:pt x="914" y="155"/>
                      </a:lnTo>
                      <a:lnTo>
                        <a:pt x="691" y="145"/>
                      </a:lnTo>
                      <a:lnTo>
                        <a:pt x="393" y="129"/>
                      </a:lnTo>
                      <a:lnTo>
                        <a:pt x="790" y="194"/>
                      </a:lnTo>
                      <a:lnTo>
                        <a:pt x="953" y="204"/>
                      </a:lnTo>
                      <a:lnTo>
                        <a:pt x="1083" y="165"/>
                      </a:lnTo>
                      <a:lnTo>
                        <a:pt x="1222" y="239"/>
                      </a:lnTo>
                      <a:lnTo>
                        <a:pt x="1049" y="199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0" name="Freeform 188"/>
                <p:cNvSpPr>
                  <a:spLocks/>
                </p:cNvSpPr>
                <p:nvPr/>
              </p:nvSpPr>
              <p:spPr bwMode="auto">
                <a:xfrm>
                  <a:off x="4345" y="2858"/>
                  <a:ext cx="179" cy="190"/>
                </a:xfrm>
                <a:custGeom>
                  <a:avLst/>
                  <a:gdLst>
                    <a:gd name="T0" fmla="*/ 0 w 718"/>
                    <a:gd name="T1" fmla="*/ 0 h 758"/>
                    <a:gd name="T2" fmla="*/ 0 w 718"/>
                    <a:gd name="T3" fmla="*/ 0 h 758"/>
                    <a:gd name="T4" fmla="*/ 0 w 718"/>
                    <a:gd name="T5" fmla="*/ 0 h 758"/>
                    <a:gd name="T6" fmla="*/ 0 w 718"/>
                    <a:gd name="T7" fmla="*/ 0 h 758"/>
                    <a:gd name="T8" fmla="*/ 0 w 718"/>
                    <a:gd name="T9" fmla="*/ 0 h 758"/>
                    <a:gd name="T10" fmla="*/ 0 w 718"/>
                    <a:gd name="T11" fmla="*/ 0 h 758"/>
                    <a:gd name="T12" fmla="*/ 0 w 718"/>
                    <a:gd name="T13" fmla="*/ 0 h 758"/>
                    <a:gd name="T14" fmla="*/ 0 w 718"/>
                    <a:gd name="T15" fmla="*/ 0 h 758"/>
                    <a:gd name="T16" fmla="*/ 0 w 718"/>
                    <a:gd name="T17" fmla="*/ 0 h 758"/>
                    <a:gd name="T18" fmla="*/ 0 w 718"/>
                    <a:gd name="T19" fmla="*/ 0 h 758"/>
                    <a:gd name="T20" fmla="*/ 0 w 718"/>
                    <a:gd name="T21" fmla="*/ 0 h 758"/>
                    <a:gd name="T22" fmla="*/ 0 w 718"/>
                    <a:gd name="T23" fmla="*/ 0 h 758"/>
                    <a:gd name="T24" fmla="*/ 0 w 718"/>
                    <a:gd name="T25" fmla="*/ 0 h 758"/>
                    <a:gd name="T26" fmla="*/ 0 w 718"/>
                    <a:gd name="T27" fmla="*/ 0 h 758"/>
                    <a:gd name="T28" fmla="*/ 0 w 718"/>
                    <a:gd name="T29" fmla="*/ 0 h 758"/>
                    <a:gd name="T30" fmla="*/ 0 w 718"/>
                    <a:gd name="T31" fmla="*/ 0 h 758"/>
                    <a:gd name="T32" fmla="*/ 0 w 718"/>
                    <a:gd name="T33" fmla="*/ 0 h 758"/>
                    <a:gd name="T34" fmla="*/ 0 w 718"/>
                    <a:gd name="T35" fmla="*/ 0 h 758"/>
                    <a:gd name="T36" fmla="*/ 0 w 718"/>
                    <a:gd name="T37" fmla="*/ 0 h 758"/>
                    <a:gd name="T38" fmla="*/ 0 w 718"/>
                    <a:gd name="T39" fmla="*/ 0 h 758"/>
                    <a:gd name="T40" fmla="*/ 0 w 718"/>
                    <a:gd name="T41" fmla="*/ 0 h 75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18"/>
                    <a:gd name="T64" fmla="*/ 0 h 758"/>
                    <a:gd name="T65" fmla="*/ 718 w 718"/>
                    <a:gd name="T66" fmla="*/ 758 h 75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18" h="758">
                      <a:moveTo>
                        <a:pt x="0" y="0"/>
                      </a:moveTo>
                      <a:lnTo>
                        <a:pt x="94" y="130"/>
                      </a:lnTo>
                      <a:lnTo>
                        <a:pt x="280" y="220"/>
                      </a:lnTo>
                      <a:lnTo>
                        <a:pt x="407" y="308"/>
                      </a:lnTo>
                      <a:lnTo>
                        <a:pt x="488" y="474"/>
                      </a:lnTo>
                      <a:lnTo>
                        <a:pt x="348" y="357"/>
                      </a:lnTo>
                      <a:lnTo>
                        <a:pt x="468" y="494"/>
                      </a:lnTo>
                      <a:lnTo>
                        <a:pt x="571" y="622"/>
                      </a:lnTo>
                      <a:lnTo>
                        <a:pt x="575" y="518"/>
                      </a:lnTo>
                      <a:lnTo>
                        <a:pt x="615" y="688"/>
                      </a:lnTo>
                      <a:lnTo>
                        <a:pt x="668" y="688"/>
                      </a:lnTo>
                      <a:lnTo>
                        <a:pt x="698" y="758"/>
                      </a:lnTo>
                      <a:lnTo>
                        <a:pt x="718" y="612"/>
                      </a:lnTo>
                      <a:lnTo>
                        <a:pt x="658" y="658"/>
                      </a:lnTo>
                      <a:lnTo>
                        <a:pt x="558" y="394"/>
                      </a:lnTo>
                      <a:lnTo>
                        <a:pt x="531" y="498"/>
                      </a:lnTo>
                      <a:lnTo>
                        <a:pt x="431" y="277"/>
                      </a:lnTo>
                      <a:lnTo>
                        <a:pt x="178" y="73"/>
                      </a:lnTo>
                      <a:lnTo>
                        <a:pt x="197" y="16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26CC9E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921" name="Freeform 189"/>
                <p:cNvSpPr>
                  <a:spLocks/>
                </p:cNvSpPr>
                <p:nvPr/>
              </p:nvSpPr>
              <p:spPr bwMode="auto">
                <a:xfrm>
                  <a:off x="4239" y="2802"/>
                  <a:ext cx="286" cy="240"/>
                </a:xfrm>
                <a:custGeom>
                  <a:avLst/>
                  <a:gdLst>
                    <a:gd name="T0" fmla="*/ 0 w 1143"/>
                    <a:gd name="T1" fmla="*/ 0 h 959"/>
                    <a:gd name="T2" fmla="*/ 0 w 1143"/>
                    <a:gd name="T3" fmla="*/ 0 h 959"/>
                    <a:gd name="T4" fmla="*/ 0 w 1143"/>
                    <a:gd name="T5" fmla="*/ 0 h 959"/>
                    <a:gd name="T6" fmla="*/ 0 w 1143"/>
                    <a:gd name="T7" fmla="*/ 0 h 959"/>
                    <a:gd name="T8" fmla="*/ 0 w 1143"/>
                    <a:gd name="T9" fmla="*/ 0 h 959"/>
                    <a:gd name="T10" fmla="*/ 0 w 1143"/>
                    <a:gd name="T11" fmla="*/ 0 h 959"/>
                    <a:gd name="T12" fmla="*/ 0 w 1143"/>
                    <a:gd name="T13" fmla="*/ 0 h 959"/>
                    <a:gd name="T14" fmla="*/ 0 w 1143"/>
                    <a:gd name="T15" fmla="*/ 0 h 959"/>
                    <a:gd name="T16" fmla="*/ 0 w 1143"/>
                    <a:gd name="T17" fmla="*/ 0 h 959"/>
                    <a:gd name="T18" fmla="*/ 0 w 1143"/>
                    <a:gd name="T19" fmla="*/ 0 h 959"/>
                    <a:gd name="T20" fmla="*/ 0 w 1143"/>
                    <a:gd name="T21" fmla="*/ 0 h 959"/>
                    <a:gd name="T22" fmla="*/ 0 w 1143"/>
                    <a:gd name="T23" fmla="*/ 0 h 959"/>
                    <a:gd name="T24" fmla="*/ 0 w 1143"/>
                    <a:gd name="T25" fmla="*/ 0 h 959"/>
                    <a:gd name="T26" fmla="*/ 0 w 1143"/>
                    <a:gd name="T27" fmla="*/ 0 h 959"/>
                    <a:gd name="T28" fmla="*/ 0 w 1143"/>
                    <a:gd name="T29" fmla="*/ 0 h 959"/>
                    <a:gd name="T30" fmla="*/ 0 w 1143"/>
                    <a:gd name="T31" fmla="*/ 0 h 959"/>
                    <a:gd name="T32" fmla="*/ 0 w 1143"/>
                    <a:gd name="T33" fmla="*/ 0 h 959"/>
                    <a:gd name="T34" fmla="*/ 0 w 1143"/>
                    <a:gd name="T35" fmla="*/ 0 h 959"/>
                    <a:gd name="T36" fmla="*/ 0 w 1143"/>
                    <a:gd name="T37" fmla="*/ 0 h 959"/>
                    <a:gd name="T38" fmla="*/ 0 w 1143"/>
                    <a:gd name="T39" fmla="*/ 0 h 959"/>
                    <a:gd name="T40" fmla="*/ 0 w 1143"/>
                    <a:gd name="T41" fmla="*/ 0 h 959"/>
                    <a:gd name="T42" fmla="*/ 0 w 1143"/>
                    <a:gd name="T43" fmla="*/ 0 h 959"/>
                    <a:gd name="T44" fmla="*/ 0 w 1143"/>
                    <a:gd name="T45" fmla="*/ 0 h 959"/>
                    <a:gd name="T46" fmla="*/ 0 w 1143"/>
                    <a:gd name="T47" fmla="*/ 0 h 959"/>
                    <a:gd name="T48" fmla="*/ 0 w 1143"/>
                    <a:gd name="T49" fmla="*/ 0 h 959"/>
                    <a:gd name="T50" fmla="*/ 0 w 1143"/>
                    <a:gd name="T51" fmla="*/ 0 h 959"/>
                    <a:gd name="T52" fmla="*/ 0 w 1143"/>
                    <a:gd name="T53" fmla="*/ 0 h 959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1143"/>
                    <a:gd name="T82" fmla="*/ 0 h 959"/>
                    <a:gd name="T83" fmla="*/ 1143 w 1143"/>
                    <a:gd name="T84" fmla="*/ 959 h 959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1143" h="959">
                      <a:moveTo>
                        <a:pt x="0" y="0"/>
                      </a:moveTo>
                      <a:lnTo>
                        <a:pt x="243" y="165"/>
                      </a:lnTo>
                      <a:lnTo>
                        <a:pt x="363" y="211"/>
                      </a:lnTo>
                      <a:lnTo>
                        <a:pt x="353" y="145"/>
                      </a:lnTo>
                      <a:lnTo>
                        <a:pt x="478" y="233"/>
                      </a:lnTo>
                      <a:lnTo>
                        <a:pt x="590" y="343"/>
                      </a:lnTo>
                      <a:lnTo>
                        <a:pt x="544" y="233"/>
                      </a:lnTo>
                      <a:lnTo>
                        <a:pt x="685" y="355"/>
                      </a:lnTo>
                      <a:lnTo>
                        <a:pt x="840" y="474"/>
                      </a:lnTo>
                      <a:lnTo>
                        <a:pt x="951" y="660"/>
                      </a:lnTo>
                      <a:lnTo>
                        <a:pt x="965" y="557"/>
                      </a:lnTo>
                      <a:lnTo>
                        <a:pt x="1040" y="718"/>
                      </a:lnTo>
                      <a:lnTo>
                        <a:pt x="1083" y="847"/>
                      </a:lnTo>
                      <a:lnTo>
                        <a:pt x="1143" y="781"/>
                      </a:lnTo>
                      <a:lnTo>
                        <a:pt x="1143" y="959"/>
                      </a:lnTo>
                      <a:lnTo>
                        <a:pt x="1122" y="860"/>
                      </a:lnTo>
                      <a:lnTo>
                        <a:pt x="1074" y="916"/>
                      </a:lnTo>
                      <a:lnTo>
                        <a:pt x="988" y="646"/>
                      </a:lnTo>
                      <a:lnTo>
                        <a:pt x="955" y="767"/>
                      </a:lnTo>
                      <a:lnTo>
                        <a:pt x="837" y="501"/>
                      </a:lnTo>
                      <a:lnTo>
                        <a:pt x="658" y="379"/>
                      </a:lnTo>
                      <a:lnTo>
                        <a:pt x="662" y="425"/>
                      </a:lnTo>
                      <a:lnTo>
                        <a:pt x="398" y="204"/>
                      </a:lnTo>
                      <a:lnTo>
                        <a:pt x="412" y="283"/>
                      </a:lnTo>
                      <a:lnTo>
                        <a:pt x="257" y="221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3801" name="Group 124"/>
              <p:cNvGrpSpPr>
                <a:grpSpLocks/>
              </p:cNvGrpSpPr>
              <p:nvPr/>
            </p:nvGrpSpPr>
            <p:grpSpPr bwMode="auto">
              <a:xfrm flipH="1">
                <a:off x="2133600" y="2286000"/>
                <a:ext cx="1897063" cy="1543050"/>
                <a:chOff x="1236" y="1631"/>
                <a:chExt cx="1195" cy="972"/>
              </a:xfrm>
            </p:grpSpPr>
            <p:sp>
              <p:nvSpPr>
                <p:cNvPr id="33802" name="Freeform 69"/>
                <p:cNvSpPr>
                  <a:spLocks/>
                </p:cNvSpPr>
                <p:nvPr/>
              </p:nvSpPr>
              <p:spPr bwMode="auto">
                <a:xfrm>
                  <a:off x="1268" y="1631"/>
                  <a:ext cx="933" cy="545"/>
                </a:xfrm>
                <a:custGeom>
                  <a:avLst/>
                  <a:gdLst>
                    <a:gd name="T0" fmla="*/ 892 w 933"/>
                    <a:gd name="T1" fmla="*/ 399 h 545"/>
                    <a:gd name="T2" fmla="*/ 926 w 933"/>
                    <a:gd name="T3" fmla="*/ 348 h 545"/>
                    <a:gd name="T4" fmla="*/ 933 w 933"/>
                    <a:gd name="T5" fmla="*/ 283 h 545"/>
                    <a:gd name="T6" fmla="*/ 907 w 933"/>
                    <a:gd name="T7" fmla="*/ 232 h 545"/>
                    <a:gd name="T8" fmla="*/ 850 w 933"/>
                    <a:gd name="T9" fmla="*/ 218 h 545"/>
                    <a:gd name="T10" fmla="*/ 811 w 933"/>
                    <a:gd name="T11" fmla="*/ 214 h 545"/>
                    <a:gd name="T12" fmla="*/ 792 w 933"/>
                    <a:gd name="T13" fmla="*/ 219 h 545"/>
                    <a:gd name="T14" fmla="*/ 782 w 933"/>
                    <a:gd name="T15" fmla="*/ 235 h 545"/>
                    <a:gd name="T16" fmla="*/ 799 w 933"/>
                    <a:gd name="T17" fmla="*/ 229 h 545"/>
                    <a:gd name="T18" fmla="*/ 823 w 933"/>
                    <a:gd name="T19" fmla="*/ 194 h 545"/>
                    <a:gd name="T20" fmla="*/ 828 w 933"/>
                    <a:gd name="T21" fmla="*/ 162 h 545"/>
                    <a:gd name="T22" fmla="*/ 817 w 933"/>
                    <a:gd name="T23" fmla="*/ 136 h 545"/>
                    <a:gd name="T24" fmla="*/ 795 w 933"/>
                    <a:gd name="T25" fmla="*/ 115 h 545"/>
                    <a:gd name="T26" fmla="*/ 769 w 933"/>
                    <a:gd name="T27" fmla="*/ 104 h 545"/>
                    <a:gd name="T28" fmla="*/ 740 w 933"/>
                    <a:gd name="T29" fmla="*/ 102 h 545"/>
                    <a:gd name="T30" fmla="*/ 714 w 933"/>
                    <a:gd name="T31" fmla="*/ 113 h 545"/>
                    <a:gd name="T32" fmla="*/ 705 w 933"/>
                    <a:gd name="T33" fmla="*/ 93 h 545"/>
                    <a:gd name="T34" fmla="*/ 687 w 933"/>
                    <a:gd name="T35" fmla="*/ 46 h 545"/>
                    <a:gd name="T36" fmla="*/ 648 w 933"/>
                    <a:gd name="T37" fmla="*/ 16 h 545"/>
                    <a:gd name="T38" fmla="*/ 596 w 933"/>
                    <a:gd name="T39" fmla="*/ 3 h 545"/>
                    <a:gd name="T40" fmla="*/ 539 w 933"/>
                    <a:gd name="T41" fmla="*/ 3 h 545"/>
                    <a:gd name="T42" fmla="*/ 485 w 933"/>
                    <a:gd name="T43" fmla="*/ 17 h 545"/>
                    <a:gd name="T44" fmla="*/ 439 w 933"/>
                    <a:gd name="T45" fmla="*/ 45 h 545"/>
                    <a:gd name="T46" fmla="*/ 411 w 933"/>
                    <a:gd name="T47" fmla="*/ 85 h 545"/>
                    <a:gd name="T48" fmla="*/ 389 w 933"/>
                    <a:gd name="T49" fmla="*/ 101 h 545"/>
                    <a:gd name="T50" fmla="*/ 352 w 933"/>
                    <a:gd name="T51" fmla="*/ 109 h 545"/>
                    <a:gd name="T52" fmla="*/ 321 w 933"/>
                    <a:gd name="T53" fmla="*/ 146 h 545"/>
                    <a:gd name="T54" fmla="*/ 317 w 933"/>
                    <a:gd name="T55" fmla="*/ 202 h 545"/>
                    <a:gd name="T56" fmla="*/ 313 w 933"/>
                    <a:gd name="T57" fmla="*/ 218 h 545"/>
                    <a:gd name="T58" fmla="*/ 278 w 933"/>
                    <a:gd name="T59" fmla="*/ 194 h 545"/>
                    <a:gd name="T60" fmla="*/ 242 w 933"/>
                    <a:gd name="T61" fmla="*/ 179 h 545"/>
                    <a:gd name="T62" fmla="*/ 209 w 933"/>
                    <a:gd name="T63" fmla="*/ 175 h 545"/>
                    <a:gd name="T64" fmla="*/ 180 w 933"/>
                    <a:gd name="T65" fmla="*/ 182 h 545"/>
                    <a:gd name="T66" fmla="*/ 157 w 933"/>
                    <a:gd name="T67" fmla="*/ 198 h 545"/>
                    <a:gd name="T68" fmla="*/ 142 w 933"/>
                    <a:gd name="T69" fmla="*/ 225 h 545"/>
                    <a:gd name="T70" fmla="*/ 139 w 933"/>
                    <a:gd name="T71" fmla="*/ 263 h 545"/>
                    <a:gd name="T72" fmla="*/ 105 w 933"/>
                    <a:gd name="T73" fmla="*/ 283 h 545"/>
                    <a:gd name="T74" fmla="*/ 49 w 933"/>
                    <a:gd name="T75" fmla="*/ 300 h 545"/>
                    <a:gd name="T76" fmla="*/ 15 w 933"/>
                    <a:gd name="T77" fmla="*/ 334 h 545"/>
                    <a:gd name="T78" fmla="*/ 1 w 933"/>
                    <a:gd name="T79" fmla="*/ 377 h 545"/>
                    <a:gd name="T80" fmla="*/ 3 w 933"/>
                    <a:gd name="T81" fmla="*/ 425 h 545"/>
                    <a:gd name="T82" fmla="*/ 21 w 933"/>
                    <a:gd name="T83" fmla="*/ 467 h 545"/>
                    <a:gd name="T84" fmla="*/ 53 w 933"/>
                    <a:gd name="T85" fmla="*/ 498 h 545"/>
                    <a:gd name="T86" fmla="*/ 95 w 933"/>
                    <a:gd name="T87" fmla="*/ 510 h 545"/>
                    <a:gd name="T88" fmla="*/ 133 w 933"/>
                    <a:gd name="T89" fmla="*/ 518 h 545"/>
                    <a:gd name="T90" fmla="*/ 164 w 933"/>
                    <a:gd name="T91" fmla="*/ 533 h 545"/>
                    <a:gd name="T92" fmla="*/ 203 w 933"/>
                    <a:gd name="T93" fmla="*/ 542 h 545"/>
                    <a:gd name="T94" fmla="*/ 244 w 933"/>
                    <a:gd name="T95" fmla="*/ 545 h 545"/>
                    <a:gd name="T96" fmla="*/ 285 w 933"/>
                    <a:gd name="T97" fmla="*/ 544 h 545"/>
                    <a:gd name="T98" fmla="*/ 325 w 933"/>
                    <a:gd name="T99" fmla="*/ 538 h 545"/>
                    <a:gd name="T100" fmla="*/ 358 w 933"/>
                    <a:gd name="T101" fmla="*/ 529 h 545"/>
                    <a:gd name="T102" fmla="*/ 383 w 933"/>
                    <a:gd name="T103" fmla="*/ 516 h 545"/>
                    <a:gd name="T104" fmla="*/ 411 w 933"/>
                    <a:gd name="T105" fmla="*/ 510 h 545"/>
                    <a:gd name="T106" fmla="*/ 475 w 933"/>
                    <a:gd name="T107" fmla="*/ 516 h 545"/>
                    <a:gd name="T108" fmla="*/ 562 w 933"/>
                    <a:gd name="T109" fmla="*/ 524 h 545"/>
                    <a:gd name="T110" fmla="*/ 660 w 933"/>
                    <a:gd name="T111" fmla="*/ 529 h 545"/>
                    <a:gd name="T112" fmla="*/ 754 w 933"/>
                    <a:gd name="T113" fmla="*/ 527 h 545"/>
                    <a:gd name="T114" fmla="*/ 832 w 933"/>
                    <a:gd name="T115" fmla="*/ 515 h 545"/>
                    <a:gd name="T116" fmla="*/ 879 w 933"/>
                    <a:gd name="T117" fmla="*/ 489 h 545"/>
                    <a:gd name="T118" fmla="*/ 884 w 933"/>
                    <a:gd name="T119" fmla="*/ 441 h 545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w 933"/>
                    <a:gd name="T181" fmla="*/ 0 h 545"/>
                    <a:gd name="T182" fmla="*/ 933 w 933"/>
                    <a:gd name="T183" fmla="*/ 545 h 545"/>
                  </a:gdLst>
                  <a:ahLst/>
                  <a:cxnLst>
                    <a:cxn ang="T120">
                      <a:pos x="T0" y="T1"/>
                    </a:cxn>
                    <a:cxn ang="T121">
                      <a:pos x="T2" y="T3"/>
                    </a:cxn>
                    <a:cxn ang="T122">
                      <a:pos x="T4" y="T5"/>
                    </a:cxn>
                    <a:cxn ang="T123">
                      <a:pos x="T6" y="T7"/>
                    </a:cxn>
                    <a:cxn ang="T124">
                      <a:pos x="T8" y="T9"/>
                    </a:cxn>
                    <a:cxn ang="T125">
                      <a:pos x="T10" y="T11"/>
                    </a:cxn>
                    <a:cxn ang="T126">
                      <a:pos x="T12" y="T13"/>
                    </a:cxn>
                    <a:cxn ang="T127">
                      <a:pos x="T14" y="T15"/>
                    </a:cxn>
                    <a:cxn ang="T128">
                      <a:pos x="T16" y="T17"/>
                    </a:cxn>
                    <a:cxn ang="T129">
                      <a:pos x="T18" y="T19"/>
                    </a:cxn>
                    <a:cxn ang="T130">
                      <a:pos x="T20" y="T21"/>
                    </a:cxn>
                    <a:cxn ang="T131">
                      <a:pos x="T22" y="T23"/>
                    </a:cxn>
                    <a:cxn ang="T132">
                      <a:pos x="T24" y="T25"/>
                    </a:cxn>
                    <a:cxn ang="T133">
                      <a:pos x="T26" y="T27"/>
                    </a:cxn>
                    <a:cxn ang="T134">
                      <a:pos x="T28" y="T29"/>
                    </a:cxn>
                    <a:cxn ang="T135">
                      <a:pos x="T30" y="T31"/>
                    </a:cxn>
                    <a:cxn ang="T136">
                      <a:pos x="T32" y="T33"/>
                    </a:cxn>
                    <a:cxn ang="T137">
                      <a:pos x="T34" y="T35"/>
                    </a:cxn>
                    <a:cxn ang="T138">
                      <a:pos x="T36" y="T37"/>
                    </a:cxn>
                    <a:cxn ang="T139">
                      <a:pos x="T38" y="T39"/>
                    </a:cxn>
                    <a:cxn ang="T140">
                      <a:pos x="T40" y="T41"/>
                    </a:cxn>
                    <a:cxn ang="T141">
                      <a:pos x="T42" y="T43"/>
                    </a:cxn>
                    <a:cxn ang="T142">
                      <a:pos x="T44" y="T45"/>
                    </a:cxn>
                    <a:cxn ang="T143">
                      <a:pos x="T46" y="T47"/>
                    </a:cxn>
                    <a:cxn ang="T144">
                      <a:pos x="T48" y="T49"/>
                    </a:cxn>
                    <a:cxn ang="T145">
                      <a:pos x="T50" y="T51"/>
                    </a:cxn>
                    <a:cxn ang="T146">
                      <a:pos x="T52" y="T53"/>
                    </a:cxn>
                    <a:cxn ang="T147">
                      <a:pos x="T54" y="T55"/>
                    </a:cxn>
                    <a:cxn ang="T148">
                      <a:pos x="T56" y="T57"/>
                    </a:cxn>
                    <a:cxn ang="T149">
                      <a:pos x="T58" y="T59"/>
                    </a:cxn>
                    <a:cxn ang="T150">
                      <a:pos x="T60" y="T61"/>
                    </a:cxn>
                    <a:cxn ang="T151">
                      <a:pos x="T62" y="T63"/>
                    </a:cxn>
                    <a:cxn ang="T152">
                      <a:pos x="T64" y="T65"/>
                    </a:cxn>
                    <a:cxn ang="T153">
                      <a:pos x="T66" y="T67"/>
                    </a:cxn>
                    <a:cxn ang="T154">
                      <a:pos x="T68" y="T69"/>
                    </a:cxn>
                    <a:cxn ang="T155">
                      <a:pos x="T70" y="T71"/>
                    </a:cxn>
                    <a:cxn ang="T156">
                      <a:pos x="T72" y="T73"/>
                    </a:cxn>
                    <a:cxn ang="T157">
                      <a:pos x="T74" y="T75"/>
                    </a:cxn>
                    <a:cxn ang="T158">
                      <a:pos x="T76" y="T77"/>
                    </a:cxn>
                    <a:cxn ang="T159">
                      <a:pos x="T78" y="T79"/>
                    </a:cxn>
                    <a:cxn ang="T160">
                      <a:pos x="T80" y="T81"/>
                    </a:cxn>
                    <a:cxn ang="T161">
                      <a:pos x="T82" y="T83"/>
                    </a:cxn>
                    <a:cxn ang="T162">
                      <a:pos x="T84" y="T85"/>
                    </a:cxn>
                    <a:cxn ang="T163">
                      <a:pos x="T86" y="T87"/>
                    </a:cxn>
                    <a:cxn ang="T164">
                      <a:pos x="T88" y="T89"/>
                    </a:cxn>
                    <a:cxn ang="T165">
                      <a:pos x="T90" y="T91"/>
                    </a:cxn>
                    <a:cxn ang="T166">
                      <a:pos x="T92" y="T93"/>
                    </a:cxn>
                    <a:cxn ang="T167">
                      <a:pos x="T94" y="T95"/>
                    </a:cxn>
                    <a:cxn ang="T168">
                      <a:pos x="T96" y="T97"/>
                    </a:cxn>
                    <a:cxn ang="T169">
                      <a:pos x="T98" y="T99"/>
                    </a:cxn>
                    <a:cxn ang="T170">
                      <a:pos x="T100" y="T101"/>
                    </a:cxn>
                    <a:cxn ang="T171">
                      <a:pos x="T102" y="T103"/>
                    </a:cxn>
                    <a:cxn ang="T172">
                      <a:pos x="T104" y="T105"/>
                    </a:cxn>
                    <a:cxn ang="T173">
                      <a:pos x="T106" y="T107"/>
                    </a:cxn>
                    <a:cxn ang="T174">
                      <a:pos x="T108" y="T109"/>
                    </a:cxn>
                    <a:cxn ang="T175">
                      <a:pos x="T110" y="T111"/>
                    </a:cxn>
                    <a:cxn ang="T176">
                      <a:pos x="T112" y="T113"/>
                    </a:cxn>
                    <a:cxn ang="T177">
                      <a:pos x="T114" y="T115"/>
                    </a:cxn>
                    <a:cxn ang="T178">
                      <a:pos x="T116" y="T117"/>
                    </a:cxn>
                    <a:cxn ang="T179">
                      <a:pos x="T118" y="T119"/>
                    </a:cxn>
                  </a:cxnLst>
                  <a:rect l="T180" t="T181" r="T182" b="T183"/>
                  <a:pathLst>
                    <a:path w="933" h="545">
                      <a:moveTo>
                        <a:pt x="866" y="410"/>
                      </a:moveTo>
                      <a:lnTo>
                        <a:pt x="892" y="399"/>
                      </a:lnTo>
                      <a:lnTo>
                        <a:pt x="911" y="377"/>
                      </a:lnTo>
                      <a:lnTo>
                        <a:pt x="926" y="348"/>
                      </a:lnTo>
                      <a:lnTo>
                        <a:pt x="933" y="316"/>
                      </a:lnTo>
                      <a:lnTo>
                        <a:pt x="933" y="283"/>
                      </a:lnTo>
                      <a:lnTo>
                        <a:pt x="925" y="254"/>
                      </a:lnTo>
                      <a:lnTo>
                        <a:pt x="907" y="232"/>
                      </a:lnTo>
                      <a:lnTo>
                        <a:pt x="879" y="221"/>
                      </a:lnTo>
                      <a:lnTo>
                        <a:pt x="850" y="218"/>
                      </a:lnTo>
                      <a:lnTo>
                        <a:pt x="828" y="215"/>
                      </a:lnTo>
                      <a:lnTo>
                        <a:pt x="811" y="214"/>
                      </a:lnTo>
                      <a:lnTo>
                        <a:pt x="800" y="215"/>
                      </a:lnTo>
                      <a:lnTo>
                        <a:pt x="792" y="219"/>
                      </a:lnTo>
                      <a:lnTo>
                        <a:pt x="787" y="225"/>
                      </a:lnTo>
                      <a:lnTo>
                        <a:pt x="782" y="235"/>
                      </a:lnTo>
                      <a:lnTo>
                        <a:pt x="778" y="247"/>
                      </a:lnTo>
                      <a:lnTo>
                        <a:pt x="799" y="229"/>
                      </a:lnTo>
                      <a:lnTo>
                        <a:pt x="814" y="211"/>
                      </a:lnTo>
                      <a:lnTo>
                        <a:pt x="823" y="194"/>
                      </a:lnTo>
                      <a:lnTo>
                        <a:pt x="828" y="178"/>
                      </a:lnTo>
                      <a:lnTo>
                        <a:pt x="828" y="162"/>
                      </a:lnTo>
                      <a:lnTo>
                        <a:pt x="824" y="149"/>
                      </a:lnTo>
                      <a:lnTo>
                        <a:pt x="817" y="136"/>
                      </a:lnTo>
                      <a:lnTo>
                        <a:pt x="807" y="125"/>
                      </a:lnTo>
                      <a:lnTo>
                        <a:pt x="795" y="115"/>
                      </a:lnTo>
                      <a:lnTo>
                        <a:pt x="783" y="109"/>
                      </a:lnTo>
                      <a:lnTo>
                        <a:pt x="769" y="104"/>
                      </a:lnTo>
                      <a:lnTo>
                        <a:pt x="754" y="102"/>
                      </a:lnTo>
                      <a:lnTo>
                        <a:pt x="740" y="102"/>
                      </a:lnTo>
                      <a:lnTo>
                        <a:pt x="726" y="105"/>
                      </a:lnTo>
                      <a:lnTo>
                        <a:pt x="714" y="113"/>
                      </a:lnTo>
                      <a:lnTo>
                        <a:pt x="703" y="122"/>
                      </a:lnTo>
                      <a:lnTo>
                        <a:pt x="705" y="93"/>
                      </a:lnTo>
                      <a:lnTo>
                        <a:pt x="699" y="68"/>
                      </a:lnTo>
                      <a:lnTo>
                        <a:pt x="687" y="46"/>
                      </a:lnTo>
                      <a:lnTo>
                        <a:pt x="670" y="29"/>
                      </a:lnTo>
                      <a:lnTo>
                        <a:pt x="648" y="16"/>
                      </a:lnTo>
                      <a:lnTo>
                        <a:pt x="624" y="7"/>
                      </a:lnTo>
                      <a:lnTo>
                        <a:pt x="596" y="3"/>
                      </a:lnTo>
                      <a:lnTo>
                        <a:pt x="568" y="0"/>
                      </a:lnTo>
                      <a:lnTo>
                        <a:pt x="539" y="3"/>
                      </a:lnTo>
                      <a:lnTo>
                        <a:pt x="511" y="7"/>
                      </a:lnTo>
                      <a:lnTo>
                        <a:pt x="485" y="17"/>
                      </a:lnTo>
                      <a:lnTo>
                        <a:pt x="460" y="29"/>
                      </a:lnTo>
                      <a:lnTo>
                        <a:pt x="439" y="45"/>
                      </a:lnTo>
                      <a:lnTo>
                        <a:pt x="422" y="63"/>
                      </a:lnTo>
                      <a:lnTo>
                        <a:pt x="411" y="85"/>
                      </a:lnTo>
                      <a:lnTo>
                        <a:pt x="405" y="109"/>
                      </a:lnTo>
                      <a:lnTo>
                        <a:pt x="389" y="101"/>
                      </a:lnTo>
                      <a:lnTo>
                        <a:pt x="370" y="101"/>
                      </a:lnTo>
                      <a:lnTo>
                        <a:pt x="352" y="109"/>
                      </a:lnTo>
                      <a:lnTo>
                        <a:pt x="335" y="125"/>
                      </a:lnTo>
                      <a:lnTo>
                        <a:pt x="321" y="146"/>
                      </a:lnTo>
                      <a:lnTo>
                        <a:pt x="315" y="173"/>
                      </a:lnTo>
                      <a:lnTo>
                        <a:pt x="317" y="202"/>
                      </a:lnTo>
                      <a:lnTo>
                        <a:pt x="330" y="235"/>
                      </a:lnTo>
                      <a:lnTo>
                        <a:pt x="313" y="218"/>
                      </a:lnTo>
                      <a:lnTo>
                        <a:pt x="296" y="204"/>
                      </a:lnTo>
                      <a:lnTo>
                        <a:pt x="278" y="194"/>
                      </a:lnTo>
                      <a:lnTo>
                        <a:pt x="260" y="185"/>
                      </a:lnTo>
                      <a:lnTo>
                        <a:pt x="242" y="179"/>
                      </a:lnTo>
                      <a:lnTo>
                        <a:pt x="225" y="177"/>
                      </a:lnTo>
                      <a:lnTo>
                        <a:pt x="209" y="175"/>
                      </a:lnTo>
                      <a:lnTo>
                        <a:pt x="193" y="178"/>
                      </a:lnTo>
                      <a:lnTo>
                        <a:pt x="180" y="182"/>
                      </a:lnTo>
                      <a:lnTo>
                        <a:pt x="167" y="189"/>
                      </a:lnTo>
                      <a:lnTo>
                        <a:pt x="157" y="198"/>
                      </a:lnTo>
                      <a:lnTo>
                        <a:pt x="148" y="211"/>
                      </a:lnTo>
                      <a:lnTo>
                        <a:pt x="142" y="225"/>
                      </a:lnTo>
                      <a:lnTo>
                        <a:pt x="139" y="242"/>
                      </a:lnTo>
                      <a:lnTo>
                        <a:pt x="139" y="263"/>
                      </a:lnTo>
                      <a:lnTo>
                        <a:pt x="141" y="284"/>
                      </a:lnTo>
                      <a:lnTo>
                        <a:pt x="105" y="283"/>
                      </a:lnTo>
                      <a:lnTo>
                        <a:pt x="75" y="289"/>
                      </a:lnTo>
                      <a:lnTo>
                        <a:pt x="49" y="300"/>
                      </a:lnTo>
                      <a:lnTo>
                        <a:pt x="30" y="316"/>
                      </a:lnTo>
                      <a:lnTo>
                        <a:pt x="15" y="334"/>
                      </a:lnTo>
                      <a:lnTo>
                        <a:pt x="6" y="354"/>
                      </a:lnTo>
                      <a:lnTo>
                        <a:pt x="1" y="377"/>
                      </a:lnTo>
                      <a:lnTo>
                        <a:pt x="0" y="402"/>
                      </a:lnTo>
                      <a:lnTo>
                        <a:pt x="3" y="425"/>
                      </a:lnTo>
                      <a:lnTo>
                        <a:pt x="11" y="448"/>
                      </a:lnTo>
                      <a:lnTo>
                        <a:pt x="21" y="467"/>
                      </a:lnTo>
                      <a:lnTo>
                        <a:pt x="35" y="485"/>
                      </a:lnTo>
                      <a:lnTo>
                        <a:pt x="53" y="498"/>
                      </a:lnTo>
                      <a:lnTo>
                        <a:pt x="72" y="507"/>
                      </a:lnTo>
                      <a:lnTo>
                        <a:pt x="95" y="510"/>
                      </a:lnTo>
                      <a:lnTo>
                        <a:pt x="119" y="507"/>
                      </a:lnTo>
                      <a:lnTo>
                        <a:pt x="133" y="518"/>
                      </a:lnTo>
                      <a:lnTo>
                        <a:pt x="147" y="526"/>
                      </a:lnTo>
                      <a:lnTo>
                        <a:pt x="164" y="533"/>
                      </a:lnTo>
                      <a:lnTo>
                        <a:pt x="184" y="538"/>
                      </a:lnTo>
                      <a:lnTo>
                        <a:pt x="203" y="542"/>
                      </a:lnTo>
                      <a:lnTo>
                        <a:pt x="223" y="544"/>
                      </a:lnTo>
                      <a:lnTo>
                        <a:pt x="244" y="545"/>
                      </a:lnTo>
                      <a:lnTo>
                        <a:pt x="265" y="545"/>
                      </a:lnTo>
                      <a:lnTo>
                        <a:pt x="285" y="544"/>
                      </a:lnTo>
                      <a:lnTo>
                        <a:pt x="306" y="541"/>
                      </a:lnTo>
                      <a:lnTo>
                        <a:pt x="325" y="538"/>
                      </a:lnTo>
                      <a:lnTo>
                        <a:pt x="342" y="533"/>
                      </a:lnTo>
                      <a:lnTo>
                        <a:pt x="358" y="529"/>
                      </a:lnTo>
                      <a:lnTo>
                        <a:pt x="372" y="522"/>
                      </a:lnTo>
                      <a:lnTo>
                        <a:pt x="383" y="516"/>
                      </a:lnTo>
                      <a:lnTo>
                        <a:pt x="392" y="509"/>
                      </a:lnTo>
                      <a:lnTo>
                        <a:pt x="411" y="510"/>
                      </a:lnTo>
                      <a:lnTo>
                        <a:pt x="439" y="513"/>
                      </a:lnTo>
                      <a:lnTo>
                        <a:pt x="475" y="516"/>
                      </a:lnTo>
                      <a:lnTo>
                        <a:pt x="516" y="520"/>
                      </a:lnTo>
                      <a:lnTo>
                        <a:pt x="562" y="524"/>
                      </a:lnTo>
                      <a:lnTo>
                        <a:pt x="610" y="527"/>
                      </a:lnTo>
                      <a:lnTo>
                        <a:pt x="660" y="529"/>
                      </a:lnTo>
                      <a:lnTo>
                        <a:pt x="708" y="530"/>
                      </a:lnTo>
                      <a:lnTo>
                        <a:pt x="754" y="527"/>
                      </a:lnTo>
                      <a:lnTo>
                        <a:pt x="795" y="524"/>
                      </a:lnTo>
                      <a:lnTo>
                        <a:pt x="832" y="515"/>
                      </a:lnTo>
                      <a:lnTo>
                        <a:pt x="861" y="504"/>
                      </a:lnTo>
                      <a:lnTo>
                        <a:pt x="879" y="489"/>
                      </a:lnTo>
                      <a:lnTo>
                        <a:pt x="887" y="468"/>
                      </a:lnTo>
                      <a:lnTo>
                        <a:pt x="884" y="441"/>
                      </a:lnTo>
                      <a:lnTo>
                        <a:pt x="866" y="41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3" name="Freeform 70"/>
                <p:cNvSpPr>
                  <a:spLocks/>
                </p:cNvSpPr>
                <p:nvPr/>
              </p:nvSpPr>
              <p:spPr bwMode="auto">
                <a:xfrm>
                  <a:off x="1314" y="1672"/>
                  <a:ext cx="849" cy="467"/>
                </a:xfrm>
                <a:custGeom>
                  <a:avLst/>
                  <a:gdLst>
                    <a:gd name="T0" fmla="*/ 811 w 849"/>
                    <a:gd name="T1" fmla="*/ 359 h 467"/>
                    <a:gd name="T2" fmla="*/ 841 w 849"/>
                    <a:gd name="T3" fmla="*/ 315 h 467"/>
                    <a:gd name="T4" fmla="*/ 849 w 849"/>
                    <a:gd name="T5" fmla="*/ 255 h 467"/>
                    <a:gd name="T6" fmla="*/ 827 w 849"/>
                    <a:gd name="T7" fmla="*/ 211 h 467"/>
                    <a:gd name="T8" fmla="*/ 778 w 849"/>
                    <a:gd name="T9" fmla="*/ 197 h 467"/>
                    <a:gd name="T10" fmla="*/ 746 w 849"/>
                    <a:gd name="T11" fmla="*/ 194 h 467"/>
                    <a:gd name="T12" fmla="*/ 725 w 849"/>
                    <a:gd name="T13" fmla="*/ 194 h 467"/>
                    <a:gd name="T14" fmla="*/ 703 w 849"/>
                    <a:gd name="T15" fmla="*/ 201 h 467"/>
                    <a:gd name="T16" fmla="*/ 719 w 849"/>
                    <a:gd name="T17" fmla="*/ 179 h 467"/>
                    <a:gd name="T18" fmla="*/ 728 w 849"/>
                    <a:gd name="T19" fmla="*/ 131 h 467"/>
                    <a:gd name="T20" fmla="*/ 693 w 849"/>
                    <a:gd name="T21" fmla="*/ 99 h 467"/>
                    <a:gd name="T22" fmla="*/ 643 w 849"/>
                    <a:gd name="T23" fmla="*/ 97 h 467"/>
                    <a:gd name="T24" fmla="*/ 625 w 849"/>
                    <a:gd name="T25" fmla="*/ 84 h 467"/>
                    <a:gd name="T26" fmla="*/ 610 w 849"/>
                    <a:gd name="T27" fmla="*/ 41 h 467"/>
                    <a:gd name="T28" fmla="*/ 578 w 849"/>
                    <a:gd name="T29" fmla="*/ 15 h 467"/>
                    <a:gd name="T30" fmla="*/ 533 w 849"/>
                    <a:gd name="T31" fmla="*/ 1 h 467"/>
                    <a:gd name="T32" fmla="*/ 485 w 849"/>
                    <a:gd name="T33" fmla="*/ 1 h 467"/>
                    <a:gd name="T34" fmla="*/ 436 w 849"/>
                    <a:gd name="T35" fmla="*/ 15 h 467"/>
                    <a:gd name="T36" fmla="*/ 396 w 849"/>
                    <a:gd name="T37" fmla="*/ 40 h 467"/>
                    <a:gd name="T38" fmla="*/ 371 w 849"/>
                    <a:gd name="T39" fmla="*/ 78 h 467"/>
                    <a:gd name="T40" fmla="*/ 352 w 849"/>
                    <a:gd name="T41" fmla="*/ 95 h 467"/>
                    <a:gd name="T42" fmla="*/ 316 w 849"/>
                    <a:gd name="T43" fmla="*/ 107 h 467"/>
                    <a:gd name="T44" fmla="*/ 287 w 849"/>
                    <a:gd name="T45" fmla="*/ 143 h 467"/>
                    <a:gd name="T46" fmla="*/ 281 w 849"/>
                    <a:gd name="T47" fmla="*/ 191 h 467"/>
                    <a:gd name="T48" fmla="*/ 267 w 849"/>
                    <a:gd name="T49" fmla="*/ 183 h 467"/>
                    <a:gd name="T50" fmla="*/ 210 w 849"/>
                    <a:gd name="T51" fmla="*/ 149 h 467"/>
                    <a:gd name="T52" fmla="*/ 160 w 849"/>
                    <a:gd name="T53" fmla="*/ 159 h 467"/>
                    <a:gd name="T54" fmla="*/ 136 w 849"/>
                    <a:gd name="T55" fmla="*/ 203 h 467"/>
                    <a:gd name="T56" fmla="*/ 79 w 849"/>
                    <a:gd name="T57" fmla="*/ 241 h 467"/>
                    <a:gd name="T58" fmla="*/ 11 w 849"/>
                    <a:gd name="T59" fmla="*/ 299 h 467"/>
                    <a:gd name="T60" fmla="*/ 2 w 849"/>
                    <a:gd name="T61" fmla="*/ 379 h 467"/>
                    <a:gd name="T62" fmla="*/ 46 w 849"/>
                    <a:gd name="T63" fmla="*/ 432 h 467"/>
                    <a:gd name="T64" fmla="*/ 96 w 849"/>
                    <a:gd name="T65" fmla="*/ 442 h 467"/>
                    <a:gd name="T66" fmla="*/ 128 w 849"/>
                    <a:gd name="T67" fmla="*/ 455 h 467"/>
                    <a:gd name="T68" fmla="*/ 165 w 849"/>
                    <a:gd name="T69" fmla="*/ 462 h 467"/>
                    <a:gd name="T70" fmla="*/ 208 w 849"/>
                    <a:gd name="T71" fmla="*/ 467 h 467"/>
                    <a:gd name="T72" fmla="*/ 250 w 849"/>
                    <a:gd name="T73" fmla="*/ 467 h 467"/>
                    <a:gd name="T74" fmla="*/ 290 w 849"/>
                    <a:gd name="T75" fmla="*/ 463 h 467"/>
                    <a:gd name="T76" fmla="*/ 324 w 849"/>
                    <a:gd name="T77" fmla="*/ 457 h 467"/>
                    <a:gd name="T78" fmla="*/ 349 w 849"/>
                    <a:gd name="T79" fmla="*/ 448 h 467"/>
                    <a:gd name="T80" fmla="*/ 373 w 849"/>
                    <a:gd name="T81" fmla="*/ 444 h 467"/>
                    <a:gd name="T82" fmla="*/ 430 w 849"/>
                    <a:gd name="T83" fmla="*/ 449 h 467"/>
                    <a:gd name="T84" fmla="*/ 509 w 849"/>
                    <a:gd name="T85" fmla="*/ 455 h 467"/>
                    <a:gd name="T86" fmla="*/ 597 w 849"/>
                    <a:gd name="T87" fmla="*/ 460 h 467"/>
                    <a:gd name="T88" fmla="*/ 683 w 849"/>
                    <a:gd name="T89" fmla="*/ 460 h 467"/>
                    <a:gd name="T90" fmla="*/ 754 w 849"/>
                    <a:gd name="T91" fmla="*/ 450 h 467"/>
                    <a:gd name="T92" fmla="*/ 798 w 849"/>
                    <a:gd name="T93" fmla="*/ 429 h 467"/>
                    <a:gd name="T94" fmla="*/ 804 w 849"/>
                    <a:gd name="T95" fmla="*/ 393 h 467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w 849"/>
                    <a:gd name="T145" fmla="*/ 0 h 467"/>
                    <a:gd name="T146" fmla="*/ 849 w 849"/>
                    <a:gd name="T147" fmla="*/ 467 h 467"/>
                  </a:gdLst>
                  <a:ahLst/>
                  <a:cxnLst>
                    <a:cxn ang="T96">
                      <a:pos x="T0" y="T1"/>
                    </a:cxn>
                    <a:cxn ang="T97">
                      <a:pos x="T2" y="T3"/>
                    </a:cxn>
                    <a:cxn ang="T98">
                      <a:pos x="T4" y="T5"/>
                    </a:cxn>
                    <a:cxn ang="T99">
                      <a:pos x="T6" y="T7"/>
                    </a:cxn>
                    <a:cxn ang="T100">
                      <a:pos x="T8" y="T9"/>
                    </a:cxn>
                    <a:cxn ang="T101">
                      <a:pos x="T10" y="T11"/>
                    </a:cxn>
                    <a:cxn ang="T102">
                      <a:pos x="T12" y="T13"/>
                    </a:cxn>
                    <a:cxn ang="T103">
                      <a:pos x="T14" y="T15"/>
                    </a:cxn>
                    <a:cxn ang="T104">
                      <a:pos x="T16" y="T17"/>
                    </a:cxn>
                    <a:cxn ang="T105">
                      <a:pos x="T18" y="T19"/>
                    </a:cxn>
                    <a:cxn ang="T106">
                      <a:pos x="T20" y="T21"/>
                    </a:cxn>
                    <a:cxn ang="T107">
                      <a:pos x="T22" y="T23"/>
                    </a:cxn>
                    <a:cxn ang="T108">
                      <a:pos x="T24" y="T25"/>
                    </a:cxn>
                    <a:cxn ang="T109">
                      <a:pos x="T26" y="T27"/>
                    </a:cxn>
                    <a:cxn ang="T110">
                      <a:pos x="T28" y="T29"/>
                    </a:cxn>
                    <a:cxn ang="T111">
                      <a:pos x="T30" y="T31"/>
                    </a:cxn>
                    <a:cxn ang="T112">
                      <a:pos x="T32" y="T33"/>
                    </a:cxn>
                    <a:cxn ang="T113">
                      <a:pos x="T34" y="T35"/>
                    </a:cxn>
                    <a:cxn ang="T114">
                      <a:pos x="T36" y="T37"/>
                    </a:cxn>
                    <a:cxn ang="T115">
                      <a:pos x="T38" y="T39"/>
                    </a:cxn>
                    <a:cxn ang="T116">
                      <a:pos x="T40" y="T41"/>
                    </a:cxn>
                    <a:cxn ang="T117">
                      <a:pos x="T42" y="T43"/>
                    </a:cxn>
                    <a:cxn ang="T118">
                      <a:pos x="T44" y="T45"/>
                    </a:cxn>
                    <a:cxn ang="T119">
                      <a:pos x="T46" y="T47"/>
                    </a:cxn>
                    <a:cxn ang="T120">
                      <a:pos x="T48" y="T49"/>
                    </a:cxn>
                    <a:cxn ang="T121">
                      <a:pos x="T50" y="T51"/>
                    </a:cxn>
                    <a:cxn ang="T122">
                      <a:pos x="T52" y="T53"/>
                    </a:cxn>
                    <a:cxn ang="T123">
                      <a:pos x="T54" y="T55"/>
                    </a:cxn>
                    <a:cxn ang="T124">
                      <a:pos x="T56" y="T57"/>
                    </a:cxn>
                    <a:cxn ang="T125">
                      <a:pos x="T58" y="T59"/>
                    </a:cxn>
                    <a:cxn ang="T126">
                      <a:pos x="T60" y="T61"/>
                    </a:cxn>
                    <a:cxn ang="T127">
                      <a:pos x="T62" y="T63"/>
                    </a:cxn>
                    <a:cxn ang="T128">
                      <a:pos x="T64" y="T65"/>
                    </a:cxn>
                    <a:cxn ang="T129">
                      <a:pos x="T66" y="T67"/>
                    </a:cxn>
                    <a:cxn ang="T130">
                      <a:pos x="T68" y="T69"/>
                    </a:cxn>
                    <a:cxn ang="T131">
                      <a:pos x="T70" y="T71"/>
                    </a:cxn>
                    <a:cxn ang="T132">
                      <a:pos x="T72" y="T73"/>
                    </a:cxn>
                    <a:cxn ang="T133">
                      <a:pos x="T74" y="T75"/>
                    </a:cxn>
                    <a:cxn ang="T134">
                      <a:pos x="T76" y="T77"/>
                    </a:cxn>
                    <a:cxn ang="T135">
                      <a:pos x="T78" y="T79"/>
                    </a:cxn>
                    <a:cxn ang="T136">
                      <a:pos x="T80" y="T81"/>
                    </a:cxn>
                    <a:cxn ang="T137">
                      <a:pos x="T82" y="T83"/>
                    </a:cxn>
                    <a:cxn ang="T138">
                      <a:pos x="T84" y="T85"/>
                    </a:cxn>
                    <a:cxn ang="T139">
                      <a:pos x="T86" y="T87"/>
                    </a:cxn>
                    <a:cxn ang="T140">
                      <a:pos x="T88" y="T89"/>
                    </a:cxn>
                    <a:cxn ang="T141">
                      <a:pos x="T90" y="T91"/>
                    </a:cxn>
                    <a:cxn ang="T142">
                      <a:pos x="T92" y="T93"/>
                    </a:cxn>
                    <a:cxn ang="T143">
                      <a:pos x="T94" y="T95"/>
                    </a:cxn>
                  </a:cxnLst>
                  <a:rect l="T144" t="T145" r="T146" b="T147"/>
                  <a:pathLst>
                    <a:path w="849" h="467">
                      <a:moveTo>
                        <a:pt x="788" y="369"/>
                      </a:moveTo>
                      <a:lnTo>
                        <a:pt x="811" y="359"/>
                      </a:lnTo>
                      <a:lnTo>
                        <a:pt x="829" y="340"/>
                      </a:lnTo>
                      <a:lnTo>
                        <a:pt x="841" y="315"/>
                      </a:lnTo>
                      <a:lnTo>
                        <a:pt x="849" y="284"/>
                      </a:lnTo>
                      <a:lnTo>
                        <a:pt x="849" y="255"/>
                      </a:lnTo>
                      <a:lnTo>
                        <a:pt x="843" y="230"/>
                      </a:lnTo>
                      <a:lnTo>
                        <a:pt x="827" y="211"/>
                      </a:lnTo>
                      <a:lnTo>
                        <a:pt x="804" y="201"/>
                      </a:lnTo>
                      <a:lnTo>
                        <a:pt x="778" y="197"/>
                      </a:lnTo>
                      <a:lnTo>
                        <a:pt x="760" y="195"/>
                      </a:lnTo>
                      <a:lnTo>
                        <a:pt x="746" y="194"/>
                      </a:lnTo>
                      <a:lnTo>
                        <a:pt x="735" y="193"/>
                      </a:lnTo>
                      <a:lnTo>
                        <a:pt x="725" y="194"/>
                      </a:lnTo>
                      <a:lnTo>
                        <a:pt x="716" y="196"/>
                      </a:lnTo>
                      <a:lnTo>
                        <a:pt x="703" y="201"/>
                      </a:lnTo>
                      <a:lnTo>
                        <a:pt x="689" y="207"/>
                      </a:lnTo>
                      <a:lnTo>
                        <a:pt x="719" y="179"/>
                      </a:lnTo>
                      <a:lnTo>
                        <a:pt x="731" y="154"/>
                      </a:lnTo>
                      <a:lnTo>
                        <a:pt x="728" y="131"/>
                      </a:lnTo>
                      <a:lnTo>
                        <a:pt x="714" y="113"/>
                      </a:lnTo>
                      <a:lnTo>
                        <a:pt x="693" y="99"/>
                      </a:lnTo>
                      <a:lnTo>
                        <a:pt x="667" y="95"/>
                      </a:lnTo>
                      <a:lnTo>
                        <a:pt x="643" y="97"/>
                      </a:lnTo>
                      <a:lnTo>
                        <a:pt x="624" y="110"/>
                      </a:lnTo>
                      <a:lnTo>
                        <a:pt x="625" y="84"/>
                      </a:lnTo>
                      <a:lnTo>
                        <a:pt x="620" y="61"/>
                      </a:lnTo>
                      <a:lnTo>
                        <a:pt x="610" y="41"/>
                      </a:lnTo>
                      <a:lnTo>
                        <a:pt x="596" y="27"/>
                      </a:lnTo>
                      <a:lnTo>
                        <a:pt x="578" y="15"/>
                      </a:lnTo>
                      <a:lnTo>
                        <a:pt x="556" y="6"/>
                      </a:lnTo>
                      <a:lnTo>
                        <a:pt x="533" y="1"/>
                      </a:lnTo>
                      <a:lnTo>
                        <a:pt x="509" y="0"/>
                      </a:lnTo>
                      <a:lnTo>
                        <a:pt x="485" y="1"/>
                      </a:lnTo>
                      <a:lnTo>
                        <a:pt x="459" y="6"/>
                      </a:lnTo>
                      <a:lnTo>
                        <a:pt x="436" y="15"/>
                      </a:lnTo>
                      <a:lnTo>
                        <a:pt x="414" y="26"/>
                      </a:lnTo>
                      <a:lnTo>
                        <a:pt x="396" y="40"/>
                      </a:lnTo>
                      <a:lnTo>
                        <a:pt x="382" y="57"/>
                      </a:lnTo>
                      <a:lnTo>
                        <a:pt x="371" y="78"/>
                      </a:lnTo>
                      <a:lnTo>
                        <a:pt x="366" y="101"/>
                      </a:lnTo>
                      <a:lnTo>
                        <a:pt x="352" y="95"/>
                      </a:lnTo>
                      <a:lnTo>
                        <a:pt x="335" y="97"/>
                      </a:lnTo>
                      <a:lnTo>
                        <a:pt x="316" y="107"/>
                      </a:lnTo>
                      <a:lnTo>
                        <a:pt x="301" y="122"/>
                      </a:lnTo>
                      <a:lnTo>
                        <a:pt x="287" y="143"/>
                      </a:lnTo>
                      <a:lnTo>
                        <a:pt x="281" y="166"/>
                      </a:lnTo>
                      <a:lnTo>
                        <a:pt x="281" y="191"/>
                      </a:lnTo>
                      <a:lnTo>
                        <a:pt x="292" y="217"/>
                      </a:lnTo>
                      <a:lnTo>
                        <a:pt x="267" y="183"/>
                      </a:lnTo>
                      <a:lnTo>
                        <a:pt x="238" y="160"/>
                      </a:lnTo>
                      <a:lnTo>
                        <a:pt x="210" y="149"/>
                      </a:lnTo>
                      <a:lnTo>
                        <a:pt x="183" y="149"/>
                      </a:lnTo>
                      <a:lnTo>
                        <a:pt x="160" y="159"/>
                      </a:lnTo>
                      <a:lnTo>
                        <a:pt x="145" y="177"/>
                      </a:lnTo>
                      <a:lnTo>
                        <a:pt x="136" y="203"/>
                      </a:lnTo>
                      <a:lnTo>
                        <a:pt x="139" y="236"/>
                      </a:lnTo>
                      <a:lnTo>
                        <a:pt x="79" y="241"/>
                      </a:lnTo>
                      <a:lnTo>
                        <a:pt x="37" y="264"/>
                      </a:lnTo>
                      <a:lnTo>
                        <a:pt x="11" y="299"/>
                      </a:lnTo>
                      <a:lnTo>
                        <a:pt x="0" y="339"/>
                      </a:lnTo>
                      <a:lnTo>
                        <a:pt x="2" y="379"/>
                      </a:lnTo>
                      <a:lnTo>
                        <a:pt x="18" y="413"/>
                      </a:lnTo>
                      <a:lnTo>
                        <a:pt x="46" y="432"/>
                      </a:lnTo>
                      <a:lnTo>
                        <a:pt x="86" y="433"/>
                      </a:lnTo>
                      <a:lnTo>
                        <a:pt x="96" y="442"/>
                      </a:lnTo>
                      <a:lnTo>
                        <a:pt x="111" y="449"/>
                      </a:lnTo>
                      <a:lnTo>
                        <a:pt x="128" y="455"/>
                      </a:lnTo>
                      <a:lnTo>
                        <a:pt x="146" y="459"/>
                      </a:lnTo>
                      <a:lnTo>
                        <a:pt x="165" y="462"/>
                      </a:lnTo>
                      <a:lnTo>
                        <a:pt x="186" y="465"/>
                      </a:lnTo>
                      <a:lnTo>
                        <a:pt x="208" y="467"/>
                      </a:lnTo>
                      <a:lnTo>
                        <a:pt x="228" y="467"/>
                      </a:lnTo>
                      <a:lnTo>
                        <a:pt x="250" y="467"/>
                      </a:lnTo>
                      <a:lnTo>
                        <a:pt x="271" y="466"/>
                      </a:lnTo>
                      <a:lnTo>
                        <a:pt x="290" y="463"/>
                      </a:lnTo>
                      <a:lnTo>
                        <a:pt x="308" y="460"/>
                      </a:lnTo>
                      <a:lnTo>
                        <a:pt x="324" y="457"/>
                      </a:lnTo>
                      <a:lnTo>
                        <a:pt x="337" y="452"/>
                      </a:lnTo>
                      <a:lnTo>
                        <a:pt x="349" y="448"/>
                      </a:lnTo>
                      <a:lnTo>
                        <a:pt x="356" y="443"/>
                      </a:lnTo>
                      <a:lnTo>
                        <a:pt x="373" y="444"/>
                      </a:lnTo>
                      <a:lnTo>
                        <a:pt x="399" y="445"/>
                      </a:lnTo>
                      <a:lnTo>
                        <a:pt x="430" y="449"/>
                      </a:lnTo>
                      <a:lnTo>
                        <a:pt x="468" y="451"/>
                      </a:lnTo>
                      <a:lnTo>
                        <a:pt x="509" y="455"/>
                      </a:lnTo>
                      <a:lnTo>
                        <a:pt x="552" y="457"/>
                      </a:lnTo>
                      <a:lnTo>
                        <a:pt x="597" y="460"/>
                      </a:lnTo>
                      <a:lnTo>
                        <a:pt x="642" y="460"/>
                      </a:lnTo>
                      <a:lnTo>
                        <a:pt x="683" y="460"/>
                      </a:lnTo>
                      <a:lnTo>
                        <a:pt x="722" y="456"/>
                      </a:lnTo>
                      <a:lnTo>
                        <a:pt x="754" y="450"/>
                      </a:lnTo>
                      <a:lnTo>
                        <a:pt x="780" y="442"/>
                      </a:lnTo>
                      <a:lnTo>
                        <a:pt x="798" y="429"/>
                      </a:lnTo>
                      <a:lnTo>
                        <a:pt x="806" y="414"/>
                      </a:lnTo>
                      <a:lnTo>
                        <a:pt x="804" y="393"/>
                      </a:lnTo>
                      <a:lnTo>
                        <a:pt x="788" y="369"/>
                      </a:ln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4" name="Freeform 71"/>
                <p:cNvSpPr>
                  <a:spLocks/>
                </p:cNvSpPr>
                <p:nvPr/>
              </p:nvSpPr>
              <p:spPr bwMode="auto">
                <a:xfrm>
                  <a:off x="1845" y="1826"/>
                  <a:ext cx="586" cy="422"/>
                </a:xfrm>
                <a:custGeom>
                  <a:avLst/>
                  <a:gdLst>
                    <a:gd name="T0" fmla="*/ 438 w 586"/>
                    <a:gd name="T1" fmla="*/ 378 h 422"/>
                    <a:gd name="T2" fmla="*/ 419 w 586"/>
                    <a:gd name="T3" fmla="*/ 398 h 422"/>
                    <a:gd name="T4" fmla="*/ 391 w 586"/>
                    <a:gd name="T5" fmla="*/ 411 h 422"/>
                    <a:gd name="T6" fmla="*/ 359 w 586"/>
                    <a:gd name="T7" fmla="*/ 419 h 422"/>
                    <a:gd name="T8" fmla="*/ 322 w 586"/>
                    <a:gd name="T9" fmla="*/ 422 h 422"/>
                    <a:gd name="T10" fmla="*/ 285 w 586"/>
                    <a:gd name="T11" fmla="*/ 418 h 422"/>
                    <a:gd name="T12" fmla="*/ 249 w 586"/>
                    <a:gd name="T13" fmla="*/ 411 h 422"/>
                    <a:gd name="T14" fmla="*/ 215 w 586"/>
                    <a:gd name="T15" fmla="*/ 398 h 422"/>
                    <a:gd name="T16" fmla="*/ 162 w 586"/>
                    <a:gd name="T17" fmla="*/ 399 h 422"/>
                    <a:gd name="T18" fmla="*/ 102 w 586"/>
                    <a:gd name="T19" fmla="*/ 405 h 422"/>
                    <a:gd name="T20" fmla="*/ 60 w 586"/>
                    <a:gd name="T21" fmla="*/ 402 h 422"/>
                    <a:gd name="T22" fmla="*/ 31 w 586"/>
                    <a:gd name="T23" fmla="*/ 390 h 422"/>
                    <a:gd name="T24" fmla="*/ 14 w 586"/>
                    <a:gd name="T25" fmla="*/ 373 h 422"/>
                    <a:gd name="T26" fmla="*/ 6 w 586"/>
                    <a:gd name="T27" fmla="*/ 350 h 422"/>
                    <a:gd name="T28" fmla="*/ 2 w 586"/>
                    <a:gd name="T29" fmla="*/ 325 h 422"/>
                    <a:gd name="T30" fmla="*/ 1 w 586"/>
                    <a:gd name="T31" fmla="*/ 300 h 422"/>
                    <a:gd name="T32" fmla="*/ 1 w 586"/>
                    <a:gd name="T33" fmla="*/ 263 h 422"/>
                    <a:gd name="T34" fmla="*/ 22 w 586"/>
                    <a:gd name="T35" fmla="*/ 220 h 422"/>
                    <a:gd name="T36" fmla="*/ 61 w 586"/>
                    <a:gd name="T37" fmla="*/ 186 h 422"/>
                    <a:gd name="T38" fmla="*/ 106 w 586"/>
                    <a:gd name="T39" fmla="*/ 168 h 422"/>
                    <a:gd name="T40" fmla="*/ 114 w 586"/>
                    <a:gd name="T41" fmla="*/ 151 h 422"/>
                    <a:gd name="T42" fmla="*/ 105 w 586"/>
                    <a:gd name="T43" fmla="*/ 116 h 422"/>
                    <a:gd name="T44" fmla="*/ 114 w 586"/>
                    <a:gd name="T45" fmla="*/ 78 h 422"/>
                    <a:gd name="T46" fmla="*/ 139 w 586"/>
                    <a:gd name="T47" fmla="*/ 46 h 422"/>
                    <a:gd name="T48" fmla="*/ 174 w 586"/>
                    <a:gd name="T49" fmla="*/ 18 h 422"/>
                    <a:gd name="T50" fmla="*/ 216 w 586"/>
                    <a:gd name="T51" fmla="*/ 2 h 422"/>
                    <a:gd name="T52" fmla="*/ 263 w 586"/>
                    <a:gd name="T53" fmla="*/ 2 h 422"/>
                    <a:gd name="T54" fmla="*/ 310 w 586"/>
                    <a:gd name="T55" fmla="*/ 22 h 422"/>
                    <a:gd name="T56" fmla="*/ 351 w 586"/>
                    <a:gd name="T57" fmla="*/ 28 h 422"/>
                    <a:gd name="T58" fmla="*/ 393 w 586"/>
                    <a:gd name="T59" fmla="*/ 16 h 422"/>
                    <a:gd name="T60" fmla="*/ 436 w 586"/>
                    <a:gd name="T61" fmla="*/ 18 h 422"/>
                    <a:gd name="T62" fmla="*/ 476 w 586"/>
                    <a:gd name="T63" fmla="*/ 32 h 422"/>
                    <a:gd name="T64" fmla="*/ 509 w 586"/>
                    <a:gd name="T65" fmla="*/ 55 h 422"/>
                    <a:gd name="T66" fmla="*/ 530 w 586"/>
                    <a:gd name="T67" fmla="*/ 84 h 422"/>
                    <a:gd name="T68" fmla="*/ 539 w 586"/>
                    <a:gd name="T69" fmla="*/ 120 h 422"/>
                    <a:gd name="T70" fmla="*/ 527 w 586"/>
                    <a:gd name="T71" fmla="*/ 156 h 422"/>
                    <a:gd name="T72" fmla="*/ 535 w 586"/>
                    <a:gd name="T73" fmla="*/ 182 h 422"/>
                    <a:gd name="T74" fmla="*/ 567 w 586"/>
                    <a:gd name="T75" fmla="*/ 210 h 422"/>
                    <a:gd name="T76" fmla="*/ 584 w 586"/>
                    <a:gd name="T77" fmla="*/ 249 h 422"/>
                    <a:gd name="T78" fmla="*/ 586 w 586"/>
                    <a:gd name="T79" fmla="*/ 292 h 422"/>
                    <a:gd name="T80" fmla="*/ 575 w 586"/>
                    <a:gd name="T81" fmla="*/ 334 h 422"/>
                    <a:gd name="T82" fmla="*/ 552 w 586"/>
                    <a:gd name="T83" fmla="*/ 365 h 422"/>
                    <a:gd name="T84" fmla="*/ 518 w 586"/>
                    <a:gd name="T85" fmla="*/ 383 h 422"/>
                    <a:gd name="T86" fmla="*/ 471 w 586"/>
                    <a:gd name="T87" fmla="*/ 378 h 422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586"/>
                    <a:gd name="T133" fmla="*/ 0 h 422"/>
                    <a:gd name="T134" fmla="*/ 586 w 586"/>
                    <a:gd name="T135" fmla="*/ 422 h 422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586" h="422">
                      <a:moveTo>
                        <a:pt x="445" y="366"/>
                      </a:moveTo>
                      <a:lnTo>
                        <a:pt x="438" y="378"/>
                      </a:lnTo>
                      <a:lnTo>
                        <a:pt x="430" y="389"/>
                      </a:lnTo>
                      <a:lnTo>
                        <a:pt x="419" y="398"/>
                      </a:lnTo>
                      <a:lnTo>
                        <a:pt x="406" y="405"/>
                      </a:lnTo>
                      <a:lnTo>
                        <a:pt x="391" y="411"/>
                      </a:lnTo>
                      <a:lnTo>
                        <a:pt x="376" y="416"/>
                      </a:lnTo>
                      <a:lnTo>
                        <a:pt x="359" y="419"/>
                      </a:lnTo>
                      <a:lnTo>
                        <a:pt x="341" y="421"/>
                      </a:lnTo>
                      <a:lnTo>
                        <a:pt x="322" y="422"/>
                      </a:lnTo>
                      <a:lnTo>
                        <a:pt x="304" y="421"/>
                      </a:lnTo>
                      <a:lnTo>
                        <a:pt x="285" y="418"/>
                      </a:lnTo>
                      <a:lnTo>
                        <a:pt x="267" y="415"/>
                      </a:lnTo>
                      <a:lnTo>
                        <a:pt x="249" y="411"/>
                      </a:lnTo>
                      <a:lnTo>
                        <a:pt x="230" y="405"/>
                      </a:lnTo>
                      <a:lnTo>
                        <a:pt x="215" y="398"/>
                      </a:lnTo>
                      <a:lnTo>
                        <a:pt x="199" y="390"/>
                      </a:lnTo>
                      <a:lnTo>
                        <a:pt x="162" y="399"/>
                      </a:lnTo>
                      <a:lnTo>
                        <a:pt x="130" y="404"/>
                      </a:lnTo>
                      <a:lnTo>
                        <a:pt x="102" y="405"/>
                      </a:lnTo>
                      <a:lnTo>
                        <a:pt x="79" y="405"/>
                      </a:lnTo>
                      <a:lnTo>
                        <a:pt x="60" y="402"/>
                      </a:lnTo>
                      <a:lnTo>
                        <a:pt x="44" y="398"/>
                      </a:lnTo>
                      <a:lnTo>
                        <a:pt x="31" y="390"/>
                      </a:lnTo>
                      <a:lnTo>
                        <a:pt x="21" y="382"/>
                      </a:lnTo>
                      <a:lnTo>
                        <a:pt x="14" y="373"/>
                      </a:lnTo>
                      <a:lnTo>
                        <a:pt x="9" y="363"/>
                      </a:lnTo>
                      <a:lnTo>
                        <a:pt x="6" y="350"/>
                      </a:lnTo>
                      <a:lnTo>
                        <a:pt x="3" y="338"/>
                      </a:lnTo>
                      <a:lnTo>
                        <a:pt x="2" y="325"/>
                      </a:lnTo>
                      <a:lnTo>
                        <a:pt x="1" y="313"/>
                      </a:lnTo>
                      <a:lnTo>
                        <a:pt x="1" y="300"/>
                      </a:lnTo>
                      <a:lnTo>
                        <a:pt x="0" y="288"/>
                      </a:lnTo>
                      <a:lnTo>
                        <a:pt x="1" y="263"/>
                      </a:lnTo>
                      <a:lnTo>
                        <a:pt x="9" y="240"/>
                      </a:lnTo>
                      <a:lnTo>
                        <a:pt x="22" y="220"/>
                      </a:lnTo>
                      <a:lnTo>
                        <a:pt x="41" y="201"/>
                      </a:lnTo>
                      <a:lnTo>
                        <a:pt x="61" y="186"/>
                      </a:lnTo>
                      <a:lnTo>
                        <a:pt x="83" y="174"/>
                      </a:lnTo>
                      <a:lnTo>
                        <a:pt x="106" y="168"/>
                      </a:lnTo>
                      <a:lnTo>
                        <a:pt x="128" y="167"/>
                      </a:lnTo>
                      <a:lnTo>
                        <a:pt x="114" y="151"/>
                      </a:lnTo>
                      <a:lnTo>
                        <a:pt x="107" y="134"/>
                      </a:lnTo>
                      <a:lnTo>
                        <a:pt x="105" y="116"/>
                      </a:lnTo>
                      <a:lnTo>
                        <a:pt x="107" y="98"/>
                      </a:lnTo>
                      <a:lnTo>
                        <a:pt x="114" y="78"/>
                      </a:lnTo>
                      <a:lnTo>
                        <a:pt x="124" y="61"/>
                      </a:lnTo>
                      <a:lnTo>
                        <a:pt x="139" y="46"/>
                      </a:lnTo>
                      <a:lnTo>
                        <a:pt x="154" y="30"/>
                      </a:lnTo>
                      <a:lnTo>
                        <a:pt x="174" y="18"/>
                      </a:lnTo>
                      <a:lnTo>
                        <a:pt x="194" y="9"/>
                      </a:lnTo>
                      <a:lnTo>
                        <a:pt x="216" y="2"/>
                      </a:lnTo>
                      <a:lnTo>
                        <a:pt x="239" y="0"/>
                      </a:lnTo>
                      <a:lnTo>
                        <a:pt x="263" y="2"/>
                      </a:lnTo>
                      <a:lnTo>
                        <a:pt x="286" y="9"/>
                      </a:lnTo>
                      <a:lnTo>
                        <a:pt x="310" y="22"/>
                      </a:lnTo>
                      <a:lnTo>
                        <a:pt x="332" y="40"/>
                      </a:lnTo>
                      <a:lnTo>
                        <a:pt x="351" y="28"/>
                      </a:lnTo>
                      <a:lnTo>
                        <a:pt x="372" y="20"/>
                      </a:lnTo>
                      <a:lnTo>
                        <a:pt x="393" y="16"/>
                      </a:lnTo>
                      <a:lnTo>
                        <a:pt x="414" y="16"/>
                      </a:lnTo>
                      <a:lnTo>
                        <a:pt x="436" y="18"/>
                      </a:lnTo>
                      <a:lnTo>
                        <a:pt x="457" y="24"/>
                      </a:lnTo>
                      <a:lnTo>
                        <a:pt x="476" y="32"/>
                      </a:lnTo>
                      <a:lnTo>
                        <a:pt x="493" y="42"/>
                      </a:lnTo>
                      <a:lnTo>
                        <a:pt x="509" y="55"/>
                      </a:lnTo>
                      <a:lnTo>
                        <a:pt x="521" y="69"/>
                      </a:lnTo>
                      <a:lnTo>
                        <a:pt x="530" y="84"/>
                      </a:lnTo>
                      <a:lnTo>
                        <a:pt x="536" y="101"/>
                      </a:lnTo>
                      <a:lnTo>
                        <a:pt x="539" y="120"/>
                      </a:lnTo>
                      <a:lnTo>
                        <a:pt x="535" y="138"/>
                      </a:lnTo>
                      <a:lnTo>
                        <a:pt x="527" y="156"/>
                      </a:lnTo>
                      <a:lnTo>
                        <a:pt x="513" y="174"/>
                      </a:lnTo>
                      <a:lnTo>
                        <a:pt x="535" y="182"/>
                      </a:lnTo>
                      <a:lnTo>
                        <a:pt x="552" y="194"/>
                      </a:lnTo>
                      <a:lnTo>
                        <a:pt x="567" y="210"/>
                      </a:lnTo>
                      <a:lnTo>
                        <a:pt x="576" y="230"/>
                      </a:lnTo>
                      <a:lnTo>
                        <a:pt x="584" y="249"/>
                      </a:lnTo>
                      <a:lnTo>
                        <a:pt x="586" y="271"/>
                      </a:lnTo>
                      <a:lnTo>
                        <a:pt x="586" y="292"/>
                      </a:lnTo>
                      <a:lnTo>
                        <a:pt x="582" y="313"/>
                      </a:lnTo>
                      <a:lnTo>
                        <a:pt x="575" y="334"/>
                      </a:lnTo>
                      <a:lnTo>
                        <a:pt x="565" y="350"/>
                      </a:lnTo>
                      <a:lnTo>
                        <a:pt x="552" y="365"/>
                      </a:lnTo>
                      <a:lnTo>
                        <a:pt x="536" y="376"/>
                      </a:lnTo>
                      <a:lnTo>
                        <a:pt x="518" y="383"/>
                      </a:lnTo>
                      <a:lnTo>
                        <a:pt x="497" y="383"/>
                      </a:lnTo>
                      <a:lnTo>
                        <a:pt x="471" y="378"/>
                      </a:lnTo>
                      <a:lnTo>
                        <a:pt x="445" y="36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5" name="Freeform 72"/>
                <p:cNvSpPr>
                  <a:spLocks/>
                </p:cNvSpPr>
                <p:nvPr/>
              </p:nvSpPr>
              <p:spPr bwMode="auto">
                <a:xfrm>
                  <a:off x="1877" y="1863"/>
                  <a:ext cx="515" cy="359"/>
                </a:xfrm>
                <a:custGeom>
                  <a:avLst/>
                  <a:gdLst>
                    <a:gd name="T0" fmla="*/ 411 w 515"/>
                    <a:gd name="T1" fmla="*/ 309 h 359"/>
                    <a:gd name="T2" fmla="*/ 386 w 515"/>
                    <a:gd name="T3" fmla="*/ 324 h 359"/>
                    <a:gd name="T4" fmla="*/ 358 w 515"/>
                    <a:gd name="T5" fmla="*/ 340 h 359"/>
                    <a:gd name="T6" fmla="*/ 329 w 515"/>
                    <a:gd name="T7" fmla="*/ 352 h 359"/>
                    <a:gd name="T8" fmla="*/ 298 w 515"/>
                    <a:gd name="T9" fmla="*/ 359 h 359"/>
                    <a:gd name="T10" fmla="*/ 265 w 515"/>
                    <a:gd name="T11" fmla="*/ 358 h 359"/>
                    <a:gd name="T12" fmla="*/ 231 w 515"/>
                    <a:gd name="T13" fmla="*/ 347 h 359"/>
                    <a:gd name="T14" fmla="*/ 197 w 515"/>
                    <a:gd name="T15" fmla="*/ 326 h 359"/>
                    <a:gd name="T16" fmla="*/ 144 w 515"/>
                    <a:gd name="T17" fmla="*/ 318 h 359"/>
                    <a:gd name="T18" fmla="*/ 85 w 515"/>
                    <a:gd name="T19" fmla="*/ 332 h 359"/>
                    <a:gd name="T20" fmla="*/ 45 w 515"/>
                    <a:gd name="T21" fmla="*/ 333 h 359"/>
                    <a:gd name="T22" fmla="*/ 18 w 515"/>
                    <a:gd name="T23" fmla="*/ 321 h 359"/>
                    <a:gd name="T24" fmla="*/ 0 w 515"/>
                    <a:gd name="T25" fmla="*/ 269 h 359"/>
                    <a:gd name="T26" fmla="*/ 15 w 515"/>
                    <a:gd name="T27" fmla="*/ 209 h 359"/>
                    <a:gd name="T28" fmla="*/ 59 w 515"/>
                    <a:gd name="T29" fmla="*/ 174 h 359"/>
                    <a:gd name="T30" fmla="*/ 109 w 515"/>
                    <a:gd name="T31" fmla="*/ 160 h 359"/>
                    <a:gd name="T32" fmla="*/ 115 w 515"/>
                    <a:gd name="T33" fmla="*/ 137 h 359"/>
                    <a:gd name="T34" fmla="*/ 103 w 515"/>
                    <a:gd name="T35" fmla="*/ 96 h 359"/>
                    <a:gd name="T36" fmla="*/ 108 w 515"/>
                    <a:gd name="T37" fmla="*/ 60 h 359"/>
                    <a:gd name="T38" fmla="*/ 126 w 515"/>
                    <a:gd name="T39" fmla="*/ 32 h 359"/>
                    <a:gd name="T40" fmla="*/ 155 w 515"/>
                    <a:gd name="T41" fmla="*/ 14 h 359"/>
                    <a:gd name="T42" fmla="*/ 191 w 515"/>
                    <a:gd name="T43" fmla="*/ 5 h 359"/>
                    <a:gd name="T44" fmla="*/ 232 w 515"/>
                    <a:gd name="T45" fmla="*/ 10 h 359"/>
                    <a:gd name="T46" fmla="*/ 276 w 515"/>
                    <a:gd name="T47" fmla="*/ 29 h 359"/>
                    <a:gd name="T48" fmla="*/ 311 w 515"/>
                    <a:gd name="T49" fmla="*/ 27 h 359"/>
                    <a:gd name="T50" fmla="*/ 342 w 515"/>
                    <a:gd name="T51" fmla="*/ 6 h 359"/>
                    <a:gd name="T52" fmla="*/ 377 w 515"/>
                    <a:gd name="T53" fmla="*/ 0 h 359"/>
                    <a:gd name="T54" fmla="*/ 410 w 515"/>
                    <a:gd name="T55" fmla="*/ 9 h 359"/>
                    <a:gd name="T56" fmla="*/ 438 w 515"/>
                    <a:gd name="T57" fmla="*/ 26 h 359"/>
                    <a:gd name="T58" fmla="*/ 457 w 515"/>
                    <a:gd name="T59" fmla="*/ 50 h 359"/>
                    <a:gd name="T60" fmla="*/ 466 w 515"/>
                    <a:gd name="T61" fmla="*/ 79 h 359"/>
                    <a:gd name="T62" fmla="*/ 458 w 515"/>
                    <a:gd name="T63" fmla="*/ 108 h 359"/>
                    <a:gd name="T64" fmla="*/ 479 w 515"/>
                    <a:gd name="T65" fmla="*/ 139 h 359"/>
                    <a:gd name="T66" fmla="*/ 513 w 515"/>
                    <a:gd name="T67" fmla="*/ 207 h 359"/>
                    <a:gd name="T68" fmla="*/ 508 w 515"/>
                    <a:gd name="T69" fmla="*/ 280 h 359"/>
                    <a:gd name="T70" fmla="*/ 462 w 515"/>
                    <a:gd name="T71" fmla="*/ 313 h 359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515"/>
                    <a:gd name="T109" fmla="*/ 0 h 359"/>
                    <a:gd name="T110" fmla="*/ 515 w 515"/>
                    <a:gd name="T111" fmla="*/ 359 h 359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515" h="359">
                      <a:moveTo>
                        <a:pt x="423" y="301"/>
                      </a:moveTo>
                      <a:lnTo>
                        <a:pt x="411" y="309"/>
                      </a:lnTo>
                      <a:lnTo>
                        <a:pt x="399" y="317"/>
                      </a:lnTo>
                      <a:lnTo>
                        <a:pt x="386" y="324"/>
                      </a:lnTo>
                      <a:lnTo>
                        <a:pt x="373" y="333"/>
                      </a:lnTo>
                      <a:lnTo>
                        <a:pt x="358" y="340"/>
                      </a:lnTo>
                      <a:lnTo>
                        <a:pt x="344" y="346"/>
                      </a:lnTo>
                      <a:lnTo>
                        <a:pt x="329" y="352"/>
                      </a:lnTo>
                      <a:lnTo>
                        <a:pt x="313" y="356"/>
                      </a:lnTo>
                      <a:lnTo>
                        <a:pt x="298" y="359"/>
                      </a:lnTo>
                      <a:lnTo>
                        <a:pt x="281" y="359"/>
                      </a:lnTo>
                      <a:lnTo>
                        <a:pt x="265" y="358"/>
                      </a:lnTo>
                      <a:lnTo>
                        <a:pt x="248" y="355"/>
                      </a:lnTo>
                      <a:lnTo>
                        <a:pt x="231" y="347"/>
                      </a:lnTo>
                      <a:lnTo>
                        <a:pt x="214" y="338"/>
                      </a:lnTo>
                      <a:lnTo>
                        <a:pt x="197" y="326"/>
                      </a:lnTo>
                      <a:lnTo>
                        <a:pt x="180" y="309"/>
                      </a:lnTo>
                      <a:lnTo>
                        <a:pt x="144" y="318"/>
                      </a:lnTo>
                      <a:lnTo>
                        <a:pt x="111" y="327"/>
                      </a:lnTo>
                      <a:lnTo>
                        <a:pt x="85" y="332"/>
                      </a:lnTo>
                      <a:lnTo>
                        <a:pt x="63" y="334"/>
                      </a:lnTo>
                      <a:lnTo>
                        <a:pt x="45" y="333"/>
                      </a:lnTo>
                      <a:lnTo>
                        <a:pt x="30" y="328"/>
                      </a:lnTo>
                      <a:lnTo>
                        <a:pt x="18" y="321"/>
                      </a:lnTo>
                      <a:lnTo>
                        <a:pt x="11" y="309"/>
                      </a:lnTo>
                      <a:lnTo>
                        <a:pt x="0" y="269"/>
                      </a:lnTo>
                      <a:lnTo>
                        <a:pt x="3" y="236"/>
                      </a:lnTo>
                      <a:lnTo>
                        <a:pt x="15" y="209"/>
                      </a:lnTo>
                      <a:lnTo>
                        <a:pt x="35" y="189"/>
                      </a:lnTo>
                      <a:lnTo>
                        <a:pt x="59" y="174"/>
                      </a:lnTo>
                      <a:lnTo>
                        <a:pt x="85" y="165"/>
                      </a:lnTo>
                      <a:lnTo>
                        <a:pt x="109" y="160"/>
                      </a:lnTo>
                      <a:lnTo>
                        <a:pt x="128" y="160"/>
                      </a:lnTo>
                      <a:lnTo>
                        <a:pt x="115" y="137"/>
                      </a:lnTo>
                      <a:lnTo>
                        <a:pt x="107" y="116"/>
                      </a:lnTo>
                      <a:lnTo>
                        <a:pt x="103" y="96"/>
                      </a:lnTo>
                      <a:lnTo>
                        <a:pt x="103" y="76"/>
                      </a:lnTo>
                      <a:lnTo>
                        <a:pt x="108" y="60"/>
                      </a:lnTo>
                      <a:lnTo>
                        <a:pt x="115" y="45"/>
                      </a:lnTo>
                      <a:lnTo>
                        <a:pt x="126" y="32"/>
                      </a:lnTo>
                      <a:lnTo>
                        <a:pt x="139" y="22"/>
                      </a:lnTo>
                      <a:lnTo>
                        <a:pt x="155" y="14"/>
                      </a:lnTo>
                      <a:lnTo>
                        <a:pt x="173" y="9"/>
                      </a:lnTo>
                      <a:lnTo>
                        <a:pt x="191" y="5"/>
                      </a:lnTo>
                      <a:lnTo>
                        <a:pt x="212" y="6"/>
                      </a:lnTo>
                      <a:lnTo>
                        <a:pt x="232" y="10"/>
                      </a:lnTo>
                      <a:lnTo>
                        <a:pt x="254" y="17"/>
                      </a:lnTo>
                      <a:lnTo>
                        <a:pt x="276" y="29"/>
                      </a:lnTo>
                      <a:lnTo>
                        <a:pt x="296" y="44"/>
                      </a:lnTo>
                      <a:lnTo>
                        <a:pt x="311" y="27"/>
                      </a:lnTo>
                      <a:lnTo>
                        <a:pt x="327" y="15"/>
                      </a:lnTo>
                      <a:lnTo>
                        <a:pt x="342" y="6"/>
                      </a:lnTo>
                      <a:lnTo>
                        <a:pt x="359" y="2"/>
                      </a:lnTo>
                      <a:lnTo>
                        <a:pt x="377" y="0"/>
                      </a:lnTo>
                      <a:lnTo>
                        <a:pt x="394" y="3"/>
                      </a:lnTo>
                      <a:lnTo>
                        <a:pt x="410" y="9"/>
                      </a:lnTo>
                      <a:lnTo>
                        <a:pt x="425" y="16"/>
                      </a:lnTo>
                      <a:lnTo>
                        <a:pt x="438" y="26"/>
                      </a:lnTo>
                      <a:lnTo>
                        <a:pt x="449" y="38"/>
                      </a:lnTo>
                      <a:lnTo>
                        <a:pt x="457" y="50"/>
                      </a:lnTo>
                      <a:lnTo>
                        <a:pt x="463" y="64"/>
                      </a:lnTo>
                      <a:lnTo>
                        <a:pt x="466" y="79"/>
                      </a:lnTo>
                      <a:lnTo>
                        <a:pt x="463" y="93"/>
                      </a:lnTo>
                      <a:lnTo>
                        <a:pt x="458" y="108"/>
                      </a:lnTo>
                      <a:lnTo>
                        <a:pt x="448" y="122"/>
                      </a:lnTo>
                      <a:lnTo>
                        <a:pt x="479" y="139"/>
                      </a:lnTo>
                      <a:lnTo>
                        <a:pt x="501" y="170"/>
                      </a:lnTo>
                      <a:lnTo>
                        <a:pt x="513" y="207"/>
                      </a:lnTo>
                      <a:lnTo>
                        <a:pt x="515" y="245"/>
                      </a:lnTo>
                      <a:lnTo>
                        <a:pt x="508" y="280"/>
                      </a:lnTo>
                      <a:lnTo>
                        <a:pt x="490" y="304"/>
                      </a:lnTo>
                      <a:lnTo>
                        <a:pt x="462" y="313"/>
                      </a:lnTo>
                      <a:lnTo>
                        <a:pt x="423" y="301"/>
                      </a:lnTo>
                      <a:close/>
                    </a:path>
                  </a:pathLst>
                </a:custGeom>
                <a:solidFill>
                  <a:srgbClr val="F4F7F9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6" name="Freeform 73"/>
                <p:cNvSpPr>
                  <a:spLocks/>
                </p:cNvSpPr>
                <p:nvPr/>
              </p:nvSpPr>
              <p:spPr bwMode="auto">
                <a:xfrm>
                  <a:off x="1268" y="2427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4 w 17"/>
                    <a:gd name="T3" fmla="*/ 2 h 8"/>
                    <a:gd name="T4" fmla="*/ 8 w 17"/>
                    <a:gd name="T5" fmla="*/ 0 h 8"/>
                    <a:gd name="T6" fmla="*/ 2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4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7" name="Freeform 74"/>
                <p:cNvSpPr>
                  <a:spLocks/>
                </p:cNvSpPr>
                <p:nvPr/>
              </p:nvSpPr>
              <p:spPr bwMode="auto">
                <a:xfrm>
                  <a:off x="1268" y="2435"/>
                  <a:ext cx="17" cy="22"/>
                </a:xfrm>
                <a:custGeom>
                  <a:avLst/>
                  <a:gdLst>
                    <a:gd name="T0" fmla="*/ 13 w 17"/>
                    <a:gd name="T1" fmla="*/ 5 h 22"/>
                    <a:gd name="T2" fmla="*/ 13 w 17"/>
                    <a:gd name="T3" fmla="*/ 5 h 22"/>
                    <a:gd name="T4" fmla="*/ 17 w 17"/>
                    <a:gd name="T5" fmla="*/ 7 h 22"/>
                    <a:gd name="T6" fmla="*/ 17 w 17"/>
                    <a:gd name="T7" fmla="*/ 7 h 22"/>
                    <a:gd name="T8" fmla="*/ 15 w 17"/>
                    <a:gd name="T9" fmla="*/ 4 h 22"/>
                    <a:gd name="T10" fmla="*/ 17 w 17"/>
                    <a:gd name="T11" fmla="*/ 0 h 22"/>
                    <a:gd name="T12" fmla="*/ 0 w 17"/>
                    <a:gd name="T13" fmla="*/ 0 h 22"/>
                    <a:gd name="T14" fmla="*/ 1 w 17"/>
                    <a:gd name="T15" fmla="*/ 4 h 22"/>
                    <a:gd name="T16" fmla="*/ 2 w 17"/>
                    <a:gd name="T17" fmla="*/ 10 h 22"/>
                    <a:gd name="T18" fmla="*/ 5 w 17"/>
                    <a:gd name="T19" fmla="*/ 17 h 22"/>
                    <a:gd name="T20" fmla="*/ 13 w 17"/>
                    <a:gd name="T21" fmla="*/ 22 h 22"/>
                    <a:gd name="T22" fmla="*/ 13 w 17"/>
                    <a:gd name="T23" fmla="*/ 22 h 22"/>
                    <a:gd name="T24" fmla="*/ 13 w 17"/>
                    <a:gd name="T25" fmla="*/ 5 h 2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7"/>
                    <a:gd name="T40" fmla="*/ 0 h 22"/>
                    <a:gd name="T41" fmla="*/ 17 w 17"/>
                    <a:gd name="T42" fmla="*/ 22 h 2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7" h="22">
                      <a:moveTo>
                        <a:pt x="13" y="5"/>
                      </a:moveTo>
                      <a:lnTo>
                        <a:pt x="13" y="5"/>
                      </a:lnTo>
                      <a:lnTo>
                        <a:pt x="17" y="7"/>
                      </a:lnTo>
                      <a:lnTo>
                        <a:pt x="15" y="4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4"/>
                      </a:lnTo>
                      <a:lnTo>
                        <a:pt x="2" y="10"/>
                      </a:lnTo>
                      <a:lnTo>
                        <a:pt x="5" y="17"/>
                      </a:lnTo>
                      <a:lnTo>
                        <a:pt x="13" y="22"/>
                      </a:lnTo>
                      <a:lnTo>
                        <a:pt x="13" y="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8" name="Freeform 75"/>
                <p:cNvSpPr>
                  <a:spLocks/>
                </p:cNvSpPr>
                <p:nvPr/>
              </p:nvSpPr>
              <p:spPr bwMode="auto">
                <a:xfrm>
                  <a:off x="1281" y="2439"/>
                  <a:ext cx="53" cy="22"/>
                </a:xfrm>
                <a:custGeom>
                  <a:avLst/>
                  <a:gdLst>
                    <a:gd name="T0" fmla="*/ 40 w 53"/>
                    <a:gd name="T1" fmla="*/ 0 h 22"/>
                    <a:gd name="T2" fmla="*/ 39 w 53"/>
                    <a:gd name="T3" fmla="*/ 3 h 22"/>
                    <a:gd name="T4" fmla="*/ 38 w 53"/>
                    <a:gd name="T5" fmla="*/ 5 h 22"/>
                    <a:gd name="T6" fmla="*/ 38 w 53"/>
                    <a:gd name="T7" fmla="*/ 5 h 22"/>
                    <a:gd name="T8" fmla="*/ 35 w 53"/>
                    <a:gd name="T9" fmla="*/ 5 h 22"/>
                    <a:gd name="T10" fmla="*/ 29 w 53"/>
                    <a:gd name="T11" fmla="*/ 5 h 22"/>
                    <a:gd name="T12" fmla="*/ 22 w 53"/>
                    <a:gd name="T13" fmla="*/ 5 h 22"/>
                    <a:gd name="T14" fmla="*/ 16 w 53"/>
                    <a:gd name="T15" fmla="*/ 3 h 22"/>
                    <a:gd name="T16" fmla="*/ 7 w 53"/>
                    <a:gd name="T17" fmla="*/ 2 h 22"/>
                    <a:gd name="T18" fmla="*/ 0 w 53"/>
                    <a:gd name="T19" fmla="*/ 1 h 22"/>
                    <a:gd name="T20" fmla="*/ 0 w 53"/>
                    <a:gd name="T21" fmla="*/ 18 h 22"/>
                    <a:gd name="T22" fmla="*/ 7 w 53"/>
                    <a:gd name="T23" fmla="*/ 17 h 22"/>
                    <a:gd name="T24" fmla="*/ 13 w 53"/>
                    <a:gd name="T25" fmla="*/ 18 h 22"/>
                    <a:gd name="T26" fmla="*/ 22 w 53"/>
                    <a:gd name="T27" fmla="*/ 19 h 22"/>
                    <a:gd name="T28" fmla="*/ 29 w 53"/>
                    <a:gd name="T29" fmla="*/ 19 h 22"/>
                    <a:gd name="T30" fmla="*/ 35 w 53"/>
                    <a:gd name="T31" fmla="*/ 22 h 22"/>
                    <a:gd name="T32" fmla="*/ 42 w 53"/>
                    <a:gd name="T33" fmla="*/ 19 h 22"/>
                    <a:gd name="T34" fmla="*/ 50 w 53"/>
                    <a:gd name="T35" fmla="*/ 14 h 22"/>
                    <a:gd name="T36" fmla="*/ 53 w 53"/>
                    <a:gd name="T37" fmla="*/ 6 h 22"/>
                    <a:gd name="T38" fmla="*/ 52 w 53"/>
                    <a:gd name="T39" fmla="*/ 9 h 22"/>
                    <a:gd name="T40" fmla="*/ 40 w 53"/>
                    <a:gd name="T41" fmla="*/ 0 h 2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3"/>
                    <a:gd name="T64" fmla="*/ 0 h 22"/>
                    <a:gd name="T65" fmla="*/ 53 w 53"/>
                    <a:gd name="T66" fmla="*/ 22 h 2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3" h="22">
                      <a:moveTo>
                        <a:pt x="40" y="0"/>
                      </a:moveTo>
                      <a:lnTo>
                        <a:pt x="39" y="3"/>
                      </a:lnTo>
                      <a:lnTo>
                        <a:pt x="38" y="5"/>
                      </a:lnTo>
                      <a:lnTo>
                        <a:pt x="35" y="5"/>
                      </a:lnTo>
                      <a:lnTo>
                        <a:pt x="29" y="5"/>
                      </a:lnTo>
                      <a:lnTo>
                        <a:pt x="22" y="5"/>
                      </a:lnTo>
                      <a:lnTo>
                        <a:pt x="16" y="3"/>
                      </a:lnTo>
                      <a:lnTo>
                        <a:pt x="7" y="2"/>
                      </a:lnTo>
                      <a:lnTo>
                        <a:pt x="0" y="1"/>
                      </a:lnTo>
                      <a:lnTo>
                        <a:pt x="0" y="18"/>
                      </a:lnTo>
                      <a:lnTo>
                        <a:pt x="7" y="17"/>
                      </a:lnTo>
                      <a:lnTo>
                        <a:pt x="13" y="18"/>
                      </a:lnTo>
                      <a:lnTo>
                        <a:pt x="22" y="19"/>
                      </a:lnTo>
                      <a:lnTo>
                        <a:pt x="29" y="19"/>
                      </a:lnTo>
                      <a:lnTo>
                        <a:pt x="35" y="22"/>
                      </a:lnTo>
                      <a:lnTo>
                        <a:pt x="42" y="19"/>
                      </a:lnTo>
                      <a:lnTo>
                        <a:pt x="50" y="14"/>
                      </a:lnTo>
                      <a:lnTo>
                        <a:pt x="53" y="6"/>
                      </a:lnTo>
                      <a:lnTo>
                        <a:pt x="52" y="9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09" name="Freeform 76"/>
                <p:cNvSpPr>
                  <a:spLocks/>
                </p:cNvSpPr>
                <p:nvPr/>
              </p:nvSpPr>
              <p:spPr bwMode="auto">
                <a:xfrm>
                  <a:off x="1306" y="2381"/>
                  <a:ext cx="35" cy="67"/>
                </a:xfrm>
                <a:custGeom>
                  <a:avLst/>
                  <a:gdLst>
                    <a:gd name="T0" fmla="*/ 2 w 35"/>
                    <a:gd name="T1" fmla="*/ 14 h 67"/>
                    <a:gd name="T2" fmla="*/ 0 w 35"/>
                    <a:gd name="T3" fmla="*/ 14 h 67"/>
                    <a:gd name="T4" fmla="*/ 15 w 35"/>
                    <a:gd name="T5" fmla="*/ 23 h 67"/>
                    <a:gd name="T6" fmla="*/ 21 w 35"/>
                    <a:gd name="T7" fmla="*/ 32 h 67"/>
                    <a:gd name="T8" fmla="*/ 21 w 35"/>
                    <a:gd name="T9" fmla="*/ 46 h 67"/>
                    <a:gd name="T10" fmla="*/ 15 w 35"/>
                    <a:gd name="T11" fmla="*/ 58 h 67"/>
                    <a:gd name="T12" fmla="*/ 27 w 35"/>
                    <a:gd name="T13" fmla="*/ 67 h 67"/>
                    <a:gd name="T14" fmla="*/ 35 w 35"/>
                    <a:gd name="T15" fmla="*/ 48 h 67"/>
                    <a:gd name="T16" fmla="*/ 35 w 35"/>
                    <a:gd name="T17" fmla="*/ 30 h 67"/>
                    <a:gd name="T18" fmla="*/ 25 w 35"/>
                    <a:gd name="T19" fmla="*/ 11 h 67"/>
                    <a:gd name="T20" fmla="*/ 5 w 35"/>
                    <a:gd name="T21" fmla="*/ 0 h 67"/>
                    <a:gd name="T22" fmla="*/ 4 w 35"/>
                    <a:gd name="T23" fmla="*/ 0 h 67"/>
                    <a:gd name="T24" fmla="*/ 2 w 35"/>
                    <a:gd name="T25" fmla="*/ 14 h 6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5"/>
                    <a:gd name="T40" fmla="*/ 0 h 67"/>
                    <a:gd name="T41" fmla="*/ 35 w 35"/>
                    <a:gd name="T42" fmla="*/ 67 h 6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5" h="67">
                      <a:moveTo>
                        <a:pt x="2" y="14"/>
                      </a:moveTo>
                      <a:lnTo>
                        <a:pt x="0" y="14"/>
                      </a:lnTo>
                      <a:lnTo>
                        <a:pt x="15" y="23"/>
                      </a:lnTo>
                      <a:lnTo>
                        <a:pt x="21" y="32"/>
                      </a:lnTo>
                      <a:lnTo>
                        <a:pt x="21" y="46"/>
                      </a:lnTo>
                      <a:lnTo>
                        <a:pt x="15" y="58"/>
                      </a:lnTo>
                      <a:lnTo>
                        <a:pt x="27" y="67"/>
                      </a:lnTo>
                      <a:lnTo>
                        <a:pt x="35" y="48"/>
                      </a:lnTo>
                      <a:lnTo>
                        <a:pt x="35" y="30"/>
                      </a:lnTo>
                      <a:lnTo>
                        <a:pt x="25" y="11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2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0" name="Freeform 77"/>
                <p:cNvSpPr>
                  <a:spLocks/>
                </p:cNvSpPr>
                <p:nvPr/>
              </p:nvSpPr>
              <p:spPr bwMode="auto">
                <a:xfrm>
                  <a:off x="1240" y="2378"/>
                  <a:ext cx="70" cy="35"/>
                </a:xfrm>
                <a:custGeom>
                  <a:avLst/>
                  <a:gdLst>
                    <a:gd name="T0" fmla="*/ 14 w 70"/>
                    <a:gd name="T1" fmla="*/ 34 h 35"/>
                    <a:gd name="T2" fmla="*/ 14 w 70"/>
                    <a:gd name="T3" fmla="*/ 35 h 35"/>
                    <a:gd name="T4" fmla="*/ 18 w 70"/>
                    <a:gd name="T5" fmla="*/ 31 h 35"/>
                    <a:gd name="T6" fmla="*/ 23 w 70"/>
                    <a:gd name="T7" fmla="*/ 25 h 35"/>
                    <a:gd name="T8" fmla="*/ 28 w 70"/>
                    <a:gd name="T9" fmla="*/ 22 h 35"/>
                    <a:gd name="T10" fmla="*/ 35 w 70"/>
                    <a:gd name="T11" fmla="*/ 19 h 35"/>
                    <a:gd name="T12" fmla="*/ 41 w 70"/>
                    <a:gd name="T13" fmla="*/ 16 h 35"/>
                    <a:gd name="T14" fmla="*/ 51 w 70"/>
                    <a:gd name="T15" fmla="*/ 17 h 35"/>
                    <a:gd name="T16" fmla="*/ 59 w 70"/>
                    <a:gd name="T17" fmla="*/ 16 h 35"/>
                    <a:gd name="T18" fmla="*/ 68 w 70"/>
                    <a:gd name="T19" fmla="*/ 17 h 35"/>
                    <a:gd name="T20" fmla="*/ 70 w 70"/>
                    <a:gd name="T21" fmla="*/ 3 h 35"/>
                    <a:gd name="T22" fmla="*/ 59 w 70"/>
                    <a:gd name="T23" fmla="*/ 2 h 35"/>
                    <a:gd name="T24" fmla="*/ 51 w 70"/>
                    <a:gd name="T25" fmla="*/ 0 h 35"/>
                    <a:gd name="T26" fmla="*/ 41 w 70"/>
                    <a:gd name="T27" fmla="*/ 2 h 35"/>
                    <a:gd name="T28" fmla="*/ 30 w 70"/>
                    <a:gd name="T29" fmla="*/ 4 h 35"/>
                    <a:gd name="T30" fmla="*/ 20 w 70"/>
                    <a:gd name="T31" fmla="*/ 8 h 35"/>
                    <a:gd name="T32" fmla="*/ 13 w 70"/>
                    <a:gd name="T33" fmla="*/ 12 h 35"/>
                    <a:gd name="T34" fmla="*/ 6 w 70"/>
                    <a:gd name="T35" fmla="*/ 21 h 35"/>
                    <a:gd name="T36" fmla="*/ 0 w 70"/>
                    <a:gd name="T37" fmla="*/ 31 h 35"/>
                    <a:gd name="T38" fmla="*/ 0 w 70"/>
                    <a:gd name="T39" fmla="*/ 32 h 35"/>
                    <a:gd name="T40" fmla="*/ 14 w 70"/>
                    <a:gd name="T41" fmla="*/ 34 h 3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35"/>
                    <a:gd name="T65" fmla="*/ 70 w 70"/>
                    <a:gd name="T66" fmla="*/ 35 h 3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35">
                      <a:moveTo>
                        <a:pt x="14" y="34"/>
                      </a:moveTo>
                      <a:lnTo>
                        <a:pt x="14" y="35"/>
                      </a:lnTo>
                      <a:lnTo>
                        <a:pt x="18" y="31"/>
                      </a:lnTo>
                      <a:lnTo>
                        <a:pt x="23" y="25"/>
                      </a:lnTo>
                      <a:lnTo>
                        <a:pt x="28" y="22"/>
                      </a:lnTo>
                      <a:lnTo>
                        <a:pt x="35" y="19"/>
                      </a:lnTo>
                      <a:lnTo>
                        <a:pt x="41" y="16"/>
                      </a:lnTo>
                      <a:lnTo>
                        <a:pt x="51" y="17"/>
                      </a:lnTo>
                      <a:lnTo>
                        <a:pt x="59" y="16"/>
                      </a:lnTo>
                      <a:lnTo>
                        <a:pt x="68" y="17"/>
                      </a:lnTo>
                      <a:lnTo>
                        <a:pt x="70" y="3"/>
                      </a:lnTo>
                      <a:lnTo>
                        <a:pt x="59" y="2"/>
                      </a:lnTo>
                      <a:lnTo>
                        <a:pt x="51" y="0"/>
                      </a:lnTo>
                      <a:lnTo>
                        <a:pt x="41" y="2"/>
                      </a:lnTo>
                      <a:lnTo>
                        <a:pt x="30" y="4"/>
                      </a:lnTo>
                      <a:lnTo>
                        <a:pt x="20" y="8"/>
                      </a:lnTo>
                      <a:lnTo>
                        <a:pt x="13" y="12"/>
                      </a:lnTo>
                      <a:lnTo>
                        <a:pt x="6" y="21"/>
                      </a:lnTo>
                      <a:lnTo>
                        <a:pt x="0" y="31"/>
                      </a:lnTo>
                      <a:lnTo>
                        <a:pt x="0" y="32"/>
                      </a:lnTo>
                      <a:lnTo>
                        <a:pt x="14" y="3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1" name="Freeform 78"/>
                <p:cNvSpPr>
                  <a:spLocks/>
                </p:cNvSpPr>
                <p:nvPr/>
              </p:nvSpPr>
              <p:spPr bwMode="auto">
                <a:xfrm>
                  <a:off x="1236" y="2410"/>
                  <a:ext cx="56" cy="107"/>
                </a:xfrm>
                <a:custGeom>
                  <a:avLst/>
                  <a:gdLst>
                    <a:gd name="T0" fmla="*/ 56 w 56"/>
                    <a:gd name="T1" fmla="*/ 93 h 107"/>
                    <a:gd name="T2" fmla="*/ 56 w 56"/>
                    <a:gd name="T3" fmla="*/ 93 h 107"/>
                    <a:gd name="T4" fmla="*/ 43 w 56"/>
                    <a:gd name="T5" fmla="*/ 87 h 107"/>
                    <a:gd name="T6" fmla="*/ 34 w 56"/>
                    <a:gd name="T7" fmla="*/ 78 h 107"/>
                    <a:gd name="T8" fmla="*/ 26 w 56"/>
                    <a:gd name="T9" fmla="*/ 69 h 107"/>
                    <a:gd name="T10" fmla="*/ 21 w 56"/>
                    <a:gd name="T11" fmla="*/ 57 h 107"/>
                    <a:gd name="T12" fmla="*/ 17 w 56"/>
                    <a:gd name="T13" fmla="*/ 43 h 107"/>
                    <a:gd name="T14" fmla="*/ 17 w 56"/>
                    <a:gd name="T15" fmla="*/ 30 h 107"/>
                    <a:gd name="T16" fmla="*/ 16 w 56"/>
                    <a:gd name="T17" fmla="*/ 16 h 107"/>
                    <a:gd name="T18" fmla="*/ 18 w 56"/>
                    <a:gd name="T19" fmla="*/ 2 h 107"/>
                    <a:gd name="T20" fmla="*/ 4 w 56"/>
                    <a:gd name="T21" fmla="*/ 0 h 107"/>
                    <a:gd name="T22" fmla="*/ 1 w 56"/>
                    <a:gd name="T23" fmla="*/ 16 h 107"/>
                    <a:gd name="T24" fmla="*/ 0 w 56"/>
                    <a:gd name="T25" fmla="*/ 30 h 107"/>
                    <a:gd name="T26" fmla="*/ 3 w 56"/>
                    <a:gd name="T27" fmla="*/ 46 h 107"/>
                    <a:gd name="T28" fmla="*/ 6 w 56"/>
                    <a:gd name="T29" fmla="*/ 61 h 107"/>
                    <a:gd name="T30" fmla="*/ 14 w 56"/>
                    <a:gd name="T31" fmla="*/ 76 h 107"/>
                    <a:gd name="T32" fmla="*/ 22 w 56"/>
                    <a:gd name="T33" fmla="*/ 88 h 107"/>
                    <a:gd name="T34" fmla="*/ 35 w 56"/>
                    <a:gd name="T35" fmla="*/ 99 h 107"/>
                    <a:gd name="T36" fmla="*/ 51 w 56"/>
                    <a:gd name="T37" fmla="*/ 107 h 107"/>
                    <a:gd name="T38" fmla="*/ 51 w 56"/>
                    <a:gd name="T39" fmla="*/ 107 h 107"/>
                    <a:gd name="T40" fmla="*/ 56 w 56"/>
                    <a:gd name="T41" fmla="*/ 93 h 107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6"/>
                    <a:gd name="T64" fmla="*/ 0 h 107"/>
                    <a:gd name="T65" fmla="*/ 56 w 56"/>
                    <a:gd name="T66" fmla="*/ 107 h 107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6" h="107">
                      <a:moveTo>
                        <a:pt x="56" y="93"/>
                      </a:moveTo>
                      <a:lnTo>
                        <a:pt x="56" y="93"/>
                      </a:lnTo>
                      <a:lnTo>
                        <a:pt x="43" y="87"/>
                      </a:lnTo>
                      <a:lnTo>
                        <a:pt x="34" y="78"/>
                      </a:lnTo>
                      <a:lnTo>
                        <a:pt x="26" y="69"/>
                      </a:lnTo>
                      <a:lnTo>
                        <a:pt x="21" y="57"/>
                      </a:lnTo>
                      <a:lnTo>
                        <a:pt x="17" y="43"/>
                      </a:lnTo>
                      <a:lnTo>
                        <a:pt x="17" y="30"/>
                      </a:lnTo>
                      <a:lnTo>
                        <a:pt x="16" y="16"/>
                      </a:lnTo>
                      <a:lnTo>
                        <a:pt x="18" y="2"/>
                      </a:lnTo>
                      <a:lnTo>
                        <a:pt x="4" y="0"/>
                      </a:lnTo>
                      <a:lnTo>
                        <a:pt x="1" y="16"/>
                      </a:lnTo>
                      <a:lnTo>
                        <a:pt x="0" y="30"/>
                      </a:lnTo>
                      <a:lnTo>
                        <a:pt x="3" y="46"/>
                      </a:lnTo>
                      <a:lnTo>
                        <a:pt x="6" y="61"/>
                      </a:lnTo>
                      <a:lnTo>
                        <a:pt x="14" y="76"/>
                      </a:lnTo>
                      <a:lnTo>
                        <a:pt x="22" y="88"/>
                      </a:lnTo>
                      <a:lnTo>
                        <a:pt x="35" y="99"/>
                      </a:lnTo>
                      <a:lnTo>
                        <a:pt x="51" y="107"/>
                      </a:lnTo>
                      <a:lnTo>
                        <a:pt x="56" y="9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2" name="Freeform 79"/>
                <p:cNvSpPr>
                  <a:spLocks/>
                </p:cNvSpPr>
                <p:nvPr/>
              </p:nvSpPr>
              <p:spPr bwMode="auto">
                <a:xfrm>
                  <a:off x="1287" y="2503"/>
                  <a:ext cx="48" cy="19"/>
                </a:xfrm>
                <a:custGeom>
                  <a:avLst/>
                  <a:gdLst>
                    <a:gd name="T0" fmla="*/ 41 w 48"/>
                    <a:gd name="T1" fmla="*/ 0 h 19"/>
                    <a:gd name="T2" fmla="*/ 42 w 48"/>
                    <a:gd name="T3" fmla="*/ 0 h 19"/>
                    <a:gd name="T4" fmla="*/ 39 w 48"/>
                    <a:gd name="T5" fmla="*/ 1 h 19"/>
                    <a:gd name="T6" fmla="*/ 34 w 48"/>
                    <a:gd name="T7" fmla="*/ 2 h 19"/>
                    <a:gd name="T8" fmla="*/ 29 w 48"/>
                    <a:gd name="T9" fmla="*/ 4 h 19"/>
                    <a:gd name="T10" fmla="*/ 24 w 48"/>
                    <a:gd name="T11" fmla="*/ 2 h 19"/>
                    <a:gd name="T12" fmla="*/ 18 w 48"/>
                    <a:gd name="T13" fmla="*/ 4 h 19"/>
                    <a:gd name="T14" fmla="*/ 15 w 48"/>
                    <a:gd name="T15" fmla="*/ 2 h 19"/>
                    <a:gd name="T16" fmla="*/ 9 w 48"/>
                    <a:gd name="T17" fmla="*/ 1 h 19"/>
                    <a:gd name="T18" fmla="*/ 5 w 48"/>
                    <a:gd name="T19" fmla="*/ 0 h 19"/>
                    <a:gd name="T20" fmla="*/ 0 w 48"/>
                    <a:gd name="T21" fmla="*/ 14 h 19"/>
                    <a:gd name="T22" fmla="*/ 6 w 48"/>
                    <a:gd name="T23" fmla="*/ 16 h 19"/>
                    <a:gd name="T24" fmla="*/ 12 w 48"/>
                    <a:gd name="T25" fmla="*/ 17 h 19"/>
                    <a:gd name="T26" fmla="*/ 18 w 48"/>
                    <a:gd name="T27" fmla="*/ 18 h 19"/>
                    <a:gd name="T28" fmla="*/ 24 w 48"/>
                    <a:gd name="T29" fmla="*/ 19 h 19"/>
                    <a:gd name="T30" fmla="*/ 29 w 48"/>
                    <a:gd name="T31" fmla="*/ 18 h 19"/>
                    <a:gd name="T32" fmla="*/ 36 w 48"/>
                    <a:gd name="T33" fmla="*/ 17 h 19"/>
                    <a:gd name="T34" fmla="*/ 41 w 48"/>
                    <a:gd name="T35" fmla="*/ 16 h 19"/>
                    <a:gd name="T36" fmla="*/ 47 w 48"/>
                    <a:gd name="T37" fmla="*/ 14 h 19"/>
                    <a:gd name="T38" fmla="*/ 48 w 48"/>
                    <a:gd name="T39" fmla="*/ 14 h 19"/>
                    <a:gd name="T40" fmla="*/ 41 w 48"/>
                    <a:gd name="T41" fmla="*/ 0 h 1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8"/>
                    <a:gd name="T64" fmla="*/ 0 h 19"/>
                    <a:gd name="T65" fmla="*/ 48 w 48"/>
                    <a:gd name="T66" fmla="*/ 19 h 1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8" h="19">
                      <a:moveTo>
                        <a:pt x="41" y="0"/>
                      </a:moveTo>
                      <a:lnTo>
                        <a:pt x="42" y="0"/>
                      </a:lnTo>
                      <a:lnTo>
                        <a:pt x="39" y="1"/>
                      </a:lnTo>
                      <a:lnTo>
                        <a:pt x="34" y="2"/>
                      </a:lnTo>
                      <a:lnTo>
                        <a:pt x="29" y="4"/>
                      </a:lnTo>
                      <a:lnTo>
                        <a:pt x="24" y="2"/>
                      </a:lnTo>
                      <a:lnTo>
                        <a:pt x="18" y="4"/>
                      </a:lnTo>
                      <a:lnTo>
                        <a:pt x="15" y="2"/>
                      </a:lnTo>
                      <a:lnTo>
                        <a:pt x="9" y="1"/>
                      </a:lnTo>
                      <a:lnTo>
                        <a:pt x="5" y="0"/>
                      </a:lnTo>
                      <a:lnTo>
                        <a:pt x="0" y="14"/>
                      </a:lnTo>
                      <a:lnTo>
                        <a:pt x="6" y="16"/>
                      </a:lnTo>
                      <a:lnTo>
                        <a:pt x="12" y="17"/>
                      </a:lnTo>
                      <a:lnTo>
                        <a:pt x="18" y="18"/>
                      </a:lnTo>
                      <a:lnTo>
                        <a:pt x="24" y="19"/>
                      </a:lnTo>
                      <a:lnTo>
                        <a:pt x="29" y="18"/>
                      </a:lnTo>
                      <a:lnTo>
                        <a:pt x="36" y="17"/>
                      </a:lnTo>
                      <a:lnTo>
                        <a:pt x="41" y="16"/>
                      </a:lnTo>
                      <a:lnTo>
                        <a:pt x="47" y="14"/>
                      </a:lnTo>
                      <a:lnTo>
                        <a:pt x="48" y="14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3" name="Freeform 80"/>
                <p:cNvSpPr>
                  <a:spLocks/>
                </p:cNvSpPr>
                <p:nvPr/>
              </p:nvSpPr>
              <p:spPr bwMode="auto">
                <a:xfrm>
                  <a:off x="1328" y="2434"/>
                  <a:ext cx="109" cy="83"/>
                </a:xfrm>
                <a:custGeom>
                  <a:avLst/>
                  <a:gdLst>
                    <a:gd name="T0" fmla="*/ 97 w 109"/>
                    <a:gd name="T1" fmla="*/ 0 h 83"/>
                    <a:gd name="T2" fmla="*/ 97 w 109"/>
                    <a:gd name="T3" fmla="*/ 0 h 83"/>
                    <a:gd name="T4" fmla="*/ 87 w 109"/>
                    <a:gd name="T5" fmla="*/ 10 h 83"/>
                    <a:gd name="T6" fmla="*/ 76 w 109"/>
                    <a:gd name="T7" fmla="*/ 19 h 83"/>
                    <a:gd name="T8" fmla="*/ 64 w 109"/>
                    <a:gd name="T9" fmla="*/ 29 h 83"/>
                    <a:gd name="T10" fmla="*/ 52 w 109"/>
                    <a:gd name="T11" fmla="*/ 37 h 83"/>
                    <a:gd name="T12" fmla="*/ 41 w 109"/>
                    <a:gd name="T13" fmla="*/ 47 h 83"/>
                    <a:gd name="T14" fmla="*/ 28 w 109"/>
                    <a:gd name="T15" fmla="*/ 53 h 83"/>
                    <a:gd name="T16" fmla="*/ 13 w 109"/>
                    <a:gd name="T17" fmla="*/ 62 h 83"/>
                    <a:gd name="T18" fmla="*/ 0 w 109"/>
                    <a:gd name="T19" fmla="*/ 69 h 83"/>
                    <a:gd name="T20" fmla="*/ 7 w 109"/>
                    <a:gd name="T21" fmla="*/ 83 h 83"/>
                    <a:gd name="T22" fmla="*/ 21 w 109"/>
                    <a:gd name="T23" fmla="*/ 76 h 83"/>
                    <a:gd name="T24" fmla="*/ 35 w 109"/>
                    <a:gd name="T25" fmla="*/ 68 h 83"/>
                    <a:gd name="T26" fmla="*/ 49 w 109"/>
                    <a:gd name="T27" fmla="*/ 59 h 83"/>
                    <a:gd name="T28" fmla="*/ 62 w 109"/>
                    <a:gd name="T29" fmla="*/ 50 h 83"/>
                    <a:gd name="T30" fmla="*/ 74 w 109"/>
                    <a:gd name="T31" fmla="*/ 41 h 83"/>
                    <a:gd name="T32" fmla="*/ 86 w 109"/>
                    <a:gd name="T33" fmla="*/ 31 h 83"/>
                    <a:gd name="T34" fmla="*/ 97 w 109"/>
                    <a:gd name="T35" fmla="*/ 22 h 83"/>
                    <a:gd name="T36" fmla="*/ 109 w 109"/>
                    <a:gd name="T37" fmla="*/ 10 h 83"/>
                    <a:gd name="T38" fmla="*/ 109 w 109"/>
                    <a:gd name="T39" fmla="*/ 10 h 83"/>
                    <a:gd name="T40" fmla="*/ 97 w 109"/>
                    <a:gd name="T41" fmla="*/ 0 h 8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9"/>
                    <a:gd name="T64" fmla="*/ 0 h 83"/>
                    <a:gd name="T65" fmla="*/ 109 w 109"/>
                    <a:gd name="T66" fmla="*/ 83 h 8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9" h="83">
                      <a:moveTo>
                        <a:pt x="97" y="0"/>
                      </a:moveTo>
                      <a:lnTo>
                        <a:pt x="97" y="0"/>
                      </a:lnTo>
                      <a:lnTo>
                        <a:pt x="87" y="10"/>
                      </a:lnTo>
                      <a:lnTo>
                        <a:pt x="76" y="19"/>
                      </a:lnTo>
                      <a:lnTo>
                        <a:pt x="64" y="29"/>
                      </a:lnTo>
                      <a:lnTo>
                        <a:pt x="52" y="37"/>
                      </a:lnTo>
                      <a:lnTo>
                        <a:pt x="41" y="47"/>
                      </a:lnTo>
                      <a:lnTo>
                        <a:pt x="28" y="53"/>
                      </a:lnTo>
                      <a:lnTo>
                        <a:pt x="13" y="62"/>
                      </a:lnTo>
                      <a:lnTo>
                        <a:pt x="0" y="69"/>
                      </a:lnTo>
                      <a:lnTo>
                        <a:pt x="7" y="83"/>
                      </a:lnTo>
                      <a:lnTo>
                        <a:pt x="21" y="76"/>
                      </a:lnTo>
                      <a:lnTo>
                        <a:pt x="35" y="68"/>
                      </a:lnTo>
                      <a:lnTo>
                        <a:pt x="49" y="59"/>
                      </a:lnTo>
                      <a:lnTo>
                        <a:pt x="62" y="50"/>
                      </a:lnTo>
                      <a:lnTo>
                        <a:pt x="74" y="41"/>
                      </a:lnTo>
                      <a:lnTo>
                        <a:pt x="86" y="31"/>
                      </a:lnTo>
                      <a:lnTo>
                        <a:pt x="97" y="22"/>
                      </a:lnTo>
                      <a:lnTo>
                        <a:pt x="109" y="10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4" name="Freeform 81"/>
                <p:cNvSpPr>
                  <a:spLocks/>
                </p:cNvSpPr>
                <p:nvPr/>
              </p:nvSpPr>
              <p:spPr bwMode="auto">
                <a:xfrm>
                  <a:off x="1425" y="2186"/>
                  <a:ext cx="336" cy="258"/>
                </a:xfrm>
                <a:custGeom>
                  <a:avLst/>
                  <a:gdLst>
                    <a:gd name="T0" fmla="*/ 326 w 336"/>
                    <a:gd name="T1" fmla="*/ 0 h 258"/>
                    <a:gd name="T2" fmla="*/ 312 w 336"/>
                    <a:gd name="T3" fmla="*/ 11 h 258"/>
                    <a:gd name="T4" fmla="*/ 296 w 336"/>
                    <a:gd name="T5" fmla="*/ 23 h 258"/>
                    <a:gd name="T6" fmla="*/ 276 w 336"/>
                    <a:gd name="T7" fmla="*/ 36 h 258"/>
                    <a:gd name="T8" fmla="*/ 254 w 336"/>
                    <a:gd name="T9" fmla="*/ 52 h 258"/>
                    <a:gd name="T10" fmla="*/ 231 w 336"/>
                    <a:gd name="T11" fmla="*/ 68 h 258"/>
                    <a:gd name="T12" fmla="*/ 208 w 336"/>
                    <a:gd name="T13" fmla="*/ 85 h 258"/>
                    <a:gd name="T14" fmla="*/ 183 w 336"/>
                    <a:gd name="T15" fmla="*/ 103 h 258"/>
                    <a:gd name="T16" fmla="*/ 158 w 336"/>
                    <a:gd name="T17" fmla="*/ 121 h 258"/>
                    <a:gd name="T18" fmla="*/ 133 w 336"/>
                    <a:gd name="T19" fmla="*/ 139 h 258"/>
                    <a:gd name="T20" fmla="*/ 109 w 336"/>
                    <a:gd name="T21" fmla="*/ 157 h 258"/>
                    <a:gd name="T22" fmla="*/ 86 w 336"/>
                    <a:gd name="T23" fmla="*/ 175 h 258"/>
                    <a:gd name="T24" fmla="*/ 64 w 336"/>
                    <a:gd name="T25" fmla="*/ 191 h 258"/>
                    <a:gd name="T26" fmla="*/ 45 w 336"/>
                    <a:gd name="T27" fmla="*/ 208 h 258"/>
                    <a:gd name="T28" fmla="*/ 28 w 336"/>
                    <a:gd name="T29" fmla="*/ 223 h 258"/>
                    <a:gd name="T30" fmla="*/ 12 w 336"/>
                    <a:gd name="T31" fmla="*/ 236 h 258"/>
                    <a:gd name="T32" fmla="*/ 0 w 336"/>
                    <a:gd name="T33" fmla="*/ 248 h 258"/>
                    <a:gd name="T34" fmla="*/ 12 w 336"/>
                    <a:gd name="T35" fmla="*/ 258 h 258"/>
                    <a:gd name="T36" fmla="*/ 22 w 336"/>
                    <a:gd name="T37" fmla="*/ 248 h 258"/>
                    <a:gd name="T38" fmla="*/ 37 w 336"/>
                    <a:gd name="T39" fmla="*/ 235 h 258"/>
                    <a:gd name="T40" fmla="*/ 54 w 336"/>
                    <a:gd name="T41" fmla="*/ 220 h 258"/>
                    <a:gd name="T42" fmla="*/ 74 w 336"/>
                    <a:gd name="T43" fmla="*/ 203 h 258"/>
                    <a:gd name="T44" fmla="*/ 95 w 336"/>
                    <a:gd name="T45" fmla="*/ 188 h 258"/>
                    <a:gd name="T46" fmla="*/ 118 w 336"/>
                    <a:gd name="T47" fmla="*/ 169 h 258"/>
                    <a:gd name="T48" fmla="*/ 143 w 336"/>
                    <a:gd name="T49" fmla="*/ 151 h 258"/>
                    <a:gd name="T50" fmla="*/ 168 w 336"/>
                    <a:gd name="T51" fmla="*/ 133 h 258"/>
                    <a:gd name="T52" fmla="*/ 192 w 336"/>
                    <a:gd name="T53" fmla="*/ 115 h 258"/>
                    <a:gd name="T54" fmla="*/ 218 w 336"/>
                    <a:gd name="T55" fmla="*/ 97 h 258"/>
                    <a:gd name="T56" fmla="*/ 241 w 336"/>
                    <a:gd name="T57" fmla="*/ 80 h 258"/>
                    <a:gd name="T58" fmla="*/ 264 w 336"/>
                    <a:gd name="T59" fmla="*/ 64 h 258"/>
                    <a:gd name="T60" fmla="*/ 285 w 336"/>
                    <a:gd name="T61" fmla="*/ 48 h 258"/>
                    <a:gd name="T62" fmla="*/ 303 w 336"/>
                    <a:gd name="T63" fmla="*/ 35 h 258"/>
                    <a:gd name="T64" fmla="*/ 322 w 336"/>
                    <a:gd name="T65" fmla="*/ 23 h 258"/>
                    <a:gd name="T66" fmla="*/ 336 w 336"/>
                    <a:gd name="T67" fmla="*/ 12 h 258"/>
                    <a:gd name="T68" fmla="*/ 326 w 336"/>
                    <a:gd name="T69" fmla="*/ 0 h 258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336"/>
                    <a:gd name="T106" fmla="*/ 0 h 258"/>
                    <a:gd name="T107" fmla="*/ 336 w 336"/>
                    <a:gd name="T108" fmla="*/ 258 h 258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336" h="258">
                      <a:moveTo>
                        <a:pt x="326" y="0"/>
                      </a:moveTo>
                      <a:lnTo>
                        <a:pt x="312" y="11"/>
                      </a:lnTo>
                      <a:lnTo>
                        <a:pt x="296" y="23"/>
                      </a:lnTo>
                      <a:lnTo>
                        <a:pt x="276" y="36"/>
                      </a:lnTo>
                      <a:lnTo>
                        <a:pt x="254" y="52"/>
                      </a:lnTo>
                      <a:lnTo>
                        <a:pt x="231" y="68"/>
                      </a:lnTo>
                      <a:lnTo>
                        <a:pt x="208" y="85"/>
                      </a:lnTo>
                      <a:lnTo>
                        <a:pt x="183" y="103"/>
                      </a:lnTo>
                      <a:lnTo>
                        <a:pt x="158" y="121"/>
                      </a:lnTo>
                      <a:lnTo>
                        <a:pt x="133" y="139"/>
                      </a:lnTo>
                      <a:lnTo>
                        <a:pt x="109" y="157"/>
                      </a:lnTo>
                      <a:lnTo>
                        <a:pt x="86" y="175"/>
                      </a:lnTo>
                      <a:lnTo>
                        <a:pt x="64" y="191"/>
                      </a:lnTo>
                      <a:lnTo>
                        <a:pt x="45" y="208"/>
                      </a:lnTo>
                      <a:lnTo>
                        <a:pt x="28" y="223"/>
                      </a:lnTo>
                      <a:lnTo>
                        <a:pt x="12" y="236"/>
                      </a:lnTo>
                      <a:lnTo>
                        <a:pt x="0" y="248"/>
                      </a:lnTo>
                      <a:lnTo>
                        <a:pt x="12" y="258"/>
                      </a:lnTo>
                      <a:lnTo>
                        <a:pt x="22" y="248"/>
                      </a:lnTo>
                      <a:lnTo>
                        <a:pt x="37" y="235"/>
                      </a:lnTo>
                      <a:lnTo>
                        <a:pt x="54" y="220"/>
                      </a:lnTo>
                      <a:lnTo>
                        <a:pt x="74" y="203"/>
                      </a:lnTo>
                      <a:lnTo>
                        <a:pt x="95" y="188"/>
                      </a:lnTo>
                      <a:lnTo>
                        <a:pt x="118" y="169"/>
                      </a:lnTo>
                      <a:lnTo>
                        <a:pt x="143" y="151"/>
                      </a:lnTo>
                      <a:lnTo>
                        <a:pt x="168" y="133"/>
                      </a:lnTo>
                      <a:lnTo>
                        <a:pt x="192" y="115"/>
                      </a:lnTo>
                      <a:lnTo>
                        <a:pt x="218" y="97"/>
                      </a:lnTo>
                      <a:lnTo>
                        <a:pt x="241" y="80"/>
                      </a:lnTo>
                      <a:lnTo>
                        <a:pt x="264" y="64"/>
                      </a:lnTo>
                      <a:lnTo>
                        <a:pt x="285" y="48"/>
                      </a:lnTo>
                      <a:lnTo>
                        <a:pt x="303" y="35"/>
                      </a:lnTo>
                      <a:lnTo>
                        <a:pt x="322" y="23"/>
                      </a:lnTo>
                      <a:lnTo>
                        <a:pt x="336" y="12"/>
                      </a:lnTo>
                      <a:lnTo>
                        <a:pt x="32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5" name="Freeform 82"/>
                <p:cNvSpPr>
                  <a:spLocks/>
                </p:cNvSpPr>
                <p:nvPr/>
              </p:nvSpPr>
              <p:spPr bwMode="auto">
                <a:xfrm>
                  <a:off x="1751" y="2185"/>
                  <a:ext cx="13" cy="13"/>
                </a:xfrm>
                <a:custGeom>
                  <a:avLst/>
                  <a:gdLst>
                    <a:gd name="T0" fmla="*/ 10 w 13"/>
                    <a:gd name="T1" fmla="*/ 13 h 13"/>
                    <a:gd name="T2" fmla="*/ 13 w 13"/>
                    <a:gd name="T3" fmla="*/ 8 h 13"/>
                    <a:gd name="T4" fmla="*/ 11 w 13"/>
                    <a:gd name="T5" fmla="*/ 2 h 13"/>
                    <a:gd name="T6" fmla="*/ 6 w 13"/>
                    <a:gd name="T7" fmla="*/ 0 h 13"/>
                    <a:gd name="T8" fmla="*/ 0 w 13"/>
                    <a:gd name="T9" fmla="*/ 1 h 13"/>
                    <a:gd name="T10" fmla="*/ 10 w 13"/>
                    <a:gd name="T11" fmla="*/ 13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3"/>
                    <a:gd name="T19" fmla="*/ 0 h 13"/>
                    <a:gd name="T20" fmla="*/ 13 w 13"/>
                    <a:gd name="T21" fmla="*/ 13 h 1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3" h="13">
                      <a:moveTo>
                        <a:pt x="10" y="13"/>
                      </a:moveTo>
                      <a:lnTo>
                        <a:pt x="13" y="8"/>
                      </a:lnTo>
                      <a:lnTo>
                        <a:pt x="11" y="2"/>
                      </a:lnTo>
                      <a:lnTo>
                        <a:pt x="6" y="0"/>
                      </a:lnTo>
                      <a:lnTo>
                        <a:pt x="0" y="1"/>
                      </a:lnTo>
                      <a:lnTo>
                        <a:pt x="10" y="1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6" name="Freeform 83"/>
                <p:cNvSpPr>
                  <a:spLocks/>
                </p:cNvSpPr>
                <p:nvPr/>
              </p:nvSpPr>
              <p:spPr bwMode="auto">
                <a:xfrm>
                  <a:off x="1724" y="2525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4 w 17"/>
                    <a:gd name="T3" fmla="*/ 2 h 8"/>
                    <a:gd name="T4" fmla="*/ 8 w 17"/>
                    <a:gd name="T5" fmla="*/ 0 h 8"/>
                    <a:gd name="T6" fmla="*/ 2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4" y="2"/>
                      </a:lnTo>
                      <a:lnTo>
                        <a:pt x="8" y="0"/>
                      </a:ln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7" name="Freeform 84"/>
                <p:cNvSpPr>
                  <a:spLocks/>
                </p:cNvSpPr>
                <p:nvPr/>
              </p:nvSpPr>
              <p:spPr bwMode="auto">
                <a:xfrm>
                  <a:off x="1724" y="2533"/>
                  <a:ext cx="17" cy="16"/>
                </a:xfrm>
                <a:custGeom>
                  <a:avLst/>
                  <a:gdLst>
                    <a:gd name="T0" fmla="*/ 12 w 17"/>
                    <a:gd name="T1" fmla="*/ 1 h 16"/>
                    <a:gd name="T2" fmla="*/ 10 w 17"/>
                    <a:gd name="T3" fmla="*/ 1 h 16"/>
                    <a:gd name="T4" fmla="*/ 14 w 17"/>
                    <a:gd name="T5" fmla="*/ 3 h 16"/>
                    <a:gd name="T6" fmla="*/ 17 w 17"/>
                    <a:gd name="T7" fmla="*/ 4 h 16"/>
                    <a:gd name="T8" fmla="*/ 15 w 17"/>
                    <a:gd name="T9" fmla="*/ 1 h 16"/>
                    <a:gd name="T10" fmla="*/ 17 w 17"/>
                    <a:gd name="T11" fmla="*/ 0 h 16"/>
                    <a:gd name="T12" fmla="*/ 0 w 17"/>
                    <a:gd name="T13" fmla="*/ 0 h 16"/>
                    <a:gd name="T14" fmla="*/ 1 w 17"/>
                    <a:gd name="T15" fmla="*/ 4 h 16"/>
                    <a:gd name="T16" fmla="*/ 2 w 17"/>
                    <a:gd name="T17" fmla="*/ 9 h 16"/>
                    <a:gd name="T18" fmla="*/ 7 w 17"/>
                    <a:gd name="T19" fmla="*/ 15 h 16"/>
                    <a:gd name="T20" fmla="*/ 15 w 17"/>
                    <a:gd name="T21" fmla="*/ 16 h 16"/>
                    <a:gd name="T22" fmla="*/ 14 w 17"/>
                    <a:gd name="T23" fmla="*/ 16 h 16"/>
                    <a:gd name="T24" fmla="*/ 12 w 17"/>
                    <a:gd name="T25" fmla="*/ 1 h 1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7"/>
                    <a:gd name="T40" fmla="*/ 0 h 16"/>
                    <a:gd name="T41" fmla="*/ 17 w 17"/>
                    <a:gd name="T42" fmla="*/ 16 h 1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7" h="16">
                      <a:moveTo>
                        <a:pt x="12" y="1"/>
                      </a:moveTo>
                      <a:lnTo>
                        <a:pt x="10" y="1"/>
                      </a:lnTo>
                      <a:lnTo>
                        <a:pt x="14" y="3"/>
                      </a:lnTo>
                      <a:lnTo>
                        <a:pt x="17" y="4"/>
                      </a:lnTo>
                      <a:lnTo>
                        <a:pt x="15" y="1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4"/>
                      </a:lnTo>
                      <a:lnTo>
                        <a:pt x="2" y="9"/>
                      </a:lnTo>
                      <a:lnTo>
                        <a:pt x="7" y="15"/>
                      </a:lnTo>
                      <a:lnTo>
                        <a:pt x="15" y="16"/>
                      </a:lnTo>
                      <a:lnTo>
                        <a:pt x="14" y="16"/>
                      </a:lnTo>
                      <a:lnTo>
                        <a:pt x="12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8" name="Freeform 85"/>
                <p:cNvSpPr>
                  <a:spLocks/>
                </p:cNvSpPr>
                <p:nvPr/>
              </p:nvSpPr>
              <p:spPr bwMode="auto">
                <a:xfrm>
                  <a:off x="1736" y="2530"/>
                  <a:ext cx="40" cy="19"/>
                </a:xfrm>
                <a:custGeom>
                  <a:avLst/>
                  <a:gdLst>
                    <a:gd name="T0" fmla="*/ 25 w 40"/>
                    <a:gd name="T1" fmla="*/ 0 h 19"/>
                    <a:gd name="T2" fmla="*/ 25 w 40"/>
                    <a:gd name="T3" fmla="*/ 2 h 19"/>
                    <a:gd name="T4" fmla="*/ 25 w 40"/>
                    <a:gd name="T5" fmla="*/ 1 h 19"/>
                    <a:gd name="T6" fmla="*/ 20 w 40"/>
                    <a:gd name="T7" fmla="*/ 2 h 19"/>
                    <a:gd name="T8" fmla="*/ 12 w 40"/>
                    <a:gd name="T9" fmla="*/ 3 h 19"/>
                    <a:gd name="T10" fmla="*/ 0 w 40"/>
                    <a:gd name="T11" fmla="*/ 4 h 19"/>
                    <a:gd name="T12" fmla="*/ 2 w 40"/>
                    <a:gd name="T13" fmla="*/ 19 h 19"/>
                    <a:gd name="T14" fmla="*/ 12 w 40"/>
                    <a:gd name="T15" fmla="*/ 18 h 19"/>
                    <a:gd name="T16" fmla="*/ 23 w 40"/>
                    <a:gd name="T17" fmla="*/ 16 h 19"/>
                    <a:gd name="T18" fmla="*/ 32 w 40"/>
                    <a:gd name="T19" fmla="*/ 13 h 19"/>
                    <a:gd name="T20" fmla="*/ 40 w 40"/>
                    <a:gd name="T21" fmla="*/ 2 h 19"/>
                    <a:gd name="T22" fmla="*/ 40 w 40"/>
                    <a:gd name="T23" fmla="*/ 4 h 19"/>
                    <a:gd name="T24" fmla="*/ 25 w 40"/>
                    <a:gd name="T25" fmla="*/ 0 h 1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0"/>
                    <a:gd name="T40" fmla="*/ 0 h 19"/>
                    <a:gd name="T41" fmla="*/ 40 w 40"/>
                    <a:gd name="T42" fmla="*/ 19 h 1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0" h="19">
                      <a:moveTo>
                        <a:pt x="25" y="0"/>
                      </a:moveTo>
                      <a:lnTo>
                        <a:pt x="25" y="2"/>
                      </a:lnTo>
                      <a:lnTo>
                        <a:pt x="25" y="1"/>
                      </a:lnTo>
                      <a:lnTo>
                        <a:pt x="20" y="2"/>
                      </a:lnTo>
                      <a:lnTo>
                        <a:pt x="12" y="3"/>
                      </a:lnTo>
                      <a:lnTo>
                        <a:pt x="0" y="4"/>
                      </a:lnTo>
                      <a:lnTo>
                        <a:pt x="2" y="19"/>
                      </a:lnTo>
                      <a:lnTo>
                        <a:pt x="12" y="18"/>
                      </a:lnTo>
                      <a:lnTo>
                        <a:pt x="23" y="16"/>
                      </a:lnTo>
                      <a:lnTo>
                        <a:pt x="32" y="13"/>
                      </a:lnTo>
                      <a:lnTo>
                        <a:pt x="40" y="2"/>
                      </a:lnTo>
                      <a:lnTo>
                        <a:pt x="40" y="4"/>
                      </a:lnTo>
                      <a:lnTo>
                        <a:pt x="25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19" name="Freeform 86"/>
                <p:cNvSpPr>
                  <a:spLocks/>
                </p:cNvSpPr>
                <p:nvPr/>
              </p:nvSpPr>
              <p:spPr bwMode="auto">
                <a:xfrm>
                  <a:off x="1747" y="2488"/>
                  <a:ext cx="32" cy="46"/>
                </a:xfrm>
                <a:custGeom>
                  <a:avLst/>
                  <a:gdLst>
                    <a:gd name="T0" fmla="*/ 0 w 32"/>
                    <a:gd name="T1" fmla="*/ 15 h 46"/>
                    <a:gd name="T2" fmla="*/ 0 w 32"/>
                    <a:gd name="T3" fmla="*/ 15 h 46"/>
                    <a:gd name="T4" fmla="*/ 9 w 32"/>
                    <a:gd name="T5" fmla="*/ 19 h 46"/>
                    <a:gd name="T6" fmla="*/ 14 w 32"/>
                    <a:gd name="T7" fmla="*/ 25 h 46"/>
                    <a:gd name="T8" fmla="*/ 15 w 32"/>
                    <a:gd name="T9" fmla="*/ 32 h 46"/>
                    <a:gd name="T10" fmla="*/ 14 w 32"/>
                    <a:gd name="T11" fmla="*/ 42 h 46"/>
                    <a:gd name="T12" fmla="*/ 29 w 32"/>
                    <a:gd name="T13" fmla="*/ 46 h 46"/>
                    <a:gd name="T14" fmla="*/ 32 w 32"/>
                    <a:gd name="T15" fmla="*/ 32 h 46"/>
                    <a:gd name="T16" fmla="*/ 29 w 32"/>
                    <a:gd name="T17" fmla="*/ 17 h 46"/>
                    <a:gd name="T18" fmla="*/ 17 w 32"/>
                    <a:gd name="T19" fmla="*/ 6 h 46"/>
                    <a:gd name="T20" fmla="*/ 0 w 32"/>
                    <a:gd name="T21" fmla="*/ 0 h 46"/>
                    <a:gd name="T22" fmla="*/ 0 w 32"/>
                    <a:gd name="T23" fmla="*/ 0 h 46"/>
                    <a:gd name="T24" fmla="*/ 0 w 32"/>
                    <a:gd name="T25" fmla="*/ 15 h 4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2"/>
                    <a:gd name="T40" fmla="*/ 0 h 46"/>
                    <a:gd name="T41" fmla="*/ 32 w 32"/>
                    <a:gd name="T42" fmla="*/ 46 h 4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2" h="46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9" y="19"/>
                      </a:lnTo>
                      <a:lnTo>
                        <a:pt x="14" y="25"/>
                      </a:lnTo>
                      <a:lnTo>
                        <a:pt x="15" y="32"/>
                      </a:lnTo>
                      <a:lnTo>
                        <a:pt x="14" y="42"/>
                      </a:lnTo>
                      <a:lnTo>
                        <a:pt x="29" y="46"/>
                      </a:lnTo>
                      <a:lnTo>
                        <a:pt x="32" y="32"/>
                      </a:lnTo>
                      <a:lnTo>
                        <a:pt x="29" y="17"/>
                      </a:lnTo>
                      <a:lnTo>
                        <a:pt x="17" y="6"/>
                      </a:lnTo>
                      <a:lnTo>
                        <a:pt x="0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0" name="Freeform 87"/>
                <p:cNvSpPr>
                  <a:spLocks/>
                </p:cNvSpPr>
                <p:nvPr/>
              </p:nvSpPr>
              <p:spPr bwMode="auto">
                <a:xfrm>
                  <a:off x="1702" y="2488"/>
                  <a:ext cx="45" cy="33"/>
                </a:xfrm>
                <a:custGeom>
                  <a:avLst/>
                  <a:gdLst>
                    <a:gd name="T0" fmla="*/ 14 w 45"/>
                    <a:gd name="T1" fmla="*/ 33 h 33"/>
                    <a:gd name="T2" fmla="*/ 14 w 45"/>
                    <a:gd name="T3" fmla="*/ 33 h 33"/>
                    <a:gd name="T4" fmla="*/ 16 w 45"/>
                    <a:gd name="T5" fmla="*/ 29 h 33"/>
                    <a:gd name="T6" fmla="*/ 18 w 45"/>
                    <a:gd name="T7" fmla="*/ 27 h 33"/>
                    <a:gd name="T8" fmla="*/ 20 w 45"/>
                    <a:gd name="T9" fmla="*/ 23 h 33"/>
                    <a:gd name="T10" fmla="*/ 24 w 45"/>
                    <a:gd name="T11" fmla="*/ 22 h 33"/>
                    <a:gd name="T12" fmla="*/ 29 w 45"/>
                    <a:gd name="T13" fmla="*/ 19 h 33"/>
                    <a:gd name="T14" fmla="*/ 34 w 45"/>
                    <a:gd name="T15" fmla="*/ 17 h 33"/>
                    <a:gd name="T16" fmla="*/ 40 w 45"/>
                    <a:gd name="T17" fmla="*/ 16 h 33"/>
                    <a:gd name="T18" fmla="*/ 45 w 45"/>
                    <a:gd name="T19" fmla="*/ 15 h 33"/>
                    <a:gd name="T20" fmla="*/ 45 w 45"/>
                    <a:gd name="T21" fmla="*/ 0 h 33"/>
                    <a:gd name="T22" fmla="*/ 37 w 45"/>
                    <a:gd name="T23" fmla="*/ 2 h 33"/>
                    <a:gd name="T24" fmla="*/ 31 w 45"/>
                    <a:gd name="T25" fmla="*/ 3 h 33"/>
                    <a:gd name="T26" fmla="*/ 24 w 45"/>
                    <a:gd name="T27" fmla="*/ 4 h 33"/>
                    <a:gd name="T28" fmla="*/ 17 w 45"/>
                    <a:gd name="T29" fmla="*/ 8 h 33"/>
                    <a:gd name="T30" fmla="*/ 11 w 45"/>
                    <a:gd name="T31" fmla="*/ 11 h 33"/>
                    <a:gd name="T32" fmla="*/ 6 w 45"/>
                    <a:gd name="T33" fmla="*/ 17 h 33"/>
                    <a:gd name="T34" fmla="*/ 1 w 45"/>
                    <a:gd name="T35" fmla="*/ 25 h 33"/>
                    <a:gd name="T36" fmla="*/ 0 w 45"/>
                    <a:gd name="T37" fmla="*/ 33 h 33"/>
                    <a:gd name="T38" fmla="*/ 0 w 45"/>
                    <a:gd name="T39" fmla="*/ 33 h 33"/>
                    <a:gd name="T40" fmla="*/ 14 w 45"/>
                    <a:gd name="T41" fmla="*/ 33 h 3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5"/>
                    <a:gd name="T64" fmla="*/ 0 h 33"/>
                    <a:gd name="T65" fmla="*/ 45 w 45"/>
                    <a:gd name="T66" fmla="*/ 33 h 3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5" h="33">
                      <a:moveTo>
                        <a:pt x="14" y="33"/>
                      </a:moveTo>
                      <a:lnTo>
                        <a:pt x="14" y="33"/>
                      </a:lnTo>
                      <a:lnTo>
                        <a:pt x="16" y="29"/>
                      </a:lnTo>
                      <a:lnTo>
                        <a:pt x="18" y="27"/>
                      </a:lnTo>
                      <a:lnTo>
                        <a:pt x="20" y="23"/>
                      </a:lnTo>
                      <a:lnTo>
                        <a:pt x="24" y="22"/>
                      </a:lnTo>
                      <a:lnTo>
                        <a:pt x="29" y="19"/>
                      </a:lnTo>
                      <a:lnTo>
                        <a:pt x="34" y="17"/>
                      </a:lnTo>
                      <a:lnTo>
                        <a:pt x="40" y="16"/>
                      </a:lnTo>
                      <a:lnTo>
                        <a:pt x="45" y="15"/>
                      </a:lnTo>
                      <a:lnTo>
                        <a:pt x="45" y="0"/>
                      </a:lnTo>
                      <a:lnTo>
                        <a:pt x="37" y="2"/>
                      </a:lnTo>
                      <a:lnTo>
                        <a:pt x="31" y="3"/>
                      </a:lnTo>
                      <a:lnTo>
                        <a:pt x="24" y="4"/>
                      </a:lnTo>
                      <a:lnTo>
                        <a:pt x="17" y="8"/>
                      </a:lnTo>
                      <a:lnTo>
                        <a:pt x="11" y="11"/>
                      </a:lnTo>
                      <a:lnTo>
                        <a:pt x="6" y="17"/>
                      </a:lnTo>
                      <a:lnTo>
                        <a:pt x="1" y="25"/>
                      </a:lnTo>
                      <a:lnTo>
                        <a:pt x="0" y="33"/>
                      </a:lnTo>
                      <a:lnTo>
                        <a:pt x="14" y="3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1" name="Freeform 88"/>
                <p:cNvSpPr>
                  <a:spLocks/>
                </p:cNvSpPr>
                <p:nvPr/>
              </p:nvSpPr>
              <p:spPr bwMode="auto">
                <a:xfrm>
                  <a:off x="1702" y="2521"/>
                  <a:ext cx="51" cy="69"/>
                </a:xfrm>
                <a:custGeom>
                  <a:avLst/>
                  <a:gdLst>
                    <a:gd name="T0" fmla="*/ 51 w 51"/>
                    <a:gd name="T1" fmla="*/ 54 h 69"/>
                    <a:gd name="T2" fmla="*/ 51 w 51"/>
                    <a:gd name="T3" fmla="*/ 54 h 69"/>
                    <a:gd name="T4" fmla="*/ 42 w 51"/>
                    <a:gd name="T5" fmla="*/ 52 h 69"/>
                    <a:gd name="T6" fmla="*/ 34 w 51"/>
                    <a:gd name="T7" fmla="*/ 48 h 69"/>
                    <a:gd name="T8" fmla="*/ 29 w 51"/>
                    <a:gd name="T9" fmla="*/ 44 h 69"/>
                    <a:gd name="T10" fmla="*/ 23 w 51"/>
                    <a:gd name="T11" fmla="*/ 36 h 69"/>
                    <a:gd name="T12" fmla="*/ 19 w 51"/>
                    <a:gd name="T13" fmla="*/ 28 h 69"/>
                    <a:gd name="T14" fmla="*/ 17 w 51"/>
                    <a:gd name="T15" fmla="*/ 19 h 69"/>
                    <a:gd name="T16" fmla="*/ 14 w 51"/>
                    <a:gd name="T17" fmla="*/ 11 h 69"/>
                    <a:gd name="T18" fmla="*/ 14 w 51"/>
                    <a:gd name="T19" fmla="*/ 0 h 69"/>
                    <a:gd name="T20" fmla="*/ 0 w 51"/>
                    <a:gd name="T21" fmla="*/ 0 h 69"/>
                    <a:gd name="T22" fmla="*/ 0 w 51"/>
                    <a:gd name="T23" fmla="*/ 11 h 69"/>
                    <a:gd name="T24" fmla="*/ 2 w 51"/>
                    <a:gd name="T25" fmla="*/ 22 h 69"/>
                    <a:gd name="T26" fmla="*/ 5 w 51"/>
                    <a:gd name="T27" fmla="*/ 33 h 69"/>
                    <a:gd name="T28" fmla="*/ 11 w 51"/>
                    <a:gd name="T29" fmla="*/ 44 h 69"/>
                    <a:gd name="T30" fmla="*/ 17 w 51"/>
                    <a:gd name="T31" fmla="*/ 53 h 69"/>
                    <a:gd name="T32" fmla="*/ 26 w 51"/>
                    <a:gd name="T33" fmla="*/ 60 h 69"/>
                    <a:gd name="T34" fmla="*/ 37 w 51"/>
                    <a:gd name="T35" fmla="*/ 67 h 69"/>
                    <a:gd name="T36" fmla="*/ 51 w 51"/>
                    <a:gd name="T37" fmla="*/ 69 h 69"/>
                    <a:gd name="T38" fmla="*/ 51 w 51"/>
                    <a:gd name="T39" fmla="*/ 69 h 69"/>
                    <a:gd name="T40" fmla="*/ 51 w 51"/>
                    <a:gd name="T41" fmla="*/ 54 h 6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1"/>
                    <a:gd name="T64" fmla="*/ 0 h 69"/>
                    <a:gd name="T65" fmla="*/ 51 w 51"/>
                    <a:gd name="T66" fmla="*/ 69 h 6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1" h="69">
                      <a:moveTo>
                        <a:pt x="51" y="54"/>
                      </a:moveTo>
                      <a:lnTo>
                        <a:pt x="51" y="54"/>
                      </a:lnTo>
                      <a:lnTo>
                        <a:pt x="42" y="52"/>
                      </a:lnTo>
                      <a:lnTo>
                        <a:pt x="34" y="48"/>
                      </a:lnTo>
                      <a:lnTo>
                        <a:pt x="29" y="44"/>
                      </a:lnTo>
                      <a:lnTo>
                        <a:pt x="23" y="36"/>
                      </a:lnTo>
                      <a:lnTo>
                        <a:pt x="19" y="28"/>
                      </a:lnTo>
                      <a:lnTo>
                        <a:pt x="17" y="19"/>
                      </a:lnTo>
                      <a:lnTo>
                        <a:pt x="14" y="11"/>
                      </a:lnTo>
                      <a:lnTo>
                        <a:pt x="14" y="0"/>
                      </a:lnTo>
                      <a:lnTo>
                        <a:pt x="0" y="0"/>
                      </a:lnTo>
                      <a:lnTo>
                        <a:pt x="0" y="11"/>
                      </a:lnTo>
                      <a:lnTo>
                        <a:pt x="2" y="22"/>
                      </a:lnTo>
                      <a:lnTo>
                        <a:pt x="5" y="33"/>
                      </a:lnTo>
                      <a:lnTo>
                        <a:pt x="11" y="44"/>
                      </a:lnTo>
                      <a:lnTo>
                        <a:pt x="17" y="53"/>
                      </a:lnTo>
                      <a:lnTo>
                        <a:pt x="26" y="60"/>
                      </a:lnTo>
                      <a:lnTo>
                        <a:pt x="37" y="67"/>
                      </a:lnTo>
                      <a:lnTo>
                        <a:pt x="51" y="69"/>
                      </a:lnTo>
                      <a:lnTo>
                        <a:pt x="51" y="5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2" name="Freeform 89"/>
                <p:cNvSpPr>
                  <a:spLocks/>
                </p:cNvSpPr>
                <p:nvPr/>
              </p:nvSpPr>
              <p:spPr bwMode="auto">
                <a:xfrm>
                  <a:off x="1753" y="2569"/>
                  <a:ext cx="33" cy="21"/>
                </a:xfrm>
                <a:custGeom>
                  <a:avLst/>
                  <a:gdLst>
                    <a:gd name="T0" fmla="*/ 24 w 33"/>
                    <a:gd name="T1" fmla="*/ 0 h 21"/>
                    <a:gd name="T2" fmla="*/ 25 w 33"/>
                    <a:gd name="T3" fmla="*/ 0 h 21"/>
                    <a:gd name="T4" fmla="*/ 19 w 33"/>
                    <a:gd name="T5" fmla="*/ 3 h 21"/>
                    <a:gd name="T6" fmla="*/ 13 w 33"/>
                    <a:gd name="T7" fmla="*/ 5 h 21"/>
                    <a:gd name="T8" fmla="*/ 7 w 33"/>
                    <a:gd name="T9" fmla="*/ 6 h 21"/>
                    <a:gd name="T10" fmla="*/ 0 w 33"/>
                    <a:gd name="T11" fmla="*/ 6 h 21"/>
                    <a:gd name="T12" fmla="*/ 0 w 33"/>
                    <a:gd name="T13" fmla="*/ 21 h 21"/>
                    <a:gd name="T14" fmla="*/ 7 w 33"/>
                    <a:gd name="T15" fmla="*/ 21 h 21"/>
                    <a:gd name="T16" fmla="*/ 15 w 33"/>
                    <a:gd name="T17" fmla="*/ 20 h 21"/>
                    <a:gd name="T18" fmla="*/ 24 w 33"/>
                    <a:gd name="T19" fmla="*/ 17 h 21"/>
                    <a:gd name="T20" fmla="*/ 32 w 33"/>
                    <a:gd name="T21" fmla="*/ 12 h 21"/>
                    <a:gd name="T22" fmla="*/ 33 w 33"/>
                    <a:gd name="T23" fmla="*/ 12 h 21"/>
                    <a:gd name="T24" fmla="*/ 24 w 33"/>
                    <a:gd name="T25" fmla="*/ 0 h 2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3"/>
                    <a:gd name="T40" fmla="*/ 0 h 21"/>
                    <a:gd name="T41" fmla="*/ 33 w 33"/>
                    <a:gd name="T42" fmla="*/ 21 h 2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3" h="21">
                      <a:moveTo>
                        <a:pt x="24" y="0"/>
                      </a:moveTo>
                      <a:lnTo>
                        <a:pt x="25" y="0"/>
                      </a:lnTo>
                      <a:lnTo>
                        <a:pt x="19" y="3"/>
                      </a:lnTo>
                      <a:lnTo>
                        <a:pt x="13" y="5"/>
                      </a:lnTo>
                      <a:lnTo>
                        <a:pt x="7" y="6"/>
                      </a:lnTo>
                      <a:lnTo>
                        <a:pt x="0" y="6"/>
                      </a:lnTo>
                      <a:lnTo>
                        <a:pt x="0" y="21"/>
                      </a:lnTo>
                      <a:lnTo>
                        <a:pt x="7" y="21"/>
                      </a:lnTo>
                      <a:lnTo>
                        <a:pt x="15" y="20"/>
                      </a:lnTo>
                      <a:lnTo>
                        <a:pt x="24" y="17"/>
                      </a:lnTo>
                      <a:lnTo>
                        <a:pt x="32" y="12"/>
                      </a:lnTo>
                      <a:lnTo>
                        <a:pt x="33" y="12"/>
                      </a:lnTo>
                      <a:lnTo>
                        <a:pt x="24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3" name="Freeform 90"/>
                <p:cNvSpPr>
                  <a:spLocks/>
                </p:cNvSpPr>
                <p:nvPr/>
              </p:nvSpPr>
              <p:spPr bwMode="auto">
                <a:xfrm>
                  <a:off x="1777" y="2509"/>
                  <a:ext cx="69" cy="72"/>
                </a:xfrm>
                <a:custGeom>
                  <a:avLst/>
                  <a:gdLst>
                    <a:gd name="T0" fmla="*/ 54 w 69"/>
                    <a:gd name="T1" fmla="*/ 0 h 72"/>
                    <a:gd name="T2" fmla="*/ 55 w 69"/>
                    <a:gd name="T3" fmla="*/ 0 h 72"/>
                    <a:gd name="T4" fmla="*/ 49 w 69"/>
                    <a:gd name="T5" fmla="*/ 7 h 72"/>
                    <a:gd name="T6" fmla="*/ 43 w 69"/>
                    <a:gd name="T7" fmla="*/ 16 h 72"/>
                    <a:gd name="T8" fmla="*/ 36 w 69"/>
                    <a:gd name="T9" fmla="*/ 24 h 72"/>
                    <a:gd name="T10" fmla="*/ 30 w 69"/>
                    <a:gd name="T11" fmla="*/ 33 h 72"/>
                    <a:gd name="T12" fmla="*/ 24 w 69"/>
                    <a:gd name="T13" fmla="*/ 40 h 72"/>
                    <a:gd name="T14" fmla="*/ 17 w 69"/>
                    <a:gd name="T15" fmla="*/ 46 h 72"/>
                    <a:gd name="T16" fmla="*/ 8 w 69"/>
                    <a:gd name="T17" fmla="*/ 53 h 72"/>
                    <a:gd name="T18" fmla="*/ 0 w 69"/>
                    <a:gd name="T19" fmla="*/ 60 h 72"/>
                    <a:gd name="T20" fmla="*/ 9 w 69"/>
                    <a:gd name="T21" fmla="*/ 72 h 72"/>
                    <a:gd name="T22" fmla="*/ 18 w 69"/>
                    <a:gd name="T23" fmla="*/ 65 h 72"/>
                    <a:gd name="T24" fmla="*/ 26 w 69"/>
                    <a:gd name="T25" fmla="*/ 58 h 72"/>
                    <a:gd name="T26" fmla="*/ 34 w 69"/>
                    <a:gd name="T27" fmla="*/ 50 h 72"/>
                    <a:gd name="T28" fmla="*/ 42 w 69"/>
                    <a:gd name="T29" fmla="*/ 42 h 72"/>
                    <a:gd name="T30" fmla="*/ 48 w 69"/>
                    <a:gd name="T31" fmla="*/ 34 h 72"/>
                    <a:gd name="T32" fmla="*/ 55 w 69"/>
                    <a:gd name="T33" fmla="*/ 25 h 72"/>
                    <a:gd name="T34" fmla="*/ 61 w 69"/>
                    <a:gd name="T35" fmla="*/ 17 h 72"/>
                    <a:gd name="T36" fmla="*/ 68 w 69"/>
                    <a:gd name="T37" fmla="*/ 7 h 72"/>
                    <a:gd name="T38" fmla="*/ 69 w 69"/>
                    <a:gd name="T39" fmla="*/ 7 h 72"/>
                    <a:gd name="T40" fmla="*/ 54 w 69"/>
                    <a:gd name="T41" fmla="*/ 0 h 7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72"/>
                    <a:gd name="T65" fmla="*/ 69 w 69"/>
                    <a:gd name="T66" fmla="*/ 72 h 7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72">
                      <a:moveTo>
                        <a:pt x="54" y="0"/>
                      </a:moveTo>
                      <a:lnTo>
                        <a:pt x="55" y="0"/>
                      </a:lnTo>
                      <a:lnTo>
                        <a:pt x="49" y="7"/>
                      </a:lnTo>
                      <a:lnTo>
                        <a:pt x="43" y="16"/>
                      </a:lnTo>
                      <a:lnTo>
                        <a:pt x="36" y="24"/>
                      </a:lnTo>
                      <a:lnTo>
                        <a:pt x="30" y="33"/>
                      </a:lnTo>
                      <a:lnTo>
                        <a:pt x="24" y="40"/>
                      </a:lnTo>
                      <a:lnTo>
                        <a:pt x="17" y="46"/>
                      </a:lnTo>
                      <a:lnTo>
                        <a:pt x="8" y="53"/>
                      </a:lnTo>
                      <a:lnTo>
                        <a:pt x="0" y="60"/>
                      </a:lnTo>
                      <a:lnTo>
                        <a:pt x="9" y="72"/>
                      </a:lnTo>
                      <a:lnTo>
                        <a:pt x="18" y="65"/>
                      </a:lnTo>
                      <a:lnTo>
                        <a:pt x="26" y="58"/>
                      </a:lnTo>
                      <a:lnTo>
                        <a:pt x="34" y="50"/>
                      </a:lnTo>
                      <a:lnTo>
                        <a:pt x="42" y="42"/>
                      </a:lnTo>
                      <a:lnTo>
                        <a:pt x="48" y="34"/>
                      </a:lnTo>
                      <a:lnTo>
                        <a:pt x="55" y="25"/>
                      </a:lnTo>
                      <a:lnTo>
                        <a:pt x="61" y="17"/>
                      </a:lnTo>
                      <a:lnTo>
                        <a:pt x="68" y="7"/>
                      </a:lnTo>
                      <a:lnTo>
                        <a:pt x="69" y="7"/>
                      </a:lnTo>
                      <a:lnTo>
                        <a:pt x="54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4" name="Freeform 91"/>
                <p:cNvSpPr>
                  <a:spLocks/>
                </p:cNvSpPr>
                <p:nvPr/>
              </p:nvSpPr>
              <p:spPr bwMode="auto">
                <a:xfrm>
                  <a:off x="1831" y="2290"/>
                  <a:ext cx="197" cy="226"/>
                </a:xfrm>
                <a:custGeom>
                  <a:avLst/>
                  <a:gdLst>
                    <a:gd name="T0" fmla="*/ 185 w 197"/>
                    <a:gd name="T1" fmla="*/ 0 h 226"/>
                    <a:gd name="T2" fmla="*/ 167 w 197"/>
                    <a:gd name="T3" fmla="*/ 21 h 226"/>
                    <a:gd name="T4" fmla="*/ 144 w 197"/>
                    <a:gd name="T5" fmla="*/ 46 h 226"/>
                    <a:gd name="T6" fmla="*/ 118 w 197"/>
                    <a:gd name="T7" fmla="*/ 76 h 226"/>
                    <a:gd name="T8" fmla="*/ 88 w 197"/>
                    <a:gd name="T9" fmla="*/ 109 h 226"/>
                    <a:gd name="T10" fmla="*/ 61 w 197"/>
                    <a:gd name="T11" fmla="*/ 140 h 226"/>
                    <a:gd name="T12" fmla="*/ 36 w 197"/>
                    <a:gd name="T13" fmla="*/ 171 h 226"/>
                    <a:gd name="T14" fmla="*/ 16 w 197"/>
                    <a:gd name="T15" fmla="*/ 197 h 226"/>
                    <a:gd name="T16" fmla="*/ 0 w 197"/>
                    <a:gd name="T17" fmla="*/ 219 h 226"/>
                    <a:gd name="T18" fmla="*/ 15 w 197"/>
                    <a:gd name="T19" fmla="*/ 226 h 226"/>
                    <a:gd name="T20" fmla="*/ 28 w 197"/>
                    <a:gd name="T21" fmla="*/ 207 h 226"/>
                    <a:gd name="T22" fmla="*/ 49 w 197"/>
                    <a:gd name="T23" fmla="*/ 180 h 226"/>
                    <a:gd name="T24" fmla="*/ 73 w 197"/>
                    <a:gd name="T25" fmla="*/ 150 h 226"/>
                    <a:gd name="T26" fmla="*/ 101 w 197"/>
                    <a:gd name="T27" fmla="*/ 119 h 226"/>
                    <a:gd name="T28" fmla="*/ 130 w 197"/>
                    <a:gd name="T29" fmla="*/ 86 h 226"/>
                    <a:gd name="T30" fmla="*/ 156 w 197"/>
                    <a:gd name="T31" fmla="*/ 56 h 226"/>
                    <a:gd name="T32" fmla="*/ 179 w 197"/>
                    <a:gd name="T33" fmla="*/ 30 h 226"/>
                    <a:gd name="T34" fmla="*/ 197 w 197"/>
                    <a:gd name="T35" fmla="*/ 10 h 226"/>
                    <a:gd name="T36" fmla="*/ 185 w 197"/>
                    <a:gd name="T37" fmla="*/ 0 h 22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w 197"/>
                    <a:gd name="T58" fmla="*/ 0 h 226"/>
                    <a:gd name="T59" fmla="*/ 197 w 197"/>
                    <a:gd name="T60" fmla="*/ 226 h 226"/>
                  </a:gdLst>
                  <a:ahLst/>
                  <a:cxnLst>
                    <a:cxn ang="T38">
                      <a:pos x="T0" y="T1"/>
                    </a:cxn>
                    <a:cxn ang="T39">
                      <a:pos x="T2" y="T3"/>
                    </a:cxn>
                    <a:cxn ang="T40">
                      <a:pos x="T4" y="T5"/>
                    </a:cxn>
                    <a:cxn ang="T41">
                      <a:pos x="T6" y="T7"/>
                    </a:cxn>
                    <a:cxn ang="T42">
                      <a:pos x="T8" y="T9"/>
                    </a:cxn>
                    <a:cxn ang="T43">
                      <a:pos x="T10" y="T11"/>
                    </a:cxn>
                    <a:cxn ang="T44">
                      <a:pos x="T12" y="T13"/>
                    </a:cxn>
                    <a:cxn ang="T45">
                      <a:pos x="T14" y="T15"/>
                    </a:cxn>
                    <a:cxn ang="T46">
                      <a:pos x="T16" y="T17"/>
                    </a:cxn>
                    <a:cxn ang="T47">
                      <a:pos x="T18" y="T19"/>
                    </a:cxn>
                    <a:cxn ang="T48">
                      <a:pos x="T20" y="T21"/>
                    </a:cxn>
                    <a:cxn ang="T49">
                      <a:pos x="T22" y="T23"/>
                    </a:cxn>
                    <a:cxn ang="T50">
                      <a:pos x="T24" y="T25"/>
                    </a:cxn>
                    <a:cxn ang="T51">
                      <a:pos x="T26" y="T27"/>
                    </a:cxn>
                    <a:cxn ang="T52">
                      <a:pos x="T28" y="T29"/>
                    </a:cxn>
                    <a:cxn ang="T53">
                      <a:pos x="T30" y="T31"/>
                    </a:cxn>
                    <a:cxn ang="T54">
                      <a:pos x="T32" y="T33"/>
                    </a:cxn>
                    <a:cxn ang="T55">
                      <a:pos x="T34" y="T35"/>
                    </a:cxn>
                    <a:cxn ang="T56">
                      <a:pos x="T36" y="T37"/>
                    </a:cxn>
                  </a:cxnLst>
                  <a:rect l="T57" t="T58" r="T59" b="T60"/>
                  <a:pathLst>
                    <a:path w="197" h="226">
                      <a:moveTo>
                        <a:pt x="185" y="0"/>
                      </a:moveTo>
                      <a:lnTo>
                        <a:pt x="167" y="21"/>
                      </a:lnTo>
                      <a:lnTo>
                        <a:pt x="144" y="46"/>
                      </a:lnTo>
                      <a:lnTo>
                        <a:pt x="118" y="76"/>
                      </a:lnTo>
                      <a:lnTo>
                        <a:pt x="88" y="109"/>
                      </a:lnTo>
                      <a:lnTo>
                        <a:pt x="61" y="140"/>
                      </a:lnTo>
                      <a:lnTo>
                        <a:pt x="36" y="171"/>
                      </a:lnTo>
                      <a:lnTo>
                        <a:pt x="16" y="197"/>
                      </a:lnTo>
                      <a:lnTo>
                        <a:pt x="0" y="219"/>
                      </a:lnTo>
                      <a:lnTo>
                        <a:pt x="15" y="226"/>
                      </a:lnTo>
                      <a:lnTo>
                        <a:pt x="28" y="207"/>
                      </a:lnTo>
                      <a:lnTo>
                        <a:pt x="49" y="180"/>
                      </a:lnTo>
                      <a:lnTo>
                        <a:pt x="73" y="150"/>
                      </a:lnTo>
                      <a:lnTo>
                        <a:pt x="101" y="119"/>
                      </a:lnTo>
                      <a:lnTo>
                        <a:pt x="130" y="86"/>
                      </a:lnTo>
                      <a:lnTo>
                        <a:pt x="156" y="56"/>
                      </a:lnTo>
                      <a:lnTo>
                        <a:pt x="179" y="30"/>
                      </a:lnTo>
                      <a:lnTo>
                        <a:pt x="197" y="10"/>
                      </a:lnTo>
                      <a:lnTo>
                        <a:pt x="185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5" name="Freeform 92"/>
                <p:cNvSpPr>
                  <a:spLocks/>
                </p:cNvSpPr>
                <p:nvPr/>
              </p:nvSpPr>
              <p:spPr bwMode="auto">
                <a:xfrm>
                  <a:off x="2016" y="2288"/>
                  <a:ext cx="14" cy="12"/>
                </a:xfrm>
                <a:custGeom>
                  <a:avLst/>
                  <a:gdLst>
                    <a:gd name="T0" fmla="*/ 12 w 14"/>
                    <a:gd name="T1" fmla="*/ 12 h 12"/>
                    <a:gd name="T2" fmla="*/ 14 w 14"/>
                    <a:gd name="T3" fmla="*/ 6 h 12"/>
                    <a:gd name="T4" fmla="*/ 11 w 14"/>
                    <a:gd name="T5" fmla="*/ 1 h 12"/>
                    <a:gd name="T6" fmla="*/ 5 w 14"/>
                    <a:gd name="T7" fmla="*/ 0 h 12"/>
                    <a:gd name="T8" fmla="*/ 0 w 14"/>
                    <a:gd name="T9" fmla="*/ 2 h 12"/>
                    <a:gd name="T10" fmla="*/ 12 w 14"/>
                    <a:gd name="T11" fmla="*/ 12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4"/>
                    <a:gd name="T19" fmla="*/ 0 h 12"/>
                    <a:gd name="T20" fmla="*/ 14 w 14"/>
                    <a:gd name="T21" fmla="*/ 12 h 1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4" h="12">
                      <a:moveTo>
                        <a:pt x="12" y="12"/>
                      </a:moveTo>
                      <a:lnTo>
                        <a:pt x="14" y="6"/>
                      </a:lnTo>
                      <a:lnTo>
                        <a:pt x="11" y="1"/>
                      </a:lnTo>
                      <a:lnTo>
                        <a:pt x="5" y="0"/>
                      </a:lnTo>
                      <a:lnTo>
                        <a:pt x="0" y="2"/>
                      </a:lnTo>
                      <a:lnTo>
                        <a:pt x="12" y="1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6" name="Freeform 93"/>
                <p:cNvSpPr>
                  <a:spLocks/>
                </p:cNvSpPr>
                <p:nvPr/>
              </p:nvSpPr>
              <p:spPr bwMode="auto">
                <a:xfrm>
                  <a:off x="1467" y="2508"/>
                  <a:ext cx="17" cy="8"/>
                </a:xfrm>
                <a:custGeom>
                  <a:avLst/>
                  <a:gdLst>
                    <a:gd name="T0" fmla="*/ 17 w 17"/>
                    <a:gd name="T1" fmla="*/ 8 h 8"/>
                    <a:gd name="T2" fmla="*/ 15 w 17"/>
                    <a:gd name="T3" fmla="*/ 2 h 8"/>
                    <a:gd name="T4" fmla="*/ 9 w 17"/>
                    <a:gd name="T5" fmla="*/ 0 h 8"/>
                    <a:gd name="T6" fmla="*/ 3 w 17"/>
                    <a:gd name="T7" fmla="*/ 2 h 8"/>
                    <a:gd name="T8" fmla="*/ 0 w 17"/>
                    <a:gd name="T9" fmla="*/ 8 h 8"/>
                    <a:gd name="T10" fmla="*/ 17 w 17"/>
                    <a:gd name="T11" fmla="*/ 8 h 8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7"/>
                    <a:gd name="T19" fmla="*/ 0 h 8"/>
                    <a:gd name="T20" fmla="*/ 17 w 17"/>
                    <a:gd name="T21" fmla="*/ 8 h 8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7" h="8">
                      <a:moveTo>
                        <a:pt x="17" y="8"/>
                      </a:moveTo>
                      <a:lnTo>
                        <a:pt x="15" y="2"/>
                      </a:lnTo>
                      <a:lnTo>
                        <a:pt x="9" y="0"/>
                      </a:lnTo>
                      <a:lnTo>
                        <a:pt x="3" y="2"/>
                      </a:lnTo>
                      <a:lnTo>
                        <a:pt x="0" y="8"/>
                      </a:lnTo>
                      <a:lnTo>
                        <a:pt x="17" y="8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7" name="Freeform 94"/>
                <p:cNvSpPr>
                  <a:spLocks/>
                </p:cNvSpPr>
                <p:nvPr/>
              </p:nvSpPr>
              <p:spPr bwMode="auto">
                <a:xfrm>
                  <a:off x="1467" y="2516"/>
                  <a:ext cx="18" cy="23"/>
                </a:xfrm>
                <a:custGeom>
                  <a:avLst/>
                  <a:gdLst>
                    <a:gd name="T0" fmla="*/ 14 w 18"/>
                    <a:gd name="T1" fmla="*/ 6 h 23"/>
                    <a:gd name="T2" fmla="*/ 14 w 18"/>
                    <a:gd name="T3" fmla="*/ 6 h 23"/>
                    <a:gd name="T4" fmla="*/ 18 w 18"/>
                    <a:gd name="T5" fmla="*/ 10 h 23"/>
                    <a:gd name="T6" fmla="*/ 17 w 18"/>
                    <a:gd name="T7" fmla="*/ 7 h 23"/>
                    <a:gd name="T8" fmla="*/ 16 w 18"/>
                    <a:gd name="T9" fmla="*/ 5 h 23"/>
                    <a:gd name="T10" fmla="*/ 17 w 18"/>
                    <a:gd name="T11" fmla="*/ 0 h 23"/>
                    <a:gd name="T12" fmla="*/ 0 w 18"/>
                    <a:gd name="T13" fmla="*/ 0 h 23"/>
                    <a:gd name="T14" fmla="*/ 1 w 18"/>
                    <a:gd name="T15" fmla="*/ 5 h 23"/>
                    <a:gd name="T16" fmla="*/ 3 w 18"/>
                    <a:gd name="T17" fmla="*/ 10 h 23"/>
                    <a:gd name="T18" fmla="*/ 4 w 18"/>
                    <a:gd name="T19" fmla="*/ 17 h 23"/>
                    <a:gd name="T20" fmla="*/ 14 w 18"/>
                    <a:gd name="T21" fmla="*/ 23 h 23"/>
                    <a:gd name="T22" fmla="*/ 14 w 18"/>
                    <a:gd name="T23" fmla="*/ 23 h 23"/>
                    <a:gd name="T24" fmla="*/ 14 w 18"/>
                    <a:gd name="T25" fmla="*/ 6 h 2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8"/>
                    <a:gd name="T40" fmla="*/ 0 h 23"/>
                    <a:gd name="T41" fmla="*/ 18 w 18"/>
                    <a:gd name="T42" fmla="*/ 23 h 2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8" h="23">
                      <a:moveTo>
                        <a:pt x="14" y="6"/>
                      </a:moveTo>
                      <a:lnTo>
                        <a:pt x="14" y="6"/>
                      </a:lnTo>
                      <a:lnTo>
                        <a:pt x="18" y="10"/>
                      </a:lnTo>
                      <a:lnTo>
                        <a:pt x="17" y="7"/>
                      </a:lnTo>
                      <a:lnTo>
                        <a:pt x="16" y="5"/>
                      </a:lnTo>
                      <a:lnTo>
                        <a:pt x="17" y="0"/>
                      </a:lnTo>
                      <a:lnTo>
                        <a:pt x="0" y="0"/>
                      </a:lnTo>
                      <a:lnTo>
                        <a:pt x="1" y="5"/>
                      </a:lnTo>
                      <a:lnTo>
                        <a:pt x="3" y="10"/>
                      </a:lnTo>
                      <a:lnTo>
                        <a:pt x="4" y="17"/>
                      </a:lnTo>
                      <a:lnTo>
                        <a:pt x="14" y="23"/>
                      </a:lnTo>
                      <a:lnTo>
                        <a:pt x="14" y="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8" name="Freeform 95"/>
                <p:cNvSpPr>
                  <a:spLocks/>
                </p:cNvSpPr>
                <p:nvPr/>
              </p:nvSpPr>
              <p:spPr bwMode="auto">
                <a:xfrm>
                  <a:off x="1481" y="2521"/>
                  <a:ext cx="54" cy="22"/>
                </a:xfrm>
                <a:custGeom>
                  <a:avLst/>
                  <a:gdLst>
                    <a:gd name="T0" fmla="*/ 41 w 54"/>
                    <a:gd name="T1" fmla="*/ 0 h 22"/>
                    <a:gd name="T2" fmla="*/ 39 w 54"/>
                    <a:gd name="T3" fmla="*/ 2 h 22"/>
                    <a:gd name="T4" fmla="*/ 39 w 54"/>
                    <a:gd name="T5" fmla="*/ 5 h 22"/>
                    <a:gd name="T6" fmla="*/ 37 w 54"/>
                    <a:gd name="T7" fmla="*/ 5 h 22"/>
                    <a:gd name="T8" fmla="*/ 35 w 54"/>
                    <a:gd name="T9" fmla="*/ 5 h 22"/>
                    <a:gd name="T10" fmla="*/ 29 w 54"/>
                    <a:gd name="T11" fmla="*/ 5 h 22"/>
                    <a:gd name="T12" fmla="*/ 21 w 54"/>
                    <a:gd name="T13" fmla="*/ 5 h 22"/>
                    <a:gd name="T14" fmla="*/ 15 w 54"/>
                    <a:gd name="T15" fmla="*/ 4 h 22"/>
                    <a:gd name="T16" fmla="*/ 7 w 54"/>
                    <a:gd name="T17" fmla="*/ 2 h 22"/>
                    <a:gd name="T18" fmla="*/ 0 w 54"/>
                    <a:gd name="T19" fmla="*/ 1 h 22"/>
                    <a:gd name="T20" fmla="*/ 0 w 54"/>
                    <a:gd name="T21" fmla="*/ 18 h 22"/>
                    <a:gd name="T22" fmla="*/ 7 w 54"/>
                    <a:gd name="T23" fmla="*/ 17 h 22"/>
                    <a:gd name="T24" fmla="*/ 13 w 54"/>
                    <a:gd name="T25" fmla="*/ 18 h 22"/>
                    <a:gd name="T26" fmla="*/ 21 w 54"/>
                    <a:gd name="T27" fmla="*/ 19 h 22"/>
                    <a:gd name="T28" fmla="*/ 29 w 54"/>
                    <a:gd name="T29" fmla="*/ 19 h 22"/>
                    <a:gd name="T30" fmla="*/ 35 w 54"/>
                    <a:gd name="T31" fmla="*/ 22 h 22"/>
                    <a:gd name="T32" fmla="*/ 42 w 54"/>
                    <a:gd name="T33" fmla="*/ 19 h 22"/>
                    <a:gd name="T34" fmla="*/ 49 w 54"/>
                    <a:gd name="T35" fmla="*/ 15 h 22"/>
                    <a:gd name="T36" fmla="*/ 54 w 54"/>
                    <a:gd name="T37" fmla="*/ 7 h 22"/>
                    <a:gd name="T38" fmla="*/ 53 w 54"/>
                    <a:gd name="T39" fmla="*/ 10 h 22"/>
                    <a:gd name="T40" fmla="*/ 41 w 54"/>
                    <a:gd name="T41" fmla="*/ 0 h 2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4"/>
                    <a:gd name="T64" fmla="*/ 0 h 22"/>
                    <a:gd name="T65" fmla="*/ 54 w 54"/>
                    <a:gd name="T66" fmla="*/ 22 h 2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4" h="22">
                      <a:moveTo>
                        <a:pt x="41" y="0"/>
                      </a:moveTo>
                      <a:lnTo>
                        <a:pt x="39" y="2"/>
                      </a:lnTo>
                      <a:lnTo>
                        <a:pt x="39" y="5"/>
                      </a:lnTo>
                      <a:lnTo>
                        <a:pt x="37" y="5"/>
                      </a:lnTo>
                      <a:lnTo>
                        <a:pt x="35" y="5"/>
                      </a:lnTo>
                      <a:lnTo>
                        <a:pt x="29" y="5"/>
                      </a:lnTo>
                      <a:lnTo>
                        <a:pt x="21" y="5"/>
                      </a:lnTo>
                      <a:lnTo>
                        <a:pt x="15" y="4"/>
                      </a:lnTo>
                      <a:lnTo>
                        <a:pt x="7" y="2"/>
                      </a:lnTo>
                      <a:lnTo>
                        <a:pt x="0" y="1"/>
                      </a:lnTo>
                      <a:lnTo>
                        <a:pt x="0" y="18"/>
                      </a:lnTo>
                      <a:lnTo>
                        <a:pt x="7" y="17"/>
                      </a:lnTo>
                      <a:lnTo>
                        <a:pt x="13" y="18"/>
                      </a:lnTo>
                      <a:lnTo>
                        <a:pt x="21" y="19"/>
                      </a:lnTo>
                      <a:lnTo>
                        <a:pt x="29" y="19"/>
                      </a:lnTo>
                      <a:lnTo>
                        <a:pt x="35" y="22"/>
                      </a:lnTo>
                      <a:lnTo>
                        <a:pt x="42" y="19"/>
                      </a:lnTo>
                      <a:lnTo>
                        <a:pt x="49" y="15"/>
                      </a:lnTo>
                      <a:lnTo>
                        <a:pt x="54" y="7"/>
                      </a:lnTo>
                      <a:lnTo>
                        <a:pt x="53" y="10"/>
                      </a:lnTo>
                      <a:lnTo>
                        <a:pt x="41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29" name="Freeform 96"/>
                <p:cNvSpPr>
                  <a:spLocks/>
                </p:cNvSpPr>
                <p:nvPr/>
              </p:nvSpPr>
              <p:spPr bwMode="auto">
                <a:xfrm>
                  <a:off x="1507" y="2462"/>
                  <a:ext cx="35" cy="69"/>
                </a:xfrm>
                <a:custGeom>
                  <a:avLst/>
                  <a:gdLst>
                    <a:gd name="T0" fmla="*/ 1 w 35"/>
                    <a:gd name="T1" fmla="*/ 14 h 69"/>
                    <a:gd name="T2" fmla="*/ 0 w 35"/>
                    <a:gd name="T3" fmla="*/ 14 h 69"/>
                    <a:gd name="T4" fmla="*/ 15 w 35"/>
                    <a:gd name="T5" fmla="*/ 23 h 69"/>
                    <a:gd name="T6" fmla="*/ 21 w 35"/>
                    <a:gd name="T7" fmla="*/ 34 h 69"/>
                    <a:gd name="T8" fmla="*/ 21 w 35"/>
                    <a:gd name="T9" fmla="*/ 47 h 69"/>
                    <a:gd name="T10" fmla="*/ 15 w 35"/>
                    <a:gd name="T11" fmla="*/ 59 h 69"/>
                    <a:gd name="T12" fmla="*/ 27 w 35"/>
                    <a:gd name="T13" fmla="*/ 69 h 69"/>
                    <a:gd name="T14" fmla="*/ 35 w 35"/>
                    <a:gd name="T15" fmla="*/ 49 h 69"/>
                    <a:gd name="T16" fmla="*/ 35 w 35"/>
                    <a:gd name="T17" fmla="*/ 31 h 69"/>
                    <a:gd name="T18" fmla="*/ 24 w 35"/>
                    <a:gd name="T19" fmla="*/ 13 h 69"/>
                    <a:gd name="T20" fmla="*/ 5 w 35"/>
                    <a:gd name="T21" fmla="*/ 0 h 69"/>
                    <a:gd name="T22" fmla="*/ 4 w 35"/>
                    <a:gd name="T23" fmla="*/ 0 h 69"/>
                    <a:gd name="T24" fmla="*/ 1 w 35"/>
                    <a:gd name="T25" fmla="*/ 14 h 6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5"/>
                    <a:gd name="T40" fmla="*/ 0 h 69"/>
                    <a:gd name="T41" fmla="*/ 35 w 35"/>
                    <a:gd name="T42" fmla="*/ 69 h 6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5" h="69">
                      <a:moveTo>
                        <a:pt x="1" y="14"/>
                      </a:moveTo>
                      <a:lnTo>
                        <a:pt x="0" y="14"/>
                      </a:lnTo>
                      <a:lnTo>
                        <a:pt x="15" y="23"/>
                      </a:lnTo>
                      <a:lnTo>
                        <a:pt x="21" y="34"/>
                      </a:lnTo>
                      <a:lnTo>
                        <a:pt x="21" y="47"/>
                      </a:lnTo>
                      <a:lnTo>
                        <a:pt x="15" y="59"/>
                      </a:lnTo>
                      <a:lnTo>
                        <a:pt x="27" y="69"/>
                      </a:lnTo>
                      <a:lnTo>
                        <a:pt x="35" y="49"/>
                      </a:lnTo>
                      <a:lnTo>
                        <a:pt x="35" y="31"/>
                      </a:lnTo>
                      <a:lnTo>
                        <a:pt x="24" y="13"/>
                      </a:lnTo>
                      <a:lnTo>
                        <a:pt x="5" y="0"/>
                      </a:lnTo>
                      <a:lnTo>
                        <a:pt x="4" y="0"/>
                      </a:lnTo>
                      <a:lnTo>
                        <a:pt x="1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0" name="Freeform 97"/>
                <p:cNvSpPr>
                  <a:spLocks/>
                </p:cNvSpPr>
                <p:nvPr/>
              </p:nvSpPr>
              <p:spPr bwMode="auto">
                <a:xfrm>
                  <a:off x="1441" y="2461"/>
                  <a:ext cx="70" cy="35"/>
                </a:xfrm>
                <a:custGeom>
                  <a:avLst/>
                  <a:gdLst>
                    <a:gd name="T0" fmla="*/ 14 w 70"/>
                    <a:gd name="T1" fmla="*/ 33 h 35"/>
                    <a:gd name="T2" fmla="*/ 14 w 70"/>
                    <a:gd name="T3" fmla="*/ 35 h 35"/>
                    <a:gd name="T4" fmla="*/ 18 w 70"/>
                    <a:gd name="T5" fmla="*/ 29 h 35"/>
                    <a:gd name="T6" fmla="*/ 23 w 70"/>
                    <a:gd name="T7" fmla="*/ 24 h 35"/>
                    <a:gd name="T8" fmla="*/ 27 w 70"/>
                    <a:gd name="T9" fmla="*/ 20 h 35"/>
                    <a:gd name="T10" fmla="*/ 33 w 70"/>
                    <a:gd name="T11" fmla="*/ 17 h 35"/>
                    <a:gd name="T12" fmla="*/ 41 w 70"/>
                    <a:gd name="T13" fmla="*/ 15 h 35"/>
                    <a:gd name="T14" fmla="*/ 50 w 70"/>
                    <a:gd name="T15" fmla="*/ 14 h 35"/>
                    <a:gd name="T16" fmla="*/ 59 w 70"/>
                    <a:gd name="T17" fmla="*/ 14 h 35"/>
                    <a:gd name="T18" fmla="*/ 67 w 70"/>
                    <a:gd name="T19" fmla="*/ 15 h 35"/>
                    <a:gd name="T20" fmla="*/ 70 w 70"/>
                    <a:gd name="T21" fmla="*/ 1 h 35"/>
                    <a:gd name="T22" fmla="*/ 59 w 70"/>
                    <a:gd name="T23" fmla="*/ 0 h 35"/>
                    <a:gd name="T24" fmla="*/ 50 w 70"/>
                    <a:gd name="T25" fmla="*/ 0 h 35"/>
                    <a:gd name="T26" fmla="*/ 41 w 70"/>
                    <a:gd name="T27" fmla="*/ 1 h 35"/>
                    <a:gd name="T28" fmla="*/ 31 w 70"/>
                    <a:gd name="T29" fmla="*/ 2 h 35"/>
                    <a:gd name="T30" fmla="*/ 20 w 70"/>
                    <a:gd name="T31" fmla="*/ 6 h 35"/>
                    <a:gd name="T32" fmla="*/ 13 w 70"/>
                    <a:gd name="T33" fmla="*/ 12 h 35"/>
                    <a:gd name="T34" fmla="*/ 6 w 70"/>
                    <a:gd name="T35" fmla="*/ 19 h 35"/>
                    <a:gd name="T36" fmla="*/ 0 w 70"/>
                    <a:gd name="T37" fmla="*/ 30 h 35"/>
                    <a:gd name="T38" fmla="*/ 0 w 70"/>
                    <a:gd name="T39" fmla="*/ 31 h 35"/>
                    <a:gd name="T40" fmla="*/ 14 w 70"/>
                    <a:gd name="T41" fmla="*/ 33 h 35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70"/>
                    <a:gd name="T64" fmla="*/ 0 h 35"/>
                    <a:gd name="T65" fmla="*/ 70 w 70"/>
                    <a:gd name="T66" fmla="*/ 35 h 35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70" h="35">
                      <a:moveTo>
                        <a:pt x="14" y="33"/>
                      </a:moveTo>
                      <a:lnTo>
                        <a:pt x="14" y="35"/>
                      </a:lnTo>
                      <a:lnTo>
                        <a:pt x="18" y="29"/>
                      </a:lnTo>
                      <a:lnTo>
                        <a:pt x="23" y="24"/>
                      </a:lnTo>
                      <a:lnTo>
                        <a:pt x="27" y="20"/>
                      </a:lnTo>
                      <a:lnTo>
                        <a:pt x="33" y="17"/>
                      </a:lnTo>
                      <a:lnTo>
                        <a:pt x="41" y="15"/>
                      </a:lnTo>
                      <a:lnTo>
                        <a:pt x="50" y="14"/>
                      </a:lnTo>
                      <a:lnTo>
                        <a:pt x="59" y="14"/>
                      </a:lnTo>
                      <a:lnTo>
                        <a:pt x="67" y="15"/>
                      </a:lnTo>
                      <a:lnTo>
                        <a:pt x="70" y="1"/>
                      </a:lnTo>
                      <a:lnTo>
                        <a:pt x="59" y="0"/>
                      </a:lnTo>
                      <a:lnTo>
                        <a:pt x="50" y="0"/>
                      </a:lnTo>
                      <a:lnTo>
                        <a:pt x="41" y="1"/>
                      </a:lnTo>
                      <a:lnTo>
                        <a:pt x="31" y="2"/>
                      </a:lnTo>
                      <a:lnTo>
                        <a:pt x="20" y="6"/>
                      </a:lnTo>
                      <a:lnTo>
                        <a:pt x="13" y="12"/>
                      </a:lnTo>
                      <a:lnTo>
                        <a:pt x="6" y="19"/>
                      </a:lnTo>
                      <a:lnTo>
                        <a:pt x="0" y="30"/>
                      </a:lnTo>
                      <a:lnTo>
                        <a:pt x="0" y="31"/>
                      </a:lnTo>
                      <a:lnTo>
                        <a:pt x="14" y="3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1" name="Freeform 98"/>
                <p:cNvSpPr>
                  <a:spLocks/>
                </p:cNvSpPr>
                <p:nvPr/>
              </p:nvSpPr>
              <p:spPr bwMode="auto">
                <a:xfrm>
                  <a:off x="1436" y="2492"/>
                  <a:ext cx="57" cy="108"/>
                </a:xfrm>
                <a:custGeom>
                  <a:avLst/>
                  <a:gdLst>
                    <a:gd name="T0" fmla="*/ 55 w 57"/>
                    <a:gd name="T1" fmla="*/ 93 h 108"/>
                    <a:gd name="T2" fmla="*/ 57 w 57"/>
                    <a:gd name="T3" fmla="*/ 93 h 108"/>
                    <a:gd name="T4" fmla="*/ 43 w 57"/>
                    <a:gd name="T5" fmla="*/ 87 h 108"/>
                    <a:gd name="T6" fmla="*/ 34 w 57"/>
                    <a:gd name="T7" fmla="*/ 79 h 108"/>
                    <a:gd name="T8" fmla="*/ 25 w 57"/>
                    <a:gd name="T9" fmla="*/ 69 h 108"/>
                    <a:gd name="T10" fmla="*/ 20 w 57"/>
                    <a:gd name="T11" fmla="*/ 57 h 108"/>
                    <a:gd name="T12" fmla="*/ 17 w 57"/>
                    <a:gd name="T13" fmla="*/ 44 h 108"/>
                    <a:gd name="T14" fmla="*/ 17 w 57"/>
                    <a:gd name="T15" fmla="*/ 30 h 108"/>
                    <a:gd name="T16" fmla="*/ 17 w 57"/>
                    <a:gd name="T17" fmla="*/ 16 h 108"/>
                    <a:gd name="T18" fmla="*/ 19 w 57"/>
                    <a:gd name="T19" fmla="*/ 2 h 108"/>
                    <a:gd name="T20" fmla="*/ 5 w 57"/>
                    <a:gd name="T21" fmla="*/ 0 h 108"/>
                    <a:gd name="T22" fmla="*/ 2 w 57"/>
                    <a:gd name="T23" fmla="*/ 16 h 108"/>
                    <a:gd name="T24" fmla="*/ 0 w 57"/>
                    <a:gd name="T25" fmla="*/ 30 h 108"/>
                    <a:gd name="T26" fmla="*/ 2 w 57"/>
                    <a:gd name="T27" fmla="*/ 46 h 108"/>
                    <a:gd name="T28" fmla="*/ 6 w 57"/>
                    <a:gd name="T29" fmla="*/ 62 h 108"/>
                    <a:gd name="T30" fmla="*/ 13 w 57"/>
                    <a:gd name="T31" fmla="*/ 76 h 108"/>
                    <a:gd name="T32" fmla="*/ 24 w 57"/>
                    <a:gd name="T33" fmla="*/ 88 h 108"/>
                    <a:gd name="T34" fmla="*/ 36 w 57"/>
                    <a:gd name="T35" fmla="*/ 99 h 108"/>
                    <a:gd name="T36" fmla="*/ 52 w 57"/>
                    <a:gd name="T37" fmla="*/ 108 h 108"/>
                    <a:gd name="T38" fmla="*/ 53 w 57"/>
                    <a:gd name="T39" fmla="*/ 108 h 108"/>
                    <a:gd name="T40" fmla="*/ 55 w 57"/>
                    <a:gd name="T41" fmla="*/ 93 h 10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7"/>
                    <a:gd name="T64" fmla="*/ 0 h 108"/>
                    <a:gd name="T65" fmla="*/ 57 w 57"/>
                    <a:gd name="T66" fmla="*/ 108 h 10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7" h="108">
                      <a:moveTo>
                        <a:pt x="55" y="93"/>
                      </a:moveTo>
                      <a:lnTo>
                        <a:pt x="57" y="93"/>
                      </a:lnTo>
                      <a:lnTo>
                        <a:pt x="43" y="87"/>
                      </a:lnTo>
                      <a:lnTo>
                        <a:pt x="34" y="79"/>
                      </a:lnTo>
                      <a:lnTo>
                        <a:pt x="25" y="69"/>
                      </a:lnTo>
                      <a:lnTo>
                        <a:pt x="20" y="57"/>
                      </a:lnTo>
                      <a:lnTo>
                        <a:pt x="17" y="44"/>
                      </a:lnTo>
                      <a:lnTo>
                        <a:pt x="17" y="30"/>
                      </a:lnTo>
                      <a:lnTo>
                        <a:pt x="17" y="16"/>
                      </a:lnTo>
                      <a:lnTo>
                        <a:pt x="19" y="2"/>
                      </a:lnTo>
                      <a:lnTo>
                        <a:pt x="5" y="0"/>
                      </a:lnTo>
                      <a:lnTo>
                        <a:pt x="2" y="16"/>
                      </a:lnTo>
                      <a:lnTo>
                        <a:pt x="0" y="30"/>
                      </a:lnTo>
                      <a:lnTo>
                        <a:pt x="2" y="46"/>
                      </a:lnTo>
                      <a:lnTo>
                        <a:pt x="6" y="62"/>
                      </a:lnTo>
                      <a:lnTo>
                        <a:pt x="13" y="76"/>
                      </a:lnTo>
                      <a:lnTo>
                        <a:pt x="24" y="88"/>
                      </a:lnTo>
                      <a:lnTo>
                        <a:pt x="36" y="99"/>
                      </a:lnTo>
                      <a:lnTo>
                        <a:pt x="52" y="108"/>
                      </a:lnTo>
                      <a:lnTo>
                        <a:pt x="53" y="108"/>
                      </a:lnTo>
                      <a:lnTo>
                        <a:pt x="55" y="9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2" name="Freeform 99"/>
                <p:cNvSpPr>
                  <a:spLocks/>
                </p:cNvSpPr>
                <p:nvPr/>
              </p:nvSpPr>
              <p:spPr bwMode="auto">
                <a:xfrm>
                  <a:off x="1489" y="2585"/>
                  <a:ext cx="47" cy="18"/>
                </a:xfrm>
                <a:custGeom>
                  <a:avLst/>
                  <a:gdLst>
                    <a:gd name="T0" fmla="*/ 40 w 47"/>
                    <a:gd name="T1" fmla="*/ 0 h 18"/>
                    <a:gd name="T2" fmla="*/ 42 w 47"/>
                    <a:gd name="T3" fmla="*/ 0 h 18"/>
                    <a:gd name="T4" fmla="*/ 37 w 47"/>
                    <a:gd name="T5" fmla="*/ 1 h 18"/>
                    <a:gd name="T6" fmla="*/ 33 w 47"/>
                    <a:gd name="T7" fmla="*/ 3 h 18"/>
                    <a:gd name="T8" fmla="*/ 28 w 47"/>
                    <a:gd name="T9" fmla="*/ 1 h 18"/>
                    <a:gd name="T10" fmla="*/ 23 w 47"/>
                    <a:gd name="T11" fmla="*/ 1 h 18"/>
                    <a:gd name="T12" fmla="*/ 17 w 47"/>
                    <a:gd name="T13" fmla="*/ 1 h 18"/>
                    <a:gd name="T14" fmla="*/ 12 w 47"/>
                    <a:gd name="T15" fmla="*/ 3 h 18"/>
                    <a:gd name="T16" fmla="*/ 7 w 47"/>
                    <a:gd name="T17" fmla="*/ 1 h 18"/>
                    <a:gd name="T18" fmla="*/ 2 w 47"/>
                    <a:gd name="T19" fmla="*/ 0 h 18"/>
                    <a:gd name="T20" fmla="*/ 0 w 47"/>
                    <a:gd name="T21" fmla="*/ 15 h 18"/>
                    <a:gd name="T22" fmla="*/ 5 w 47"/>
                    <a:gd name="T23" fmla="*/ 16 h 18"/>
                    <a:gd name="T24" fmla="*/ 12 w 47"/>
                    <a:gd name="T25" fmla="*/ 17 h 18"/>
                    <a:gd name="T26" fmla="*/ 17 w 47"/>
                    <a:gd name="T27" fmla="*/ 18 h 18"/>
                    <a:gd name="T28" fmla="*/ 23 w 47"/>
                    <a:gd name="T29" fmla="*/ 18 h 18"/>
                    <a:gd name="T30" fmla="*/ 28 w 47"/>
                    <a:gd name="T31" fmla="*/ 18 h 18"/>
                    <a:gd name="T32" fmla="*/ 33 w 47"/>
                    <a:gd name="T33" fmla="*/ 17 h 18"/>
                    <a:gd name="T34" fmla="*/ 40 w 47"/>
                    <a:gd name="T35" fmla="*/ 16 h 18"/>
                    <a:gd name="T36" fmla="*/ 45 w 47"/>
                    <a:gd name="T37" fmla="*/ 15 h 18"/>
                    <a:gd name="T38" fmla="*/ 47 w 47"/>
                    <a:gd name="T39" fmla="*/ 15 h 18"/>
                    <a:gd name="T40" fmla="*/ 40 w 47"/>
                    <a:gd name="T41" fmla="*/ 0 h 18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7"/>
                    <a:gd name="T64" fmla="*/ 0 h 18"/>
                    <a:gd name="T65" fmla="*/ 47 w 47"/>
                    <a:gd name="T66" fmla="*/ 18 h 18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7" h="18">
                      <a:moveTo>
                        <a:pt x="40" y="0"/>
                      </a:moveTo>
                      <a:lnTo>
                        <a:pt x="42" y="0"/>
                      </a:lnTo>
                      <a:lnTo>
                        <a:pt x="37" y="1"/>
                      </a:lnTo>
                      <a:lnTo>
                        <a:pt x="33" y="3"/>
                      </a:lnTo>
                      <a:lnTo>
                        <a:pt x="28" y="1"/>
                      </a:lnTo>
                      <a:lnTo>
                        <a:pt x="23" y="1"/>
                      </a:lnTo>
                      <a:lnTo>
                        <a:pt x="17" y="1"/>
                      </a:lnTo>
                      <a:lnTo>
                        <a:pt x="12" y="3"/>
                      </a:lnTo>
                      <a:lnTo>
                        <a:pt x="7" y="1"/>
                      </a:lnTo>
                      <a:lnTo>
                        <a:pt x="2" y="0"/>
                      </a:lnTo>
                      <a:lnTo>
                        <a:pt x="0" y="15"/>
                      </a:lnTo>
                      <a:lnTo>
                        <a:pt x="5" y="16"/>
                      </a:lnTo>
                      <a:lnTo>
                        <a:pt x="12" y="17"/>
                      </a:lnTo>
                      <a:lnTo>
                        <a:pt x="17" y="18"/>
                      </a:lnTo>
                      <a:lnTo>
                        <a:pt x="23" y="18"/>
                      </a:lnTo>
                      <a:lnTo>
                        <a:pt x="28" y="18"/>
                      </a:lnTo>
                      <a:lnTo>
                        <a:pt x="33" y="17"/>
                      </a:lnTo>
                      <a:lnTo>
                        <a:pt x="40" y="16"/>
                      </a:lnTo>
                      <a:lnTo>
                        <a:pt x="45" y="15"/>
                      </a:lnTo>
                      <a:lnTo>
                        <a:pt x="47" y="15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3" name="Freeform 100"/>
                <p:cNvSpPr>
                  <a:spLocks/>
                </p:cNvSpPr>
                <p:nvPr/>
              </p:nvSpPr>
              <p:spPr bwMode="auto">
                <a:xfrm>
                  <a:off x="1529" y="2516"/>
                  <a:ext cx="109" cy="84"/>
                </a:xfrm>
                <a:custGeom>
                  <a:avLst/>
                  <a:gdLst>
                    <a:gd name="T0" fmla="*/ 97 w 109"/>
                    <a:gd name="T1" fmla="*/ 0 h 84"/>
                    <a:gd name="T2" fmla="*/ 98 w 109"/>
                    <a:gd name="T3" fmla="*/ 0 h 84"/>
                    <a:gd name="T4" fmla="*/ 87 w 109"/>
                    <a:gd name="T5" fmla="*/ 10 h 84"/>
                    <a:gd name="T6" fmla="*/ 75 w 109"/>
                    <a:gd name="T7" fmla="*/ 20 h 84"/>
                    <a:gd name="T8" fmla="*/ 64 w 109"/>
                    <a:gd name="T9" fmla="*/ 29 h 84"/>
                    <a:gd name="T10" fmla="*/ 52 w 109"/>
                    <a:gd name="T11" fmla="*/ 38 h 84"/>
                    <a:gd name="T12" fmla="*/ 40 w 109"/>
                    <a:gd name="T13" fmla="*/ 47 h 84"/>
                    <a:gd name="T14" fmla="*/ 28 w 109"/>
                    <a:gd name="T15" fmla="*/ 53 h 84"/>
                    <a:gd name="T16" fmla="*/ 13 w 109"/>
                    <a:gd name="T17" fmla="*/ 62 h 84"/>
                    <a:gd name="T18" fmla="*/ 0 w 109"/>
                    <a:gd name="T19" fmla="*/ 69 h 84"/>
                    <a:gd name="T20" fmla="*/ 7 w 109"/>
                    <a:gd name="T21" fmla="*/ 84 h 84"/>
                    <a:gd name="T22" fmla="*/ 20 w 109"/>
                    <a:gd name="T23" fmla="*/ 76 h 84"/>
                    <a:gd name="T24" fmla="*/ 35 w 109"/>
                    <a:gd name="T25" fmla="*/ 68 h 84"/>
                    <a:gd name="T26" fmla="*/ 47 w 109"/>
                    <a:gd name="T27" fmla="*/ 59 h 84"/>
                    <a:gd name="T28" fmla="*/ 62 w 109"/>
                    <a:gd name="T29" fmla="*/ 50 h 84"/>
                    <a:gd name="T30" fmla="*/ 74 w 109"/>
                    <a:gd name="T31" fmla="*/ 41 h 84"/>
                    <a:gd name="T32" fmla="*/ 85 w 109"/>
                    <a:gd name="T33" fmla="*/ 32 h 84"/>
                    <a:gd name="T34" fmla="*/ 97 w 109"/>
                    <a:gd name="T35" fmla="*/ 22 h 84"/>
                    <a:gd name="T36" fmla="*/ 108 w 109"/>
                    <a:gd name="T37" fmla="*/ 10 h 84"/>
                    <a:gd name="T38" fmla="*/ 109 w 109"/>
                    <a:gd name="T39" fmla="*/ 10 h 84"/>
                    <a:gd name="T40" fmla="*/ 97 w 109"/>
                    <a:gd name="T41" fmla="*/ 0 h 8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109"/>
                    <a:gd name="T64" fmla="*/ 0 h 84"/>
                    <a:gd name="T65" fmla="*/ 109 w 109"/>
                    <a:gd name="T66" fmla="*/ 84 h 8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109" h="84">
                      <a:moveTo>
                        <a:pt x="97" y="0"/>
                      </a:moveTo>
                      <a:lnTo>
                        <a:pt x="98" y="0"/>
                      </a:lnTo>
                      <a:lnTo>
                        <a:pt x="87" y="10"/>
                      </a:lnTo>
                      <a:lnTo>
                        <a:pt x="75" y="20"/>
                      </a:lnTo>
                      <a:lnTo>
                        <a:pt x="64" y="29"/>
                      </a:lnTo>
                      <a:lnTo>
                        <a:pt x="52" y="38"/>
                      </a:lnTo>
                      <a:lnTo>
                        <a:pt x="40" y="47"/>
                      </a:lnTo>
                      <a:lnTo>
                        <a:pt x="28" y="53"/>
                      </a:lnTo>
                      <a:lnTo>
                        <a:pt x="13" y="62"/>
                      </a:lnTo>
                      <a:lnTo>
                        <a:pt x="0" y="69"/>
                      </a:lnTo>
                      <a:lnTo>
                        <a:pt x="7" y="84"/>
                      </a:lnTo>
                      <a:lnTo>
                        <a:pt x="20" y="76"/>
                      </a:lnTo>
                      <a:lnTo>
                        <a:pt x="35" y="68"/>
                      </a:lnTo>
                      <a:lnTo>
                        <a:pt x="47" y="59"/>
                      </a:lnTo>
                      <a:lnTo>
                        <a:pt x="62" y="50"/>
                      </a:lnTo>
                      <a:lnTo>
                        <a:pt x="74" y="41"/>
                      </a:lnTo>
                      <a:lnTo>
                        <a:pt x="85" y="32"/>
                      </a:lnTo>
                      <a:lnTo>
                        <a:pt x="97" y="22"/>
                      </a:lnTo>
                      <a:lnTo>
                        <a:pt x="108" y="10"/>
                      </a:lnTo>
                      <a:lnTo>
                        <a:pt x="109" y="10"/>
                      </a:lnTo>
                      <a:lnTo>
                        <a:pt x="97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4" name="Freeform 101"/>
                <p:cNvSpPr>
                  <a:spLocks/>
                </p:cNvSpPr>
                <p:nvPr/>
              </p:nvSpPr>
              <p:spPr bwMode="auto">
                <a:xfrm>
                  <a:off x="1626" y="2289"/>
                  <a:ext cx="244" cy="237"/>
                </a:xfrm>
                <a:custGeom>
                  <a:avLst/>
                  <a:gdLst>
                    <a:gd name="T0" fmla="*/ 229 w 244"/>
                    <a:gd name="T1" fmla="*/ 0 h 237"/>
                    <a:gd name="T2" fmla="*/ 222 w 244"/>
                    <a:gd name="T3" fmla="*/ 13 h 237"/>
                    <a:gd name="T4" fmla="*/ 212 w 244"/>
                    <a:gd name="T5" fmla="*/ 25 h 237"/>
                    <a:gd name="T6" fmla="*/ 199 w 244"/>
                    <a:gd name="T7" fmla="*/ 40 h 237"/>
                    <a:gd name="T8" fmla="*/ 186 w 244"/>
                    <a:gd name="T9" fmla="*/ 54 h 237"/>
                    <a:gd name="T10" fmla="*/ 171 w 244"/>
                    <a:gd name="T11" fmla="*/ 70 h 237"/>
                    <a:gd name="T12" fmla="*/ 156 w 244"/>
                    <a:gd name="T13" fmla="*/ 85 h 237"/>
                    <a:gd name="T14" fmla="*/ 139 w 244"/>
                    <a:gd name="T15" fmla="*/ 100 h 237"/>
                    <a:gd name="T16" fmla="*/ 122 w 244"/>
                    <a:gd name="T17" fmla="*/ 116 h 237"/>
                    <a:gd name="T18" fmla="*/ 104 w 244"/>
                    <a:gd name="T19" fmla="*/ 132 h 237"/>
                    <a:gd name="T20" fmla="*/ 87 w 244"/>
                    <a:gd name="T21" fmla="*/ 146 h 237"/>
                    <a:gd name="T22" fmla="*/ 70 w 244"/>
                    <a:gd name="T23" fmla="*/ 162 h 237"/>
                    <a:gd name="T24" fmla="*/ 53 w 244"/>
                    <a:gd name="T25" fmla="*/ 176 h 237"/>
                    <a:gd name="T26" fmla="*/ 38 w 244"/>
                    <a:gd name="T27" fmla="*/ 190 h 237"/>
                    <a:gd name="T28" fmla="*/ 24 w 244"/>
                    <a:gd name="T29" fmla="*/ 203 h 237"/>
                    <a:gd name="T30" fmla="*/ 12 w 244"/>
                    <a:gd name="T31" fmla="*/ 216 h 237"/>
                    <a:gd name="T32" fmla="*/ 0 w 244"/>
                    <a:gd name="T33" fmla="*/ 227 h 237"/>
                    <a:gd name="T34" fmla="*/ 12 w 244"/>
                    <a:gd name="T35" fmla="*/ 237 h 237"/>
                    <a:gd name="T36" fmla="*/ 21 w 244"/>
                    <a:gd name="T37" fmla="*/ 226 h 237"/>
                    <a:gd name="T38" fmla="*/ 34 w 244"/>
                    <a:gd name="T39" fmla="*/ 215 h 237"/>
                    <a:gd name="T40" fmla="*/ 48 w 244"/>
                    <a:gd name="T41" fmla="*/ 202 h 237"/>
                    <a:gd name="T42" fmla="*/ 63 w 244"/>
                    <a:gd name="T43" fmla="*/ 189 h 237"/>
                    <a:gd name="T44" fmla="*/ 79 w 244"/>
                    <a:gd name="T45" fmla="*/ 174 h 237"/>
                    <a:gd name="T46" fmla="*/ 96 w 244"/>
                    <a:gd name="T47" fmla="*/ 158 h 237"/>
                    <a:gd name="T48" fmla="*/ 113 w 244"/>
                    <a:gd name="T49" fmla="*/ 144 h 237"/>
                    <a:gd name="T50" fmla="*/ 131 w 244"/>
                    <a:gd name="T51" fmla="*/ 128 h 237"/>
                    <a:gd name="T52" fmla="*/ 148 w 244"/>
                    <a:gd name="T53" fmla="*/ 112 h 237"/>
                    <a:gd name="T54" fmla="*/ 165 w 244"/>
                    <a:gd name="T55" fmla="*/ 97 h 237"/>
                    <a:gd name="T56" fmla="*/ 181 w 244"/>
                    <a:gd name="T57" fmla="*/ 80 h 237"/>
                    <a:gd name="T58" fmla="*/ 198 w 244"/>
                    <a:gd name="T59" fmla="*/ 64 h 237"/>
                    <a:gd name="T60" fmla="*/ 211 w 244"/>
                    <a:gd name="T61" fmla="*/ 49 h 237"/>
                    <a:gd name="T62" fmla="*/ 225 w 244"/>
                    <a:gd name="T63" fmla="*/ 35 h 237"/>
                    <a:gd name="T64" fmla="*/ 234 w 244"/>
                    <a:gd name="T65" fmla="*/ 20 h 237"/>
                    <a:gd name="T66" fmla="*/ 244 w 244"/>
                    <a:gd name="T67" fmla="*/ 7 h 237"/>
                    <a:gd name="T68" fmla="*/ 229 w 244"/>
                    <a:gd name="T69" fmla="*/ 0 h 237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244"/>
                    <a:gd name="T106" fmla="*/ 0 h 237"/>
                    <a:gd name="T107" fmla="*/ 244 w 244"/>
                    <a:gd name="T108" fmla="*/ 237 h 237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244" h="237">
                      <a:moveTo>
                        <a:pt x="229" y="0"/>
                      </a:moveTo>
                      <a:lnTo>
                        <a:pt x="222" y="13"/>
                      </a:lnTo>
                      <a:lnTo>
                        <a:pt x="212" y="25"/>
                      </a:lnTo>
                      <a:lnTo>
                        <a:pt x="199" y="40"/>
                      </a:lnTo>
                      <a:lnTo>
                        <a:pt x="186" y="54"/>
                      </a:lnTo>
                      <a:lnTo>
                        <a:pt x="171" y="70"/>
                      </a:lnTo>
                      <a:lnTo>
                        <a:pt x="156" y="85"/>
                      </a:lnTo>
                      <a:lnTo>
                        <a:pt x="139" y="100"/>
                      </a:lnTo>
                      <a:lnTo>
                        <a:pt x="122" y="116"/>
                      </a:lnTo>
                      <a:lnTo>
                        <a:pt x="104" y="132"/>
                      </a:lnTo>
                      <a:lnTo>
                        <a:pt x="87" y="146"/>
                      </a:lnTo>
                      <a:lnTo>
                        <a:pt x="70" y="162"/>
                      </a:lnTo>
                      <a:lnTo>
                        <a:pt x="53" y="176"/>
                      </a:lnTo>
                      <a:lnTo>
                        <a:pt x="38" y="190"/>
                      </a:lnTo>
                      <a:lnTo>
                        <a:pt x="24" y="203"/>
                      </a:lnTo>
                      <a:lnTo>
                        <a:pt x="12" y="216"/>
                      </a:lnTo>
                      <a:lnTo>
                        <a:pt x="0" y="227"/>
                      </a:lnTo>
                      <a:lnTo>
                        <a:pt x="12" y="237"/>
                      </a:lnTo>
                      <a:lnTo>
                        <a:pt x="21" y="226"/>
                      </a:lnTo>
                      <a:lnTo>
                        <a:pt x="34" y="215"/>
                      </a:lnTo>
                      <a:lnTo>
                        <a:pt x="48" y="202"/>
                      </a:lnTo>
                      <a:lnTo>
                        <a:pt x="63" y="189"/>
                      </a:lnTo>
                      <a:lnTo>
                        <a:pt x="79" y="174"/>
                      </a:lnTo>
                      <a:lnTo>
                        <a:pt x="96" y="158"/>
                      </a:lnTo>
                      <a:lnTo>
                        <a:pt x="113" y="144"/>
                      </a:lnTo>
                      <a:lnTo>
                        <a:pt x="131" y="128"/>
                      </a:lnTo>
                      <a:lnTo>
                        <a:pt x="148" y="112"/>
                      </a:lnTo>
                      <a:lnTo>
                        <a:pt x="165" y="97"/>
                      </a:lnTo>
                      <a:lnTo>
                        <a:pt x="181" y="80"/>
                      </a:lnTo>
                      <a:lnTo>
                        <a:pt x="198" y="64"/>
                      </a:lnTo>
                      <a:lnTo>
                        <a:pt x="211" y="49"/>
                      </a:lnTo>
                      <a:lnTo>
                        <a:pt x="225" y="35"/>
                      </a:lnTo>
                      <a:lnTo>
                        <a:pt x="234" y="20"/>
                      </a:lnTo>
                      <a:lnTo>
                        <a:pt x="244" y="7"/>
                      </a:lnTo>
                      <a:lnTo>
                        <a:pt x="229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5" name="Freeform 102"/>
                <p:cNvSpPr>
                  <a:spLocks/>
                </p:cNvSpPr>
                <p:nvPr/>
              </p:nvSpPr>
              <p:spPr bwMode="auto">
                <a:xfrm>
                  <a:off x="1855" y="2284"/>
                  <a:ext cx="15" cy="12"/>
                </a:xfrm>
                <a:custGeom>
                  <a:avLst/>
                  <a:gdLst>
                    <a:gd name="T0" fmla="*/ 15 w 15"/>
                    <a:gd name="T1" fmla="*/ 12 h 12"/>
                    <a:gd name="T2" fmla="*/ 15 w 15"/>
                    <a:gd name="T3" fmla="*/ 6 h 12"/>
                    <a:gd name="T4" fmla="*/ 11 w 15"/>
                    <a:gd name="T5" fmla="*/ 1 h 12"/>
                    <a:gd name="T6" fmla="*/ 5 w 15"/>
                    <a:gd name="T7" fmla="*/ 0 h 12"/>
                    <a:gd name="T8" fmla="*/ 0 w 15"/>
                    <a:gd name="T9" fmla="*/ 5 h 12"/>
                    <a:gd name="T10" fmla="*/ 15 w 15"/>
                    <a:gd name="T11" fmla="*/ 12 h 12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5"/>
                    <a:gd name="T19" fmla="*/ 0 h 12"/>
                    <a:gd name="T20" fmla="*/ 15 w 15"/>
                    <a:gd name="T21" fmla="*/ 12 h 12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5" h="12">
                      <a:moveTo>
                        <a:pt x="15" y="12"/>
                      </a:moveTo>
                      <a:lnTo>
                        <a:pt x="15" y="6"/>
                      </a:lnTo>
                      <a:lnTo>
                        <a:pt x="11" y="1"/>
                      </a:lnTo>
                      <a:lnTo>
                        <a:pt x="5" y="0"/>
                      </a:lnTo>
                      <a:lnTo>
                        <a:pt x="0" y="5"/>
                      </a:lnTo>
                      <a:lnTo>
                        <a:pt x="15" y="1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6" name="Freeform 103"/>
                <p:cNvSpPr>
                  <a:spLocks/>
                </p:cNvSpPr>
                <p:nvPr/>
              </p:nvSpPr>
              <p:spPr bwMode="auto">
                <a:xfrm>
                  <a:off x="1589" y="2416"/>
                  <a:ext cx="9" cy="14"/>
                </a:xfrm>
                <a:custGeom>
                  <a:avLst/>
                  <a:gdLst>
                    <a:gd name="T0" fmla="*/ 6 w 9"/>
                    <a:gd name="T1" fmla="*/ 0 h 14"/>
                    <a:gd name="T2" fmla="*/ 2 w 9"/>
                    <a:gd name="T3" fmla="*/ 2 h 14"/>
                    <a:gd name="T4" fmla="*/ 0 w 9"/>
                    <a:gd name="T5" fmla="*/ 8 h 14"/>
                    <a:gd name="T6" fmla="*/ 3 w 9"/>
                    <a:gd name="T7" fmla="*/ 13 h 14"/>
                    <a:gd name="T8" fmla="*/ 9 w 9"/>
                    <a:gd name="T9" fmla="*/ 14 h 14"/>
                    <a:gd name="T10" fmla="*/ 6 w 9"/>
                    <a:gd name="T11" fmla="*/ 0 h 1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"/>
                    <a:gd name="T19" fmla="*/ 0 h 14"/>
                    <a:gd name="T20" fmla="*/ 9 w 9"/>
                    <a:gd name="T21" fmla="*/ 14 h 1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" h="14">
                      <a:moveTo>
                        <a:pt x="6" y="0"/>
                      </a:moveTo>
                      <a:lnTo>
                        <a:pt x="2" y="2"/>
                      </a:lnTo>
                      <a:lnTo>
                        <a:pt x="0" y="8"/>
                      </a:lnTo>
                      <a:lnTo>
                        <a:pt x="3" y="13"/>
                      </a:lnTo>
                      <a:lnTo>
                        <a:pt x="9" y="1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7" name="Freeform 104"/>
                <p:cNvSpPr>
                  <a:spLocks/>
                </p:cNvSpPr>
                <p:nvPr/>
              </p:nvSpPr>
              <p:spPr bwMode="auto">
                <a:xfrm>
                  <a:off x="1595" y="2409"/>
                  <a:ext cx="29" cy="21"/>
                </a:xfrm>
                <a:custGeom>
                  <a:avLst/>
                  <a:gdLst>
                    <a:gd name="T0" fmla="*/ 15 w 29"/>
                    <a:gd name="T1" fmla="*/ 2 h 21"/>
                    <a:gd name="T2" fmla="*/ 15 w 29"/>
                    <a:gd name="T3" fmla="*/ 2 h 21"/>
                    <a:gd name="T4" fmla="*/ 15 w 29"/>
                    <a:gd name="T5" fmla="*/ 4 h 21"/>
                    <a:gd name="T6" fmla="*/ 14 w 29"/>
                    <a:gd name="T7" fmla="*/ 3 h 21"/>
                    <a:gd name="T8" fmla="*/ 8 w 29"/>
                    <a:gd name="T9" fmla="*/ 6 h 21"/>
                    <a:gd name="T10" fmla="*/ 0 w 29"/>
                    <a:gd name="T11" fmla="*/ 7 h 21"/>
                    <a:gd name="T12" fmla="*/ 3 w 29"/>
                    <a:gd name="T13" fmla="*/ 21 h 21"/>
                    <a:gd name="T14" fmla="*/ 10 w 29"/>
                    <a:gd name="T15" fmla="*/ 20 h 21"/>
                    <a:gd name="T16" fmla="*/ 19 w 29"/>
                    <a:gd name="T17" fmla="*/ 18 h 21"/>
                    <a:gd name="T18" fmla="*/ 27 w 29"/>
                    <a:gd name="T19" fmla="*/ 12 h 21"/>
                    <a:gd name="T20" fmla="*/ 29 w 29"/>
                    <a:gd name="T21" fmla="*/ 0 h 21"/>
                    <a:gd name="T22" fmla="*/ 29 w 29"/>
                    <a:gd name="T23" fmla="*/ 0 h 21"/>
                    <a:gd name="T24" fmla="*/ 15 w 29"/>
                    <a:gd name="T25" fmla="*/ 2 h 21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21"/>
                    <a:gd name="T41" fmla="*/ 29 w 29"/>
                    <a:gd name="T42" fmla="*/ 21 h 21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21">
                      <a:moveTo>
                        <a:pt x="15" y="2"/>
                      </a:moveTo>
                      <a:lnTo>
                        <a:pt x="15" y="2"/>
                      </a:lnTo>
                      <a:lnTo>
                        <a:pt x="15" y="4"/>
                      </a:lnTo>
                      <a:lnTo>
                        <a:pt x="14" y="3"/>
                      </a:lnTo>
                      <a:lnTo>
                        <a:pt x="8" y="6"/>
                      </a:lnTo>
                      <a:lnTo>
                        <a:pt x="0" y="7"/>
                      </a:lnTo>
                      <a:lnTo>
                        <a:pt x="3" y="21"/>
                      </a:lnTo>
                      <a:lnTo>
                        <a:pt x="10" y="20"/>
                      </a:lnTo>
                      <a:lnTo>
                        <a:pt x="19" y="18"/>
                      </a:lnTo>
                      <a:lnTo>
                        <a:pt x="27" y="12"/>
                      </a:lnTo>
                      <a:lnTo>
                        <a:pt x="29" y="0"/>
                      </a:lnTo>
                      <a:lnTo>
                        <a:pt x="15" y="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8" name="Freeform 105"/>
                <p:cNvSpPr>
                  <a:spLocks/>
                </p:cNvSpPr>
                <p:nvPr/>
              </p:nvSpPr>
              <p:spPr bwMode="auto">
                <a:xfrm>
                  <a:off x="1595" y="2358"/>
                  <a:ext cx="29" cy="53"/>
                </a:xfrm>
                <a:custGeom>
                  <a:avLst/>
                  <a:gdLst>
                    <a:gd name="T0" fmla="*/ 3 w 29"/>
                    <a:gd name="T1" fmla="*/ 14 h 53"/>
                    <a:gd name="T2" fmla="*/ 0 w 29"/>
                    <a:gd name="T3" fmla="*/ 14 h 53"/>
                    <a:gd name="T4" fmla="*/ 6 w 29"/>
                    <a:gd name="T5" fmla="*/ 18 h 53"/>
                    <a:gd name="T6" fmla="*/ 10 w 29"/>
                    <a:gd name="T7" fmla="*/ 28 h 53"/>
                    <a:gd name="T8" fmla="*/ 13 w 29"/>
                    <a:gd name="T9" fmla="*/ 41 h 53"/>
                    <a:gd name="T10" fmla="*/ 15 w 29"/>
                    <a:gd name="T11" fmla="*/ 53 h 53"/>
                    <a:gd name="T12" fmla="*/ 29 w 29"/>
                    <a:gd name="T13" fmla="*/ 51 h 53"/>
                    <a:gd name="T14" fmla="*/ 27 w 29"/>
                    <a:gd name="T15" fmla="*/ 39 h 53"/>
                    <a:gd name="T16" fmla="*/ 25 w 29"/>
                    <a:gd name="T17" fmla="*/ 25 h 53"/>
                    <a:gd name="T18" fmla="*/ 19 w 29"/>
                    <a:gd name="T19" fmla="*/ 11 h 53"/>
                    <a:gd name="T20" fmla="*/ 8 w 29"/>
                    <a:gd name="T21" fmla="*/ 0 h 53"/>
                    <a:gd name="T22" fmla="*/ 5 w 29"/>
                    <a:gd name="T23" fmla="*/ 0 h 53"/>
                    <a:gd name="T24" fmla="*/ 3 w 29"/>
                    <a:gd name="T25" fmla="*/ 14 h 5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53"/>
                    <a:gd name="T41" fmla="*/ 29 w 29"/>
                    <a:gd name="T42" fmla="*/ 53 h 5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53">
                      <a:moveTo>
                        <a:pt x="3" y="14"/>
                      </a:moveTo>
                      <a:lnTo>
                        <a:pt x="0" y="14"/>
                      </a:lnTo>
                      <a:lnTo>
                        <a:pt x="6" y="18"/>
                      </a:lnTo>
                      <a:lnTo>
                        <a:pt x="10" y="28"/>
                      </a:lnTo>
                      <a:lnTo>
                        <a:pt x="13" y="41"/>
                      </a:lnTo>
                      <a:lnTo>
                        <a:pt x="15" y="53"/>
                      </a:lnTo>
                      <a:lnTo>
                        <a:pt x="29" y="51"/>
                      </a:lnTo>
                      <a:lnTo>
                        <a:pt x="27" y="39"/>
                      </a:lnTo>
                      <a:lnTo>
                        <a:pt x="25" y="25"/>
                      </a:lnTo>
                      <a:lnTo>
                        <a:pt x="19" y="11"/>
                      </a:lnTo>
                      <a:lnTo>
                        <a:pt x="8" y="0"/>
                      </a:lnTo>
                      <a:lnTo>
                        <a:pt x="5" y="0"/>
                      </a:lnTo>
                      <a:lnTo>
                        <a:pt x="3" y="1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39" name="Freeform 106"/>
                <p:cNvSpPr>
                  <a:spLocks/>
                </p:cNvSpPr>
                <p:nvPr/>
              </p:nvSpPr>
              <p:spPr bwMode="auto">
                <a:xfrm>
                  <a:off x="1558" y="2358"/>
                  <a:ext cx="42" cy="32"/>
                </a:xfrm>
                <a:custGeom>
                  <a:avLst/>
                  <a:gdLst>
                    <a:gd name="T0" fmla="*/ 14 w 42"/>
                    <a:gd name="T1" fmla="*/ 31 h 32"/>
                    <a:gd name="T2" fmla="*/ 14 w 42"/>
                    <a:gd name="T3" fmla="*/ 32 h 32"/>
                    <a:gd name="T4" fmla="*/ 19 w 42"/>
                    <a:gd name="T5" fmla="*/ 25 h 32"/>
                    <a:gd name="T6" fmla="*/ 27 w 42"/>
                    <a:gd name="T7" fmla="*/ 18 h 32"/>
                    <a:gd name="T8" fmla="*/ 33 w 42"/>
                    <a:gd name="T9" fmla="*/ 14 h 32"/>
                    <a:gd name="T10" fmla="*/ 40 w 42"/>
                    <a:gd name="T11" fmla="*/ 14 h 32"/>
                    <a:gd name="T12" fmla="*/ 42 w 42"/>
                    <a:gd name="T13" fmla="*/ 0 h 32"/>
                    <a:gd name="T14" fmla="*/ 30 w 42"/>
                    <a:gd name="T15" fmla="*/ 0 h 32"/>
                    <a:gd name="T16" fmla="*/ 17 w 42"/>
                    <a:gd name="T17" fmla="*/ 6 h 32"/>
                    <a:gd name="T18" fmla="*/ 7 w 42"/>
                    <a:gd name="T19" fmla="*/ 16 h 32"/>
                    <a:gd name="T20" fmla="*/ 0 w 42"/>
                    <a:gd name="T21" fmla="*/ 28 h 32"/>
                    <a:gd name="T22" fmla="*/ 0 w 42"/>
                    <a:gd name="T23" fmla="*/ 29 h 32"/>
                    <a:gd name="T24" fmla="*/ 14 w 42"/>
                    <a:gd name="T25" fmla="*/ 31 h 3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2"/>
                    <a:gd name="T40" fmla="*/ 0 h 32"/>
                    <a:gd name="T41" fmla="*/ 42 w 42"/>
                    <a:gd name="T42" fmla="*/ 32 h 3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2" h="32">
                      <a:moveTo>
                        <a:pt x="14" y="31"/>
                      </a:moveTo>
                      <a:lnTo>
                        <a:pt x="14" y="32"/>
                      </a:lnTo>
                      <a:lnTo>
                        <a:pt x="19" y="25"/>
                      </a:lnTo>
                      <a:lnTo>
                        <a:pt x="27" y="18"/>
                      </a:lnTo>
                      <a:lnTo>
                        <a:pt x="33" y="14"/>
                      </a:lnTo>
                      <a:lnTo>
                        <a:pt x="40" y="14"/>
                      </a:lnTo>
                      <a:lnTo>
                        <a:pt x="42" y="0"/>
                      </a:lnTo>
                      <a:lnTo>
                        <a:pt x="30" y="0"/>
                      </a:lnTo>
                      <a:lnTo>
                        <a:pt x="17" y="6"/>
                      </a:lnTo>
                      <a:lnTo>
                        <a:pt x="7" y="16"/>
                      </a:lnTo>
                      <a:lnTo>
                        <a:pt x="0" y="28"/>
                      </a:lnTo>
                      <a:lnTo>
                        <a:pt x="0" y="29"/>
                      </a:lnTo>
                      <a:lnTo>
                        <a:pt x="14" y="3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0" name="Freeform 107"/>
                <p:cNvSpPr>
                  <a:spLocks/>
                </p:cNvSpPr>
                <p:nvPr/>
              </p:nvSpPr>
              <p:spPr bwMode="auto">
                <a:xfrm>
                  <a:off x="1556" y="2387"/>
                  <a:ext cx="21" cy="48"/>
                </a:xfrm>
                <a:custGeom>
                  <a:avLst/>
                  <a:gdLst>
                    <a:gd name="T0" fmla="*/ 21 w 21"/>
                    <a:gd name="T1" fmla="*/ 46 h 48"/>
                    <a:gd name="T2" fmla="*/ 21 w 21"/>
                    <a:gd name="T3" fmla="*/ 46 h 48"/>
                    <a:gd name="T4" fmla="*/ 19 w 21"/>
                    <a:gd name="T5" fmla="*/ 34 h 48"/>
                    <a:gd name="T6" fmla="*/ 16 w 21"/>
                    <a:gd name="T7" fmla="*/ 23 h 48"/>
                    <a:gd name="T8" fmla="*/ 16 w 21"/>
                    <a:gd name="T9" fmla="*/ 13 h 48"/>
                    <a:gd name="T10" fmla="*/ 16 w 21"/>
                    <a:gd name="T11" fmla="*/ 2 h 48"/>
                    <a:gd name="T12" fmla="*/ 2 w 21"/>
                    <a:gd name="T13" fmla="*/ 0 h 48"/>
                    <a:gd name="T14" fmla="*/ 0 w 21"/>
                    <a:gd name="T15" fmla="*/ 13 h 48"/>
                    <a:gd name="T16" fmla="*/ 2 w 21"/>
                    <a:gd name="T17" fmla="*/ 25 h 48"/>
                    <a:gd name="T18" fmla="*/ 4 w 21"/>
                    <a:gd name="T19" fmla="*/ 36 h 48"/>
                    <a:gd name="T20" fmla="*/ 7 w 21"/>
                    <a:gd name="T21" fmla="*/ 48 h 48"/>
                    <a:gd name="T22" fmla="*/ 7 w 21"/>
                    <a:gd name="T23" fmla="*/ 48 h 48"/>
                    <a:gd name="T24" fmla="*/ 21 w 21"/>
                    <a:gd name="T25" fmla="*/ 46 h 48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1"/>
                    <a:gd name="T40" fmla="*/ 0 h 48"/>
                    <a:gd name="T41" fmla="*/ 21 w 21"/>
                    <a:gd name="T42" fmla="*/ 48 h 48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1" h="48">
                      <a:moveTo>
                        <a:pt x="21" y="46"/>
                      </a:moveTo>
                      <a:lnTo>
                        <a:pt x="21" y="46"/>
                      </a:lnTo>
                      <a:lnTo>
                        <a:pt x="19" y="34"/>
                      </a:lnTo>
                      <a:lnTo>
                        <a:pt x="16" y="23"/>
                      </a:lnTo>
                      <a:lnTo>
                        <a:pt x="16" y="13"/>
                      </a:lnTo>
                      <a:lnTo>
                        <a:pt x="16" y="2"/>
                      </a:lnTo>
                      <a:lnTo>
                        <a:pt x="2" y="0"/>
                      </a:lnTo>
                      <a:lnTo>
                        <a:pt x="0" y="13"/>
                      </a:lnTo>
                      <a:lnTo>
                        <a:pt x="2" y="25"/>
                      </a:lnTo>
                      <a:lnTo>
                        <a:pt x="4" y="36"/>
                      </a:lnTo>
                      <a:lnTo>
                        <a:pt x="7" y="48"/>
                      </a:lnTo>
                      <a:lnTo>
                        <a:pt x="21" y="4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1" name="Freeform 108"/>
                <p:cNvSpPr>
                  <a:spLocks/>
                </p:cNvSpPr>
                <p:nvPr/>
              </p:nvSpPr>
              <p:spPr bwMode="auto">
                <a:xfrm>
                  <a:off x="1563" y="2433"/>
                  <a:ext cx="36" cy="26"/>
                </a:xfrm>
                <a:custGeom>
                  <a:avLst/>
                  <a:gdLst>
                    <a:gd name="T0" fmla="*/ 36 w 36"/>
                    <a:gd name="T1" fmla="*/ 9 h 26"/>
                    <a:gd name="T2" fmla="*/ 36 w 36"/>
                    <a:gd name="T3" fmla="*/ 9 h 26"/>
                    <a:gd name="T4" fmla="*/ 28 w 36"/>
                    <a:gd name="T5" fmla="*/ 9 h 26"/>
                    <a:gd name="T6" fmla="*/ 22 w 36"/>
                    <a:gd name="T7" fmla="*/ 7 h 26"/>
                    <a:gd name="T8" fmla="*/ 17 w 36"/>
                    <a:gd name="T9" fmla="*/ 3 h 26"/>
                    <a:gd name="T10" fmla="*/ 14 w 36"/>
                    <a:gd name="T11" fmla="*/ 0 h 26"/>
                    <a:gd name="T12" fmla="*/ 0 w 36"/>
                    <a:gd name="T13" fmla="*/ 2 h 26"/>
                    <a:gd name="T14" fmla="*/ 5 w 36"/>
                    <a:gd name="T15" fmla="*/ 13 h 26"/>
                    <a:gd name="T16" fmla="*/ 14 w 36"/>
                    <a:gd name="T17" fmla="*/ 22 h 26"/>
                    <a:gd name="T18" fmla="*/ 25 w 36"/>
                    <a:gd name="T19" fmla="*/ 24 h 26"/>
                    <a:gd name="T20" fmla="*/ 36 w 36"/>
                    <a:gd name="T21" fmla="*/ 26 h 26"/>
                    <a:gd name="T22" fmla="*/ 36 w 36"/>
                    <a:gd name="T23" fmla="*/ 26 h 26"/>
                    <a:gd name="T24" fmla="*/ 36 w 36"/>
                    <a:gd name="T25" fmla="*/ 9 h 2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36"/>
                    <a:gd name="T40" fmla="*/ 0 h 26"/>
                    <a:gd name="T41" fmla="*/ 36 w 36"/>
                    <a:gd name="T42" fmla="*/ 26 h 26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36" h="26">
                      <a:moveTo>
                        <a:pt x="36" y="9"/>
                      </a:moveTo>
                      <a:lnTo>
                        <a:pt x="36" y="9"/>
                      </a:lnTo>
                      <a:lnTo>
                        <a:pt x="28" y="9"/>
                      </a:lnTo>
                      <a:lnTo>
                        <a:pt x="22" y="7"/>
                      </a:lnTo>
                      <a:lnTo>
                        <a:pt x="17" y="3"/>
                      </a:lnTo>
                      <a:lnTo>
                        <a:pt x="14" y="0"/>
                      </a:lnTo>
                      <a:lnTo>
                        <a:pt x="0" y="2"/>
                      </a:lnTo>
                      <a:lnTo>
                        <a:pt x="5" y="13"/>
                      </a:lnTo>
                      <a:lnTo>
                        <a:pt x="14" y="22"/>
                      </a:lnTo>
                      <a:lnTo>
                        <a:pt x="25" y="24"/>
                      </a:lnTo>
                      <a:lnTo>
                        <a:pt x="36" y="26"/>
                      </a:lnTo>
                      <a:lnTo>
                        <a:pt x="36" y="9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2" name="Freeform 109"/>
                <p:cNvSpPr>
                  <a:spLocks/>
                </p:cNvSpPr>
                <p:nvPr/>
              </p:nvSpPr>
              <p:spPr bwMode="auto">
                <a:xfrm>
                  <a:off x="1599" y="2430"/>
                  <a:ext cx="62" cy="29"/>
                </a:xfrm>
                <a:custGeom>
                  <a:avLst/>
                  <a:gdLst>
                    <a:gd name="T0" fmla="*/ 54 w 62"/>
                    <a:gd name="T1" fmla="*/ 2 h 29"/>
                    <a:gd name="T2" fmla="*/ 54 w 62"/>
                    <a:gd name="T3" fmla="*/ 0 h 29"/>
                    <a:gd name="T4" fmla="*/ 50 w 62"/>
                    <a:gd name="T5" fmla="*/ 4 h 29"/>
                    <a:gd name="T6" fmla="*/ 42 w 62"/>
                    <a:gd name="T7" fmla="*/ 6 h 29"/>
                    <a:gd name="T8" fmla="*/ 36 w 62"/>
                    <a:gd name="T9" fmla="*/ 9 h 29"/>
                    <a:gd name="T10" fmla="*/ 30 w 62"/>
                    <a:gd name="T11" fmla="*/ 10 h 29"/>
                    <a:gd name="T12" fmla="*/ 22 w 62"/>
                    <a:gd name="T13" fmla="*/ 12 h 29"/>
                    <a:gd name="T14" fmla="*/ 16 w 62"/>
                    <a:gd name="T15" fmla="*/ 12 h 29"/>
                    <a:gd name="T16" fmla="*/ 9 w 62"/>
                    <a:gd name="T17" fmla="*/ 14 h 29"/>
                    <a:gd name="T18" fmla="*/ 0 w 62"/>
                    <a:gd name="T19" fmla="*/ 12 h 29"/>
                    <a:gd name="T20" fmla="*/ 0 w 62"/>
                    <a:gd name="T21" fmla="*/ 29 h 29"/>
                    <a:gd name="T22" fmla="*/ 9 w 62"/>
                    <a:gd name="T23" fmla="*/ 28 h 29"/>
                    <a:gd name="T24" fmla="*/ 16 w 62"/>
                    <a:gd name="T25" fmla="*/ 27 h 29"/>
                    <a:gd name="T26" fmla="*/ 24 w 62"/>
                    <a:gd name="T27" fmla="*/ 27 h 29"/>
                    <a:gd name="T28" fmla="*/ 33 w 62"/>
                    <a:gd name="T29" fmla="*/ 25 h 29"/>
                    <a:gd name="T30" fmla="*/ 39 w 62"/>
                    <a:gd name="T31" fmla="*/ 23 h 29"/>
                    <a:gd name="T32" fmla="*/ 47 w 62"/>
                    <a:gd name="T33" fmla="*/ 21 h 29"/>
                    <a:gd name="T34" fmla="*/ 54 w 62"/>
                    <a:gd name="T35" fmla="*/ 18 h 29"/>
                    <a:gd name="T36" fmla="*/ 62 w 62"/>
                    <a:gd name="T37" fmla="*/ 15 h 29"/>
                    <a:gd name="T38" fmla="*/ 62 w 62"/>
                    <a:gd name="T39" fmla="*/ 14 h 29"/>
                    <a:gd name="T40" fmla="*/ 54 w 62"/>
                    <a:gd name="T41" fmla="*/ 2 h 29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2"/>
                    <a:gd name="T64" fmla="*/ 0 h 29"/>
                    <a:gd name="T65" fmla="*/ 62 w 62"/>
                    <a:gd name="T66" fmla="*/ 29 h 29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2" h="29">
                      <a:moveTo>
                        <a:pt x="54" y="2"/>
                      </a:moveTo>
                      <a:lnTo>
                        <a:pt x="54" y="0"/>
                      </a:lnTo>
                      <a:lnTo>
                        <a:pt x="50" y="4"/>
                      </a:lnTo>
                      <a:lnTo>
                        <a:pt x="42" y="6"/>
                      </a:lnTo>
                      <a:lnTo>
                        <a:pt x="36" y="9"/>
                      </a:lnTo>
                      <a:lnTo>
                        <a:pt x="30" y="10"/>
                      </a:lnTo>
                      <a:lnTo>
                        <a:pt x="22" y="12"/>
                      </a:lnTo>
                      <a:lnTo>
                        <a:pt x="16" y="12"/>
                      </a:lnTo>
                      <a:lnTo>
                        <a:pt x="9" y="14"/>
                      </a:lnTo>
                      <a:lnTo>
                        <a:pt x="0" y="12"/>
                      </a:lnTo>
                      <a:lnTo>
                        <a:pt x="0" y="29"/>
                      </a:lnTo>
                      <a:lnTo>
                        <a:pt x="9" y="28"/>
                      </a:lnTo>
                      <a:lnTo>
                        <a:pt x="16" y="27"/>
                      </a:lnTo>
                      <a:lnTo>
                        <a:pt x="24" y="27"/>
                      </a:lnTo>
                      <a:lnTo>
                        <a:pt x="33" y="25"/>
                      </a:lnTo>
                      <a:lnTo>
                        <a:pt x="39" y="23"/>
                      </a:lnTo>
                      <a:lnTo>
                        <a:pt x="47" y="21"/>
                      </a:lnTo>
                      <a:lnTo>
                        <a:pt x="54" y="18"/>
                      </a:lnTo>
                      <a:lnTo>
                        <a:pt x="62" y="15"/>
                      </a:lnTo>
                      <a:lnTo>
                        <a:pt x="62" y="14"/>
                      </a:lnTo>
                      <a:lnTo>
                        <a:pt x="54" y="2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3" name="Freeform 110"/>
                <p:cNvSpPr>
                  <a:spLocks/>
                </p:cNvSpPr>
                <p:nvPr/>
              </p:nvSpPr>
              <p:spPr bwMode="auto">
                <a:xfrm>
                  <a:off x="1653" y="2372"/>
                  <a:ext cx="69" cy="72"/>
                </a:xfrm>
                <a:custGeom>
                  <a:avLst/>
                  <a:gdLst>
                    <a:gd name="T0" fmla="*/ 59 w 69"/>
                    <a:gd name="T1" fmla="*/ 0 h 72"/>
                    <a:gd name="T2" fmla="*/ 57 w 69"/>
                    <a:gd name="T3" fmla="*/ 2 h 72"/>
                    <a:gd name="T4" fmla="*/ 50 w 69"/>
                    <a:gd name="T5" fmla="*/ 10 h 72"/>
                    <a:gd name="T6" fmla="*/ 44 w 69"/>
                    <a:gd name="T7" fmla="*/ 18 h 72"/>
                    <a:gd name="T8" fmla="*/ 37 w 69"/>
                    <a:gd name="T9" fmla="*/ 27 h 72"/>
                    <a:gd name="T10" fmla="*/ 31 w 69"/>
                    <a:gd name="T11" fmla="*/ 34 h 72"/>
                    <a:gd name="T12" fmla="*/ 23 w 69"/>
                    <a:gd name="T13" fmla="*/ 41 h 72"/>
                    <a:gd name="T14" fmla="*/ 16 w 69"/>
                    <a:gd name="T15" fmla="*/ 47 h 72"/>
                    <a:gd name="T16" fmla="*/ 8 w 69"/>
                    <a:gd name="T17" fmla="*/ 54 h 72"/>
                    <a:gd name="T18" fmla="*/ 0 w 69"/>
                    <a:gd name="T19" fmla="*/ 60 h 72"/>
                    <a:gd name="T20" fmla="*/ 8 w 69"/>
                    <a:gd name="T21" fmla="*/ 72 h 72"/>
                    <a:gd name="T22" fmla="*/ 17 w 69"/>
                    <a:gd name="T23" fmla="*/ 66 h 72"/>
                    <a:gd name="T24" fmla="*/ 26 w 69"/>
                    <a:gd name="T25" fmla="*/ 60 h 72"/>
                    <a:gd name="T26" fmla="*/ 33 w 69"/>
                    <a:gd name="T27" fmla="*/ 51 h 72"/>
                    <a:gd name="T28" fmla="*/ 40 w 69"/>
                    <a:gd name="T29" fmla="*/ 44 h 72"/>
                    <a:gd name="T30" fmla="*/ 49 w 69"/>
                    <a:gd name="T31" fmla="*/ 37 h 72"/>
                    <a:gd name="T32" fmla="*/ 56 w 69"/>
                    <a:gd name="T33" fmla="*/ 28 h 72"/>
                    <a:gd name="T34" fmla="*/ 62 w 69"/>
                    <a:gd name="T35" fmla="*/ 20 h 72"/>
                    <a:gd name="T36" fmla="*/ 69 w 69"/>
                    <a:gd name="T37" fmla="*/ 11 h 72"/>
                    <a:gd name="T38" fmla="*/ 68 w 69"/>
                    <a:gd name="T39" fmla="*/ 12 h 72"/>
                    <a:gd name="T40" fmla="*/ 59 w 69"/>
                    <a:gd name="T41" fmla="*/ 0 h 72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69"/>
                    <a:gd name="T64" fmla="*/ 0 h 72"/>
                    <a:gd name="T65" fmla="*/ 69 w 69"/>
                    <a:gd name="T66" fmla="*/ 72 h 72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69" h="72">
                      <a:moveTo>
                        <a:pt x="59" y="0"/>
                      </a:moveTo>
                      <a:lnTo>
                        <a:pt x="57" y="2"/>
                      </a:lnTo>
                      <a:lnTo>
                        <a:pt x="50" y="10"/>
                      </a:lnTo>
                      <a:lnTo>
                        <a:pt x="44" y="18"/>
                      </a:lnTo>
                      <a:lnTo>
                        <a:pt x="37" y="27"/>
                      </a:lnTo>
                      <a:lnTo>
                        <a:pt x="31" y="34"/>
                      </a:lnTo>
                      <a:lnTo>
                        <a:pt x="23" y="41"/>
                      </a:lnTo>
                      <a:lnTo>
                        <a:pt x="16" y="47"/>
                      </a:lnTo>
                      <a:lnTo>
                        <a:pt x="8" y="54"/>
                      </a:lnTo>
                      <a:lnTo>
                        <a:pt x="0" y="60"/>
                      </a:lnTo>
                      <a:lnTo>
                        <a:pt x="8" y="72"/>
                      </a:lnTo>
                      <a:lnTo>
                        <a:pt x="17" y="66"/>
                      </a:lnTo>
                      <a:lnTo>
                        <a:pt x="26" y="60"/>
                      </a:lnTo>
                      <a:lnTo>
                        <a:pt x="33" y="51"/>
                      </a:lnTo>
                      <a:lnTo>
                        <a:pt x="40" y="44"/>
                      </a:lnTo>
                      <a:lnTo>
                        <a:pt x="49" y="37"/>
                      </a:lnTo>
                      <a:lnTo>
                        <a:pt x="56" y="28"/>
                      </a:lnTo>
                      <a:lnTo>
                        <a:pt x="62" y="20"/>
                      </a:lnTo>
                      <a:lnTo>
                        <a:pt x="69" y="11"/>
                      </a:lnTo>
                      <a:lnTo>
                        <a:pt x="68" y="12"/>
                      </a:lnTo>
                      <a:lnTo>
                        <a:pt x="59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4" name="Freeform 111"/>
                <p:cNvSpPr>
                  <a:spLocks/>
                </p:cNvSpPr>
                <p:nvPr/>
              </p:nvSpPr>
              <p:spPr bwMode="auto">
                <a:xfrm>
                  <a:off x="1712" y="2274"/>
                  <a:ext cx="96" cy="110"/>
                </a:xfrm>
                <a:custGeom>
                  <a:avLst/>
                  <a:gdLst>
                    <a:gd name="T0" fmla="*/ 90 w 96"/>
                    <a:gd name="T1" fmla="*/ 0 h 110"/>
                    <a:gd name="T2" fmla="*/ 84 w 96"/>
                    <a:gd name="T3" fmla="*/ 5 h 110"/>
                    <a:gd name="T4" fmla="*/ 76 w 96"/>
                    <a:gd name="T5" fmla="*/ 16 h 110"/>
                    <a:gd name="T6" fmla="*/ 66 w 96"/>
                    <a:gd name="T7" fmla="*/ 28 h 110"/>
                    <a:gd name="T8" fmla="*/ 55 w 96"/>
                    <a:gd name="T9" fmla="*/ 41 h 110"/>
                    <a:gd name="T10" fmla="*/ 43 w 96"/>
                    <a:gd name="T11" fmla="*/ 55 h 110"/>
                    <a:gd name="T12" fmla="*/ 32 w 96"/>
                    <a:gd name="T13" fmla="*/ 67 h 110"/>
                    <a:gd name="T14" fmla="*/ 20 w 96"/>
                    <a:gd name="T15" fmla="*/ 79 h 110"/>
                    <a:gd name="T16" fmla="*/ 9 w 96"/>
                    <a:gd name="T17" fmla="*/ 90 h 110"/>
                    <a:gd name="T18" fmla="*/ 0 w 96"/>
                    <a:gd name="T19" fmla="*/ 98 h 110"/>
                    <a:gd name="T20" fmla="*/ 9 w 96"/>
                    <a:gd name="T21" fmla="*/ 110 h 110"/>
                    <a:gd name="T22" fmla="*/ 19 w 96"/>
                    <a:gd name="T23" fmla="*/ 100 h 110"/>
                    <a:gd name="T24" fmla="*/ 30 w 96"/>
                    <a:gd name="T25" fmla="*/ 89 h 110"/>
                    <a:gd name="T26" fmla="*/ 42 w 96"/>
                    <a:gd name="T27" fmla="*/ 77 h 110"/>
                    <a:gd name="T28" fmla="*/ 55 w 96"/>
                    <a:gd name="T29" fmla="*/ 64 h 110"/>
                    <a:gd name="T30" fmla="*/ 67 w 96"/>
                    <a:gd name="T31" fmla="*/ 51 h 110"/>
                    <a:gd name="T32" fmla="*/ 78 w 96"/>
                    <a:gd name="T33" fmla="*/ 38 h 110"/>
                    <a:gd name="T34" fmla="*/ 88 w 96"/>
                    <a:gd name="T35" fmla="*/ 26 h 110"/>
                    <a:gd name="T36" fmla="*/ 96 w 96"/>
                    <a:gd name="T37" fmla="*/ 12 h 110"/>
                    <a:gd name="T38" fmla="*/ 90 w 96"/>
                    <a:gd name="T39" fmla="*/ 17 h 110"/>
                    <a:gd name="T40" fmla="*/ 90 w 96"/>
                    <a:gd name="T41" fmla="*/ 0 h 110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96"/>
                    <a:gd name="T64" fmla="*/ 0 h 110"/>
                    <a:gd name="T65" fmla="*/ 96 w 96"/>
                    <a:gd name="T66" fmla="*/ 110 h 110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96" h="110">
                      <a:moveTo>
                        <a:pt x="90" y="0"/>
                      </a:moveTo>
                      <a:lnTo>
                        <a:pt x="84" y="5"/>
                      </a:lnTo>
                      <a:lnTo>
                        <a:pt x="76" y="16"/>
                      </a:lnTo>
                      <a:lnTo>
                        <a:pt x="66" y="28"/>
                      </a:lnTo>
                      <a:lnTo>
                        <a:pt x="55" y="41"/>
                      </a:lnTo>
                      <a:lnTo>
                        <a:pt x="43" y="55"/>
                      </a:lnTo>
                      <a:lnTo>
                        <a:pt x="32" y="67"/>
                      </a:lnTo>
                      <a:lnTo>
                        <a:pt x="20" y="79"/>
                      </a:lnTo>
                      <a:lnTo>
                        <a:pt x="9" y="90"/>
                      </a:lnTo>
                      <a:lnTo>
                        <a:pt x="0" y="98"/>
                      </a:lnTo>
                      <a:lnTo>
                        <a:pt x="9" y="110"/>
                      </a:lnTo>
                      <a:lnTo>
                        <a:pt x="19" y="100"/>
                      </a:lnTo>
                      <a:lnTo>
                        <a:pt x="30" y="89"/>
                      </a:lnTo>
                      <a:lnTo>
                        <a:pt x="42" y="77"/>
                      </a:lnTo>
                      <a:lnTo>
                        <a:pt x="55" y="64"/>
                      </a:lnTo>
                      <a:lnTo>
                        <a:pt x="67" y="51"/>
                      </a:lnTo>
                      <a:lnTo>
                        <a:pt x="78" y="38"/>
                      </a:lnTo>
                      <a:lnTo>
                        <a:pt x="88" y="26"/>
                      </a:lnTo>
                      <a:lnTo>
                        <a:pt x="96" y="12"/>
                      </a:lnTo>
                      <a:lnTo>
                        <a:pt x="90" y="17"/>
                      </a:lnTo>
                      <a:lnTo>
                        <a:pt x="9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5" name="Freeform 112"/>
                <p:cNvSpPr>
                  <a:spLocks/>
                </p:cNvSpPr>
                <p:nvPr/>
              </p:nvSpPr>
              <p:spPr bwMode="auto">
                <a:xfrm>
                  <a:off x="1785" y="2274"/>
                  <a:ext cx="22" cy="31"/>
                </a:xfrm>
                <a:custGeom>
                  <a:avLst/>
                  <a:gdLst>
                    <a:gd name="T0" fmla="*/ 8 w 22"/>
                    <a:gd name="T1" fmla="*/ 16 h 31"/>
                    <a:gd name="T2" fmla="*/ 15 w 22"/>
                    <a:gd name="T3" fmla="*/ 26 h 31"/>
                    <a:gd name="T4" fmla="*/ 18 w 22"/>
                    <a:gd name="T5" fmla="*/ 21 h 31"/>
                    <a:gd name="T6" fmla="*/ 22 w 22"/>
                    <a:gd name="T7" fmla="*/ 15 h 31"/>
                    <a:gd name="T8" fmla="*/ 17 w 22"/>
                    <a:gd name="T9" fmla="*/ 0 h 31"/>
                    <a:gd name="T10" fmla="*/ 17 w 22"/>
                    <a:gd name="T11" fmla="*/ 17 h 31"/>
                    <a:gd name="T12" fmla="*/ 10 w 22"/>
                    <a:gd name="T13" fmla="*/ 8 h 31"/>
                    <a:gd name="T14" fmla="*/ 6 w 22"/>
                    <a:gd name="T15" fmla="*/ 11 h 31"/>
                    <a:gd name="T16" fmla="*/ 0 w 22"/>
                    <a:gd name="T17" fmla="*/ 19 h 31"/>
                    <a:gd name="T18" fmla="*/ 10 w 22"/>
                    <a:gd name="T19" fmla="*/ 31 h 31"/>
                    <a:gd name="T20" fmla="*/ 8 w 22"/>
                    <a:gd name="T21" fmla="*/ 16 h 31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w 22"/>
                    <a:gd name="T34" fmla="*/ 0 h 31"/>
                    <a:gd name="T35" fmla="*/ 22 w 22"/>
                    <a:gd name="T36" fmla="*/ 31 h 31"/>
                  </a:gdLst>
                  <a:ahLst/>
                  <a:cxnLst>
                    <a:cxn ang="T22">
                      <a:pos x="T0" y="T1"/>
                    </a:cxn>
                    <a:cxn ang="T23">
                      <a:pos x="T2" y="T3"/>
                    </a:cxn>
                    <a:cxn ang="T24">
                      <a:pos x="T4" y="T5"/>
                    </a:cxn>
                    <a:cxn ang="T25">
                      <a:pos x="T6" y="T7"/>
                    </a:cxn>
                    <a:cxn ang="T26">
                      <a:pos x="T8" y="T9"/>
                    </a:cxn>
                    <a:cxn ang="T27">
                      <a:pos x="T10" y="T11"/>
                    </a:cxn>
                    <a:cxn ang="T28">
                      <a:pos x="T12" y="T13"/>
                    </a:cxn>
                    <a:cxn ang="T29">
                      <a:pos x="T14" y="T15"/>
                    </a:cxn>
                    <a:cxn ang="T30">
                      <a:pos x="T16" y="T17"/>
                    </a:cxn>
                    <a:cxn ang="T31">
                      <a:pos x="T18" y="T19"/>
                    </a:cxn>
                    <a:cxn ang="T32">
                      <a:pos x="T20" y="T21"/>
                    </a:cxn>
                  </a:cxnLst>
                  <a:rect l="T33" t="T34" r="T35" b="T36"/>
                  <a:pathLst>
                    <a:path w="22" h="31">
                      <a:moveTo>
                        <a:pt x="8" y="16"/>
                      </a:moveTo>
                      <a:lnTo>
                        <a:pt x="15" y="26"/>
                      </a:lnTo>
                      <a:lnTo>
                        <a:pt x="18" y="21"/>
                      </a:lnTo>
                      <a:lnTo>
                        <a:pt x="22" y="15"/>
                      </a:lnTo>
                      <a:lnTo>
                        <a:pt x="17" y="0"/>
                      </a:lnTo>
                      <a:lnTo>
                        <a:pt x="17" y="17"/>
                      </a:lnTo>
                      <a:lnTo>
                        <a:pt x="10" y="8"/>
                      </a:lnTo>
                      <a:lnTo>
                        <a:pt x="6" y="11"/>
                      </a:lnTo>
                      <a:lnTo>
                        <a:pt x="0" y="19"/>
                      </a:lnTo>
                      <a:lnTo>
                        <a:pt x="10" y="31"/>
                      </a:lnTo>
                      <a:lnTo>
                        <a:pt x="8" y="1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6" name="Freeform 113"/>
                <p:cNvSpPr>
                  <a:spLocks/>
                </p:cNvSpPr>
                <p:nvPr/>
              </p:nvSpPr>
              <p:spPr bwMode="auto">
                <a:xfrm>
                  <a:off x="1793" y="2290"/>
                  <a:ext cx="8" cy="15"/>
                </a:xfrm>
                <a:custGeom>
                  <a:avLst/>
                  <a:gdLst>
                    <a:gd name="T0" fmla="*/ 2 w 8"/>
                    <a:gd name="T1" fmla="*/ 15 h 15"/>
                    <a:gd name="T2" fmla="*/ 7 w 8"/>
                    <a:gd name="T3" fmla="*/ 12 h 15"/>
                    <a:gd name="T4" fmla="*/ 8 w 8"/>
                    <a:gd name="T5" fmla="*/ 6 h 15"/>
                    <a:gd name="T6" fmla="*/ 6 w 8"/>
                    <a:gd name="T7" fmla="*/ 1 h 15"/>
                    <a:gd name="T8" fmla="*/ 0 w 8"/>
                    <a:gd name="T9" fmla="*/ 0 h 15"/>
                    <a:gd name="T10" fmla="*/ 2 w 8"/>
                    <a:gd name="T11" fmla="*/ 15 h 15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8"/>
                    <a:gd name="T19" fmla="*/ 0 h 15"/>
                    <a:gd name="T20" fmla="*/ 8 w 8"/>
                    <a:gd name="T21" fmla="*/ 15 h 15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8" h="15">
                      <a:moveTo>
                        <a:pt x="2" y="15"/>
                      </a:moveTo>
                      <a:lnTo>
                        <a:pt x="7" y="12"/>
                      </a:lnTo>
                      <a:lnTo>
                        <a:pt x="8" y="6"/>
                      </a:lnTo>
                      <a:lnTo>
                        <a:pt x="6" y="1"/>
                      </a:lnTo>
                      <a:lnTo>
                        <a:pt x="0" y="0"/>
                      </a:lnTo>
                      <a:lnTo>
                        <a:pt x="2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7" name="Freeform 114"/>
                <p:cNvSpPr>
                  <a:spLocks/>
                </p:cNvSpPr>
                <p:nvPr/>
              </p:nvSpPr>
              <p:spPr bwMode="auto">
                <a:xfrm>
                  <a:off x="1490" y="2283"/>
                  <a:ext cx="9" cy="14"/>
                </a:xfrm>
                <a:custGeom>
                  <a:avLst/>
                  <a:gdLst>
                    <a:gd name="T0" fmla="*/ 6 w 9"/>
                    <a:gd name="T1" fmla="*/ 0 h 14"/>
                    <a:gd name="T2" fmla="*/ 1 w 9"/>
                    <a:gd name="T3" fmla="*/ 2 h 14"/>
                    <a:gd name="T4" fmla="*/ 0 w 9"/>
                    <a:gd name="T5" fmla="*/ 8 h 14"/>
                    <a:gd name="T6" fmla="*/ 3 w 9"/>
                    <a:gd name="T7" fmla="*/ 13 h 14"/>
                    <a:gd name="T8" fmla="*/ 9 w 9"/>
                    <a:gd name="T9" fmla="*/ 14 h 14"/>
                    <a:gd name="T10" fmla="*/ 6 w 9"/>
                    <a:gd name="T11" fmla="*/ 0 h 1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9"/>
                    <a:gd name="T19" fmla="*/ 0 h 14"/>
                    <a:gd name="T20" fmla="*/ 9 w 9"/>
                    <a:gd name="T21" fmla="*/ 14 h 1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9" h="14">
                      <a:moveTo>
                        <a:pt x="6" y="0"/>
                      </a:moveTo>
                      <a:lnTo>
                        <a:pt x="1" y="2"/>
                      </a:lnTo>
                      <a:lnTo>
                        <a:pt x="0" y="8"/>
                      </a:lnTo>
                      <a:lnTo>
                        <a:pt x="3" y="13"/>
                      </a:lnTo>
                      <a:lnTo>
                        <a:pt x="9" y="14"/>
                      </a:lnTo>
                      <a:lnTo>
                        <a:pt x="6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8" name="Freeform 115"/>
                <p:cNvSpPr>
                  <a:spLocks/>
                </p:cNvSpPr>
                <p:nvPr/>
              </p:nvSpPr>
              <p:spPr bwMode="auto">
                <a:xfrm>
                  <a:off x="1496" y="2270"/>
                  <a:ext cx="18" cy="27"/>
                </a:xfrm>
                <a:custGeom>
                  <a:avLst/>
                  <a:gdLst>
                    <a:gd name="T0" fmla="*/ 4 w 18"/>
                    <a:gd name="T1" fmla="*/ 1 h 27"/>
                    <a:gd name="T2" fmla="*/ 4 w 18"/>
                    <a:gd name="T3" fmla="*/ 2 h 27"/>
                    <a:gd name="T4" fmla="*/ 4 w 18"/>
                    <a:gd name="T5" fmla="*/ 7 h 27"/>
                    <a:gd name="T6" fmla="*/ 3 w 18"/>
                    <a:gd name="T7" fmla="*/ 10 h 27"/>
                    <a:gd name="T8" fmla="*/ 1 w 18"/>
                    <a:gd name="T9" fmla="*/ 12 h 27"/>
                    <a:gd name="T10" fmla="*/ 0 w 18"/>
                    <a:gd name="T11" fmla="*/ 13 h 27"/>
                    <a:gd name="T12" fmla="*/ 3 w 18"/>
                    <a:gd name="T13" fmla="*/ 27 h 27"/>
                    <a:gd name="T14" fmla="*/ 11 w 18"/>
                    <a:gd name="T15" fmla="*/ 24 h 27"/>
                    <a:gd name="T16" fmla="*/ 17 w 18"/>
                    <a:gd name="T17" fmla="*/ 15 h 27"/>
                    <a:gd name="T18" fmla="*/ 18 w 18"/>
                    <a:gd name="T19" fmla="*/ 7 h 27"/>
                    <a:gd name="T20" fmla="*/ 18 w 18"/>
                    <a:gd name="T21" fmla="*/ 0 h 27"/>
                    <a:gd name="T22" fmla="*/ 18 w 18"/>
                    <a:gd name="T23" fmla="*/ 1 h 27"/>
                    <a:gd name="T24" fmla="*/ 4 w 18"/>
                    <a:gd name="T25" fmla="*/ 1 h 27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18"/>
                    <a:gd name="T40" fmla="*/ 0 h 27"/>
                    <a:gd name="T41" fmla="*/ 18 w 18"/>
                    <a:gd name="T42" fmla="*/ 27 h 27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18" h="27">
                      <a:moveTo>
                        <a:pt x="4" y="1"/>
                      </a:moveTo>
                      <a:lnTo>
                        <a:pt x="4" y="2"/>
                      </a:lnTo>
                      <a:lnTo>
                        <a:pt x="4" y="7"/>
                      </a:lnTo>
                      <a:lnTo>
                        <a:pt x="3" y="10"/>
                      </a:lnTo>
                      <a:lnTo>
                        <a:pt x="1" y="12"/>
                      </a:lnTo>
                      <a:lnTo>
                        <a:pt x="0" y="13"/>
                      </a:lnTo>
                      <a:lnTo>
                        <a:pt x="3" y="27"/>
                      </a:lnTo>
                      <a:lnTo>
                        <a:pt x="11" y="24"/>
                      </a:lnTo>
                      <a:lnTo>
                        <a:pt x="17" y="15"/>
                      </a:lnTo>
                      <a:lnTo>
                        <a:pt x="18" y="7"/>
                      </a:lnTo>
                      <a:lnTo>
                        <a:pt x="18" y="0"/>
                      </a:lnTo>
                      <a:lnTo>
                        <a:pt x="18" y="1"/>
                      </a:lnTo>
                      <a:lnTo>
                        <a:pt x="4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49" name="Freeform 116"/>
                <p:cNvSpPr>
                  <a:spLocks/>
                </p:cNvSpPr>
                <p:nvPr/>
              </p:nvSpPr>
              <p:spPr bwMode="auto">
                <a:xfrm>
                  <a:off x="1473" y="2239"/>
                  <a:ext cx="41" cy="32"/>
                </a:xfrm>
                <a:custGeom>
                  <a:avLst/>
                  <a:gdLst>
                    <a:gd name="T0" fmla="*/ 0 w 41"/>
                    <a:gd name="T1" fmla="*/ 15 h 32"/>
                    <a:gd name="T2" fmla="*/ 0 w 41"/>
                    <a:gd name="T3" fmla="*/ 15 h 32"/>
                    <a:gd name="T4" fmla="*/ 16 w 41"/>
                    <a:gd name="T5" fmla="*/ 16 h 32"/>
                    <a:gd name="T6" fmla="*/ 22 w 41"/>
                    <a:gd name="T7" fmla="*/ 18 h 32"/>
                    <a:gd name="T8" fmla="*/ 24 w 41"/>
                    <a:gd name="T9" fmla="*/ 26 h 32"/>
                    <a:gd name="T10" fmla="*/ 27 w 41"/>
                    <a:gd name="T11" fmla="*/ 32 h 32"/>
                    <a:gd name="T12" fmla="*/ 41 w 41"/>
                    <a:gd name="T13" fmla="*/ 32 h 32"/>
                    <a:gd name="T14" fmla="*/ 39 w 41"/>
                    <a:gd name="T15" fmla="*/ 21 h 32"/>
                    <a:gd name="T16" fmla="*/ 32 w 41"/>
                    <a:gd name="T17" fmla="*/ 9 h 32"/>
                    <a:gd name="T18" fmla="*/ 18 w 41"/>
                    <a:gd name="T19" fmla="*/ 2 h 32"/>
                    <a:gd name="T20" fmla="*/ 0 w 41"/>
                    <a:gd name="T21" fmla="*/ 0 h 32"/>
                    <a:gd name="T22" fmla="*/ 0 w 41"/>
                    <a:gd name="T23" fmla="*/ 0 h 32"/>
                    <a:gd name="T24" fmla="*/ 0 w 41"/>
                    <a:gd name="T25" fmla="*/ 15 h 32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41"/>
                    <a:gd name="T40" fmla="*/ 0 h 32"/>
                    <a:gd name="T41" fmla="*/ 41 w 41"/>
                    <a:gd name="T42" fmla="*/ 32 h 32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41" h="32">
                      <a:moveTo>
                        <a:pt x="0" y="15"/>
                      </a:moveTo>
                      <a:lnTo>
                        <a:pt x="0" y="15"/>
                      </a:lnTo>
                      <a:lnTo>
                        <a:pt x="16" y="16"/>
                      </a:lnTo>
                      <a:lnTo>
                        <a:pt x="22" y="18"/>
                      </a:lnTo>
                      <a:lnTo>
                        <a:pt x="24" y="26"/>
                      </a:lnTo>
                      <a:lnTo>
                        <a:pt x="27" y="32"/>
                      </a:lnTo>
                      <a:lnTo>
                        <a:pt x="41" y="32"/>
                      </a:lnTo>
                      <a:lnTo>
                        <a:pt x="39" y="21"/>
                      </a:lnTo>
                      <a:lnTo>
                        <a:pt x="32" y="9"/>
                      </a:lnTo>
                      <a:lnTo>
                        <a:pt x="18" y="2"/>
                      </a:lnTo>
                      <a:lnTo>
                        <a:pt x="0" y="0"/>
                      </a:lnTo>
                      <a:lnTo>
                        <a:pt x="0" y="15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0" name="Freeform 117"/>
                <p:cNvSpPr>
                  <a:spLocks/>
                </p:cNvSpPr>
                <p:nvPr/>
              </p:nvSpPr>
              <p:spPr bwMode="auto">
                <a:xfrm>
                  <a:off x="1444" y="2239"/>
                  <a:ext cx="29" cy="43"/>
                </a:xfrm>
                <a:custGeom>
                  <a:avLst/>
                  <a:gdLst>
                    <a:gd name="T0" fmla="*/ 15 w 29"/>
                    <a:gd name="T1" fmla="*/ 40 h 43"/>
                    <a:gd name="T2" fmla="*/ 15 w 29"/>
                    <a:gd name="T3" fmla="*/ 43 h 43"/>
                    <a:gd name="T4" fmla="*/ 18 w 29"/>
                    <a:gd name="T5" fmla="*/ 34 h 43"/>
                    <a:gd name="T6" fmla="*/ 24 w 29"/>
                    <a:gd name="T7" fmla="*/ 23 h 43"/>
                    <a:gd name="T8" fmla="*/ 27 w 29"/>
                    <a:gd name="T9" fmla="*/ 16 h 43"/>
                    <a:gd name="T10" fmla="*/ 29 w 29"/>
                    <a:gd name="T11" fmla="*/ 15 h 43"/>
                    <a:gd name="T12" fmla="*/ 29 w 29"/>
                    <a:gd name="T13" fmla="*/ 0 h 43"/>
                    <a:gd name="T14" fmla="*/ 17 w 29"/>
                    <a:gd name="T15" fmla="*/ 6 h 43"/>
                    <a:gd name="T16" fmla="*/ 10 w 29"/>
                    <a:gd name="T17" fmla="*/ 16 h 43"/>
                    <a:gd name="T18" fmla="*/ 4 w 29"/>
                    <a:gd name="T19" fmla="*/ 27 h 43"/>
                    <a:gd name="T20" fmla="*/ 0 w 29"/>
                    <a:gd name="T21" fmla="*/ 35 h 43"/>
                    <a:gd name="T22" fmla="*/ 0 w 29"/>
                    <a:gd name="T23" fmla="*/ 38 h 43"/>
                    <a:gd name="T24" fmla="*/ 15 w 29"/>
                    <a:gd name="T25" fmla="*/ 40 h 43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9"/>
                    <a:gd name="T40" fmla="*/ 0 h 43"/>
                    <a:gd name="T41" fmla="*/ 29 w 29"/>
                    <a:gd name="T42" fmla="*/ 43 h 43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9" h="43">
                      <a:moveTo>
                        <a:pt x="15" y="40"/>
                      </a:moveTo>
                      <a:lnTo>
                        <a:pt x="15" y="43"/>
                      </a:lnTo>
                      <a:lnTo>
                        <a:pt x="18" y="34"/>
                      </a:lnTo>
                      <a:lnTo>
                        <a:pt x="24" y="23"/>
                      </a:lnTo>
                      <a:lnTo>
                        <a:pt x="27" y="16"/>
                      </a:lnTo>
                      <a:lnTo>
                        <a:pt x="29" y="15"/>
                      </a:lnTo>
                      <a:lnTo>
                        <a:pt x="29" y="0"/>
                      </a:lnTo>
                      <a:lnTo>
                        <a:pt x="17" y="6"/>
                      </a:lnTo>
                      <a:lnTo>
                        <a:pt x="10" y="16"/>
                      </a:lnTo>
                      <a:lnTo>
                        <a:pt x="4" y="27"/>
                      </a:lnTo>
                      <a:lnTo>
                        <a:pt x="0" y="35"/>
                      </a:lnTo>
                      <a:lnTo>
                        <a:pt x="0" y="38"/>
                      </a:lnTo>
                      <a:lnTo>
                        <a:pt x="15" y="4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1" name="Freeform 118"/>
                <p:cNvSpPr>
                  <a:spLocks/>
                </p:cNvSpPr>
                <p:nvPr/>
              </p:nvSpPr>
              <p:spPr bwMode="auto">
                <a:xfrm>
                  <a:off x="1444" y="2277"/>
                  <a:ext cx="20" cy="35"/>
                </a:xfrm>
                <a:custGeom>
                  <a:avLst/>
                  <a:gdLst>
                    <a:gd name="T0" fmla="*/ 20 w 20"/>
                    <a:gd name="T1" fmla="*/ 34 h 35"/>
                    <a:gd name="T2" fmla="*/ 20 w 20"/>
                    <a:gd name="T3" fmla="*/ 32 h 35"/>
                    <a:gd name="T4" fmla="*/ 17 w 20"/>
                    <a:gd name="T5" fmla="*/ 24 h 35"/>
                    <a:gd name="T6" fmla="*/ 16 w 20"/>
                    <a:gd name="T7" fmla="*/ 16 h 35"/>
                    <a:gd name="T8" fmla="*/ 15 w 20"/>
                    <a:gd name="T9" fmla="*/ 9 h 35"/>
                    <a:gd name="T10" fmla="*/ 15 w 20"/>
                    <a:gd name="T11" fmla="*/ 2 h 35"/>
                    <a:gd name="T12" fmla="*/ 0 w 20"/>
                    <a:gd name="T13" fmla="*/ 0 h 35"/>
                    <a:gd name="T14" fmla="*/ 0 w 20"/>
                    <a:gd name="T15" fmla="*/ 9 h 35"/>
                    <a:gd name="T16" fmla="*/ 1 w 20"/>
                    <a:gd name="T17" fmla="*/ 18 h 35"/>
                    <a:gd name="T18" fmla="*/ 3 w 20"/>
                    <a:gd name="T19" fmla="*/ 26 h 35"/>
                    <a:gd name="T20" fmla="*/ 5 w 20"/>
                    <a:gd name="T21" fmla="*/ 35 h 35"/>
                    <a:gd name="T22" fmla="*/ 5 w 20"/>
                    <a:gd name="T23" fmla="*/ 34 h 35"/>
                    <a:gd name="T24" fmla="*/ 20 w 20"/>
                    <a:gd name="T25" fmla="*/ 34 h 35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0"/>
                    <a:gd name="T40" fmla="*/ 0 h 35"/>
                    <a:gd name="T41" fmla="*/ 20 w 20"/>
                    <a:gd name="T42" fmla="*/ 35 h 35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0" h="35">
                      <a:moveTo>
                        <a:pt x="20" y="34"/>
                      </a:moveTo>
                      <a:lnTo>
                        <a:pt x="20" y="32"/>
                      </a:lnTo>
                      <a:lnTo>
                        <a:pt x="17" y="24"/>
                      </a:lnTo>
                      <a:lnTo>
                        <a:pt x="16" y="16"/>
                      </a:lnTo>
                      <a:lnTo>
                        <a:pt x="15" y="9"/>
                      </a:lnTo>
                      <a:lnTo>
                        <a:pt x="15" y="2"/>
                      </a:lnTo>
                      <a:lnTo>
                        <a:pt x="0" y="0"/>
                      </a:lnTo>
                      <a:lnTo>
                        <a:pt x="0" y="9"/>
                      </a:lnTo>
                      <a:lnTo>
                        <a:pt x="1" y="18"/>
                      </a:lnTo>
                      <a:lnTo>
                        <a:pt x="3" y="26"/>
                      </a:lnTo>
                      <a:lnTo>
                        <a:pt x="5" y="35"/>
                      </a:lnTo>
                      <a:lnTo>
                        <a:pt x="5" y="34"/>
                      </a:lnTo>
                      <a:lnTo>
                        <a:pt x="20" y="3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2" name="Freeform 119"/>
                <p:cNvSpPr>
                  <a:spLocks/>
                </p:cNvSpPr>
                <p:nvPr/>
              </p:nvSpPr>
              <p:spPr bwMode="auto">
                <a:xfrm>
                  <a:off x="1449" y="2311"/>
                  <a:ext cx="27" cy="19"/>
                </a:xfrm>
                <a:custGeom>
                  <a:avLst/>
                  <a:gdLst>
                    <a:gd name="T0" fmla="*/ 27 w 27"/>
                    <a:gd name="T1" fmla="*/ 4 h 19"/>
                    <a:gd name="T2" fmla="*/ 27 w 27"/>
                    <a:gd name="T3" fmla="*/ 4 h 19"/>
                    <a:gd name="T4" fmla="*/ 22 w 27"/>
                    <a:gd name="T5" fmla="*/ 3 h 19"/>
                    <a:gd name="T6" fmla="*/ 18 w 27"/>
                    <a:gd name="T7" fmla="*/ 1 h 19"/>
                    <a:gd name="T8" fmla="*/ 16 w 27"/>
                    <a:gd name="T9" fmla="*/ 0 h 19"/>
                    <a:gd name="T10" fmla="*/ 15 w 27"/>
                    <a:gd name="T11" fmla="*/ 0 h 19"/>
                    <a:gd name="T12" fmla="*/ 0 w 27"/>
                    <a:gd name="T13" fmla="*/ 0 h 19"/>
                    <a:gd name="T14" fmla="*/ 4 w 27"/>
                    <a:gd name="T15" fmla="*/ 9 h 19"/>
                    <a:gd name="T16" fmla="*/ 11 w 27"/>
                    <a:gd name="T17" fmla="*/ 15 h 19"/>
                    <a:gd name="T18" fmla="*/ 19 w 27"/>
                    <a:gd name="T19" fmla="*/ 18 h 19"/>
                    <a:gd name="T20" fmla="*/ 27 w 27"/>
                    <a:gd name="T21" fmla="*/ 19 h 19"/>
                    <a:gd name="T22" fmla="*/ 27 w 27"/>
                    <a:gd name="T23" fmla="*/ 19 h 19"/>
                    <a:gd name="T24" fmla="*/ 27 w 27"/>
                    <a:gd name="T25" fmla="*/ 4 h 19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w 27"/>
                    <a:gd name="T40" fmla="*/ 0 h 19"/>
                    <a:gd name="T41" fmla="*/ 27 w 27"/>
                    <a:gd name="T42" fmla="*/ 19 h 19"/>
                  </a:gdLst>
                  <a:ahLst/>
                  <a:cxnLst>
                    <a:cxn ang="T26">
                      <a:pos x="T0" y="T1"/>
                    </a:cxn>
                    <a:cxn ang="T27">
                      <a:pos x="T2" y="T3"/>
                    </a:cxn>
                    <a:cxn ang="T28">
                      <a:pos x="T4" y="T5"/>
                    </a:cxn>
                    <a:cxn ang="T29">
                      <a:pos x="T6" y="T7"/>
                    </a:cxn>
                    <a:cxn ang="T30">
                      <a:pos x="T8" y="T9"/>
                    </a:cxn>
                    <a:cxn ang="T31">
                      <a:pos x="T10" y="T11"/>
                    </a:cxn>
                    <a:cxn ang="T32">
                      <a:pos x="T12" y="T13"/>
                    </a:cxn>
                    <a:cxn ang="T33">
                      <a:pos x="T14" y="T15"/>
                    </a:cxn>
                    <a:cxn ang="T34">
                      <a:pos x="T16" y="T17"/>
                    </a:cxn>
                    <a:cxn ang="T35">
                      <a:pos x="T18" y="T19"/>
                    </a:cxn>
                    <a:cxn ang="T36">
                      <a:pos x="T20" y="T21"/>
                    </a:cxn>
                    <a:cxn ang="T37">
                      <a:pos x="T22" y="T23"/>
                    </a:cxn>
                    <a:cxn ang="T38">
                      <a:pos x="T24" y="T25"/>
                    </a:cxn>
                  </a:cxnLst>
                  <a:rect l="T39" t="T40" r="T41" b="T42"/>
                  <a:pathLst>
                    <a:path w="27" h="19">
                      <a:moveTo>
                        <a:pt x="27" y="4"/>
                      </a:moveTo>
                      <a:lnTo>
                        <a:pt x="27" y="4"/>
                      </a:lnTo>
                      <a:lnTo>
                        <a:pt x="22" y="3"/>
                      </a:lnTo>
                      <a:lnTo>
                        <a:pt x="18" y="1"/>
                      </a:lnTo>
                      <a:lnTo>
                        <a:pt x="16" y="0"/>
                      </a:lnTo>
                      <a:lnTo>
                        <a:pt x="15" y="0"/>
                      </a:lnTo>
                      <a:lnTo>
                        <a:pt x="0" y="0"/>
                      </a:lnTo>
                      <a:lnTo>
                        <a:pt x="4" y="9"/>
                      </a:lnTo>
                      <a:lnTo>
                        <a:pt x="11" y="15"/>
                      </a:lnTo>
                      <a:lnTo>
                        <a:pt x="19" y="18"/>
                      </a:lnTo>
                      <a:lnTo>
                        <a:pt x="27" y="19"/>
                      </a:lnTo>
                      <a:lnTo>
                        <a:pt x="27" y="4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3" name="Freeform 120"/>
                <p:cNvSpPr>
                  <a:spLocks/>
                </p:cNvSpPr>
                <p:nvPr/>
              </p:nvSpPr>
              <p:spPr bwMode="auto">
                <a:xfrm>
                  <a:off x="1476" y="2306"/>
                  <a:ext cx="44" cy="24"/>
                </a:xfrm>
                <a:custGeom>
                  <a:avLst/>
                  <a:gdLst>
                    <a:gd name="T0" fmla="*/ 37 w 44"/>
                    <a:gd name="T1" fmla="*/ 1 h 24"/>
                    <a:gd name="T2" fmla="*/ 37 w 44"/>
                    <a:gd name="T3" fmla="*/ 0 h 24"/>
                    <a:gd name="T4" fmla="*/ 34 w 44"/>
                    <a:gd name="T5" fmla="*/ 2 h 24"/>
                    <a:gd name="T6" fmla="*/ 30 w 44"/>
                    <a:gd name="T7" fmla="*/ 3 h 24"/>
                    <a:gd name="T8" fmla="*/ 25 w 44"/>
                    <a:gd name="T9" fmla="*/ 5 h 24"/>
                    <a:gd name="T10" fmla="*/ 20 w 44"/>
                    <a:gd name="T11" fmla="*/ 6 h 24"/>
                    <a:gd name="T12" fmla="*/ 15 w 44"/>
                    <a:gd name="T13" fmla="*/ 7 h 24"/>
                    <a:gd name="T14" fmla="*/ 9 w 44"/>
                    <a:gd name="T15" fmla="*/ 8 h 24"/>
                    <a:gd name="T16" fmla="*/ 6 w 44"/>
                    <a:gd name="T17" fmla="*/ 9 h 24"/>
                    <a:gd name="T18" fmla="*/ 0 w 44"/>
                    <a:gd name="T19" fmla="*/ 9 h 24"/>
                    <a:gd name="T20" fmla="*/ 0 w 44"/>
                    <a:gd name="T21" fmla="*/ 24 h 24"/>
                    <a:gd name="T22" fmla="*/ 6 w 44"/>
                    <a:gd name="T23" fmla="*/ 24 h 24"/>
                    <a:gd name="T24" fmla="*/ 12 w 44"/>
                    <a:gd name="T25" fmla="*/ 23 h 24"/>
                    <a:gd name="T26" fmla="*/ 18 w 44"/>
                    <a:gd name="T27" fmla="*/ 22 h 24"/>
                    <a:gd name="T28" fmla="*/ 23 w 44"/>
                    <a:gd name="T29" fmla="*/ 20 h 24"/>
                    <a:gd name="T30" fmla="*/ 28 w 44"/>
                    <a:gd name="T31" fmla="*/ 19 h 24"/>
                    <a:gd name="T32" fmla="*/ 32 w 44"/>
                    <a:gd name="T33" fmla="*/ 18 h 24"/>
                    <a:gd name="T34" fmla="*/ 38 w 44"/>
                    <a:gd name="T35" fmla="*/ 17 h 24"/>
                    <a:gd name="T36" fmla="*/ 44 w 44"/>
                    <a:gd name="T37" fmla="*/ 14 h 24"/>
                    <a:gd name="T38" fmla="*/ 44 w 44"/>
                    <a:gd name="T39" fmla="*/ 13 h 24"/>
                    <a:gd name="T40" fmla="*/ 37 w 44"/>
                    <a:gd name="T41" fmla="*/ 1 h 2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4"/>
                    <a:gd name="T64" fmla="*/ 0 h 24"/>
                    <a:gd name="T65" fmla="*/ 44 w 44"/>
                    <a:gd name="T66" fmla="*/ 24 h 2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4" h="24">
                      <a:moveTo>
                        <a:pt x="37" y="1"/>
                      </a:moveTo>
                      <a:lnTo>
                        <a:pt x="37" y="0"/>
                      </a:lnTo>
                      <a:lnTo>
                        <a:pt x="34" y="2"/>
                      </a:lnTo>
                      <a:lnTo>
                        <a:pt x="30" y="3"/>
                      </a:lnTo>
                      <a:lnTo>
                        <a:pt x="25" y="5"/>
                      </a:lnTo>
                      <a:lnTo>
                        <a:pt x="20" y="6"/>
                      </a:lnTo>
                      <a:lnTo>
                        <a:pt x="15" y="7"/>
                      </a:lnTo>
                      <a:lnTo>
                        <a:pt x="9" y="8"/>
                      </a:lnTo>
                      <a:lnTo>
                        <a:pt x="6" y="9"/>
                      </a:lnTo>
                      <a:lnTo>
                        <a:pt x="0" y="9"/>
                      </a:lnTo>
                      <a:lnTo>
                        <a:pt x="0" y="24"/>
                      </a:lnTo>
                      <a:lnTo>
                        <a:pt x="6" y="24"/>
                      </a:lnTo>
                      <a:lnTo>
                        <a:pt x="12" y="23"/>
                      </a:lnTo>
                      <a:lnTo>
                        <a:pt x="18" y="22"/>
                      </a:lnTo>
                      <a:lnTo>
                        <a:pt x="23" y="20"/>
                      </a:lnTo>
                      <a:lnTo>
                        <a:pt x="28" y="19"/>
                      </a:lnTo>
                      <a:lnTo>
                        <a:pt x="32" y="18"/>
                      </a:lnTo>
                      <a:lnTo>
                        <a:pt x="38" y="17"/>
                      </a:lnTo>
                      <a:lnTo>
                        <a:pt x="44" y="14"/>
                      </a:lnTo>
                      <a:lnTo>
                        <a:pt x="44" y="13"/>
                      </a:lnTo>
                      <a:lnTo>
                        <a:pt x="37" y="1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4" name="Freeform 121"/>
                <p:cNvSpPr>
                  <a:spLocks/>
                </p:cNvSpPr>
                <p:nvPr/>
              </p:nvSpPr>
              <p:spPr bwMode="auto">
                <a:xfrm>
                  <a:off x="1513" y="2265"/>
                  <a:ext cx="51" cy="54"/>
                </a:xfrm>
                <a:custGeom>
                  <a:avLst/>
                  <a:gdLst>
                    <a:gd name="T0" fmla="*/ 40 w 51"/>
                    <a:gd name="T1" fmla="*/ 0 h 54"/>
                    <a:gd name="T2" fmla="*/ 39 w 51"/>
                    <a:gd name="T3" fmla="*/ 1 h 54"/>
                    <a:gd name="T4" fmla="*/ 34 w 51"/>
                    <a:gd name="T5" fmla="*/ 7 h 54"/>
                    <a:gd name="T6" fmla="*/ 29 w 51"/>
                    <a:gd name="T7" fmla="*/ 13 h 54"/>
                    <a:gd name="T8" fmla="*/ 24 w 51"/>
                    <a:gd name="T9" fmla="*/ 19 h 54"/>
                    <a:gd name="T10" fmla="*/ 20 w 51"/>
                    <a:gd name="T11" fmla="*/ 25 h 54"/>
                    <a:gd name="T12" fmla="*/ 16 w 51"/>
                    <a:gd name="T13" fmla="*/ 29 h 54"/>
                    <a:gd name="T14" fmla="*/ 10 w 51"/>
                    <a:gd name="T15" fmla="*/ 34 h 54"/>
                    <a:gd name="T16" fmla="*/ 5 w 51"/>
                    <a:gd name="T17" fmla="*/ 38 h 54"/>
                    <a:gd name="T18" fmla="*/ 0 w 51"/>
                    <a:gd name="T19" fmla="*/ 42 h 54"/>
                    <a:gd name="T20" fmla="*/ 7 w 51"/>
                    <a:gd name="T21" fmla="*/ 54 h 54"/>
                    <a:gd name="T22" fmla="*/ 15 w 51"/>
                    <a:gd name="T23" fmla="*/ 50 h 54"/>
                    <a:gd name="T24" fmla="*/ 20 w 51"/>
                    <a:gd name="T25" fmla="*/ 46 h 54"/>
                    <a:gd name="T26" fmla="*/ 26 w 51"/>
                    <a:gd name="T27" fmla="*/ 41 h 54"/>
                    <a:gd name="T28" fmla="*/ 32 w 51"/>
                    <a:gd name="T29" fmla="*/ 35 h 54"/>
                    <a:gd name="T30" fmla="*/ 36 w 51"/>
                    <a:gd name="T31" fmla="*/ 29 h 54"/>
                    <a:gd name="T32" fmla="*/ 41 w 51"/>
                    <a:gd name="T33" fmla="*/ 23 h 54"/>
                    <a:gd name="T34" fmla="*/ 46 w 51"/>
                    <a:gd name="T35" fmla="*/ 17 h 54"/>
                    <a:gd name="T36" fmla="*/ 51 w 51"/>
                    <a:gd name="T37" fmla="*/ 11 h 54"/>
                    <a:gd name="T38" fmla="*/ 50 w 51"/>
                    <a:gd name="T39" fmla="*/ 12 h 54"/>
                    <a:gd name="T40" fmla="*/ 40 w 51"/>
                    <a:gd name="T41" fmla="*/ 0 h 5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51"/>
                    <a:gd name="T64" fmla="*/ 0 h 54"/>
                    <a:gd name="T65" fmla="*/ 51 w 51"/>
                    <a:gd name="T66" fmla="*/ 54 h 5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51" h="54">
                      <a:moveTo>
                        <a:pt x="40" y="0"/>
                      </a:moveTo>
                      <a:lnTo>
                        <a:pt x="39" y="1"/>
                      </a:lnTo>
                      <a:lnTo>
                        <a:pt x="34" y="7"/>
                      </a:lnTo>
                      <a:lnTo>
                        <a:pt x="29" y="13"/>
                      </a:lnTo>
                      <a:lnTo>
                        <a:pt x="24" y="19"/>
                      </a:lnTo>
                      <a:lnTo>
                        <a:pt x="20" y="25"/>
                      </a:lnTo>
                      <a:lnTo>
                        <a:pt x="16" y="29"/>
                      </a:lnTo>
                      <a:lnTo>
                        <a:pt x="10" y="34"/>
                      </a:lnTo>
                      <a:lnTo>
                        <a:pt x="5" y="38"/>
                      </a:lnTo>
                      <a:lnTo>
                        <a:pt x="0" y="42"/>
                      </a:lnTo>
                      <a:lnTo>
                        <a:pt x="7" y="54"/>
                      </a:lnTo>
                      <a:lnTo>
                        <a:pt x="15" y="50"/>
                      </a:lnTo>
                      <a:lnTo>
                        <a:pt x="20" y="46"/>
                      </a:lnTo>
                      <a:lnTo>
                        <a:pt x="26" y="41"/>
                      </a:lnTo>
                      <a:lnTo>
                        <a:pt x="32" y="35"/>
                      </a:lnTo>
                      <a:lnTo>
                        <a:pt x="36" y="29"/>
                      </a:lnTo>
                      <a:lnTo>
                        <a:pt x="41" y="23"/>
                      </a:lnTo>
                      <a:lnTo>
                        <a:pt x="46" y="17"/>
                      </a:lnTo>
                      <a:lnTo>
                        <a:pt x="51" y="11"/>
                      </a:lnTo>
                      <a:lnTo>
                        <a:pt x="50" y="12"/>
                      </a:lnTo>
                      <a:lnTo>
                        <a:pt x="40" y="0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5" name="Freeform 122"/>
                <p:cNvSpPr>
                  <a:spLocks/>
                </p:cNvSpPr>
                <p:nvPr/>
              </p:nvSpPr>
              <p:spPr bwMode="auto">
                <a:xfrm>
                  <a:off x="1553" y="2193"/>
                  <a:ext cx="107" cy="84"/>
                </a:xfrm>
                <a:custGeom>
                  <a:avLst/>
                  <a:gdLst>
                    <a:gd name="T0" fmla="*/ 102 w 107"/>
                    <a:gd name="T1" fmla="*/ 6 h 84"/>
                    <a:gd name="T2" fmla="*/ 97 w 107"/>
                    <a:gd name="T3" fmla="*/ 0 h 84"/>
                    <a:gd name="T4" fmla="*/ 0 w 107"/>
                    <a:gd name="T5" fmla="*/ 72 h 84"/>
                    <a:gd name="T6" fmla="*/ 10 w 107"/>
                    <a:gd name="T7" fmla="*/ 84 h 84"/>
                    <a:gd name="T8" fmla="*/ 107 w 107"/>
                    <a:gd name="T9" fmla="*/ 12 h 84"/>
                    <a:gd name="T10" fmla="*/ 102 w 107"/>
                    <a:gd name="T11" fmla="*/ 6 h 84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07"/>
                    <a:gd name="T19" fmla="*/ 0 h 84"/>
                    <a:gd name="T20" fmla="*/ 107 w 107"/>
                    <a:gd name="T21" fmla="*/ 84 h 84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07" h="84">
                      <a:moveTo>
                        <a:pt x="102" y="6"/>
                      </a:moveTo>
                      <a:lnTo>
                        <a:pt x="97" y="0"/>
                      </a:lnTo>
                      <a:lnTo>
                        <a:pt x="0" y="72"/>
                      </a:lnTo>
                      <a:lnTo>
                        <a:pt x="10" y="84"/>
                      </a:lnTo>
                      <a:lnTo>
                        <a:pt x="107" y="12"/>
                      </a:lnTo>
                      <a:lnTo>
                        <a:pt x="102" y="6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856" name="Freeform 123"/>
                <p:cNvSpPr>
                  <a:spLocks/>
                </p:cNvSpPr>
                <p:nvPr/>
              </p:nvSpPr>
              <p:spPr bwMode="auto">
                <a:xfrm>
                  <a:off x="1650" y="2192"/>
                  <a:ext cx="12" cy="13"/>
                </a:xfrm>
                <a:custGeom>
                  <a:avLst/>
                  <a:gdLst>
                    <a:gd name="T0" fmla="*/ 10 w 12"/>
                    <a:gd name="T1" fmla="*/ 13 h 13"/>
                    <a:gd name="T2" fmla="*/ 12 w 12"/>
                    <a:gd name="T3" fmla="*/ 9 h 13"/>
                    <a:gd name="T4" fmla="*/ 11 w 12"/>
                    <a:gd name="T5" fmla="*/ 3 h 13"/>
                    <a:gd name="T6" fmla="*/ 6 w 12"/>
                    <a:gd name="T7" fmla="*/ 0 h 13"/>
                    <a:gd name="T8" fmla="*/ 0 w 12"/>
                    <a:gd name="T9" fmla="*/ 1 h 13"/>
                    <a:gd name="T10" fmla="*/ 10 w 12"/>
                    <a:gd name="T11" fmla="*/ 13 h 13"/>
                    <a:gd name="T12" fmla="*/ 0 60000 65536"/>
                    <a:gd name="T13" fmla="*/ 0 60000 65536"/>
                    <a:gd name="T14" fmla="*/ 0 60000 65536"/>
                    <a:gd name="T15" fmla="*/ 0 60000 65536"/>
                    <a:gd name="T16" fmla="*/ 0 60000 65536"/>
                    <a:gd name="T17" fmla="*/ 0 60000 65536"/>
                    <a:gd name="T18" fmla="*/ 0 w 12"/>
                    <a:gd name="T19" fmla="*/ 0 h 13"/>
                    <a:gd name="T20" fmla="*/ 12 w 12"/>
                    <a:gd name="T21" fmla="*/ 13 h 13"/>
                  </a:gdLst>
                  <a:ahLst/>
                  <a:cxnLst>
                    <a:cxn ang="T12">
                      <a:pos x="T0" y="T1"/>
                    </a:cxn>
                    <a:cxn ang="T13">
                      <a:pos x="T2" y="T3"/>
                    </a:cxn>
                    <a:cxn ang="T14">
                      <a:pos x="T4" y="T5"/>
                    </a:cxn>
                    <a:cxn ang="T15">
                      <a:pos x="T6" y="T7"/>
                    </a:cxn>
                    <a:cxn ang="T16">
                      <a:pos x="T8" y="T9"/>
                    </a:cxn>
                    <a:cxn ang="T17">
                      <a:pos x="T10" y="T11"/>
                    </a:cxn>
                  </a:cxnLst>
                  <a:rect l="T18" t="T19" r="T20" b="T21"/>
                  <a:pathLst>
                    <a:path w="12" h="13">
                      <a:moveTo>
                        <a:pt x="10" y="13"/>
                      </a:moveTo>
                      <a:lnTo>
                        <a:pt x="12" y="9"/>
                      </a:lnTo>
                      <a:lnTo>
                        <a:pt x="11" y="3"/>
                      </a:lnTo>
                      <a:lnTo>
                        <a:pt x="6" y="0"/>
                      </a:lnTo>
                      <a:lnTo>
                        <a:pt x="0" y="1"/>
                      </a:lnTo>
                      <a:lnTo>
                        <a:pt x="10" y="13"/>
                      </a:lnTo>
                      <a:close/>
                    </a:path>
                  </a:pathLst>
                </a:custGeom>
                <a:solidFill>
                  <a:srgbClr val="6684A3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187" name="Rounded Rectangular Callout 186"/>
            <p:cNvSpPr/>
            <p:nvPr/>
          </p:nvSpPr>
          <p:spPr bwMode="auto">
            <a:xfrm>
              <a:off x="609600" y="1638300"/>
              <a:ext cx="4685506" cy="1028700"/>
            </a:xfrm>
            <a:prstGeom prst="wedgeRoundRectCallout">
              <a:avLst>
                <a:gd name="adj1" fmla="val 72152"/>
                <a:gd name="adj2" fmla="val 26033"/>
                <a:gd name="adj3" fmla="val 16667"/>
              </a:avLst>
            </a:prstGeom>
            <a:noFill/>
            <a:ln w="254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 eaLnBrk="1" hangingPunct="1">
                <a:spcBef>
                  <a:spcPct val="50000"/>
                </a:spcBef>
                <a:buNone/>
              </a:pPr>
              <a:r>
                <a:rPr lang="en-US" altLang="en-US" i="0" dirty="0"/>
                <a:t>It </a:t>
              </a:r>
              <a:r>
                <a:rPr lang="en-US" altLang="en-US" i="0"/>
                <a:t>can be </a:t>
              </a:r>
              <a:r>
                <a:rPr lang="en-US" altLang="en-US" i="0" dirty="0"/>
                <a:t>difficult to understand </a:t>
              </a:r>
              <a:br>
                <a:rPr lang="en-US" altLang="en-US" i="0" dirty="0"/>
              </a:br>
              <a:r>
                <a:rPr lang="en-US" altLang="en-US" i="0" dirty="0"/>
                <a:t>where computation goes. </a:t>
              </a:r>
            </a:p>
          </p:txBody>
        </p:sp>
      </p:grpSp>
      <p:grpSp>
        <p:nvGrpSpPr>
          <p:cNvPr id="207" name="Group 3"/>
          <p:cNvGrpSpPr>
            <a:grpSpLocks/>
          </p:cNvGrpSpPr>
          <p:nvPr/>
        </p:nvGrpSpPr>
        <p:grpSpPr bwMode="auto">
          <a:xfrm>
            <a:off x="2477557" y="7845038"/>
            <a:ext cx="1871216" cy="1955385"/>
            <a:chOff x="-144" y="1147"/>
            <a:chExt cx="3264" cy="3173"/>
          </a:xfrm>
        </p:grpSpPr>
        <p:grpSp>
          <p:nvGrpSpPr>
            <p:cNvPr id="208" name="Group 4"/>
            <p:cNvGrpSpPr>
              <a:grpSpLocks noChangeAspect="1"/>
            </p:cNvGrpSpPr>
            <p:nvPr/>
          </p:nvGrpSpPr>
          <p:grpSpPr bwMode="auto">
            <a:xfrm>
              <a:off x="336" y="2447"/>
              <a:ext cx="1814" cy="1873"/>
              <a:chOff x="384" y="816"/>
              <a:chExt cx="2947" cy="3043"/>
            </a:xfrm>
          </p:grpSpPr>
          <p:sp>
            <p:nvSpPr>
              <p:cNvPr id="278" name="Oval 5" descr="Stationery"/>
              <p:cNvSpPr>
                <a:spLocks noChangeAspect="1" noChangeArrowheads="1"/>
              </p:cNvSpPr>
              <p:nvPr/>
            </p:nvSpPr>
            <p:spPr bwMode="auto">
              <a:xfrm>
                <a:off x="384" y="912"/>
                <a:ext cx="2947" cy="2947"/>
              </a:xfrm>
              <a:prstGeom prst="ellipse">
                <a:avLst/>
              </a:prstGeom>
              <a:blipFill dpi="0" rotWithShape="0">
                <a:blip r:embed="rId7" cstate="print"/>
                <a:srcRect/>
                <a:tile tx="0" ty="0" sx="100000" sy="100000" flip="none" algn="tl"/>
              </a:blip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endParaRPr lang="en-US" altLang="en-US" sz="3000"/>
              </a:p>
            </p:txBody>
          </p:sp>
          <p:sp useBgFill="1">
            <p:nvSpPr>
              <p:cNvPr id="279" name="Oval 6"/>
              <p:cNvSpPr>
                <a:spLocks noChangeAspect="1" noChangeArrowheads="1"/>
              </p:cNvSpPr>
              <p:nvPr/>
            </p:nvSpPr>
            <p:spPr bwMode="auto">
              <a:xfrm>
                <a:off x="610" y="1138"/>
                <a:ext cx="2494" cy="2494"/>
              </a:xfrm>
              <a:prstGeom prst="ellipse">
                <a:avLst/>
              </a:prstGeom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280" name="Freeform 7" descr="Green marble"/>
              <p:cNvSpPr>
                <a:spLocks noChangeAspect="1"/>
              </p:cNvSpPr>
              <p:nvPr/>
            </p:nvSpPr>
            <p:spPr bwMode="auto">
              <a:xfrm rot="2360341">
                <a:off x="1632" y="816"/>
                <a:ext cx="445" cy="491"/>
              </a:xfrm>
              <a:custGeom>
                <a:avLst/>
                <a:gdLst>
                  <a:gd name="T0" fmla="*/ 0 w 2280"/>
                  <a:gd name="T1" fmla="*/ 0 h 1785"/>
                  <a:gd name="T2" fmla="*/ 0 w 2280"/>
                  <a:gd name="T3" fmla="*/ 0 h 1785"/>
                  <a:gd name="T4" fmla="*/ 0 w 2280"/>
                  <a:gd name="T5" fmla="*/ 0 h 1785"/>
                  <a:gd name="T6" fmla="*/ 0 w 2280"/>
                  <a:gd name="T7" fmla="*/ 0 h 1785"/>
                  <a:gd name="T8" fmla="*/ 0 w 2280"/>
                  <a:gd name="T9" fmla="*/ 0 h 1785"/>
                  <a:gd name="T10" fmla="*/ 0 w 2280"/>
                  <a:gd name="T11" fmla="*/ 0 h 1785"/>
                  <a:gd name="T12" fmla="*/ 0 w 2280"/>
                  <a:gd name="T13" fmla="*/ 0 h 1785"/>
                  <a:gd name="T14" fmla="*/ 0 w 2280"/>
                  <a:gd name="T15" fmla="*/ 0 h 1785"/>
                  <a:gd name="T16" fmla="*/ 0 w 2280"/>
                  <a:gd name="T17" fmla="*/ 0 h 1785"/>
                  <a:gd name="T18" fmla="*/ 0 w 2280"/>
                  <a:gd name="T19" fmla="*/ 0 h 1785"/>
                  <a:gd name="T20" fmla="*/ 0 w 2280"/>
                  <a:gd name="T21" fmla="*/ 0 h 1785"/>
                  <a:gd name="T22" fmla="*/ 0 w 2280"/>
                  <a:gd name="T23" fmla="*/ 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8" cstate="print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09" name="Group 8"/>
            <p:cNvGrpSpPr>
              <a:grpSpLocks noChangeAspect="1"/>
            </p:cNvGrpSpPr>
            <p:nvPr/>
          </p:nvGrpSpPr>
          <p:grpSpPr bwMode="auto">
            <a:xfrm>
              <a:off x="1329" y="1989"/>
              <a:ext cx="647" cy="603"/>
              <a:chOff x="2836" y="2439"/>
              <a:chExt cx="1451" cy="1352"/>
            </a:xfrm>
          </p:grpSpPr>
          <p:sp>
            <p:nvSpPr>
              <p:cNvPr id="272" name="Freeform 9"/>
              <p:cNvSpPr>
                <a:spLocks noChangeAspect="1"/>
              </p:cNvSpPr>
              <p:nvPr/>
            </p:nvSpPr>
            <p:spPr bwMode="auto">
              <a:xfrm>
                <a:off x="3551" y="2439"/>
                <a:ext cx="406" cy="277"/>
              </a:xfrm>
              <a:custGeom>
                <a:avLst/>
                <a:gdLst>
                  <a:gd name="T0" fmla="*/ 360 w 406"/>
                  <a:gd name="T1" fmla="*/ 13 h 277"/>
                  <a:gd name="T2" fmla="*/ 319 w 406"/>
                  <a:gd name="T3" fmla="*/ 4 h 277"/>
                  <a:gd name="T4" fmla="*/ 256 w 406"/>
                  <a:gd name="T5" fmla="*/ 4 h 277"/>
                  <a:gd name="T6" fmla="*/ 215 w 406"/>
                  <a:gd name="T7" fmla="*/ 22 h 277"/>
                  <a:gd name="T8" fmla="*/ 193 w 406"/>
                  <a:gd name="T9" fmla="*/ 40 h 277"/>
                  <a:gd name="T10" fmla="*/ 147 w 406"/>
                  <a:gd name="T11" fmla="*/ 96 h 277"/>
                  <a:gd name="T12" fmla="*/ 130 w 406"/>
                  <a:gd name="T13" fmla="*/ 118 h 277"/>
                  <a:gd name="T14" fmla="*/ 121 w 406"/>
                  <a:gd name="T15" fmla="*/ 121 h 277"/>
                  <a:gd name="T16" fmla="*/ 97 w 406"/>
                  <a:gd name="T17" fmla="*/ 127 h 277"/>
                  <a:gd name="T18" fmla="*/ 95 w 406"/>
                  <a:gd name="T19" fmla="*/ 127 h 277"/>
                  <a:gd name="T20" fmla="*/ 73 w 406"/>
                  <a:gd name="T21" fmla="*/ 128 h 277"/>
                  <a:gd name="T22" fmla="*/ 62 w 406"/>
                  <a:gd name="T23" fmla="*/ 128 h 277"/>
                  <a:gd name="T24" fmla="*/ 39 w 406"/>
                  <a:gd name="T25" fmla="*/ 127 h 277"/>
                  <a:gd name="T26" fmla="*/ 18 w 406"/>
                  <a:gd name="T27" fmla="*/ 132 h 277"/>
                  <a:gd name="T28" fmla="*/ 4 w 406"/>
                  <a:gd name="T29" fmla="*/ 143 h 277"/>
                  <a:gd name="T30" fmla="*/ 0 w 406"/>
                  <a:gd name="T31" fmla="*/ 155 h 277"/>
                  <a:gd name="T32" fmla="*/ 4 w 406"/>
                  <a:gd name="T33" fmla="*/ 172 h 277"/>
                  <a:gd name="T34" fmla="*/ 11 w 406"/>
                  <a:gd name="T35" fmla="*/ 178 h 277"/>
                  <a:gd name="T36" fmla="*/ 39 w 406"/>
                  <a:gd name="T37" fmla="*/ 183 h 277"/>
                  <a:gd name="T38" fmla="*/ 41 w 406"/>
                  <a:gd name="T39" fmla="*/ 183 h 277"/>
                  <a:gd name="T40" fmla="*/ 72 w 406"/>
                  <a:gd name="T41" fmla="*/ 183 h 277"/>
                  <a:gd name="T42" fmla="*/ 97 w 406"/>
                  <a:gd name="T43" fmla="*/ 176 h 277"/>
                  <a:gd name="T44" fmla="*/ 119 w 406"/>
                  <a:gd name="T45" fmla="*/ 169 h 277"/>
                  <a:gd name="T46" fmla="*/ 128 w 406"/>
                  <a:gd name="T47" fmla="*/ 182 h 277"/>
                  <a:gd name="T48" fmla="*/ 130 w 406"/>
                  <a:gd name="T49" fmla="*/ 218 h 277"/>
                  <a:gd name="T50" fmla="*/ 134 w 406"/>
                  <a:gd name="T51" fmla="*/ 231 h 277"/>
                  <a:gd name="T52" fmla="*/ 146 w 406"/>
                  <a:gd name="T53" fmla="*/ 252 h 277"/>
                  <a:gd name="T54" fmla="*/ 161 w 406"/>
                  <a:gd name="T55" fmla="*/ 264 h 277"/>
                  <a:gd name="T56" fmla="*/ 181 w 406"/>
                  <a:gd name="T57" fmla="*/ 272 h 277"/>
                  <a:gd name="T58" fmla="*/ 221 w 406"/>
                  <a:gd name="T59" fmla="*/ 277 h 277"/>
                  <a:gd name="T60" fmla="*/ 250 w 406"/>
                  <a:gd name="T61" fmla="*/ 273 h 277"/>
                  <a:gd name="T62" fmla="*/ 279 w 406"/>
                  <a:gd name="T63" fmla="*/ 264 h 277"/>
                  <a:gd name="T64" fmla="*/ 298 w 406"/>
                  <a:gd name="T65" fmla="*/ 254 h 277"/>
                  <a:gd name="T66" fmla="*/ 324 w 406"/>
                  <a:gd name="T67" fmla="*/ 235 h 277"/>
                  <a:gd name="T68" fmla="*/ 333 w 406"/>
                  <a:gd name="T69" fmla="*/ 226 h 277"/>
                  <a:gd name="T70" fmla="*/ 342 w 406"/>
                  <a:gd name="T71" fmla="*/ 217 h 277"/>
                  <a:gd name="T72" fmla="*/ 365 w 406"/>
                  <a:gd name="T73" fmla="*/ 187 h 277"/>
                  <a:gd name="T74" fmla="*/ 388 w 406"/>
                  <a:gd name="T75" fmla="*/ 154 h 277"/>
                  <a:gd name="T76" fmla="*/ 395 w 406"/>
                  <a:gd name="T77" fmla="*/ 142 h 277"/>
                  <a:gd name="T78" fmla="*/ 403 w 406"/>
                  <a:gd name="T79" fmla="*/ 116 h 277"/>
                  <a:gd name="T80" fmla="*/ 406 w 406"/>
                  <a:gd name="T81" fmla="*/ 98 h 277"/>
                  <a:gd name="T82" fmla="*/ 406 w 406"/>
                  <a:gd name="T83" fmla="*/ 89 h 277"/>
                  <a:gd name="T84" fmla="*/ 400 w 406"/>
                  <a:gd name="T85" fmla="*/ 57 h 277"/>
                  <a:gd name="T86" fmla="*/ 384 w 406"/>
                  <a:gd name="T87" fmla="*/ 31 h 277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406"/>
                  <a:gd name="T133" fmla="*/ 0 h 277"/>
                  <a:gd name="T134" fmla="*/ 406 w 406"/>
                  <a:gd name="T135" fmla="*/ 277 h 277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406" h="277">
                    <a:moveTo>
                      <a:pt x="368" y="17"/>
                    </a:moveTo>
                    <a:lnTo>
                      <a:pt x="364" y="15"/>
                    </a:lnTo>
                    <a:lnTo>
                      <a:pt x="360" y="13"/>
                    </a:lnTo>
                    <a:lnTo>
                      <a:pt x="356" y="11"/>
                    </a:lnTo>
                    <a:lnTo>
                      <a:pt x="352" y="10"/>
                    </a:lnTo>
                    <a:lnTo>
                      <a:pt x="319" y="4"/>
                    </a:lnTo>
                    <a:lnTo>
                      <a:pt x="286" y="0"/>
                    </a:lnTo>
                    <a:lnTo>
                      <a:pt x="270" y="2"/>
                    </a:lnTo>
                    <a:lnTo>
                      <a:pt x="256" y="4"/>
                    </a:lnTo>
                    <a:lnTo>
                      <a:pt x="242" y="9"/>
                    </a:lnTo>
                    <a:lnTo>
                      <a:pt x="228" y="15"/>
                    </a:lnTo>
                    <a:lnTo>
                      <a:pt x="215" y="22"/>
                    </a:lnTo>
                    <a:lnTo>
                      <a:pt x="204" y="31"/>
                    </a:lnTo>
                    <a:lnTo>
                      <a:pt x="198" y="35"/>
                    </a:lnTo>
                    <a:lnTo>
                      <a:pt x="193" y="40"/>
                    </a:lnTo>
                    <a:lnTo>
                      <a:pt x="182" y="51"/>
                    </a:lnTo>
                    <a:lnTo>
                      <a:pt x="165" y="73"/>
                    </a:lnTo>
                    <a:lnTo>
                      <a:pt x="147" y="96"/>
                    </a:lnTo>
                    <a:lnTo>
                      <a:pt x="140" y="106"/>
                    </a:lnTo>
                    <a:lnTo>
                      <a:pt x="136" y="116"/>
                    </a:lnTo>
                    <a:lnTo>
                      <a:pt x="130" y="118"/>
                    </a:lnTo>
                    <a:lnTo>
                      <a:pt x="125" y="120"/>
                    </a:lnTo>
                    <a:lnTo>
                      <a:pt x="123" y="121"/>
                    </a:lnTo>
                    <a:lnTo>
                      <a:pt x="121" y="121"/>
                    </a:lnTo>
                    <a:lnTo>
                      <a:pt x="111" y="124"/>
                    </a:lnTo>
                    <a:lnTo>
                      <a:pt x="102" y="126"/>
                    </a:lnTo>
                    <a:lnTo>
                      <a:pt x="97" y="127"/>
                    </a:lnTo>
                    <a:lnTo>
                      <a:pt x="95" y="127"/>
                    </a:lnTo>
                    <a:lnTo>
                      <a:pt x="92" y="128"/>
                    </a:lnTo>
                    <a:lnTo>
                      <a:pt x="82" y="128"/>
                    </a:lnTo>
                    <a:lnTo>
                      <a:pt x="73" y="128"/>
                    </a:lnTo>
                    <a:lnTo>
                      <a:pt x="70" y="128"/>
                    </a:lnTo>
                    <a:lnTo>
                      <a:pt x="67" y="128"/>
                    </a:lnTo>
                    <a:lnTo>
                      <a:pt x="62" y="128"/>
                    </a:lnTo>
                    <a:lnTo>
                      <a:pt x="53" y="128"/>
                    </a:lnTo>
                    <a:lnTo>
                      <a:pt x="46" y="127"/>
                    </a:lnTo>
                    <a:lnTo>
                      <a:pt x="39" y="127"/>
                    </a:lnTo>
                    <a:lnTo>
                      <a:pt x="32" y="128"/>
                    </a:lnTo>
                    <a:lnTo>
                      <a:pt x="26" y="129"/>
                    </a:lnTo>
                    <a:lnTo>
                      <a:pt x="18" y="132"/>
                    </a:lnTo>
                    <a:lnTo>
                      <a:pt x="12" y="135"/>
                    </a:lnTo>
                    <a:lnTo>
                      <a:pt x="7" y="139"/>
                    </a:lnTo>
                    <a:lnTo>
                      <a:pt x="4" y="143"/>
                    </a:lnTo>
                    <a:lnTo>
                      <a:pt x="1" y="148"/>
                    </a:lnTo>
                    <a:lnTo>
                      <a:pt x="0" y="151"/>
                    </a:lnTo>
                    <a:lnTo>
                      <a:pt x="0" y="155"/>
                    </a:lnTo>
                    <a:lnTo>
                      <a:pt x="1" y="161"/>
                    </a:lnTo>
                    <a:lnTo>
                      <a:pt x="3" y="169"/>
                    </a:lnTo>
                    <a:lnTo>
                      <a:pt x="4" y="172"/>
                    </a:lnTo>
                    <a:lnTo>
                      <a:pt x="5" y="175"/>
                    </a:lnTo>
                    <a:lnTo>
                      <a:pt x="8" y="176"/>
                    </a:lnTo>
                    <a:lnTo>
                      <a:pt x="11" y="178"/>
                    </a:lnTo>
                    <a:lnTo>
                      <a:pt x="23" y="182"/>
                    </a:lnTo>
                    <a:lnTo>
                      <a:pt x="35" y="183"/>
                    </a:lnTo>
                    <a:lnTo>
                      <a:pt x="39" y="183"/>
                    </a:lnTo>
                    <a:lnTo>
                      <a:pt x="40" y="183"/>
                    </a:lnTo>
                    <a:lnTo>
                      <a:pt x="41" y="183"/>
                    </a:lnTo>
                    <a:lnTo>
                      <a:pt x="47" y="184"/>
                    </a:lnTo>
                    <a:lnTo>
                      <a:pt x="60" y="184"/>
                    </a:lnTo>
                    <a:lnTo>
                      <a:pt x="72" y="183"/>
                    </a:lnTo>
                    <a:lnTo>
                      <a:pt x="85" y="181"/>
                    </a:lnTo>
                    <a:lnTo>
                      <a:pt x="90" y="178"/>
                    </a:lnTo>
                    <a:lnTo>
                      <a:pt x="97" y="176"/>
                    </a:lnTo>
                    <a:lnTo>
                      <a:pt x="109" y="172"/>
                    </a:lnTo>
                    <a:lnTo>
                      <a:pt x="115" y="169"/>
                    </a:lnTo>
                    <a:lnTo>
                      <a:pt x="119" y="169"/>
                    </a:lnTo>
                    <a:lnTo>
                      <a:pt x="129" y="170"/>
                    </a:lnTo>
                    <a:lnTo>
                      <a:pt x="128" y="176"/>
                    </a:lnTo>
                    <a:lnTo>
                      <a:pt x="128" y="182"/>
                    </a:lnTo>
                    <a:lnTo>
                      <a:pt x="128" y="193"/>
                    </a:lnTo>
                    <a:lnTo>
                      <a:pt x="129" y="205"/>
                    </a:lnTo>
                    <a:lnTo>
                      <a:pt x="130" y="218"/>
                    </a:lnTo>
                    <a:lnTo>
                      <a:pt x="130" y="222"/>
                    </a:lnTo>
                    <a:lnTo>
                      <a:pt x="132" y="227"/>
                    </a:lnTo>
                    <a:lnTo>
                      <a:pt x="134" y="231"/>
                    </a:lnTo>
                    <a:lnTo>
                      <a:pt x="136" y="237"/>
                    </a:lnTo>
                    <a:lnTo>
                      <a:pt x="140" y="245"/>
                    </a:lnTo>
                    <a:lnTo>
                      <a:pt x="146" y="252"/>
                    </a:lnTo>
                    <a:lnTo>
                      <a:pt x="153" y="259"/>
                    </a:lnTo>
                    <a:lnTo>
                      <a:pt x="157" y="261"/>
                    </a:lnTo>
                    <a:lnTo>
                      <a:pt x="161" y="264"/>
                    </a:lnTo>
                    <a:lnTo>
                      <a:pt x="165" y="266"/>
                    </a:lnTo>
                    <a:lnTo>
                      <a:pt x="170" y="268"/>
                    </a:lnTo>
                    <a:lnTo>
                      <a:pt x="181" y="272"/>
                    </a:lnTo>
                    <a:lnTo>
                      <a:pt x="194" y="274"/>
                    </a:lnTo>
                    <a:lnTo>
                      <a:pt x="208" y="276"/>
                    </a:lnTo>
                    <a:lnTo>
                      <a:pt x="221" y="277"/>
                    </a:lnTo>
                    <a:lnTo>
                      <a:pt x="235" y="276"/>
                    </a:lnTo>
                    <a:lnTo>
                      <a:pt x="243" y="275"/>
                    </a:lnTo>
                    <a:lnTo>
                      <a:pt x="250" y="273"/>
                    </a:lnTo>
                    <a:lnTo>
                      <a:pt x="257" y="272"/>
                    </a:lnTo>
                    <a:lnTo>
                      <a:pt x="265" y="270"/>
                    </a:lnTo>
                    <a:lnTo>
                      <a:pt x="279" y="264"/>
                    </a:lnTo>
                    <a:lnTo>
                      <a:pt x="293" y="258"/>
                    </a:lnTo>
                    <a:lnTo>
                      <a:pt x="296" y="256"/>
                    </a:lnTo>
                    <a:lnTo>
                      <a:pt x="298" y="254"/>
                    </a:lnTo>
                    <a:lnTo>
                      <a:pt x="304" y="251"/>
                    </a:lnTo>
                    <a:lnTo>
                      <a:pt x="314" y="243"/>
                    </a:lnTo>
                    <a:lnTo>
                      <a:pt x="324" y="235"/>
                    </a:lnTo>
                    <a:lnTo>
                      <a:pt x="326" y="232"/>
                    </a:lnTo>
                    <a:lnTo>
                      <a:pt x="328" y="231"/>
                    </a:lnTo>
                    <a:lnTo>
                      <a:pt x="333" y="226"/>
                    </a:lnTo>
                    <a:lnTo>
                      <a:pt x="338" y="221"/>
                    </a:lnTo>
                    <a:lnTo>
                      <a:pt x="340" y="219"/>
                    </a:lnTo>
                    <a:lnTo>
                      <a:pt x="342" y="217"/>
                    </a:lnTo>
                    <a:lnTo>
                      <a:pt x="350" y="207"/>
                    </a:lnTo>
                    <a:lnTo>
                      <a:pt x="358" y="197"/>
                    </a:lnTo>
                    <a:lnTo>
                      <a:pt x="365" y="187"/>
                    </a:lnTo>
                    <a:lnTo>
                      <a:pt x="375" y="171"/>
                    </a:lnTo>
                    <a:lnTo>
                      <a:pt x="385" y="158"/>
                    </a:lnTo>
                    <a:lnTo>
                      <a:pt x="388" y="154"/>
                    </a:lnTo>
                    <a:lnTo>
                      <a:pt x="389" y="152"/>
                    </a:lnTo>
                    <a:lnTo>
                      <a:pt x="390" y="150"/>
                    </a:lnTo>
                    <a:lnTo>
                      <a:pt x="395" y="142"/>
                    </a:lnTo>
                    <a:lnTo>
                      <a:pt x="398" y="134"/>
                    </a:lnTo>
                    <a:lnTo>
                      <a:pt x="402" y="126"/>
                    </a:lnTo>
                    <a:lnTo>
                      <a:pt x="403" y="116"/>
                    </a:lnTo>
                    <a:lnTo>
                      <a:pt x="405" y="107"/>
                    </a:lnTo>
                    <a:lnTo>
                      <a:pt x="405" y="103"/>
                    </a:lnTo>
                    <a:lnTo>
                      <a:pt x="406" y="98"/>
                    </a:lnTo>
                    <a:lnTo>
                      <a:pt x="406" y="93"/>
                    </a:lnTo>
                    <a:lnTo>
                      <a:pt x="406" y="91"/>
                    </a:lnTo>
                    <a:lnTo>
                      <a:pt x="406" y="89"/>
                    </a:lnTo>
                    <a:lnTo>
                      <a:pt x="405" y="77"/>
                    </a:lnTo>
                    <a:lnTo>
                      <a:pt x="403" y="67"/>
                    </a:lnTo>
                    <a:lnTo>
                      <a:pt x="400" y="57"/>
                    </a:lnTo>
                    <a:lnTo>
                      <a:pt x="396" y="48"/>
                    </a:lnTo>
                    <a:lnTo>
                      <a:pt x="390" y="39"/>
                    </a:lnTo>
                    <a:lnTo>
                      <a:pt x="384" y="31"/>
                    </a:lnTo>
                    <a:lnTo>
                      <a:pt x="376" y="24"/>
                    </a:lnTo>
                    <a:lnTo>
                      <a:pt x="368" y="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3" name="Freeform 10"/>
              <p:cNvSpPr>
                <a:spLocks noChangeAspect="1"/>
              </p:cNvSpPr>
              <p:nvPr/>
            </p:nvSpPr>
            <p:spPr bwMode="auto">
              <a:xfrm>
                <a:off x="3450" y="2729"/>
                <a:ext cx="368" cy="512"/>
              </a:xfrm>
              <a:custGeom>
                <a:avLst/>
                <a:gdLst>
                  <a:gd name="T0" fmla="*/ 188 w 368"/>
                  <a:gd name="T1" fmla="*/ 19 h 512"/>
                  <a:gd name="T2" fmla="*/ 161 w 368"/>
                  <a:gd name="T3" fmla="*/ 38 h 512"/>
                  <a:gd name="T4" fmla="*/ 96 w 368"/>
                  <a:gd name="T5" fmla="*/ 104 h 512"/>
                  <a:gd name="T6" fmla="*/ 63 w 368"/>
                  <a:gd name="T7" fmla="*/ 150 h 512"/>
                  <a:gd name="T8" fmla="*/ 43 w 368"/>
                  <a:gd name="T9" fmla="*/ 189 h 512"/>
                  <a:gd name="T10" fmla="*/ 39 w 368"/>
                  <a:gd name="T11" fmla="*/ 203 h 512"/>
                  <a:gd name="T12" fmla="*/ 16 w 368"/>
                  <a:gd name="T13" fmla="*/ 271 h 512"/>
                  <a:gd name="T14" fmla="*/ 14 w 368"/>
                  <a:gd name="T15" fmla="*/ 282 h 512"/>
                  <a:gd name="T16" fmla="*/ 2 w 368"/>
                  <a:gd name="T17" fmla="*/ 337 h 512"/>
                  <a:gd name="T18" fmla="*/ 0 w 368"/>
                  <a:gd name="T19" fmla="*/ 398 h 512"/>
                  <a:gd name="T20" fmla="*/ 3 w 368"/>
                  <a:gd name="T21" fmla="*/ 418 h 512"/>
                  <a:gd name="T22" fmla="*/ 16 w 368"/>
                  <a:gd name="T23" fmla="*/ 456 h 512"/>
                  <a:gd name="T24" fmla="*/ 31 w 368"/>
                  <a:gd name="T25" fmla="*/ 477 h 512"/>
                  <a:gd name="T26" fmla="*/ 51 w 368"/>
                  <a:gd name="T27" fmla="*/ 497 h 512"/>
                  <a:gd name="T28" fmla="*/ 83 w 368"/>
                  <a:gd name="T29" fmla="*/ 509 h 512"/>
                  <a:gd name="T30" fmla="*/ 117 w 368"/>
                  <a:gd name="T31" fmla="*/ 512 h 512"/>
                  <a:gd name="T32" fmla="*/ 146 w 368"/>
                  <a:gd name="T33" fmla="*/ 507 h 512"/>
                  <a:gd name="T34" fmla="*/ 154 w 368"/>
                  <a:gd name="T35" fmla="*/ 504 h 512"/>
                  <a:gd name="T36" fmla="*/ 167 w 368"/>
                  <a:gd name="T37" fmla="*/ 498 h 512"/>
                  <a:gd name="T38" fmla="*/ 178 w 368"/>
                  <a:gd name="T39" fmla="*/ 491 h 512"/>
                  <a:gd name="T40" fmla="*/ 183 w 368"/>
                  <a:gd name="T41" fmla="*/ 488 h 512"/>
                  <a:gd name="T42" fmla="*/ 197 w 368"/>
                  <a:gd name="T43" fmla="*/ 475 h 512"/>
                  <a:gd name="T44" fmla="*/ 206 w 368"/>
                  <a:gd name="T45" fmla="*/ 464 h 512"/>
                  <a:gd name="T46" fmla="*/ 209 w 368"/>
                  <a:gd name="T47" fmla="*/ 461 h 512"/>
                  <a:gd name="T48" fmla="*/ 211 w 368"/>
                  <a:gd name="T49" fmla="*/ 456 h 512"/>
                  <a:gd name="T50" fmla="*/ 218 w 368"/>
                  <a:gd name="T51" fmla="*/ 445 h 512"/>
                  <a:gd name="T52" fmla="*/ 227 w 368"/>
                  <a:gd name="T53" fmla="*/ 423 h 512"/>
                  <a:gd name="T54" fmla="*/ 231 w 368"/>
                  <a:gd name="T55" fmla="*/ 406 h 512"/>
                  <a:gd name="T56" fmla="*/ 230 w 368"/>
                  <a:gd name="T57" fmla="*/ 379 h 512"/>
                  <a:gd name="T58" fmla="*/ 227 w 368"/>
                  <a:gd name="T59" fmla="*/ 359 h 512"/>
                  <a:gd name="T60" fmla="*/ 220 w 368"/>
                  <a:gd name="T61" fmla="*/ 342 h 512"/>
                  <a:gd name="T62" fmla="*/ 216 w 368"/>
                  <a:gd name="T63" fmla="*/ 319 h 512"/>
                  <a:gd name="T64" fmla="*/ 218 w 368"/>
                  <a:gd name="T65" fmla="*/ 297 h 512"/>
                  <a:gd name="T66" fmla="*/ 229 w 368"/>
                  <a:gd name="T67" fmla="*/ 270 h 512"/>
                  <a:gd name="T68" fmla="*/ 251 w 368"/>
                  <a:gd name="T69" fmla="*/ 248 h 512"/>
                  <a:gd name="T70" fmla="*/ 278 w 368"/>
                  <a:gd name="T71" fmla="*/ 233 h 512"/>
                  <a:gd name="T72" fmla="*/ 301 w 368"/>
                  <a:gd name="T73" fmla="*/ 216 h 512"/>
                  <a:gd name="T74" fmla="*/ 315 w 368"/>
                  <a:gd name="T75" fmla="*/ 203 h 512"/>
                  <a:gd name="T76" fmla="*/ 325 w 368"/>
                  <a:gd name="T77" fmla="*/ 192 h 512"/>
                  <a:gd name="T78" fmla="*/ 334 w 368"/>
                  <a:gd name="T79" fmla="*/ 182 h 512"/>
                  <a:gd name="T80" fmla="*/ 345 w 368"/>
                  <a:gd name="T81" fmla="*/ 166 h 512"/>
                  <a:gd name="T82" fmla="*/ 354 w 368"/>
                  <a:gd name="T83" fmla="*/ 148 h 512"/>
                  <a:gd name="T84" fmla="*/ 366 w 368"/>
                  <a:gd name="T85" fmla="*/ 119 h 512"/>
                  <a:gd name="T86" fmla="*/ 368 w 368"/>
                  <a:gd name="T87" fmla="*/ 88 h 512"/>
                  <a:gd name="T88" fmla="*/ 362 w 368"/>
                  <a:gd name="T89" fmla="*/ 60 h 512"/>
                  <a:gd name="T90" fmla="*/ 350 w 368"/>
                  <a:gd name="T91" fmla="*/ 35 h 512"/>
                  <a:gd name="T92" fmla="*/ 337 w 368"/>
                  <a:gd name="T93" fmla="*/ 21 h 512"/>
                  <a:gd name="T94" fmla="*/ 322 w 368"/>
                  <a:gd name="T95" fmla="*/ 11 h 512"/>
                  <a:gd name="T96" fmla="*/ 300 w 368"/>
                  <a:gd name="T97" fmla="*/ 5 h 512"/>
                  <a:gd name="T98" fmla="*/ 273 w 368"/>
                  <a:gd name="T99" fmla="*/ 1 h 512"/>
                  <a:gd name="T100" fmla="*/ 236 w 368"/>
                  <a:gd name="T101" fmla="*/ 2 h 512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368"/>
                  <a:gd name="T154" fmla="*/ 0 h 512"/>
                  <a:gd name="T155" fmla="*/ 368 w 368"/>
                  <a:gd name="T156" fmla="*/ 512 h 512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368" h="512">
                    <a:moveTo>
                      <a:pt x="208" y="11"/>
                    </a:moveTo>
                    <a:lnTo>
                      <a:pt x="194" y="16"/>
                    </a:lnTo>
                    <a:lnTo>
                      <a:pt x="188" y="19"/>
                    </a:lnTo>
                    <a:lnTo>
                      <a:pt x="183" y="22"/>
                    </a:lnTo>
                    <a:lnTo>
                      <a:pt x="171" y="30"/>
                    </a:lnTo>
                    <a:lnTo>
                      <a:pt x="161" y="38"/>
                    </a:lnTo>
                    <a:lnTo>
                      <a:pt x="133" y="64"/>
                    </a:lnTo>
                    <a:lnTo>
                      <a:pt x="108" y="91"/>
                    </a:lnTo>
                    <a:lnTo>
                      <a:pt x="96" y="104"/>
                    </a:lnTo>
                    <a:lnTo>
                      <a:pt x="85" y="119"/>
                    </a:lnTo>
                    <a:lnTo>
                      <a:pt x="74" y="134"/>
                    </a:lnTo>
                    <a:lnTo>
                      <a:pt x="63" y="150"/>
                    </a:lnTo>
                    <a:lnTo>
                      <a:pt x="55" y="168"/>
                    </a:lnTo>
                    <a:lnTo>
                      <a:pt x="47" y="184"/>
                    </a:lnTo>
                    <a:lnTo>
                      <a:pt x="43" y="189"/>
                    </a:lnTo>
                    <a:lnTo>
                      <a:pt x="40" y="194"/>
                    </a:lnTo>
                    <a:lnTo>
                      <a:pt x="39" y="200"/>
                    </a:lnTo>
                    <a:lnTo>
                      <a:pt x="39" y="203"/>
                    </a:lnTo>
                    <a:lnTo>
                      <a:pt x="36" y="209"/>
                    </a:lnTo>
                    <a:lnTo>
                      <a:pt x="26" y="239"/>
                    </a:lnTo>
                    <a:lnTo>
                      <a:pt x="16" y="271"/>
                    </a:lnTo>
                    <a:lnTo>
                      <a:pt x="15" y="274"/>
                    </a:lnTo>
                    <a:lnTo>
                      <a:pt x="15" y="279"/>
                    </a:lnTo>
                    <a:lnTo>
                      <a:pt x="14" y="282"/>
                    </a:lnTo>
                    <a:lnTo>
                      <a:pt x="12" y="287"/>
                    </a:lnTo>
                    <a:lnTo>
                      <a:pt x="7" y="312"/>
                    </a:lnTo>
                    <a:lnTo>
                      <a:pt x="2" y="337"/>
                    </a:lnTo>
                    <a:lnTo>
                      <a:pt x="0" y="364"/>
                    </a:lnTo>
                    <a:lnTo>
                      <a:pt x="0" y="391"/>
                    </a:lnTo>
                    <a:lnTo>
                      <a:pt x="0" y="398"/>
                    </a:lnTo>
                    <a:lnTo>
                      <a:pt x="1" y="404"/>
                    </a:lnTo>
                    <a:lnTo>
                      <a:pt x="1" y="411"/>
                    </a:lnTo>
                    <a:lnTo>
                      <a:pt x="3" y="418"/>
                    </a:lnTo>
                    <a:lnTo>
                      <a:pt x="7" y="431"/>
                    </a:lnTo>
                    <a:lnTo>
                      <a:pt x="11" y="443"/>
                    </a:lnTo>
                    <a:lnTo>
                      <a:pt x="16" y="456"/>
                    </a:lnTo>
                    <a:lnTo>
                      <a:pt x="20" y="461"/>
                    </a:lnTo>
                    <a:lnTo>
                      <a:pt x="23" y="467"/>
                    </a:lnTo>
                    <a:lnTo>
                      <a:pt x="31" y="477"/>
                    </a:lnTo>
                    <a:lnTo>
                      <a:pt x="41" y="489"/>
                    </a:lnTo>
                    <a:lnTo>
                      <a:pt x="46" y="492"/>
                    </a:lnTo>
                    <a:lnTo>
                      <a:pt x="51" y="497"/>
                    </a:lnTo>
                    <a:lnTo>
                      <a:pt x="62" y="501"/>
                    </a:lnTo>
                    <a:lnTo>
                      <a:pt x="72" y="505"/>
                    </a:lnTo>
                    <a:lnTo>
                      <a:pt x="83" y="509"/>
                    </a:lnTo>
                    <a:lnTo>
                      <a:pt x="94" y="511"/>
                    </a:lnTo>
                    <a:lnTo>
                      <a:pt x="105" y="512"/>
                    </a:lnTo>
                    <a:lnTo>
                      <a:pt x="117" y="512"/>
                    </a:lnTo>
                    <a:lnTo>
                      <a:pt x="128" y="511"/>
                    </a:lnTo>
                    <a:lnTo>
                      <a:pt x="140" y="509"/>
                    </a:lnTo>
                    <a:lnTo>
                      <a:pt x="146" y="507"/>
                    </a:lnTo>
                    <a:lnTo>
                      <a:pt x="149" y="505"/>
                    </a:lnTo>
                    <a:lnTo>
                      <a:pt x="152" y="505"/>
                    </a:lnTo>
                    <a:lnTo>
                      <a:pt x="154" y="504"/>
                    </a:lnTo>
                    <a:lnTo>
                      <a:pt x="157" y="503"/>
                    </a:lnTo>
                    <a:lnTo>
                      <a:pt x="162" y="500"/>
                    </a:lnTo>
                    <a:lnTo>
                      <a:pt x="167" y="498"/>
                    </a:lnTo>
                    <a:lnTo>
                      <a:pt x="173" y="495"/>
                    </a:lnTo>
                    <a:lnTo>
                      <a:pt x="178" y="491"/>
                    </a:lnTo>
                    <a:lnTo>
                      <a:pt x="179" y="490"/>
                    </a:lnTo>
                    <a:lnTo>
                      <a:pt x="180" y="490"/>
                    </a:lnTo>
                    <a:lnTo>
                      <a:pt x="183" y="488"/>
                    </a:lnTo>
                    <a:lnTo>
                      <a:pt x="187" y="484"/>
                    </a:lnTo>
                    <a:lnTo>
                      <a:pt x="193" y="479"/>
                    </a:lnTo>
                    <a:lnTo>
                      <a:pt x="197" y="475"/>
                    </a:lnTo>
                    <a:lnTo>
                      <a:pt x="201" y="470"/>
                    </a:lnTo>
                    <a:lnTo>
                      <a:pt x="205" y="466"/>
                    </a:lnTo>
                    <a:lnTo>
                      <a:pt x="206" y="464"/>
                    </a:lnTo>
                    <a:lnTo>
                      <a:pt x="206" y="463"/>
                    </a:lnTo>
                    <a:lnTo>
                      <a:pt x="207" y="463"/>
                    </a:lnTo>
                    <a:lnTo>
                      <a:pt x="209" y="461"/>
                    </a:lnTo>
                    <a:lnTo>
                      <a:pt x="210" y="458"/>
                    </a:lnTo>
                    <a:lnTo>
                      <a:pt x="211" y="457"/>
                    </a:lnTo>
                    <a:lnTo>
                      <a:pt x="211" y="456"/>
                    </a:lnTo>
                    <a:lnTo>
                      <a:pt x="212" y="456"/>
                    </a:lnTo>
                    <a:lnTo>
                      <a:pt x="215" y="451"/>
                    </a:lnTo>
                    <a:lnTo>
                      <a:pt x="218" y="445"/>
                    </a:lnTo>
                    <a:lnTo>
                      <a:pt x="221" y="441"/>
                    </a:lnTo>
                    <a:lnTo>
                      <a:pt x="225" y="429"/>
                    </a:lnTo>
                    <a:lnTo>
                      <a:pt x="227" y="423"/>
                    </a:lnTo>
                    <a:lnTo>
                      <a:pt x="229" y="418"/>
                    </a:lnTo>
                    <a:lnTo>
                      <a:pt x="229" y="411"/>
                    </a:lnTo>
                    <a:lnTo>
                      <a:pt x="231" y="406"/>
                    </a:lnTo>
                    <a:lnTo>
                      <a:pt x="231" y="399"/>
                    </a:lnTo>
                    <a:lnTo>
                      <a:pt x="231" y="392"/>
                    </a:lnTo>
                    <a:lnTo>
                      <a:pt x="230" y="379"/>
                    </a:lnTo>
                    <a:lnTo>
                      <a:pt x="229" y="372"/>
                    </a:lnTo>
                    <a:lnTo>
                      <a:pt x="229" y="365"/>
                    </a:lnTo>
                    <a:lnTo>
                      <a:pt x="227" y="359"/>
                    </a:lnTo>
                    <a:lnTo>
                      <a:pt x="224" y="353"/>
                    </a:lnTo>
                    <a:lnTo>
                      <a:pt x="222" y="348"/>
                    </a:lnTo>
                    <a:lnTo>
                      <a:pt x="220" y="342"/>
                    </a:lnTo>
                    <a:lnTo>
                      <a:pt x="218" y="330"/>
                    </a:lnTo>
                    <a:lnTo>
                      <a:pt x="217" y="325"/>
                    </a:lnTo>
                    <a:lnTo>
                      <a:pt x="216" y="319"/>
                    </a:lnTo>
                    <a:lnTo>
                      <a:pt x="216" y="313"/>
                    </a:lnTo>
                    <a:lnTo>
                      <a:pt x="217" y="308"/>
                    </a:lnTo>
                    <a:lnTo>
                      <a:pt x="218" y="297"/>
                    </a:lnTo>
                    <a:lnTo>
                      <a:pt x="221" y="288"/>
                    </a:lnTo>
                    <a:lnTo>
                      <a:pt x="224" y="278"/>
                    </a:lnTo>
                    <a:lnTo>
                      <a:pt x="229" y="270"/>
                    </a:lnTo>
                    <a:lnTo>
                      <a:pt x="236" y="262"/>
                    </a:lnTo>
                    <a:lnTo>
                      <a:pt x="243" y="255"/>
                    </a:lnTo>
                    <a:lnTo>
                      <a:pt x="251" y="248"/>
                    </a:lnTo>
                    <a:lnTo>
                      <a:pt x="262" y="243"/>
                    </a:lnTo>
                    <a:lnTo>
                      <a:pt x="270" y="238"/>
                    </a:lnTo>
                    <a:lnTo>
                      <a:pt x="278" y="233"/>
                    </a:lnTo>
                    <a:lnTo>
                      <a:pt x="286" y="227"/>
                    </a:lnTo>
                    <a:lnTo>
                      <a:pt x="294" y="222"/>
                    </a:lnTo>
                    <a:lnTo>
                      <a:pt x="301" y="216"/>
                    </a:lnTo>
                    <a:lnTo>
                      <a:pt x="309" y="210"/>
                    </a:lnTo>
                    <a:lnTo>
                      <a:pt x="312" y="206"/>
                    </a:lnTo>
                    <a:lnTo>
                      <a:pt x="315" y="203"/>
                    </a:lnTo>
                    <a:lnTo>
                      <a:pt x="319" y="199"/>
                    </a:lnTo>
                    <a:lnTo>
                      <a:pt x="322" y="196"/>
                    </a:lnTo>
                    <a:lnTo>
                      <a:pt x="325" y="192"/>
                    </a:lnTo>
                    <a:lnTo>
                      <a:pt x="328" y="189"/>
                    </a:lnTo>
                    <a:lnTo>
                      <a:pt x="331" y="185"/>
                    </a:lnTo>
                    <a:lnTo>
                      <a:pt x="334" y="182"/>
                    </a:lnTo>
                    <a:lnTo>
                      <a:pt x="336" y="177"/>
                    </a:lnTo>
                    <a:lnTo>
                      <a:pt x="340" y="174"/>
                    </a:lnTo>
                    <a:lnTo>
                      <a:pt x="345" y="166"/>
                    </a:lnTo>
                    <a:lnTo>
                      <a:pt x="347" y="161"/>
                    </a:lnTo>
                    <a:lnTo>
                      <a:pt x="349" y="157"/>
                    </a:lnTo>
                    <a:lnTo>
                      <a:pt x="354" y="148"/>
                    </a:lnTo>
                    <a:lnTo>
                      <a:pt x="358" y="140"/>
                    </a:lnTo>
                    <a:lnTo>
                      <a:pt x="362" y="131"/>
                    </a:lnTo>
                    <a:lnTo>
                      <a:pt x="366" y="119"/>
                    </a:lnTo>
                    <a:lnTo>
                      <a:pt x="368" y="107"/>
                    </a:lnTo>
                    <a:lnTo>
                      <a:pt x="368" y="97"/>
                    </a:lnTo>
                    <a:lnTo>
                      <a:pt x="368" y="88"/>
                    </a:lnTo>
                    <a:lnTo>
                      <a:pt x="367" y="78"/>
                    </a:lnTo>
                    <a:lnTo>
                      <a:pt x="365" y="70"/>
                    </a:lnTo>
                    <a:lnTo>
                      <a:pt x="362" y="60"/>
                    </a:lnTo>
                    <a:lnTo>
                      <a:pt x="359" y="51"/>
                    </a:lnTo>
                    <a:lnTo>
                      <a:pt x="354" y="43"/>
                    </a:lnTo>
                    <a:lnTo>
                      <a:pt x="350" y="35"/>
                    </a:lnTo>
                    <a:lnTo>
                      <a:pt x="346" y="29"/>
                    </a:lnTo>
                    <a:lnTo>
                      <a:pt x="341" y="25"/>
                    </a:lnTo>
                    <a:lnTo>
                      <a:pt x="337" y="21"/>
                    </a:lnTo>
                    <a:lnTo>
                      <a:pt x="333" y="17"/>
                    </a:lnTo>
                    <a:lnTo>
                      <a:pt x="327" y="14"/>
                    </a:lnTo>
                    <a:lnTo>
                      <a:pt x="322" y="11"/>
                    </a:lnTo>
                    <a:lnTo>
                      <a:pt x="316" y="9"/>
                    </a:lnTo>
                    <a:lnTo>
                      <a:pt x="310" y="7"/>
                    </a:lnTo>
                    <a:lnTo>
                      <a:pt x="300" y="5"/>
                    </a:lnTo>
                    <a:lnTo>
                      <a:pt x="292" y="3"/>
                    </a:lnTo>
                    <a:lnTo>
                      <a:pt x="282" y="2"/>
                    </a:lnTo>
                    <a:lnTo>
                      <a:pt x="273" y="1"/>
                    </a:lnTo>
                    <a:lnTo>
                      <a:pt x="254" y="0"/>
                    </a:lnTo>
                    <a:lnTo>
                      <a:pt x="244" y="1"/>
                    </a:lnTo>
                    <a:lnTo>
                      <a:pt x="236" y="2"/>
                    </a:lnTo>
                    <a:lnTo>
                      <a:pt x="222" y="6"/>
                    </a:lnTo>
                    <a:lnTo>
                      <a:pt x="208" y="1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" name="Freeform 11"/>
              <p:cNvSpPr>
                <a:spLocks noChangeAspect="1"/>
              </p:cNvSpPr>
              <p:nvPr/>
            </p:nvSpPr>
            <p:spPr bwMode="auto">
              <a:xfrm>
                <a:off x="3743" y="2767"/>
                <a:ext cx="544" cy="306"/>
              </a:xfrm>
              <a:custGeom>
                <a:avLst/>
                <a:gdLst>
                  <a:gd name="T0" fmla="*/ 41 w 544"/>
                  <a:gd name="T1" fmla="*/ 158 h 306"/>
                  <a:gd name="T2" fmla="*/ 58 w 544"/>
                  <a:gd name="T3" fmla="*/ 184 h 306"/>
                  <a:gd name="T4" fmla="*/ 96 w 544"/>
                  <a:gd name="T5" fmla="*/ 230 h 306"/>
                  <a:gd name="T6" fmla="*/ 119 w 544"/>
                  <a:gd name="T7" fmla="*/ 270 h 306"/>
                  <a:gd name="T8" fmla="*/ 126 w 544"/>
                  <a:gd name="T9" fmla="*/ 289 h 306"/>
                  <a:gd name="T10" fmla="*/ 139 w 544"/>
                  <a:gd name="T11" fmla="*/ 296 h 306"/>
                  <a:gd name="T12" fmla="*/ 197 w 544"/>
                  <a:gd name="T13" fmla="*/ 296 h 306"/>
                  <a:gd name="T14" fmla="*/ 343 w 544"/>
                  <a:gd name="T15" fmla="*/ 272 h 306"/>
                  <a:gd name="T16" fmla="*/ 353 w 544"/>
                  <a:gd name="T17" fmla="*/ 284 h 306"/>
                  <a:gd name="T18" fmla="*/ 374 w 544"/>
                  <a:gd name="T19" fmla="*/ 300 h 306"/>
                  <a:gd name="T20" fmla="*/ 395 w 544"/>
                  <a:gd name="T21" fmla="*/ 304 h 306"/>
                  <a:gd name="T22" fmla="*/ 399 w 544"/>
                  <a:gd name="T23" fmla="*/ 299 h 306"/>
                  <a:gd name="T24" fmla="*/ 402 w 544"/>
                  <a:gd name="T25" fmla="*/ 291 h 306"/>
                  <a:gd name="T26" fmla="*/ 401 w 544"/>
                  <a:gd name="T27" fmla="*/ 285 h 306"/>
                  <a:gd name="T28" fmla="*/ 416 w 544"/>
                  <a:gd name="T29" fmla="*/ 265 h 306"/>
                  <a:gd name="T30" fmla="*/ 445 w 544"/>
                  <a:gd name="T31" fmla="*/ 291 h 306"/>
                  <a:gd name="T32" fmla="*/ 481 w 544"/>
                  <a:gd name="T33" fmla="*/ 303 h 306"/>
                  <a:gd name="T34" fmla="*/ 484 w 544"/>
                  <a:gd name="T35" fmla="*/ 301 h 306"/>
                  <a:gd name="T36" fmla="*/ 487 w 544"/>
                  <a:gd name="T37" fmla="*/ 299 h 306"/>
                  <a:gd name="T38" fmla="*/ 490 w 544"/>
                  <a:gd name="T39" fmla="*/ 294 h 306"/>
                  <a:gd name="T40" fmla="*/ 490 w 544"/>
                  <a:gd name="T41" fmla="*/ 290 h 306"/>
                  <a:gd name="T42" fmla="*/ 484 w 544"/>
                  <a:gd name="T43" fmla="*/ 273 h 306"/>
                  <a:gd name="T44" fmla="*/ 464 w 544"/>
                  <a:gd name="T45" fmla="*/ 251 h 306"/>
                  <a:gd name="T46" fmla="*/ 458 w 544"/>
                  <a:gd name="T47" fmla="*/ 245 h 306"/>
                  <a:gd name="T48" fmla="*/ 495 w 544"/>
                  <a:gd name="T49" fmla="*/ 256 h 306"/>
                  <a:gd name="T50" fmla="*/ 514 w 544"/>
                  <a:gd name="T51" fmla="*/ 268 h 306"/>
                  <a:gd name="T52" fmla="*/ 527 w 544"/>
                  <a:gd name="T53" fmla="*/ 272 h 306"/>
                  <a:gd name="T54" fmla="*/ 540 w 544"/>
                  <a:gd name="T55" fmla="*/ 267 h 306"/>
                  <a:gd name="T56" fmla="*/ 544 w 544"/>
                  <a:gd name="T57" fmla="*/ 256 h 306"/>
                  <a:gd name="T58" fmla="*/ 531 w 544"/>
                  <a:gd name="T59" fmla="*/ 236 h 306"/>
                  <a:gd name="T60" fmla="*/ 513 w 544"/>
                  <a:gd name="T61" fmla="*/ 219 h 306"/>
                  <a:gd name="T62" fmla="*/ 490 w 544"/>
                  <a:gd name="T63" fmla="*/ 207 h 306"/>
                  <a:gd name="T64" fmla="*/ 463 w 544"/>
                  <a:gd name="T65" fmla="*/ 203 h 306"/>
                  <a:gd name="T66" fmla="*/ 386 w 544"/>
                  <a:gd name="T67" fmla="*/ 216 h 306"/>
                  <a:gd name="T68" fmla="*/ 329 w 544"/>
                  <a:gd name="T69" fmla="*/ 234 h 306"/>
                  <a:gd name="T70" fmla="*/ 313 w 544"/>
                  <a:gd name="T71" fmla="*/ 239 h 306"/>
                  <a:gd name="T72" fmla="*/ 261 w 544"/>
                  <a:gd name="T73" fmla="*/ 248 h 306"/>
                  <a:gd name="T74" fmla="*/ 214 w 544"/>
                  <a:gd name="T75" fmla="*/ 248 h 306"/>
                  <a:gd name="T76" fmla="*/ 198 w 544"/>
                  <a:gd name="T77" fmla="*/ 247 h 306"/>
                  <a:gd name="T78" fmla="*/ 165 w 544"/>
                  <a:gd name="T79" fmla="*/ 226 h 306"/>
                  <a:gd name="T80" fmla="*/ 131 w 544"/>
                  <a:gd name="T81" fmla="*/ 186 h 306"/>
                  <a:gd name="T82" fmla="*/ 106 w 544"/>
                  <a:gd name="T83" fmla="*/ 141 h 306"/>
                  <a:gd name="T84" fmla="*/ 86 w 544"/>
                  <a:gd name="T85" fmla="*/ 54 h 306"/>
                  <a:gd name="T86" fmla="*/ 76 w 544"/>
                  <a:gd name="T87" fmla="*/ 33 h 306"/>
                  <a:gd name="T88" fmla="*/ 60 w 544"/>
                  <a:gd name="T89" fmla="*/ 16 h 306"/>
                  <a:gd name="T90" fmla="*/ 35 w 544"/>
                  <a:gd name="T91" fmla="*/ 3 h 306"/>
                  <a:gd name="T92" fmla="*/ 14 w 544"/>
                  <a:gd name="T93" fmla="*/ 2 h 306"/>
                  <a:gd name="T94" fmla="*/ 7 w 544"/>
                  <a:gd name="T95" fmla="*/ 21 h 306"/>
                  <a:gd name="T96" fmla="*/ 1 w 544"/>
                  <a:gd name="T97" fmla="*/ 44 h 306"/>
                  <a:gd name="T98" fmla="*/ 0 w 544"/>
                  <a:gd name="T99" fmla="*/ 73 h 306"/>
                  <a:gd name="T100" fmla="*/ 14 w 544"/>
                  <a:gd name="T101" fmla="*/ 114 h 3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544"/>
                  <a:gd name="T154" fmla="*/ 0 h 306"/>
                  <a:gd name="T155" fmla="*/ 544 w 544"/>
                  <a:gd name="T156" fmla="*/ 306 h 3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544" h="306">
                    <a:moveTo>
                      <a:pt x="32" y="138"/>
                    </a:moveTo>
                    <a:lnTo>
                      <a:pt x="34" y="145"/>
                    </a:lnTo>
                    <a:lnTo>
                      <a:pt x="37" y="152"/>
                    </a:lnTo>
                    <a:lnTo>
                      <a:pt x="41" y="158"/>
                    </a:lnTo>
                    <a:lnTo>
                      <a:pt x="45" y="165"/>
                    </a:lnTo>
                    <a:lnTo>
                      <a:pt x="49" y="171"/>
                    </a:lnTo>
                    <a:lnTo>
                      <a:pt x="53" y="178"/>
                    </a:lnTo>
                    <a:lnTo>
                      <a:pt x="58" y="184"/>
                    </a:lnTo>
                    <a:lnTo>
                      <a:pt x="64" y="190"/>
                    </a:lnTo>
                    <a:lnTo>
                      <a:pt x="76" y="203"/>
                    </a:lnTo>
                    <a:lnTo>
                      <a:pt x="86" y="216"/>
                    </a:lnTo>
                    <a:lnTo>
                      <a:pt x="96" y="230"/>
                    </a:lnTo>
                    <a:lnTo>
                      <a:pt x="106" y="245"/>
                    </a:lnTo>
                    <a:lnTo>
                      <a:pt x="111" y="253"/>
                    </a:lnTo>
                    <a:lnTo>
                      <a:pt x="115" y="262"/>
                    </a:lnTo>
                    <a:lnTo>
                      <a:pt x="119" y="270"/>
                    </a:lnTo>
                    <a:lnTo>
                      <a:pt x="121" y="279"/>
                    </a:lnTo>
                    <a:lnTo>
                      <a:pt x="122" y="283"/>
                    </a:lnTo>
                    <a:lnTo>
                      <a:pt x="124" y="286"/>
                    </a:lnTo>
                    <a:lnTo>
                      <a:pt x="126" y="289"/>
                    </a:lnTo>
                    <a:lnTo>
                      <a:pt x="128" y="292"/>
                    </a:lnTo>
                    <a:lnTo>
                      <a:pt x="131" y="293"/>
                    </a:lnTo>
                    <a:lnTo>
                      <a:pt x="134" y="295"/>
                    </a:lnTo>
                    <a:lnTo>
                      <a:pt x="139" y="296"/>
                    </a:lnTo>
                    <a:lnTo>
                      <a:pt x="143" y="297"/>
                    </a:lnTo>
                    <a:lnTo>
                      <a:pt x="164" y="298"/>
                    </a:lnTo>
                    <a:lnTo>
                      <a:pt x="186" y="298"/>
                    </a:lnTo>
                    <a:lnTo>
                      <a:pt x="197" y="296"/>
                    </a:lnTo>
                    <a:lnTo>
                      <a:pt x="207" y="296"/>
                    </a:lnTo>
                    <a:lnTo>
                      <a:pt x="229" y="292"/>
                    </a:lnTo>
                    <a:lnTo>
                      <a:pt x="285" y="283"/>
                    </a:lnTo>
                    <a:lnTo>
                      <a:pt x="343" y="272"/>
                    </a:lnTo>
                    <a:lnTo>
                      <a:pt x="346" y="275"/>
                    </a:lnTo>
                    <a:lnTo>
                      <a:pt x="348" y="277"/>
                    </a:lnTo>
                    <a:lnTo>
                      <a:pt x="350" y="278"/>
                    </a:lnTo>
                    <a:lnTo>
                      <a:pt x="353" y="284"/>
                    </a:lnTo>
                    <a:lnTo>
                      <a:pt x="359" y="289"/>
                    </a:lnTo>
                    <a:lnTo>
                      <a:pt x="363" y="293"/>
                    </a:lnTo>
                    <a:lnTo>
                      <a:pt x="368" y="298"/>
                    </a:lnTo>
                    <a:lnTo>
                      <a:pt x="374" y="300"/>
                    </a:lnTo>
                    <a:lnTo>
                      <a:pt x="380" y="303"/>
                    </a:lnTo>
                    <a:lnTo>
                      <a:pt x="385" y="305"/>
                    </a:lnTo>
                    <a:lnTo>
                      <a:pt x="392" y="306"/>
                    </a:lnTo>
                    <a:lnTo>
                      <a:pt x="395" y="304"/>
                    </a:lnTo>
                    <a:lnTo>
                      <a:pt x="397" y="302"/>
                    </a:lnTo>
                    <a:lnTo>
                      <a:pt x="398" y="300"/>
                    </a:lnTo>
                    <a:lnTo>
                      <a:pt x="398" y="299"/>
                    </a:lnTo>
                    <a:lnTo>
                      <a:pt x="399" y="299"/>
                    </a:lnTo>
                    <a:lnTo>
                      <a:pt x="401" y="298"/>
                    </a:lnTo>
                    <a:lnTo>
                      <a:pt x="402" y="294"/>
                    </a:lnTo>
                    <a:lnTo>
                      <a:pt x="402" y="292"/>
                    </a:lnTo>
                    <a:lnTo>
                      <a:pt x="402" y="291"/>
                    </a:lnTo>
                    <a:lnTo>
                      <a:pt x="402" y="290"/>
                    </a:lnTo>
                    <a:lnTo>
                      <a:pt x="402" y="289"/>
                    </a:lnTo>
                    <a:lnTo>
                      <a:pt x="401" y="285"/>
                    </a:lnTo>
                    <a:lnTo>
                      <a:pt x="398" y="280"/>
                    </a:lnTo>
                    <a:lnTo>
                      <a:pt x="396" y="275"/>
                    </a:lnTo>
                    <a:lnTo>
                      <a:pt x="389" y="265"/>
                    </a:lnTo>
                    <a:lnTo>
                      <a:pt x="416" y="265"/>
                    </a:lnTo>
                    <a:lnTo>
                      <a:pt x="422" y="272"/>
                    </a:lnTo>
                    <a:lnTo>
                      <a:pt x="430" y="279"/>
                    </a:lnTo>
                    <a:lnTo>
                      <a:pt x="437" y="285"/>
                    </a:lnTo>
                    <a:lnTo>
                      <a:pt x="445" y="291"/>
                    </a:lnTo>
                    <a:lnTo>
                      <a:pt x="454" y="294"/>
                    </a:lnTo>
                    <a:lnTo>
                      <a:pt x="463" y="298"/>
                    </a:lnTo>
                    <a:lnTo>
                      <a:pt x="472" y="301"/>
                    </a:lnTo>
                    <a:lnTo>
                      <a:pt x="481" y="303"/>
                    </a:lnTo>
                    <a:lnTo>
                      <a:pt x="482" y="303"/>
                    </a:lnTo>
                    <a:lnTo>
                      <a:pt x="482" y="302"/>
                    </a:lnTo>
                    <a:lnTo>
                      <a:pt x="484" y="301"/>
                    </a:lnTo>
                    <a:lnTo>
                      <a:pt x="485" y="300"/>
                    </a:lnTo>
                    <a:lnTo>
                      <a:pt x="487" y="299"/>
                    </a:lnTo>
                    <a:lnTo>
                      <a:pt x="487" y="298"/>
                    </a:lnTo>
                    <a:lnTo>
                      <a:pt x="489" y="297"/>
                    </a:lnTo>
                    <a:lnTo>
                      <a:pt x="490" y="294"/>
                    </a:lnTo>
                    <a:lnTo>
                      <a:pt x="490" y="292"/>
                    </a:lnTo>
                    <a:lnTo>
                      <a:pt x="491" y="291"/>
                    </a:lnTo>
                    <a:lnTo>
                      <a:pt x="490" y="290"/>
                    </a:lnTo>
                    <a:lnTo>
                      <a:pt x="490" y="289"/>
                    </a:lnTo>
                    <a:lnTo>
                      <a:pt x="490" y="287"/>
                    </a:lnTo>
                    <a:lnTo>
                      <a:pt x="487" y="280"/>
                    </a:lnTo>
                    <a:lnTo>
                      <a:pt x="484" y="273"/>
                    </a:lnTo>
                    <a:lnTo>
                      <a:pt x="480" y="267"/>
                    </a:lnTo>
                    <a:lnTo>
                      <a:pt x="475" y="261"/>
                    </a:lnTo>
                    <a:lnTo>
                      <a:pt x="470" y="256"/>
                    </a:lnTo>
                    <a:lnTo>
                      <a:pt x="464" y="251"/>
                    </a:lnTo>
                    <a:lnTo>
                      <a:pt x="458" y="247"/>
                    </a:lnTo>
                    <a:lnTo>
                      <a:pt x="451" y="243"/>
                    </a:lnTo>
                    <a:lnTo>
                      <a:pt x="454" y="243"/>
                    </a:lnTo>
                    <a:lnTo>
                      <a:pt x="458" y="245"/>
                    </a:lnTo>
                    <a:lnTo>
                      <a:pt x="466" y="249"/>
                    </a:lnTo>
                    <a:lnTo>
                      <a:pt x="476" y="252"/>
                    </a:lnTo>
                    <a:lnTo>
                      <a:pt x="486" y="255"/>
                    </a:lnTo>
                    <a:lnTo>
                      <a:pt x="495" y="256"/>
                    </a:lnTo>
                    <a:lnTo>
                      <a:pt x="498" y="258"/>
                    </a:lnTo>
                    <a:lnTo>
                      <a:pt x="509" y="262"/>
                    </a:lnTo>
                    <a:lnTo>
                      <a:pt x="512" y="265"/>
                    </a:lnTo>
                    <a:lnTo>
                      <a:pt x="514" y="268"/>
                    </a:lnTo>
                    <a:lnTo>
                      <a:pt x="516" y="270"/>
                    </a:lnTo>
                    <a:lnTo>
                      <a:pt x="518" y="270"/>
                    </a:lnTo>
                    <a:lnTo>
                      <a:pt x="522" y="272"/>
                    </a:lnTo>
                    <a:lnTo>
                      <a:pt x="527" y="272"/>
                    </a:lnTo>
                    <a:lnTo>
                      <a:pt x="534" y="272"/>
                    </a:lnTo>
                    <a:lnTo>
                      <a:pt x="536" y="270"/>
                    </a:lnTo>
                    <a:lnTo>
                      <a:pt x="538" y="269"/>
                    </a:lnTo>
                    <a:lnTo>
                      <a:pt x="540" y="267"/>
                    </a:lnTo>
                    <a:lnTo>
                      <a:pt x="543" y="265"/>
                    </a:lnTo>
                    <a:lnTo>
                      <a:pt x="544" y="262"/>
                    </a:lnTo>
                    <a:lnTo>
                      <a:pt x="544" y="259"/>
                    </a:lnTo>
                    <a:lnTo>
                      <a:pt x="544" y="256"/>
                    </a:lnTo>
                    <a:lnTo>
                      <a:pt x="543" y="254"/>
                    </a:lnTo>
                    <a:lnTo>
                      <a:pt x="539" y="248"/>
                    </a:lnTo>
                    <a:lnTo>
                      <a:pt x="536" y="242"/>
                    </a:lnTo>
                    <a:lnTo>
                      <a:pt x="531" y="236"/>
                    </a:lnTo>
                    <a:lnTo>
                      <a:pt x="527" y="231"/>
                    </a:lnTo>
                    <a:lnTo>
                      <a:pt x="523" y="227"/>
                    </a:lnTo>
                    <a:lnTo>
                      <a:pt x="518" y="222"/>
                    </a:lnTo>
                    <a:lnTo>
                      <a:pt x="513" y="219"/>
                    </a:lnTo>
                    <a:lnTo>
                      <a:pt x="508" y="215"/>
                    </a:lnTo>
                    <a:lnTo>
                      <a:pt x="502" y="212"/>
                    </a:lnTo>
                    <a:lnTo>
                      <a:pt x="496" y="210"/>
                    </a:lnTo>
                    <a:lnTo>
                      <a:pt x="490" y="207"/>
                    </a:lnTo>
                    <a:lnTo>
                      <a:pt x="484" y="206"/>
                    </a:lnTo>
                    <a:lnTo>
                      <a:pt x="477" y="204"/>
                    </a:lnTo>
                    <a:lnTo>
                      <a:pt x="470" y="203"/>
                    </a:lnTo>
                    <a:lnTo>
                      <a:pt x="463" y="203"/>
                    </a:lnTo>
                    <a:lnTo>
                      <a:pt x="455" y="203"/>
                    </a:lnTo>
                    <a:lnTo>
                      <a:pt x="439" y="204"/>
                    </a:lnTo>
                    <a:lnTo>
                      <a:pt x="424" y="206"/>
                    </a:lnTo>
                    <a:lnTo>
                      <a:pt x="386" y="216"/>
                    </a:lnTo>
                    <a:lnTo>
                      <a:pt x="367" y="222"/>
                    </a:lnTo>
                    <a:lnTo>
                      <a:pt x="348" y="228"/>
                    </a:lnTo>
                    <a:lnTo>
                      <a:pt x="331" y="234"/>
                    </a:lnTo>
                    <a:lnTo>
                      <a:pt x="329" y="234"/>
                    </a:lnTo>
                    <a:lnTo>
                      <a:pt x="328" y="235"/>
                    </a:lnTo>
                    <a:lnTo>
                      <a:pt x="325" y="235"/>
                    </a:lnTo>
                    <a:lnTo>
                      <a:pt x="322" y="236"/>
                    </a:lnTo>
                    <a:lnTo>
                      <a:pt x="313" y="239"/>
                    </a:lnTo>
                    <a:lnTo>
                      <a:pt x="296" y="242"/>
                    </a:lnTo>
                    <a:lnTo>
                      <a:pt x="287" y="244"/>
                    </a:lnTo>
                    <a:lnTo>
                      <a:pt x="279" y="246"/>
                    </a:lnTo>
                    <a:lnTo>
                      <a:pt x="261" y="248"/>
                    </a:lnTo>
                    <a:lnTo>
                      <a:pt x="243" y="249"/>
                    </a:lnTo>
                    <a:lnTo>
                      <a:pt x="225" y="249"/>
                    </a:lnTo>
                    <a:lnTo>
                      <a:pt x="216" y="249"/>
                    </a:lnTo>
                    <a:lnTo>
                      <a:pt x="214" y="248"/>
                    </a:lnTo>
                    <a:lnTo>
                      <a:pt x="213" y="248"/>
                    </a:lnTo>
                    <a:lnTo>
                      <a:pt x="211" y="248"/>
                    </a:lnTo>
                    <a:lnTo>
                      <a:pt x="207" y="248"/>
                    </a:lnTo>
                    <a:lnTo>
                      <a:pt x="198" y="247"/>
                    </a:lnTo>
                    <a:lnTo>
                      <a:pt x="191" y="244"/>
                    </a:lnTo>
                    <a:lnTo>
                      <a:pt x="183" y="241"/>
                    </a:lnTo>
                    <a:lnTo>
                      <a:pt x="177" y="235"/>
                    </a:lnTo>
                    <a:lnTo>
                      <a:pt x="165" y="226"/>
                    </a:lnTo>
                    <a:lnTo>
                      <a:pt x="154" y="215"/>
                    </a:lnTo>
                    <a:lnTo>
                      <a:pt x="144" y="204"/>
                    </a:lnTo>
                    <a:lnTo>
                      <a:pt x="135" y="192"/>
                    </a:lnTo>
                    <a:lnTo>
                      <a:pt x="131" y="186"/>
                    </a:lnTo>
                    <a:lnTo>
                      <a:pt x="127" y="180"/>
                    </a:lnTo>
                    <a:lnTo>
                      <a:pt x="120" y="167"/>
                    </a:lnTo>
                    <a:lnTo>
                      <a:pt x="113" y="154"/>
                    </a:lnTo>
                    <a:lnTo>
                      <a:pt x="106" y="141"/>
                    </a:lnTo>
                    <a:lnTo>
                      <a:pt x="103" y="118"/>
                    </a:lnTo>
                    <a:lnTo>
                      <a:pt x="99" y="96"/>
                    </a:lnTo>
                    <a:lnTo>
                      <a:pt x="92" y="75"/>
                    </a:lnTo>
                    <a:lnTo>
                      <a:pt x="86" y="54"/>
                    </a:lnTo>
                    <a:lnTo>
                      <a:pt x="84" y="48"/>
                    </a:lnTo>
                    <a:lnTo>
                      <a:pt x="81" y="43"/>
                    </a:lnTo>
                    <a:lnTo>
                      <a:pt x="78" y="37"/>
                    </a:lnTo>
                    <a:lnTo>
                      <a:pt x="76" y="33"/>
                    </a:lnTo>
                    <a:lnTo>
                      <a:pt x="72" y="28"/>
                    </a:lnTo>
                    <a:lnTo>
                      <a:pt x="69" y="23"/>
                    </a:lnTo>
                    <a:lnTo>
                      <a:pt x="64" y="20"/>
                    </a:lnTo>
                    <a:lnTo>
                      <a:pt x="60" y="16"/>
                    </a:lnTo>
                    <a:lnTo>
                      <a:pt x="56" y="13"/>
                    </a:lnTo>
                    <a:lnTo>
                      <a:pt x="51" y="10"/>
                    </a:lnTo>
                    <a:lnTo>
                      <a:pt x="41" y="6"/>
                    </a:lnTo>
                    <a:lnTo>
                      <a:pt x="35" y="3"/>
                    </a:lnTo>
                    <a:lnTo>
                      <a:pt x="29" y="2"/>
                    </a:lnTo>
                    <a:lnTo>
                      <a:pt x="23" y="1"/>
                    </a:lnTo>
                    <a:lnTo>
                      <a:pt x="17" y="0"/>
                    </a:lnTo>
                    <a:lnTo>
                      <a:pt x="14" y="2"/>
                    </a:lnTo>
                    <a:lnTo>
                      <a:pt x="11" y="5"/>
                    </a:lnTo>
                    <a:lnTo>
                      <a:pt x="9" y="8"/>
                    </a:lnTo>
                    <a:lnTo>
                      <a:pt x="8" y="13"/>
                    </a:lnTo>
                    <a:lnTo>
                      <a:pt x="7" y="21"/>
                    </a:lnTo>
                    <a:lnTo>
                      <a:pt x="6" y="22"/>
                    </a:lnTo>
                    <a:lnTo>
                      <a:pt x="6" y="24"/>
                    </a:lnTo>
                    <a:lnTo>
                      <a:pt x="5" y="28"/>
                    </a:lnTo>
                    <a:lnTo>
                      <a:pt x="1" y="44"/>
                    </a:lnTo>
                    <a:lnTo>
                      <a:pt x="0" y="51"/>
                    </a:lnTo>
                    <a:lnTo>
                      <a:pt x="0" y="59"/>
                    </a:lnTo>
                    <a:lnTo>
                      <a:pt x="0" y="66"/>
                    </a:lnTo>
                    <a:lnTo>
                      <a:pt x="0" y="73"/>
                    </a:lnTo>
                    <a:lnTo>
                      <a:pt x="4" y="87"/>
                    </a:lnTo>
                    <a:lnTo>
                      <a:pt x="7" y="100"/>
                    </a:lnTo>
                    <a:lnTo>
                      <a:pt x="10" y="107"/>
                    </a:lnTo>
                    <a:lnTo>
                      <a:pt x="14" y="114"/>
                    </a:lnTo>
                    <a:lnTo>
                      <a:pt x="21" y="126"/>
                    </a:lnTo>
                    <a:lnTo>
                      <a:pt x="26" y="132"/>
                    </a:lnTo>
                    <a:lnTo>
                      <a:pt x="32" y="13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" name="Freeform 12"/>
              <p:cNvSpPr>
                <a:spLocks noChangeAspect="1"/>
              </p:cNvSpPr>
              <p:nvPr/>
            </p:nvSpPr>
            <p:spPr bwMode="auto">
              <a:xfrm>
                <a:off x="2836" y="3137"/>
                <a:ext cx="760" cy="438"/>
              </a:xfrm>
              <a:custGeom>
                <a:avLst/>
                <a:gdLst>
                  <a:gd name="T0" fmla="*/ 753 w 760"/>
                  <a:gd name="T1" fmla="*/ 23 h 438"/>
                  <a:gd name="T2" fmla="*/ 731 w 760"/>
                  <a:gd name="T3" fmla="*/ 4 h 438"/>
                  <a:gd name="T4" fmla="*/ 704 w 760"/>
                  <a:gd name="T5" fmla="*/ 0 h 438"/>
                  <a:gd name="T6" fmla="*/ 659 w 760"/>
                  <a:gd name="T7" fmla="*/ 16 h 438"/>
                  <a:gd name="T8" fmla="*/ 632 w 760"/>
                  <a:gd name="T9" fmla="*/ 46 h 438"/>
                  <a:gd name="T10" fmla="*/ 576 w 760"/>
                  <a:gd name="T11" fmla="*/ 208 h 438"/>
                  <a:gd name="T12" fmla="*/ 532 w 760"/>
                  <a:gd name="T13" fmla="*/ 313 h 438"/>
                  <a:gd name="T14" fmla="*/ 517 w 760"/>
                  <a:gd name="T15" fmla="*/ 341 h 438"/>
                  <a:gd name="T16" fmla="*/ 499 w 760"/>
                  <a:gd name="T17" fmla="*/ 357 h 438"/>
                  <a:gd name="T18" fmla="*/ 484 w 760"/>
                  <a:gd name="T19" fmla="*/ 364 h 438"/>
                  <a:gd name="T20" fmla="*/ 467 w 760"/>
                  <a:gd name="T21" fmla="*/ 364 h 438"/>
                  <a:gd name="T22" fmla="*/ 432 w 760"/>
                  <a:gd name="T23" fmla="*/ 330 h 438"/>
                  <a:gd name="T24" fmla="*/ 378 w 760"/>
                  <a:gd name="T25" fmla="*/ 283 h 438"/>
                  <a:gd name="T26" fmla="*/ 322 w 760"/>
                  <a:gd name="T27" fmla="*/ 250 h 438"/>
                  <a:gd name="T28" fmla="*/ 292 w 760"/>
                  <a:gd name="T29" fmla="*/ 224 h 438"/>
                  <a:gd name="T30" fmla="*/ 262 w 760"/>
                  <a:gd name="T31" fmla="*/ 182 h 438"/>
                  <a:gd name="T32" fmla="*/ 246 w 760"/>
                  <a:gd name="T33" fmla="*/ 126 h 438"/>
                  <a:gd name="T34" fmla="*/ 231 w 760"/>
                  <a:gd name="T35" fmla="*/ 97 h 438"/>
                  <a:gd name="T36" fmla="*/ 196 w 760"/>
                  <a:gd name="T37" fmla="*/ 89 h 438"/>
                  <a:gd name="T38" fmla="*/ 164 w 760"/>
                  <a:gd name="T39" fmla="*/ 111 h 438"/>
                  <a:gd name="T40" fmla="*/ 106 w 760"/>
                  <a:gd name="T41" fmla="*/ 174 h 438"/>
                  <a:gd name="T42" fmla="*/ 66 w 760"/>
                  <a:gd name="T43" fmla="*/ 208 h 438"/>
                  <a:gd name="T44" fmla="*/ 47 w 760"/>
                  <a:gd name="T45" fmla="*/ 219 h 438"/>
                  <a:gd name="T46" fmla="*/ 32 w 760"/>
                  <a:gd name="T47" fmla="*/ 225 h 438"/>
                  <a:gd name="T48" fmla="*/ 13 w 760"/>
                  <a:gd name="T49" fmla="*/ 237 h 438"/>
                  <a:gd name="T50" fmla="*/ 2 w 760"/>
                  <a:gd name="T51" fmla="*/ 269 h 438"/>
                  <a:gd name="T52" fmla="*/ 4 w 760"/>
                  <a:gd name="T53" fmla="*/ 314 h 438"/>
                  <a:gd name="T54" fmla="*/ 15 w 760"/>
                  <a:gd name="T55" fmla="*/ 336 h 438"/>
                  <a:gd name="T56" fmla="*/ 38 w 760"/>
                  <a:gd name="T57" fmla="*/ 352 h 438"/>
                  <a:gd name="T58" fmla="*/ 63 w 760"/>
                  <a:gd name="T59" fmla="*/ 356 h 438"/>
                  <a:gd name="T60" fmla="*/ 88 w 760"/>
                  <a:gd name="T61" fmla="*/ 344 h 438"/>
                  <a:gd name="T62" fmla="*/ 89 w 760"/>
                  <a:gd name="T63" fmla="*/ 341 h 438"/>
                  <a:gd name="T64" fmla="*/ 129 w 760"/>
                  <a:gd name="T65" fmla="*/ 258 h 438"/>
                  <a:gd name="T66" fmla="*/ 140 w 760"/>
                  <a:gd name="T67" fmla="*/ 239 h 438"/>
                  <a:gd name="T68" fmla="*/ 169 w 760"/>
                  <a:gd name="T69" fmla="*/ 204 h 438"/>
                  <a:gd name="T70" fmla="*/ 222 w 760"/>
                  <a:gd name="T71" fmla="*/ 234 h 438"/>
                  <a:gd name="T72" fmla="*/ 294 w 760"/>
                  <a:gd name="T73" fmla="*/ 334 h 438"/>
                  <a:gd name="T74" fmla="*/ 338 w 760"/>
                  <a:gd name="T75" fmla="*/ 381 h 438"/>
                  <a:gd name="T76" fmla="*/ 387 w 760"/>
                  <a:gd name="T77" fmla="*/ 412 h 438"/>
                  <a:gd name="T78" fmla="*/ 457 w 760"/>
                  <a:gd name="T79" fmla="*/ 435 h 438"/>
                  <a:gd name="T80" fmla="*/ 501 w 760"/>
                  <a:gd name="T81" fmla="*/ 435 h 438"/>
                  <a:gd name="T82" fmla="*/ 529 w 760"/>
                  <a:gd name="T83" fmla="*/ 426 h 438"/>
                  <a:gd name="T84" fmla="*/ 542 w 760"/>
                  <a:gd name="T85" fmla="*/ 419 h 438"/>
                  <a:gd name="T86" fmla="*/ 588 w 760"/>
                  <a:gd name="T87" fmla="*/ 377 h 438"/>
                  <a:gd name="T88" fmla="*/ 623 w 760"/>
                  <a:gd name="T89" fmla="*/ 332 h 438"/>
                  <a:gd name="T90" fmla="*/ 666 w 760"/>
                  <a:gd name="T91" fmla="*/ 264 h 438"/>
                  <a:gd name="T92" fmla="*/ 687 w 760"/>
                  <a:gd name="T93" fmla="*/ 224 h 438"/>
                  <a:gd name="T94" fmla="*/ 730 w 760"/>
                  <a:gd name="T95" fmla="*/ 159 h 438"/>
                  <a:gd name="T96" fmla="*/ 733 w 760"/>
                  <a:gd name="T97" fmla="*/ 157 h 438"/>
                  <a:gd name="T98" fmla="*/ 749 w 760"/>
                  <a:gd name="T99" fmla="*/ 123 h 438"/>
                  <a:gd name="T100" fmla="*/ 751 w 760"/>
                  <a:gd name="T101" fmla="*/ 113 h 438"/>
                  <a:gd name="T102" fmla="*/ 758 w 760"/>
                  <a:gd name="T103" fmla="*/ 79 h 438"/>
                  <a:gd name="T104" fmla="*/ 760 w 760"/>
                  <a:gd name="T105" fmla="*/ 59 h 43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w 760"/>
                  <a:gd name="T160" fmla="*/ 0 h 438"/>
                  <a:gd name="T161" fmla="*/ 760 w 760"/>
                  <a:gd name="T162" fmla="*/ 438 h 438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T159" t="T160" r="T161" b="T162"/>
                <a:pathLst>
                  <a:path w="760" h="438">
                    <a:moveTo>
                      <a:pt x="759" y="39"/>
                    </a:moveTo>
                    <a:lnTo>
                      <a:pt x="757" y="34"/>
                    </a:lnTo>
                    <a:lnTo>
                      <a:pt x="756" y="30"/>
                    </a:lnTo>
                    <a:lnTo>
                      <a:pt x="755" y="26"/>
                    </a:lnTo>
                    <a:lnTo>
                      <a:pt x="753" y="23"/>
                    </a:lnTo>
                    <a:lnTo>
                      <a:pt x="749" y="16"/>
                    </a:lnTo>
                    <a:lnTo>
                      <a:pt x="744" y="11"/>
                    </a:lnTo>
                    <a:lnTo>
                      <a:pt x="737" y="6"/>
                    </a:lnTo>
                    <a:lnTo>
                      <a:pt x="734" y="4"/>
                    </a:lnTo>
                    <a:lnTo>
                      <a:pt x="731" y="4"/>
                    </a:lnTo>
                    <a:lnTo>
                      <a:pt x="727" y="2"/>
                    </a:lnTo>
                    <a:lnTo>
                      <a:pt x="723" y="1"/>
                    </a:lnTo>
                    <a:lnTo>
                      <a:pt x="719" y="0"/>
                    </a:lnTo>
                    <a:lnTo>
                      <a:pt x="714" y="0"/>
                    </a:lnTo>
                    <a:lnTo>
                      <a:pt x="704" y="0"/>
                    </a:lnTo>
                    <a:lnTo>
                      <a:pt x="694" y="2"/>
                    </a:lnTo>
                    <a:lnTo>
                      <a:pt x="685" y="4"/>
                    </a:lnTo>
                    <a:lnTo>
                      <a:pt x="676" y="7"/>
                    </a:lnTo>
                    <a:lnTo>
                      <a:pt x="668" y="11"/>
                    </a:lnTo>
                    <a:lnTo>
                      <a:pt x="659" y="16"/>
                    </a:lnTo>
                    <a:lnTo>
                      <a:pt x="652" y="21"/>
                    </a:lnTo>
                    <a:lnTo>
                      <a:pt x="645" y="29"/>
                    </a:lnTo>
                    <a:lnTo>
                      <a:pt x="640" y="34"/>
                    </a:lnTo>
                    <a:lnTo>
                      <a:pt x="636" y="40"/>
                    </a:lnTo>
                    <a:lnTo>
                      <a:pt x="632" y="46"/>
                    </a:lnTo>
                    <a:lnTo>
                      <a:pt x="630" y="53"/>
                    </a:lnTo>
                    <a:lnTo>
                      <a:pt x="617" y="88"/>
                    </a:lnTo>
                    <a:lnTo>
                      <a:pt x="605" y="123"/>
                    </a:lnTo>
                    <a:lnTo>
                      <a:pt x="591" y="166"/>
                    </a:lnTo>
                    <a:lnTo>
                      <a:pt x="576" y="208"/>
                    </a:lnTo>
                    <a:lnTo>
                      <a:pt x="553" y="269"/>
                    </a:lnTo>
                    <a:lnTo>
                      <a:pt x="545" y="287"/>
                    </a:lnTo>
                    <a:lnTo>
                      <a:pt x="541" y="296"/>
                    </a:lnTo>
                    <a:lnTo>
                      <a:pt x="538" y="305"/>
                    </a:lnTo>
                    <a:lnTo>
                      <a:pt x="532" y="313"/>
                    </a:lnTo>
                    <a:lnTo>
                      <a:pt x="531" y="317"/>
                    </a:lnTo>
                    <a:lnTo>
                      <a:pt x="528" y="321"/>
                    </a:lnTo>
                    <a:lnTo>
                      <a:pt x="518" y="339"/>
                    </a:lnTo>
                    <a:lnTo>
                      <a:pt x="517" y="339"/>
                    </a:lnTo>
                    <a:lnTo>
                      <a:pt x="517" y="341"/>
                    </a:lnTo>
                    <a:lnTo>
                      <a:pt x="516" y="343"/>
                    </a:lnTo>
                    <a:lnTo>
                      <a:pt x="513" y="346"/>
                    </a:lnTo>
                    <a:lnTo>
                      <a:pt x="510" y="350"/>
                    </a:lnTo>
                    <a:lnTo>
                      <a:pt x="506" y="353"/>
                    </a:lnTo>
                    <a:lnTo>
                      <a:pt x="499" y="357"/>
                    </a:lnTo>
                    <a:lnTo>
                      <a:pt x="496" y="360"/>
                    </a:lnTo>
                    <a:lnTo>
                      <a:pt x="492" y="362"/>
                    </a:lnTo>
                    <a:lnTo>
                      <a:pt x="488" y="363"/>
                    </a:lnTo>
                    <a:lnTo>
                      <a:pt x="486" y="364"/>
                    </a:lnTo>
                    <a:lnTo>
                      <a:pt x="484" y="364"/>
                    </a:lnTo>
                    <a:lnTo>
                      <a:pt x="475" y="364"/>
                    </a:lnTo>
                    <a:lnTo>
                      <a:pt x="473" y="364"/>
                    </a:lnTo>
                    <a:lnTo>
                      <a:pt x="471" y="364"/>
                    </a:lnTo>
                    <a:lnTo>
                      <a:pt x="467" y="364"/>
                    </a:lnTo>
                    <a:lnTo>
                      <a:pt x="462" y="364"/>
                    </a:lnTo>
                    <a:lnTo>
                      <a:pt x="458" y="363"/>
                    </a:lnTo>
                    <a:lnTo>
                      <a:pt x="445" y="346"/>
                    </a:lnTo>
                    <a:lnTo>
                      <a:pt x="438" y="338"/>
                    </a:lnTo>
                    <a:lnTo>
                      <a:pt x="432" y="330"/>
                    </a:lnTo>
                    <a:lnTo>
                      <a:pt x="424" y="323"/>
                    </a:lnTo>
                    <a:lnTo>
                      <a:pt x="417" y="316"/>
                    </a:lnTo>
                    <a:lnTo>
                      <a:pt x="402" y="302"/>
                    </a:lnTo>
                    <a:lnTo>
                      <a:pt x="386" y="289"/>
                    </a:lnTo>
                    <a:lnTo>
                      <a:pt x="378" y="283"/>
                    </a:lnTo>
                    <a:lnTo>
                      <a:pt x="370" y="278"/>
                    </a:lnTo>
                    <a:lnTo>
                      <a:pt x="353" y="266"/>
                    </a:lnTo>
                    <a:lnTo>
                      <a:pt x="344" y="262"/>
                    </a:lnTo>
                    <a:lnTo>
                      <a:pt x="335" y="257"/>
                    </a:lnTo>
                    <a:lnTo>
                      <a:pt x="322" y="250"/>
                    </a:lnTo>
                    <a:lnTo>
                      <a:pt x="316" y="245"/>
                    </a:lnTo>
                    <a:lnTo>
                      <a:pt x="310" y="241"/>
                    </a:lnTo>
                    <a:lnTo>
                      <a:pt x="304" y="236"/>
                    </a:lnTo>
                    <a:lnTo>
                      <a:pt x="298" y="230"/>
                    </a:lnTo>
                    <a:lnTo>
                      <a:pt x="292" y="224"/>
                    </a:lnTo>
                    <a:lnTo>
                      <a:pt x="287" y="219"/>
                    </a:lnTo>
                    <a:lnTo>
                      <a:pt x="282" y="214"/>
                    </a:lnTo>
                    <a:lnTo>
                      <a:pt x="278" y="208"/>
                    </a:lnTo>
                    <a:lnTo>
                      <a:pt x="270" y="195"/>
                    </a:lnTo>
                    <a:lnTo>
                      <a:pt x="262" y="182"/>
                    </a:lnTo>
                    <a:lnTo>
                      <a:pt x="259" y="175"/>
                    </a:lnTo>
                    <a:lnTo>
                      <a:pt x="257" y="169"/>
                    </a:lnTo>
                    <a:lnTo>
                      <a:pt x="252" y="155"/>
                    </a:lnTo>
                    <a:lnTo>
                      <a:pt x="250" y="140"/>
                    </a:lnTo>
                    <a:lnTo>
                      <a:pt x="246" y="126"/>
                    </a:lnTo>
                    <a:lnTo>
                      <a:pt x="243" y="114"/>
                    </a:lnTo>
                    <a:lnTo>
                      <a:pt x="241" y="109"/>
                    </a:lnTo>
                    <a:lnTo>
                      <a:pt x="238" y="104"/>
                    </a:lnTo>
                    <a:lnTo>
                      <a:pt x="235" y="101"/>
                    </a:lnTo>
                    <a:lnTo>
                      <a:pt x="231" y="97"/>
                    </a:lnTo>
                    <a:lnTo>
                      <a:pt x="227" y="95"/>
                    </a:lnTo>
                    <a:lnTo>
                      <a:pt x="222" y="93"/>
                    </a:lnTo>
                    <a:lnTo>
                      <a:pt x="212" y="90"/>
                    </a:lnTo>
                    <a:lnTo>
                      <a:pt x="204" y="89"/>
                    </a:lnTo>
                    <a:lnTo>
                      <a:pt x="196" y="89"/>
                    </a:lnTo>
                    <a:lnTo>
                      <a:pt x="189" y="91"/>
                    </a:lnTo>
                    <a:lnTo>
                      <a:pt x="181" y="95"/>
                    </a:lnTo>
                    <a:lnTo>
                      <a:pt x="175" y="98"/>
                    </a:lnTo>
                    <a:lnTo>
                      <a:pt x="169" y="104"/>
                    </a:lnTo>
                    <a:lnTo>
                      <a:pt x="164" y="111"/>
                    </a:lnTo>
                    <a:lnTo>
                      <a:pt x="153" y="124"/>
                    </a:lnTo>
                    <a:lnTo>
                      <a:pt x="142" y="138"/>
                    </a:lnTo>
                    <a:lnTo>
                      <a:pt x="130" y="150"/>
                    </a:lnTo>
                    <a:lnTo>
                      <a:pt x="118" y="162"/>
                    </a:lnTo>
                    <a:lnTo>
                      <a:pt x="106" y="174"/>
                    </a:lnTo>
                    <a:lnTo>
                      <a:pt x="99" y="180"/>
                    </a:lnTo>
                    <a:lnTo>
                      <a:pt x="93" y="186"/>
                    </a:lnTo>
                    <a:lnTo>
                      <a:pt x="80" y="197"/>
                    </a:lnTo>
                    <a:lnTo>
                      <a:pt x="73" y="202"/>
                    </a:lnTo>
                    <a:lnTo>
                      <a:pt x="66" y="208"/>
                    </a:lnTo>
                    <a:lnTo>
                      <a:pt x="61" y="210"/>
                    </a:lnTo>
                    <a:lnTo>
                      <a:pt x="59" y="212"/>
                    </a:lnTo>
                    <a:lnTo>
                      <a:pt x="56" y="214"/>
                    </a:lnTo>
                    <a:lnTo>
                      <a:pt x="52" y="216"/>
                    </a:lnTo>
                    <a:lnTo>
                      <a:pt x="47" y="219"/>
                    </a:lnTo>
                    <a:lnTo>
                      <a:pt x="42" y="221"/>
                    </a:lnTo>
                    <a:lnTo>
                      <a:pt x="37" y="223"/>
                    </a:lnTo>
                    <a:lnTo>
                      <a:pt x="34" y="223"/>
                    </a:lnTo>
                    <a:lnTo>
                      <a:pt x="32" y="224"/>
                    </a:lnTo>
                    <a:lnTo>
                      <a:pt x="32" y="225"/>
                    </a:lnTo>
                    <a:lnTo>
                      <a:pt x="27" y="227"/>
                    </a:lnTo>
                    <a:lnTo>
                      <a:pt x="24" y="228"/>
                    </a:lnTo>
                    <a:lnTo>
                      <a:pt x="21" y="229"/>
                    </a:lnTo>
                    <a:lnTo>
                      <a:pt x="17" y="232"/>
                    </a:lnTo>
                    <a:lnTo>
                      <a:pt x="13" y="237"/>
                    </a:lnTo>
                    <a:lnTo>
                      <a:pt x="11" y="239"/>
                    </a:lnTo>
                    <a:lnTo>
                      <a:pt x="10" y="242"/>
                    </a:lnTo>
                    <a:lnTo>
                      <a:pt x="6" y="251"/>
                    </a:lnTo>
                    <a:lnTo>
                      <a:pt x="4" y="260"/>
                    </a:lnTo>
                    <a:lnTo>
                      <a:pt x="2" y="269"/>
                    </a:lnTo>
                    <a:lnTo>
                      <a:pt x="1" y="279"/>
                    </a:lnTo>
                    <a:lnTo>
                      <a:pt x="0" y="287"/>
                    </a:lnTo>
                    <a:lnTo>
                      <a:pt x="1" y="296"/>
                    </a:lnTo>
                    <a:lnTo>
                      <a:pt x="2" y="306"/>
                    </a:lnTo>
                    <a:lnTo>
                      <a:pt x="4" y="314"/>
                    </a:lnTo>
                    <a:lnTo>
                      <a:pt x="5" y="319"/>
                    </a:lnTo>
                    <a:lnTo>
                      <a:pt x="8" y="323"/>
                    </a:lnTo>
                    <a:lnTo>
                      <a:pt x="10" y="328"/>
                    </a:lnTo>
                    <a:lnTo>
                      <a:pt x="12" y="332"/>
                    </a:lnTo>
                    <a:lnTo>
                      <a:pt x="15" y="336"/>
                    </a:lnTo>
                    <a:lnTo>
                      <a:pt x="18" y="339"/>
                    </a:lnTo>
                    <a:lnTo>
                      <a:pt x="22" y="343"/>
                    </a:lnTo>
                    <a:lnTo>
                      <a:pt x="27" y="346"/>
                    </a:lnTo>
                    <a:lnTo>
                      <a:pt x="34" y="350"/>
                    </a:lnTo>
                    <a:lnTo>
                      <a:pt x="38" y="352"/>
                    </a:lnTo>
                    <a:lnTo>
                      <a:pt x="39" y="353"/>
                    </a:lnTo>
                    <a:lnTo>
                      <a:pt x="41" y="354"/>
                    </a:lnTo>
                    <a:lnTo>
                      <a:pt x="48" y="356"/>
                    </a:lnTo>
                    <a:lnTo>
                      <a:pt x="56" y="357"/>
                    </a:lnTo>
                    <a:lnTo>
                      <a:pt x="63" y="356"/>
                    </a:lnTo>
                    <a:lnTo>
                      <a:pt x="67" y="355"/>
                    </a:lnTo>
                    <a:lnTo>
                      <a:pt x="70" y="355"/>
                    </a:lnTo>
                    <a:lnTo>
                      <a:pt x="77" y="351"/>
                    </a:lnTo>
                    <a:lnTo>
                      <a:pt x="85" y="347"/>
                    </a:lnTo>
                    <a:lnTo>
                      <a:pt x="88" y="344"/>
                    </a:lnTo>
                    <a:lnTo>
                      <a:pt x="88" y="343"/>
                    </a:lnTo>
                    <a:lnTo>
                      <a:pt x="89" y="341"/>
                    </a:lnTo>
                    <a:lnTo>
                      <a:pt x="100" y="311"/>
                    </a:lnTo>
                    <a:lnTo>
                      <a:pt x="105" y="297"/>
                    </a:lnTo>
                    <a:lnTo>
                      <a:pt x="111" y="284"/>
                    </a:lnTo>
                    <a:lnTo>
                      <a:pt x="119" y="271"/>
                    </a:lnTo>
                    <a:lnTo>
                      <a:pt x="129" y="258"/>
                    </a:lnTo>
                    <a:lnTo>
                      <a:pt x="131" y="253"/>
                    </a:lnTo>
                    <a:lnTo>
                      <a:pt x="133" y="251"/>
                    </a:lnTo>
                    <a:lnTo>
                      <a:pt x="135" y="249"/>
                    </a:lnTo>
                    <a:lnTo>
                      <a:pt x="137" y="244"/>
                    </a:lnTo>
                    <a:lnTo>
                      <a:pt x="140" y="239"/>
                    </a:lnTo>
                    <a:lnTo>
                      <a:pt x="144" y="230"/>
                    </a:lnTo>
                    <a:lnTo>
                      <a:pt x="150" y="223"/>
                    </a:lnTo>
                    <a:lnTo>
                      <a:pt x="156" y="215"/>
                    </a:lnTo>
                    <a:lnTo>
                      <a:pt x="162" y="209"/>
                    </a:lnTo>
                    <a:lnTo>
                      <a:pt x="169" y="204"/>
                    </a:lnTo>
                    <a:lnTo>
                      <a:pt x="177" y="200"/>
                    </a:lnTo>
                    <a:lnTo>
                      <a:pt x="186" y="195"/>
                    </a:lnTo>
                    <a:lnTo>
                      <a:pt x="195" y="193"/>
                    </a:lnTo>
                    <a:lnTo>
                      <a:pt x="208" y="214"/>
                    </a:lnTo>
                    <a:lnTo>
                      <a:pt x="222" y="234"/>
                    </a:lnTo>
                    <a:lnTo>
                      <a:pt x="236" y="255"/>
                    </a:lnTo>
                    <a:lnTo>
                      <a:pt x="250" y="275"/>
                    </a:lnTo>
                    <a:lnTo>
                      <a:pt x="264" y="294"/>
                    </a:lnTo>
                    <a:lnTo>
                      <a:pt x="278" y="314"/>
                    </a:lnTo>
                    <a:lnTo>
                      <a:pt x="294" y="334"/>
                    </a:lnTo>
                    <a:lnTo>
                      <a:pt x="310" y="353"/>
                    </a:lnTo>
                    <a:lnTo>
                      <a:pt x="317" y="361"/>
                    </a:lnTo>
                    <a:lnTo>
                      <a:pt x="324" y="368"/>
                    </a:lnTo>
                    <a:lnTo>
                      <a:pt x="331" y="374"/>
                    </a:lnTo>
                    <a:lnTo>
                      <a:pt x="338" y="381"/>
                    </a:lnTo>
                    <a:lnTo>
                      <a:pt x="348" y="388"/>
                    </a:lnTo>
                    <a:lnTo>
                      <a:pt x="357" y="394"/>
                    </a:lnTo>
                    <a:lnTo>
                      <a:pt x="367" y="400"/>
                    </a:lnTo>
                    <a:lnTo>
                      <a:pt x="377" y="406"/>
                    </a:lnTo>
                    <a:lnTo>
                      <a:pt x="387" y="412"/>
                    </a:lnTo>
                    <a:lnTo>
                      <a:pt x="398" y="417"/>
                    </a:lnTo>
                    <a:lnTo>
                      <a:pt x="409" y="421"/>
                    </a:lnTo>
                    <a:lnTo>
                      <a:pt x="420" y="426"/>
                    </a:lnTo>
                    <a:lnTo>
                      <a:pt x="434" y="429"/>
                    </a:lnTo>
                    <a:lnTo>
                      <a:pt x="457" y="435"/>
                    </a:lnTo>
                    <a:lnTo>
                      <a:pt x="465" y="437"/>
                    </a:lnTo>
                    <a:lnTo>
                      <a:pt x="473" y="438"/>
                    </a:lnTo>
                    <a:lnTo>
                      <a:pt x="481" y="438"/>
                    </a:lnTo>
                    <a:lnTo>
                      <a:pt x="489" y="437"/>
                    </a:lnTo>
                    <a:lnTo>
                      <a:pt x="501" y="435"/>
                    </a:lnTo>
                    <a:lnTo>
                      <a:pt x="506" y="434"/>
                    </a:lnTo>
                    <a:lnTo>
                      <a:pt x="512" y="432"/>
                    </a:lnTo>
                    <a:lnTo>
                      <a:pt x="524" y="428"/>
                    </a:lnTo>
                    <a:lnTo>
                      <a:pt x="526" y="427"/>
                    </a:lnTo>
                    <a:lnTo>
                      <a:pt x="529" y="426"/>
                    </a:lnTo>
                    <a:lnTo>
                      <a:pt x="534" y="423"/>
                    </a:lnTo>
                    <a:lnTo>
                      <a:pt x="539" y="420"/>
                    </a:lnTo>
                    <a:lnTo>
                      <a:pt x="540" y="420"/>
                    </a:lnTo>
                    <a:lnTo>
                      <a:pt x="542" y="419"/>
                    </a:lnTo>
                    <a:lnTo>
                      <a:pt x="545" y="417"/>
                    </a:lnTo>
                    <a:lnTo>
                      <a:pt x="554" y="411"/>
                    </a:lnTo>
                    <a:lnTo>
                      <a:pt x="564" y="403"/>
                    </a:lnTo>
                    <a:lnTo>
                      <a:pt x="573" y="394"/>
                    </a:lnTo>
                    <a:lnTo>
                      <a:pt x="588" y="377"/>
                    </a:lnTo>
                    <a:lnTo>
                      <a:pt x="595" y="368"/>
                    </a:lnTo>
                    <a:lnTo>
                      <a:pt x="602" y="359"/>
                    </a:lnTo>
                    <a:lnTo>
                      <a:pt x="616" y="341"/>
                    </a:lnTo>
                    <a:lnTo>
                      <a:pt x="620" y="336"/>
                    </a:lnTo>
                    <a:lnTo>
                      <a:pt x="623" y="332"/>
                    </a:lnTo>
                    <a:lnTo>
                      <a:pt x="630" y="322"/>
                    </a:lnTo>
                    <a:lnTo>
                      <a:pt x="643" y="303"/>
                    </a:lnTo>
                    <a:lnTo>
                      <a:pt x="655" y="284"/>
                    </a:lnTo>
                    <a:lnTo>
                      <a:pt x="661" y="273"/>
                    </a:lnTo>
                    <a:lnTo>
                      <a:pt x="666" y="264"/>
                    </a:lnTo>
                    <a:lnTo>
                      <a:pt x="668" y="261"/>
                    </a:lnTo>
                    <a:lnTo>
                      <a:pt x="669" y="258"/>
                    </a:lnTo>
                    <a:lnTo>
                      <a:pt x="672" y="254"/>
                    </a:lnTo>
                    <a:lnTo>
                      <a:pt x="678" y="244"/>
                    </a:lnTo>
                    <a:lnTo>
                      <a:pt x="687" y="224"/>
                    </a:lnTo>
                    <a:lnTo>
                      <a:pt x="699" y="206"/>
                    </a:lnTo>
                    <a:lnTo>
                      <a:pt x="711" y="187"/>
                    </a:lnTo>
                    <a:lnTo>
                      <a:pt x="724" y="170"/>
                    </a:lnTo>
                    <a:lnTo>
                      <a:pt x="728" y="163"/>
                    </a:lnTo>
                    <a:lnTo>
                      <a:pt x="730" y="159"/>
                    </a:lnTo>
                    <a:lnTo>
                      <a:pt x="731" y="159"/>
                    </a:lnTo>
                    <a:lnTo>
                      <a:pt x="732" y="158"/>
                    </a:lnTo>
                    <a:lnTo>
                      <a:pt x="733" y="157"/>
                    </a:lnTo>
                    <a:lnTo>
                      <a:pt x="737" y="150"/>
                    </a:lnTo>
                    <a:lnTo>
                      <a:pt x="741" y="143"/>
                    </a:lnTo>
                    <a:lnTo>
                      <a:pt x="746" y="130"/>
                    </a:lnTo>
                    <a:lnTo>
                      <a:pt x="749" y="124"/>
                    </a:lnTo>
                    <a:lnTo>
                      <a:pt x="749" y="123"/>
                    </a:lnTo>
                    <a:lnTo>
                      <a:pt x="749" y="122"/>
                    </a:lnTo>
                    <a:lnTo>
                      <a:pt x="749" y="121"/>
                    </a:lnTo>
                    <a:lnTo>
                      <a:pt x="751" y="117"/>
                    </a:lnTo>
                    <a:lnTo>
                      <a:pt x="751" y="114"/>
                    </a:lnTo>
                    <a:lnTo>
                      <a:pt x="751" y="113"/>
                    </a:lnTo>
                    <a:lnTo>
                      <a:pt x="752" y="112"/>
                    </a:lnTo>
                    <a:lnTo>
                      <a:pt x="753" y="111"/>
                    </a:lnTo>
                    <a:lnTo>
                      <a:pt x="755" y="105"/>
                    </a:lnTo>
                    <a:lnTo>
                      <a:pt x="757" y="92"/>
                    </a:lnTo>
                    <a:lnTo>
                      <a:pt x="758" y="79"/>
                    </a:lnTo>
                    <a:lnTo>
                      <a:pt x="758" y="75"/>
                    </a:lnTo>
                    <a:lnTo>
                      <a:pt x="758" y="74"/>
                    </a:lnTo>
                    <a:lnTo>
                      <a:pt x="759" y="73"/>
                    </a:lnTo>
                    <a:lnTo>
                      <a:pt x="760" y="66"/>
                    </a:lnTo>
                    <a:lnTo>
                      <a:pt x="760" y="59"/>
                    </a:lnTo>
                    <a:lnTo>
                      <a:pt x="760" y="53"/>
                    </a:lnTo>
                    <a:lnTo>
                      <a:pt x="759" y="3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6" name="Freeform 13"/>
              <p:cNvSpPr>
                <a:spLocks noChangeAspect="1"/>
              </p:cNvSpPr>
              <p:nvPr/>
            </p:nvSpPr>
            <p:spPr bwMode="auto">
              <a:xfrm>
                <a:off x="3004" y="2741"/>
                <a:ext cx="682" cy="256"/>
              </a:xfrm>
              <a:custGeom>
                <a:avLst/>
                <a:gdLst>
                  <a:gd name="T0" fmla="*/ 635 w 682"/>
                  <a:gd name="T1" fmla="*/ 0 h 256"/>
                  <a:gd name="T2" fmla="*/ 605 w 682"/>
                  <a:gd name="T3" fmla="*/ 4 h 256"/>
                  <a:gd name="T4" fmla="*/ 552 w 682"/>
                  <a:gd name="T5" fmla="*/ 31 h 256"/>
                  <a:gd name="T6" fmla="*/ 472 w 682"/>
                  <a:gd name="T7" fmla="*/ 81 h 256"/>
                  <a:gd name="T8" fmla="*/ 343 w 682"/>
                  <a:gd name="T9" fmla="*/ 172 h 256"/>
                  <a:gd name="T10" fmla="*/ 314 w 682"/>
                  <a:gd name="T11" fmla="*/ 191 h 256"/>
                  <a:gd name="T12" fmla="*/ 306 w 682"/>
                  <a:gd name="T13" fmla="*/ 195 h 256"/>
                  <a:gd name="T14" fmla="*/ 298 w 682"/>
                  <a:gd name="T15" fmla="*/ 197 h 256"/>
                  <a:gd name="T16" fmla="*/ 295 w 682"/>
                  <a:gd name="T17" fmla="*/ 198 h 256"/>
                  <a:gd name="T18" fmla="*/ 269 w 682"/>
                  <a:gd name="T19" fmla="*/ 199 h 256"/>
                  <a:gd name="T20" fmla="*/ 227 w 682"/>
                  <a:gd name="T21" fmla="*/ 186 h 256"/>
                  <a:gd name="T22" fmla="*/ 181 w 682"/>
                  <a:gd name="T23" fmla="*/ 174 h 256"/>
                  <a:gd name="T24" fmla="*/ 142 w 682"/>
                  <a:gd name="T25" fmla="*/ 168 h 256"/>
                  <a:gd name="T26" fmla="*/ 98 w 682"/>
                  <a:gd name="T27" fmla="*/ 159 h 256"/>
                  <a:gd name="T28" fmla="*/ 90 w 682"/>
                  <a:gd name="T29" fmla="*/ 153 h 256"/>
                  <a:gd name="T30" fmla="*/ 90 w 682"/>
                  <a:gd name="T31" fmla="*/ 132 h 256"/>
                  <a:gd name="T32" fmla="*/ 91 w 682"/>
                  <a:gd name="T33" fmla="*/ 105 h 256"/>
                  <a:gd name="T34" fmla="*/ 87 w 682"/>
                  <a:gd name="T35" fmla="*/ 81 h 256"/>
                  <a:gd name="T36" fmla="*/ 78 w 682"/>
                  <a:gd name="T37" fmla="*/ 65 h 256"/>
                  <a:gd name="T38" fmla="*/ 65 w 682"/>
                  <a:gd name="T39" fmla="*/ 56 h 256"/>
                  <a:gd name="T40" fmla="*/ 50 w 682"/>
                  <a:gd name="T41" fmla="*/ 53 h 256"/>
                  <a:gd name="T42" fmla="*/ 38 w 682"/>
                  <a:gd name="T43" fmla="*/ 60 h 256"/>
                  <a:gd name="T44" fmla="*/ 33 w 682"/>
                  <a:gd name="T45" fmla="*/ 70 h 256"/>
                  <a:gd name="T46" fmla="*/ 37 w 682"/>
                  <a:gd name="T47" fmla="*/ 160 h 256"/>
                  <a:gd name="T48" fmla="*/ 4 w 682"/>
                  <a:gd name="T49" fmla="*/ 203 h 256"/>
                  <a:gd name="T50" fmla="*/ 1 w 682"/>
                  <a:gd name="T51" fmla="*/ 215 h 256"/>
                  <a:gd name="T52" fmla="*/ 10 w 682"/>
                  <a:gd name="T53" fmla="*/ 226 h 256"/>
                  <a:gd name="T54" fmla="*/ 87 w 682"/>
                  <a:gd name="T55" fmla="*/ 204 h 256"/>
                  <a:gd name="T56" fmla="*/ 135 w 682"/>
                  <a:gd name="T57" fmla="*/ 213 h 256"/>
                  <a:gd name="T58" fmla="*/ 207 w 682"/>
                  <a:gd name="T59" fmla="*/ 237 h 256"/>
                  <a:gd name="T60" fmla="*/ 284 w 682"/>
                  <a:gd name="T61" fmla="*/ 256 h 256"/>
                  <a:gd name="T62" fmla="*/ 305 w 682"/>
                  <a:gd name="T63" fmla="*/ 255 h 256"/>
                  <a:gd name="T64" fmla="*/ 326 w 682"/>
                  <a:gd name="T65" fmla="*/ 248 h 256"/>
                  <a:gd name="T66" fmla="*/ 345 w 682"/>
                  <a:gd name="T67" fmla="*/ 238 h 256"/>
                  <a:gd name="T68" fmla="*/ 399 w 682"/>
                  <a:gd name="T69" fmla="*/ 203 h 256"/>
                  <a:gd name="T70" fmla="*/ 469 w 682"/>
                  <a:gd name="T71" fmla="*/ 172 h 256"/>
                  <a:gd name="T72" fmla="*/ 571 w 682"/>
                  <a:gd name="T73" fmla="*/ 133 h 256"/>
                  <a:gd name="T74" fmla="*/ 595 w 682"/>
                  <a:gd name="T75" fmla="*/ 123 h 256"/>
                  <a:gd name="T76" fmla="*/ 620 w 682"/>
                  <a:gd name="T77" fmla="*/ 107 h 256"/>
                  <a:gd name="T78" fmla="*/ 638 w 682"/>
                  <a:gd name="T79" fmla="*/ 94 h 256"/>
                  <a:gd name="T80" fmla="*/ 656 w 682"/>
                  <a:gd name="T81" fmla="*/ 76 h 256"/>
                  <a:gd name="T82" fmla="*/ 675 w 682"/>
                  <a:gd name="T83" fmla="*/ 57 h 256"/>
                  <a:gd name="T84" fmla="*/ 681 w 682"/>
                  <a:gd name="T85" fmla="*/ 45 h 256"/>
                  <a:gd name="T86" fmla="*/ 682 w 682"/>
                  <a:gd name="T87" fmla="*/ 39 h 256"/>
                  <a:gd name="T88" fmla="*/ 682 w 682"/>
                  <a:gd name="T89" fmla="*/ 31 h 256"/>
                  <a:gd name="T90" fmla="*/ 681 w 682"/>
                  <a:gd name="T91" fmla="*/ 24 h 256"/>
                  <a:gd name="T92" fmla="*/ 675 w 682"/>
                  <a:gd name="T93" fmla="*/ 14 h 256"/>
                  <a:gd name="T94" fmla="*/ 666 w 682"/>
                  <a:gd name="T95" fmla="*/ 7 h 256"/>
                  <a:gd name="T96" fmla="*/ 647 w 682"/>
                  <a:gd name="T97" fmla="*/ 4 h 25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682"/>
                  <a:gd name="T148" fmla="*/ 0 h 256"/>
                  <a:gd name="T149" fmla="*/ 682 w 682"/>
                  <a:gd name="T150" fmla="*/ 256 h 25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682" h="256">
                    <a:moveTo>
                      <a:pt x="647" y="4"/>
                    </a:moveTo>
                    <a:lnTo>
                      <a:pt x="641" y="1"/>
                    </a:lnTo>
                    <a:lnTo>
                      <a:pt x="635" y="0"/>
                    </a:lnTo>
                    <a:lnTo>
                      <a:pt x="623" y="0"/>
                    </a:lnTo>
                    <a:lnTo>
                      <a:pt x="611" y="2"/>
                    </a:lnTo>
                    <a:lnTo>
                      <a:pt x="605" y="4"/>
                    </a:lnTo>
                    <a:lnTo>
                      <a:pt x="599" y="6"/>
                    </a:lnTo>
                    <a:lnTo>
                      <a:pt x="575" y="18"/>
                    </a:lnTo>
                    <a:lnTo>
                      <a:pt x="552" y="31"/>
                    </a:lnTo>
                    <a:lnTo>
                      <a:pt x="528" y="44"/>
                    </a:lnTo>
                    <a:lnTo>
                      <a:pt x="506" y="59"/>
                    </a:lnTo>
                    <a:lnTo>
                      <a:pt x="472" y="81"/>
                    </a:lnTo>
                    <a:lnTo>
                      <a:pt x="440" y="103"/>
                    </a:lnTo>
                    <a:lnTo>
                      <a:pt x="352" y="165"/>
                    </a:lnTo>
                    <a:lnTo>
                      <a:pt x="343" y="172"/>
                    </a:lnTo>
                    <a:lnTo>
                      <a:pt x="337" y="174"/>
                    </a:lnTo>
                    <a:lnTo>
                      <a:pt x="333" y="178"/>
                    </a:lnTo>
                    <a:lnTo>
                      <a:pt x="314" y="191"/>
                    </a:lnTo>
                    <a:lnTo>
                      <a:pt x="308" y="194"/>
                    </a:lnTo>
                    <a:lnTo>
                      <a:pt x="307" y="194"/>
                    </a:lnTo>
                    <a:lnTo>
                      <a:pt x="306" y="195"/>
                    </a:lnTo>
                    <a:lnTo>
                      <a:pt x="305" y="195"/>
                    </a:lnTo>
                    <a:lnTo>
                      <a:pt x="302" y="196"/>
                    </a:lnTo>
                    <a:lnTo>
                      <a:pt x="298" y="197"/>
                    </a:lnTo>
                    <a:lnTo>
                      <a:pt x="297" y="197"/>
                    </a:lnTo>
                    <a:lnTo>
                      <a:pt x="296" y="197"/>
                    </a:lnTo>
                    <a:lnTo>
                      <a:pt x="295" y="198"/>
                    </a:lnTo>
                    <a:lnTo>
                      <a:pt x="288" y="200"/>
                    </a:lnTo>
                    <a:lnTo>
                      <a:pt x="279" y="200"/>
                    </a:lnTo>
                    <a:lnTo>
                      <a:pt x="269" y="199"/>
                    </a:lnTo>
                    <a:lnTo>
                      <a:pt x="260" y="197"/>
                    </a:lnTo>
                    <a:lnTo>
                      <a:pt x="251" y="195"/>
                    </a:lnTo>
                    <a:lnTo>
                      <a:pt x="227" y="186"/>
                    </a:lnTo>
                    <a:lnTo>
                      <a:pt x="204" y="180"/>
                    </a:lnTo>
                    <a:lnTo>
                      <a:pt x="192" y="177"/>
                    </a:lnTo>
                    <a:lnTo>
                      <a:pt x="181" y="174"/>
                    </a:lnTo>
                    <a:lnTo>
                      <a:pt x="169" y="173"/>
                    </a:lnTo>
                    <a:lnTo>
                      <a:pt x="158" y="171"/>
                    </a:lnTo>
                    <a:lnTo>
                      <a:pt x="142" y="168"/>
                    </a:lnTo>
                    <a:lnTo>
                      <a:pt x="127" y="166"/>
                    </a:lnTo>
                    <a:lnTo>
                      <a:pt x="112" y="162"/>
                    </a:lnTo>
                    <a:lnTo>
                      <a:pt x="98" y="159"/>
                    </a:lnTo>
                    <a:lnTo>
                      <a:pt x="93" y="157"/>
                    </a:lnTo>
                    <a:lnTo>
                      <a:pt x="91" y="155"/>
                    </a:lnTo>
                    <a:lnTo>
                      <a:pt x="90" y="153"/>
                    </a:lnTo>
                    <a:lnTo>
                      <a:pt x="86" y="149"/>
                    </a:lnTo>
                    <a:lnTo>
                      <a:pt x="88" y="139"/>
                    </a:lnTo>
                    <a:lnTo>
                      <a:pt x="90" y="132"/>
                    </a:lnTo>
                    <a:lnTo>
                      <a:pt x="91" y="123"/>
                    </a:lnTo>
                    <a:lnTo>
                      <a:pt x="91" y="114"/>
                    </a:lnTo>
                    <a:lnTo>
                      <a:pt x="91" y="105"/>
                    </a:lnTo>
                    <a:lnTo>
                      <a:pt x="90" y="97"/>
                    </a:lnTo>
                    <a:lnTo>
                      <a:pt x="89" y="89"/>
                    </a:lnTo>
                    <a:lnTo>
                      <a:pt x="87" y="81"/>
                    </a:lnTo>
                    <a:lnTo>
                      <a:pt x="84" y="74"/>
                    </a:lnTo>
                    <a:lnTo>
                      <a:pt x="80" y="68"/>
                    </a:lnTo>
                    <a:lnTo>
                      <a:pt x="78" y="65"/>
                    </a:lnTo>
                    <a:lnTo>
                      <a:pt x="76" y="62"/>
                    </a:lnTo>
                    <a:lnTo>
                      <a:pt x="71" y="59"/>
                    </a:lnTo>
                    <a:lnTo>
                      <a:pt x="65" y="56"/>
                    </a:lnTo>
                    <a:lnTo>
                      <a:pt x="60" y="54"/>
                    </a:lnTo>
                    <a:lnTo>
                      <a:pt x="55" y="53"/>
                    </a:lnTo>
                    <a:lnTo>
                      <a:pt x="50" y="53"/>
                    </a:lnTo>
                    <a:lnTo>
                      <a:pt x="45" y="55"/>
                    </a:lnTo>
                    <a:lnTo>
                      <a:pt x="42" y="58"/>
                    </a:lnTo>
                    <a:lnTo>
                      <a:pt x="38" y="60"/>
                    </a:lnTo>
                    <a:lnTo>
                      <a:pt x="35" y="63"/>
                    </a:lnTo>
                    <a:lnTo>
                      <a:pt x="34" y="66"/>
                    </a:lnTo>
                    <a:lnTo>
                      <a:pt x="33" y="70"/>
                    </a:lnTo>
                    <a:lnTo>
                      <a:pt x="56" y="132"/>
                    </a:lnTo>
                    <a:lnTo>
                      <a:pt x="50" y="147"/>
                    </a:lnTo>
                    <a:lnTo>
                      <a:pt x="37" y="160"/>
                    </a:lnTo>
                    <a:lnTo>
                      <a:pt x="26" y="174"/>
                    </a:lnTo>
                    <a:lnTo>
                      <a:pt x="14" y="188"/>
                    </a:lnTo>
                    <a:lnTo>
                      <a:pt x="4" y="203"/>
                    </a:lnTo>
                    <a:lnTo>
                      <a:pt x="1" y="206"/>
                    </a:lnTo>
                    <a:lnTo>
                      <a:pt x="0" y="210"/>
                    </a:lnTo>
                    <a:lnTo>
                      <a:pt x="1" y="215"/>
                    </a:lnTo>
                    <a:lnTo>
                      <a:pt x="3" y="218"/>
                    </a:lnTo>
                    <a:lnTo>
                      <a:pt x="7" y="222"/>
                    </a:lnTo>
                    <a:lnTo>
                      <a:pt x="10" y="226"/>
                    </a:lnTo>
                    <a:lnTo>
                      <a:pt x="55" y="202"/>
                    </a:lnTo>
                    <a:lnTo>
                      <a:pt x="70" y="203"/>
                    </a:lnTo>
                    <a:lnTo>
                      <a:pt x="87" y="204"/>
                    </a:lnTo>
                    <a:lnTo>
                      <a:pt x="103" y="207"/>
                    </a:lnTo>
                    <a:lnTo>
                      <a:pt x="120" y="210"/>
                    </a:lnTo>
                    <a:lnTo>
                      <a:pt x="135" y="213"/>
                    </a:lnTo>
                    <a:lnTo>
                      <a:pt x="151" y="217"/>
                    </a:lnTo>
                    <a:lnTo>
                      <a:pt x="183" y="228"/>
                    </a:lnTo>
                    <a:lnTo>
                      <a:pt x="207" y="237"/>
                    </a:lnTo>
                    <a:lnTo>
                      <a:pt x="232" y="245"/>
                    </a:lnTo>
                    <a:lnTo>
                      <a:pt x="258" y="251"/>
                    </a:lnTo>
                    <a:lnTo>
                      <a:pt x="284" y="256"/>
                    </a:lnTo>
                    <a:lnTo>
                      <a:pt x="295" y="256"/>
                    </a:lnTo>
                    <a:lnTo>
                      <a:pt x="300" y="256"/>
                    </a:lnTo>
                    <a:lnTo>
                      <a:pt x="305" y="255"/>
                    </a:lnTo>
                    <a:lnTo>
                      <a:pt x="312" y="253"/>
                    </a:lnTo>
                    <a:lnTo>
                      <a:pt x="320" y="252"/>
                    </a:lnTo>
                    <a:lnTo>
                      <a:pt x="326" y="248"/>
                    </a:lnTo>
                    <a:lnTo>
                      <a:pt x="333" y="245"/>
                    </a:lnTo>
                    <a:lnTo>
                      <a:pt x="338" y="241"/>
                    </a:lnTo>
                    <a:lnTo>
                      <a:pt x="345" y="238"/>
                    </a:lnTo>
                    <a:lnTo>
                      <a:pt x="362" y="225"/>
                    </a:lnTo>
                    <a:lnTo>
                      <a:pt x="380" y="214"/>
                    </a:lnTo>
                    <a:lnTo>
                      <a:pt x="399" y="203"/>
                    </a:lnTo>
                    <a:lnTo>
                      <a:pt x="418" y="193"/>
                    </a:lnTo>
                    <a:lnTo>
                      <a:pt x="443" y="181"/>
                    </a:lnTo>
                    <a:lnTo>
                      <a:pt x="469" y="172"/>
                    </a:lnTo>
                    <a:lnTo>
                      <a:pt x="516" y="154"/>
                    </a:lnTo>
                    <a:lnTo>
                      <a:pt x="563" y="137"/>
                    </a:lnTo>
                    <a:lnTo>
                      <a:pt x="571" y="133"/>
                    </a:lnTo>
                    <a:lnTo>
                      <a:pt x="579" y="130"/>
                    </a:lnTo>
                    <a:lnTo>
                      <a:pt x="587" y="126"/>
                    </a:lnTo>
                    <a:lnTo>
                      <a:pt x="595" y="123"/>
                    </a:lnTo>
                    <a:lnTo>
                      <a:pt x="610" y="114"/>
                    </a:lnTo>
                    <a:lnTo>
                      <a:pt x="617" y="109"/>
                    </a:lnTo>
                    <a:lnTo>
                      <a:pt x="620" y="107"/>
                    </a:lnTo>
                    <a:lnTo>
                      <a:pt x="624" y="104"/>
                    </a:lnTo>
                    <a:lnTo>
                      <a:pt x="631" y="99"/>
                    </a:lnTo>
                    <a:lnTo>
                      <a:pt x="638" y="94"/>
                    </a:lnTo>
                    <a:lnTo>
                      <a:pt x="644" y="88"/>
                    </a:lnTo>
                    <a:lnTo>
                      <a:pt x="651" y="82"/>
                    </a:lnTo>
                    <a:lnTo>
                      <a:pt x="656" y="76"/>
                    </a:lnTo>
                    <a:lnTo>
                      <a:pt x="663" y="70"/>
                    </a:lnTo>
                    <a:lnTo>
                      <a:pt x="668" y="63"/>
                    </a:lnTo>
                    <a:lnTo>
                      <a:pt x="675" y="57"/>
                    </a:lnTo>
                    <a:lnTo>
                      <a:pt x="677" y="53"/>
                    </a:lnTo>
                    <a:lnTo>
                      <a:pt x="679" y="49"/>
                    </a:lnTo>
                    <a:lnTo>
                      <a:pt x="681" y="45"/>
                    </a:lnTo>
                    <a:lnTo>
                      <a:pt x="681" y="43"/>
                    </a:lnTo>
                    <a:lnTo>
                      <a:pt x="682" y="41"/>
                    </a:lnTo>
                    <a:lnTo>
                      <a:pt x="682" y="39"/>
                    </a:lnTo>
                    <a:lnTo>
                      <a:pt x="682" y="36"/>
                    </a:lnTo>
                    <a:lnTo>
                      <a:pt x="682" y="32"/>
                    </a:lnTo>
                    <a:lnTo>
                      <a:pt x="682" y="31"/>
                    </a:lnTo>
                    <a:lnTo>
                      <a:pt x="682" y="30"/>
                    </a:lnTo>
                    <a:lnTo>
                      <a:pt x="682" y="27"/>
                    </a:lnTo>
                    <a:lnTo>
                      <a:pt x="681" y="24"/>
                    </a:lnTo>
                    <a:lnTo>
                      <a:pt x="679" y="20"/>
                    </a:lnTo>
                    <a:lnTo>
                      <a:pt x="678" y="18"/>
                    </a:lnTo>
                    <a:lnTo>
                      <a:pt x="675" y="14"/>
                    </a:lnTo>
                    <a:lnTo>
                      <a:pt x="674" y="12"/>
                    </a:lnTo>
                    <a:lnTo>
                      <a:pt x="669" y="9"/>
                    </a:lnTo>
                    <a:lnTo>
                      <a:pt x="666" y="7"/>
                    </a:lnTo>
                    <a:lnTo>
                      <a:pt x="663" y="6"/>
                    </a:lnTo>
                    <a:lnTo>
                      <a:pt x="655" y="4"/>
                    </a:lnTo>
                    <a:lnTo>
                      <a:pt x="647" y="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" name="Freeform 14"/>
              <p:cNvSpPr>
                <a:spLocks noChangeAspect="1"/>
              </p:cNvSpPr>
              <p:nvPr/>
            </p:nvSpPr>
            <p:spPr bwMode="auto">
              <a:xfrm>
                <a:off x="3580" y="3105"/>
                <a:ext cx="345" cy="686"/>
              </a:xfrm>
              <a:custGeom>
                <a:avLst/>
                <a:gdLst>
                  <a:gd name="T0" fmla="*/ 57 w 345"/>
                  <a:gd name="T1" fmla="*/ 2 h 686"/>
                  <a:gd name="T2" fmla="*/ 89 w 345"/>
                  <a:gd name="T3" fmla="*/ 0 h 686"/>
                  <a:gd name="T4" fmla="*/ 113 w 345"/>
                  <a:gd name="T5" fmla="*/ 15 h 686"/>
                  <a:gd name="T6" fmla="*/ 169 w 345"/>
                  <a:gd name="T7" fmla="*/ 64 h 686"/>
                  <a:gd name="T8" fmla="*/ 227 w 345"/>
                  <a:gd name="T9" fmla="*/ 121 h 686"/>
                  <a:gd name="T10" fmla="*/ 278 w 345"/>
                  <a:gd name="T11" fmla="*/ 176 h 686"/>
                  <a:gd name="T12" fmla="*/ 315 w 345"/>
                  <a:gd name="T13" fmla="*/ 225 h 686"/>
                  <a:gd name="T14" fmla="*/ 337 w 345"/>
                  <a:gd name="T15" fmla="*/ 263 h 686"/>
                  <a:gd name="T16" fmla="*/ 345 w 345"/>
                  <a:gd name="T17" fmla="*/ 293 h 686"/>
                  <a:gd name="T18" fmla="*/ 341 w 345"/>
                  <a:gd name="T19" fmla="*/ 321 h 686"/>
                  <a:gd name="T20" fmla="*/ 329 w 345"/>
                  <a:gd name="T21" fmla="*/ 349 h 686"/>
                  <a:gd name="T22" fmla="*/ 302 w 345"/>
                  <a:gd name="T23" fmla="*/ 382 h 686"/>
                  <a:gd name="T24" fmla="*/ 262 w 345"/>
                  <a:gd name="T25" fmla="*/ 416 h 686"/>
                  <a:gd name="T26" fmla="*/ 201 w 345"/>
                  <a:gd name="T27" fmla="*/ 467 h 686"/>
                  <a:gd name="T28" fmla="*/ 154 w 345"/>
                  <a:gd name="T29" fmla="*/ 496 h 686"/>
                  <a:gd name="T30" fmla="*/ 127 w 345"/>
                  <a:gd name="T31" fmla="*/ 521 h 686"/>
                  <a:gd name="T32" fmla="*/ 115 w 345"/>
                  <a:gd name="T33" fmla="*/ 544 h 686"/>
                  <a:gd name="T34" fmla="*/ 117 w 345"/>
                  <a:gd name="T35" fmla="*/ 559 h 686"/>
                  <a:gd name="T36" fmla="*/ 133 w 345"/>
                  <a:gd name="T37" fmla="*/ 575 h 686"/>
                  <a:gd name="T38" fmla="*/ 171 w 345"/>
                  <a:gd name="T39" fmla="*/ 600 h 686"/>
                  <a:gd name="T40" fmla="*/ 203 w 345"/>
                  <a:gd name="T41" fmla="*/ 619 h 686"/>
                  <a:gd name="T42" fmla="*/ 241 w 345"/>
                  <a:gd name="T43" fmla="*/ 631 h 686"/>
                  <a:gd name="T44" fmla="*/ 264 w 345"/>
                  <a:gd name="T45" fmla="*/ 638 h 686"/>
                  <a:gd name="T46" fmla="*/ 269 w 345"/>
                  <a:gd name="T47" fmla="*/ 654 h 686"/>
                  <a:gd name="T48" fmla="*/ 262 w 345"/>
                  <a:gd name="T49" fmla="*/ 664 h 686"/>
                  <a:gd name="T50" fmla="*/ 229 w 345"/>
                  <a:gd name="T51" fmla="*/ 678 h 686"/>
                  <a:gd name="T52" fmla="*/ 224 w 345"/>
                  <a:gd name="T53" fmla="*/ 680 h 686"/>
                  <a:gd name="T54" fmla="*/ 180 w 345"/>
                  <a:gd name="T55" fmla="*/ 686 h 686"/>
                  <a:gd name="T56" fmla="*/ 157 w 345"/>
                  <a:gd name="T57" fmla="*/ 686 h 686"/>
                  <a:gd name="T58" fmla="*/ 134 w 345"/>
                  <a:gd name="T59" fmla="*/ 668 h 686"/>
                  <a:gd name="T60" fmla="*/ 112 w 345"/>
                  <a:gd name="T61" fmla="*/ 635 h 686"/>
                  <a:gd name="T62" fmla="*/ 89 w 345"/>
                  <a:gd name="T63" fmla="*/ 614 h 686"/>
                  <a:gd name="T64" fmla="*/ 56 w 345"/>
                  <a:gd name="T65" fmla="*/ 596 h 686"/>
                  <a:gd name="T66" fmla="*/ 33 w 345"/>
                  <a:gd name="T67" fmla="*/ 575 h 686"/>
                  <a:gd name="T68" fmla="*/ 31 w 345"/>
                  <a:gd name="T69" fmla="*/ 547 h 686"/>
                  <a:gd name="T70" fmla="*/ 36 w 345"/>
                  <a:gd name="T71" fmla="*/ 526 h 686"/>
                  <a:gd name="T72" fmla="*/ 57 w 345"/>
                  <a:gd name="T73" fmla="*/ 505 h 686"/>
                  <a:gd name="T74" fmla="*/ 91 w 345"/>
                  <a:gd name="T75" fmla="*/ 486 h 686"/>
                  <a:gd name="T76" fmla="*/ 119 w 345"/>
                  <a:gd name="T77" fmla="*/ 463 h 686"/>
                  <a:gd name="T78" fmla="*/ 145 w 345"/>
                  <a:gd name="T79" fmla="*/ 424 h 686"/>
                  <a:gd name="T80" fmla="*/ 169 w 345"/>
                  <a:gd name="T81" fmla="*/ 381 h 686"/>
                  <a:gd name="T82" fmla="*/ 201 w 345"/>
                  <a:gd name="T83" fmla="*/ 339 h 686"/>
                  <a:gd name="T84" fmla="*/ 234 w 345"/>
                  <a:gd name="T85" fmla="*/ 314 h 686"/>
                  <a:gd name="T86" fmla="*/ 252 w 345"/>
                  <a:gd name="T87" fmla="*/ 302 h 686"/>
                  <a:gd name="T88" fmla="*/ 255 w 345"/>
                  <a:gd name="T89" fmla="*/ 291 h 686"/>
                  <a:gd name="T90" fmla="*/ 238 w 345"/>
                  <a:gd name="T91" fmla="*/ 279 h 686"/>
                  <a:gd name="T92" fmla="*/ 185 w 345"/>
                  <a:gd name="T93" fmla="*/ 237 h 686"/>
                  <a:gd name="T94" fmla="*/ 115 w 345"/>
                  <a:gd name="T95" fmla="*/ 193 h 686"/>
                  <a:gd name="T96" fmla="*/ 63 w 345"/>
                  <a:gd name="T97" fmla="*/ 153 h 686"/>
                  <a:gd name="T98" fmla="*/ 19 w 345"/>
                  <a:gd name="T99" fmla="*/ 102 h 686"/>
                  <a:gd name="T100" fmla="*/ 0 w 345"/>
                  <a:gd name="T101" fmla="*/ 53 h 686"/>
                  <a:gd name="T102" fmla="*/ 7 w 345"/>
                  <a:gd name="T103" fmla="*/ 27 h 686"/>
                  <a:gd name="T104" fmla="*/ 33 w 345"/>
                  <a:gd name="T105" fmla="*/ 9 h 686"/>
                  <a:gd name="T106" fmla="*/ 57 w 345"/>
                  <a:gd name="T107" fmla="*/ 2 h 68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45"/>
                  <a:gd name="T163" fmla="*/ 0 h 686"/>
                  <a:gd name="T164" fmla="*/ 345 w 345"/>
                  <a:gd name="T165" fmla="*/ 686 h 68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45" h="686">
                    <a:moveTo>
                      <a:pt x="57" y="2"/>
                    </a:moveTo>
                    <a:lnTo>
                      <a:pt x="89" y="0"/>
                    </a:lnTo>
                    <a:lnTo>
                      <a:pt x="113" y="15"/>
                    </a:lnTo>
                    <a:lnTo>
                      <a:pt x="169" y="64"/>
                    </a:lnTo>
                    <a:lnTo>
                      <a:pt x="227" y="121"/>
                    </a:lnTo>
                    <a:lnTo>
                      <a:pt x="278" y="176"/>
                    </a:lnTo>
                    <a:lnTo>
                      <a:pt x="315" y="225"/>
                    </a:lnTo>
                    <a:lnTo>
                      <a:pt x="337" y="263"/>
                    </a:lnTo>
                    <a:lnTo>
                      <a:pt x="345" y="293"/>
                    </a:lnTo>
                    <a:lnTo>
                      <a:pt x="341" y="321"/>
                    </a:lnTo>
                    <a:lnTo>
                      <a:pt x="329" y="349"/>
                    </a:lnTo>
                    <a:lnTo>
                      <a:pt x="302" y="382"/>
                    </a:lnTo>
                    <a:lnTo>
                      <a:pt x="262" y="416"/>
                    </a:lnTo>
                    <a:lnTo>
                      <a:pt x="201" y="467"/>
                    </a:lnTo>
                    <a:lnTo>
                      <a:pt x="154" y="496"/>
                    </a:lnTo>
                    <a:lnTo>
                      <a:pt x="127" y="521"/>
                    </a:lnTo>
                    <a:lnTo>
                      <a:pt x="115" y="544"/>
                    </a:lnTo>
                    <a:lnTo>
                      <a:pt x="117" y="559"/>
                    </a:lnTo>
                    <a:lnTo>
                      <a:pt x="133" y="575"/>
                    </a:lnTo>
                    <a:lnTo>
                      <a:pt x="171" y="600"/>
                    </a:lnTo>
                    <a:lnTo>
                      <a:pt x="203" y="619"/>
                    </a:lnTo>
                    <a:lnTo>
                      <a:pt x="241" y="631"/>
                    </a:lnTo>
                    <a:lnTo>
                      <a:pt x="264" y="638"/>
                    </a:lnTo>
                    <a:lnTo>
                      <a:pt x="269" y="654"/>
                    </a:lnTo>
                    <a:lnTo>
                      <a:pt x="262" y="664"/>
                    </a:lnTo>
                    <a:lnTo>
                      <a:pt x="229" y="678"/>
                    </a:lnTo>
                    <a:lnTo>
                      <a:pt x="224" y="680"/>
                    </a:lnTo>
                    <a:lnTo>
                      <a:pt x="180" y="686"/>
                    </a:lnTo>
                    <a:lnTo>
                      <a:pt x="157" y="686"/>
                    </a:lnTo>
                    <a:lnTo>
                      <a:pt x="134" y="668"/>
                    </a:lnTo>
                    <a:lnTo>
                      <a:pt x="112" y="635"/>
                    </a:lnTo>
                    <a:lnTo>
                      <a:pt x="89" y="614"/>
                    </a:lnTo>
                    <a:lnTo>
                      <a:pt x="56" y="596"/>
                    </a:lnTo>
                    <a:lnTo>
                      <a:pt x="33" y="575"/>
                    </a:lnTo>
                    <a:lnTo>
                      <a:pt x="31" y="547"/>
                    </a:lnTo>
                    <a:lnTo>
                      <a:pt x="36" y="526"/>
                    </a:lnTo>
                    <a:lnTo>
                      <a:pt x="57" y="505"/>
                    </a:lnTo>
                    <a:lnTo>
                      <a:pt x="91" y="486"/>
                    </a:lnTo>
                    <a:lnTo>
                      <a:pt x="119" y="463"/>
                    </a:lnTo>
                    <a:lnTo>
                      <a:pt x="145" y="424"/>
                    </a:lnTo>
                    <a:lnTo>
                      <a:pt x="169" y="381"/>
                    </a:lnTo>
                    <a:lnTo>
                      <a:pt x="201" y="339"/>
                    </a:lnTo>
                    <a:lnTo>
                      <a:pt x="234" y="314"/>
                    </a:lnTo>
                    <a:lnTo>
                      <a:pt x="252" y="302"/>
                    </a:lnTo>
                    <a:lnTo>
                      <a:pt x="255" y="291"/>
                    </a:lnTo>
                    <a:lnTo>
                      <a:pt x="238" y="279"/>
                    </a:lnTo>
                    <a:lnTo>
                      <a:pt x="185" y="237"/>
                    </a:lnTo>
                    <a:lnTo>
                      <a:pt x="115" y="193"/>
                    </a:lnTo>
                    <a:lnTo>
                      <a:pt x="63" y="153"/>
                    </a:lnTo>
                    <a:lnTo>
                      <a:pt x="19" y="102"/>
                    </a:lnTo>
                    <a:lnTo>
                      <a:pt x="0" y="53"/>
                    </a:lnTo>
                    <a:lnTo>
                      <a:pt x="7" y="27"/>
                    </a:lnTo>
                    <a:lnTo>
                      <a:pt x="33" y="9"/>
                    </a:lnTo>
                    <a:lnTo>
                      <a:pt x="57" y="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0" name="Group 15"/>
            <p:cNvGrpSpPr>
              <a:grpSpLocks noChangeAspect="1"/>
            </p:cNvGrpSpPr>
            <p:nvPr/>
          </p:nvGrpSpPr>
          <p:grpSpPr bwMode="auto">
            <a:xfrm>
              <a:off x="1355" y="2053"/>
              <a:ext cx="144" cy="186"/>
              <a:chOff x="2895" y="2582"/>
              <a:chExt cx="322" cy="418"/>
            </a:xfrm>
          </p:grpSpPr>
          <p:sp>
            <p:nvSpPr>
              <p:cNvPr id="270" name="Freeform 16"/>
              <p:cNvSpPr>
                <a:spLocks noChangeAspect="1"/>
              </p:cNvSpPr>
              <p:nvPr/>
            </p:nvSpPr>
            <p:spPr bwMode="auto">
              <a:xfrm>
                <a:off x="2895" y="2582"/>
                <a:ext cx="322" cy="418"/>
              </a:xfrm>
              <a:custGeom>
                <a:avLst/>
                <a:gdLst>
                  <a:gd name="T0" fmla="*/ 20 w 322"/>
                  <a:gd name="T1" fmla="*/ 319 h 418"/>
                  <a:gd name="T2" fmla="*/ 5 w 322"/>
                  <a:gd name="T3" fmla="*/ 347 h 418"/>
                  <a:gd name="T4" fmla="*/ 1 w 322"/>
                  <a:gd name="T5" fmla="*/ 386 h 418"/>
                  <a:gd name="T6" fmla="*/ 8 w 322"/>
                  <a:gd name="T7" fmla="*/ 398 h 418"/>
                  <a:gd name="T8" fmla="*/ 23 w 322"/>
                  <a:gd name="T9" fmla="*/ 410 h 418"/>
                  <a:gd name="T10" fmla="*/ 54 w 322"/>
                  <a:gd name="T11" fmla="*/ 417 h 418"/>
                  <a:gd name="T12" fmla="*/ 83 w 322"/>
                  <a:gd name="T13" fmla="*/ 413 h 418"/>
                  <a:gd name="T14" fmla="*/ 107 w 322"/>
                  <a:gd name="T15" fmla="*/ 399 h 418"/>
                  <a:gd name="T16" fmla="*/ 120 w 322"/>
                  <a:gd name="T17" fmla="*/ 384 h 418"/>
                  <a:gd name="T18" fmla="*/ 121 w 322"/>
                  <a:gd name="T19" fmla="*/ 378 h 418"/>
                  <a:gd name="T20" fmla="*/ 133 w 322"/>
                  <a:gd name="T21" fmla="*/ 362 h 418"/>
                  <a:gd name="T22" fmla="*/ 150 w 322"/>
                  <a:gd name="T23" fmla="*/ 333 h 418"/>
                  <a:gd name="T24" fmla="*/ 171 w 322"/>
                  <a:gd name="T25" fmla="*/ 288 h 418"/>
                  <a:gd name="T26" fmla="*/ 237 w 322"/>
                  <a:gd name="T27" fmla="*/ 196 h 418"/>
                  <a:gd name="T28" fmla="*/ 315 w 322"/>
                  <a:gd name="T29" fmla="*/ 90 h 418"/>
                  <a:gd name="T30" fmla="*/ 321 w 322"/>
                  <a:gd name="T31" fmla="*/ 76 h 418"/>
                  <a:gd name="T32" fmla="*/ 322 w 322"/>
                  <a:gd name="T33" fmla="*/ 72 h 418"/>
                  <a:gd name="T34" fmla="*/ 319 w 322"/>
                  <a:gd name="T35" fmla="*/ 42 h 418"/>
                  <a:gd name="T36" fmla="*/ 306 w 322"/>
                  <a:gd name="T37" fmla="*/ 20 h 418"/>
                  <a:gd name="T38" fmla="*/ 277 w 322"/>
                  <a:gd name="T39" fmla="*/ 1 h 418"/>
                  <a:gd name="T40" fmla="*/ 211 w 322"/>
                  <a:gd name="T41" fmla="*/ 6 h 418"/>
                  <a:gd name="T42" fmla="*/ 207 w 322"/>
                  <a:gd name="T43" fmla="*/ 24 h 418"/>
                  <a:gd name="T44" fmla="*/ 185 w 322"/>
                  <a:gd name="T45" fmla="*/ 66 h 418"/>
                  <a:gd name="T46" fmla="*/ 163 w 322"/>
                  <a:gd name="T47" fmla="*/ 105 h 418"/>
                  <a:gd name="T48" fmla="*/ 144 w 322"/>
                  <a:gd name="T49" fmla="*/ 140 h 418"/>
                  <a:gd name="T50" fmla="*/ 52 w 322"/>
                  <a:gd name="T51" fmla="*/ 280 h 418"/>
                  <a:gd name="T52" fmla="*/ 37 w 322"/>
                  <a:gd name="T53" fmla="*/ 298 h 418"/>
                  <a:gd name="T54" fmla="*/ 48 w 322"/>
                  <a:gd name="T55" fmla="*/ 318 h 418"/>
                  <a:gd name="T56" fmla="*/ 106 w 322"/>
                  <a:gd name="T57" fmla="*/ 238 h 418"/>
                  <a:gd name="T58" fmla="*/ 170 w 322"/>
                  <a:gd name="T59" fmla="*/ 138 h 418"/>
                  <a:gd name="T60" fmla="*/ 181 w 322"/>
                  <a:gd name="T61" fmla="*/ 117 h 418"/>
                  <a:gd name="T62" fmla="*/ 188 w 322"/>
                  <a:gd name="T63" fmla="*/ 104 h 418"/>
                  <a:gd name="T64" fmla="*/ 226 w 322"/>
                  <a:gd name="T65" fmla="*/ 38 h 418"/>
                  <a:gd name="T66" fmla="*/ 269 w 322"/>
                  <a:gd name="T67" fmla="*/ 21 h 418"/>
                  <a:gd name="T68" fmla="*/ 297 w 322"/>
                  <a:gd name="T69" fmla="*/ 47 h 418"/>
                  <a:gd name="T70" fmla="*/ 291 w 322"/>
                  <a:gd name="T71" fmla="*/ 83 h 418"/>
                  <a:gd name="T72" fmla="*/ 220 w 322"/>
                  <a:gd name="T73" fmla="*/ 181 h 418"/>
                  <a:gd name="T74" fmla="*/ 203 w 322"/>
                  <a:gd name="T75" fmla="*/ 208 h 418"/>
                  <a:gd name="T76" fmla="*/ 165 w 322"/>
                  <a:gd name="T77" fmla="*/ 259 h 418"/>
                  <a:gd name="T78" fmla="*/ 134 w 322"/>
                  <a:gd name="T79" fmla="*/ 316 h 418"/>
                  <a:gd name="T80" fmla="*/ 131 w 322"/>
                  <a:gd name="T81" fmla="*/ 319 h 418"/>
                  <a:gd name="T82" fmla="*/ 120 w 322"/>
                  <a:gd name="T83" fmla="*/ 345 h 418"/>
                  <a:gd name="T84" fmla="*/ 107 w 322"/>
                  <a:gd name="T85" fmla="*/ 364 h 418"/>
                  <a:gd name="T86" fmla="*/ 83 w 322"/>
                  <a:gd name="T87" fmla="*/ 389 h 418"/>
                  <a:gd name="T88" fmla="*/ 55 w 322"/>
                  <a:gd name="T89" fmla="*/ 399 h 418"/>
                  <a:gd name="T90" fmla="*/ 27 w 322"/>
                  <a:gd name="T91" fmla="*/ 387 h 418"/>
                  <a:gd name="T92" fmla="*/ 21 w 322"/>
                  <a:gd name="T93" fmla="*/ 369 h 418"/>
                  <a:gd name="T94" fmla="*/ 37 w 322"/>
                  <a:gd name="T95" fmla="*/ 350 h 418"/>
                  <a:gd name="T96" fmla="*/ 62 w 322"/>
                  <a:gd name="T97" fmla="*/ 350 h 418"/>
                  <a:gd name="T98" fmla="*/ 89 w 322"/>
                  <a:gd name="T99" fmla="*/ 365 h 418"/>
                  <a:gd name="T100" fmla="*/ 90 w 322"/>
                  <a:gd name="T101" fmla="*/ 350 h 418"/>
                  <a:gd name="T102" fmla="*/ 75 w 322"/>
                  <a:gd name="T103" fmla="*/ 330 h 418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322"/>
                  <a:gd name="T157" fmla="*/ 0 h 418"/>
                  <a:gd name="T158" fmla="*/ 322 w 322"/>
                  <a:gd name="T159" fmla="*/ 418 h 418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322" h="418">
                    <a:moveTo>
                      <a:pt x="37" y="298"/>
                    </a:moveTo>
                    <a:lnTo>
                      <a:pt x="35" y="299"/>
                    </a:lnTo>
                    <a:lnTo>
                      <a:pt x="30" y="303"/>
                    </a:lnTo>
                    <a:lnTo>
                      <a:pt x="27" y="308"/>
                    </a:lnTo>
                    <a:lnTo>
                      <a:pt x="20" y="319"/>
                    </a:lnTo>
                    <a:lnTo>
                      <a:pt x="14" y="329"/>
                    </a:lnTo>
                    <a:lnTo>
                      <a:pt x="10" y="341"/>
                    </a:lnTo>
                    <a:lnTo>
                      <a:pt x="7" y="343"/>
                    </a:lnTo>
                    <a:lnTo>
                      <a:pt x="6" y="344"/>
                    </a:lnTo>
                    <a:lnTo>
                      <a:pt x="5" y="347"/>
                    </a:lnTo>
                    <a:lnTo>
                      <a:pt x="2" y="351"/>
                    </a:lnTo>
                    <a:lnTo>
                      <a:pt x="1" y="357"/>
                    </a:lnTo>
                    <a:lnTo>
                      <a:pt x="0" y="363"/>
                    </a:lnTo>
                    <a:lnTo>
                      <a:pt x="1" y="369"/>
                    </a:lnTo>
                    <a:lnTo>
                      <a:pt x="1" y="386"/>
                    </a:lnTo>
                    <a:lnTo>
                      <a:pt x="2" y="387"/>
                    </a:lnTo>
                    <a:lnTo>
                      <a:pt x="3" y="389"/>
                    </a:lnTo>
                    <a:lnTo>
                      <a:pt x="5" y="392"/>
                    </a:lnTo>
                    <a:lnTo>
                      <a:pt x="7" y="393"/>
                    </a:lnTo>
                    <a:lnTo>
                      <a:pt x="8" y="398"/>
                    </a:lnTo>
                    <a:lnTo>
                      <a:pt x="11" y="402"/>
                    </a:lnTo>
                    <a:lnTo>
                      <a:pt x="15" y="406"/>
                    </a:lnTo>
                    <a:lnTo>
                      <a:pt x="21" y="408"/>
                    </a:lnTo>
                    <a:lnTo>
                      <a:pt x="21" y="409"/>
                    </a:lnTo>
                    <a:lnTo>
                      <a:pt x="23" y="410"/>
                    </a:lnTo>
                    <a:lnTo>
                      <a:pt x="27" y="411"/>
                    </a:lnTo>
                    <a:lnTo>
                      <a:pt x="34" y="414"/>
                    </a:lnTo>
                    <a:lnTo>
                      <a:pt x="41" y="415"/>
                    </a:lnTo>
                    <a:lnTo>
                      <a:pt x="48" y="416"/>
                    </a:lnTo>
                    <a:lnTo>
                      <a:pt x="54" y="417"/>
                    </a:lnTo>
                    <a:lnTo>
                      <a:pt x="60" y="418"/>
                    </a:lnTo>
                    <a:lnTo>
                      <a:pt x="66" y="417"/>
                    </a:lnTo>
                    <a:lnTo>
                      <a:pt x="72" y="416"/>
                    </a:lnTo>
                    <a:lnTo>
                      <a:pt x="78" y="415"/>
                    </a:lnTo>
                    <a:lnTo>
                      <a:pt x="83" y="413"/>
                    </a:lnTo>
                    <a:lnTo>
                      <a:pt x="89" y="410"/>
                    </a:lnTo>
                    <a:lnTo>
                      <a:pt x="96" y="407"/>
                    </a:lnTo>
                    <a:lnTo>
                      <a:pt x="101" y="404"/>
                    </a:lnTo>
                    <a:lnTo>
                      <a:pt x="106" y="400"/>
                    </a:lnTo>
                    <a:lnTo>
                      <a:pt x="107" y="399"/>
                    </a:lnTo>
                    <a:lnTo>
                      <a:pt x="109" y="398"/>
                    </a:lnTo>
                    <a:lnTo>
                      <a:pt x="111" y="396"/>
                    </a:lnTo>
                    <a:lnTo>
                      <a:pt x="116" y="391"/>
                    </a:lnTo>
                    <a:lnTo>
                      <a:pt x="119" y="386"/>
                    </a:lnTo>
                    <a:lnTo>
                      <a:pt x="120" y="384"/>
                    </a:lnTo>
                    <a:lnTo>
                      <a:pt x="120" y="383"/>
                    </a:lnTo>
                    <a:lnTo>
                      <a:pt x="120" y="382"/>
                    </a:lnTo>
                    <a:lnTo>
                      <a:pt x="121" y="380"/>
                    </a:lnTo>
                    <a:lnTo>
                      <a:pt x="120" y="379"/>
                    </a:lnTo>
                    <a:lnTo>
                      <a:pt x="121" y="378"/>
                    </a:lnTo>
                    <a:lnTo>
                      <a:pt x="124" y="375"/>
                    </a:lnTo>
                    <a:lnTo>
                      <a:pt x="126" y="373"/>
                    </a:lnTo>
                    <a:lnTo>
                      <a:pt x="127" y="372"/>
                    </a:lnTo>
                    <a:lnTo>
                      <a:pt x="128" y="371"/>
                    </a:lnTo>
                    <a:lnTo>
                      <a:pt x="133" y="362"/>
                    </a:lnTo>
                    <a:lnTo>
                      <a:pt x="136" y="357"/>
                    </a:lnTo>
                    <a:lnTo>
                      <a:pt x="137" y="355"/>
                    </a:lnTo>
                    <a:lnTo>
                      <a:pt x="139" y="352"/>
                    </a:lnTo>
                    <a:lnTo>
                      <a:pt x="144" y="342"/>
                    </a:lnTo>
                    <a:lnTo>
                      <a:pt x="150" y="333"/>
                    </a:lnTo>
                    <a:lnTo>
                      <a:pt x="151" y="331"/>
                    </a:lnTo>
                    <a:lnTo>
                      <a:pt x="151" y="329"/>
                    </a:lnTo>
                    <a:lnTo>
                      <a:pt x="157" y="315"/>
                    </a:lnTo>
                    <a:lnTo>
                      <a:pt x="164" y="301"/>
                    </a:lnTo>
                    <a:lnTo>
                      <a:pt x="171" y="288"/>
                    </a:lnTo>
                    <a:lnTo>
                      <a:pt x="180" y="276"/>
                    </a:lnTo>
                    <a:lnTo>
                      <a:pt x="191" y="262"/>
                    </a:lnTo>
                    <a:lnTo>
                      <a:pt x="203" y="249"/>
                    </a:lnTo>
                    <a:lnTo>
                      <a:pt x="219" y="222"/>
                    </a:lnTo>
                    <a:lnTo>
                      <a:pt x="237" y="196"/>
                    </a:lnTo>
                    <a:lnTo>
                      <a:pt x="295" y="113"/>
                    </a:lnTo>
                    <a:lnTo>
                      <a:pt x="300" y="108"/>
                    </a:lnTo>
                    <a:lnTo>
                      <a:pt x="306" y="102"/>
                    </a:lnTo>
                    <a:lnTo>
                      <a:pt x="310" y="97"/>
                    </a:lnTo>
                    <a:lnTo>
                      <a:pt x="315" y="90"/>
                    </a:lnTo>
                    <a:lnTo>
                      <a:pt x="315" y="89"/>
                    </a:lnTo>
                    <a:lnTo>
                      <a:pt x="316" y="88"/>
                    </a:lnTo>
                    <a:lnTo>
                      <a:pt x="318" y="85"/>
                    </a:lnTo>
                    <a:lnTo>
                      <a:pt x="320" y="81"/>
                    </a:lnTo>
                    <a:lnTo>
                      <a:pt x="321" y="76"/>
                    </a:lnTo>
                    <a:lnTo>
                      <a:pt x="321" y="75"/>
                    </a:lnTo>
                    <a:lnTo>
                      <a:pt x="321" y="74"/>
                    </a:lnTo>
                    <a:lnTo>
                      <a:pt x="322" y="74"/>
                    </a:lnTo>
                    <a:lnTo>
                      <a:pt x="322" y="72"/>
                    </a:lnTo>
                    <a:lnTo>
                      <a:pt x="322" y="65"/>
                    </a:lnTo>
                    <a:lnTo>
                      <a:pt x="322" y="59"/>
                    </a:lnTo>
                    <a:lnTo>
                      <a:pt x="321" y="54"/>
                    </a:lnTo>
                    <a:lnTo>
                      <a:pt x="321" y="48"/>
                    </a:lnTo>
                    <a:lnTo>
                      <a:pt x="319" y="42"/>
                    </a:lnTo>
                    <a:lnTo>
                      <a:pt x="317" y="38"/>
                    </a:lnTo>
                    <a:lnTo>
                      <a:pt x="315" y="32"/>
                    </a:lnTo>
                    <a:lnTo>
                      <a:pt x="312" y="28"/>
                    </a:lnTo>
                    <a:lnTo>
                      <a:pt x="309" y="24"/>
                    </a:lnTo>
                    <a:lnTo>
                      <a:pt x="306" y="20"/>
                    </a:lnTo>
                    <a:lnTo>
                      <a:pt x="301" y="16"/>
                    </a:lnTo>
                    <a:lnTo>
                      <a:pt x="298" y="12"/>
                    </a:lnTo>
                    <a:lnTo>
                      <a:pt x="293" y="9"/>
                    </a:lnTo>
                    <a:lnTo>
                      <a:pt x="288" y="6"/>
                    </a:lnTo>
                    <a:lnTo>
                      <a:pt x="277" y="1"/>
                    </a:lnTo>
                    <a:lnTo>
                      <a:pt x="225" y="0"/>
                    </a:lnTo>
                    <a:lnTo>
                      <a:pt x="222" y="1"/>
                    </a:lnTo>
                    <a:lnTo>
                      <a:pt x="218" y="2"/>
                    </a:lnTo>
                    <a:lnTo>
                      <a:pt x="214" y="4"/>
                    </a:lnTo>
                    <a:lnTo>
                      <a:pt x="211" y="6"/>
                    </a:lnTo>
                    <a:lnTo>
                      <a:pt x="209" y="10"/>
                    </a:lnTo>
                    <a:lnTo>
                      <a:pt x="207" y="12"/>
                    </a:lnTo>
                    <a:lnTo>
                      <a:pt x="207" y="16"/>
                    </a:lnTo>
                    <a:lnTo>
                      <a:pt x="207" y="22"/>
                    </a:lnTo>
                    <a:lnTo>
                      <a:pt x="207" y="24"/>
                    </a:lnTo>
                    <a:lnTo>
                      <a:pt x="203" y="33"/>
                    </a:lnTo>
                    <a:lnTo>
                      <a:pt x="198" y="44"/>
                    </a:lnTo>
                    <a:lnTo>
                      <a:pt x="192" y="54"/>
                    </a:lnTo>
                    <a:lnTo>
                      <a:pt x="187" y="63"/>
                    </a:lnTo>
                    <a:lnTo>
                      <a:pt x="185" y="66"/>
                    </a:lnTo>
                    <a:lnTo>
                      <a:pt x="185" y="68"/>
                    </a:lnTo>
                    <a:lnTo>
                      <a:pt x="182" y="73"/>
                    </a:lnTo>
                    <a:lnTo>
                      <a:pt x="176" y="83"/>
                    </a:lnTo>
                    <a:lnTo>
                      <a:pt x="164" y="103"/>
                    </a:lnTo>
                    <a:lnTo>
                      <a:pt x="163" y="105"/>
                    </a:lnTo>
                    <a:lnTo>
                      <a:pt x="162" y="108"/>
                    </a:lnTo>
                    <a:lnTo>
                      <a:pt x="159" y="115"/>
                    </a:lnTo>
                    <a:lnTo>
                      <a:pt x="157" y="121"/>
                    </a:lnTo>
                    <a:lnTo>
                      <a:pt x="150" y="134"/>
                    </a:lnTo>
                    <a:lnTo>
                      <a:pt x="144" y="140"/>
                    </a:lnTo>
                    <a:lnTo>
                      <a:pt x="139" y="147"/>
                    </a:lnTo>
                    <a:lnTo>
                      <a:pt x="128" y="163"/>
                    </a:lnTo>
                    <a:lnTo>
                      <a:pt x="116" y="180"/>
                    </a:lnTo>
                    <a:lnTo>
                      <a:pt x="96" y="213"/>
                    </a:lnTo>
                    <a:lnTo>
                      <a:pt x="52" y="280"/>
                    </a:lnTo>
                    <a:lnTo>
                      <a:pt x="48" y="282"/>
                    </a:lnTo>
                    <a:lnTo>
                      <a:pt x="43" y="286"/>
                    </a:lnTo>
                    <a:lnTo>
                      <a:pt x="39" y="292"/>
                    </a:lnTo>
                    <a:lnTo>
                      <a:pt x="38" y="296"/>
                    </a:lnTo>
                    <a:lnTo>
                      <a:pt x="37" y="298"/>
                    </a:lnTo>
                    <a:lnTo>
                      <a:pt x="69" y="328"/>
                    </a:lnTo>
                    <a:lnTo>
                      <a:pt x="67" y="327"/>
                    </a:lnTo>
                    <a:lnTo>
                      <a:pt x="65" y="327"/>
                    </a:lnTo>
                    <a:lnTo>
                      <a:pt x="40" y="328"/>
                    </a:lnTo>
                    <a:lnTo>
                      <a:pt x="48" y="318"/>
                    </a:lnTo>
                    <a:lnTo>
                      <a:pt x="66" y="294"/>
                    </a:lnTo>
                    <a:lnTo>
                      <a:pt x="75" y="282"/>
                    </a:lnTo>
                    <a:lnTo>
                      <a:pt x="83" y="270"/>
                    </a:lnTo>
                    <a:lnTo>
                      <a:pt x="95" y="254"/>
                    </a:lnTo>
                    <a:lnTo>
                      <a:pt x="106" y="238"/>
                    </a:lnTo>
                    <a:lnTo>
                      <a:pt x="128" y="205"/>
                    </a:lnTo>
                    <a:lnTo>
                      <a:pt x="138" y="188"/>
                    </a:lnTo>
                    <a:lnTo>
                      <a:pt x="144" y="180"/>
                    </a:lnTo>
                    <a:lnTo>
                      <a:pt x="150" y="172"/>
                    </a:lnTo>
                    <a:lnTo>
                      <a:pt x="170" y="138"/>
                    </a:lnTo>
                    <a:lnTo>
                      <a:pt x="170" y="137"/>
                    </a:lnTo>
                    <a:lnTo>
                      <a:pt x="171" y="136"/>
                    </a:lnTo>
                    <a:lnTo>
                      <a:pt x="172" y="133"/>
                    </a:lnTo>
                    <a:lnTo>
                      <a:pt x="180" y="119"/>
                    </a:lnTo>
                    <a:lnTo>
                      <a:pt x="181" y="117"/>
                    </a:lnTo>
                    <a:lnTo>
                      <a:pt x="181" y="116"/>
                    </a:lnTo>
                    <a:lnTo>
                      <a:pt x="182" y="115"/>
                    </a:lnTo>
                    <a:lnTo>
                      <a:pt x="184" y="112"/>
                    </a:lnTo>
                    <a:lnTo>
                      <a:pt x="188" y="104"/>
                    </a:lnTo>
                    <a:lnTo>
                      <a:pt x="196" y="90"/>
                    </a:lnTo>
                    <a:lnTo>
                      <a:pt x="204" y="76"/>
                    </a:lnTo>
                    <a:lnTo>
                      <a:pt x="218" y="54"/>
                    </a:lnTo>
                    <a:lnTo>
                      <a:pt x="222" y="46"/>
                    </a:lnTo>
                    <a:lnTo>
                      <a:pt x="226" y="38"/>
                    </a:lnTo>
                    <a:lnTo>
                      <a:pt x="228" y="31"/>
                    </a:lnTo>
                    <a:lnTo>
                      <a:pt x="229" y="24"/>
                    </a:lnTo>
                    <a:lnTo>
                      <a:pt x="231" y="21"/>
                    </a:lnTo>
                    <a:lnTo>
                      <a:pt x="268" y="20"/>
                    </a:lnTo>
                    <a:lnTo>
                      <a:pt x="269" y="21"/>
                    </a:lnTo>
                    <a:lnTo>
                      <a:pt x="277" y="26"/>
                    </a:lnTo>
                    <a:lnTo>
                      <a:pt x="286" y="32"/>
                    </a:lnTo>
                    <a:lnTo>
                      <a:pt x="290" y="34"/>
                    </a:lnTo>
                    <a:lnTo>
                      <a:pt x="293" y="40"/>
                    </a:lnTo>
                    <a:lnTo>
                      <a:pt x="297" y="47"/>
                    </a:lnTo>
                    <a:lnTo>
                      <a:pt x="299" y="51"/>
                    </a:lnTo>
                    <a:lnTo>
                      <a:pt x="301" y="54"/>
                    </a:lnTo>
                    <a:lnTo>
                      <a:pt x="303" y="64"/>
                    </a:lnTo>
                    <a:lnTo>
                      <a:pt x="303" y="66"/>
                    </a:lnTo>
                    <a:lnTo>
                      <a:pt x="291" y="83"/>
                    </a:lnTo>
                    <a:lnTo>
                      <a:pt x="268" y="114"/>
                    </a:lnTo>
                    <a:lnTo>
                      <a:pt x="247" y="146"/>
                    </a:lnTo>
                    <a:lnTo>
                      <a:pt x="226" y="178"/>
                    </a:lnTo>
                    <a:lnTo>
                      <a:pt x="222" y="179"/>
                    </a:lnTo>
                    <a:lnTo>
                      <a:pt x="220" y="181"/>
                    </a:lnTo>
                    <a:lnTo>
                      <a:pt x="217" y="184"/>
                    </a:lnTo>
                    <a:lnTo>
                      <a:pt x="212" y="192"/>
                    </a:lnTo>
                    <a:lnTo>
                      <a:pt x="208" y="200"/>
                    </a:lnTo>
                    <a:lnTo>
                      <a:pt x="207" y="202"/>
                    </a:lnTo>
                    <a:lnTo>
                      <a:pt x="203" y="208"/>
                    </a:lnTo>
                    <a:lnTo>
                      <a:pt x="199" y="215"/>
                    </a:lnTo>
                    <a:lnTo>
                      <a:pt x="190" y="227"/>
                    </a:lnTo>
                    <a:lnTo>
                      <a:pt x="180" y="241"/>
                    </a:lnTo>
                    <a:lnTo>
                      <a:pt x="171" y="253"/>
                    </a:lnTo>
                    <a:lnTo>
                      <a:pt x="165" y="259"/>
                    </a:lnTo>
                    <a:lnTo>
                      <a:pt x="161" y="266"/>
                    </a:lnTo>
                    <a:lnTo>
                      <a:pt x="153" y="280"/>
                    </a:lnTo>
                    <a:lnTo>
                      <a:pt x="148" y="285"/>
                    </a:lnTo>
                    <a:lnTo>
                      <a:pt x="145" y="292"/>
                    </a:lnTo>
                    <a:lnTo>
                      <a:pt x="134" y="316"/>
                    </a:lnTo>
                    <a:lnTo>
                      <a:pt x="133" y="317"/>
                    </a:lnTo>
                    <a:lnTo>
                      <a:pt x="132" y="317"/>
                    </a:lnTo>
                    <a:lnTo>
                      <a:pt x="132" y="318"/>
                    </a:lnTo>
                    <a:lnTo>
                      <a:pt x="131" y="319"/>
                    </a:lnTo>
                    <a:lnTo>
                      <a:pt x="130" y="321"/>
                    </a:lnTo>
                    <a:lnTo>
                      <a:pt x="130" y="324"/>
                    </a:lnTo>
                    <a:lnTo>
                      <a:pt x="127" y="331"/>
                    </a:lnTo>
                    <a:lnTo>
                      <a:pt x="123" y="338"/>
                    </a:lnTo>
                    <a:lnTo>
                      <a:pt x="120" y="345"/>
                    </a:lnTo>
                    <a:lnTo>
                      <a:pt x="116" y="351"/>
                    </a:lnTo>
                    <a:lnTo>
                      <a:pt x="113" y="355"/>
                    </a:lnTo>
                    <a:lnTo>
                      <a:pt x="111" y="358"/>
                    </a:lnTo>
                    <a:lnTo>
                      <a:pt x="110" y="361"/>
                    </a:lnTo>
                    <a:lnTo>
                      <a:pt x="107" y="364"/>
                    </a:lnTo>
                    <a:lnTo>
                      <a:pt x="103" y="371"/>
                    </a:lnTo>
                    <a:lnTo>
                      <a:pt x="96" y="377"/>
                    </a:lnTo>
                    <a:lnTo>
                      <a:pt x="93" y="380"/>
                    </a:lnTo>
                    <a:lnTo>
                      <a:pt x="90" y="384"/>
                    </a:lnTo>
                    <a:lnTo>
                      <a:pt x="83" y="389"/>
                    </a:lnTo>
                    <a:lnTo>
                      <a:pt x="79" y="393"/>
                    </a:lnTo>
                    <a:lnTo>
                      <a:pt x="75" y="395"/>
                    </a:lnTo>
                    <a:lnTo>
                      <a:pt x="70" y="397"/>
                    </a:lnTo>
                    <a:lnTo>
                      <a:pt x="65" y="398"/>
                    </a:lnTo>
                    <a:lnTo>
                      <a:pt x="55" y="399"/>
                    </a:lnTo>
                    <a:lnTo>
                      <a:pt x="51" y="398"/>
                    </a:lnTo>
                    <a:lnTo>
                      <a:pt x="46" y="398"/>
                    </a:lnTo>
                    <a:lnTo>
                      <a:pt x="36" y="394"/>
                    </a:lnTo>
                    <a:lnTo>
                      <a:pt x="33" y="393"/>
                    </a:lnTo>
                    <a:lnTo>
                      <a:pt x="27" y="387"/>
                    </a:lnTo>
                    <a:lnTo>
                      <a:pt x="25" y="384"/>
                    </a:lnTo>
                    <a:lnTo>
                      <a:pt x="22" y="380"/>
                    </a:lnTo>
                    <a:lnTo>
                      <a:pt x="21" y="378"/>
                    </a:lnTo>
                    <a:lnTo>
                      <a:pt x="21" y="374"/>
                    </a:lnTo>
                    <a:lnTo>
                      <a:pt x="21" y="369"/>
                    </a:lnTo>
                    <a:lnTo>
                      <a:pt x="21" y="366"/>
                    </a:lnTo>
                    <a:lnTo>
                      <a:pt x="25" y="360"/>
                    </a:lnTo>
                    <a:lnTo>
                      <a:pt x="29" y="356"/>
                    </a:lnTo>
                    <a:lnTo>
                      <a:pt x="34" y="351"/>
                    </a:lnTo>
                    <a:lnTo>
                      <a:pt x="37" y="350"/>
                    </a:lnTo>
                    <a:lnTo>
                      <a:pt x="41" y="349"/>
                    </a:lnTo>
                    <a:lnTo>
                      <a:pt x="47" y="347"/>
                    </a:lnTo>
                    <a:lnTo>
                      <a:pt x="55" y="346"/>
                    </a:lnTo>
                    <a:lnTo>
                      <a:pt x="57" y="348"/>
                    </a:lnTo>
                    <a:lnTo>
                      <a:pt x="62" y="350"/>
                    </a:lnTo>
                    <a:lnTo>
                      <a:pt x="68" y="354"/>
                    </a:lnTo>
                    <a:lnTo>
                      <a:pt x="73" y="358"/>
                    </a:lnTo>
                    <a:lnTo>
                      <a:pt x="77" y="364"/>
                    </a:lnTo>
                    <a:lnTo>
                      <a:pt x="80" y="365"/>
                    </a:lnTo>
                    <a:lnTo>
                      <a:pt x="89" y="365"/>
                    </a:lnTo>
                    <a:lnTo>
                      <a:pt x="89" y="364"/>
                    </a:lnTo>
                    <a:lnTo>
                      <a:pt x="90" y="362"/>
                    </a:lnTo>
                    <a:lnTo>
                      <a:pt x="90" y="361"/>
                    </a:lnTo>
                    <a:lnTo>
                      <a:pt x="91" y="355"/>
                    </a:lnTo>
                    <a:lnTo>
                      <a:pt x="90" y="350"/>
                    </a:lnTo>
                    <a:lnTo>
                      <a:pt x="89" y="345"/>
                    </a:lnTo>
                    <a:lnTo>
                      <a:pt x="87" y="341"/>
                    </a:lnTo>
                    <a:lnTo>
                      <a:pt x="83" y="336"/>
                    </a:lnTo>
                    <a:lnTo>
                      <a:pt x="80" y="334"/>
                    </a:lnTo>
                    <a:lnTo>
                      <a:pt x="75" y="330"/>
                    </a:lnTo>
                    <a:lnTo>
                      <a:pt x="69" y="328"/>
                    </a:lnTo>
                    <a:lnTo>
                      <a:pt x="37" y="29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1" name="Freeform 17"/>
              <p:cNvSpPr>
                <a:spLocks noChangeAspect="1"/>
              </p:cNvSpPr>
              <p:nvPr/>
            </p:nvSpPr>
            <p:spPr bwMode="auto">
              <a:xfrm>
                <a:off x="2916" y="2602"/>
                <a:ext cx="284" cy="378"/>
              </a:xfrm>
              <a:custGeom>
                <a:avLst/>
                <a:gdLst>
                  <a:gd name="T0" fmla="*/ 46 w 284"/>
                  <a:gd name="T1" fmla="*/ 307 h 378"/>
                  <a:gd name="T2" fmla="*/ 54 w 284"/>
                  <a:gd name="T3" fmla="*/ 310 h 378"/>
                  <a:gd name="T4" fmla="*/ 63 w 284"/>
                  <a:gd name="T5" fmla="*/ 316 h 378"/>
                  <a:gd name="T6" fmla="*/ 69 w 284"/>
                  <a:gd name="T7" fmla="*/ 325 h 378"/>
                  <a:gd name="T8" fmla="*/ 71 w 284"/>
                  <a:gd name="T9" fmla="*/ 335 h 378"/>
                  <a:gd name="T10" fmla="*/ 70 w 284"/>
                  <a:gd name="T11" fmla="*/ 342 h 378"/>
                  <a:gd name="T12" fmla="*/ 68 w 284"/>
                  <a:gd name="T13" fmla="*/ 345 h 378"/>
                  <a:gd name="T14" fmla="*/ 57 w 284"/>
                  <a:gd name="T15" fmla="*/ 343 h 378"/>
                  <a:gd name="T16" fmla="*/ 47 w 284"/>
                  <a:gd name="T17" fmla="*/ 334 h 378"/>
                  <a:gd name="T18" fmla="*/ 37 w 284"/>
                  <a:gd name="T19" fmla="*/ 328 h 378"/>
                  <a:gd name="T20" fmla="*/ 26 w 284"/>
                  <a:gd name="T21" fmla="*/ 327 h 378"/>
                  <a:gd name="T22" fmla="*/ 17 w 284"/>
                  <a:gd name="T23" fmla="*/ 329 h 378"/>
                  <a:gd name="T24" fmla="*/ 9 w 284"/>
                  <a:gd name="T25" fmla="*/ 335 h 378"/>
                  <a:gd name="T26" fmla="*/ 0 w 284"/>
                  <a:gd name="T27" fmla="*/ 346 h 378"/>
                  <a:gd name="T28" fmla="*/ 0 w 284"/>
                  <a:gd name="T29" fmla="*/ 354 h 378"/>
                  <a:gd name="T30" fmla="*/ 2 w 284"/>
                  <a:gd name="T31" fmla="*/ 360 h 378"/>
                  <a:gd name="T32" fmla="*/ 7 w 284"/>
                  <a:gd name="T33" fmla="*/ 367 h 378"/>
                  <a:gd name="T34" fmla="*/ 16 w 284"/>
                  <a:gd name="T35" fmla="*/ 374 h 378"/>
                  <a:gd name="T36" fmla="*/ 31 w 284"/>
                  <a:gd name="T37" fmla="*/ 378 h 378"/>
                  <a:gd name="T38" fmla="*/ 45 w 284"/>
                  <a:gd name="T39" fmla="*/ 378 h 378"/>
                  <a:gd name="T40" fmla="*/ 55 w 284"/>
                  <a:gd name="T41" fmla="*/ 375 h 378"/>
                  <a:gd name="T42" fmla="*/ 63 w 284"/>
                  <a:gd name="T43" fmla="*/ 369 h 378"/>
                  <a:gd name="T44" fmla="*/ 73 w 284"/>
                  <a:gd name="T45" fmla="*/ 360 h 378"/>
                  <a:gd name="T46" fmla="*/ 82 w 284"/>
                  <a:gd name="T47" fmla="*/ 350 h 378"/>
                  <a:gd name="T48" fmla="*/ 89 w 284"/>
                  <a:gd name="T49" fmla="*/ 341 h 378"/>
                  <a:gd name="T50" fmla="*/ 93 w 284"/>
                  <a:gd name="T51" fmla="*/ 335 h 378"/>
                  <a:gd name="T52" fmla="*/ 100 w 284"/>
                  <a:gd name="T53" fmla="*/ 325 h 378"/>
                  <a:gd name="T54" fmla="*/ 107 w 284"/>
                  <a:gd name="T55" fmla="*/ 311 h 378"/>
                  <a:gd name="T56" fmla="*/ 110 w 284"/>
                  <a:gd name="T57" fmla="*/ 300 h 378"/>
                  <a:gd name="T58" fmla="*/ 112 w 284"/>
                  <a:gd name="T59" fmla="*/ 298 h 378"/>
                  <a:gd name="T60" fmla="*/ 112 w 284"/>
                  <a:gd name="T61" fmla="*/ 297 h 378"/>
                  <a:gd name="T62" fmla="*/ 114 w 284"/>
                  <a:gd name="T63" fmla="*/ 296 h 378"/>
                  <a:gd name="T64" fmla="*/ 128 w 284"/>
                  <a:gd name="T65" fmla="*/ 265 h 378"/>
                  <a:gd name="T66" fmla="*/ 141 w 284"/>
                  <a:gd name="T67" fmla="*/ 246 h 378"/>
                  <a:gd name="T68" fmla="*/ 151 w 284"/>
                  <a:gd name="T69" fmla="*/ 233 h 378"/>
                  <a:gd name="T70" fmla="*/ 170 w 284"/>
                  <a:gd name="T71" fmla="*/ 207 h 378"/>
                  <a:gd name="T72" fmla="*/ 183 w 284"/>
                  <a:gd name="T73" fmla="*/ 188 h 378"/>
                  <a:gd name="T74" fmla="*/ 188 w 284"/>
                  <a:gd name="T75" fmla="*/ 180 h 378"/>
                  <a:gd name="T76" fmla="*/ 197 w 284"/>
                  <a:gd name="T77" fmla="*/ 164 h 378"/>
                  <a:gd name="T78" fmla="*/ 202 w 284"/>
                  <a:gd name="T79" fmla="*/ 159 h 378"/>
                  <a:gd name="T80" fmla="*/ 227 w 284"/>
                  <a:gd name="T81" fmla="*/ 126 h 378"/>
                  <a:gd name="T82" fmla="*/ 272 w 284"/>
                  <a:gd name="T83" fmla="*/ 63 h 378"/>
                  <a:gd name="T84" fmla="*/ 284 w 284"/>
                  <a:gd name="T85" fmla="*/ 44 h 378"/>
                  <a:gd name="T86" fmla="*/ 280 w 284"/>
                  <a:gd name="T87" fmla="*/ 31 h 378"/>
                  <a:gd name="T88" fmla="*/ 273 w 284"/>
                  <a:gd name="T89" fmla="*/ 21 h 378"/>
                  <a:gd name="T90" fmla="*/ 266 w 284"/>
                  <a:gd name="T91" fmla="*/ 13 h 378"/>
                  <a:gd name="T92" fmla="*/ 250 w 284"/>
                  <a:gd name="T93" fmla="*/ 1 h 378"/>
                  <a:gd name="T94" fmla="*/ 211 w 284"/>
                  <a:gd name="T95" fmla="*/ 1 h 378"/>
                  <a:gd name="T96" fmla="*/ 209 w 284"/>
                  <a:gd name="T97" fmla="*/ 11 h 378"/>
                  <a:gd name="T98" fmla="*/ 202 w 284"/>
                  <a:gd name="T99" fmla="*/ 26 h 378"/>
                  <a:gd name="T100" fmla="*/ 184 w 284"/>
                  <a:gd name="T101" fmla="*/ 56 h 378"/>
                  <a:gd name="T102" fmla="*/ 168 w 284"/>
                  <a:gd name="T103" fmla="*/ 85 h 378"/>
                  <a:gd name="T104" fmla="*/ 162 w 284"/>
                  <a:gd name="T105" fmla="*/ 95 h 378"/>
                  <a:gd name="T106" fmla="*/ 161 w 284"/>
                  <a:gd name="T107" fmla="*/ 96 h 378"/>
                  <a:gd name="T108" fmla="*/ 160 w 284"/>
                  <a:gd name="T109" fmla="*/ 99 h 378"/>
                  <a:gd name="T110" fmla="*/ 151 w 284"/>
                  <a:gd name="T111" fmla="*/ 116 h 378"/>
                  <a:gd name="T112" fmla="*/ 150 w 284"/>
                  <a:gd name="T113" fmla="*/ 118 h 378"/>
                  <a:gd name="T114" fmla="*/ 124 w 284"/>
                  <a:gd name="T115" fmla="*/ 160 h 378"/>
                  <a:gd name="T116" fmla="*/ 108 w 284"/>
                  <a:gd name="T117" fmla="*/ 185 h 378"/>
                  <a:gd name="T118" fmla="*/ 75 w 284"/>
                  <a:gd name="T119" fmla="*/ 234 h 378"/>
                  <a:gd name="T120" fmla="*/ 54 w 284"/>
                  <a:gd name="T121" fmla="*/ 262 h 378"/>
                  <a:gd name="T122" fmla="*/ 27 w 284"/>
                  <a:gd name="T123" fmla="*/ 298 h 378"/>
                  <a:gd name="T124" fmla="*/ 45 w 284"/>
                  <a:gd name="T125" fmla="*/ 307 h 378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60000 65536"/>
                  <a:gd name="T184" fmla="*/ 0 60000 65536"/>
                  <a:gd name="T185" fmla="*/ 0 60000 65536"/>
                  <a:gd name="T186" fmla="*/ 0 60000 65536"/>
                  <a:gd name="T187" fmla="*/ 0 60000 65536"/>
                  <a:gd name="T188" fmla="*/ 0 60000 65536"/>
                  <a:gd name="T189" fmla="*/ 0 w 284"/>
                  <a:gd name="T190" fmla="*/ 0 h 378"/>
                  <a:gd name="T191" fmla="*/ 284 w 284"/>
                  <a:gd name="T192" fmla="*/ 378 h 378"/>
                </a:gdLst>
                <a:ahLst/>
                <a:cxnLst>
                  <a:cxn ang="T126">
                    <a:pos x="T0" y="T1"/>
                  </a:cxn>
                  <a:cxn ang="T127">
                    <a:pos x="T2" y="T3"/>
                  </a:cxn>
                  <a:cxn ang="T128">
                    <a:pos x="T4" y="T5"/>
                  </a:cxn>
                  <a:cxn ang="T129">
                    <a:pos x="T6" y="T7"/>
                  </a:cxn>
                  <a:cxn ang="T130">
                    <a:pos x="T8" y="T9"/>
                  </a:cxn>
                  <a:cxn ang="T131">
                    <a:pos x="T10" y="T11"/>
                  </a:cxn>
                  <a:cxn ang="T132">
                    <a:pos x="T12" y="T13"/>
                  </a:cxn>
                  <a:cxn ang="T133">
                    <a:pos x="T14" y="T15"/>
                  </a:cxn>
                  <a:cxn ang="T134">
                    <a:pos x="T16" y="T17"/>
                  </a:cxn>
                  <a:cxn ang="T135">
                    <a:pos x="T18" y="T19"/>
                  </a:cxn>
                  <a:cxn ang="T136">
                    <a:pos x="T20" y="T21"/>
                  </a:cxn>
                  <a:cxn ang="T137">
                    <a:pos x="T22" y="T23"/>
                  </a:cxn>
                  <a:cxn ang="T138">
                    <a:pos x="T24" y="T25"/>
                  </a:cxn>
                  <a:cxn ang="T139">
                    <a:pos x="T26" y="T27"/>
                  </a:cxn>
                  <a:cxn ang="T140">
                    <a:pos x="T28" y="T29"/>
                  </a:cxn>
                  <a:cxn ang="T141">
                    <a:pos x="T30" y="T31"/>
                  </a:cxn>
                  <a:cxn ang="T142">
                    <a:pos x="T32" y="T33"/>
                  </a:cxn>
                  <a:cxn ang="T143">
                    <a:pos x="T34" y="T35"/>
                  </a:cxn>
                  <a:cxn ang="T144">
                    <a:pos x="T36" y="T37"/>
                  </a:cxn>
                  <a:cxn ang="T145">
                    <a:pos x="T38" y="T39"/>
                  </a:cxn>
                  <a:cxn ang="T146">
                    <a:pos x="T40" y="T41"/>
                  </a:cxn>
                  <a:cxn ang="T147">
                    <a:pos x="T42" y="T43"/>
                  </a:cxn>
                  <a:cxn ang="T148">
                    <a:pos x="T44" y="T45"/>
                  </a:cxn>
                  <a:cxn ang="T149">
                    <a:pos x="T46" y="T47"/>
                  </a:cxn>
                  <a:cxn ang="T150">
                    <a:pos x="T48" y="T49"/>
                  </a:cxn>
                  <a:cxn ang="T151">
                    <a:pos x="T50" y="T51"/>
                  </a:cxn>
                  <a:cxn ang="T152">
                    <a:pos x="T52" y="T53"/>
                  </a:cxn>
                  <a:cxn ang="T153">
                    <a:pos x="T54" y="T55"/>
                  </a:cxn>
                  <a:cxn ang="T154">
                    <a:pos x="T56" y="T57"/>
                  </a:cxn>
                  <a:cxn ang="T155">
                    <a:pos x="T58" y="T59"/>
                  </a:cxn>
                  <a:cxn ang="T156">
                    <a:pos x="T60" y="T61"/>
                  </a:cxn>
                  <a:cxn ang="T157">
                    <a:pos x="T62" y="T63"/>
                  </a:cxn>
                  <a:cxn ang="T158">
                    <a:pos x="T64" y="T65"/>
                  </a:cxn>
                  <a:cxn ang="T159">
                    <a:pos x="T66" y="T67"/>
                  </a:cxn>
                  <a:cxn ang="T160">
                    <a:pos x="T68" y="T69"/>
                  </a:cxn>
                  <a:cxn ang="T161">
                    <a:pos x="T70" y="T71"/>
                  </a:cxn>
                  <a:cxn ang="T162">
                    <a:pos x="T72" y="T73"/>
                  </a:cxn>
                  <a:cxn ang="T163">
                    <a:pos x="T74" y="T75"/>
                  </a:cxn>
                  <a:cxn ang="T164">
                    <a:pos x="T76" y="T77"/>
                  </a:cxn>
                  <a:cxn ang="T165">
                    <a:pos x="T78" y="T79"/>
                  </a:cxn>
                  <a:cxn ang="T166">
                    <a:pos x="T80" y="T81"/>
                  </a:cxn>
                  <a:cxn ang="T167">
                    <a:pos x="T82" y="T83"/>
                  </a:cxn>
                  <a:cxn ang="T168">
                    <a:pos x="T84" y="T85"/>
                  </a:cxn>
                  <a:cxn ang="T169">
                    <a:pos x="T86" y="T87"/>
                  </a:cxn>
                  <a:cxn ang="T170">
                    <a:pos x="T88" y="T89"/>
                  </a:cxn>
                  <a:cxn ang="T171">
                    <a:pos x="T90" y="T91"/>
                  </a:cxn>
                  <a:cxn ang="T172">
                    <a:pos x="T92" y="T93"/>
                  </a:cxn>
                  <a:cxn ang="T173">
                    <a:pos x="T94" y="T95"/>
                  </a:cxn>
                  <a:cxn ang="T174">
                    <a:pos x="T96" y="T97"/>
                  </a:cxn>
                  <a:cxn ang="T175">
                    <a:pos x="T98" y="T99"/>
                  </a:cxn>
                  <a:cxn ang="T176">
                    <a:pos x="T100" y="T101"/>
                  </a:cxn>
                  <a:cxn ang="T177">
                    <a:pos x="T102" y="T103"/>
                  </a:cxn>
                  <a:cxn ang="T178">
                    <a:pos x="T104" y="T105"/>
                  </a:cxn>
                  <a:cxn ang="T179">
                    <a:pos x="T106" y="T107"/>
                  </a:cxn>
                  <a:cxn ang="T180">
                    <a:pos x="T108" y="T109"/>
                  </a:cxn>
                  <a:cxn ang="T181">
                    <a:pos x="T110" y="T111"/>
                  </a:cxn>
                  <a:cxn ang="T182">
                    <a:pos x="T112" y="T113"/>
                  </a:cxn>
                  <a:cxn ang="T183">
                    <a:pos x="T114" y="T115"/>
                  </a:cxn>
                  <a:cxn ang="T184">
                    <a:pos x="T116" y="T117"/>
                  </a:cxn>
                  <a:cxn ang="T185">
                    <a:pos x="T118" y="T119"/>
                  </a:cxn>
                  <a:cxn ang="T186">
                    <a:pos x="T120" y="T121"/>
                  </a:cxn>
                  <a:cxn ang="T187">
                    <a:pos x="T122" y="T123"/>
                  </a:cxn>
                  <a:cxn ang="T188">
                    <a:pos x="T124" y="T125"/>
                  </a:cxn>
                </a:cxnLst>
                <a:rect l="T189" t="T190" r="T191" b="T192"/>
                <a:pathLst>
                  <a:path w="284" h="378">
                    <a:moveTo>
                      <a:pt x="45" y="307"/>
                    </a:moveTo>
                    <a:lnTo>
                      <a:pt x="46" y="307"/>
                    </a:lnTo>
                    <a:lnTo>
                      <a:pt x="48" y="308"/>
                    </a:lnTo>
                    <a:lnTo>
                      <a:pt x="54" y="310"/>
                    </a:lnTo>
                    <a:lnTo>
                      <a:pt x="60" y="314"/>
                    </a:lnTo>
                    <a:lnTo>
                      <a:pt x="63" y="316"/>
                    </a:lnTo>
                    <a:lnTo>
                      <a:pt x="67" y="321"/>
                    </a:lnTo>
                    <a:lnTo>
                      <a:pt x="69" y="325"/>
                    </a:lnTo>
                    <a:lnTo>
                      <a:pt x="70" y="329"/>
                    </a:lnTo>
                    <a:lnTo>
                      <a:pt x="71" y="335"/>
                    </a:lnTo>
                    <a:lnTo>
                      <a:pt x="70" y="341"/>
                    </a:lnTo>
                    <a:lnTo>
                      <a:pt x="70" y="342"/>
                    </a:lnTo>
                    <a:lnTo>
                      <a:pt x="69" y="343"/>
                    </a:lnTo>
                    <a:lnTo>
                      <a:pt x="68" y="345"/>
                    </a:lnTo>
                    <a:lnTo>
                      <a:pt x="60" y="345"/>
                    </a:lnTo>
                    <a:lnTo>
                      <a:pt x="57" y="343"/>
                    </a:lnTo>
                    <a:lnTo>
                      <a:pt x="53" y="338"/>
                    </a:lnTo>
                    <a:lnTo>
                      <a:pt x="47" y="334"/>
                    </a:lnTo>
                    <a:lnTo>
                      <a:pt x="42" y="330"/>
                    </a:lnTo>
                    <a:lnTo>
                      <a:pt x="37" y="328"/>
                    </a:lnTo>
                    <a:lnTo>
                      <a:pt x="34" y="326"/>
                    </a:lnTo>
                    <a:lnTo>
                      <a:pt x="26" y="327"/>
                    </a:lnTo>
                    <a:lnTo>
                      <a:pt x="20" y="328"/>
                    </a:lnTo>
                    <a:lnTo>
                      <a:pt x="17" y="329"/>
                    </a:lnTo>
                    <a:lnTo>
                      <a:pt x="14" y="331"/>
                    </a:lnTo>
                    <a:lnTo>
                      <a:pt x="9" y="335"/>
                    </a:lnTo>
                    <a:lnTo>
                      <a:pt x="4" y="340"/>
                    </a:lnTo>
                    <a:lnTo>
                      <a:pt x="0" y="346"/>
                    </a:lnTo>
                    <a:lnTo>
                      <a:pt x="0" y="349"/>
                    </a:lnTo>
                    <a:lnTo>
                      <a:pt x="0" y="354"/>
                    </a:lnTo>
                    <a:lnTo>
                      <a:pt x="0" y="358"/>
                    </a:lnTo>
                    <a:lnTo>
                      <a:pt x="2" y="360"/>
                    </a:lnTo>
                    <a:lnTo>
                      <a:pt x="4" y="364"/>
                    </a:lnTo>
                    <a:lnTo>
                      <a:pt x="7" y="367"/>
                    </a:lnTo>
                    <a:lnTo>
                      <a:pt x="12" y="373"/>
                    </a:lnTo>
                    <a:lnTo>
                      <a:pt x="16" y="374"/>
                    </a:lnTo>
                    <a:lnTo>
                      <a:pt x="25" y="378"/>
                    </a:lnTo>
                    <a:lnTo>
                      <a:pt x="31" y="378"/>
                    </a:lnTo>
                    <a:lnTo>
                      <a:pt x="35" y="378"/>
                    </a:lnTo>
                    <a:lnTo>
                      <a:pt x="45" y="378"/>
                    </a:lnTo>
                    <a:lnTo>
                      <a:pt x="50" y="377"/>
                    </a:lnTo>
                    <a:lnTo>
                      <a:pt x="55" y="375"/>
                    </a:lnTo>
                    <a:lnTo>
                      <a:pt x="59" y="372"/>
                    </a:lnTo>
                    <a:lnTo>
                      <a:pt x="63" y="369"/>
                    </a:lnTo>
                    <a:lnTo>
                      <a:pt x="70" y="364"/>
                    </a:lnTo>
                    <a:lnTo>
                      <a:pt x="73" y="360"/>
                    </a:lnTo>
                    <a:lnTo>
                      <a:pt x="76" y="357"/>
                    </a:lnTo>
                    <a:lnTo>
                      <a:pt x="82" y="350"/>
                    </a:lnTo>
                    <a:lnTo>
                      <a:pt x="87" y="343"/>
                    </a:lnTo>
                    <a:lnTo>
                      <a:pt x="89" y="341"/>
                    </a:lnTo>
                    <a:lnTo>
                      <a:pt x="91" y="338"/>
                    </a:lnTo>
                    <a:lnTo>
                      <a:pt x="93" y="335"/>
                    </a:lnTo>
                    <a:lnTo>
                      <a:pt x="96" y="331"/>
                    </a:lnTo>
                    <a:lnTo>
                      <a:pt x="100" y="325"/>
                    </a:lnTo>
                    <a:lnTo>
                      <a:pt x="103" y="318"/>
                    </a:lnTo>
                    <a:lnTo>
                      <a:pt x="107" y="311"/>
                    </a:lnTo>
                    <a:lnTo>
                      <a:pt x="110" y="304"/>
                    </a:lnTo>
                    <a:lnTo>
                      <a:pt x="110" y="300"/>
                    </a:lnTo>
                    <a:lnTo>
                      <a:pt x="111" y="299"/>
                    </a:lnTo>
                    <a:lnTo>
                      <a:pt x="112" y="298"/>
                    </a:lnTo>
                    <a:lnTo>
                      <a:pt x="112" y="297"/>
                    </a:lnTo>
                    <a:lnTo>
                      <a:pt x="113" y="297"/>
                    </a:lnTo>
                    <a:lnTo>
                      <a:pt x="114" y="296"/>
                    </a:lnTo>
                    <a:lnTo>
                      <a:pt x="125" y="272"/>
                    </a:lnTo>
                    <a:lnTo>
                      <a:pt x="128" y="265"/>
                    </a:lnTo>
                    <a:lnTo>
                      <a:pt x="133" y="260"/>
                    </a:lnTo>
                    <a:lnTo>
                      <a:pt x="141" y="246"/>
                    </a:lnTo>
                    <a:lnTo>
                      <a:pt x="146" y="239"/>
                    </a:lnTo>
                    <a:lnTo>
                      <a:pt x="151" y="233"/>
                    </a:lnTo>
                    <a:lnTo>
                      <a:pt x="160" y="221"/>
                    </a:lnTo>
                    <a:lnTo>
                      <a:pt x="170" y="207"/>
                    </a:lnTo>
                    <a:lnTo>
                      <a:pt x="179" y="195"/>
                    </a:lnTo>
                    <a:lnTo>
                      <a:pt x="183" y="188"/>
                    </a:lnTo>
                    <a:lnTo>
                      <a:pt x="188" y="182"/>
                    </a:lnTo>
                    <a:lnTo>
                      <a:pt x="188" y="180"/>
                    </a:lnTo>
                    <a:lnTo>
                      <a:pt x="192" y="172"/>
                    </a:lnTo>
                    <a:lnTo>
                      <a:pt x="197" y="164"/>
                    </a:lnTo>
                    <a:lnTo>
                      <a:pt x="201" y="161"/>
                    </a:lnTo>
                    <a:lnTo>
                      <a:pt x="202" y="159"/>
                    </a:lnTo>
                    <a:lnTo>
                      <a:pt x="206" y="158"/>
                    </a:lnTo>
                    <a:lnTo>
                      <a:pt x="227" y="126"/>
                    </a:lnTo>
                    <a:lnTo>
                      <a:pt x="249" y="94"/>
                    </a:lnTo>
                    <a:lnTo>
                      <a:pt x="272" y="63"/>
                    </a:lnTo>
                    <a:lnTo>
                      <a:pt x="284" y="46"/>
                    </a:lnTo>
                    <a:lnTo>
                      <a:pt x="284" y="44"/>
                    </a:lnTo>
                    <a:lnTo>
                      <a:pt x="281" y="35"/>
                    </a:lnTo>
                    <a:lnTo>
                      <a:pt x="280" y="31"/>
                    </a:lnTo>
                    <a:lnTo>
                      <a:pt x="278" y="28"/>
                    </a:lnTo>
                    <a:lnTo>
                      <a:pt x="273" y="21"/>
                    </a:lnTo>
                    <a:lnTo>
                      <a:pt x="271" y="14"/>
                    </a:lnTo>
                    <a:lnTo>
                      <a:pt x="266" y="13"/>
                    </a:lnTo>
                    <a:lnTo>
                      <a:pt x="258" y="7"/>
                    </a:lnTo>
                    <a:lnTo>
                      <a:pt x="250" y="1"/>
                    </a:lnTo>
                    <a:lnTo>
                      <a:pt x="249" y="0"/>
                    </a:lnTo>
                    <a:lnTo>
                      <a:pt x="211" y="1"/>
                    </a:lnTo>
                    <a:lnTo>
                      <a:pt x="209" y="4"/>
                    </a:lnTo>
                    <a:lnTo>
                      <a:pt x="209" y="11"/>
                    </a:lnTo>
                    <a:lnTo>
                      <a:pt x="206" y="18"/>
                    </a:lnTo>
                    <a:lnTo>
                      <a:pt x="202" y="26"/>
                    </a:lnTo>
                    <a:lnTo>
                      <a:pt x="198" y="34"/>
                    </a:lnTo>
                    <a:lnTo>
                      <a:pt x="184" y="56"/>
                    </a:lnTo>
                    <a:lnTo>
                      <a:pt x="176" y="70"/>
                    </a:lnTo>
                    <a:lnTo>
                      <a:pt x="168" y="85"/>
                    </a:lnTo>
                    <a:lnTo>
                      <a:pt x="164" y="92"/>
                    </a:lnTo>
                    <a:lnTo>
                      <a:pt x="162" y="95"/>
                    </a:lnTo>
                    <a:lnTo>
                      <a:pt x="161" y="96"/>
                    </a:lnTo>
                    <a:lnTo>
                      <a:pt x="161" y="97"/>
                    </a:lnTo>
                    <a:lnTo>
                      <a:pt x="160" y="99"/>
                    </a:lnTo>
                    <a:lnTo>
                      <a:pt x="153" y="114"/>
                    </a:lnTo>
                    <a:lnTo>
                      <a:pt x="151" y="116"/>
                    </a:lnTo>
                    <a:lnTo>
                      <a:pt x="150" y="117"/>
                    </a:lnTo>
                    <a:lnTo>
                      <a:pt x="150" y="118"/>
                    </a:lnTo>
                    <a:lnTo>
                      <a:pt x="130" y="152"/>
                    </a:lnTo>
                    <a:lnTo>
                      <a:pt x="124" y="160"/>
                    </a:lnTo>
                    <a:lnTo>
                      <a:pt x="118" y="168"/>
                    </a:lnTo>
                    <a:lnTo>
                      <a:pt x="108" y="185"/>
                    </a:lnTo>
                    <a:lnTo>
                      <a:pt x="86" y="218"/>
                    </a:lnTo>
                    <a:lnTo>
                      <a:pt x="75" y="234"/>
                    </a:lnTo>
                    <a:lnTo>
                      <a:pt x="63" y="250"/>
                    </a:lnTo>
                    <a:lnTo>
                      <a:pt x="54" y="262"/>
                    </a:lnTo>
                    <a:lnTo>
                      <a:pt x="46" y="274"/>
                    </a:lnTo>
                    <a:lnTo>
                      <a:pt x="27" y="298"/>
                    </a:lnTo>
                    <a:lnTo>
                      <a:pt x="19" y="308"/>
                    </a:lnTo>
                    <a:lnTo>
                      <a:pt x="45" y="30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11" name="Group 18"/>
            <p:cNvGrpSpPr>
              <a:grpSpLocks noChangeAspect="1"/>
            </p:cNvGrpSpPr>
            <p:nvPr/>
          </p:nvGrpSpPr>
          <p:grpSpPr bwMode="auto">
            <a:xfrm>
              <a:off x="720" y="1912"/>
              <a:ext cx="762" cy="646"/>
              <a:chOff x="1471" y="2266"/>
              <a:chExt cx="1709" cy="1449"/>
            </a:xfrm>
          </p:grpSpPr>
          <p:sp>
            <p:nvSpPr>
              <p:cNvPr id="264" name="Freeform 19"/>
              <p:cNvSpPr>
                <a:spLocks noChangeAspect="1"/>
              </p:cNvSpPr>
              <p:nvPr/>
            </p:nvSpPr>
            <p:spPr bwMode="auto">
              <a:xfrm>
                <a:off x="2351" y="2266"/>
                <a:ext cx="351" cy="352"/>
              </a:xfrm>
              <a:custGeom>
                <a:avLst/>
                <a:gdLst>
                  <a:gd name="T0" fmla="*/ 201 w 351"/>
                  <a:gd name="T1" fmla="*/ 22 h 352"/>
                  <a:gd name="T2" fmla="*/ 175 w 351"/>
                  <a:gd name="T3" fmla="*/ 7 h 352"/>
                  <a:gd name="T4" fmla="*/ 151 w 351"/>
                  <a:gd name="T5" fmla="*/ 1 h 352"/>
                  <a:gd name="T6" fmla="*/ 127 w 351"/>
                  <a:gd name="T7" fmla="*/ 0 h 352"/>
                  <a:gd name="T8" fmla="*/ 100 w 351"/>
                  <a:gd name="T9" fmla="*/ 7 h 352"/>
                  <a:gd name="T10" fmla="*/ 73 w 351"/>
                  <a:gd name="T11" fmla="*/ 20 h 352"/>
                  <a:gd name="T12" fmla="*/ 55 w 351"/>
                  <a:gd name="T13" fmla="*/ 35 h 352"/>
                  <a:gd name="T14" fmla="*/ 33 w 351"/>
                  <a:gd name="T15" fmla="*/ 61 h 352"/>
                  <a:gd name="T16" fmla="*/ 15 w 351"/>
                  <a:gd name="T17" fmla="*/ 95 h 352"/>
                  <a:gd name="T18" fmla="*/ 4 w 351"/>
                  <a:gd name="T19" fmla="*/ 133 h 352"/>
                  <a:gd name="T20" fmla="*/ 0 w 351"/>
                  <a:gd name="T21" fmla="*/ 204 h 352"/>
                  <a:gd name="T22" fmla="*/ 10 w 351"/>
                  <a:gd name="T23" fmla="*/ 254 h 352"/>
                  <a:gd name="T24" fmla="*/ 24 w 351"/>
                  <a:gd name="T25" fmla="*/ 289 h 352"/>
                  <a:gd name="T26" fmla="*/ 39 w 351"/>
                  <a:gd name="T27" fmla="*/ 310 h 352"/>
                  <a:gd name="T28" fmla="*/ 53 w 351"/>
                  <a:gd name="T29" fmla="*/ 324 h 352"/>
                  <a:gd name="T30" fmla="*/ 69 w 351"/>
                  <a:gd name="T31" fmla="*/ 337 h 352"/>
                  <a:gd name="T32" fmla="*/ 93 w 351"/>
                  <a:gd name="T33" fmla="*/ 348 h 352"/>
                  <a:gd name="T34" fmla="*/ 131 w 351"/>
                  <a:gd name="T35" fmla="*/ 352 h 352"/>
                  <a:gd name="T36" fmla="*/ 158 w 351"/>
                  <a:gd name="T37" fmla="*/ 345 h 352"/>
                  <a:gd name="T38" fmla="*/ 167 w 351"/>
                  <a:gd name="T39" fmla="*/ 340 h 352"/>
                  <a:gd name="T40" fmla="*/ 180 w 351"/>
                  <a:gd name="T41" fmla="*/ 332 h 352"/>
                  <a:gd name="T42" fmla="*/ 189 w 351"/>
                  <a:gd name="T43" fmla="*/ 324 h 352"/>
                  <a:gd name="T44" fmla="*/ 198 w 351"/>
                  <a:gd name="T45" fmla="*/ 314 h 352"/>
                  <a:gd name="T46" fmla="*/ 225 w 351"/>
                  <a:gd name="T47" fmla="*/ 266 h 352"/>
                  <a:gd name="T48" fmla="*/ 248 w 351"/>
                  <a:gd name="T49" fmla="*/ 225 h 352"/>
                  <a:gd name="T50" fmla="*/ 259 w 351"/>
                  <a:gd name="T51" fmla="*/ 228 h 352"/>
                  <a:gd name="T52" fmla="*/ 269 w 351"/>
                  <a:gd name="T53" fmla="*/ 236 h 352"/>
                  <a:gd name="T54" fmla="*/ 284 w 351"/>
                  <a:gd name="T55" fmla="*/ 253 h 352"/>
                  <a:gd name="T56" fmla="*/ 296 w 351"/>
                  <a:gd name="T57" fmla="*/ 261 h 352"/>
                  <a:gd name="T58" fmla="*/ 311 w 351"/>
                  <a:gd name="T59" fmla="*/ 265 h 352"/>
                  <a:gd name="T60" fmla="*/ 325 w 351"/>
                  <a:gd name="T61" fmla="*/ 264 h 352"/>
                  <a:gd name="T62" fmla="*/ 335 w 351"/>
                  <a:gd name="T63" fmla="*/ 259 h 352"/>
                  <a:gd name="T64" fmla="*/ 344 w 351"/>
                  <a:gd name="T65" fmla="*/ 252 h 352"/>
                  <a:gd name="T66" fmla="*/ 350 w 351"/>
                  <a:gd name="T67" fmla="*/ 237 h 352"/>
                  <a:gd name="T68" fmla="*/ 349 w 351"/>
                  <a:gd name="T69" fmla="*/ 222 h 352"/>
                  <a:gd name="T70" fmla="*/ 340 w 351"/>
                  <a:gd name="T71" fmla="*/ 208 h 352"/>
                  <a:gd name="T72" fmla="*/ 328 w 351"/>
                  <a:gd name="T73" fmla="*/ 199 h 352"/>
                  <a:gd name="T74" fmla="*/ 297 w 351"/>
                  <a:gd name="T75" fmla="*/ 186 h 352"/>
                  <a:gd name="T76" fmla="*/ 277 w 351"/>
                  <a:gd name="T77" fmla="*/ 176 h 352"/>
                  <a:gd name="T78" fmla="*/ 262 w 351"/>
                  <a:gd name="T79" fmla="*/ 159 h 352"/>
                  <a:gd name="T80" fmla="*/ 253 w 351"/>
                  <a:gd name="T81" fmla="*/ 131 h 352"/>
                  <a:gd name="T82" fmla="*/ 244 w 351"/>
                  <a:gd name="T83" fmla="*/ 90 h 352"/>
                  <a:gd name="T84" fmla="*/ 227 w 351"/>
                  <a:gd name="T85" fmla="*/ 53 h 352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w 351"/>
                  <a:gd name="T130" fmla="*/ 0 h 352"/>
                  <a:gd name="T131" fmla="*/ 351 w 351"/>
                  <a:gd name="T132" fmla="*/ 352 h 352"/>
                </a:gdLst>
                <a:ahLst/>
                <a:cxnLst>
                  <a:cxn ang="T86">
                    <a:pos x="T0" y="T1"/>
                  </a:cxn>
                  <a:cxn ang="T87">
                    <a:pos x="T2" y="T3"/>
                  </a:cxn>
                  <a:cxn ang="T88">
                    <a:pos x="T4" y="T5"/>
                  </a:cxn>
                  <a:cxn ang="T89">
                    <a:pos x="T6" y="T7"/>
                  </a:cxn>
                  <a:cxn ang="T90">
                    <a:pos x="T8" y="T9"/>
                  </a:cxn>
                  <a:cxn ang="T91">
                    <a:pos x="T10" y="T11"/>
                  </a:cxn>
                  <a:cxn ang="T92">
                    <a:pos x="T12" y="T13"/>
                  </a:cxn>
                  <a:cxn ang="T93">
                    <a:pos x="T14" y="T15"/>
                  </a:cxn>
                  <a:cxn ang="T94">
                    <a:pos x="T16" y="T17"/>
                  </a:cxn>
                  <a:cxn ang="T95">
                    <a:pos x="T18" y="T19"/>
                  </a:cxn>
                  <a:cxn ang="T96">
                    <a:pos x="T20" y="T21"/>
                  </a:cxn>
                  <a:cxn ang="T97">
                    <a:pos x="T22" y="T23"/>
                  </a:cxn>
                  <a:cxn ang="T98">
                    <a:pos x="T24" y="T25"/>
                  </a:cxn>
                  <a:cxn ang="T99">
                    <a:pos x="T26" y="T27"/>
                  </a:cxn>
                  <a:cxn ang="T100">
                    <a:pos x="T28" y="T29"/>
                  </a:cxn>
                  <a:cxn ang="T101">
                    <a:pos x="T30" y="T31"/>
                  </a:cxn>
                  <a:cxn ang="T102">
                    <a:pos x="T32" y="T33"/>
                  </a:cxn>
                  <a:cxn ang="T103">
                    <a:pos x="T34" y="T35"/>
                  </a:cxn>
                  <a:cxn ang="T104">
                    <a:pos x="T36" y="T37"/>
                  </a:cxn>
                  <a:cxn ang="T105">
                    <a:pos x="T38" y="T39"/>
                  </a:cxn>
                  <a:cxn ang="T106">
                    <a:pos x="T40" y="T41"/>
                  </a:cxn>
                  <a:cxn ang="T107">
                    <a:pos x="T42" y="T43"/>
                  </a:cxn>
                  <a:cxn ang="T108">
                    <a:pos x="T44" y="T45"/>
                  </a:cxn>
                  <a:cxn ang="T109">
                    <a:pos x="T46" y="T47"/>
                  </a:cxn>
                  <a:cxn ang="T110">
                    <a:pos x="T48" y="T49"/>
                  </a:cxn>
                  <a:cxn ang="T111">
                    <a:pos x="T50" y="T51"/>
                  </a:cxn>
                  <a:cxn ang="T112">
                    <a:pos x="T52" y="T53"/>
                  </a:cxn>
                  <a:cxn ang="T113">
                    <a:pos x="T54" y="T55"/>
                  </a:cxn>
                  <a:cxn ang="T114">
                    <a:pos x="T56" y="T57"/>
                  </a:cxn>
                  <a:cxn ang="T115">
                    <a:pos x="T58" y="T59"/>
                  </a:cxn>
                  <a:cxn ang="T116">
                    <a:pos x="T60" y="T61"/>
                  </a:cxn>
                  <a:cxn ang="T117">
                    <a:pos x="T62" y="T63"/>
                  </a:cxn>
                  <a:cxn ang="T118">
                    <a:pos x="T64" y="T65"/>
                  </a:cxn>
                  <a:cxn ang="T119">
                    <a:pos x="T66" y="T67"/>
                  </a:cxn>
                  <a:cxn ang="T120">
                    <a:pos x="T68" y="T69"/>
                  </a:cxn>
                  <a:cxn ang="T121">
                    <a:pos x="T70" y="T71"/>
                  </a:cxn>
                  <a:cxn ang="T122">
                    <a:pos x="T72" y="T73"/>
                  </a:cxn>
                  <a:cxn ang="T123">
                    <a:pos x="T74" y="T75"/>
                  </a:cxn>
                  <a:cxn ang="T124">
                    <a:pos x="T76" y="T77"/>
                  </a:cxn>
                  <a:cxn ang="T125">
                    <a:pos x="T78" y="T79"/>
                  </a:cxn>
                  <a:cxn ang="T126">
                    <a:pos x="T80" y="T81"/>
                  </a:cxn>
                  <a:cxn ang="T127">
                    <a:pos x="T82" y="T83"/>
                  </a:cxn>
                  <a:cxn ang="T128">
                    <a:pos x="T84" y="T85"/>
                  </a:cxn>
                </a:cxnLst>
                <a:rect l="T129" t="T130" r="T131" b="T132"/>
                <a:pathLst>
                  <a:path w="351" h="352">
                    <a:moveTo>
                      <a:pt x="210" y="31"/>
                    </a:moveTo>
                    <a:lnTo>
                      <a:pt x="206" y="26"/>
                    </a:lnTo>
                    <a:lnTo>
                      <a:pt x="201" y="22"/>
                    </a:lnTo>
                    <a:lnTo>
                      <a:pt x="196" y="18"/>
                    </a:lnTo>
                    <a:lnTo>
                      <a:pt x="192" y="14"/>
                    </a:lnTo>
                    <a:lnTo>
                      <a:pt x="175" y="7"/>
                    </a:lnTo>
                    <a:lnTo>
                      <a:pt x="167" y="5"/>
                    </a:lnTo>
                    <a:lnTo>
                      <a:pt x="159" y="3"/>
                    </a:lnTo>
                    <a:lnTo>
                      <a:pt x="151" y="1"/>
                    </a:lnTo>
                    <a:lnTo>
                      <a:pt x="143" y="0"/>
                    </a:lnTo>
                    <a:lnTo>
                      <a:pt x="135" y="0"/>
                    </a:lnTo>
                    <a:lnTo>
                      <a:pt x="127" y="0"/>
                    </a:lnTo>
                    <a:lnTo>
                      <a:pt x="112" y="2"/>
                    </a:lnTo>
                    <a:lnTo>
                      <a:pt x="106" y="4"/>
                    </a:lnTo>
                    <a:lnTo>
                      <a:pt x="100" y="7"/>
                    </a:lnTo>
                    <a:lnTo>
                      <a:pt x="85" y="13"/>
                    </a:lnTo>
                    <a:lnTo>
                      <a:pt x="79" y="16"/>
                    </a:lnTo>
                    <a:lnTo>
                      <a:pt x="73" y="20"/>
                    </a:lnTo>
                    <a:lnTo>
                      <a:pt x="66" y="24"/>
                    </a:lnTo>
                    <a:lnTo>
                      <a:pt x="60" y="29"/>
                    </a:lnTo>
                    <a:lnTo>
                      <a:pt x="55" y="35"/>
                    </a:lnTo>
                    <a:lnTo>
                      <a:pt x="50" y="40"/>
                    </a:lnTo>
                    <a:lnTo>
                      <a:pt x="41" y="50"/>
                    </a:lnTo>
                    <a:lnTo>
                      <a:pt x="33" y="61"/>
                    </a:lnTo>
                    <a:lnTo>
                      <a:pt x="26" y="71"/>
                    </a:lnTo>
                    <a:lnTo>
                      <a:pt x="20" y="83"/>
                    </a:lnTo>
                    <a:lnTo>
                      <a:pt x="15" y="95"/>
                    </a:lnTo>
                    <a:lnTo>
                      <a:pt x="10" y="107"/>
                    </a:lnTo>
                    <a:lnTo>
                      <a:pt x="7" y="120"/>
                    </a:lnTo>
                    <a:lnTo>
                      <a:pt x="4" y="133"/>
                    </a:lnTo>
                    <a:lnTo>
                      <a:pt x="1" y="157"/>
                    </a:lnTo>
                    <a:lnTo>
                      <a:pt x="0" y="180"/>
                    </a:lnTo>
                    <a:lnTo>
                      <a:pt x="0" y="204"/>
                    </a:lnTo>
                    <a:lnTo>
                      <a:pt x="3" y="228"/>
                    </a:lnTo>
                    <a:lnTo>
                      <a:pt x="6" y="241"/>
                    </a:lnTo>
                    <a:lnTo>
                      <a:pt x="10" y="254"/>
                    </a:lnTo>
                    <a:lnTo>
                      <a:pt x="13" y="265"/>
                    </a:lnTo>
                    <a:lnTo>
                      <a:pt x="18" y="277"/>
                    </a:lnTo>
                    <a:lnTo>
                      <a:pt x="24" y="289"/>
                    </a:lnTo>
                    <a:lnTo>
                      <a:pt x="28" y="294"/>
                    </a:lnTo>
                    <a:lnTo>
                      <a:pt x="31" y="299"/>
                    </a:lnTo>
                    <a:lnTo>
                      <a:pt x="39" y="310"/>
                    </a:lnTo>
                    <a:lnTo>
                      <a:pt x="44" y="314"/>
                    </a:lnTo>
                    <a:lnTo>
                      <a:pt x="48" y="319"/>
                    </a:lnTo>
                    <a:lnTo>
                      <a:pt x="53" y="324"/>
                    </a:lnTo>
                    <a:lnTo>
                      <a:pt x="59" y="329"/>
                    </a:lnTo>
                    <a:lnTo>
                      <a:pt x="64" y="333"/>
                    </a:lnTo>
                    <a:lnTo>
                      <a:pt x="69" y="337"/>
                    </a:lnTo>
                    <a:lnTo>
                      <a:pt x="74" y="340"/>
                    </a:lnTo>
                    <a:lnTo>
                      <a:pt x="80" y="343"/>
                    </a:lnTo>
                    <a:lnTo>
                      <a:pt x="93" y="348"/>
                    </a:lnTo>
                    <a:lnTo>
                      <a:pt x="105" y="351"/>
                    </a:lnTo>
                    <a:lnTo>
                      <a:pt x="117" y="352"/>
                    </a:lnTo>
                    <a:lnTo>
                      <a:pt x="131" y="352"/>
                    </a:lnTo>
                    <a:lnTo>
                      <a:pt x="145" y="349"/>
                    </a:lnTo>
                    <a:lnTo>
                      <a:pt x="154" y="346"/>
                    </a:lnTo>
                    <a:lnTo>
                      <a:pt x="158" y="345"/>
                    </a:lnTo>
                    <a:lnTo>
                      <a:pt x="163" y="343"/>
                    </a:lnTo>
                    <a:lnTo>
                      <a:pt x="164" y="341"/>
                    </a:lnTo>
                    <a:lnTo>
                      <a:pt x="167" y="340"/>
                    </a:lnTo>
                    <a:lnTo>
                      <a:pt x="171" y="338"/>
                    </a:lnTo>
                    <a:lnTo>
                      <a:pt x="179" y="334"/>
                    </a:lnTo>
                    <a:lnTo>
                      <a:pt x="180" y="332"/>
                    </a:lnTo>
                    <a:lnTo>
                      <a:pt x="182" y="331"/>
                    </a:lnTo>
                    <a:lnTo>
                      <a:pt x="186" y="328"/>
                    </a:lnTo>
                    <a:lnTo>
                      <a:pt x="189" y="324"/>
                    </a:lnTo>
                    <a:lnTo>
                      <a:pt x="193" y="321"/>
                    </a:lnTo>
                    <a:lnTo>
                      <a:pt x="195" y="317"/>
                    </a:lnTo>
                    <a:lnTo>
                      <a:pt x="198" y="314"/>
                    </a:lnTo>
                    <a:lnTo>
                      <a:pt x="204" y="306"/>
                    </a:lnTo>
                    <a:lnTo>
                      <a:pt x="214" y="286"/>
                    </a:lnTo>
                    <a:lnTo>
                      <a:pt x="225" y="266"/>
                    </a:lnTo>
                    <a:lnTo>
                      <a:pt x="235" y="245"/>
                    </a:lnTo>
                    <a:lnTo>
                      <a:pt x="244" y="225"/>
                    </a:lnTo>
                    <a:lnTo>
                      <a:pt x="248" y="225"/>
                    </a:lnTo>
                    <a:lnTo>
                      <a:pt x="252" y="226"/>
                    </a:lnTo>
                    <a:lnTo>
                      <a:pt x="256" y="227"/>
                    </a:lnTo>
                    <a:lnTo>
                      <a:pt x="259" y="228"/>
                    </a:lnTo>
                    <a:lnTo>
                      <a:pt x="263" y="230"/>
                    </a:lnTo>
                    <a:lnTo>
                      <a:pt x="266" y="234"/>
                    </a:lnTo>
                    <a:lnTo>
                      <a:pt x="269" y="236"/>
                    </a:lnTo>
                    <a:lnTo>
                      <a:pt x="272" y="240"/>
                    </a:lnTo>
                    <a:lnTo>
                      <a:pt x="280" y="249"/>
                    </a:lnTo>
                    <a:lnTo>
                      <a:pt x="284" y="253"/>
                    </a:lnTo>
                    <a:lnTo>
                      <a:pt x="287" y="255"/>
                    </a:lnTo>
                    <a:lnTo>
                      <a:pt x="291" y="259"/>
                    </a:lnTo>
                    <a:lnTo>
                      <a:pt x="296" y="261"/>
                    </a:lnTo>
                    <a:lnTo>
                      <a:pt x="300" y="262"/>
                    </a:lnTo>
                    <a:lnTo>
                      <a:pt x="305" y="264"/>
                    </a:lnTo>
                    <a:lnTo>
                      <a:pt x="311" y="265"/>
                    </a:lnTo>
                    <a:lnTo>
                      <a:pt x="317" y="265"/>
                    </a:lnTo>
                    <a:lnTo>
                      <a:pt x="320" y="264"/>
                    </a:lnTo>
                    <a:lnTo>
                      <a:pt x="325" y="264"/>
                    </a:lnTo>
                    <a:lnTo>
                      <a:pt x="328" y="262"/>
                    </a:lnTo>
                    <a:lnTo>
                      <a:pt x="333" y="262"/>
                    </a:lnTo>
                    <a:lnTo>
                      <a:pt x="335" y="259"/>
                    </a:lnTo>
                    <a:lnTo>
                      <a:pt x="339" y="257"/>
                    </a:lnTo>
                    <a:lnTo>
                      <a:pt x="341" y="255"/>
                    </a:lnTo>
                    <a:lnTo>
                      <a:pt x="344" y="252"/>
                    </a:lnTo>
                    <a:lnTo>
                      <a:pt x="347" y="247"/>
                    </a:lnTo>
                    <a:lnTo>
                      <a:pt x="349" y="241"/>
                    </a:lnTo>
                    <a:lnTo>
                      <a:pt x="350" y="237"/>
                    </a:lnTo>
                    <a:lnTo>
                      <a:pt x="351" y="232"/>
                    </a:lnTo>
                    <a:lnTo>
                      <a:pt x="350" y="227"/>
                    </a:lnTo>
                    <a:lnTo>
                      <a:pt x="349" y="222"/>
                    </a:lnTo>
                    <a:lnTo>
                      <a:pt x="347" y="217"/>
                    </a:lnTo>
                    <a:lnTo>
                      <a:pt x="345" y="213"/>
                    </a:lnTo>
                    <a:lnTo>
                      <a:pt x="340" y="208"/>
                    </a:lnTo>
                    <a:lnTo>
                      <a:pt x="337" y="205"/>
                    </a:lnTo>
                    <a:lnTo>
                      <a:pt x="333" y="201"/>
                    </a:lnTo>
                    <a:lnTo>
                      <a:pt x="328" y="199"/>
                    </a:lnTo>
                    <a:lnTo>
                      <a:pt x="316" y="193"/>
                    </a:lnTo>
                    <a:lnTo>
                      <a:pt x="305" y="189"/>
                    </a:lnTo>
                    <a:lnTo>
                      <a:pt x="297" y="186"/>
                    </a:lnTo>
                    <a:lnTo>
                      <a:pt x="289" y="184"/>
                    </a:lnTo>
                    <a:lnTo>
                      <a:pt x="283" y="180"/>
                    </a:lnTo>
                    <a:lnTo>
                      <a:pt x="277" y="176"/>
                    </a:lnTo>
                    <a:lnTo>
                      <a:pt x="270" y="171"/>
                    </a:lnTo>
                    <a:lnTo>
                      <a:pt x="266" y="166"/>
                    </a:lnTo>
                    <a:lnTo>
                      <a:pt x="262" y="159"/>
                    </a:lnTo>
                    <a:lnTo>
                      <a:pt x="258" y="153"/>
                    </a:lnTo>
                    <a:lnTo>
                      <a:pt x="255" y="142"/>
                    </a:lnTo>
                    <a:lnTo>
                      <a:pt x="253" y="131"/>
                    </a:lnTo>
                    <a:lnTo>
                      <a:pt x="251" y="117"/>
                    </a:lnTo>
                    <a:lnTo>
                      <a:pt x="248" y="104"/>
                    </a:lnTo>
                    <a:lnTo>
                      <a:pt x="244" y="90"/>
                    </a:lnTo>
                    <a:lnTo>
                      <a:pt x="239" y="77"/>
                    </a:lnTo>
                    <a:lnTo>
                      <a:pt x="234" y="65"/>
                    </a:lnTo>
                    <a:lnTo>
                      <a:pt x="227" y="53"/>
                    </a:lnTo>
                    <a:lnTo>
                      <a:pt x="219" y="42"/>
                    </a:lnTo>
                    <a:lnTo>
                      <a:pt x="210" y="3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" name="Freeform 20"/>
              <p:cNvSpPr>
                <a:spLocks noChangeAspect="1"/>
              </p:cNvSpPr>
              <p:nvPr/>
            </p:nvSpPr>
            <p:spPr bwMode="auto">
              <a:xfrm>
                <a:off x="2122" y="2623"/>
                <a:ext cx="357" cy="538"/>
              </a:xfrm>
              <a:custGeom>
                <a:avLst/>
                <a:gdLst>
                  <a:gd name="T0" fmla="*/ 229 w 357"/>
                  <a:gd name="T1" fmla="*/ 2 h 538"/>
                  <a:gd name="T2" fmla="*/ 191 w 357"/>
                  <a:gd name="T3" fmla="*/ 4 h 538"/>
                  <a:gd name="T4" fmla="*/ 151 w 357"/>
                  <a:gd name="T5" fmla="*/ 18 h 538"/>
                  <a:gd name="T6" fmla="*/ 116 w 357"/>
                  <a:gd name="T7" fmla="*/ 41 h 538"/>
                  <a:gd name="T8" fmla="*/ 87 w 357"/>
                  <a:gd name="T9" fmla="*/ 67 h 538"/>
                  <a:gd name="T10" fmla="*/ 54 w 357"/>
                  <a:gd name="T11" fmla="*/ 113 h 538"/>
                  <a:gd name="T12" fmla="*/ 31 w 357"/>
                  <a:gd name="T13" fmla="*/ 159 h 538"/>
                  <a:gd name="T14" fmla="*/ 18 w 357"/>
                  <a:gd name="T15" fmla="*/ 191 h 538"/>
                  <a:gd name="T16" fmla="*/ 8 w 357"/>
                  <a:gd name="T17" fmla="*/ 237 h 538"/>
                  <a:gd name="T18" fmla="*/ 7 w 357"/>
                  <a:gd name="T19" fmla="*/ 276 h 538"/>
                  <a:gd name="T20" fmla="*/ 5 w 357"/>
                  <a:gd name="T21" fmla="*/ 307 h 538"/>
                  <a:gd name="T22" fmla="*/ 1 w 357"/>
                  <a:gd name="T23" fmla="*/ 351 h 538"/>
                  <a:gd name="T24" fmla="*/ 5 w 357"/>
                  <a:gd name="T25" fmla="*/ 406 h 538"/>
                  <a:gd name="T26" fmla="*/ 8 w 357"/>
                  <a:gd name="T27" fmla="*/ 415 h 538"/>
                  <a:gd name="T28" fmla="*/ 13 w 357"/>
                  <a:gd name="T29" fmla="*/ 433 h 538"/>
                  <a:gd name="T30" fmla="*/ 18 w 357"/>
                  <a:gd name="T31" fmla="*/ 452 h 538"/>
                  <a:gd name="T32" fmla="*/ 28 w 357"/>
                  <a:gd name="T33" fmla="*/ 472 h 538"/>
                  <a:gd name="T34" fmla="*/ 38 w 357"/>
                  <a:gd name="T35" fmla="*/ 487 h 538"/>
                  <a:gd name="T36" fmla="*/ 57 w 357"/>
                  <a:gd name="T37" fmla="*/ 504 h 538"/>
                  <a:gd name="T38" fmla="*/ 81 w 357"/>
                  <a:gd name="T39" fmla="*/ 520 h 538"/>
                  <a:gd name="T40" fmla="*/ 108 w 357"/>
                  <a:gd name="T41" fmla="*/ 531 h 538"/>
                  <a:gd name="T42" fmla="*/ 133 w 357"/>
                  <a:gd name="T43" fmla="*/ 537 h 538"/>
                  <a:gd name="T44" fmla="*/ 155 w 357"/>
                  <a:gd name="T45" fmla="*/ 538 h 538"/>
                  <a:gd name="T46" fmla="*/ 177 w 357"/>
                  <a:gd name="T47" fmla="*/ 534 h 538"/>
                  <a:gd name="T48" fmla="*/ 203 w 357"/>
                  <a:gd name="T49" fmla="*/ 526 h 538"/>
                  <a:gd name="T50" fmla="*/ 219 w 357"/>
                  <a:gd name="T51" fmla="*/ 518 h 538"/>
                  <a:gd name="T52" fmla="*/ 236 w 357"/>
                  <a:gd name="T53" fmla="*/ 500 h 538"/>
                  <a:gd name="T54" fmla="*/ 245 w 357"/>
                  <a:gd name="T55" fmla="*/ 488 h 538"/>
                  <a:gd name="T56" fmla="*/ 249 w 357"/>
                  <a:gd name="T57" fmla="*/ 485 h 538"/>
                  <a:gd name="T58" fmla="*/ 252 w 357"/>
                  <a:gd name="T59" fmla="*/ 480 h 538"/>
                  <a:gd name="T60" fmla="*/ 259 w 357"/>
                  <a:gd name="T61" fmla="*/ 464 h 538"/>
                  <a:gd name="T62" fmla="*/ 264 w 357"/>
                  <a:gd name="T63" fmla="*/ 454 h 538"/>
                  <a:gd name="T64" fmla="*/ 268 w 357"/>
                  <a:gd name="T65" fmla="*/ 440 h 538"/>
                  <a:gd name="T66" fmla="*/ 269 w 357"/>
                  <a:gd name="T67" fmla="*/ 433 h 538"/>
                  <a:gd name="T68" fmla="*/ 272 w 357"/>
                  <a:gd name="T69" fmla="*/ 412 h 538"/>
                  <a:gd name="T70" fmla="*/ 271 w 357"/>
                  <a:gd name="T71" fmla="*/ 401 h 538"/>
                  <a:gd name="T72" fmla="*/ 268 w 357"/>
                  <a:gd name="T73" fmla="*/ 379 h 538"/>
                  <a:gd name="T74" fmla="*/ 267 w 357"/>
                  <a:gd name="T75" fmla="*/ 371 h 538"/>
                  <a:gd name="T76" fmla="*/ 257 w 357"/>
                  <a:gd name="T77" fmla="*/ 342 h 538"/>
                  <a:gd name="T78" fmla="*/ 252 w 357"/>
                  <a:gd name="T79" fmla="*/ 313 h 538"/>
                  <a:gd name="T80" fmla="*/ 256 w 357"/>
                  <a:gd name="T81" fmla="*/ 283 h 538"/>
                  <a:gd name="T82" fmla="*/ 266 w 357"/>
                  <a:gd name="T83" fmla="*/ 257 h 538"/>
                  <a:gd name="T84" fmla="*/ 280 w 357"/>
                  <a:gd name="T85" fmla="*/ 234 h 538"/>
                  <a:gd name="T86" fmla="*/ 300 w 357"/>
                  <a:gd name="T87" fmla="*/ 214 h 538"/>
                  <a:gd name="T88" fmla="*/ 314 w 357"/>
                  <a:gd name="T89" fmla="*/ 200 h 538"/>
                  <a:gd name="T90" fmla="*/ 327 w 357"/>
                  <a:gd name="T91" fmla="*/ 184 h 538"/>
                  <a:gd name="T92" fmla="*/ 343 w 357"/>
                  <a:gd name="T93" fmla="*/ 158 h 538"/>
                  <a:gd name="T94" fmla="*/ 352 w 357"/>
                  <a:gd name="T95" fmla="*/ 137 h 538"/>
                  <a:gd name="T96" fmla="*/ 357 w 357"/>
                  <a:gd name="T97" fmla="*/ 110 h 538"/>
                  <a:gd name="T98" fmla="*/ 357 w 357"/>
                  <a:gd name="T99" fmla="*/ 96 h 538"/>
                  <a:gd name="T100" fmla="*/ 353 w 357"/>
                  <a:gd name="T101" fmla="*/ 77 h 538"/>
                  <a:gd name="T102" fmla="*/ 345 w 357"/>
                  <a:gd name="T103" fmla="*/ 60 h 538"/>
                  <a:gd name="T104" fmla="*/ 330 w 357"/>
                  <a:gd name="T105" fmla="*/ 43 h 538"/>
                  <a:gd name="T106" fmla="*/ 315 w 357"/>
                  <a:gd name="T107" fmla="*/ 32 h 53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w 357"/>
                  <a:gd name="T163" fmla="*/ 0 h 538"/>
                  <a:gd name="T164" fmla="*/ 357 w 357"/>
                  <a:gd name="T165" fmla="*/ 538 h 538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T162" t="T163" r="T164" b="T165"/>
                <a:pathLst>
                  <a:path w="357" h="538">
                    <a:moveTo>
                      <a:pt x="304" y="26"/>
                    </a:moveTo>
                    <a:lnTo>
                      <a:pt x="266" y="13"/>
                    </a:lnTo>
                    <a:lnTo>
                      <a:pt x="229" y="2"/>
                    </a:lnTo>
                    <a:lnTo>
                      <a:pt x="221" y="0"/>
                    </a:lnTo>
                    <a:lnTo>
                      <a:pt x="214" y="0"/>
                    </a:lnTo>
                    <a:lnTo>
                      <a:pt x="191" y="4"/>
                    </a:lnTo>
                    <a:lnTo>
                      <a:pt x="181" y="5"/>
                    </a:lnTo>
                    <a:lnTo>
                      <a:pt x="170" y="10"/>
                    </a:lnTo>
                    <a:lnTo>
                      <a:pt x="151" y="18"/>
                    </a:lnTo>
                    <a:lnTo>
                      <a:pt x="141" y="24"/>
                    </a:lnTo>
                    <a:lnTo>
                      <a:pt x="132" y="30"/>
                    </a:lnTo>
                    <a:lnTo>
                      <a:pt x="116" y="41"/>
                    </a:lnTo>
                    <a:lnTo>
                      <a:pt x="108" y="47"/>
                    </a:lnTo>
                    <a:lnTo>
                      <a:pt x="101" y="54"/>
                    </a:lnTo>
                    <a:lnTo>
                      <a:pt x="87" y="67"/>
                    </a:lnTo>
                    <a:lnTo>
                      <a:pt x="75" y="82"/>
                    </a:lnTo>
                    <a:lnTo>
                      <a:pt x="63" y="97"/>
                    </a:lnTo>
                    <a:lnTo>
                      <a:pt x="54" y="113"/>
                    </a:lnTo>
                    <a:lnTo>
                      <a:pt x="44" y="130"/>
                    </a:lnTo>
                    <a:lnTo>
                      <a:pt x="36" y="147"/>
                    </a:lnTo>
                    <a:lnTo>
                      <a:pt x="31" y="159"/>
                    </a:lnTo>
                    <a:lnTo>
                      <a:pt x="27" y="169"/>
                    </a:lnTo>
                    <a:lnTo>
                      <a:pt x="21" y="181"/>
                    </a:lnTo>
                    <a:lnTo>
                      <a:pt x="18" y="191"/>
                    </a:lnTo>
                    <a:lnTo>
                      <a:pt x="12" y="215"/>
                    </a:lnTo>
                    <a:lnTo>
                      <a:pt x="9" y="225"/>
                    </a:lnTo>
                    <a:lnTo>
                      <a:pt x="8" y="237"/>
                    </a:lnTo>
                    <a:lnTo>
                      <a:pt x="7" y="250"/>
                    </a:lnTo>
                    <a:lnTo>
                      <a:pt x="8" y="261"/>
                    </a:lnTo>
                    <a:lnTo>
                      <a:pt x="7" y="276"/>
                    </a:lnTo>
                    <a:lnTo>
                      <a:pt x="7" y="292"/>
                    </a:lnTo>
                    <a:lnTo>
                      <a:pt x="6" y="300"/>
                    </a:lnTo>
                    <a:lnTo>
                      <a:pt x="5" y="307"/>
                    </a:lnTo>
                    <a:lnTo>
                      <a:pt x="7" y="323"/>
                    </a:lnTo>
                    <a:lnTo>
                      <a:pt x="4" y="334"/>
                    </a:lnTo>
                    <a:lnTo>
                      <a:pt x="1" y="351"/>
                    </a:lnTo>
                    <a:lnTo>
                      <a:pt x="0" y="370"/>
                    </a:lnTo>
                    <a:lnTo>
                      <a:pt x="2" y="388"/>
                    </a:lnTo>
                    <a:lnTo>
                      <a:pt x="5" y="406"/>
                    </a:lnTo>
                    <a:lnTo>
                      <a:pt x="6" y="409"/>
                    </a:lnTo>
                    <a:lnTo>
                      <a:pt x="7" y="413"/>
                    </a:lnTo>
                    <a:lnTo>
                      <a:pt x="8" y="415"/>
                    </a:lnTo>
                    <a:lnTo>
                      <a:pt x="11" y="418"/>
                    </a:lnTo>
                    <a:lnTo>
                      <a:pt x="12" y="425"/>
                    </a:lnTo>
                    <a:lnTo>
                      <a:pt x="13" y="433"/>
                    </a:lnTo>
                    <a:lnTo>
                      <a:pt x="14" y="439"/>
                    </a:lnTo>
                    <a:lnTo>
                      <a:pt x="16" y="446"/>
                    </a:lnTo>
                    <a:lnTo>
                      <a:pt x="18" y="452"/>
                    </a:lnTo>
                    <a:lnTo>
                      <a:pt x="21" y="459"/>
                    </a:lnTo>
                    <a:lnTo>
                      <a:pt x="24" y="465"/>
                    </a:lnTo>
                    <a:lnTo>
                      <a:pt x="28" y="472"/>
                    </a:lnTo>
                    <a:lnTo>
                      <a:pt x="30" y="478"/>
                    </a:lnTo>
                    <a:lnTo>
                      <a:pt x="35" y="483"/>
                    </a:lnTo>
                    <a:lnTo>
                      <a:pt x="38" y="487"/>
                    </a:lnTo>
                    <a:lnTo>
                      <a:pt x="43" y="492"/>
                    </a:lnTo>
                    <a:lnTo>
                      <a:pt x="49" y="498"/>
                    </a:lnTo>
                    <a:lnTo>
                      <a:pt x="57" y="504"/>
                    </a:lnTo>
                    <a:lnTo>
                      <a:pt x="64" y="509"/>
                    </a:lnTo>
                    <a:lnTo>
                      <a:pt x="73" y="514"/>
                    </a:lnTo>
                    <a:lnTo>
                      <a:pt x="81" y="520"/>
                    </a:lnTo>
                    <a:lnTo>
                      <a:pt x="91" y="524"/>
                    </a:lnTo>
                    <a:lnTo>
                      <a:pt x="98" y="527"/>
                    </a:lnTo>
                    <a:lnTo>
                      <a:pt x="108" y="531"/>
                    </a:lnTo>
                    <a:lnTo>
                      <a:pt x="116" y="534"/>
                    </a:lnTo>
                    <a:lnTo>
                      <a:pt x="126" y="536"/>
                    </a:lnTo>
                    <a:lnTo>
                      <a:pt x="133" y="537"/>
                    </a:lnTo>
                    <a:lnTo>
                      <a:pt x="143" y="538"/>
                    </a:lnTo>
                    <a:lnTo>
                      <a:pt x="151" y="538"/>
                    </a:lnTo>
                    <a:lnTo>
                      <a:pt x="155" y="538"/>
                    </a:lnTo>
                    <a:lnTo>
                      <a:pt x="160" y="538"/>
                    </a:lnTo>
                    <a:lnTo>
                      <a:pt x="168" y="536"/>
                    </a:lnTo>
                    <a:lnTo>
                      <a:pt x="177" y="534"/>
                    </a:lnTo>
                    <a:lnTo>
                      <a:pt x="186" y="533"/>
                    </a:lnTo>
                    <a:lnTo>
                      <a:pt x="195" y="529"/>
                    </a:lnTo>
                    <a:lnTo>
                      <a:pt x="203" y="526"/>
                    </a:lnTo>
                    <a:lnTo>
                      <a:pt x="212" y="522"/>
                    </a:lnTo>
                    <a:lnTo>
                      <a:pt x="217" y="520"/>
                    </a:lnTo>
                    <a:lnTo>
                      <a:pt x="219" y="518"/>
                    </a:lnTo>
                    <a:lnTo>
                      <a:pt x="221" y="516"/>
                    </a:lnTo>
                    <a:lnTo>
                      <a:pt x="229" y="508"/>
                    </a:lnTo>
                    <a:lnTo>
                      <a:pt x="236" y="500"/>
                    </a:lnTo>
                    <a:lnTo>
                      <a:pt x="239" y="496"/>
                    </a:lnTo>
                    <a:lnTo>
                      <a:pt x="243" y="492"/>
                    </a:lnTo>
                    <a:lnTo>
                      <a:pt x="245" y="488"/>
                    </a:lnTo>
                    <a:lnTo>
                      <a:pt x="247" y="486"/>
                    </a:lnTo>
                    <a:lnTo>
                      <a:pt x="248" y="485"/>
                    </a:lnTo>
                    <a:lnTo>
                      <a:pt x="249" y="485"/>
                    </a:lnTo>
                    <a:lnTo>
                      <a:pt x="249" y="483"/>
                    </a:lnTo>
                    <a:lnTo>
                      <a:pt x="250" y="482"/>
                    </a:lnTo>
                    <a:lnTo>
                      <a:pt x="252" y="480"/>
                    </a:lnTo>
                    <a:lnTo>
                      <a:pt x="254" y="476"/>
                    </a:lnTo>
                    <a:lnTo>
                      <a:pt x="259" y="467"/>
                    </a:lnTo>
                    <a:lnTo>
                      <a:pt x="259" y="464"/>
                    </a:lnTo>
                    <a:lnTo>
                      <a:pt x="260" y="463"/>
                    </a:lnTo>
                    <a:lnTo>
                      <a:pt x="262" y="458"/>
                    </a:lnTo>
                    <a:lnTo>
                      <a:pt x="264" y="454"/>
                    </a:lnTo>
                    <a:lnTo>
                      <a:pt x="266" y="450"/>
                    </a:lnTo>
                    <a:lnTo>
                      <a:pt x="266" y="445"/>
                    </a:lnTo>
                    <a:lnTo>
                      <a:pt x="268" y="440"/>
                    </a:lnTo>
                    <a:lnTo>
                      <a:pt x="269" y="435"/>
                    </a:lnTo>
                    <a:lnTo>
                      <a:pt x="269" y="434"/>
                    </a:lnTo>
                    <a:lnTo>
                      <a:pt x="269" y="433"/>
                    </a:lnTo>
                    <a:lnTo>
                      <a:pt x="270" y="431"/>
                    </a:lnTo>
                    <a:lnTo>
                      <a:pt x="271" y="421"/>
                    </a:lnTo>
                    <a:lnTo>
                      <a:pt x="272" y="412"/>
                    </a:lnTo>
                    <a:lnTo>
                      <a:pt x="271" y="409"/>
                    </a:lnTo>
                    <a:lnTo>
                      <a:pt x="271" y="407"/>
                    </a:lnTo>
                    <a:lnTo>
                      <a:pt x="271" y="401"/>
                    </a:lnTo>
                    <a:lnTo>
                      <a:pt x="271" y="392"/>
                    </a:lnTo>
                    <a:lnTo>
                      <a:pt x="269" y="381"/>
                    </a:lnTo>
                    <a:lnTo>
                      <a:pt x="268" y="379"/>
                    </a:lnTo>
                    <a:lnTo>
                      <a:pt x="267" y="377"/>
                    </a:lnTo>
                    <a:lnTo>
                      <a:pt x="267" y="376"/>
                    </a:lnTo>
                    <a:lnTo>
                      <a:pt x="267" y="371"/>
                    </a:lnTo>
                    <a:lnTo>
                      <a:pt x="264" y="361"/>
                    </a:lnTo>
                    <a:lnTo>
                      <a:pt x="261" y="351"/>
                    </a:lnTo>
                    <a:lnTo>
                      <a:pt x="257" y="342"/>
                    </a:lnTo>
                    <a:lnTo>
                      <a:pt x="254" y="332"/>
                    </a:lnTo>
                    <a:lnTo>
                      <a:pt x="252" y="322"/>
                    </a:lnTo>
                    <a:lnTo>
                      <a:pt x="252" y="313"/>
                    </a:lnTo>
                    <a:lnTo>
                      <a:pt x="252" y="302"/>
                    </a:lnTo>
                    <a:lnTo>
                      <a:pt x="253" y="293"/>
                    </a:lnTo>
                    <a:lnTo>
                      <a:pt x="256" y="283"/>
                    </a:lnTo>
                    <a:lnTo>
                      <a:pt x="259" y="274"/>
                    </a:lnTo>
                    <a:lnTo>
                      <a:pt x="263" y="265"/>
                    </a:lnTo>
                    <a:lnTo>
                      <a:pt x="266" y="257"/>
                    </a:lnTo>
                    <a:lnTo>
                      <a:pt x="271" y="249"/>
                    </a:lnTo>
                    <a:lnTo>
                      <a:pt x="276" y="241"/>
                    </a:lnTo>
                    <a:lnTo>
                      <a:pt x="280" y="234"/>
                    </a:lnTo>
                    <a:lnTo>
                      <a:pt x="287" y="227"/>
                    </a:lnTo>
                    <a:lnTo>
                      <a:pt x="293" y="220"/>
                    </a:lnTo>
                    <a:lnTo>
                      <a:pt x="300" y="214"/>
                    </a:lnTo>
                    <a:lnTo>
                      <a:pt x="303" y="210"/>
                    </a:lnTo>
                    <a:lnTo>
                      <a:pt x="307" y="207"/>
                    </a:lnTo>
                    <a:lnTo>
                      <a:pt x="314" y="200"/>
                    </a:lnTo>
                    <a:lnTo>
                      <a:pt x="317" y="195"/>
                    </a:lnTo>
                    <a:lnTo>
                      <a:pt x="321" y="191"/>
                    </a:lnTo>
                    <a:lnTo>
                      <a:pt x="327" y="184"/>
                    </a:lnTo>
                    <a:lnTo>
                      <a:pt x="333" y="175"/>
                    </a:lnTo>
                    <a:lnTo>
                      <a:pt x="338" y="166"/>
                    </a:lnTo>
                    <a:lnTo>
                      <a:pt x="343" y="158"/>
                    </a:lnTo>
                    <a:lnTo>
                      <a:pt x="349" y="148"/>
                    </a:lnTo>
                    <a:lnTo>
                      <a:pt x="350" y="143"/>
                    </a:lnTo>
                    <a:lnTo>
                      <a:pt x="352" y="137"/>
                    </a:lnTo>
                    <a:lnTo>
                      <a:pt x="356" y="125"/>
                    </a:lnTo>
                    <a:lnTo>
                      <a:pt x="357" y="114"/>
                    </a:lnTo>
                    <a:lnTo>
                      <a:pt x="357" y="110"/>
                    </a:lnTo>
                    <a:lnTo>
                      <a:pt x="357" y="108"/>
                    </a:lnTo>
                    <a:lnTo>
                      <a:pt x="357" y="103"/>
                    </a:lnTo>
                    <a:lnTo>
                      <a:pt x="357" y="96"/>
                    </a:lnTo>
                    <a:lnTo>
                      <a:pt x="356" y="89"/>
                    </a:lnTo>
                    <a:lnTo>
                      <a:pt x="354" y="82"/>
                    </a:lnTo>
                    <a:lnTo>
                      <a:pt x="353" y="77"/>
                    </a:lnTo>
                    <a:lnTo>
                      <a:pt x="350" y="71"/>
                    </a:lnTo>
                    <a:lnTo>
                      <a:pt x="348" y="66"/>
                    </a:lnTo>
                    <a:lnTo>
                      <a:pt x="345" y="60"/>
                    </a:lnTo>
                    <a:lnTo>
                      <a:pt x="343" y="56"/>
                    </a:lnTo>
                    <a:lnTo>
                      <a:pt x="335" y="46"/>
                    </a:lnTo>
                    <a:lnTo>
                      <a:pt x="330" y="43"/>
                    </a:lnTo>
                    <a:lnTo>
                      <a:pt x="326" y="39"/>
                    </a:lnTo>
                    <a:lnTo>
                      <a:pt x="321" y="35"/>
                    </a:lnTo>
                    <a:lnTo>
                      <a:pt x="315" y="32"/>
                    </a:lnTo>
                    <a:lnTo>
                      <a:pt x="310" y="29"/>
                    </a:lnTo>
                    <a:lnTo>
                      <a:pt x="304" y="2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" name="Freeform 21"/>
              <p:cNvSpPr>
                <a:spLocks noChangeAspect="1"/>
              </p:cNvSpPr>
              <p:nvPr/>
            </p:nvSpPr>
            <p:spPr bwMode="auto">
              <a:xfrm>
                <a:off x="2368" y="2629"/>
                <a:ext cx="812" cy="237"/>
              </a:xfrm>
              <a:custGeom>
                <a:avLst/>
                <a:gdLst>
                  <a:gd name="T0" fmla="*/ 368 w 812"/>
                  <a:gd name="T1" fmla="*/ 166 h 237"/>
                  <a:gd name="T2" fmla="*/ 318 w 812"/>
                  <a:gd name="T3" fmla="*/ 151 h 237"/>
                  <a:gd name="T4" fmla="*/ 243 w 812"/>
                  <a:gd name="T5" fmla="*/ 112 h 237"/>
                  <a:gd name="T6" fmla="*/ 198 w 812"/>
                  <a:gd name="T7" fmla="*/ 86 h 237"/>
                  <a:gd name="T8" fmla="*/ 155 w 812"/>
                  <a:gd name="T9" fmla="*/ 61 h 237"/>
                  <a:gd name="T10" fmla="*/ 101 w 812"/>
                  <a:gd name="T11" fmla="*/ 41 h 237"/>
                  <a:gd name="T12" fmla="*/ 60 w 812"/>
                  <a:gd name="T13" fmla="*/ 35 h 237"/>
                  <a:gd name="T14" fmla="*/ 29 w 812"/>
                  <a:gd name="T15" fmla="*/ 39 h 237"/>
                  <a:gd name="T16" fmla="*/ 8 w 812"/>
                  <a:gd name="T17" fmla="*/ 53 h 237"/>
                  <a:gd name="T18" fmla="*/ 0 w 812"/>
                  <a:gd name="T19" fmla="*/ 77 h 237"/>
                  <a:gd name="T20" fmla="*/ 8 w 812"/>
                  <a:gd name="T21" fmla="*/ 102 h 237"/>
                  <a:gd name="T22" fmla="*/ 23 w 812"/>
                  <a:gd name="T23" fmla="*/ 116 h 237"/>
                  <a:gd name="T24" fmla="*/ 79 w 812"/>
                  <a:gd name="T25" fmla="*/ 137 h 237"/>
                  <a:gd name="T26" fmla="*/ 170 w 812"/>
                  <a:gd name="T27" fmla="*/ 165 h 237"/>
                  <a:gd name="T28" fmla="*/ 261 w 812"/>
                  <a:gd name="T29" fmla="*/ 203 h 237"/>
                  <a:gd name="T30" fmla="*/ 319 w 812"/>
                  <a:gd name="T31" fmla="*/ 231 h 237"/>
                  <a:gd name="T32" fmla="*/ 353 w 812"/>
                  <a:gd name="T33" fmla="*/ 237 h 237"/>
                  <a:gd name="T34" fmla="*/ 400 w 812"/>
                  <a:gd name="T35" fmla="*/ 235 h 237"/>
                  <a:gd name="T36" fmla="*/ 434 w 812"/>
                  <a:gd name="T37" fmla="*/ 226 h 237"/>
                  <a:gd name="T38" fmla="*/ 605 w 812"/>
                  <a:gd name="T39" fmla="*/ 156 h 237"/>
                  <a:gd name="T40" fmla="*/ 637 w 812"/>
                  <a:gd name="T41" fmla="*/ 156 h 237"/>
                  <a:gd name="T42" fmla="*/ 645 w 812"/>
                  <a:gd name="T43" fmla="*/ 152 h 237"/>
                  <a:gd name="T44" fmla="*/ 657 w 812"/>
                  <a:gd name="T45" fmla="*/ 143 h 237"/>
                  <a:gd name="T46" fmla="*/ 662 w 812"/>
                  <a:gd name="T47" fmla="*/ 135 h 237"/>
                  <a:gd name="T48" fmla="*/ 686 w 812"/>
                  <a:gd name="T49" fmla="*/ 113 h 237"/>
                  <a:gd name="T50" fmla="*/ 718 w 812"/>
                  <a:gd name="T51" fmla="*/ 115 h 237"/>
                  <a:gd name="T52" fmla="*/ 743 w 812"/>
                  <a:gd name="T53" fmla="*/ 127 h 237"/>
                  <a:gd name="T54" fmla="*/ 761 w 812"/>
                  <a:gd name="T55" fmla="*/ 127 h 237"/>
                  <a:gd name="T56" fmla="*/ 779 w 812"/>
                  <a:gd name="T57" fmla="*/ 116 h 237"/>
                  <a:gd name="T58" fmla="*/ 783 w 812"/>
                  <a:gd name="T59" fmla="*/ 110 h 237"/>
                  <a:gd name="T60" fmla="*/ 784 w 812"/>
                  <a:gd name="T61" fmla="*/ 107 h 237"/>
                  <a:gd name="T62" fmla="*/ 777 w 812"/>
                  <a:gd name="T63" fmla="*/ 91 h 237"/>
                  <a:gd name="T64" fmla="*/ 762 w 812"/>
                  <a:gd name="T65" fmla="*/ 75 h 237"/>
                  <a:gd name="T66" fmla="*/ 741 w 812"/>
                  <a:gd name="T67" fmla="*/ 68 h 237"/>
                  <a:gd name="T68" fmla="*/ 727 w 812"/>
                  <a:gd name="T69" fmla="*/ 60 h 237"/>
                  <a:gd name="T70" fmla="*/ 763 w 812"/>
                  <a:gd name="T71" fmla="*/ 50 h 237"/>
                  <a:gd name="T72" fmla="*/ 782 w 812"/>
                  <a:gd name="T73" fmla="*/ 48 h 237"/>
                  <a:gd name="T74" fmla="*/ 802 w 812"/>
                  <a:gd name="T75" fmla="*/ 44 h 237"/>
                  <a:gd name="T76" fmla="*/ 806 w 812"/>
                  <a:gd name="T77" fmla="*/ 41 h 237"/>
                  <a:gd name="T78" fmla="*/ 812 w 812"/>
                  <a:gd name="T79" fmla="*/ 34 h 237"/>
                  <a:gd name="T80" fmla="*/ 812 w 812"/>
                  <a:gd name="T81" fmla="*/ 25 h 237"/>
                  <a:gd name="T82" fmla="*/ 811 w 812"/>
                  <a:gd name="T83" fmla="*/ 20 h 237"/>
                  <a:gd name="T84" fmla="*/ 803 w 812"/>
                  <a:gd name="T85" fmla="*/ 6 h 237"/>
                  <a:gd name="T86" fmla="*/ 787 w 812"/>
                  <a:gd name="T87" fmla="*/ 0 h 237"/>
                  <a:gd name="T88" fmla="*/ 752 w 812"/>
                  <a:gd name="T89" fmla="*/ 7 h 237"/>
                  <a:gd name="T90" fmla="*/ 712 w 812"/>
                  <a:gd name="T91" fmla="*/ 30 h 237"/>
                  <a:gd name="T92" fmla="*/ 688 w 812"/>
                  <a:gd name="T93" fmla="*/ 55 h 237"/>
                  <a:gd name="T94" fmla="*/ 684 w 812"/>
                  <a:gd name="T95" fmla="*/ 59 h 237"/>
                  <a:gd name="T96" fmla="*/ 672 w 812"/>
                  <a:gd name="T97" fmla="*/ 68 h 237"/>
                  <a:gd name="T98" fmla="*/ 657 w 812"/>
                  <a:gd name="T99" fmla="*/ 75 h 237"/>
                  <a:gd name="T100" fmla="*/ 647 w 812"/>
                  <a:gd name="T101" fmla="*/ 80 h 237"/>
                  <a:gd name="T102" fmla="*/ 620 w 812"/>
                  <a:gd name="T103" fmla="*/ 89 h 237"/>
                  <a:gd name="T104" fmla="*/ 594 w 812"/>
                  <a:gd name="T105" fmla="*/ 104 h 237"/>
                  <a:gd name="T106" fmla="*/ 576 w 812"/>
                  <a:gd name="T107" fmla="*/ 111 h 237"/>
                  <a:gd name="T108" fmla="*/ 535 w 812"/>
                  <a:gd name="T109" fmla="*/ 128 h 237"/>
                  <a:gd name="T110" fmla="*/ 474 w 812"/>
                  <a:gd name="T111" fmla="*/ 148 h 237"/>
                  <a:gd name="T112" fmla="*/ 400 w 812"/>
                  <a:gd name="T113" fmla="*/ 164 h 23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812"/>
                  <a:gd name="T172" fmla="*/ 0 h 237"/>
                  <a:gd name="T173" fmla="*/ 812 w 812"/>
                  <a:gd name="T174" fmla="*/ 237 h 237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812" h="237">
                    <a:moveTo>
                      <a:pt x="400" y="164"/>
                    </a:moveTo>
                    <a:lnTo>
                      <a:pt x="384" y="166"/>
                    </a:lnTo>
                    <a:lnTo>
                      <a:pt x="376" y="166"/>
                    </a:lnTo>
                    <a:lnTo>
                      <a:pt x="368" y="166"/>
                    </a:lnTo>
                    <a:lnTo>
                      <a:pt x="353" y="163"/>
                    </a:lnTo>
                    <a:lnTo>
                      <a:pt x="346" y="161"/>
                    </a:lnTo>
                    <a:lnTo>
                      <a:pt x="339" y="159"/>
                    </a:lnTo>
                    <a:lnTo>
                      <a:pt x="318" y="151"/>
                    </a:lnTo>
                    <a:lnTo>
                      <a:pt x="297" y="143"/>
                    </a:lnTo>
                    <a:lnTo>
                      <a:pt x="278" y="132"/>
                    </a:lnTo>
                    <a:lnTo>
                      <a:pt x="259" y="122"/>
                    </a:lnTo>
                    <a:lnTo>
                      <a:pt x="243" y="112"/>
                    </a:lnTo>
                    <a:lnTo>
                      <a:pt x="228" y="103"/>
                    </a:lnTo>
                    <a:lnTo>
                      <a:pt x="218" y="98"/>
                    </a:lnTo>
                    <a:lnTo>
                      <a:pt x="208" y="93"/>
                    </a:lnTo>
                    <a:lnTo>
                      <a:pt x="198" y="86"/>
                    </a:lnTo>
                    <a:lnTo>
                      <a:pt x="188" y="79"/>
                    </a:lnTo>
                    <a:lnTo>
                      <a:pt x="177" y="73"/>
                    </a:lnTo>
                    <a:lnTo>
                      <a:pt x="167" y="67"/>
                    </a:lnTo>
                    <a:lnTo>
                      <a:pt x="155" y="61"/>
                    </a:lnTo>
                    <a:lnTo>
                      <a:pt x="145" y="56"/>
                    </a:lnTo>
                    <a:lnTo>
                      <a:pt x="134" y="52"/>
                    </a:lnTo>
                    <a:lnTo>
                      <a:pt x="122" y="48"/>
                    </a:lnTo>
                    <a:lnTo>
                      <a:pt x="101" y="41"/>
                    </a:lnTo>
                    <a:lnTo>
                      <a:pt x="91" y="38"/>
                    </a:lnTo>
                    <a:lnTo>
                      <a:pt x="81" y="37"/>
                    </a:lnTo>
                    <a:lnTo>
                      <a:pt x="71" y="36"/>
                    </a:lnTo>
                    <a:lnTo>
                      <a:pt x="60" y="35"/>
                    </a:lnTo>
                    <a:lnTo>
                      <a:pt x="49" y="36"/>
                    </a:lnTo>
                    <a:lnTo>
                      <a:pt x="39" y="37"/>
                    </a:lnTo>
                    <a:lnTo>
                      <a:pt x="34" y="37"/>
                    </a:lnTo>
                    <a:lnTo>
                      <a:pt x="29" y="39"/>
                    </a:lnTo>
                    <a:lnTo>
                      <a:pt x="24" y="41"/>
                    </a:lnTo>
                    <a:lnTo>
                      <a:pt x="20" y="43"/>
                    </a:lnTo>
                    <a:lnTo>
                      <a:pt x="14" y="48"/>
                    </a:lnTo>
                    <a:lnTo>
                      <a:pt x="8" y="53"/>
                    </a:lnTo>
                    <a:lnTo>
                      <a:pt x="4" y="58"/>
                    </a:lnTo>
                    <a:lnTo>
                      <a:pt x="2" y="64"/>
                    </a:lnTo>
                    <a:lnTo>
                      <a:pt x="0" y="70"/>
                    </a:lnTo>
                    <a:lnTo>
                      <a:pt x="0" y="77"/>
                    </a:lnTo>
                    <a:lnTo>
                      <a:pt x="1" y="84"/>
                    </a:lnTo>
                    <a:lnTo>
                      <a:pt x="4" y="91"/>
                    </a:lnTo>
                    <a:lnTo>
                      <a:pt x="6" y="96"/>
                    </a:lnTo>
                    <a:lnTo>
                      <a:pt x="8" y="102"/>
                    </a:lnTo>
                    <a:lnTo>
                      <a:pt x="12" y="105"/>
                    </a:lnTo>
                    <a:lnTo>
                      <a:pt x="15" y="109"/>
                    </a:lnTo>
                    <a:lnTo>
                      <a:pt x="19" y="113"/>
                    </a:lnTo>
                    <a:lnTo>
                      <a:pt x="23" y="116"/>
                    </a:lnTo>
                    <a:lnTo>
                      <a:pt x="28" y="118"/>
                    </a:lnTo>
                    <a:lnTo>
                      <a:pt x="34" y="121"/>
                    </a:lnTo>
                    <a:lnTo>
                      <a:pt x="56" y="129"/>
                    </a:lnTo>
                    <a:lnTo>
                      <a:pt x="79" y="137"/>
                    </a:lnTo>
                    <a:lnTo>
                      <a:pt x="102" y="144"/>
                    </a:lnTo>
                    <a:lnTo>
                      <a:pt x="126" y="151"/>
                    </a:lnTo>
                    <a:lnTo>
                      <a:pt x="148" y="157"/>
                    </a:lnTo>
                    <a:lnTo>
                      <a:pt x="170" y="165"/>
                    </a:lnTo>
                    <a:lnTo>
                      <a:pt x="192" y="173"/>
                    </a:lnTo>
                    <a:lnTo>
                      <a:pt x="214" y="182"/>
                    </a:lnTo>
                    <a:lnTo>
                      <a:pt x="237" y="192"/>
                    </a:lnTo>
                    <a:lnTo>
                      <a:pt x="261" y="203"/>
                    </a:lnTo>
                    <a:lnTo>
                      <a:pt x="283" y="214"/>
                    </a:lnTo>
                    <a:lnTo>
                      <a:pt x="306" y="226"/>
                    </a:lnTo>
                    <a:lnTo>
                      <a:pt x="312" y="229"/>
                    </a:lnTo>
                    <a:lnTo>
                      <a:pt x="319" y="231"/>
                    </a:lnTo>
                    <a:lnTo>
                      <a:pt x="326" y="233"/>
                    </a:lnTo>
                    <a:lnTo>
                      <a:pt x="334" y="235"/>
                    </a:lnTo>
                    <a:lnTo>
                      <a:pt x="344" y="237"/>
                    </a:lnTo>
                    <a:lnTo>
                      <a:pt x="353" y="237"/>
                    </a:lnTo>
                    <a:lnTo>
                      <a:pt x="373" y="237"/>
                    </a:lnTo>
                    <a:lnTo>
                      <a:pt x="381" y="237"/>
                    </a:lnTo>
                    <a:lnTo>
                      <a:pt x="391" y="237"/>
                    </a:lnTo>
                    <a:lnTo>
                      <a:pt x="400" y="235"/>
                    </a:lnTo>
                    <a:lnTo>
                      <a:pt x="409" y="233"/>
                    </a:lnTo>
                    <a:lnTo>
                      <a:pt x="417" y="231"/>
                    </a:lnTo>
                    <a:lnTo>
                      <a:pt x="425" y="230"/>
                    </a:lnTo>
                    <a:lnTo>
                      <a:pt x="434" y="226"/>
                    </a:lnTo>
                    <a:lnTo>
                      <a:pt x="443" y="224"/>
                    </a:lnTo>
                    <a:lnTo>
                      <a:pt x="483" y="207"/>
                    </a:lnTo>
                    <a:lnTo>
                      <a:pt x="524" y="190"/>
                    </a:lnTo>
                    <a:lnTo>
                      <a:pt x="605" y="156"/>
                    </a:lnTo>
                    <a:lnTo>
                      <a:pt x="613" y="152"/>
                    </a:lnTo>
                    <a:lnTo>
                      <a:pt x="622" y="149"/>
                    </a:lnTo>
                    <a:lnTo>
                      <a:pt x="631" y="157"/>
                    </a:lnTo>
                    <a:lnTo>
                      <a:pt x="637" y="156"/>
                    </a:lnTo>
                    <a:lnTo>
                      <a:pt x="643" y="154"/>
                    </a:lnTo>
                    <a:lnTo>
                      <a:pt x="643" y="153"/>
                    </a:lnTo>
                    <a:lnTo>
                      <a:pt x="645" y="152"/>
                    </a:lnTo>
                    <a:lnTo>
                      <a:pt x="648" y="150"/>
                    </a:lnTo>
                    <a:lnTo>
                      <a:pt x="650" y="149"/>
                    </a:lnTo>
                    <a:lnTo>
                      <a:pt x="653" y="147"/>
                    </a:lnTo>
                    <a:lnTo>
                      <a:pt x="657" y="143"/>
                    </a:lnTo>
                    <a:lnTo>
                      <a:pt x="657" y="141"/>
                    </a:lnTo>
                    <a:lnTo>
                      <a:pt x="658" y="139"/>
                    </a:lnTo>
                    <a:lnTo>
                      <a:pt x="659" y="139"/>
                    </a:lnTo>
                    <a:lnTo>
                      <a:pt x="662" y="135"/>
                    </a:lnTo>
                    <a:lnTo>
                      <a:pt x="664" y="130"/>
                    </a:lnTo>
                    <a:lnTo>
                      <a:pt x="671" y="117"/>
                    </a:lnTo>
                    <a:lnTo>
                      <a:pt x="679" y="115"/>
                    </a:lnTo>
                    <a:lnTo>
                      <a:pt x="686" y="113"/>
                    </a:lnTo>
                    <a:lnTo>
                      <a:pt x="694" y="112"/>
                    </a:lnTo>
                    <a:lnTo>
                      <a:pt x="703" y="112"/>
                    </a:lnTo>
                    <a:lnTo>
                      <a:pt x="711" y="113"/>
                    </a:lnTo>
                    <a:lnTo>
                      <a:pt x="718" y="115"/>
                    </a:lnTo>
                    <a:lnTo>
                      <a:pt x="726" y="118"/>
                    </a:lnTo>
                    <a:lnTo>
                      <a:pt x="734" y="122"/>
                    </a:lnTo>
                    <a:lnTo>
                      <a:pt x="738" y="125"/>
                    </a:lnTo>
                    <a:lnTo>
                      <a:pt x="743" y="127"/>
                    </a:lnTo>
                    <a:lnTo>
                      <a:pt x="747" y="128"/>
                    </a:lnTo>
                    <a:lnTo>
                      <a:pt x="752" y="129"/>
                    </a:lnTo>
                    <a:lnTo>
                      <a:pt x="756" y="128"/>
                    </a:lnTo>
                    <a:lnTo>
                      <a:pt x="761" y="127"/>
                    </a:lnTo>
                    <a:lnTo>
                      <a:pt x="766" y="125"/>
                    </a:lnTo>
                    <a:lnTo>
                      <a:pt x="770" y="123"/>
                    </a:lnTo>
                    <a:lnTo>
                      <a:pt x="776" y="120"/>
                    </a:lnTo>
                    <a:lnTo>
                      <a:pt x="779" y="116"/>
                    </a:lnTo>
                    <a:lnTo>
                      <a:pt x="780" y="115"/>
                    </a:lnTo>
                    <a:lnTo>
                      <a:pt x="782" y="113"/>
                    </a:lnTo>
                    <a:lnTo>
                      <a:pt x="783" y="111"/>
                    </a:lnTo>
                    <a:lnTo>
                      <a:pt x="783" y="110"/>
                    </a:lnTo>
                    <a:lnTo>
                      <a:pt x="784" y="109"/>
                    </a:lnTo>
                    <a:lnTo>
                      <a:pt x="784" y="107"/>
                    </a:lnTo>
                    <a:lnTo>
                      <a:pt x="784" y="105"/>
                    </a:lnTo>
                    <a:lnTo>
                      <a:pt x="783" y="101"/>
                    </a:lnTo>
                    <a:lnTo>
                      <a:pt x="781" y="95"/>
                    </a:lnTo>
                    <a:lnTo>
                      <a:pt x="777" y="91"/>
                    </a:lnTo>
                    <a:lnTo>
                      <a:pt x="774" y="86"/>
                    </a:lnTo>
                    <a:lnTo>
                      <a:pt x="770" y="82"/>
                    </a:lnTo>
                    <a:lnTo>
                      <a:pt x="766" y="78"/>
                    </a:lnTo>
                    <a:lnTo>
                      <a:pt x="762" y="75"/>
                    </a:lnTo>
                    <a:lnTo>
                      <a:pt x="756" y="72"/>
                    </a:lnTo>
                    <a:lnTo>
                      <a:pt x="752" y="70"/>
                    </a:lnTo>
                    <a:lnTo>
                      <a:pt x="746" y="68"/>
                    </a:lnTo>
                    <a:lnTo>
                      <a:pt x="741" y="68"/>
                    </a:lnTo>
                    <a:lnTo>
                      <a:pt x="728" y="67"/>
                    </a:lnTo>
                    <a:lnTo>
                      <a:pt x="721" y="67"/>
                    </a:lnTo>
                    <a:lnTo>
                      <a:pt x="715" y="68"/>
                    </a:lnTo>
                    <a:lnTo>
                      <a:pt x="727" y="60"/>
                    </a:lnTo>
                    <a:lnTo>
                      <a:pt x="734" y="57"/>
                    </a:lnTo>
                    <a:lnTo>
                      <a:pt x="741" y="55"/>
                    </a:lnTo>
                    <a:lnTo>
                      <a:pt x="756" y="51"/>
                    </a:lnTo>
                    <a:lnTo>
                      <a:pt x="763" y="50"/>
                    </a:lnTo>
                    <a:lnTo>
                      <a:pt x="770" y="50"/>
                    </a:lnTo>
                    <a:lnTo>
                      <a:pt x="777" y="49"/>
                    </a:lnTo>
                    <a:lnTo>
                      <a:pt x="779" y="48"/>
                    </a:lnTo>
                    <a:lnTo>
                      <a:pt x="782" y="48"/>
                    </a:lnTo>
                    <a:lnTo>
                      <a:pt x="794" y="47"/>
                    </a:lnTo>
                    <a:lnTo>
                      <a:pt x="797" y="46"/>
                    </a:lnTo>
                    <a:lnTo>
                      <a:pt x="799" y="45"/>
                    </a:lnTo>
                    <a:lnTo>
                      <a:pt x="802" y="44"/>
                    </a:lnTo>
                    <a:lnTo>
                      <a:pt x="803" y="43"/>
                    </a:lnTo>
                    <a:lnTo>
                      <a:pt x="805" y="43"/>
                    </a:lnTo>
                    <a:lnTo>
                      <a:pt x="805" y="41"/>
                    </a:lnTo>
                    <a:lnTo>
                      <a:pt x="806" y="41"/>
                    </a:lnTo>
                    <a:lnTo>
                      <a:pt x="808" y="40"/>
                    </a:lnTo>
                    <a:lnTo>
                      <a:pt x="809" y="38"/>
                    </a:lnTo>
                    <a:lnTo>
                      <a:pt x="811" y="36"/>
                    </a:lnTo>
                    <a:lnTo>
                      <a:pt x="812" y="34"/>
                    </a:lnTo>
                    <a:lnTo>
                      <a:pt x="812" y="32"/>
                    </a:lnTo>
                    <a:lnTo>
                      <a:pt x="812" y="29"/>
                    </a:lnTo>
                    <a:lnTo>
                      <a:pt x="812" y="28"/>
                    </a:lnTo>
                    <a:lnTo>
                      <a:pt x="812" y="25"/>
                    </a:lnTo>
                    <a:lnTo>
                      <a:pt x="812" y="23"/>
                    </a:lnTo>
                    <a:lnTo>
                      <a:pt x="812" y="22"/>
                    </a:lnTo>
                    <a:lnTo>
                      <a:pt x="811" y="21"/>
                    </a:lnTo>
                    <a:lnTo>
                      <a:pt x="811" y="20"/>
                    </a:lnTo>
                    <a:lnTo>
                      <a:pt x="810" y="16"/>
                    </a:lnTo>
                    <a:lnTo>
                      <a:pt x="808" y="12"/>
                    </a:lnTo>
                    <a:lnTo>
                      <a:pt x="805" y="8"/>
                    </a:lnTo>
                    <a:lnTo>
                      <a:pt x="803" y="6"/>
                    </a:lnTo>
                    <a:lnTo>
                      <a:pt x="799" y="3"/>
                    </a:lnTo>
                    <a:lnTo>
                      <a:pt x="796" y="1"/>
                    </a:lnTo>
                    <a:lnTo>
                      <a:pt x="791" y="0"/>
                    </a:lnTo>
                    <a:lnTo>
                      <a:pt x="787" y="0"/>
                    </a:lnTo>
                    <a:lnTo>
                      <a:pt x="783" y="0"/>
                    </a:lnTo>
                    <a:lnTo>
                      <a:pt x="767" y="3"/>
                    </a:lnTo>
                    <a:lnTo>
                      <a:pt x="759" y="5"/>
                    </a:lnTo>
                    <a:lnTo>
                      <a:pt x="752" y="7"/>
                    </a:lnTo>
                    <a:lnTo>
                      <a:pt x="738" y="13"/>
                    </a:lnTo>
                    <a:lnTo>
                      <a:pt x="725" y="21"/>
                    </a:lnTo>
                    <a:lnTo>
                      <a:pt x="718" y="25"/>
                    </a:lnTo>
                    <a:lnTo>
                      <a:pt x="712" y="30"/>
                    </a:lnTo>
                    <a:lnTo>
                      <a:pt x="706" y="35"/>
                    </a:lnTo>
                    <a:lnTo>
                      <a:pt x="700" y="41"/>
                    </a:lnTo>
                    <a:lnTo>
                      <a:pt x="692" y="50"/>
                    </a:lnTo>
                    <a:lnTo>
                      <a:pt x="688" y="55"/>
                    </a:lnTo>
                    <a:lnTo>
                      <a:pt x="685" y="56"/>
                    </a:lnTo>
                    <a:lnTo>
                      <a:pt x="685" y="57"/>
                    </a:lnTo>
                    <a:lnTo>
                      <a:pt x="684" y="59"/>
                    </a:lnTo>
                    <a:lnTo>
                      <a:pt x="682" y="60"/>
                    </a:lnTo>
                    <a:lnTo>
                      <a:pt x="681" y="61"/>
                    </a:lnTo>
                    <a:lnTo>
                      <a:pt x="676" y="64"/>
                    </a:lnTo>
                    <a:lnTo>
                      <a:pt x="672" y="68"/>
                    </a:lnTo>
                    <a:lnTo>
                      <a:pt x="667" y="70"/>
                    </a:lnTo>
                    <a:lnTo>
                      <a:pt x="664" y="72"/>
                    </a:lnTo>
                    <a:lnTo>
                      <a:pt x="663" y="74"/>
                    </a:lnTo>
                    <a:lnTo>
                      <a:pt x="657" y="75"/>
                    </a:lnTo>
                    <a:lnTo>
                      <a:pt x="652" y="78"/>
                    </a:lnTo>
                    <a:lnTo>
                      <a:pt x="650" y="79"/>
                    </a:lnTo>
                    <a:lnTo>
                      <a:pt x="648" y="79"/>
                    </a:lnTo>
                    <a:lnTo>
                      <a:pt x="647" y="80"/>
                    </a:lnTo>
                    <a:lnTo>
                      <a:pt x="643" y="82"/>
                    </a:lnTo>
                    <a:lnTo>
                      <a:pt x="630" y="85"/>
                    </a:lnTo>
                    <a:lnTo>
                      <a:pt x="625" y="87"/>
                    </a:lnTo>
                    <a:lnTo>
                      <a:pt x="620" y="89"/>
                    </a:lnTo>
                    <a:lnTo>
                      <a:pt x="613" y="93"/>
                    </a:lnTo>
                    <a:lnTo>
                      <a:pt x="607" y="96"/>
                    </a:lnTo>
                    <a:lnTo>
                      <a:pt x="600" y="100"/>
                    </a:lnTo>
                    <a:lnTo>
                      <a:pt x="594" y="104"/>
                    </a:lnTo>
                    <a:lnTo>
                      <a:pt x="582" y="109"/>
                    </a:lnTo>
                    <a:lnTo>
                      <a:pt x="580" y="109"/>
                    </a:lnTo>
                    <a:lnTo>
                      <a:pt x="579" y="110"/>
                    </a:lnTo>
                    <a:lnTo>
                      <a:pt x="576" y="111"/>
                    </a:lnTo>
                    <a:lnTo>
                      <a:pt x="571" y="114"/>
                    </a:lnTo>
                    <a:lnTo>
                      <a:pt x="558" y="119"/>
                    </a:lnTo>
                    <a:lnTo>
                      <a:pt x="547" y="123"/>
                    </a:lnTo>
                    <a:lnTo>
                      <a:pt x="535" y="128"/>
                    </a:lnTo>
                    <a:lnTo>
                      <a:pt x="523" y="132"/>
                    </a:lnTo>
                    <a:lnTo>
                      <a:pt x="499" y="141"/>
                    </a:lnTo>
                    <a:lnTo>
                      <a:pt x="487" y="144"/>
                    </a:lnTo>
                    <a:lnTo>
                      <a:pt x="474" y="148"/>
                    </a:lnTo>
                    <a:lnTo>
                      <a:pt x="450" y="154"/>
                    </a:lnTo>
                    <a:lnTo>
                      <a:pt x="424" y="159"/>
                    </a:lnTo>
                    <a:lnTo>
                      <a:pt x="412" y="162"/>
                    </a:lnTo>
                    <a:lnTo>
                      <a:pt x="400" y="1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" name="Freeform 22"/>
              <p:cNvSpPr>
                <a:spLocks noChangeAspect="1"/>
              </p:cNvSpPr>
              <p:nvPr/>
            </p:nvSpPr>
            <p:spPr bwMode="auto">
              <a:xfrm>
                <a:off x="1861" y="2608"/>
                <a:ext cx="480" cy="486"/>
              </a:xfrm>
              <a:custGeom>
                <a:avLst/>
                <a:gdLst>
                  <a:gd name="T0" fmla="*/ 12 w 480"/>
                  <a:gd name="T1" fmla="*/ 76 h 486"/>
                  <a:gd name="T2" fmla="*/ 2 w 480"/>
                  <a:gd name="T3" fmla="*/ 99 h 486"/>
                  <a:gd name="T4" fmla="*/ 2 w 480"/>
                  <a:gd name="T5" fmla="*/ 156 h 486"/>
                  <a:gd name="T6" fmla="*/ 11 w 480"/>
                  <a:gd name="T7" fmla="*/ 205 h 486"/>
                  <a:gd name="T8" fmla="*/ 32 w 480"/>
                  <a:gd name="T9" fmla="*/ 272 h 486"/>
                  <a:gd name="T10" fmla="*/ 60 w 480"/>
                  <a:gd name="T11" fmla="*/ 338 h 486"/>
                  <a:gd name="T12" fmla="*/ 81 w 480"/>
                  <a:gd name="T13" fmla="*/ 361 h 486"/>
                  <a:gd name="T14" fmla="*/ 106 w 480"/>
                  <a:gd name="T15" fmla="*/ 375 h 486"/>
                  <a:gd name="T16" fmla="*/ 127 w 480"/>
                  <a:gd name="T17" fmla="*/ 398 h 486"/>
                  <a:gd name="T18" fmla="*/ 106 w 480"/>
                  <a:gd name="T19" fmla="*/ 437 h 486"/>
                  <a:gd name="T20" fmla="*/ 105 w 480"/>
                  <a:gd name="T21" fmla="*/ 452 h 486"/>
                  <a:gd name="T22" fmla="*/ 116 w 480"/>
                  <a:gd name="T23" fmla="*/ 465 h 486"/>
                  <a:gd name="T24" fmla="*/ 161 w 480"/>
                  <a:gd name="T25" fmla="*/ 458 h 486"/>
                  <a:gd name="T26" fmla="*/ 173 w 480"/>
                  <a:gd name="T27" fmla="*/ 484 h 486"/>
                  <a:gd name="T28" fmla="*/ 182 w 480"/>
                  <a:gd name="T29" fmla="*/ 486 h 486"/>
                  <a:gd name="T30" fmla="*/ 187 w 480"/>
                  <a:gd name="T31" fmla="*/ 486 h 486"/>
                  <a:gd name="T32" fmla="*/ 194 w 480"/>
                  <a:gd name="T33" fmla="*/ 484 h 486"/>
                  <a:gd name="T34" fmla="*/ 205 w 480"/>
                  <a:gd name="T35" fmla="*/ 474 h 486"/>
                  <a:gd name="T36" fmla="*/ 244 w 480"/>
                  <a:gd name="T37" fmla="*/ 479 h 486"/>
                  <a:gd name="T38" fmla="*/ 248 w 480"/>
                  <a:gd name="T39" fmla="*/ 474 h 486"/>
                  <a:gd name="T40" fmla="*/ 254 w 480"/>
                  <a:gd name="T41" fmla="*/ 463 h 486"/>
                  <a:gd name="T42" fmla="*/ 254 w 480"/>
                  <a:gd name="T43" fmla="*/ 458 h 486"/>
                  <a:gd name="T44" fmla="*/ 252 w 480"/>
                  <a:gd name="T45" fmla="*/ 447 h 486"/>
                  <a:gd name="T46" fmla="*/ 247 w 480"/>
                  <a:gd name="T47" fmla="*/ 430 h 486"/>
                  <a:gd name="T48" fmla="*/ 245 w 480"/>
                  <a:gd name="T49" fmla="*/ 396 h 486"/>
                  <a:gd name="T50" fmla="*/ 235 w 480"/>
                  <a:gd name="T51" fmla="*/ 371 h 486"/>
                  <a:gd name="T52" fmla="*/ 194 w 480"/>
                  <a:gd name="T53" fmla="*/ 344 h 486"/>
                  <a:gd name="T54" fmla="*/ 136 w 480"/>
                  <a:gd name="T55" fmla="*/ 323 h 486"/>
                  <a:gd name="T56" fmla="*/ 117 w 480"/>
                  <a:gd name="T57" fmla="*/ 312 h 486"/>
                  <a:gd name="T58" fmla="*/ 100 w 480"/>
                  <a:gd name="T59" fmla="*/ 290 h 486"/>
                  <a:gd name="T60" fmla="*/ 85 w 480"/>
                  <a:gd name="T61" fmla="*/ 243 h 486"/>
                  <a:gd name="T62" fmla="*/ 75 w 480"/>
                  <a:gd name="T63" fmla="*/ 187 h 486"/>
                  <a:gd name="T64" fmla="*/ 71 w 480"/>
                  <a:gd name="T65" fmla="*/ 138 h 486"/>
                  <a:gd name="T66" fmla="*/ 101 w 480"/>
                  <a:gd name="T67" fmla="*/ 103 h 486"/>
                  <a:gd name="T68" fmla="*/ 176 w 480"/>
                  <a:gd name="T69" fmla="*/ 87 h 486"/>
                  <a:gd name="T70" fmla="*/ 235 w 480"/>
                  <a:gd name="T71" fmla="*/ 88 h 486"/>
                  <a:gd name="T72" fmla="*/ 344 w 480"/>
                  <a:gd name="T73" fmla="*/ 110 h 486"/>
                  <a:gd name="T74" fmla="*/ 427 w 480"/>
                  <a:gd name="T75" fmla="*/ 125 h 486"/>
                  <a:gd name="T76" fmla="*/ 439 w 480"/>
                  <a:gd name="T77" fmla="*/ 123 h 486"/>
                  <a:gd name="T78" fmla="*/ 454 w 480"/>
                  <a:gd name="T79" fmla="*/ 116 h 486"/>
                  <a:gd name="T80" fmla="*/ 467 w 480"/>
                  <a:gd name="T81" fmla="*/ 105 h 486"/>
                  <a:gd name="T82" fmla="*/ 478 w 480"/>
                  <a:gd name="T83" fmla="*/ 79 h 486"/>
                  <a:gd name="T84" fmla="*/ 476 w 480"/>
                  <a:gd name="T85" fmla="*/ 44 h 486"/>
                  <a:gd name="T86" fmla="*/ 475 w 480"/>
                  <a:gd name="T87" fmla="*/ 40 h 486"/>
                  <a:gd name="T88" fmla="*/ 458 w 480"/>
                  <a:gd name="T89" fmla="*/ 21 h 486"/>
                  <a:gd name="T90" fmla="*/ 403 w 480"/>
                  <a:gd name="T91" fmla="*/ 8 h 486"/>
                  <a:gd name="T92" fmla="*/ 329 w 480"/>
                  <a:gd name="T93" fmla="*/ 0 h 486"/>
                  <a:gd name="T94" fmla="*/ 256 w 480"/>
                  <a:gd name="T95" fmla="*/ 4 h 486"/>
                  <a:gd name="T96" fmla="*/ 95 w 480"/>
                  <a:gd name="T97" fmla="*/ 40 h 48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480"/>
                  <a:gd name="T148" fmla="*/ 0 h 486"/>
                  <a:gd name="T149" fmla="*/ 480 w 480"/>
                  <a:gd name="T150" fmla="*/ 486 h 48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480" h="486">
                    <a:moveTo>
                      <a:pt x="28" y="65"/>
                    </a:moveTo>
                    <a:lnTo>
                      <a:pt x="22" y="68"/>
                    </a:lnTo>
                    <a:lnTo>
                      <a:pt x="17" y="72"/>
                    </a:lnTo>
                    <a:lnTo>
                      <a:pt x="12" y="76"/>
                    </a:lnTo>
                    <a:lnTo>
                      <a:pt x="9" y="81"/>
                    </a:lnTo>
                    <a:lnTo>
                      <a:pt x="5" y="86"/>
                    </a:lnTo>
                    <a:lnTo>
                      <a:pt x="4" y="92"/>
                    </a:lnTo>
                    <a:lnTo>
                      <a:pt x="2" y="99"/>
                    </a:lnTo>
                    <a:lnTo>
                      <a:pt x="2" y="106"/>
                    </a:lnTo>
                    <a:lnTo>
                      <a:pt x="0" y="119"/>
                    </a:lnTo>
                    <a:lnTo>
                      <a:pt x="0" y="131"/>
                    </a:lnTo>
                    <a:lnTo>
                      <a:pt x="2" y="156"/>
                    </a:lnTo>
                    <a:lnTo>
                      <a:pt x="3" y="169"/>
                    </a:lnTo>
                    <a:lnTo>
                      <a:pt x="4" y="181"/>
                    </a:lnTo>
                    <a:lnTo>
                      <a:pt x="7" y="193"/>
                    </a:lnTo>
                    <a:lnTo>
                      <a:pt x="11" y="205"/>
                    </a:lnTo>
                    <a:lnTo>
                      <a:pt x="15" y="222"/>
                    </a:lnTo>
                    <a:lnTo>
                      <a:pt x="20" y="239"/>
                    </a:lnTo>
                    <a:lnTo>
                      <a:pt x="26" y="256"/>
                    </a:lnTo>
                    <a:lnTo>
                      <a:pt x="32" y="272"/>
                    </a:lnTo>
                    <a:lnTo>
                      <a:pt x="42" y="297"/>
                    </a:lnTo>
                    <a:lnTo>
                      <a:pt x="53" y="323"/>
                    </a:lnTo>
                    <a:lnTo>
                      <a:pt x="56" y="331"/>
                    </a:lnTo>
                    <a:lnTo>
                      <a:pt x="60" y="338"/>
                    </a:lnTo>
                    <a:lnTo>
                      <a:pt x="64" y="345"/>
                    </a:lnTo>
                    <a:lnTo>
                      <a:pt x="69" y="351"/>
                    </a:lnTo>
                    <a:lnTo>
                      <a:pt x="75" y="356"/>
                    </a:lnTo>
                    <a:lnTo>
                      <a:pt x="81" y="361"/>
                    </a:lnTo>
                    <a:lnTo>
                      <a:pt x="88" y="366"/>
                    </a:lnTo>
                    <a:lnTo>
                      <a:pt x="97" y="370"/>
                    </a:lnTo>
                    <a:lnTo>
                      <a:pt x="102" y="373"/>
                    </a:lnTo>
                    <a:lnTo>
                      <a:pt x="106" y="375"/>
                    </a:lnTo>
                    <a:lnTo>
                      <a:pt x="114" y="381"/>
                    </a:lnTo>
                    <a:lnTo>
                      <a:pt x="121" y="389"/>
                    </a:lnTo>
                    <a:lnTo>
                      <a:pt x="124" y="394"/>
                    </a:lnTo>
                    <a:lnTo>
                      <a:pt x="127" y="398"/>
                    </a:lnTo>
                    <a:lnTo>
                      <a:pt x="119" y="407"/>
                    </a:lnTo>
                    <a:lnTo>
                      <a:pt x="114" y="416"/>
                    </a:lnTo>
                    <a:lnTo>
                      <a:pt x="109" y="426"/>
                    </a:lnTo>
                    <a:lnTo>
                      <a:pt x="106" y="437"/>
                    </a:lnTo>
                    <a:lnTo>
                      <a:pt x="104" y="440"/>
                    </a:lnTo>
                    <a:lnTo>
                      <a:pt x="104" y="445"/>
                    </a:lnTo>
                    <a:lnTo>
                      <a:pt x="104" y="449"/>
                    </a:lnTo>
                    <a:lnTo>
                      <a:pt x="105" y="452"/>
                    </a:lnTo>
                    <a:lnTo>
                      <a:pt x="107" y="456"/>
                    </a:lnTo>
                    <a:lnTo>
                      <a:pt x="109" y="459"/>
                    </a:lnTo>
                    <a:lnTo>
                      <a:pt x="112" y="462"/>
                    </a:lnTo>
                    <a:lnTo>
                      <a:pt x="116" y="465"/>
                    </a:lnTo>
                    <a:lnTo>
                      <a:pt x="123" y="468"/>
                    </a:lnTo>
                    <a:lnTo>
                      <a:pt x="131" y="471"/>
                    </a:lnTo>
                    <a:lnTo>
                      <a:pt x="140" y="472"/>
                    </a:lnTo>
                    <a:lnTo>
                      <a:pt x="161" y="458"/>
                    </a:lnTo>
                    <a:lnTo>
                      <a:pt x="162" y="474"/>
                    </a:lnTo>
                    <a:lnTo>
                      <a:pt x="165" y="478"/>
                    </a:lnTo>
                    <a:lnTo>
                      <a:pt x="169" y="481"/>
                    </a:lnTo>
                    <a:lnTo>
                      <a:pt x="173" y="484"/>
                    </a:lnTo>
                    <a:lnTo>
                      <a:pt x="177" y="486"/>
                    </a:lnTo>
                    <a:lnTo>
                      <a:pt x="180" y="486"/>
                    </a:lnTo>
                    <a:lnTo>
                      <a:pt x="181" y="486"/>
                    </a:lnTo>
                    <a:lnTo>
                      <a:pt x="182" y="486"/>
                    </a:lnTo>
                    <a:lnTo>
                      <a:pt x="183" y="486"/>
                    </a:lnTo>
                    <a:lnTo>
                      <a:pt x="186" y="486"/>
                    </a:lnTo>
                    <a:lnTo>
                      <a:pt x="187" y="486"/>
                    </a:lnTo>
                    <a:lnTo>
                      <a:pt x="189" y="486"/>
                    </a:lnTo>
                    <a:lnTo>
                      <a:pt x="190" y="485"/>
                    </a:lnTo>
                    <a:lnTo>
                      <a:pt x="191" y="485"/>
                    </a:lnTo>
                    <a:lnTo>
                      <a:pt x="194" y="484"/>
                    </a:lnTo>
                    <a:lnTo>
                      <a:pt x="196" y="482"/>
                    </a:lnTo>
                    <a:lnTo>
                      <a:pt x="200" y="480"/>
                    </a:lnTo>
                    <a:lnTo>
                      <a:pt x="202" y="478"/>
                    </a:lnTo>
                    <a:lnTo>
                      <a:pt x="205" y="474"/>
                    </a:lnTo>
                    <a:lnTo>
                      <a:pt x="210" y="474"/>
                    </a:lnTo>
                    <a:lnTo>
                      <a:pt x="222" y="482"/>
                    </a:lnTo>
                    <a:lnTo>
                      <a:pt x="242" y="481"/>
                    </a:lnTo>
                    <a:lnTo>
                      <a:pt x="244" y="479"/>
                    </a:lnTo>
                    <a:lnTo>
                      <a:pt x="246" y="477"/>
                    </a:lnTo>
                    <a:lnTo>
                      <a:pt x="247" y="475"/>
                    </a:lnTo>
                    <a:lnTo>
                      <a:pt x="247" y="474"/>
                    </a:lnTo>
                    <a:lnTo>
                      <a:pt x="248" y="474"/>
                    </a:lnTo>
                    <a:lnTo>
                      <a:pt x="250" y="472"/>
                    </a:lnTo>
                    <a:lnTo>
                      <a:pt x="252" y="467"/>
                    </a:lnTo>
                    <a:lnTo>
                      <a:pt x="253" y="465"/>
                    </a:lnTo>
                    <a:lnTo>
                      <a:pt x="254" y="463"/>
                    </a:lnTo>
                    <a:lnTo>
                      <a:pt x="254" y="460"/>
                    </a:lnTo>
                    <a:lnTo>
                      <a:pt x="254" y="458"/>
                    </a:lnTo>
                    <a:lnTo>
                      <a:pt x="254" y="455"/>
                    </a:lnTo>
                    <a:lnTo>
                      <a:pt x="254" y="452"/>
                    </a:lnTo>
                    <a:lnTo>
                      <a:pt x="252" y="447"/>
                    </a:lnTo>
                    <a:lnTo>
                      <a:pt x="251" y="441"/>
                    </a:lnTo>
                    <a:lnTo>
                      <a:pt x="248" y="435"/>
                    </a:lnTo>
                    <a:lnTo>
                      <a:pt x="247" y="432"/>
                    </a:lnTo>
                    <a:lnTo>
                      <a:pt x="247" y="430"/>
                    </a:lnTo>
                    <a:lnTo>
                      <a:pt x="246" y="423"/>
                    </a:lnTo>
                    <a:lnTo>
                      <a:pt x="247" y="416"/>
                    </a:lnTo>
                    <a:lnTo>
                      <a:pt x="247" y="406"/>
                    </a:lnTo>
                    <a:lnTo>
                      <a:pt x="245" y="396"/>
                    </a:lnTo>
                    <a:lnTo>
                      <a:pt x="244" y="391"/>
                    </a:lnTo>
                    <a:lnTo>
                      <a:pt x="244" y="387"/>
                    </a:lnTo>
                    <a:lnTo>
                      <a:pt x="240" y="379"/>
                    </a:lnTo>
                    <a:lnTo>
                      <a:pt x="235" y="371"/>
                    </a:lnTo>
                    <a:lnTo>
                      <a:pt x="229" y="364"/>
                    </a:lnTo>
                    <a:lnTo>
                      <a:pt x="222" y="359"/>
                    </a:lnTo>
                    <a:lnTo>
                      <a:pt x="214" y="353"/>
                    </a:lnTo>
                    <a:lnTo>
                      <a:pt x="194" y="344"/>
                    </a:lnTo>
                    <a:lnTo>
                      <a:pt x="176" y="335"/>
                    </a:lnTo>
                    <a:lnTo>
                      <a:pt x="156" y="328"/>
                    </a:lnTo>
                    <a:lnTo>
                      <a:pt x="146" y="325"/>
                    </a:lnTo>
                    <a:lnTo>
                      <a:pt x="136" y="323"/>
                    </a:lnTo>
                    <a:lnTo>
                      <a:pt x="132" y="322"/>
                    </a:lnTo>
                    <a:lnTo>
                      <a:pt x="129" y="321"/>
                    </a:lnTo>
                    <a:lnTo>
                      <a:pt x="124" y="317"/>
                    </a:lnTo>
                    <a:lnTo>
                      <a:pt x="117" y="312"/>
                    </a:lnTo>
                    <a:lnTo>
                      <a:pt x="112" y="308"/>
                    </a:lnTo>
                    <a:lnTo>
                      <a:pt x="108" y="302"/>
                    </a:lnTo>
                    <a:lnTo>
                      <a:pt x="103" y="296"/>
                    </a:lnTo>
                    <a:lnTo>
                      <a:pt x="100" y="290"/>
                    </a:lnTo>
                    <a:lnTo>
                      <a:pt x="96" y="283"/>
                    </a:lnTo>
                    <a:lnTo>
                      <a:pt x="94" y="276"/>
                    </a:lnTo>
                    <a:lnTo>
                      <a:pt x="92" y="270"/>
                    </a:lnTo>
                    <a:lnTo>
                      <a:pt x="85" y="243"/>
                    </a:lnTo>
                    <a:lnTo>
                      <a:pt x="81" y="229"/>
                    </a:lnTo>
                    <a:lnTo>
                      <a:pt x="80" y="215"/>
                    </a:lnTo>
                    <a:lnTo>
                      <a:pt x="77" y="201"/>
                    </a:lnTo>
                    <a:lnTo>
                      <a:pt x="75" y="187"/>
                    </a:lnTo>
                    <a:lnTo>
                      <a:pt x="74" y="173"/>
                    </a:lnTo>
                    <a:lnTo>
                      <a:pt x="74" y="159"/>
                    </a:lnTo>
                    <a:lnTo>
                      <a:pt x="73" y="148"/>
                    </a:lnTo>
                    <a:lnTo>
                      <a:pt x="71" y="138"/>
                    </a:lnTo>
                    <a:lnTo>
                      <a:pt x="67" y="119"/>
                    </a:lnTo>
                    <a:lnTo>
                      <a:pt x="78" y="113"/>
                    </a:lnTo>
                    <a:lnTo>
                      <a:pt x="89" y="108"/>
                    </a:lnTo>
                    <a:lnTo>
                      <a:pt x="101" y="103"/>
                    </a:lnTo>
                    <a:lnTo>
                      <a:pt x="112" y="99"/>
                    </a:lnTo>
                    <a:lnTo>
                      <a:pt x="137" y="92"/>
                    </a:lnTo>
                    <a:lnTo>
                      <a:pt x="162" y="89"/>
                    </a:lnTo>
                    <a:lnTo>
                      <a:pt x="176" y="87"/>
                    </a:lnTo>
                    <a:lnTo>
                      <a:pt x="191" y="86"/>
                    </a:lnTo>
                    <a:lnTo>
                      <a:pt x="206" y="85"/>
                    </a:lnTo>
                    <a:lnTo>
                      <a:pt x="221" y="86"/>
                    </a:lnTo>
                    <a:lnTo>
                      <a:pt x="235" y="88"/>
                    </a:lnTo>
                    <a:lnTo>
                      <a:pt x="250" y="90"/>
                    </a:lnTo>
                    <a:lnTo>
                      <a:pt x="265" y="92"/>
                    </a:lnTo>
                    <a:lnTo>
                      <a:pt x="279" y="96"/>
                    </a:lnTo>
                    <a:lnTo>
                      <a:pt x="344" y="110"/>
                    </a:lnTo>
                    <a:lnTo>
                      <a:pt x="377" y="117"/>
                    </a:lnTo>
                    <a:lnTo>
                      <a:pt x="410" y="123"/>
                    </a:lnTo>
                    <a:lnTo>
                      <a:pt x="418" y="124"/>
                    </a:lnTo>
                    <a:lnTo>
                      <a:pt x="427" y="125"/>
                    </a:lnTo>
                    <a:lnTo>
                      <a:pt x="433" y="124"/>
                    </a:lnTo>
                    <a:lnTo>
                      <a:pt x="435" y="123"/>
                    </a:lnTo>
                    <a:lnTo>
                      <a:pt x="437" y="123"/>
                    </a:lnTo>
                    <a:lnTo>
                      <a:pt x="439" y="123"/>
                    </a:lnTo>
                    <a:lnTo>
                      <a:pt x="444" y="121"/>
                    </a:lnTo>
                    <a:lnTo>
                      <a:pt x="449" y="119"/>
                    </a:lnTo>
                    <a:lnTo>
                      <a:pt x="452" y="117"/>
                    </a:lnTo>
                    <a:lnTo>
                      <a:pt x="454" y="116"/>
                    </a:lnTo>
                    <a:lnTo>
                      <a:pt x="456" y="114"/>
                    </a:lnTo>
                    <a:lnTo>
                      <a:pt x="459" y="113"/>
                    </a:lnTo>
                    <a:lnTo>
                      <a:pt x="462" y="109"/>
                    </a:lnTo>
                    <a:lnTo>
                      <a:pt x="467" y="105"/>
                    </a:lnTo>
                    <a:lnTo>
                      <a:pt x="472" y="96"/>
                    </a:lnTo>
                    <a:lnTo>
                      <a:pt x="476" y="88"/>
                    </a:lnTo>
                    <a:lnTo>
                      <a:pt x="477" y="83"/>
                    </a:lnTo>
                    <a:lnTo>
                      <a:pt x="478" y="79"/>
                    </a:lnTo>
                    <a:lnTo>
                      <a:pt x="480" y="70"/>
                    </a:lnTo>
                    <a:lnTo>
                      <a:pt x="480" y="62"/>
                    </a:lnTo>
                    <a:lnTo>
                      <a:pt x="478" y="53"/>
                    </a:lnTo>
                    <a:lnTo>
                      <a:pt x="476" y="44"/>
                    </a:lnTo>
                    <a:lnTo>
                      <a:pt x="476" y="42"/>
                    </a:lnTo>
                    <a:lnTo>
                      <a:pt x="475" y="42"/>
                    </a:lnTo>
                    <a:lnTo>
                      <a:pt x="475" y="40"/>
                    </a:lnTo>
                    <a:lnTo>
                      <a:pt x="473" y="35"/>
                    </a:lnTo>
                    <a:lnTo>
                      <a:pt x="469" y="29"/>
                    </a:lnTo>
                    <a:lnTo>
                      <a:pt x="464" y="25"/>
                    </a:lnTo>
                    <a:lnTo>
                      <a:pt x="458" y="21"/>
                    </a:lnTo>
                    <a:lnTo>
                      <a:pt x="455" y="20"/>
                    </a:lnTo>
                    <a:lnTo>
                      <a:pt x="452" y="19"/>
                    </a:lnTo>
                    <a:lnTo>
                      <a:pt x="427" y="13"/>
                    </a:lnTo>
                    <a:lnTo>
                      <a:pt x="403" y="8"/>
                    </a:lnTo>
                    <a:lnTo>
                      <a:pt x="378" y="4"/>
                    </a:lnTo>
                    <a:lnTo>
                      <a:pt x="354" y="2"/>
                    </a:lnTo>
                    <a:lnTo>
                      <a:pt x="342" y="1"/>
                    </a:lnTo>
                    <a:lnTo>
                      <a:pt x="329" y="0"/>
                    </a:lnTo>
                    <a:lnTo>
                      <a:pt x="305" y="0"/>
                    </a:lnTo>
                    <a:lnTo>
                      <a:pt x="292" y="0"/>
                    </a:lnTo>
                    <a:lnTo>
                      <a:pt x="280" y="1"/>
                    </a:lnTo>
                    <a:lnTo>
                      <a:pt x="256" y="4"/>
                    </a:lnTo>
                    <a:lnTo>
                      <a:pt x="214" y="9"/>
                    </a:lnTo>
                    <a:lnTo>
                      <a:pt x="174" y="17"/>
                    </a:lnTo>
                    <a:lnTo>
                      <a:pt x="134" y="28"/>
                    </a:lnTo>
                    <a:lnTo>
                      <a:pt x="95" y="40"/>
                    </a:lnTo>
                    <a:lnTo>
                      <a:pt x="61" y="52"/>
                    </a:lnTo>
                    <a:lnTo>
                      <a:pt x="28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8" name="Freeform 23"/>
              <p:cNvSpPr>
                <a:spLocks noChangeAspect="1"/>
              </p:cNvSpPr>
              <p:nvPr/>
            </p:nvSpPr>
            <p:spPr bwMode="auto">
              <a:xfrm>
                <a:off x="2282" y="3046"/>
                <a:ext cx="804" cy="669"/>
              </a:xfrm>
              <a:custGeom>
                <a:avLst/>
                <a:gdLst>
                  <a:gd name="T0" fmla="*/ 4 w 804"/>
                  <a:gd name="T1" fmla="*/ 81 h 669"/>
                  <a:gd name="T2" fmla="*/ 14 w 804"/>
                  <a:gd name="T3" fmla="*/ 102 h 669"/>
                  <a:gd name="T4" fmla="*/ 33 w 804"/>
                  <a:gd name="T5" fmla="*/ 117 h 669"/>
                  <a:gd name="T6" fmla="*/ 77 w 804"/>
                  <a:gd name="T7" fmla="*/ 137 h 669"/>
                  <a:gd name="T8" fmla="*/ 292 w 804"/>
                  <a:gd name="T9" fmla="*/ 202 h 669"/>
                  <a:gd name="T10" fmla="*/ 338 w 804"/>
                  <a:gd name="T11" fmla="*/ 225 h 669"/>
                  <a:gd name="T12" fmla="*/ 351 w 804"/>
                  <a:gd name="T13" fmla="*/ 247 h 669"/>
                  <a:gd name="T14" fmla="*/ 354 w 804"/>
                  <a:gd name="T15" fmla="*/ 275 h 669"/>
                  <a:gd name="T16" fmla="*/ 346 w 804"/>
                  <a:gd name="T17" fmla="*/ 315 h 669"/>
                  <a:gd name="T18" fmla="*/ 346 w 804"/>
                  <a:gd name="T19" fmla="*/ 356 h 669"/>
                  <a:gd name="T20" fmla="*/ 358 w 804"/>
                  <a:gd name="T21" fmla="*/ 376 h 669"/>
                  <a:gd name="T22" fmla="*/ 384 w 804"/>
                  <a:gd name="T23" fmla="*/ 427 h 669"/>
                  <a:gd name="T24" fmla="*/ 429 w 804"/>
                  <a:gd name="T25" fmla="*/ 494 h 669"/>
                  <a:gd name="T26" fmla="*/ 455 w 804"/>
                  <a:gd name="T27" fmla="*/ 535 h 669"/>
                  <a:gd name="T28" fmla="*/ 482 w 804"/>
                  <a:gd name="T29" fmla="*/ 580 h 669"/>
                  <a:gd name="T30" fmla="*/ 498 w 804"/>
                  <a:gd name="T31" fmla="*/ 624 h 669"/>
                  <a:gd name="T32" fmla="*/ 510 w 804"/>
                  <a:gd name="T33" fmla="*/ 645 h 669"/>
                  <a:gd name="T34" fmla="*/ 525 w 804"/>
                  <a:gd name="T35" fmla="*/ 659 h 669"/>
                  <a:gd name="T36" fmla="*/ 547 w 804"/>
                  <a:gd name="T37" fmla="*/ 667 h 669"/>
                  <a:gd name="T38" fmla="*/ 573 w 804"/>
                  <a:gd name="T39" fmla="*/ 667 h 669"/>
                  <a:gd name="T40" fmla="*/ 577 w 804"/>
                  <a:gd name="T41" fmla="*/ 664 h 669"/>
                  <a:gd name="T42" fmla="*/ 581 w 804"/>
                  <a:gd name="T43" fmla="*/ 661 h 669"/>
                  <a:gd name="T44" fmla="*/ 600 w 804"/>
                  <a:gd name="T45" fmla="*/ 626 h 669"/>
                  <a:gd name="T46" fmla="*/ 605 w 804"/>
                  <a:gd name="T47" fmla="*/ 615 h 669"/>
                  <a:gd name="T48" fmla="*/ 621 w 804"/>
                  <a:gd name="T49" fmla="*/ 588 h 669"/>
                  <a:gd name="T50" fmla="*/ 673 w 804"/>
                  <a:gd name="T51" fmla="*/ 551 h 669"/>
                  <a:gd name="T52" fmla="*/ 732 w 804"/>
                  <a:gd name="T53" fmla="*/ 531 h 669"/>
                  <a:gd name="T54" fmla="*/ 779 w 804"/>
                  <a:gd name="T55" fmla="*/ 529 h 669"/>
                  <a:gd name="T56" fmla="*/ 784 w 804"/>
                  <a:gd name="T57" fmla="*/ 528 h 669"/>
                  <a:gd name="T58" fmla="*/ 796 w 804"/>
                  <a:gd name="T59" fmla="*/ 520 h 669"/>
                  <a:gd name="T60" fmla="*/ 803 w 804"/>
                  <a:gd name="T61" fmla="*/ 509 h 669"/>
                  <a:gd name="T62" fmla="*/ 804 w 804"/>
                  <a:gd name="T63" fmla="*/ 503 h 669"/>
                  <a:gd name="T64" fmla="*/ 803 w 804"/>
                  <a:gd name="T65" fmla="*/ 490 h 669"/>
                  <a:gd name="T66" fmla="*/ 798 w 804"/>
                  <a:gd name="T67" fmla="*/ 479 h 669"/>
                  <a:gd name="T68" fmla="*/ 789 w 804"/>
                  <a:gd name="T69" fmla="*/ 459 h 669"/>
                  <a:gd name="T70" fmla="*/ 765 w 804"/>
                  <a:gd name="T71" fmla="*/ 437 h 669"/>
                  <a:gd name="T72" fmla="*/ 741 w 804"/>
                  <a:gd name="T73" fmla="*/ 430 h 669"/>
                  <a:gd name="T74" fmla="*/ 703 w 804"/>
                  <a:gd name="T75" fmla="*/ 437 h 669"/>
                  <a:gd name="T76" fmla="*/ 670 w 804"/>
                  <a:gd name="T77" fmla="*/ 456 h 669"/>
                  <a:gd name="T78" fmla="*/ 597 w 804"/>
                  <a:gd name="T79" fmla="*/ 513 h 669"/>
                  <a:gd name="T80" fmla="*/ 571 w 804"/>
                  <a:gd name="T81" fmla="*/ 546 h 669"/>
                  <a:gd name="T82" fmla="*/ 557 w 804"/>
                  <a:gd name="T83" fmla="*/ 565 h 669"/>
                  <a:gd name="T84" fmla="*/ 529 w 804"/>
                  <a:gd name="T85" fmla="*/ 530 h 669"/>
                  <a:gd name="T86" fmla="*/ 501 w 804"/>
                  <a:gd name="T87" fmla="*/ 478 h 669"/>
                  <a:gd name="T88" fmla="*/ 471 w 804"/>
                  <a:gd name="T89" fmla="*/ 406 h 669"/>
                  <a:gd name="T90" fmla="*/ 447 w 804"/>
                  <a:gd name="T91" fmla="*/ 335 h 669"/>
                  <a:gd name="T92" fmla="*/ 438 w 804"/>
                  <a:gd name="T93" fmla="*/ 281 h 669"/>
                  <a:gd name="T94" fmla="*/ 437 w 804"/>
                  <a:gd name="T95" fmla="*/ 225 h 669"/>
                  <a:gd name="T96" fmla="*/ 439 w 804"/>
                  <a:gd name="T97" fmla="*/ 197 h 669"/>
                  <a:gd name="T98" fmla="*/ 426 w 804"/>
                  <a:gd name="T99" fmla="*/ 174 h 669"/>
                  <a:gd name="T100" fmla="*/ 388 w 804"/>
                  <a:gd name="T101" fmla="*/ 139 h 669"/>
                  <a:gd name="T102" fmla="*/ 343 w 804"/>
                  <a:gd name="T103" fmla="*/ 118 h 669"/>
                  <a:gd name="T104" fmla="*/ 328 w 804"/>
                  <a:gd name="T105" fmla="*/ 108 h 669"/>
                  <a:gd name="T106" fmla="*/ 189 w 804"/>
                  <a:gd name="T107" fmla="*/ 41 h 669"/>
                  <a:gd name="T108" fmla="*/ 135 w 804"/>
                  <a:gd name="T109" fmla="*/ 17 h 669"/>
                  <a:gd name="T110" fmla="*/ 60 w 804"/>
                  <a:gd name="T111" fmla="*/ 1 h 669"/>
                  <a:gd name="T112" fmla="*/ 26 w 804"/>
                  <a:gd name="T113" fmla="*/ 6 h 669"/>
                  <a:gd name="T114" fmla="*/ 7 w 804"/>
                  <a:gd name="T115" fmla="*/ 25 h 669"/>
                  <a:gd name="T116" fmla="*/ 0 w 804"/>
                  <a:gd name="T117" fmla="*/ 49 h 669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804"/>
                  <a:gd name="T178" fmla="*/ 0 h 669"/>
                  <a:gd name="T179" fmla="*/ 804 w 804"/>
                  <a:gd name="T180" fmla="*/ 669 h 669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804" h="669">
                    <a:moveTo>
                      <a:pt x="0" y="60"/>
                    </a:moveTo>
                    <a:lnTo>
                      <a:pt x="0" y="65"/>
                    </a:lnTo>
                    <a:lnTo>
                      <a:pt x="1" y="70"/>
                    </a:lnTo>
                    <a:lnTo>
                      <a:pt x="4" y="81"/>
                    </a:lnTo>
                    <a:lnTo>
                      <a:pt x="7" y="89"/>
                    </a:lnTo>
                    <a:lnTo>
                      <a:pt x="9" y="93"/>
                    </a:lnTo>
                    <a:lnTo>
                      <a:pt x="12" y="98"/>
                    </a:lnTo>
                    <a:lnTo>
                      <a:pt x="14" y="102"/>
                    </a:lnTo>
                    <a:lnTo>
                      <a:pt x="17" y="105"/>
                    </a:lnTo>
                    <a:lnTo>
                      <a:pt x="21" y="108"/>
                    </a:lnTo>
                    <a:lnTo>
                      <a:pt x="24" y="111"/>
                    </a:lnTo>
                    <a:lnTo>
                      <a:pt x="33" y="117"/>
                    </a:lnTo>
                    <a:lnTo>
                      <a:pt x="42" y="124"/>
                    </a:lnTo>
                    <a:lnTo>
                      <a:pt x="44" y="125"/>
                    </a:lnTo>
                    <a:lnTo>
                      <a:pt x="47" y="127"/>
                    </a:lnTo>
                    <a:lnTo>
                      <a:pt x="77" y="137"/>
                    </a:lnTo>
                    <a:lnTo>
                      <a:pt x="108" y="147"/>
                    </a:lnTo>
                    <a:lnTo>
                      <a:pt x="196" y="174"/>
                    </a:lnTo>
                    <a:lnTo>
                      <a:pt x="285" y="201"/>
                    </a:lnTo>
                    <a:lnTo>
                      <a:pt x="292" y="202"/>
                    </a:lnTo>
                    <a:lnTo>
                      <a:pt x="299" y="204"/>
                    </a:lnTo>
                    <a:lnTo>
                      <a:pt x="312" y="210"/>
                    </a:lnTo>
                    <a:lnTo>
                      <a:pt x="325" y="217"/>
                    </a:lnTo>
                    <a:lnTo>
                      <a:pt x="338" y="225"/>
                    </a:lnTo>
                    <a:lnTo>
                      <a:pt x="340" y="229"/>
                    </a:lnTo>
                    <a:lnTo>
                      <a:pt x="344" y="235"/>
                    </a:lnTo>
                    <a:lnTo>
                      <a:pt x="349" y="242"/>
                    </a:lnTo>
                    <a:lnTo>
                      <a:pt x="351" y="247"/>
                    </a:lnTo>
                    <a:lnTo>
                      <a:pt x="353" y="254"/>
                    </a:lnTo>
                    <a:lnTo>
                      <a:pt x="354" y="261"/>
                    </a:lnTo>
                    <a:lnTo>
                      <a:pt x="355" y="268"/>
                    </a:lnTo>
                    <a:lnTo>
                      <a:pt x="354" y="275"/>
                    </a:lnTo>
                    <a:lnTo>
                      <a:pt x="353" y="282"/>
                    </a:lnTo>
                    <a:lnTo>
                      <a:pt x="350" y="284"/>
                    </a:lnTo>
                    <a:lnTo>
                      <a:pt x="350" y="288"/>
                    </a:lnTo>
                    <a:lnTo>
                      <a:pt x="346" y="315"/>
                    </a:lnTo>
                    <a:lnTo>
                      <a:pt x="345" y="343"/>
                    </a:lnTo>
                    <a:lnTo>
                      <a:pt x="345" y="347"/>
                    </a:lnTo>
                    <a:lnTo>
                      <a:pt x="345" y="352"/>
                    </a:lnTo>
                    <a:lnTo>
                      <a:pt x="346" y="356"/>
                    </a:lnTo>
                    <a:lnTo>
                      <a:pt x="348" y="360"/>
                    </a:lnTo>
                    <a:lnTo>
                      <a:pt x="350" y="365"/>
                    </a:lnTo>
                    <a:lnTo>
                      <a:pt x="352" y="368"/>
                    </a:lnTo>
                    <a:lnTo>
                      <a:pt x="358" y="376"/>
                    </a:lnTo>
                    <a:lnTo>
                      <a:pt x="365" y="394"/>
                    </a:lnTo>
                    <a:lnTo>
                      <a:pt x="374" y="411"/>
                    </a:lnTo>
                    <a:lnTo>
                      <a:pt x="378" y="419"/>
                    </a:lnTo>
                    <a:lnTo>
                      <a:pt x="384" y="427"/>
                    </a:lnTo>
                    <a:lnTo>
                      <a:pt x="395" y="444"/>
                    </a:lnTo>
                    <a:lnTo>
                      <a:pt x="407" y="460"/>
                    </a:lnTo>
                    <a:lnTo>
                      <a:pt x="419" y="477"/>
                    </a:lnTo>
                    <a:lnTo>
                      <a:pt x="429" y="494"/>
                    </a:lnTo>
                    <a:lnTo>
                      <a:pt x="440" y="512"/>
                    </a:lnTo>
                    <a:lnTo>
                      <a:pt x="443" y="518"/>
                    </a:lnTo>
                    <a:lnTo>
                      <a:pt x="447" y="524"/>
                    </a:lnTo>
                    <a:lnTo>
                      <a:pt x="455" y="535"/>
                    </a:lnTo>
                    <a:lnTo>
                      <a:pt x="463" y="545"/>
                    </a:lnTo>
                    <a:lnTo>
                      <a:pt x="470" y="557"/>
                    </a:lnTo>
                    <a:lnTo>
                      <a:pt x="476" y="568"/>
                    </a:lnTo>
                    <a:lnTo>
                      <a:pt x="482" y="580"/>
                    </a:lnTo>
                    <a:lnTo>
                      <a:pt x="488" y="593"/>
                    </a:lnTo>
                    <a:lnTo>
                      <a:pt x="492" y="605"/>
                    </a:lnTo>
                    <a:lnTo>
                      <a:pt x="496" y="618"/>
                    </a:lnTo>
                    <a:lnTo>
                      <a:pt x="498" y="624"/>
                    </a:lnTo>
                    <a:lnTo>
                      <a:pt x="501" y="629"/>
                    </a:lnTo>
                    <a:lnTo>
                      <a:pt x="503" y="636"/>
                    </a:lnTo>
                    <a:lnTo>
                      <a:pt x="506" y="641"/>
                    </a:lnTo>
                    <a:lnTo>
                      <a:pt x="510" y="645"/>
                    </a:lnTo>
                    <a:lnTo>
                      <a:pt x="513" y="650"/>
                    </a:lnTo>
                    <a:lnTo>
                      <a:pt x="517" y="653"/>
                    </a:lnTo>
                    <a:lnTo>
                      <a:pt x="521" y="657"/>
                    </a:lnTo>
                    <a:lnTo>
                      <a:pt x="525" y="659"/>
                    </a:lnTo>
                    <a:lnTo>
                      <a:pt x="531" y="662"/>
                    </a:lnTo>
                    <a:lnTo>
                      <a:pt x="536" y="664"/>
                    </a:lnTo>
                    <a:lnTo>
                      <a:pt x="541" y="666"/>
                    </a:lnTo>
                    <a:lnTo>
                      <a:pt x="547" y="667"/>
                    </a:lnTo>
                    <a:lnTo>
                      <a:pt x="553" y="668"/>
                    </a:lnTo>
                    <a:lnTo>
                      <a:pt x="567" y="669"/>
                    </a:lnTo>
                    <a:lnTo>
                      <a:pt x="571" y="668"/>
                    </a:lnTo>
                    <a:lnTo>
                      <a:pt x="573" y="667"/>
                    </a:lnTo>
                    <a:lnTo>
                      <a:pt x="575" y="666"/>
                    </a:lnTo>
                    <a:lnTo>
                      <a:pt x="576" y="665"/>
                    </a:lnTo>
                    <a:lnTo>
                      <a:pt x="577" y="665"/>
                    </a:lnTo>
                    <a:lnTo>
                      <a:pt x="577" y="664"/>
                    </a:lnTo>
                    <a:lnTo>
                      <a:pt x="578" y="664"/>
                    </a:lnTo>
                    <a:lnTo>
                      <a:pt x="580" y="662"/>
                    </a:lnTo>
                    <a:lnTo>
                      <a:pt x="581" y="661"/>
                    </a:lnTo>
                    <a:lnTo>
                      <a:pt x="588" y="650"/>
                    </a:lnTo>
                    <a:lnTo>
                      <a:pt x="594" y="638"/>
                    </a:lnTo>
                    <a:lnTo>
                      <a:pt x="600" y="627"/>
                    </a:lnTo>
                    <a:lnTo>
                      <a:pt x="600" y="626"/>
                    </a:lnTo>
                    <a:lnTo>
                      <a:pt x="600" y="625"/>
                    </a:lnTo>
                    <a:lnTo>
                      <a:pt x="601" y="623"/>
                    </a:lnTo>
                    <a:lnTo>
                      <a:pt x="601" y="621"/>
                    </a:lnTo>
                    <a:lnTo>
                      <a:pt x="605" y="615"/>
                    </a:lnTo>
                    <a:lnTo>
                      <a:pt x="607" y="610"/>
                    </a:lnTo>
                    <a:lnTo>
                      <a:pt x="608" y="605"/>
                    </a:lnTo>
                    <a:lnTo>
                      <a:pt x="615" y="597"/>
                    </a:lnTo>
                    <a:lnTo>
                      <a:pt x="621" y="588"/>
                    </a:lnTo>
                    <a:lnTo>
                      <a:pt x="629" y="581"/>
                    </a:lnTo>
                    <a:lnTo>
                      <a:pt x="643" y="569"/>
                    </a:lnTo>
                    <a:lnTo>
                      <a:pt x="659" y="558"/>
                    </a:lnTo>
                    <a:lnTo>
                      <a:pt x="673" y="551"/>
                    </a:lnTo>
                    <a:lnTo>
                      <a:pt x="687" y="544"/>
                    </a:lnTo>
                    <a:lnTo>
                      <a:pt x="702" y="539"/>
                    </a:lnTo>
                    <a:lnTo>
                      <a:pt x="717" y="535"/>
                    </a:lnTo>
                    <a:lnTo>
                      <a:pt x="732" y="531"/>
                    </a:lnTo>
                    <a:lnTo>
                      <a:pt x="748" y="530"/>
                    </a:lnTo>
                    <a:lnTo>
                      <a:pt x="763" y="529"/>
                    </a:lnTo>
                    <a:lnTo>
                      <a:pt x="779" y="529"/>
                    </a:lnTo>
                    <a:lnTo>
                      <a:pt x="780" y="529"/>
                    </a:lnTo>
                    <a:lnTo>
                      <a:pt x="781" y="529"/>
                    </a:lnTo>
                    <a:lnTo>
                      <a:pt x="782" y="529"/>
                    </a:lnTo>
                    <a:lnTo>
                      <a:pt x="784" y="528"/>
                    </a:lnTo>
                    <a:lnTo>
                      <a:pt x="786" y="528"/>
                    </a:lnTo>
                    <a:lnTo>
                      <a:pt x="787" y="527"/>
                    </a:lnTo>
                    <a:lnTo>
                      <a:pt x="790" y="526"/>
                    </a:lnTo>
                    <a:lnTo>
                      <a:pt x="796" y="520"/>
                    </a:lnTo>
                    <a:lnTo>
                      <a:pt x="798" y="517"/>
                    </a:lnTo>
                    <a:lnTo>
                      <a:pt x="800" y="515"/>
                    </a:lnTo>
                    <a:lnTo>
                      <a:pt x="802" y="512"/>
                    </a:lnTo>
                    <a:lnTo>
                      <a:pt x="803" y="509"/>
                    </a:lnTo>
                    <a:lnTo>
                      <a:pt x="803" y="508"/>
                    </a:lnTo>
                    <a:lnTo>
                      <a:pt x="804" y="506"/>
                    </a:lnTo>
                    <a:lnTo>
                      <a:pt x="804" y="503"/>
                    </a:lnTo>
                    <a:lnTo>
                      <a:pt x="804" y="500"/>
                    </a:lnTo>
                    <a:lnTo>
                      <a:pt x="804" y="496"/>
                    </a:lnTo>
                    <a:lnTo>
                      <a:pt x="804" y="493"/>
                    </a:lnTo>
                    <a:lnTo>
                      <a:pt x="803" y="490"/>
                    </a:lnTo>
                    <a:lnTo>
                      <a:pt x="802" y="486"/>
                    </a:lnTo>
                    <a:lnTo>
                      <a:pt x="800" y="482"/>
                    </a:lnTo>
                    <a:lnTo>
                      <a:pt x="799" y="480"/>
                    </a:lnTo>
                    <a:lnTo>
                      <a:pt x="798" y="479"/>
                    </a:lnTo>
                    <a:lnTo>
                      <a:pt x="797" y="475"/>
                    </a:lnTo>
                    <a:lnTo>
                      <a:pt x="795" y="471"/>
                    </a:lnTo>
                    <a:lnTo>
                      <a:pt x="793" y="466"/>
                    </a:lnTo>
                    <a:lnTo>
                      <a:pt x="789" y="459"/>
                    </a:lnTo>
                    <a:lnTo>
                      <a:pt x="783" y="452"/>
                    </a:lnTo>
                    <a:lnTo>
                      <a:pt x="778" y="447"/>
                    </a:lnTo>
                    <a:lnTo>
                      <a:pt x="772" y="442"/>
                    </a:lnTo>
                    <a:lnTo>
                      <a:pt x="765" y="437"/>
                    </a:lnTo>
                    <a:lnTo>
                      <a:pt x="757" y="433"/>
                    </a:lnTo>
                    <a:lnTo>
                      <a:pt x="749" y="430"/>
                    </a:lnTo>
                    <a:lnTo>
                      <a:pt x="745" y="430"/>
                    </a:lnTo>
                    <a:lnTo>
                      <a:pt x="741" y="430"/>
                    </a:lnTo>
                    <a:lnTo>
                      <a:pt x="731" y="430"/>
                    </a:lnTo>
                    <a:lnTo>
                      <a:pt x="721" y="431"/>
                    </a:lnTo>
                    <a:lnTo>
                      <a:pt x="712" y="433"/>
                    </a:lnTo>
                    <a:lnTo>
                      <a:pt x="703" y="437"/>
                    </a:lnTo>
                    <a:lnTo>
                      <a:pt x="694" y="440"/>
                    </a:lnTo>
                    <a:lnTo>
                      <a:pt x="685" y="444"/>
                    </a:lnTo>
                    <a:lnTo>
                      <a:pt x="678" y="450"/>
                    </a:lnTo>
                    <a:lnTo>
                      <a:pt x="670" y="456"/>
                    </a:lnTo>
                    <a:lnTo>
                      <a:pt x="642" y="478"/>
                    </a:lnTo>
                    <a:lnTo>
                      <a:pt x="614" y="499"/>
                    </a:lnTo>
                    <a:lnTo>
                      <a:pt x="605" y="506"/>
                    </a:lnTo>
                    <a:lnTo>
                      <a:pt x="597" y="513"/>
                    </a:lnTo>
                    <a:lnTo>
                      <a:pt x="589" y="521"/>
                    </a:lnTo>
                    <a:lnTo>
                      <a:pt x="583" y="529"/>
                    </a:lnTo>
                    <a:lnTo>
                      <a:pt x="576" y="537"/>
                    </a:lnTo>
                    <a:lnTo>
                      <a:pt x="571" y="546"/>
                    </a:lnTo>
                    <a:lnTo>
                      <a:pt x="566" y="556"/>
                    </a:lnTo>
                    <a:lnTo>
                      <a:pt x="560" y="565"/>
                    </a:lnTo>
                    <a:lnTo>
                      <a:pt x="557" y="565"/>
                    </a:lnTo>
                    <a:lnTo>
                      <a:pt x="556" y="565"/>
                    </a:lnTo>
                    <a:lnTo>
                      <a:pt x="546" y="554"/>
                    </a:lnTo>
                    <a:lnTo>
                      <a:pt x="538" y="542"/>
                    </a:lnTo>
                    <a:lnTo>
                      <a:pt x="529" y="530"/>
                    </a:lnTo>
                    <a:lnTo>
                      <a:pt x="521" y="517"/>
                    </a:lnTo>
                    <a:lnTo>
                      <a:pt x="513" y="504"/>
                    </a:lnTo>
                    <a:lnTo>
                      <a:pt x="507" y="492"/>
                    </a:lnTo>
                    <a:lnTo>
                      <a:pt x="501" y="478"/>
                    </a:lnTo>
                    <a:lnTo>
                      <a:pt x="496" y="465"/>
                    </a:lnTo>
                    <a:lnTo>
                      <a:pt x="489" y="446"/>
                    </a:lnTo>
                    <a:lnTo>
                      <a:pt x="481" y="430"/>
                    </a:lnTo>
                    <a:lnTo>
                      <a:pt x="471" y="406"/>
                    </a:lnTo>
                    <a:lnTo>
                      <a:pt x="466" y="394"/>
                    </a:lnTo>
                    <a:lnTo>
                      <a:pt x="461" y="382"/>
                    </a:lnTo>
                    <a:lnTo>
                      <a:pt x="454" y="359"/>
                    </a:lnTo>
                    <a:lnTo>
                      <a:pt x="447" y="335"/>
                    </a:lnTo>
                    <a:lnTo>
                      <a:pt x="446" y="329"/>
                    </a:lnTo>
                    <a:lnTo>
                      <a:pt x="445" y="324"/>
                    </a:lnTo>
                    <a:lnTo>
                      <a:pt x="440" y="302"/>
                    </a:lnTo>
                    <a:lnTo>
                      <a:pt x="438" y="281"/>
                    </a:lnTo>
                    <a:lnTo>
                      <a:pt x="436" y="258"/>
                    </a:lnTo>
                    <a:lnTo>
                      <a:pt x="436" y="236"/>
                    </a:lnTo>
                    <a:lnTo>
                      <a:pt x="436" y="231"/>
                    </a:lnTo>
                    <a:lnTo>
                      <a:pt x="437" y="225"/>
                    </a:lnTo>
                    <a:lnTo>
                      <a:pt x="439" y="217"/>
                    </a:lnTo>
                    <a:lnTo>
                      <a:pt x="440" y="210"/>
                    </a:lnTo>
                    <a:lnTo>
                      <a:pt x="439" y="203"/>
                    </a:lnTo>
                    <a:lnTo>
                      <a:pt x="439" y="197"/>
                    </a:lnTo>
                    <a:lnTo>
                      <a:pt x="436" y="190"/>
                    </a:lnTo>
                    <a:lnTo>
                      <a:pt x="433" y="184"/>
                    </a:lnTo>
                    <a:lnTo>
                      <a:pt x="430" y="179"/>
                    </a:lnTo>
                    <a:lnTo>
                      <a:pt x="426" y="174"/>
                    </a:lnTo>
                    <a:lnTo>
                      <a:pt x="418" y="164"/>
                    </a:lnTo>
                    <a:lnTo>
                      <a:pt x="408" y="155"/>
                    </a:lnTo>
                    <a:lnTo>
                      <a:pt x="399" y="147"/>
                    </a:lnTo>
                    <a:lnTo>
                      <a:pt x="388" y="139"/>
                    </a:lnTo>
                    <a:lnTo>
                      <a:pt x="378" y="133"/>
                    </a:lnTo>
                    <a:lnTo>
                      <a:pt x="366" y="127"/>
                    </a:lnTo>
                    <a:lnTo>
                      <a:pt x="355" y="122"/>
                    </a:lnTo>
                    <a:lnTo>
                      <a:pt x="343" y="118"/>
                    </a:lnTo>
                    <a:lnTo>
                      <a:pt x="339" y="115"/>
                    </a:lnTo>
                    <a:lnTo>
                      <a:pt x="336" y="112"/>
                    </a:lnTo>
                    <a:lnTo>
                      <a:pt x="331" y="110"/>
                    </a:lnTo>
                    <a:lnTo>
                      <a:pt x="328" y="108"/>
                    </a:lnTo>
                    <a:lnTo>
                      <a:pt x="292" y="92"/>
                    </a:lnTo>
                    <a:lnTo>
                      <a:pt x="258" y="76"/>
                    </a:lnTo>
                    <a:lnTo>
                      <a:pt x="223" y="59"/>
                    </a:lnTo>
                    <a:lnTo>
                      <a:pt x="189" y="41"/>
                    </a:lnTo>
                    <a:lnTo>
                      <a:pt x="172" y="32"/>
                    </a:lnTo>
                    <a:lnTo>
                      <a:pt x="154" y="24"/>
                    </a:lnTo>
                    <a:lnTo>
                      <a:pt x="144" y="20"/>
                    </a:lnTo>
                    <a:lnTo>
                      <a:pt x="135" y="17"/>
                    </a:lnTo>
                    <a:lnTo>
                      <a:pt x="117" y="11"/>
                    </a:lnTo>
                    <a:lnTo>
                      <a:pt x="98" y="7"/>
                    </a:lnTo>
                    <a:lnTo>
                      <a:pt x="79" y="3"/>
                    </a:lnTo>
                    <a:lnTo>
                      <a:pt x="60" y="1"/>
                    </a:lnTo>
                    <a:lnTo>
                      <a:pt x="50" y="0"/>
                    </a:lnTo>
                    <a:lnTo>
                      <a:pt x="41" y="0"/>
                    </a:lnTo>
                    <a:lnTo>
                      <a:pt x="30" y="4"/>
                    </a:lnTo>
                    <a:lnTo>
                      <a:pt x="26" y="6"/>
                    </a:lnTo>
                    <a:lnTo>
                      <a:pt x="21" y="9"/>
                    </a:lnTo>
                    <a:lnTo>
                      <a:pt x="14" y="15"/>
                    </a:lnTo>
                    <a:lnTo>
                      <a:pt x="9" y="22"/>
                    </a:lnTo>
                    <a:lnTo>
                      <a:pt x="7" y="25"/>
                    </a:lnTo>
                    <a:lnTo>
                      <a:pt x="5" y="30"/>
                    </a:lnTo>
                    <a:lnTo>
                      <a:pt x="3" y="34"/>
                    </a:lnTo>
                    <a:lnTo>
                      <a:pt x="2" y="39"/>
                    </a:lnTo>
                    <a:lnTo>
                      <a:pt x="0" y="49"/>
                    </a:lnTo>
                    <a:lnTo>
                      <a:pt x="0" y="54"/>
                    </a:lnTo>
                    <a:lnTo>
                      <a:pt x="0" y="6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9" name="Freeform 24"/>
              <p:cNvSpPr>
                <a:spLocks noChangeAspect="1"/>
              </p:cNvSpPr>
              <p:nvPr/>
            </p:nvSpPr>
            <p:spPr bwMode="auto">
              <a:xfrm>
                <a:off x="1471" y="3026"/>
                <a:ext cx="788" cy="432"/>
              </a:xfrm>
              <a:custGeom>
                <a:avLst/>
                <a:gdLst>
                  <a:gd name="T0" fmla="*/ 787 w 788"/>
                  <a:gd name="T1" fmla="*/ 82 h 432"/>
                  <a:gd name="T2" fmla="*/ 777 w 788"/>
                  <a:gd name="T3" fmla="*/ 48 h 432"/>
                  <a:gd name="T4" fmla="*/ 750 w 788"/>
                  <a:gd name="T5" fmla="*/ 26 h 432"/>
                  <a:gd name="T6" fmla="*/ 714 w 788"/>
                  <a:gd name="T7" fmla="*/ 22 h 432"/>
                  <a:gd name="T8" fmla="*/ 691 w 788"/>
                  <a:gd name="T9" fmla="*/ 34 h 432"/>
                  <a:gd name="T10" fmla="*/ 634 w 788"/>
                  <a:gd name="T11" fmla="*/ 105 h 432"/>
                  <a:gd name="T12" fmla="*/ 566 w 788"/>
                  <a:gd name="T13" fmla="*/ 213 h 432"/>
                  <a:gd name="T14" fmla="*/ 530 w 788"/>
                  <a:gd name="T15" fmla="*/ 286 h 432"/>
                  <a:gd name="T16" fmla="*/ 510 w 788"/>
                  <a:gd name="T17" fmla="*/ 314 h 432"/>
                  <a:gd name="T18" fmla="*/ 478 w 788"/>
                  <a:gd name="T19" fmla="*/ 331 h 432"/>
                  <a:gd name="T20" fmla="*/ 431 w 788"/>
                  <a:gd name="T21" fmla="*/ 280 h 432"/>
                  <a:gd name="T22" fmla="*/ 371 w 788"/>
                  <a:gd name="T23" fmla="*/ 226 h 432"/>
                  <a:gd name="T24" fmla="*/ 300 w 788"/>
                  <a:gd name="T25" fmla="*/ 178 h 432"/>
                  <a:gd name="T26" fmla="*/ 257 w 788"/>
                  <a:gd name="T27" fmla="*/ 144 h 432"/>
                  <a:gd name="T28" fmla="*/ 228 w 788"/>
                  <a:gd name="T29" fmla="*/ 94 h 432"/>
                  <a:gd name="T30" fmla="*/ 198 w 788"/>
                  <a:gd name="T31" fmla="*/ 21 h 432"/>
                  <a:gd name="T32" fmla="*/ 184 w 788"/>
                  <a:gd name="T33" fmla="*/ 6 h 432"/>
                  <a:gd name="T34" fmla="*/ 155 w 788"/>
                  <a:gd name="T35" fmla="*/ 0 h 432"/>
                  <a:gd name="T36" fmla="*/ 123 w 788"/>
                  <a:gd name="T37" fmla="*/ 22 h 432"/>
                  <a:gd name="T38" fmla="*/ 120 w 788"/>
                  <a:gd name="T39" fmla="*/ 57 h 432"/>
                  <a:gd name="T40" fmla="*/ 118 w 788"/>
                  <a:gd name="T41" fmla="*/ 89 h 432"/>
                  <a:gd name="T42" fmla="*/ 106 w 788"/>
                  <a:gd name="T43" fmla="*/ 127 h 432"/>
                  <a:gd name="T44" fmla="*/ 95 w 788"/>
                  <a:gd name="T45" fmla="*/ 146 h 432"/>
                  <a:gd name="T46" fmla="*/ 80 w 788"/>
                  <a:gd name="T47" fmla="*/ 162 h 432"/>
                  <a:gd name="T48" fmla="*/ 25 w 788"/>
                  <a:gd name="T49" fmla="*/ 219 h 432"/>
                  <a:gd name="T50" fmla="*/ 0 w 788"/>
                  <a:gd name="T51" fmla="*/ 266 h 432"/>
                  <a:gd name="T52" fmla="*/ 3 w 788"/>
                  <a:gd name="T53" fmla="*/ 287 h 432"/>
                  <a:gd name="T54" fmla="*/ 32 w 788"/>
                  <a:gd name="T55" fmla="*/ 300 h 432"/>
                  <a:gd name="T56" fmla="*/ 50 w 788"/>
                  <a:gd name="T57" fmla="*/ 295 h 432"/>
                  <a:gd name="T58" fmla="*/ 74 w 788"/>
                  <a:gd name="T59" fmla="*/ 283 h 432"/>
                  <a:gd name="T60" fmla="*/ 91 w 788"/>
                  <a:gd name="T61" fmla="*/ 269 h 432"/>
                  <a:gd name="T62" fmla="*/ 97 w 788"/>
                  <a:gd name="T63" fmla="*/ 264 h 432"/>
                  <a:gd name="T64" fmla="*/ 118 w 788"/>
                  <a:gd name="T65" fmla="*/ 237 h 432"/>
                  <a:gd name="T66" fmla="*/ 130 w 788"/>
                  <a:gd name="T67" fmla="*/ 211 h 432"/>
                  <a:gd name="T68" fmla="*/ 140 w 788"/>
                  <a:gd name="T69" fmla="*/ 169 h 432"/>
                  <a:gd name="T70" fmla="*/ 150 w 788"/>
                  <a:gd name="T71" fmla="*/ 131 h 432"/>
                  <a:gd name="T72" fmla="*/ 172 w 788"/>
                  <a:gd name="T73" fmla="*/ 116 h 432"/>
                  <a:gd name="T74" fmla="*/ 190 w 788"/>
                  <a:gd name="T75" fmla="*/ 130 h 432"/>
                  <a:gd name="T76" fmla="*/ 207 w 788"/>
                  <a:gd name="T77" fmla="*/ 158 h 432"/>
                  <a:gd name="T78" fmla="*/ 250 w 788"/>
                  <a:gd name="T79" fmla="*/ 223 h 432"/>
                  <a:gd name="T80" fmla="*/ 373 w 788"/>
                  <a:gd name="T81" fmla="*/ 329 h 432"/>
                  <a:gd name="T82" fmla="*/ 433 w 788"/>
                  <a:gd name="T83" fmla="*/ 377 h 432"/>
                  <a:gd name="T84" fmla="*/ 454 w 788"/>
                  <a:gd name="T85" fmla="*/ 413 h 432"/>
                  <a:gd name="T86" fmla="*/ 496 w 788"/>
                  <a:gd name="T87" fmla="*/ 432 h 432"/>
                  <a:gd name="T88" fmla="*/ 517 w 788"/>
                  <a:gd name="T89" fmla="*/ 427 h 432"/>
                  <a:gd name="T90" fmla="*/ 561 w 788"/>
                  <a:gd name="T91" fmla="*/ 399 h 432"/>
                  <a:gd name="T92" fmla="*/ 577 w 788"/>
                  <a:gd name="T93" fmla="*/ 384 h 432"/>
                  <a:gd name="T94" fmla="*/ 646 w 788"/>
                  <a:gd name="T95" fmla="*/ 310 h 432"/>
                  <a:gd name="T96" fmla="*/ 693 w 788"/>
                  <a:gd name="T97" fmla="*/ 253 h 432"/>
                  <a:gd name="T98" fmla="*/ 714 w 788"/>
                  <a:gd name="T99" fmla="*/ 225 h 432"/>
                  <a:gd name="T100" fmla="*/ 753 w 788"/>
                  <a:gd name="T101" fmla="*/ 165 h 432"/>
                  <a:gd name="T102" fmla="*/ 782 w 788"/>
                  <a:gd name="T103" fmla="*/ 106 h 43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w 788"/>
                  <a:gd name="T157" fmla="*/ 0 h 432"/>
                  <a:gd name="T158" fmla="*/ 788 w 788"/>
                  <a:gd name="T159" fmla="*/ 432 h 432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T156" t="T157" r="T158" b="T159"/>
                <a:pathLst>
                  <a:path w="788" h="432">
                    <a:moveTo>
                      <a:pt x="782" y="106"/>
                    </a:moveTo>
                    <a:lnTo>
                      <a:pt x="784" y="98"/>
                    </a:lnTo>
                    <a:lnTo>
                      <a:pt x="786" y="91"/>
                    </a:lnTo>
                    <a:lnTo>
                      <a:pt x="786" y="87"/>
                    </a:lnTo>
                    <a:lnTo>
                      <a:pt x="787" y="82"/>
                    </a:lnTo>
                    <a:lnTo>
                      <a:pt x="788" y="75"/>
                    </a:lnTo>
                    <a:lnTo>
                      <a:pt x="785" y="64"/>
                    </a:lnTo>
                    <a:lnTo>
                      <a:pt x="784" y="60"/>
                    </a:lnTo>
                    <a:lnTo>
                      <a:pt x="782" y="55"/>
                    </a:lnTo>
                    <a:lnTo>
                      <a:pt x="777" y="48"/>
                    </a:lnTo>
                    <a:lnTo>
                      <a:pt x="770" y="39"/>
                    </a:lnTo>
                    <a:lnTo>
                      <a:pt x="766" y="35"/>
                    </a:lnTo>
                    <a:lnTo>
                      <a:pt x="763" y="33"/>
                    </a:lnTo>
                    <a:lnTo>
                      <a:pt x="755" y="27"/>
                    </a:lnTo>
                    <a:lnTo>
                      <a:pt x="750" y="26"/>
                    </a:lnTo>
                    <a:lnTo>
                      <a:pt x="747" y="24"/>
                    </a:lnTo>
                    <a:lnTo>
                      <a:pt x="738" y="21"/>
                    </a:lnTo>
                    <a:lnTo>
                      <a:pt x="728" y="21"/>
                    </a:lnTo>
                    <a:lnTo>
                      <a:pt x="719" y="21"/>
                    </a:lnTo>
                    <a:lnTo>
                      <a:pt x="714" y="22"/>
                    </a:lnTo>
                    <a:lnTo>
                      <a:pt x="708" y="24"/>
                    </a:lnTo>
                    <a:lnTo>
                      <a:pt x="703" y="25"/>
                    </a:lnTo>
                    <a:lnTo>
                      <a:pt x="699" y="27"/>
                    </a:lnTo>
                    <a:lnTo>
                      <a:pt x="694" y="31"/>
                    </a:lnTo>
                    <a:lnTo>
                      <a:pt x="691" y="34"/>
                    </a:lnTo>
                    <a:lnTo>
                      <a:pt x="679" y="48"/>
                    </a:lnTo>
                    <a:lnTo>
                      <a:pt x="667" y="62"/>
                    </a:lnTo>
                    <a:lnTo>
                      <a:pt x="656" y="76"/>
                    </a:lnTo>
                    <a:lnTo>
                      <a:pt x="644" y="90"/>
                    </a:lnTo>
                    <a:lnTo>
                      <a:pt x="634" y="105"/>
                    </a:lnTo>
                    <a:lnTo>
                      <a:pt x="623" y="120"/>
                    </a:lnTo>
                    <a:lnTo>
                      <a:pt x="603" y="150"/>
                    </a:lnTo>
                    <a:lnTo>
                      <a:pt x="583" y="182"/>
                    </a:lnTo>
                    <a:lnTo>
                      <a:pt x="573" y="198"/>
                    </a:lnTo>
                    <a:lnTo>
                      <a:pt x="566" y="213"/>
                    </a:lnTo>
                    <a:lnTo>
                      <a:pt x="558" y="232"/>
                    </a:lnTo>
                    <a:lnTo>
                      <a:pt x="549" y="250"/>
                    </a:lnTo>
                    <a:lnTo>
                      <a:pt x="544" y="259"/>
                    </a:lnTo>
                    <a:lnTo>
                      <a:pt x="539" y="267"/>
                    </a:lnTo>
                    <a:lnTo>
                      <a:pt x="530" y="286"/>
                    </a:lnTo>
                    <a:lnTo>
                      <a:pt x="525" y="293"/>
                    </a:lnTo>
                    <a:lnTo>
                      <a:pt x="523" y="296"/>
                    </a:lnTo>
                    <a:lnTo>
                      <a:pt x="521" y="300"/>
                    </a:lnTo>
                    <a:lnTo>
                      <a:pt x="516" y="307"/>
                    </a:lnTo>
                    <a:lnTo>
                      <a:pt x="510" y="314"/>
                    </a:lnTo>
                    <a:lnTo>
                      <a:pt x="504" y="320"/>
                    </a:lnTo>
                    <a:lnTo>
                      <a:pt x="499" y="327"/>
                    </a:lnTo>
                    <a:lnTo>
                      <a:pt x="493" y="333"/>
                    </a:lnTo>
                    <a:lnTo>
                      <a:pt x="486" y="339"/>
                    </a:lnTo>
                    <a:lnTo>
                      <a:pt x="478" y="331"/>
                    </a:lnTo>
                    <a:lnTo>
                      <a:pt x="470" y="324"/>
                    </a:lnTo>
                    <a:lnTo>
                      <a:pt x="455" y="309"/>
                    </a:lnTo>
                    <a:lnTo>
                      <a:pt x="448" y="301"/>
                    </a:lnTo>
                    <a:lnTo>
                      <a:pt x="441" y="292"/>
                    </a:lnTo>
                    <a:lnTo>
                      <a:pt x="431" y="280"/>
                    </a:lnTo>
                    <a:lnTo>
                      <a:pt x="419" y="267"/>
                    </a:lnTo>
                    <a:lnTo>
                      <a:pt x="408" y="256"/>
                    </a:lnTo>
                    <a:lnTo>
                      <a:pt x="397" y="246"/>
                    </a:lnTo>
                    <a:lnTo>
                      <a:pt x="383" y="235"/>
                    </a:lnTo>
                    <a:lnTo>
                      <a:pt x="371" y="226"/>
                    </a:lnTo>
                    <a:lnTo>
                      <a:pt x="358" y="216"/>
                    </a:lnTo>
                    <a:lnTo>
                      <a:pt x="344" y="208"/>
                    </a:lnTo>
                    <a:lnTo>
                      <a:pt x="328" y="198"/>
                    </a:lnTo>
                    <a:lnTo>
                      <a:pt x="313" y="188"/>
                    </a:lnTo>
                    <a:lnTo>
                      <a:pt x="300" y="178"/>
                    </a:lnTo>
                    <a:lnTo>
                      <a:pt x="288" y="170"/>
                    </a:lnTo>
                    <a:lnTo>
                      <a:pt x="276" y="160"/>
                    </a:lnTo>
                    <a:lnTo>
                      <a:pt x="264" y="151"/>
                    </a:lnTo>
                    <a:lnTo>
                      <a:pt x="260" y="147"/>
                    </a:lnTo>
                    <a:lnTo>
                      <a:pt x="257" y="144"/>
                    </a:lnTo>
                    <a:lnTo>
                      <a:pt x="254" y="139"/>
                    </a:lnTo>
                    <a:lnTo>
                      <a:pt x="251" y="136"/>
                    </a:lnTo>
                    <a:lnTo>
                      <a:pt x="243" y="122"/>
                    </a:lnTo>
                    <a:lnTo>
                      <a:pt x="235" y="108"/>
                    </a:lnTo>
                    <a:lnTo>
                      <a:pt x="228" y="94"/>
                    </a:lnTo>
                    <a:lnTo>
                      <a:pt x="221" y="80"/>
                    </a:lnTo>
                    <a:lnTo>
                      <a:pt x="215" y="65"/>
                    </a:lnTo>
                    <a:lnTo>
                      <a:pt x="208" y="51"/>
                    </a:lnTo>
                    <a:lnTo>
                      <a:pt x="203" y="36"/>
                    </a:lnTo>
                    <a:lnTo>
                      <a:pt x="198" y="21"/>
                    </a:lnTo>
                    <a:lnTo>
                      <a:pt x="196" y="17"/>
                    </a:lnTo>
                    <a:lnTo>
                      <a:pt x="193" y="14"/>
                    </a:lnTo>
                    <a:lnTo>
                      <a:pt x="190" y="10"/>
                    </a:lnTo>
                    <a:lnTo>
                      <a:pt x="187" y="7"/>
                    </a:lnTo>
                    <a:lnTo>
                      <a:pt x="184" y="6"/>
                    </a:lnTo>
                    <a:lnTo>
                      <a:pt x="180" y="4"/>
                    </a:lnTo>
                    <a:lnTo>
                      <a:pt x="176" y="2"/>
                    </a:lnTo>
                    <a:lnTo>
                      <a:pt x="172" y="1"/>
                    </a:lnTo>
                    <a:lnTo>
                      <a:pt x="163" y="0"/>
                    </a:lnTo>
                    <a:lnTo>
                      <a:pt x="155" y="0"/>
                    </a:lnTo>
                    <a:lnTo>
                      <a:pt x="148" y="2"/>
                    </a:lnTo>
                    <a:lnTo>
                      <a:pt x="141" y="5"/>
                    </a:lnTo>
                    <a:lnTo>
                      <a:pt x="135" y="9"/>
                    </a:lnTo>
                    <a:lnTo>
                      <a:pt x="128" y="15"/>
                    </a:lnTo>
                    <a:lnTo>
                      <a:pt x="123" y="22"/>
                    </a:lnTo>
                    <a:lnTo>
                      <a:pt x="120" y="26"/>
                    </a:lnTo>
                    <a:lnTo>
                      <a:pt x="118" y="30"/>
                    </a:lnTo>
                    <a:lnTo>
                      <a:pt x="116" y="39"/>
                    </a:lnTo>
                    <a:lnTo>
                      <a:pt x="118" y="48"/>
                    </a:lnTo>
                    <a:lnTo>
                      <a:pt x="120" y="57"/>
                    </a:lnTo>
                    <a:lnTo>
                      <a:pt x="121" y="68"/>
                    </a:lnTo>
                    <a:lnTo>
                      <a:pt x="121" y="77"/>
                    </a:lnTo>
                    <a:lnTo>
                      <a:pt x="120" y="83"/>
                    </a:lnTo>
                    <a:lnTo>
                      <a:pt x="119" y="86"/>
                    </a:lnTo>
                    <a:lnTo>
                      <a:pt x="118" y="89"/>
                    </a:lnTo>
                    <a:lnTo>
                      <a:pt x="116" y="96"/>
                    </a:lnTo>
                    <a:lnTo>
                      <a:pt x="116" y="103"/>
                    </a:lnTo>
                    <a:lnTo>
                      <a:pt x="113" y="109"/>
                    </a:lnTo>
                    <a:lnTo>
                      <a:pt x="111" y="115"/>
                    </a:lnTo>
                    <a:lnTo>
                      <a:pt x="106" y="127"/>
                    </a:lnTo>
                    <a:lnTo>
                      <a:pt x="103" y="131"/>
                    </a:lnTo>
                    <a:lnTo>
                      <a:pt x="101" y="137"/>
                    </a:lnTo>
                    <a:lnTo>
                      <a:pt x="99" y="138"/>
                    </a:lnTo>
                    <a:lnTo>
                      <a:pt x="97" y="141"/>
                    </a:lnTo>
                    <a:lnTo>
                      <a:pt x="95" y="146"/>
                    </a:lnTo>
                    <a:lnTo>
                      <a:pt x="90" y="150"/>
                    </a:lnTo>
                    <a:lnTo>
                      <a:pt x="87" y="154"/>
                    </a:lnTo>
                    <a:lnTo>
                      <a:pt x="85" y="156"/>
                    </a:lnTo>
                    <a:lnTo>
                      <a:pt x="83" y="158"/>
                    </a:lnTo>
                    <a:lnTo>
                      <a:pt x="80" y="162"/>
                    </a:lnTo>
                    <a:lnTo>
                      <a:pt x="64" y="177"/>
                    </a:lnTo>
                    <a:lnTo>
                      <a:pt x="49" y="192"/>
                    </a:lnTo>
                    <a:lnTo>
                      <a:pt x="38" y="204"/>
                    </a:lnTo>
                    <a:lnTo>
                      <a:pt x="32" y="210"/>
                    </a:lnTo>
                    <a:lnTo>
                      <a:pt x="25" y="219"/>
                    </a:lnTo>
                    <a:lnTo>
                      <a:pt x="18" y="228"/>
                    </a:lnTo>
                    <a:lnTo>
                      <a:pt x="11" y="241"/>
                    </a:lnTo>
                    <a:lnTo>
                      <a:pt x="4" y="254"/>
                    </a:lnTo>
                    <a:lnTo>
                      <a:pt x="2" y="260"/>
                    </a:lnTo>
                    <a:lnTo>
                      <a:pt x="0" y="266"/>
                    </a:lnTo>
                    <a:lnTo>
                      <a:pt x="0" y="267"/>
                    </a:lnTo>
                    <a:lnTo>
                      <a:pt x="0" y="271"/>
                    </a:lnTo>
                    <a:lnTo>
                      <a:pt x="0" y="276"/>
                    </a:lnTo>
                    <a:lnTo>
                      <a:pt x="1" y="281"/>
                    </a:lnTo>
                    <a:lnTo>
                      <a:pt x="3" y="287"/>
                    </a:lnTo>
                    <a:lnTo>
                      <a:pt x="5" y="291"/>
                    </a:lnTo>
                    <a:lnTo>
                      <a:pt x="9" y="297"/>
                    </a:lnTo>
                    <a:lnTo>
                      <a:pt x="18" y="299"/>
                    </a:lnTo>
                    <a:lnTo>
                      <a:pt x="28" y="300"/>
                    </a:lnTo>
                    <a:lnTo>
                      <a:pt x="32" y="300"/>
                    </a:lnTo>
                    <a:lnTo>
                      <a:pt x="37" y="300"/>
                    </a:lnTo>
                    <a:lnTo>
                      <a:pt x="42" y="299"/>
                    </a:lnTo>
                    <a:lnTo>
                      <a:pt x="47" y="297"/>
                    </a:lnTo>
                    <a:lnTo>
                      <a:pt x="48" y="296"/>
                    </a:lnTo>
                    <a:lnTo>
                      <a:pt x="50" y="295"/>
                    </a:lnTo>
                    <a:lnTo>
                      <a:pt x="53" y="294"/>
                    </a:lnTo>
                    <a:lnTo>
                      <a:pt x="60" y="291"/>
                    </a:lnTo>
                    <a:lnTo>
                      <a:pt x="67" y="288"/>
                    </a:lnTo>
                    <a:lnTo>
                      <a:pt x="70" y="285"/>
                    </a:lnTo>
                    <a:lnTo>
                      <a:pt x="74" y="283"/>
                    </a:lnTo>
                    <a:lnTo>
                      <a:pt x="76" y="281"/>
                    </a:lnTo>
                    <a:lnTo>
                      <a:pt x="80" y="279"/>
                    </a:lnTo>
                    <a:lnTo>
                      <a:pt x="82" y="276"/>
                    </a:lnTo>
                    <a:lnTo>
                      <a:pt x="85" y="274"/>
                    </a:lnTo>
                    <a:lnTo>
                      <a:pt x="91" y="269"/>
                    </a:lnTo>
                    <a:lnTo>
                      <a:pt x="94" y="267"/>
                    </a:lnTo>
                    <a:lnTo>
                      <a:pt x="95" y="266"/>
                    </a:lnTo>
                    <a:lnTo>
                      <a:pt x="95" y="265"/>
                    </a:lnTo>
                    <a:lnTo>
                      <a:pt x="96" y="264"/>
                    </a:lnTo>
                    <a:lnTo>
                      <a:pt x="97" y="264"/>
                    </a:lnTo>
                    <a:lnTo>
                      <a:pt x="104" y="255"/>
                    </a:lnTo>
                    <a:lnTo>
                      <a:pt x="113" y="247"/>
                    </a:lnTo>
                    <a:lnTo>
                      <a:pt x="117" y="240"/>
                    </a:lnTo>
                    <a:lnTo>
                      <a:pt x="118" y="237"/>
                    </a:lnTo>
                    <a:lnTo>
                      <a:pt x="118" y="236"/>
                    </a:lnTo>
                    <a:lnTo>
                      <a:pt x="119" y="235"/>
                    </a:lnTo>
                    <a:lnTo>
                      <a:pt x="122" y="232"/>
                    </a:lnTo>
                    <a:lnTo>
                      <a:pt x="130" y="211"/>
                    </a:lnTo>
                    <a:lnTo>
                      <a:pt x="133" y="199"/>
                    </a:lnTo>
                    <a:lnTo>
                      <a:pt x="135" y="194"/>
                    </a:lnTo>
                    <a:lnTo>
                      <a:pt x="137" y="189"/>
                    </a:lnTo>
                    <a:lnTo>
                      <a:pt x="139" y="178"/>
                    </a:lnTo>
                    <a:lnTo>
                      <a:pt x="140" y="169"/>
                    </a:lnTo>
                    <a:lnTo>
                      <a:pt x="141" y="161"/>
                    </a:lnTo>
                    <a:lnTo>
                      <a:pt x="142" y="153"/>
                    </a:lnTo>
                    <a:lnTo>
                      <a:pt x="144" y="145"/>
                    </a:lnTo>
                    <a:lnTo>
                      <a:pt x="146" y="138"/>
                    </a:lnTo>
                    <a:lnTo>
                      <a:pt x="150" y="131"/>
                    </a:lnTo>
                    <a:lnTo>
                      <a:pt x="153" y="125"/>
                    </a:lnTo>
                    <a:lnTo>
                      <a:pt x="158" y="119"/>
                    </a:lnTo>
                    <a:lnTo>
                      <a:pt x="163" y="113"/>
                    </a:lnTo>
                    <a:lnTo>
                      <a:pt x="168" y="114"/>
                    </a:lnTo>
                    <a:lnTo>
                      <a:pt x="172" y="116"/>
                    </a:lnTo>
                    <a:lnTo>
                      <a:pt x="177" y="117"/>
                    </a:lnTo>
                    <a:lnTo>
                      <a:pt x="180" y="120"/>
                    </a:lnTo>
                    <a:lnTo>
                      <a:pt x="184" y="123"/>
                    </a:lnTo>
                    <a:lnTo>
                      <a:pt x="187" y="126"/>
                    </a:lnTo>
                    <a:lnTo>
                      <a:pt x="190" y="130"/>
                    </a:lnTo>
                    <a:lnTo>
                      <a:pt x="193" y="135"/>
                    </a:lnTo>
                    <a:lnTo>
                      <a:pt x="196" y="141"/>
                    </a:lnTo>
                    <a:lnTo>
                      <a:pt x="200" y="147"/>
                    </a:lnTo>
                    <a:lnTo>
                      <a:pt x="203" y="152"/>
                    </a:lnTo>
                    <a:lnTo>
                      <a:pt x="207" y="158"/>
                    </a:lnTo>
                    <a:lnTo>
                      <a:pt x="215" y="174"/>
                    </a:lnTo>
                    <a:lnTo>
                      <a:pt x="225" y="190"/>
                    </a:lnTo>
                    <a:lnTo>
                      <a:pt x="235" y="204"/>
                    </a:lnTo>
                    <a:lnTo>
                      <a:pt x="245" y="217"/>
                    </a:lnTo>
                    <a:lnTo>
                      <a:pt x="250" y="223"/>
                    </a:lnTo>
                    <a:lnTo>
                      <a:pt x="257" y="230"/>
                    </a:lnTo>
                    <a:lnTo>
                      <a:pt x="270" y="242"/>
                    </a:lnTo>
                    <a:lnTo>
                      <a:pt x="327" y="293"/>
                    </a:lnTo>
                    <a:lnTo>
                      <a:pt x="357" y="317"/>
                    </a:lnTo>
                    <a:lnTo>
                      <a:pt x="373" y="329"/>
                    </a:lnTo>
                    <a:lnTo>
                      <a:pt x="389" y="341"/>
                    </a:lnTo>
                    <a:lnTo>
                      <a:pt x="400" y="349"/>
                    </a:lnTo>
                    <a:lnTo>
                      <a:pt x="412" y="358"/>
                    </a:lnTo>
                    <a:lnTo>
                      <a:pt x="422" y="367"/>
                    </a:lnTo>
                    <a:lnTo>
                      <a:pt x="433" y="377"/>
                    </a:lnTo>
                    <a:lnTo>
                      <a:pt x="436" y="381"/>
                    </a:lnTo>
                    <a:lnTo>
                      <a:pt x="440" y="385"/>
                    </a:lnTo>
                    <a:lnTo>
                      <a:pt x="446" y="394"/>
                    </a:lnTo>
                    <a:lnTo>
                      <a:pt x="450" y="403"/>
                    </a:lnTo>
                    <a:lnTo>
                      <a:pt x="454" y="413"/>
                    </a:lnTo>
                    <a:lnTo>
                      <a:pt x="462" y="419"/>
                    </a:lnTo>
                    <a:lnTo>
                      <a:pt x="470" y="425"/>
                    </a:lnTo>
                    <a:lnTo>
                      <a:pt x="479" y="428"/>
                    </a:lnTo>
                    <a:lnTo>
                      <a:pt x="489" y="432"/>
                    </a:lnTo>
                    <a:lnTo>
                      <a:pt x="496" y="432"/>
                    </a:lnTo>
                    <a:lnTo>
                      <a:pt x="500" y="432"/>
                    </a:lnTo>
                    <a:lnTo>
                      <a:pt x="503" y="432"/>
                    </a:lnTo>
                    <a:lnTo>
                      <a:pt x="510" y="431"/>
                    </a:lnTo>
                    <a:lnTo>
                      <a:pt x="514" y="429"/>
                    </a:lnTo>
                    <a:lnTo>
                      <a:pt x="517" y="427"/>
                    </a:lnTo>
                    <a:lnTo>
                      <a:pt x="523" y="424"/>
                    </a:lnTo>
                    <a:lnTo>
                      <a:pt x="529" y="421"/>
                    </a:lnTo>
                    <a:lnTo>
                      <a:pt x="540" y="414"/>
                    </a:lnTo>
                    <a:lnTo>
                      <a:pt x="551" y="406"/>
                    </a:lnTo>
                    <a:lnTo>
                      <a:pt x="561" y="399"/>
                    </a:lnTo>
                    <a:lnTo>
                      <a:pt x="570" y="391"/>
                    </a:lnTo>
                    <a:lnTo>
                      <a:pt x="573" y="387"/>
                    </a:lnTo>
                    <a:lnTo>
                      <a:pt x="576" y="385"/>
                    </a:lnTo>
                    <a:lnTo>
                      <a:pt x="576" y="384"/>
                    </a:lnTo>
                    <a:lnTo>
                      <a:pt x="577" y="384"/>
                    </a:lnTo>
                    <a:lnTo>
                      <a:pt x="578" y="384"/>
                    </a:lnTo>
                    <a:lnTo>
                      <a:pt x="587" y="375"/>
                    </a:lnTo>
                    <a:lnTo>
                      <a:pt x="595" y="367"/>
                    </a:lnTo>
                    <a:lnTo>
                      <a:pt x="621" y="338"/>
                    </a:lnTo>
                    <a:lnTo>
                      <a:pt x="646" y="310"/>
                    </a:lnTo>
                    <a:lnTo>
                      <a:pt x="653" y="301"/>
                    </a:lnTo>
                    <a:lnTo>
                      <a:pt x="658" y="295"/>
                    </a:lnTo>
                    <a:lnTo>
                      <a:pt x="662" y="291"/>
                    </a:lnTo>
                    <a:lnTo>
                      <a:pt x="677" y="273"/>
                    </a:lnTo>
                    <a:lnTo>
                      <a:pt x="693" y="253"/>
                    </a:lnTo>
                    <a:lnTo>
                      <a:pt x="700" y="243"/>
                    </a:lnTo>
                    <a:lnTo>
                      <a:pt x="704" y="239"/>
                    </a:lnTo>
                    <a:lnTo>
                      <a:pt x="708" y="233"/>
                    </a:lnTo>
                    <a:lnTo>
                      <a:pt x="713" y="227"/>
                    </a:lnTo>
                    <a:lnTo>
                      <a:pt x="714" y="225"/>
                    </a:lnTo>
                    <a:lnTo>
                      <a:pt x="717" y="221"/>
                    </a:lnTo>
                    <a:lnTo>
                      <a:pt x="726" y="210"/>
                    </a:lnTo>
                    <a:lnTo>
                      <a:pt x="734" y="198"/>
                    </a:lnTo>
                    <a:lnTo>
                      <a:pt x="742" y="185"/>
                    </a:lnTo>
                    <a:lnTo>
                      <a:pt x="753" y="165"/>
                    </a:lnTo>
                    <a:lnTo>
                      <a:pt x="763" y="146"/>
                    </a:lnTo>
                    <a:lnTo>
                      <a:pt x="766" y="141"/>
                    </a:lnTo>
                    <a:lnTo>
                      <a:pt x="768" y="136"/>
                    </a:lnTo>
                    <a:lnTo>
                      <a:pt x="773" y="126"/>
                    </a:lnTo>
                    <a:lnTo>
                      <a:pt x="782" y="10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2" name="Text Box 25"/>
            <p:cNvSpPr txBox="1">
              <a:spLocks noChangeArrowheads="1"/>
            </p:cNvSpPr>
            <p:nvPr/>
          </p:nvSpPr>
          <p:spPr bwMode="auto">
            <a:xfrm>
              <a:off x="959" y="2064"/>
              <a:ext cx="453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>
                  <a:solidFill>
                    <a:schemeClr val="bg2"/>
                  </a:solidFill>
                </a:rPr>
                <a:t>i-1</a:t>
              </a:r>
              <a:endParaRPr lang="en-CA" altLang="en-US" sz="1400" i="0">
                <a:solidFill>
                  <a:schemeClr val="bg2"/>
                </a:solidFill>
              </a:endParaRPr>
            </a:p>
          </p:txBody>
        </p:sp>
        <p:sp>
          <p:nvSpPr>
            <p:cNvPr id="213" name="Text Box 26"/>
            <p:cNvSpPr txBox="1">
              <a:spLocks noChangeArrowheads="1"/>
            </p:cNvSpPr>
            <p:nvPr/>
          </p:nvSpPr>
          <p:spPr bwMode="auto">
            <a:xfrm>
              <a:off x="1562" y="2160"/>
              <a:ext cx="277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>
                  <a:solidFill>
                    <a:schemeClr val="bg2"/>
                  </a:solidFill>
                </a:rPr>
                <a:t>i</a:t>
              </a:r>
              <a:endParaRPr lang="en-CA" altLang="en-US" sz="1400" i="0">
                <a:solidFill>
                  <a:schemeClr val="bg2"/>
                </a:solidFill>
              </a:endParaRPr>
            </a:p>
          </p:txBody>
        </p:sp>
        <p:grpSp>
          <p:nvGrpSpPr>
            <p:cNvPr id="214" name="Group 27"/>
            <p:cNvGrpSpPr>
              <a:grpSpLocks/>
            </p:cNvGrpSpPr>
            <p:nvPr/>
          </p:nvGrpSpPr>
          <p:grpSpPr bwMode="auto">
            <a:xfrm rot="5563661">
              <a:off x="1850" y="3599"/>
              <a:ext cx="647" cy="603"/>
              <a:chOff x="1329" y="1989"/>
              <a:chExt cx="647" cy="603"/>
            </a:xfrm>
          </p:grpSpPr>
          <p:grpSp>
            <p:nvGrpSpPr>
              <p:cNvPr id="253" name="Group 28"/>
              <p:cNvGrpSpPr>
                <a:grpSpLocks noChangeAspect="1"/>
              </p:cNvGrpSpPr>
              <p:nvPr/>
            </p:nvGrpSpPr>
            <p:grpSpPr bwMode="auto">
              <a:xfrm>
                <a:off x="1355" y="2053"/>
                <a:ext cx="144" cy="186"/>
                <a:chOff x="2895" y="2582"/>
                <a:chExt cx="322" cy="418"/>
              </a:xfrm>
            </p:grpSpPr>
            <p:sp>
              <p:nvSpPr>
                <p:cNvPr id="262" name="Freeform 29"/>
                <p:cNvSpPr>
                  <a:spLocks noChangeAspect="1"/>
                </p:cNvSpPr>
                <p:nvPr/>
              </p:nvSpPr>
              <p:spPr bwMode="auto">
                <a:xfrm>
                  <a:off x="2895" y="2582"/>
                  <a:ext cx="322" cy="418"/>
                </a:xfrm>
                <a:custGeom>
                  <a:avLst/>
                  <a:gdLst>
                    <a:gd name="T0" fmla="*/ 20 w 322"/>
                    <a:gd name="T1" fmla="*/ 319 h 418"/>
                    <a:gd name="T2" fmla="*/ 5 w 322"/>
                    <a:gd name="T3" fmla="*/ 347 h 418"/>
                    <a:gd name="T4" fmla="*/ 1 w 322"/>
                    <a:gd name="T5" fmla="*/ 386 h 418"/>
                    <a:gd name="T6" fmla="*/ 8 w 322"/>
                    <a:gd name="T7" fmla="*/ 398 h 418"/>
                    <a:gd name="T8" fmla="*/ 23 w 322"/>
                    <a:gd name="T9" fmla="*/ 410 h 418"/>
                    <a:gd name="T10" fmla="*/ 54 w 322"/>
                    <a:gd name="T11" fmla="*/ 417 h 418"/>
                    <a:gd name="T12" fmla="*/ 83 w 322"/>
                    <a:gd name="T13" fmla="*/ 413 h 418"/>
                    <a:gd name="T14" fmla="*/ 107 w 322"/>
                    <a:gd name="T15" fmla="*/ 399 h 418"/>
                    <a:gd name="T16" fmla="*/ 120 w 322"/>
                    <a:gd name="T17" fmla="*/ 384 h 418"/>
                    <a:gd name="T18" fmla="*/ 121 w 322"/>
                    <a:gd name="T19" fmla="*/ 378 h 418"/>
                    <a:gd name="T20" fmla="*/ 133 w 322"/>
                    <a:gd name="T21" fmla="*/ 362 h 418"/>
                    <a:gd name="T22" fmla="*/ 150 w 322"/>
                    <a:gd name="T23" fmla="*/ 333 h 418"/>
                    <a:gd name="T24" fmla="*/ 171 w 322"/>
                    <a:gd name="T25" fmla="*/ 288 h 418"/>
                    <a:gd name="T26" fmla="*/ 237 w 322"/>
                    <a:gd name="T27" fmla="*/ 196 h 418"/>
                    <a:gd name="T28" fmla="*/ 315 w 322"/>
                    <a:gd name="T29" fmla="*/ 90 h 418"/>
                    <a:gd name="T30" fmla="*/ 321 w 322"/>
                    <a:gd name="T31" fmla="*/ 76 h 418"/>
                    <a:gd name="T32" fmla="*/ 322 w 322"/>
                    <a:gd name="T33" fmla="*/ 72 h 418"/>
                    <a:gd name="T34" fmla="*/ 319 w 322"/>
                    <a:gd name="T35" fmla="*/ 42 h 418"/>
                    <a:gd name="T36" fmla="*/ 306 w 322"/>
                    <a:gd name="T37" fmla="*/ 20 h 418"/>
                    <a:gd name="T38" fmla="*/ 277 w 322"/>
                    <a:gd name="T39" fmla="*/ 1 h 418"/>
                    <a:gd name="T40" fmla="*/ 211 w 322"/>
                    <a:gd name="T41" fmla="*/ 6 h 418"/>
                    <a:gd name="T42" fmla="*/ 207 w 322"/>
                    <a:gd name="T43" fmla="*/ 24 h 418"/>
                    <a:gd name="T44" fmla="*/ 185 w 322"/>
                    <a:gd name="T45" fmla="*/ 66 h 418"/>
                    <a:gd name="T46" fmla="*/ 163 w 322"/>
                    <a:gd name="T47" fmla="*/ 105 h 418"/>
                    <a:gd name="T48" fmla="*/ 144 w 322"/>
                    <a:gd name="T49" fmla="*/ 140 h 418"/>
                    <a:gd name="T50" fmla="*/ 52 w 322"/>
                    <a:gd name="T51" fmla="*/ 280 h 418"/>
                    <a:gd name="T52" fmla="*/ 37 w 322"/>
                    <a:gd name="T53" fmla="*/ 298 h 418"/>
                    <a:gd name="T54" fmla="*/ 48 w 322"/>
                    <a:gd name="T55" fmla="*/ 318 h 418"/>
                    <a:gd name="T56" fmla="*/ 106 w 322"/>
                    <a:gd name="T57" fmla="*/ 238 h 418"/>
                    <a:gd name="T58" fmla="*/ 170 w 322"/>
                    <a:gd name="T59" fmla="*/ 138 h 418"/>
                    <a:gd name="T60" fmla="*/ 181 w 322"/>
                    <a:gd name="T61" fmla="*/ 117 h 418"/>
                    <a:gd name="T62" fmla="*/ 188 w 322"/>
                    <a:gd name="T63" fmla="*/ 104 h 418"/>
                    <a:gd name="T64" fmla="*/ 226 w 322"/>
                    <a:gd name="T65" fmla="*/ 38 h 418"/>
                    <a:gd name="T66" fmla="*/ 269 w 322"/>
                    <a:gd name="T67" fmla="*/ 21 h 418"/>
                    <a:gd name="T68" fmla="*/ 297 w 322"/>
                    <a:gd name="T69" fmla="*/ 47 h 418"/>
                    <a:gd name="T70" fmla="*/ 291 w 322"/>
                    <a:gd name="T71" fmla="*/ 83 h 418"/>
                    <a:gd name="T72" fmla="*/ 220 w 322"/>
                    <a:gd name="T73" fmla="*/ 181 h 418"/>
                    <a:gd name="T74" fmla="*/ 203 w 322"/>
                    <a:gd name="T75" fmla="*/ 208 h 418"/>
                    <a:gd name="T76" fmla="*/ 165 w 322"/>
                    <a:gd name="T77" fmla="*/ 259 h 418"/>
                    <a:gd name="T78" fmla="*/ 134 w 322"/>
                    <a:gd name="T79" fmla="*/ 316 h 418"/>
                    <a:gd name="T80" fmla="*/ 131 w 322"/>
                    <a:gd name="T81" fmla="*/ 319 h 418"/>
                    <a:gd name="T82" fmla="*/ 120 w 322"/>
                    <a:gd name="T83" fmla="*/ 345 h 418"/>
                    <a:gd name="T84" fmla="*/ 107 w 322"/>
                    <a:gd name="T85" fmla="*/ 364 h 418"/>
                    <a:gd name="T86" fmla="*/ 83 w 322"/>
                    <a:gd name="T87" fmla="*/ 389 h 418"/>
                    <a:gd name="T88" fmla="*/ 55 w 322"/>
                    <a:gd name="T89" fmla="*/ 399 h 418"/>
                    <a:gd name="T90" fmla="*/ 27 w 322"/>
                    <a:gd name="T91" fmla="*/ 387 h 418"/>
                    <a:gd name="T92" fmla="*/ 21 w 322"/>
                    <a:gd name="T93" fmla="*/ 369 h 418"/>
                    <a:gd name="T94" fmla="*/ 37 w 322"/>
                    <a:gd name="T95" fmla="*/ 350 h 418"/>
                    <a:gd name="T96" fmla="*/ 62 w 322"/>
                    <a:gd name="T97" fmla="*/ 350 h 418"/>
                    <a:gd name="T98" fmla="*/ 89 w 322"/>
                    <a:gd name="T99" fmla="*/ 365 h 418"/>
                    <a:gd name="T100" fmla="*/ 90 w 322"/>
                    <a:gd name="T101" fmla="*/ 350 h 418"/>
                    <a:gd name="T102" fmla="*/ 75 w 322"/>
                    <a:gd name="T103" fmla="*/ 330 h 41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22"/>
                    <a:gd name="T157" fmla="*/ 0 h 418"/>
                    <a:gd name="T158" fmla="*/ 322 w 322"/>
                    <a:gd name="T159" fmla="*/ 418 h 41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22" h="418">
                      <a:moveTo>
                        <a:pt x="37" y="298"/>
                      </a:moveTo>
                      <a:lnTo>
                        <a:pt x="35" y="299"/>
                      </a:lnTo>
                      <a:lnTo>
                        <a:pt x="30" y="303"/>
                      </a:lnTo>
                      <a:lnTo>
                        <a:pt x="27" y="308"/>
                      </a:lnTo>
                      <a:lnTo>
                        <a:pt x="20" y="319"/>
                      </a:lnTo>
                      <a:lnTo>
                        <a:pt x="14" y="329"/>
                      </a:lnTo>
                      <a:lnTo>
                        <a:pt x="10" y="341"/>
                      </a:lnTo>
                      <a:lnTo>
                        <a:pt x="7" y="343"/>
                      </a:lnTo>
                      <a:lnTo>
                        <a:pt x="6" y="344"/>
                      </a:lnTo>
                      <a:lnTo>
                        <a:pt x="5" y="347"/>
                      </a:lnTo>
                      <a:lnTo>
                        <a:pt x="2" y="351"/>
                      </a:lnTo>
                      <a:lnTo>
                        <a:pt x="1" y="357"/>
                      </a:lnTo>
                      <a:lnTo>
                        <a:pt x="0" y="363"/>
                      </a:lnTo>
                      <a:lnTo>
                        <a:pt x="1" y="369"/>
                      </a:lnTo>
                      <a:lnTo>
                        <a:pt x="1" y="386"/>
                      </a:lnTo>
                      <a:lnTo>
                        <a:pt x="2" y="387"/>
                      </a:lnTo>
                      <a:lnTo>
                        <a:pt x="3" y="389"/>
                      </a:lnTo>
                      <a:lnTo>
                        <a:pt x="5" y="392"/>
                      </a:lnTo>
                      <a:lnTo>
                        <a:pt x="7" y="393"/>
                      </a:lnTo>
                      <a:lnTo>
                        <a:pt x="8" y="398"/>
                      </a:lnTo>
                      <a:lnTo>
                        <a:pt x="11" y="402"/>
                      </a:lnTo>
                      <a:lnTo>
                        <a:pt x="15" y="406"/>
                      </a:lnTo>
                      <a:lnTo>
                        <a:pt x="21" y="408"/>
                      </a:lnTo>
                      <a:lnTo>
                        <a:pt x="21" y="409"/>
                      </a:lnTo>
                      <a:lnTo>
                        <a:pt x="23" y="410"/>
                      </a:lnTo>
                      <a:lnTo>
                        <a:pt x="27" y="411"/>
                      </a:lnTo>
                      <a:lnTo>
                        <a:pt x="34" y="414"/>
                      </a:lnTo>
                      <a:lnTo>
                        <a:pt x="41" y="415"/>
                      </a:lnTo>
                      <a:lnTo>
                        <a:pt x="48" y="416"/>
                      </a:lnTo>
                      <a:lnTo>
                        <a:pt x="54" y="417"/>
                      </a:lnTo>
                      <a:lnTo>
                        <a:pt x="60" y="418"/>
                      </a:lnTo>
                      <a:lnTo>
                        <a:pt x="66" y="417"/>
                      </a:lnTo>
                      <a:lnTo>
                        <a:pt x="72" y="416"/>
                      </a:lnTo>
                      <a:lnTo>
                        <a:pt x="78" y="415"/>
                      </a:lnTo>
                      <a:lnTo>
                        <a:pt x="83" y="413"/>
                      </a:lnTo>
                      <a:lnTo>
                        <a:pt x="89" y="410"/>
                      </a:lnTo>
                      <a:lnTo>
                        <a:pt x="96" y="407"/>
                      </a:lnTo>
                      <a:lnTo>
                        <a:pt x="101" y="404"/>
                      </a:lnTo>
                      <a:lnTo>
                        <a:pt x="106" y="400"/>
                      </a:lnTo>
                      <a:lnTo>
                        <a:pt x="107" y="399"/>
                      </a:lnTo>
                      <a:lnTo>
                        <a:pt x="109" y="398"/>
                      </a:lnTo>
                      <a:lnTo>
                        <a:pt x="111" y="396"/>
                      </a:lnTo>
                      <a:lnTo>
                        <a:pt x="116" y="391"/>
                      </a:lnTo>
                      <a:lnTo>
                        <a:pt x="119" y="386"/>
                      </a:lnTo>
                      <a:lnTo>
                        <a:pt x="120" y="384"/>
                      </a:lnTo>
                      <a:lnTo>
                        <a:pt x="120" y="383"/>
                      </a:lnTo>
                      <a:lnTo>
                        <a:pt x="120" y="382"/>
                      </a:lnTo>
                      <a:lnTo>
                        <a:pt x="121" y="380"/>
                      </a:lnTo>
                      <a:lnTo>
                        <a:pt x="120" y="379"/>
                      </a:lnTo>
                      <a:lnTo>
                        <a:pt x="121" y="378"/>
                      </a:lnTo>
                      <a:lnTo>
                        <a:pt x="124" y="375"/>
                      </a:lnTo>
                      <a:lnTo>
                        <a:pt x="126" y="373"/>
                      </a:lnTo>
                      <a:lnTo>
                        <a:pt x="127" y="372"/>
                      </a:lnTo>
                      <a:lnTo>
                        <a:pt x="128" y="371"/>
                      </a:lnTo>
                      <a:lnTo>
                        <a:pt x="133" y="362"/>
                      </a:lnTo>
                      <a:lnTo>
                        <a:pt x="136" y="357"/>
                      </a:lnTo>
                      <a:lnTo>
                        <a:pt x="137" y="355"/>
                      </a:lnTo>
                      <a:lnTo>
                        <a:pt x="139" y="352"/>
                      </a:lnTo>
                      <a:lnTo>
                        <a:pt x="144" y="342"/>
                      </a:lnTo>
                      <a:lnTo>
                        <a:pt x="150" y="333"/>
                      </a:lnTo>
                      <a:lnTo>
                        <a:pt x="151" y="331"/>
                      </a:lnTo>
                      <a:lnTo>
                        <a:pt x="151" y="329"/>
                      </a:lnTo>
                      <a:lnTo>
                        <a:pt x="157" y="315"/>
                      </a:lnTo>
                      <a:lnTo>
                        <a:pt x="164" y="301"/>
                      </a:lnTo>
                      <a:lnTo>
                        <a:pt x="171" y="288"/>
                      </a:lnTo>
                      <a:lnTo>
                        <a:pt x="180" y="276"/>
                      </a:lnTo>
                      <a:lnTo>
                        <a:pt x="191" y="262"/>
                      </a:lnTo>
                      <a:lnTo>
                        <a:pt x="203" y="249"/>
                      </a:lnTo>
                      <a:lnTo>
                        <a:pt x="219" y="222"/>
                      </a:lnTo>
                      <a:lnTo>
                        <a:pt x="237" y="196"/>
                      </a:lnTo>
                      <a:lnTo>
                        <a:pt x="295" y="113"/>
                      </a:lnTo>
                      <a:lnTo>
                        <a:pt x="300" y="108"/>
                      </a:lnTo>
                      <a:lnTo>
                        <a:pt x="306" y="102"/>
                      </a:lnTo>
                      <a:lnTo>
                        <a:pt x="310" y="97"/>
                      </a:lnTo>
                      <a:lnTo>
                        <a:pt x="315" y="90"/>
                      </a:lnTo>
                      <a:lnTo>
                        <a:pt x="315" y="89"/>
                      </a:lnTo>
                      <a:lnTo>
                        <a:pt x="316" y="88"/>
                      </a:lnTo>
                      <a:lnTo>
                        <a:pt x="318" y="85"/>
                      </a:lnTo>
                      <a:lnTo>
                        <a:pt x="320" y="81"/>
                      </a:lnTo>
                      <a:lnTo>
                        <a:pt x="321" y="76"/>
                      </a:lnTo>
                      <a:lnTo>
                        <a:pt x="321" y="75"/>
                      </a:lnTo>
                      <a:lnTo>
                        <a:pt x="321" y="74"/>
                      </a:lnTo>
                      <a:lnTo>
                        <a:pt x="322" y="74"/>
                      </a:lnTo>
                      <a:lnTo>
                        <a:pt x="322" y="72"/>
                      </a:lnTo>
                      <a:lnTo>
                        <a:pt x="322" y="65"/>
                      </a:lnTo>
                      <a:lnTo>
                        <a:pt x="322" y="59"/>
                      </a:lnTo>
                      <a:lnTo>
                        <a:pt x="321" y="54"/>
                      </a:lnTo>
                      <a:lnTo>
                        <a:pt x="321" y="48"/>
                      </a:lnTo>
                      <a:lnTo>
                        <a:pt x="319" y="42"/>
                      </a:lnTo>
                      <a:lnTo>
                        <a:pt x="317" y="38"/>
                      </a:lnTo>
                      <a:lnTo>
                        <a:pt x="315" y="32"/>
                      </a:lnTo>
                      <a:lnTo>
                        <a:pt x="312" y="28"/>
                      </a:lnTo>
                      <a:lnTo>
                        <a:pt x="309" y="24"/>
                      </a:lnTo>
                      <a:lnTo>
                        <a:pt x="306" y="20"/>
                      </a:lnTo>
                      <a:lnTo>
                        <a:pt x="301" y="16"/>
                      </a:lnTo>
                      <a:lnTo>
                        <a:pt x="298" y="12"/>
                      </a:lnTo>
                      <a:lnTo>
                        <a:pt x="293" y="9"/>
                      </a:lnTo>
                      <a:lnTo>
                        <a:pt x="288" y="6"/>
                      </a:lnTo>
                      <a:lnTo>
                        <a:pt x="277" y="1"/>
                      </a:lnTo>
                      <a:lnTo>
                        <a:pt x="225" y="0"/>
                      </a:lnTo>
                      <a:lnTo>
                        <a:pt x="222" y="1"/>
                      </a:lnTo>
                      <a:lnTo>
                        <a:pt x="218" y="2"/>
                      </a:lnTo>
                      <a:lnTo>
                        <a:pt x="214" y="4"/>
                      </a:lnTo>
                      <a:lnTo>
                        <a:pt x="211" y="6"/>
                      </a:lnTo>
                      <a:lnTo>
                        <a:pt x="209" y="10"/>
                      </a:lnTo>
                      <a:lnTo>
                        <a:pt x="207" y="12"/>
                      </a:lnTo>
                      <a:lnTo>
                        <a:pt x="207" y="16"/>
                      </a:lnTo>
                      <a:lnTo>
                        <a:pt x="207" y="22"/>
                      </a:lnTo>
                      <a:lnTo>
                        <a:pt x="207" y="24"/>
                      </a:lnTo>
                      <a:lnTo>
                        <a:pt x="203" y="33"/>
                      </a:lnTo>
                      <a:lnTo>
                        <a:pt x="198" y="44"/>
                      </a:lnTo>
                      <a:lnTo>
                        <a:pt x="192" y="54"/>
                      </a:lnTo>
                      <a:lnTo>
                        <a:pt x="187" y="63"/>
                      </a:lnTo>
                      <a:lnTo>
                        <a:pt x="185" y="66"/>
                      </a:lnTo>
                      <a:lnTo>
                        <a:pt x="185" y="68"/>
                      </a:lnTo>
                      <a:lnTo>
                        <a:pt x="182" y="73"/>
                      </a:lnTo>
                      <a:lnTo>
                        <a:pt x="176" y="83"/>
                      </a:lnTo>
                      <a:lnTo>
                        <a:pt x="164" y="103"/>
                      </a:lnTo>
                      <a:lnTo>
                        <a:pt x="163" y="105"/>
                      </a:lnTo>
                      <a:lnTo>
                        <a:pt x="162" y="108"/>
                      </a:lnTo>
                      <a:lnTo>
                        <a:pt x="159" y="115"/>
                      </a:lnTo>
                      <a:lnTo>
                        <a:pt x="157" y="121"/>
                      </a:lnTo>
                      <a:lnTo>
                        <a:pt x="150" y="134"/>
                      </a:lnTo>
                      <a:lnTo>
                        <a:pt x="144" y="140"/>
                      </a:lnTo>
                      <a:lnTo>
                        <a:pt x="139" y="147"/>
                      </a:lnTo>
                      <a:lnTo>
                        <a:pt x="128" y="163"/>
                      </a:lnTo>
                      <a:lnTo>
                        <a:pt x="116" y="180"/>
                      </a:lnTo>
                      <a:lnTo>
                        <a:pt x="96" y="213"/>
                      </a:lnTo>
                      <a:lnTo>
                        <a:pt x="52" y="280"/>
                      </a:lnTo>
                      <a:lnTo>
                        <a:pt x="48" y="282"/>
                      </a:lnTo>
                      <a:lnTo>
                        <a:pt x="43" y="286"/>
                      </a:lnTo>
                      <a:lnTo>
                        <a:pt x="39" y="292"/>
                      </a:lnTo>
                      <a:lnTo>
                        <a:pt x="38" y="296"/>
                      </a:lnTo>
                      <a:lnTo>
                        <a:pt x="37" y="298"/>
                      </a:lnTo>
                      <a:lnTo>
                        <a:pt x="69" y="328"/>
                      </a:lnTo>
                      <a:lnTo>
                        <a:pt x="67" y="327"/>
                      </a:lnTo>
                      <a:lnTo>
                        <a:pt x="65" y="327"/>
                      </a:lnTo>
                      <a:lnTo>
                        <a:pt x="40" y="328"/>
                      </a:lnTo>
                      <a:lnTo>
                        <a:pt x="48" y="318"/>
                      </a:lnTo>
                      <a:lnTo>
                        <a:pt x="66" y="294"/>
                      </a:lnTo>
                      <a:lnTo>
                        <a:pt x="75" y="282"/>
                      </a:lnTo>
                      <a:lnTo>
                        <a:pt x="83" y="270"/>
                      </a:lnTo>
                      <a:lnTo>
                        <a:pt x="95" y="254"/>
                      </a:lnTo>
                      <a:lnTo>
                        <a:pt x="106" y="238"/>
                      </a:lnTo>
                      <a:lnTo>
                        <a:pt x="128" y="205"/>
                      </a:lnTo>
                      <a:lnTo>
                        <a:pt x="138" y="188"/>
                      </a:lnTo>
                      <a:lnTo>
                        <a:pt x="144" y="180"/>
                      </a:lnTo>
                      <a:lnTo>
                        <a:pt x="150" y="172"/>
                      </a:lnTo>
                      <a:lnTo>
                        <a:pt x="170" y="138"/>
                      </a:lnTo>
                      <a:lnTo>
                        <a:pt x="170" y="137"/>
                      </a:lnTo>
                      <a:lnTo>
                        <a:pt x="171" y="136"/>
                      </a:lnTo>
                      <a:lnTo>
                        <a:pt x="172" y="133"/>
                      </a:lnTo>
                      <a:lnTo>
                        <a:pt x="180" y="119"/>
                      </a:lnTo>
                      <a:lnTo>
                        <a:pt x="181" y="117"/>
                      </a:lnTo>
                      <a:lnTo>
                        <a:pt x="181" y="116"/>
                      </a:lnTo>
                      <a:lnTo>
                        <a:pt x="182" y="115"/>
                      </a:lnTo>
                      <a:lnTo>
                        <a:pt x="184" y="112"/>
                      </a:lnTo>
                      <a:lnTo>
                        <a:pt x="188" y="104"/>
                      </a:lnTo>
                      <a:lnTo>
                        <a:pt x="196" y="90"/>
                      </a:lnTo>
                      <a:lnTo>
                        <a:pt x="204" y="76"/>
                      </a:lnTo>
                      <a:lnTo>
                        <a:pt x="218" y="54"/>
                      </a:lnTo>
                      <a:lnTo>
                        <a:pt x="222" y="46"/>
                      </a:lnTo>
                      <a:lnTo>
                        <a:pt x="226" y="38"/>
                      </a:lnTo>
                      <a:lnTo>
                        <a:pt x="228" y="31"/>
                      </a:lnTo>
                      <a:lnTo>
                        <a:pt x="229" y="24"/>
                      </a:lnTo>
                      <a:lnTo>
                        <a:pt x="231" y="21"/>
                      </a:lnTo>
                      <a:lnTo>
                        <a:pt x="268" y="20"/>
                      </a:lnTo>
                      <a:lnTo>
                        <a:pt x="269" y="21"/>
                      </a:lnTo>
                      <a:lnTo>
                        <a:pt x="277" y="26"/>
                      </a:lnTo>
                      <a:lnTo>
                        <a:pt x="286" y="32"/>
                      </a:lnTo>
                      <a:lnTo>
                        <a:pt x="290" y="34"/>
                      </a:lnTo>
                      <a:lnTo>
                        <a:pt x="293" y="40"/>
                      </a:lnTo>
                      <a:lnTo>
                        <a:pt x="297" y="47"/>
                      </a:lnTo>
                      <a:lnTo>
                        <a:pt x="299" y="51"/>
                      </a:lnTo>
                      <a:lnTo>
                        <a:pt x="301" y="54"/>
                      </a:lnTo>
                      <a:lnTo>
                        <a:pt x="303" y="64"/>
                      </a:lnTo>
                      <a:lnTo>
                        <a:pt x="303" y="66"/>
                      </a:lnTo>
                      <a:lnTo>
                        <a:pt x="291" y="83"/>
                      </a:lnTo>
                      <a:lnTo>
                        <a:pt x="268" y="114"/>
                      </a:lnTo>
                      <a:lnTo>
                        <a:pt x="247" y="146"/>
                      </a:lnTo>
                      <a:lnTo>
                        <a:pt x="226" y="178"/>
                      </a:lnTo>
                      <a:lnTo>
                        <a:pt x="222" y="179"/>
                      </a:lnTo>
                      <a:lnTo>
                        <a:pt x="220" y="181"/>
                      </a:lnTo>
                      <a:lnTo>
                        <a:pt x="217" y="184"/>
                      </a:lnTo>
                      <a:lnTo>
                        <a:pt x="212" y="192"/>
                      </a:lnTo>
                      <a:lnTo>
                        <a:pt x="208" y="200"/>
                      </a:lnTo>
                      <a:lnTo>
                        <a:pt x="207" y="202"/>
                      </a:lnTo>
                      <a:lnTo>
                        <a:pt x="203" y="208"/>
                      </a:lnTo>
                      <a:lnTo>
                        <a:pt x="199" y="215"/>
                      </a:lnTo>
                      <a:lnTo>
                        <a:pt x="190" y="227"/>
                      </a:lnTo>
                      <a:lnTo>
                        <a:pt x="180" y="241"/>
                      </a:lnTo>
                      <a:lnTo>
                        <a:pt x="171" y="253"/>
                      </a:lnTo>
                      <a:lnTo>
                        <a:pt x="165" y="259"/>
                      </a:lnTo>
                      <a:lnTo>
                        <a:pt x="161" y="266"/>
                      </a:lnTo>
                      <a:lnTo>
                        <a:pt x="153" y="280"/>
                      </a:lnTo>
                      <a:lnTo>
                        <a:pt x="148" y="285"/>
                      </a:lnTo>
                      <a:lnTo>
                        <a:pt x="145" y="292"/>
                      </a:lnTo>
                      <a:lnTo>
                        <a:pt x="134" y="316"/>
                      </a:lnTo>
                      <a:lnTo>
                        <a:pt x="133" y="317"/>
                      </a:lnTo>
                      <a:lnTo>
                        <a:pt x="132" y="317"/>
                      </a:lnTo>
                      <a:lnTo>
                        <a:pt x="132" y="318"/>
                      </a:lnTo>
                      <a:lnTo>
                        <a:pt x="131" y="319"/>
                      </a:lnTo>
                      <a:lnTo>
                        <a:pt x="130" y="321"/>
                      </a:lnTo>
                      <a:lnTo>
                        <a:pt x="130" y="324"/>
                      </a:lnTo>
                      <a:lnTo>
                        <a:pt x="127" y="331"/>
                      </a:lnTo>
                      <a:lnTo>
                        <a:pt x="123" y="338"/>
                      </a:lnTo>
                      <a:lnTo>
                        <a:pt x="120" y="345"/>
                      </a:lnTo>
                      <a:lnTo>
                        <a:pt x="116" y="351"/>
                      </a:lnTo>
                      <a:lnTo>
                        <a:pt x="113" y="355"/>
                      </a:lnTo>
                      <a:lnTo>
                        <a:pt x="111" y="358"/>
                      </a:lnTo>
                      <a:lnTo>
                        <a:pt x="110" y="361"/>
                      </a:lnTo>
                      <a:lnTo>
                        <a:pt x="107" y="364"/>
                      </a:lnTo>
                      <a:lnTo>
                        <a:pt x="103" y="371"/>
                      </a:lnTo>
                      <a:lnTo>
                        <a:pt x="96" y="377"/>
                      </a:lnTo>
                      <a:lnTo>
                        <a:pt x="93" y="380"/>
                      </a:lnTo>
                      <a:lnTo>
                        <a:pt x="90" y="384"/>
                      </a:lnTo>
                      <a:lnTo>
                        <a:pt x="83" y="389"/>
                      </a:lnTo>
                      <a:lnTo>
                        <a:pt x="79" y="393"/>
                      </a:lnTo>
                      <a:lnTo>
                        <a:pt x="75" y="395"/>
                      </a:lnTo>
                      <a:lnTo>
                        <a:pt x="70" y="397"/>
                      </a:lnTo>
                      <a:lnTo>
                        <a:pt x="65" y="398"/>
                      </a:lnTo>
                      <a:lnTo>
                        <a:pt x="55" y="399"/>
                      </a:lnTo>
                      <a:lnTo>
                        <a:pt x="51" y="398"/>
                      </a:lnTo>
                      <a:lnTo>
                        <a:pt x="46" y="398"/>
                      </a:lnTo>
                      <a:lnTo>
                        <a:pt x="36" y="394"/>
                      </a:lnTo>
                      <a:lnTo>
                        <a:pt x="33" y="393"/>
                      </a:lnTo>
                      <a:lnTo>
                        <a:pt x="27" y="387"/>
                      </a:lnTo>
                      <a:lnTo>
                        <a:pt x="25" y="384"/>
                      </a:lnTo>
                      <a:lnTo>
                        <a:pt x="22" y="380"/>
                      </a:lnTo>
                      <a:lnTo>
                        <a:pt x="21" y="378"/>
                      </a:lnTo>
                      <a:lnTo>
                        <a:pt x="21" y="374"/>
                      </a:lnTo>
                      <a:lnTo>
                        <a:pt x="21" y="369"/>
                      </a:lnTo>
                      <a:lnTo>
                        <a:pt x="21" y="366"/>
                      </a:lnTo>
                      <a:lnTo>
                        <a:pt x="25" y="360"/>
                      </a:lnTo>
                      <a:lnTo>
                        <a:pt x="29" y="356"/>
                      </a:lnTo>
                      <a:lnTo>
                        <a:pt x="34" y="351"/>
                      </a:lnTo>
                      <a:lnTo>
                        <a:pt x="37" y="350"/>
                      </a:lnTo>
                      <a:lnTo>
                        <a:pt x="41" y="349"/>
                      </a:lnTo>
                      <a:lnTo>
                        <a:pt x="47" y="347"/>
                      </a:lnTo>
                      <a:lnTo>
                        <a:pt x="55" y="346"/>
                      </a:lnTo>
                      <a:lnTo>
                        <a:pt x="57" y="348"/>
                      </a:lnTo>
                      <a:lnTo>
                        <a:pt x="62" y="350"/>
                      </a:lnTo>
                      <a:lnTo>
                        <a:pt x="68" y="354"/>
                      </a:lnTo>
                      <a:lnTo>
                        <a:pt x="73" y="358"/>
                      </a:lnTo>
                      <a:lnTo>
                        <a:pt x="77" y="364"/>
                      </a:lnTo>
                      <a:lnTo>
                        <a:pt x="80" y="365"/>
                      </a:lnTo>
                      <a:lnTo>
                        <a:pt x="89" y="365"/>
                      </a:lnTo>
                      <a:lnTo>
                        <a:pt x="89" y="364"/>
                      </a:lnTo>
                      <a:lnTo>
                        <a:pt x="90" y="362"/>
                      </a:lnTo>
                      <a:lnTo>
                        <a:pt x="90" y="361"/>
                      </a:lnTo>
                      <a:lnTo>
                        <a:pt x="91" y="355"/>
                      </a:lnTo>
                      <a:lnTo>
                        <a:pt x="90" y="350"/>
                      </a:lnTo>
                      <a:lnTo>
                        <a:pt x="89" y="345"/>
                      </a:lnTo>
                      <a:lnTo>
                        <a:pt x="87" y="341"/>
                      </a:lnTo>
                      <a:lnTo>
                        <a:pt x="83" y="336"/>
                      </a:lnTo>
                      <a:lnTo>
                        <a:pt x="80" y="334"/>
                      </a:lnTo>
                      <a:lnTo>
                        <a:pt x="75" y="330"/>
                      </a:lnTo>
                      <a:lnTo>
                        <a:pt x="69" y="328"/>
                      </a:lnTo>
                      <a:lnTo>
                        <a:pt x="37" y="298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" name="Freeform 30"/>
                <p:cNvSpPr>
                  <a:spLocks noChangeAspect="1"/>
                </p:cNvSpPr>
                <p:nvPr/>
              </p:nvSpPr>
              <p:spPr bwMode="auto">
                <a:xfrm>
                  <a:off x="2916" y="2602"/>
                  <a:ext cx="284" cy="378"/>
                </a:xfrm>
                <a:custGeom>
                  <a:avLst/>
                  <a:gdLst>
                    <a:gd name="T0" fmla="*/ 46 w 284"/>
                    <a:gd name="T1" fmla="*/ 307 h 378"/>
                    <a:gd name="T2" fmla="*/ 54 w 284"/>
                    <a:gd name="T3" fmla="*/ 310 h 378"/>
                    <a:gd name="T4" fmla="*/ 63 w 284"/>
                    <a:gd name="T5" fmla="*/ 316 h 378"/>
                    <a:gd name="T6" fmla="*/ 69 w 284"/>
                    <a:gd name="T7" fmla="*/ 325 h 378"/>
                    <a:gd name="T8" fmla="*/ 71 w 284"/>
                    <a:gd name="T9" fmla="*/ 335 h 378"/>
                    <a:gd name="T10" fmla="*/ 70 w 284"/>
                    <a:gd name="T11" fmla="*/ 342 h 378"/>
                    <a:gd name="T12" fmla="*/ 68 w 284"/>
                    <a:gd name="T13" fmla="*/ 345 h 378"/>
                    <a:gd name="T14" fmla="*/ 57 w 284"/>
                    <a:gd name="T15" fmla="*/ 343 h 378"/>
                    <a:gd name="T16" fmla="*/ 47 w 284"/>
                    <a:gd name="T17" fmla="*/ 334 h 378"/>
                    <a:gd name="T18" fmla="*/ 37 w 284"/>
                    <a:gd name="T19" fmla="*/ 328 h 378"/>
                    <a:gd name="T20" fmla="*/ 26 w 284"/>
                    <a:gd name="T21" fmla="*/ 327 h 378"/>
                    <a:gd name="T22" fmla="*/ 17 w 284"/>
                    <a:gd name="T23" fmla="*/ 329 h 378"/>
                    <a:gd name="T24" fmla="*/ 9 w 284"/>
                    <a:gd name="T25" fmla="*/ 335 h 378"/>
                    <a:gd name="T26" fmla="*/ 0 w 284"/>
                    <a:gd name="T27" fmla="*/ 346 h 378"/>
                    <a:gd name="T28" fmla="*/ 0 w 284"/>
                    <a:gd name="T29" fmla="*/ 354 h 378"/>
                    <a:gd name="T30" fmla="*/ 2 w 284"/>
                    <a:gd name="T31" fmla="*/ 360 h 378"/>
                    <a:gd name="T32" fmla="*/ 7 w 284"/>
                    <a:gd name="T33" fmla="*/ 367 h 378"/>
                    <a:gd name="T34" fmla="*/ 16 w 284"/>
                    <a:gd name="T35" fmla="*/ 374 h 378"/>
                    <a:gd name="T36" fmla="*/ 31 w 284"/>
                    <a:gd name="T37" fmla="*/ 378 h 378"/>
                    <a:gd name="T38" fmla="*/ 45 w 284"/>
                    <a:gd name="T39" fmla="*/ 378 h 378"/>
                    <a:gd name="T40" fmla="*/ 55 w 284"/>
                    <a:gd name="T41" fmla="*/ 375 h 378"/>
                    <a:gd name="T42" fmla="*/ 63 w 284"/>
                    <a:gd name="T43" fmla="*/ 369 h 378"/>
                    <a:gd name="T44" fmla="*/ 73 w 284"/>
                    <a:gd name="T45" fmla="*/ 360 h 378"/>
                    <a:gd name="T46" fmla="*/ 82 w 284"/>
                    <a:gd name="T47" fmla="*/ 350 h 378"/>
                    <a:gd name="T48" fmla="*/ 89 w 284"/>
                    <a:gd name="T49" fmla="*/ 341 h 378"/>
                    <a:gd name="T50" fmla="*/ 93 w 284"/>
                    <a:gd name="T51" fmla="*/ 335 h 378"/>
                    <a:gd name="T52" fmla="*/ 100 w 284"/>
                    <a:gd name="T53" fmla="*/ 325 h 378"/>
                    <a:gd name="T54" fmla="*/ 107 w 284"/>
                    <a:gd name="T55" fmla="*/ 311 h 378"/>
                    <a:gd name="T56" fmla="*/ 110 w 284"/>
                    <a:gd name="T57" fmla="*/ 300 h 378"/>
                    <a:gd name="T58" fmla="*/ 112 w 284"/>
                    <a:gd name="T59" fmla="*/ 298 h 378"/>
                    <a:gd name="T60" fmla="*/ 112 w 284"/>
                    <a:gd name="T61" fmla="*/ 297 h 378"/>
                    <a:gd name="T62" fmla="*/ 114 w 284"/>
                    <a:gd name="T63" fmla="*/ 296 h 378"/>
                    <a:gd name="T64" fmla="*/ 128 w 284"/>
                    <a:gd name="T65" fmla="*/ 265 h 378"/>
                    <a:gd name="T66" fmla="*/ 141 w 284"/>
                    <a:gd name="T67" fmla="*/ 246 h 378"/>
                    <a:gd name="T68" fmla="*/ 151 w 284"/>
                    <a:gd name="T69" fmla="*/ 233 h 378"/>
                    <a:gd name="T70" fmla="*/ 170 w 284"/>
                    <a:gd name="T71" fmla="*/ 207 h 378"/>
                    <a:gd name="T72" fmla="*/ 183 w 284"/>
                    <a:gd name="T73" fmla="*/ 188 h 378"/>
                    <a:gd name="T74" fmla="*/ 188 w 284"/>
                    <a:gd name="T75" fmla="*/ 180 h 378"/>
                    <a:gd name="T76" fmla="*/ 197 w 284"/>
                    <a:gd name="T77" fmla="*/ 164 h 378"/>
                    <a:gd name="T78" fmla="*/ 202 w 284"/>
                    <a:gd name="T79" fmla="*/ 159 h 378"/>
                    <a:gd name="T80" fmla="*/ 227 w 284"/>
                    <a:gd name="T81" fmla="*/ 126 h 378"/>
                    <a:gd name="T82" fmla="*/ 272 w 284"/>
                    <a:gd name="T83" fmla="*/ 63 h 378"/>
                    <a:gd name="T84" fmla="*/ 284 w 284"/>
                    <a:gd name="T85" fmla="*/ 44 h 378"/>
                    <a:gd name="T86" fmla="*/ 280 w 284"/>
                    <a:gd name="T87" fmla="*/ 31 h 378"/>
                    <a:gd name="T88" fmla="*/ 273 w 284"/>
                    <a:gd name="T89" fmla="*/ 21 h 378"/>
                    <a:gd name="T90" fmla="*/ 266 w 284"/>
                    <a:gd name="T91" fmla="*/ 13 h 378"/>
                    <a:gd name="T92" fmla="*/ 250 w 284"/>
                    <a:gd name="T93" fmla="*/ 1 h 378"/>
                    <a:gd name="T94" fmla="*/ 211 w 284"/>
                    <a:gd name="T95" fmla="*/ 1 h 378"/>
                    <a:gd name="T96" fmla="*/ 209 w 284"/>
                    <a:gd name="T97" fmla="*/ 11 h 378"/>
                    <a:gd name="T98" fmla="*/ 202 w 284"/>
                    <a:gd name="T99" fmla="*/ 26 h 378"/>
                    <a:gd name="T100" fmla="*/ 184 w 284"/>
                    <a:gd name="T101" fmla="*/ 56 h 378"/>
                    <a:gd name="T102" fmla="*/ 168 w 284"/>
                    <a:gd name="T103" fmla="*/ 85 h 378"/>
                    <a:gd name="T104" fmla="*/ 162 w 284"/>
                    <a:gd name="T105" fmla="*/ 95 h 378"/>
                    <a:gd name="T106" fmla="*/ 161 w 284"/>
                    <a:gd name="T107" fmla="*/ 96 h 378"/>
                    <a:gd name="T108" fmla="*/ 160 w 284"/>
                    <a:gd name="T109" fmla="*/ 99 h 378"/>
                    <a:gd name="T110" fmla="*/ 151 w 284"/>
                    <a:gd name="T111" fmla="*/ 116 h 378"/>
                    <a:gd name="T112" fmla="*/ 150 w 284"/>
                    <a:gd name="T113" fmla="*/ 118 h 378"/>
                    <a:gd name="T114" fmla="*/ 124 w 284"/>
                    <a:gd name="T115" fmla="*/ 160 h 378"/>
                    <a:gd name="T116" fmla="*/ 108 w 284"/>
                    <a:gd name="T117" fmla="*/ 185 h 378"/>
                    <a:gd name="T118" fmla="*/ 75 w 284"/>
                    <a:gd name="T119" fmla="*/ 234 h 378"/>
                    <a:gd name="T120" fmla="*/ 54 w 284"/>
                    <a:gd name="T121" fmla="*/ 262 h 378"/>
                    <a:gd name="T122" fmla="*/ 27 w 284"/>
                    <a:gd name="T123" fmla="*/ 298 h 378"/>
                    <a:gd name="T124" fmla="*/ 45 w 284"/>
                    <a:gd name="T125" fmla="*/ 307 h 37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84"/>
                    <a:gd name="T190" fmla="*/ 0 h 378"/>
                    <a:gd name="T191" fmla="*/ 284 w 284"/>
                    <a:gd name="T192" fmla="*/ 378 h 37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84" h="378">
                      <a:moveTo>
                        <a:pt x="45" y="307"/>
                      </a:moveTo>
                      <a:lnTo>
                        <a:pt x="46" y="307"/>
                      </a:lnTo>
                      <a:lnTo>
                        <a:pt x="48" y="308"/>
                      </a:lnTo>
                      <a:lnTo>
                        <a:pt x="54" y="310"/>
                      </a:lnTo>
                      <a:lnTo>
                        <a:pt x="60" y="314"/>
                      </a:lnTo>
                      <a:lnTo>
                        <a:pt x="63" y="316"/>
                      </a:lnTo>
                      <a:lnTo>
                        <a:pt x="67" y="321"/>
                      </a:lnTo>
                      <a:lnTo>
                        <a:pt x="69" y="325"/>
                      </a:lnTo>
                      <a:lnTo>
                        <a:pt x="70" y="329"/>
                      </a:lnTo>
                      <a:lnTo>
                        <a:pt x="71" y="335"/>
                      </a:lnTo>
                      <a:lnTo>
                        <a:pt x="70" y="341"/>
                      </a:lnTo>
                      <a:lnTo>
                        <a:pt x="70" y="342"/>
                      </a:lnTo>
                      <a:lnTo>
                        <a:pt x="69" y="343"/>
                      </a:lnTo>
                      <a:lnTo>
                        <a:pt x="68" y="345"/>
                      </a:lnTo>
                      <a:lnTo>
                        <a:pt x="60" y="345"/>
                      </a:lnTo>
                      <a:lnTo>
                        <a:pt x="57" y="343"/>
                      </a:lnTo>
                      <a:lnTo>
                        <a:pt x="53" y="338"/>
                      </a:lnTo>
                      <a:lnTo>
                        <a:pt x="47" y="334"/>
                      </a:lnTo>
                      <a:lnTo>
                        <a:pt x="42" y="330"/>
                      </a:lnTo>
                      <a:lnTo>
                        <a:pt x="37" y="328"/>
                      </a:lnTo>
                      <a:lnTo>
                        <a:pt x="34" y="326"/>
                      </a:lnTo>
                      <a:lnTo>
                        <a:pt x="26" y="327"/>
                      </a:lnTo>
                      <a:lnTo>
                        <a:pt x="20" y="328"/>
                      </a:lnTo>
                      <a:lnTo>
                        <a:pt x="17" y="329"/>
                      </a:lnTo>
                      <a:lnTo>
                        <a:pt x="14" y="331"/>
                      </a:lnTo>
                      <a:lnTo>
                        <a:pt x="9" y="335"/>
                      </a:lnTo>
                      <a:lnTo>
                        <a:pt x="4" y="340"/>
                      </a:lnTo>
                      <a:lnTo>
                        <a:pt x="0" y="346"/>
                      </a:lnTo>
                      <a:lnTo>
                        <a:pt x="0" y="349"/>
                      </a:lnTo>
                      <a:lnTo>
                        <a:pt x="0" y="354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4" y="364"/>
                      </a:lnTo>
                      <a:lnTo>
                        <a:pt x="7" y="367"/>
                      </a:lnTo>
                      <a:lnTo>
                        <a:pt x="12" y="373"/>
                      </a:lnTo>
                      <a:lnTo>
                        <a:pt x="16" y="374"/>
                      </a:lnTo>
                      <a:lnTo>
                        <a:pt x="25" y="378"/>
                      </a:lnTo>
                      <a:lnTo>
                        <a:pt x="31" y="378"/>
                      </a:lnTo>
                      <a:lnTo>
                        <a:pt x="35" y="378"/>
                      </a:lnTo>
                      <a:lnTo>
                        <a:pt x="45" y="378"/>
                      </a:lnTo>
                      <a:lnTo>
                        <a:pt x="50" y="377"/>
                      </a:lnTo>
                      <a:lnTo>
                        <a:pt x="55" y="375"/>
                      </a:lnTo>
                      <a:lnTo>
                        <a:pt x="59" y="372"/>
                      </a:lnTo>
                      <a:lnTo>
                        <a:pt x="63" y="369"/>
                      </a:lnTo>
                      <a:lnTo>
                        <a:pt x="70" y="364"/>
                      </a:lnTo>
                      <a:lnTo>
                        <a:pt x="73" y="360"/>
                      </a:lnTo>
                      <a:lnTo>
                        <a:pt x="76" y="357"/>
                      </a:lnTo>
                      <a:lnTo>
                        <a:pt x="82" y="350"/>
                      </a:lnTo>
                      <a:lnTo>
                        <a:pt x="87" y="343"/>
                      </a:lnTo>
                      <a:lnTo>
                        <a:pt x="89" y="341"/>
                      </a:lnTo>
                      <a:lnTo>
                        <a:pt x="91" y="338"/>
                      </a:lnTo>
                      <a:lnTo>
                        <a:pt x="93" y="335"/>
                      </a:lnTo>
                      <a:lnTo>
                        <a:pt x="96" y="331"/>
                      </a:lnTo>
                      <a:lnTo>
                        <a:pt x="100" y="325"/>
                      </a:lnTo>
                      <a:lnTo>
                        <a:pt x="103" y="318"/>
                      </a:lnTo>
                      <a:lnTo>
                        <a:pt x="107" y="311"/>
                      </a:lnTo>
                      <a:lnTo>
                        <a:pt x="110" y="304"/>
                      </a:lnTo>
                      <a:lnTo>
                        <a:pt x="110" y="300"/>
                      </a:lnTo>
                      <a:lnTo>
                        <a:pt x="111" y="299"/>
                      </a:lnTo>
                      <a:lnTo>
                        <a:pt x="112" y="298"/>
                      </a:lnTo>
                      <a:lnTo>
                        <a:pt x="112" y="297"/>
                      </a:lnTo>
                      <a:lnTo>
                        <a:pt x="113" y="297"/>
                      </a:lnTo>
                      <a:lnTo>
                        <a:pt x="114" y="296"/>
                      </a:lnTo>
                      <a:lnTo>
                        <a:pt x="125" y="272"/>
                      </a:lnTo>
                      <a:lnTo>
                        <a:pt x="128" y="265"/>
                      </a:lnTo>
                      <a:lnTo>
                        <a:pt x="133" y="260"/>
                      </a:lnTo>
                      <a:lnTo>
                        <a:pt x="141" y="246"/>
                      </a:lnTo>
                      <a:lnTo>
                        <a:pt x="146" y="239"/>
                      </a:lnTo>
                      <a:lnTo>
                        <a:pt x="151" y="233"/>
                      </a:lnTo>
                      <a:lnTo>
                        <a:pt x="160" y="221"/>
                      </a:lnTo>
                      <a:lnTo>
                        <a:pt x="170" y="207"/>
                      </a:lnTo>
                      <a:lnTo>
                        <a:pt x="179" y="195"/>
                      </a:lnTo>
                      <a:lnTo>
                        <a:pt x="183" y="188"/>
                      </a:lnTo>
                      <a:lnTo>
                        <a:pt x="188" y="182"/>
                      </a:lnTo>
                      <a:lnTo>
                        <a:pt x="188" y="180"/>
                      </a:lnTo>
                      <a:lnTo>
                        <a:pt x="192" y="172"/>
                      </a:lnTo>
                      <a:lnTo>
                        <a:pt x="197" y="164"/>
                      </a:lnTo>
                      <a:lnTo>
                        <a:pt x="201" y="161"/>
                      </a:lnTo>
                      <a:lnTo>
                        <a:pt x="202" y="159"/>
                      </a:lnTo>
                      <a:lnTo>
                        <a:pt x="206" y="158"/>
                      </a:lnTo>
                      <a:lnTo>
                        <a:pt x="227" y="126"/>
                      </a:lnTo>
                      <a:lnTo>
                        <a:pt x="249" y="94"/>
                      </a:lnTo>
                      <a:lnTo>
                        <a:pt x="272" y="63"/>
                      </a:lnTo>
                      <a:lnTo>
                        <a:pt x="284" y="46"/>
                      </a:lnTo>
                      <a:lnTo>
                        <a:pt x="284" y="44"/>
                      </a:lnTo>
                      <a:lnTo>
                        <a:pt x="281" y="35"/>
                      </a:lnTo>
                      <a:lnTo>
                        <a:pt x="280" y="31"/>
                      </a:lnTo>
                      <a:lnTo>
                        <a:pt x="278" y="28"/>
                      </a:lnTo>
                      <a:lnTo>
                        <a:pt x="273" y="21"/>
                      </a:lnTo>
                      <a:lnTo>
                        <a:pt x="271" y="14"/>
                      </a:lnTo>
                      <a:lnTo>
                        <a:pt x="266" y="13"/>
                      </a:lnTo>
                      <a:lnTo>
                        <a:pt x="258" y="7"/>
                      </a:lnTo>
                      <a:lnTo>
                        <a:pt x="250" y="1"/>
                      </a:lnTo>
                      <a:lnTo>
                        <a:pt x="249" y="0"/>
                      </a:lnTo>
                      <a:lnTo>
                        <a:pt x="211" y="1"/>
                      </a:lnTo>
                      <a:lnTo>
                        <a:pt x="209" y="4"/>
                      </a:lnTo>
                      <a:lnTo>
                        <a:pt x="209" y="11"/>
                      </a:lnTo>
                      <a:lnTo>
                        <a:pt x="206" y="18"/>
                      </a:lnTo>
                      <a:lnTo>
                        <a:pt x="202" y="26"/>
                      </a:lnTo>
                      <a:lnTo>
                        <a:pt x="198" y="34"/>
                      </a:lnTo>
                      <a:lnTo>
                        <a:pt x="184" y="56"/>
                      </a:lnTo>
                      <a:lnTo>
                        <a:pt x="176" y="70"/>
                      </a:lnTo>
                      <a:lnTo>
                        <a:pt x="168" y="85"/>
                      </a:lnTo>
                      <a:lnTo>
                        <a:pt x="164" y="92"/>
                      </a:lnTo>
                      <a:lnTo>
                        <a:pt x="162" y="95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9"/>
                      </a:lnTo>
                      <a:lnTo>
                        <a:pt x="153" y="114"/>
                      </a:lnTo>
                      <a:lnTo>
                        <a:pt x="151" y="116"/>
                      </a:lnTo>
                      <a:lnTo>
                        <a:pt x="150" y="117"/>
                      </a:lnTo>
                      <a:lnTo>
                        <a:pt x="150" y="118"/>
                      </a:lnTo>
                      <a:lnTo>
                        <a:pt x="130" y="152"/>
                      </a:lnTo>
                      <a:lnTo>
                        <a:pt x="124" y="160"/>
                      </a:lnTo>
                      <a:lnTo>
                        <a:pt x="118" y="168"/>
                      </a:lnTo>
                      <a:lnTo>
                        <a:pt x="108" y="185"/>
                      </a:lnTo>
                      <a:lnTo>
                        <a:pt x="86" y="218"/>
                      </a:lnTo>
                      <a:lnTo>
                        <a:pt x="75" y="234"/>
                      </a:lnTo>
                      <a:lnTo>
                        <a:pt x="63" y="250"/>
                      </a:lnTo>
                      <a:lnTo>
                        <a:pt x="54" y="262"/>
                      </a:lnTo>
                      <a:lnTo>
                        <a:pt x="46" y="274"/>
                      </a:lnTo>
                      <a:lnTo>
                        <a:pt x="27" y="298"/>
                      </a:lnTo>
                      <a:lnTo>
                        <a:pt x="19" y="308"/>
                      </a:lnTo>
                      <a:lnTo>
                        <a:pt x="45" y="307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54" name="Group 31"/>
              <p:cNvGrpSpPr>
                <a:grpSpLocks noChangeAspect="1"/>
              </p:cNvGrpSpPr>
              <p:nvPr/>
            </p:nvGrpSpPr>
            <p:grpSpPr bwMode="auto">
              <a:xfrm>
                <a:off x="1329" y="1989"/>
                <a:ext cx="647" cy="603"/>
                <a:chOff x="2836" y="2439"/>
                <a:chExt cx="1451" cy="1352"/>
              </a:xfrm>
            </p:grpSpPr>
            <p:sp>
              <p:nvSpPr>
                <p:cNvPr id="256" name="Freeform 32"/>
                <p:cNvSpPr>
                  <a:spLocks noChangeAspect="1"/>
                </p:cNvSpPr>
                <p:nvPr/>
              </p:nvSpPr>
              <p:spPr bwMode="auto">
                <a:xfrm>
                  <a:off x="3551" y="2439"/>
                  <a:ext cx="406" cy="277"/>
                </a:xfrm>
                <a:custGeom>
                  <a:avLst/>
                  <a:gdLst>
                    <a:gd name="T0" fmla="*/ 360 w 406"/>
                    <a:gd name="T1" fmla="*/ 13 h 277"/>
                    <a:gd name="T2" fmla="*/ 319 w 406"/>
                    <a:gd name="T3" fmla="*/ 4 h 277"/>
                    <a:gd name="T4" fmla="*/ 256 w 406"/>
                    <a:gd name="T5" fmla="*/ 4 h 277"/>
                    <a:gd name="T6" fmla="*/ 215 w 406"/>
                    <a:gd name="T7" fmla="*/ 22 h 277"/>
                    <a:gd name="T8" fmla="*/ 193 w 406"/>
                    <a:gd name="T9" fmla="*/ 40 h 277"/>
                    <a:gd name="T10" fmla="*/ 147 w 406"/>
                    <a:gd name="T11" fmla="*/ 96 h 277"/>
                    <a:gd name="T12" fmla="*/ 130 w 406"/>
                    <a:gd name="T13" fmla="*/ 118 h 277"/>
                    <a:gd name="T14" fmla="*/ 121 w 406"/>
                    <a:gd name="T15" fmla="*/ 121 h 277"/>
                    <a:gd name="T16" fmla="*/ 97 w 406"/>
                    <a:gd name="T17" fmla="*/ 127 h 277"/>
                    <a:gd name="T18" fmla="*/ 95 w 406"/>
                    <a:gd name="T19" fmla="*/ 127 h 277"/>
                    <a:gd name="T20" fmla="*/ 73 w 406"/>
                    <a:gd name="T21" fmla="*/ 128 h 277"/>
                    <a:gd name="T22" fmla="*/ 62 w 406"/>
                    <a:gd name="T23" fmla="*/ 128 h 277"/>
                    <a:gd name="T24" fmla="*/ 39 w 406"/>
                    <a:gd name="T25" fmla="*/ 127 h 277"/>
                    <a:gd name="T26" fmla="*/ 18 w 406"/>
                    <a:gd name="T27" fmla="*/ 132 h 277"/>
                    <a:gd name="T28" fmla="*/ 4 w 406"/>
                    <a:gd name="T29" fmla="*/ 143 h 277"/>
                    <a:gd name="T30" fmla="*/ 0 w 406"/>
                    <a:gd name="T31" fmla="*/ 155 h 277"/>
                    <a:gd name="T32" fmla="*/ 4 w 406"/>
                    <a:gd name="T33" fmla="*/ 172 h 277"/>
                    <a:gd name="T34" fmla="*/ 11 w 406"/>
                    <a:gd name="T35" fmla="*/ 178 h 277"/>
                    <a:gd name="T36" fmla="*/ 39 w 406"/>
                    <a:gd name="T37" fmla="*/ 183 h 277"/>
                    <a:gd name="T38" fmla="*/ 41 w 406"/>
                    <a:gd name="T39" fmla="*/ 183 h 277"/>
                    <a:gd name="T40" fmla="*/ 72 w 406"/>
                    <a:gd name="T41" fmla="*/ 183 h 277"/>
                    <a:gd name="T42" fmla="*/ 97 w 406"/>
                    <a:gd name="T43" fmla="*/ 176 h 277"/>
                    <a:gd name="T44" fmla="*/ 119 w 406"/>
                    <a:gd name="T45" fmla="*/ 169 h 277"/>
                    <a:gd name="T46" fmla="*/ 128 w 406"/>
                    <a:gd name="T47" fmla="*/ 182 h 277"/>
                    <a:gd name="T48" fmla="*/ 130 w 406"/>
                    <a:gd name="T49" fmla="*/ 218 h 277"/>
                    <a:gd name="T50" fmla="*/ 134 w 406"/>
                    <a:gd name="T51" fmla="*/ 231 h 277"/>
                    <a:gd name="T52" fmla="*/ 146 w 406"/>
                    <a:gd name="T53" fmla="*/ 252 h 277"/>
                    <a:gd name="T54" fmla="*/ 161 w 406"/>
                    <a:gd name="T55" fmla="*/ 264 h 277"/>
                    <a:gd name="T56" fmla="*/ 181 w 406"/>
                    <a:gd name="T57" fmla="*/ 272 h 277"/>
                    <a:gd name="T58" fmla="*/ 221 w 406"/>
                    <a:gd name="T59" fmla="*/ 277 h 277"/>
                    <a:gd name="T60" fmla="*/ 250 w 406"/>
                    <a:gd name="T61" fmla="*/ 273 h 277"/>
                    <a:gd name="T62" fmla="*/ 279 w 406"/>
                    <a:gd name="T63" fmla="*/ 264 h 277"/>
                    <a:gd name="T64" fmla="*/ 298 w 406"/>
                    <a:gd name="T65" fmla="*/ 254 h 277"/>
                    <a:gd name="T66" fmla="*/ 324 w 406"/>
                    <a:gd name="T67" fmla="*/ 235 h 277"/>
                    <a:gd name="T68" fmla="*/ 333 w 406"/>
                    <a:gd name="T69" fmla="*/ 226 h 277"/>
                    <a:gd name="T70" fmla="*/ 342 w 406"/>
                    <a:gd name="T71" fmla="*/ 217 h 277"/>
                    <a:gd name="T72" fmla="*/ 365 w 406"/>
                    <a:gd name="T73" fmla="*/ 187 h 277"/>
                    <a:gd name="T74" fmla="*/ 388 w 406"/>
                    <a:gd name="T75" fmla="*/ 154 h 277"/>
                    <a:gd name="T76" fmla="*/ 395 w 406"/>
                    <a:gd name="T77" fmla="*/ 142 h 277"/>
                    <a:gd name="T78" fmla="*/ 403 w 406"/>
                    <a:gd name="T79" fmla="*/ 116 h 277"/>
                    <a:gd name="T80" fmla="*/ 406 w 406"/>
                    <a:gd name="T81" fmla="*/ 98 h 277"/>
                    <a:gd name="T82" fmla="*/ 406 w 406"/>
                    <a:gd name="T83" fmla="*/ 89 h 277"/>
                    <a:gd name="T84" fmla="*/ 400 w 406"/>
                    <a:gd name="T85" fmla="*/ 57 h 277"/>
                    <a:gd name="T86" fmla="*/ 384 w 406"/>
                    <a:gd name="T87" fmla="*/ 31 h 277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406"/>
                    <a:gd name="T133" fmla="*/ 0 h 277"/>
                    <a:gd name="T134" fmla="*/ 406 w 406"/>
                    <a:gd name="T135" fmla="*/ 277 h 277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406" h="277">
                      <a:moveTo>
                        <a:pt x="368" y="17"/>
                      </a:moveTo>
                      <a:lnTo>
                        <a:pt x="364" y="15"/>
                      </a:lnTo>
                      <a:lnTo>
                        <a:pt x="360" y="13"/>
                      </a:lnTo>
                      <a:lnTo>
                        <a:pt x="356" y="11"/>
                      </a:lnTo>
                      <a:lnTo>
                        <a:pt x="352" y="10"/>
                      </a:lnTo>
                      <a:lnTo>
                        <a:pt x="319" y="4"/>
                      </a:lnTo>
                      <a:lnTo>
                        <a:pt x="286" y="0"/>
                      </a:lnTo>
                      <a:lnTo>
                        <a:pt x="270" y="2"/>
                      </a:lnTo>
                      <a:lnTo>
                        <a:pt x="256" y="4"/>
                      </a:lnTo>
                      <a:lnTo>
                        <a:pt x="242" y="9"/>
                      </a:lnTo>
                      <a:lnTo>
                        <a:pt x="228" y="15"/>
                      </a:lnTo>
                      <a:lnTo>
                        <a:pt x="215" y="22"/>
                      </a:lnTo>
                      <a:lnTo>
                        <a:pt x="204" y="31"/>
                      </a:lnTo>
                      <a:lnTo>
                        <a:pt x="198" y="35"/>
                      </a:lnTo>
                      <a:lnTo>
                        <a:pt x="193" y="40"/>
                      </a:lnTo>
                      <a:lnTo>
                        <a:pt x="182" y="51"/>
                      </a:lnTo>
                      <a:lnTo>
                        <a:pt x="165" y="73"/>
                      </a:lnTo>
                      <a:lnTo>
                        <a:pt x="147" y="96"/>
                      </a:lnTo>
                      <a:lnTo>
                        <a:pt x="140" y="106"/>
                      </a:lnTo>
                      <a:lnTo>
                        <a:pt x="136" y="116"/>
                      </a:lnTo>
                      <a:lnTo>
                        <a:pt x="130" y="118"/>
                      </a:lnTo>
                      <a:lnTo>
                        <a:pt x="125" y="120"/>
                      </a:lnTo>
                      <a:lnTo>
                        <a:pt x="123" y="121"/>
                      </a:lnTo>
                      <a:lnTo>
                        <a:pt x="121" y="121"/>
                      </a:lnTo>
                      <a:lnTo>
                        <a:pt x="111" y="124"/>
                      </a:lnTo>
                      <a:lnTo>
                        <a:pt x="102" y="126"/>
                      </a:lnTo>
                      <a:lnTo>
                        <a:pt x="97" y="127"/>
                      </a:lnTo>
                      <a:lnTo>
                        <a:pt x="95" y="127"/>
                      </a:lnTo>
                      <a:lnTo>
                        <a:pt x="92" y="128"/>
                      </a:lnTo>
                      <a:lnTo>
                        <a:pt x="82" y="128"/>
                      </a:lnTo>
                      <a:lnTo>
                        <a:pt x="73" y="128"/>
                      </a:lnTo>
                      <a:lnTo>
                        <a:pt x="70" y="128"/>
                      </a:lnTo>
                      <a:lnTo>
                        <a:pt x="67" y="128"/>
                      </a:lnTo>
                      <a:lnTo>
                        <a:pt x="62" y="128"/>
                      </a:lnTo>
                      <a:lnTo>
                        <a:pt x="53" y="128"/>
                      </a:lnTo>
                      <a:lnTo>
                        <a:pt x="46" y="127"/>
                      </a:lnTo>
                      <a:lnTo>
                        <a:pt x="39" y="127"/>
                      </a:lnTo>
                      <a:lnTo>
                        <a:pt x="32" y="128"/>
                      </a:lnTo>
                      <a:lnTo>
                        <a:pt x="26" y="129"/>
                      </a:lnTo>
                      <a:lnTo>
                        <a:pt x="18" y="132"/>
                      </a:lnTo>
                      <a:lnTo>
                        <a:pt x="12" y="135"/>
                      </a:lnTo>
                      <a:lnTo>
                        <a:pt x="7" y="139"/>
                      </a:lnTo>
                      <a:lnTo>
                        <a:pt x="4" y="143"/>
                      </a:lnTo>
                      <a:lnTo>
                        <a:pt x="1" y="148"/>
                      </a:lnTo>
                      <a:lnTo>
                        <a:pt x="0" y="151"/>
                      </a:lnTo>
                      <a:lnTo>
                        <a:pt x="0" y="155"/>
                      </a:lnTo>
                      <a:lnTo>
                        <a:pt x="1" y="161"/>
                      </a:lnTo>
                      <a:lnTo>
                        <a:pt x="3" y="169"/>
                      </a:lnTo>
                      <a:lnTo>
                        <a:pt x="4" y="172"/>
                      </a:lnTo>
                      <a:lnTo>
                        <a:pt x="5" y="175"/>
                      </a:lnTo>
                      <a:lnTo>
                        <a:pt x="8" y="176"/>
                      </a:lnTo>
                      <a:lnTo>
                        <a:pt x="11" y="178"/>
                      </a:lnTo>
                      <a:lnTo>
                        <a:pt x="23" y="182"/>
                      </a:lnTo>
                      <a:lnTo>
                        <a:pt x="35" y="183"/>
                      </a:lnTo>
                      <a:lnTo>
                        <a:pt x="39" y="183"/>
                      </a:lnTo>
                      <a:lnTo>
                        <a:pt x="40" y="183"/>
                      </a:lnTo>
                      <a:lnTo>
                        <a:pt x="41" y="183"/>
                      </a:lnTo>
                      <a:lnTo>
                        <a:pt x="47" y="184"/>
                      </a:lnTo>
                      <a:lnTo>
                        <a:pt x="60" y="184"/>
                      </a:lnTo>
                      <a:lnTo>
                        <a:pt x="72" y="183"/>
                      </a:lnTo>
                      <a:lnTo>
                        <a:pt x="85" y="181"/>
                      </a:lnTo>
                      <a:lnTo>
                        <a:pt x="90" y="178"/>
                      </a:lnTo>
                      <a:lnTo>
                        <a:pt x="97" y="176"/>
                      </a:lnTo>
                      <a:lnTo>
                        <a:pt x="109" y="172"/>
                      </a:lnTo>
                      <a:lnTo>
                        <a:pt x="115" y="169"/>
                      </a:lnTo>
                      <a:lnTo>
                        <a:pt x="119" y="169"/>
                      </a:lnTo>
                      <a:lnTo>
                        <a:pt x="129" y="170"/>
                      </a:lnTo>
                      <a:lnTo>
                        <a:pt x="128" y="176"/>
                      </a:lnTo>
                      <a:lnTo>
                        <a:pt x="128" y="182"/>
                      </a:lnTo>
                      <a:lnTo>
                        <a:pt x="128" y="193"/>
                      </a:lnTo>
                      <a:lnTo>
                        <a:pt x="129" y="205"/>
                      </a:lnTo>
                      <a:lnTo>
                        <a:pt x="130" y="218"/>
                      </a:lnTo>
                      <a:lnTo>
                        <a:pt x="130" y="222"/>
                      </a:lnTo>
                      <a:lnTo>
                        <a:pt x="132" y="227"/>
                      </a:lnTo>
                      <a:lnTo>
                        <a:pt x="134" y="231"/>
                      </a:lnTo>
                      <a:lnTo>
                        <a:pt x="136" y="237"/>
                      </a:lnTo>
                      <a:lnTo>
                        <a:pt x="140" y="245"/>
                      </a:lnTo>
                      <a:lnTo>
                        <a:pt x="146" y="252"/>
                      </a:lnTo>
                      <a:lnTo>
                        <a:pt x="153" y="259"/>
                      </a:lnTo>
                      <a:lnTo>
                        <a:pt x="157" y="261"/>
                      </a:lnTo>
                      <a:lnTo>
                        <a:pt x="161" y="264"/>
                      </a:lnTo>
                      <a:lnTo>
                        <a:pt x="165" y="266"/>
                      </a:lnTo>
                      <a:lnTo>
                        <a:pt x="170" y="268"/>
                      </a:lnTo>
                      <a:lnTo>
                        <a:pt x="181" y="272"/>
                      </a:lnTo>
                      <a:lnTo>
                        <a:pt x="194" y="274"/>
                      </a:lnTo>
                      <a:lnTo>
                        <a:pt x="208" y="276"/>
                      </a:lnTo>
                      <a:lnTo>
                        <a:pt x="221" y="277"/>
                      </a:lnTo>
                      <a:lnTo>
                        <a:pt x="235" y="276"/>
                      </a:lnTo>
                      <a:lnTo>
                        <a:pt x="243" y="275"/>
                      </a:lnTo>
                      <a:lnTo>
                        <a:pt x="250" y="273"/>
                      </a:lnTo>
                      <a:lnTo>
                        <a:pt x="257" y="272"/>
                      </a:lnTo>
                      <a:lnTo>
                        <a:pt x="265" y="270"/>
                      </a:lnTo>
                      <a:lnTo>
                        <a:pt x="279" y="264"/>
                      </a:lnTo>
                      <a:lnTo>
                        <a:pt x="293" y="258"/>
                      </a:lnTo>
                      <a:lnTo>
                        <a:pt x="296" y="256"/>
                      </a:lnTo>
                      <a:lnTo>
                        <a:pt x="298" y="254"/>
                      </a:lnTo>
                      <a:lnTo>
                        <a:pt x="304" y="251"/>
                      </a:lnTo>
                      <a:lnTo>
                        <a:pt x="314" y="243"/>
                      </a:lnTo>
                      <a:lnTo>
                        <a:pt x="324" y="235"/>
                      </a:lnTo>
                      <a:lnTo>
                        <a:pt x="326" y="232"/>
                      </a:lnTo>
                      <a:lnTo>
                        <a:pt x="328" y="231"/>
                      </a:lnTo>
                      <a:lnTo>
                        <a:pt x="333" y="226"/>
                      </a:lnTo>
                      <a:lnTo>
                        <a:pt x="338" y="221"/>
                      </a:lnTo>
                      <a:lnTo>
                        <a:pt x="340" y="219"/>
                      </a:lnTo>
                      <a:lnTo>
                        <a:pt x="342" y="217"/>
                      </a:lnTo>
                      <a:lnTo>
                        <a:pt x="350" y="207"/>
                      </a:lnTo>
                      <a:lnTo>
                        <a:pt x="358" y="197"/>
                      </a:lnTo>
                      <a:lnTo>
                        <a:pt x="365" y="187"/>
                      </a:lnTo>
                      <a:lnTo>
                        <a:pt x="375" y="171"/>
                      </a:lnTo>
                      <a:lnTo>
                        <a:pt x="385" y="158"/>
                      </a:lnTo>
                      <a:lnTo>
                        <a:pt x="388" y="154"/>
                      </a:lnTo>
                      <a:lnTo>
                        <a:pt x="389" y="152"/>
                      </a:lnTo>
                      <a:lnTo>
                        <a:pt x="390" y="150"/>
                      </a:lnTo>
                      <a:lnTo>
                        <a:pt x="395" y="142"/>
                      </a:lnTo>
                      <a:lnTo>
                        <a:pt x="398" y="134"/>
                      </a:lnTo>
                      <a:lnTo>
                        <a:pt x="402" y="126"/>
                      </a:lnTo>
                      <a:lnTo>
                        <a:pt x="403" y="116"/>
                      </a:lnTo>
                      <a:lnTo>
                        <a:pt x="405" y="107"/>
                      </a:lnTo>
                      <a:lnTo>
                        <a:pt x="405" y="103"/>
                      </a:lnTo>
                      <a:lnTo>
                        <a:pt x="406" y="98"/>
                      </a:lnTo>
                      <a:lnTo>
                        <a:pt x="406" y="93"/>
                      </a:lnTo>
                      <a:lnTo>
                        <a:pt x="406" y="91"/>
                      </a:lnTo>
                      <a:lnTo>
                        <a:pt x="406" y="89"/>
                      </a:lnTo>
                      <a:lnTo>
                        <a:pt x="405" y="77"/>
                      </a:lnTo>
                      <a:lnTo>
                        <a:pt x="403" y="67"/>
                      </a:lnTo>
                      <a:lnTo>
                        <a:pt x="400" y="57"/>
                      </a:lnTo>
                      <a:lnTo>
                        <a:pt x="396" y="48"/>
                      </a:lnTo>
                      <a:lnTo>
                        <a:pt x="390" y="39"/>
                      </a:lnTo>
                      <a:lnTo>
                        <a:pt x="384" y="31"/>
                      </a:lnTo>
                      <a:lnTo>
                        <a:pt x="376" y="24"/>
                      </a:lnTo>
                      <a:lnTo>
                        <a:pt x="368" y="17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" name="Freeform 33"/>
                <p:cNvSpPr>
                  <a:spLocks noChangeAspect="1"/>
                </p:cNvSpPr>
                <p:nvPr/>
              </p:nvSpPr>
              <p:spPr bwMode="auto">
                <a:xfrm>
                  <a:off x="3450" y="2729"/>
                  <a:ext cx="368" cy="512"/>
                </a:xfrm>
                <a:custGeom>
                  <a:avLst/>
                  <a:gdLst>
                    <a:gd name="T0" fmla="*/ 188 w 368"/>
                    <a:gd name="T1" fmla="*/ 19 h 512"/>
                    <a:gd name="T2" fmla="*/ 161 w 368"/>
                    <a:gd name="T3" fmla="*/ 38 h 512"/>
                    <a:gd name="T4" fmla="*/ 96 w 368"/>
                    <a:gd name="T5" fmla="*/ 104 h 512"/>
                    <a:gd name="T6" fmla="*/ 63 w 368"/>
                    <a:gd name="T7" fmla="*/ 150 h 512"/>
                    <a:gd name="T8" fmla="*/ 43 w 368"/>
                    <a:gd name="T9" fmla="*/ 189 h 512"/>
                    <a:gd name="T10" fmla="*/ 39 w 368"/>
                    <a:gd name="T11" fmla="*/ 203 h 512"/>
                    <a:gd name="T12" fmla="*/ 16 w 368"/>
                    <a:gd name="T13" fmla="*/ 271 h 512"/>
                    <a:gd name="T14" fmla="*/ 14 w 368"/>
                    <a:gd name="T15" fmla="*/ 282 h 512"/>
                    <a:gd name="T16" fmla="*/ 2 w 368"/>
                    <a:gd name="T17" fmla="*/ 337 h 512"/>
                    <a:gd name="T18" fmla="*/ 0 w 368"/>
                    <a:gd name="T19" fmla="*/ 398 h 512"/>
                    <a:gd name="T20" fmla="*/ 3 w 368"/>
                    <a:gd name="T21" fmla="*/ 418 h 512"/>
                    <a:gd name="T22" fmla="*/ 16 w 368"/>
                    <a:gd name="T23" fmla="*/ 456 h 512"/>
                    <a:gd name="T24" fmla="*/ 31 w 368"/>
                    <a:gd name="T25" fmla="*/ 477 h 512"/>
                    <a:gd name="T26" fmla="*/ 51 w 368"/>
                    <a:gd name="T27" fmla="*/ 497 h 512"/>
                    <a:gd name="T28" fmla="*/ 83 w 368"/>
                    <a:gd name="T29" fmla="*/ 509 h 512"/>
                    <a:gd name="T30" fmla="*/ 117 w 368"/>
                    <a:gd name="T31" fmla="*/ 512 h 512"/>
                    <a:gd name="T32" fmla="*/ 146 w 368"/>
                    <a:gd name="T33" fmla="*/ 507 h 512"/>
                    <a:gd name="T34" fmla="*/ 154 w 368"/>
                    <a:gd name="T35" fmla="*/ 504 h 512"/>
                    <a:gd name="T36" fmla="*/ 167 w 368"/>
                    <a:gd name="T37" fmla="*/ 498 h 512"/>
                    <a:gd name="T38" fmla="*/ 178 w 368"/>
                    <a:gd name="T39" fmla="*/ 491 h 512"/>
                    <a:gd name="T40" fmla="*/ 183 w 368"/>
                    <a:gd name="T41" fmla="*/ 488 h 512"/>
                    <a:gd name="T42" fmla="*/ 197 w 368"/>
                    <a:gd name="T43" fmla="*/ 475 h 512"/>
                    <a:gd name="T44" fmla="*/ 206 w 368"/>
                    <a:gd name="T45" fmla="*/ 464 h 512"/>
                    <a:gd name="T46" fmla="*/ 209 w 368"/>
                    <a:gd name="T47" fmla="*/ 461 h 512"/>
                    <a:gd name="T48" fmla="*/ 211 w 368"/>
                    <a:gd name="T49" fmla="*/ 456 h 512"/>
                    <a:gd name="T50" fmla="*/ 218 w 368"/>
                    <a:gd name="T51" fmla="*/ 445 h 512"/>
                    <a:gd name="T52" fmla="*/ 227 w 368"/>
                    <a:gd name="T53" fmla="*/ 423 h 512"/>
                    <a:gd name="T54" fmla="*/ 231 w 368"/>
                    <a:gd name="T55" fmla="*/ 406 h 512"/>
                    <a:gd name="T56" fmla="*/ 230 w 368"/>
                    <a:gd name="T57" fmla="*/ 379 h 512"/>
                    <a:gd name="T58" fmla="*/ 227 w 368"/>
                    <a:gd name="T59" fmla="*/ 359 h 512"/>
                    <a:gd name="T60" fmla="*/ 220 w 368"/>
                    <a:gd name="T61" fmla="*/ 342 h 512"/>
                    <a:gd name="T62" fmla="*/ 216 w 368"/>
                    <a:gd name="T63" fmla="*/ 319 h 512"/>
                    <a:gd name="T64" fmla="*/ 218 w 368"/>
                    <a:gd name="T65" fmla="*/ 297 h 512"/>
                    <a:gd name="T66" fmla="*/ 229 w 368"/>
                    <a:gd name="T67" fmla="*/ 270 h 512"/>
                    <a:gd name="T68" fmla="*/ 251 w 368"/>
                    <a:gd name="T69" fmla="*/ 248 h 512"/>
                    <a:gd name="T70" fmla="*/ 278 w 368"/>
                    <a:gd name="T71" fmla="*/ 233 h 512"/>
                    <a:gd name="T72" fmla="*/ 301 w 368"/>
                    <a:gd name="T73" fmla="*/ 216 h 512"/>
                    <a:gd name="T74" fmla="*/ 315 w 368"/>
                    <a:gd name="T75" fmla="*/ 203 h 512"/>
                    <a:gd name="T76" fmla="*/ 325 w 368"/>
                    <a:gd name="T77" fmla="*/ 192 h 512"/>
                    <a:gd name="T78" fmla="*/ 334 w 368"/>
                    <a:gd name="T79" fmla="*/ 182 h 512"/>
                    <a:gd name="T80" fmla="*/ 345 w 368"/>
                    <a:gd name="T81" fmla="*/ 166 h 512"/>
                    <a:gd name="T82" fmla="*/ 354 w 368"/>
                    <a:gd name="T83" fmla="*/ 148 h 512"/>
                    <a:gd name="T84" fmla="*/ 366 w 368"/>
                    <a:gd name="T85" fmla="*/ 119 h 512"/>
                    <a:gd name="T86" fmla="*/ 368 w 368"/>
                    <a:gd name="T87" fmla="*/ 88 h 512"/>
                    <a:gd name="T88" fmla="*/ 362 w 368"/>
                    <a:gd name="T89" fmla="*/ 60 h 512"/>
                    <a:gd name="T90" fmla="*/ 350 w 368"/>
                    <a:gd name="T91" fmla="*/ 35 h 512"/>
                    <a:gd name="T92" fmla="*/ 337 w 368"/>
                    <a:gd name="T93" fmla="*/ 21 h 512"/>
                    <a:gd name="T94" fmla="*/ 322 w 368"/>
                    <a:gd name="T95" fmla="*/ 11 h 512"/>
                    <a:gd name="T96" fmla="*/ 300 w 368"/>
                    <a:gd name="T97" fmla="*/ 5 h 512"/>
                    <a:gd name="T98" fmla="*/ 273 w 368"/>
                    <a:gd name="T99" fmla="*/ 1 h 512"/>
                    <a:gd name="T100" fmla="*/ 236 w 368"/>
                    <a:gd name="T101" fmla="*/ 2 h 51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368"/>
                    <a:gd name="T154" fmla="*/ 0 h 512"/>
                    <a:gd name="T155" fmla="*/ 368 w 368"/>
                    <a:gd name="T156" fmla="*/ 512 h 51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368" h="512">
                      <a:moveTo>
                        <a:pt x="208" y="11"/>
                      </a:moveTo>
                      <a:lnTo>
                        <a:pt x="194" y="16"/>
                      </a:lnTo>
                      <a:lnTo>
                        <a:pt x="188" y="19"/>
                      </a:lnTo>
                      <a:lnTo>
                        <a:pt x="183" y="22"/>
                      </a:lnTo>
                      <a:lnTo>
                        <a:pt x="171" y="30"/>
                      </a:lnTo>
                      <a:lnTo>
                        <a:pt x="161" y="38"/>
                      </a:lnTo>
                      <a:lnTo>
                        <a:pt x="133" y="64"/>
                      </a:lnTo>
                      <a:lnTo>
                        <a:pt x="108" y="91"/>
                      </a:lnTo>
                      <a:lnTo>
                        <a:pt x="96" y="104"/>
                      </a:lnTo>
                      <a:lnTo>
                        <a:pt x="85" y="119"/>
                      </a:lnTo>
                      <a:lnTo>
                        <a:pt x="74" y="134"/>
                      </a:lnTo>
                      <a:lnTo>
                        <a:pt x="63" y="150"/>
                      </a:lnTo>
                      <a:lnTo>
                        <a:pt x="55" y="168"/>
                      </a:lnTo>
                      <a:lnTo>
                        <a:pt x="47" y="184"/>
                      </a:lnTo>
                      <a:lnTo>
                        <a:pt x="43" y="189"/>
                      </a:lnTo>
                      <a:lnTo>
                        <a:pt x="40" y="194"/>
                      </a:lnTo>
                      <a:lnTo>
                        <a:pt x="39" y="200"/>
                      </a:lnTo>
                      <a:lnTo>
                        <a:pt x="39" y="203"/>
                      </a:lnTo>
                      <a:lnTo>
                        <a:pt x="36" y="209"/>
                      </a:lnTo>
                      <a:lnTo>
                        <a:pt x="26" y="239"/>
                      </a:lnTo>
                      <a:lnTo>
                        <a:pt x="16" y="271"/>
                      </a:lnTo>
                      <a:lnTo>
                        <a:pt x="15" y="274"/>
                      </a:lnTo>
                      <a:lnTo>
                        <a:pt x="15" y="279"/>
                      </a:lnTo>
                      <a:lnTo>
                        <a:pt x="14" y="282"/>
                      </a:lnTo>
                      <a:lnTo>
                        <a:pt x="12" y="287"/>
                      </a:lnTo>
                      <a:lnTo>
                        <a:pt x="7" y="312"/>
                      </a:lnTo>
                      <a:lnTo>
                        <a:pt x="2" y="337"/>
                      </a:lnTo>
                      <a:lnTo>
                        <a:pt x="0" y="364"/>
                      </a:lnTo>
                      <a:lnTo>
                        <a:pt x="0" y="391"/>
                      </a:lnTo>
                      <a:lnTo>
                        <a:pt x="0" y="398"/>
                      </a:lnTo>
                      <a:lnTo>
                        <a:pt x="1" y="404"/>
                      </a:lnTo>
                      <a:lnTo>
                        <a:pt x="1" y="411"/>
                      </a:lnTo>
                      <a:lnTo>
                        <a:pt x="3" y="418"/>
                      </a:lnTo>
                      <a:lnTo>
                        <a:pt x="7" y="431"/>
                      </a:lnTo>
                      <a:lnTo>
                        <a:pt x="11" y="443"/>
                      </a:lnTo>
                      <a:lnTo>
                        <a:pt x="16" y="456"/>
                      </a:lnTo>
                      <a:lnTo>
                        <a:pt x="20" y="461"/>
                      </a:lnTo>
                      <a:lnTo>
                        <a:pt x="23" y="467"/>
                      </a:lnTo>
                      <a:lnTo>
                        <a:pt x="31" y="477"/>
                      </a:lnTo>
                      <a:lnTo>
                        <a:pt x="41" y="489"/>
                      </a:lnTo>
                      <a:lnTo>
                        <a:pt x="46" y="492"/>
                      </a:lnTo>
                      <a:lnTo>
                        <a:pt x="51" y="497"/>
                      </a:lnTo>
                      <a:lnTo>
                        <a:pt x="62" y="501"/>
                      </a:lnTo>
                      <a:lnTo>
                        <a:pt x="72" y="505"/>
                      </a:lnTo>
                      <a:lnTo>
                        <a:pt x="83" y="509"/>
                      </a:lnTo>
                      <a:lnTo>
                        <a:pt x="94" y="511"/>
                      </a:lnTo>
                      <a:lnTo>
                        <a:pt x="105" y="512"/>
                      </a:lnTo>
                      <a:lnTo>
                        <a:pt x="117" y="512"/>
                      </a:lnTo>
                      <a:lnTo>
                        <a:pt x="128" y="511"/>
                      </a:lnTo>
                      <a:lnTo>
                        <a:pt x="140" y="509"/>
                      </a:lnTo>
                      <a:lnTo>
                        <a:pt x="146" y="507"/>
                      </a:lnTo>
                      <a:lnTo>
                        <a:pt x="149" y="505"/>
                      </a:lnTo>
                      <a:lnTo>
                        <a:pt x="152" y="505"/>
                      </a:lnTo>
                      <a:lnTo>
                        <a:pt x="154" y="504"/>
                      </a:lnTo>
                      <a:lnTo>
                        <a:pt x="157" y="503"/>
                      </a:lnTo>
                      <a:lnTo>
                        <a:pt x="162" y="500"/>
                      </a:lnTo>
                      <a:lnTo>
                        <a:pt x="167" y="498"/>
                      </a:lnTo>
                      <a:lnTo>
                        <a:pt x="173" y="495"/>
                      </a:lnTo>
                      <a:lnTo>
                        <a:pt x="178" y="491"/>
                      </a:lnTo>
                      <a:lnTo>
                        <a:pt x="179" y="490"/>
                      </a:lnTo>
                      <a:lnTo>
                        <a:pt x="180" y="490"/>
                      </a:lnTo>
                      <a:lnTo>
                        <a:pt x="183" y="488"/>
                      </a:lnTo>
                      <a:lnTo>
                        <a:pt x="187" y="484"/>
                      </a:lnTo>
                      <a:lnTo>
                        <a:pt x="193" y="479"/>
                      </a:lnTo>
                      <a:lnTo>
                        <a:pt x="197" y="475"/>
                      </a:lnTo>
                      <a:lnTo>
                        <a:pt x="201" y="470"/>
                      </a:lnTo>
                      <a:lnTo>
                        <a:pt x="205" y="466"/>
                      </a:lnTo>
                      <a:lnTo>
                        <a:pt x="206" y="464"/>
                      </a:lnTo>
                      <a:lnTo>
                        <a:pt x="206" y="463"/>
                      </a:lnTo>
                      <a:lnTo>
                        <a:pt x="207" y="463"/>
                      </a:lnTo>
                      <a:lnTo>
                        <a:pt x="209" y="461"/>
                      </a:lnTo>
                      <a:lnTo>
                        <a:pt x="210" y="458"/>
                      </a:lnTo>
                      <a:lnTo>
                        <a:pt x="211" y="457"/>
                      </a:lnTo>
                      <a:lnTo>
                        <a:pt x="211" y="456"/>
                      </a:lnTo>
                      <a:lnTo>
                        <a:pt x="212" y="456"/>
                      </a:lnTo>
                      <a:lnTo>
                        <a:pt x="215" y="451"/>
                      </a:lnTo>
                      <a:lnTo>
                        <a:pt x="218" y="445"/>
                      </a:lnTo>
                      <a:lnTo>
                        <a:pt x="221" y="441"/>
                      </a:lnTo>
                      <a:lnTo>
                        <a:pt x="225" y="429"/>
                      </a:lnTo>
                      <a:lnTo>
                        <a:pt x="227" y="423"/>
                      </a:lnTo>
                      <a:lnTo>
                        <a:pt x="229" y="418"/>
                      </a:lnTo>
                      <a:lnTo>
                        <a:pt x="229" y="411"/>
                      </a:lnTo>
                      <a:lnTo>
                        <a:pt x="231" y="406"/>
                      </a:lnTo>
                      <a:lnTo>
                        <a:pt x="231" y="399"/>
                      </a:lnTo>
                      <a:lnTo>
                        <a:pt x="231" y="392"/>
                      </a:lnTo>
                      <a:lnTo>
                        <a:pt x="230" y="379"/>
                      </a:lnTo>
                      <a:lnTo>
                        <a:pt x="229" y="372"/>
                      </a:lnTo>
                      <a:lnTo>
                        <a:pt x="229" y="365"/>
                      </a:lnTo>
                      <a:lnTo>
                        <a:pt x="227" y="359"/>
                      </a:lnTo>
                      <a:lnTo>
                        <a:pt x="224" y="353"/>
                      </a:lnTo>
                      <a:lnTo>
                        <a:pt x="222" y="348"/>
                      </a:lnTo>
                      <a:lnTo>
                        <a:pt x="220" y="342"/>
                      </a:lnTo>
                      <a:lnTo>
                        <a:pt x="218" y="330"/>
                      </a:lnTo>
                      <a:lnTo>
                        <a:pt x="217" y="325"/>
                      </a:lnTo>
                      <a:lnTo>
                        <a:pt x="216" y="319"/>
                      </a:lnTo>
                      <a:lnTo>
                        <a:pt x="216" y="313"/>
                      </a:lnTo>
                      <a:lnTo>
                        <a:pt x="217" y="308"/>
                      </a:lnTo>
                      <a:lnTo>
                        <a:pt x="218" y="297"/>
                      </a:lnTo>
                      <a:lnTo>
                        <a:pt x="221" y="288"/>
                      </a:lnTo>
                      <a:lnTo>
                        <a:pt x="224" y="278"/>
                      </a:lnTo>
                      <a:lnTo>
                        <a:pt x="229" y="270"/>
                      </a:lnTo>
                      <a:lnTo>
                        <a:pt x="236" y="262"/>
                      </a:lnTo>
                      <a:lnTo>
                        <a:pt x="243" y="255"/>
                      </a:lnTo>
                      <a:lnTo>
                        <a:pt x="251" y="248"/>
                      </a:lnTo>
                      <a:lnTo>
                        <a:pt x="262" y="243"/>
                      </a:lnTo>
                      <a:lnTo>
                        <a:pt x="270" y="238"/>
                      </a:lnTo>
                      <a:lnTo>
                        <a:pt x="278" y="233"/>
                      </a:lnTo>
                      <a:lnTo>
                        <a:pt x="286" y="227"/>
                      </a:lnTo>
                      <a:lnTo>
                        <a:pt x="294" y="222"/>
                      </a:lnTo>
                      <a:lnTo>
                        <a:pt x="301" y="216"/>
                      </a:lnTo>
                      <a:lnTo>
                        <a:pt x="309" y="210"/>
                      </a:lnTo>
                      <a:lnTo>
                        <a:pt x="312" y="206"/>
                      </a:lnTo>
                      <a:lnTo>
                        <a:pt x="315" y="203"/>
                      </a:lnTo>
                      <a:lnTo>
                        <a:pt x="319" y="199"/>
                      </a:lnTo>
                      <a:lnTo>
                        <a:pt x="322" y="196"/>
                      </a:lnTo>
                      <a:lnTo>
                        <a:pt x="325" y="192"/>
                      </a:lnTo>
                      <a:lnTo>
                        <a:pt x="328" y="189"/>
                      </a:lnTo>
                      <a:lnTo>
                        <a:pt x="331" y="185"/>
                      </a:lnTo>
                      <a:lnTo>
                        <a:pt x="334" y="182"/>
                      </a:lnTo>
                      <a:lnTo>
                        <a:pt x="336" y="177"/>
                      </a:lnTo>
                      <a:lnTo>
                        <a:pt x="340" y="174"/>
                      </a:lnTo>
                      <a:lnTo>
                        <a:pt x="345" y="166"/>
                      </a:lnTo>
                      <a:lnTo>
                        <a:pt x="347" y="161"/>
                      </a:lnTo>
                      <a:lnTo>
                        <a:pt x="349" y="157"/>
                      </a:lnTo>
                      <a:lnTo>
                        <a:pt x="354" y="148"/>
                      </a:lnTo>
                      <a:lnTo>
                        <a:pt x="358" y="140"/>
                      </a:lnTo>
                      <a:lnTo>
                        <a:pt x="362" y="131"/>
                      </a:lnTo>
                      <a:lnTo>
                        <a:pt x="366" y="119"/>
                      </a:lnTo>
                      <a:lnTo>
                        <a:pt x="368" y="107"/>
                      </a:lnTo>
                      <a:lnTo>
                        <a:pt x="368" y="97"/>
                      </a:lnTo>
                      <a:lnTo>
                        <a:pt x="368" y="88"/>
                      </a:lnTo>
                      <a:lnTo>
                        <a:pt x="367" y="78"/>
                      </a:lnTo>
                      <a:lnTo>
                        <a:pt x="365" y="70"/>
                      </a:lnTo>
                      <a:lnTo>
                        <a:pt x="362" y="60"/>
                      </a:lnTo>
                      <a:lnTo>
                        <a:pt x="359" y="51"/>
                      </a:lnTo>
                      <a:lnTo>
                        <a:pt x="354" y="43"/>
                      </a:lnTo>
                      <a:lnTo>
                        <a:pt x="350" y="35"/>
                      </a:lnTo>
                      <a:lnTo>
                        <a:pt x="346" y="29"/>
                      </a:lnTo>
                      <a:lnTo>
                        <a:pt x="341" y="25"/>
                      </a:lnTo>
                      <a:lnTo>
                        <a:pt x="337" y="21"/>
                      </a:lnTo>
                      <a:lnTo>
                        <a:pt x="333" y="17"/>
                      </a:lnTo>
                      <a:lnTo>
                        <a:pt x="327" y="14"/>
                      </a:lnTo>
                      <a:lnTo>
                        <a:pt x="322" y="11"/>
                      </a:lnTo>
                      <a:lnTo>
                        <a:pt x="316" y="9"/>
                      </a:lnTo>
                      <a:lnTo>
                        <a:pt x="310" y="7"/>
                      </a:lnTo>
                      <a:lnTo>
                        <a:pt x="300" y="5"/>
                      </a:lnTo>
                      <a:lnTo>
                        <a:pt x="292" y="3"/>
                      </a:lnTo>
                      <a:lnTo>
                        <a:pt x="282" y="2"/>
                      </a:lnTo>
                      <a:lnTo>
                        <a:pt x="273" y="1"/>
                      </a:lnTo>
                      <a:lnTo>
                        <a:pt x="254" y="0"/>
                      </a:lnTo>
                      <a:lnTo>
                        <a:pt x="244" y="1"/>
                      </a:lnTo>
                      <a:lnTo>
                        <a:pt x="236" y="2"/>
                      </a:lnTo>
                      <a:lnTo>
                        <a:pt x="222" y="6"/>
                      </a:lnTo>
                      <a:lnTo>
                        <a:pt x="208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8" name="Freeform 34"/>
                <p:cNvSpPr>
                  <a:spLocks noChangeAspect="1"/>
                </p:cNvSpPr>
                <p:nvPr/>
              </p:nvSpPr>
              <p:spPr bwMode="auto">
                <a:xfrm>
                  <a:off x="3743" y="2767"/>
                  <a:ext cx="544" cy="306"/>
                </a:xfrm>
                <a:custGeom>
                  <a:avLst/>
                  <a:gdLst>
                    <a:gd name="T0" fmla="*/ 41 w 544"/>
                    <a:gd name="T1" fmla="*/ 158 h 306"/>
                    <a:gd name="T2" fmla="*/ 58 w 544"/>
                    <a:gd name="T3" fmla="*/ 184 h 306"/>
                    <a:gd name="T4" fmla="*/ 96 w 544"/>
                    <a:gd name="T5" fmla="*/ 230 h 306"/>
                    <a:gd name="T6" fmla="*/ 119 w 544"/>
                    <a:gd name="T7" fmla="*/ 270 h 306"/>
                    <a:gd name="T8" fmla="*/ 126 w 544"/>
                    <a:gd name="T9" fmla="*/ 289 h 306"/>
                    <a:gd name="T10" fmla="*/ 139 w 544"/>
                    <a:gd name="T11" fmla="*/ 296 h 306"/>
                    <a:gd name="T12" fmla="*/ 197 w 544"/>
                    <a:gd name="T13" fmla="*/ 296 h 306"/>
                    <a:gd name="T14" fmla="*/ 343 w 544"/>
                    <a:gd name="T15" fmla="*/ 272 h 306"/>
                    <a:gd name="T16" fmla="*/ 353 w 544"/>
                    <a:gd name="T17" fmla="*/ 284 h 306"/>
                    <a:gd name="T18" fmla="*/ 374 w 544"/>
                    <a:gd name="T19" fmla="*/ 300 h 306"/>
                    <a:gd name="T20" fmla="*/ 395 w 544"/>
                    <a:gd name="T21" fmla="*/ 304 h 306"/>
                    <a:gd name="T22" fmla="*/ 399 w 544"/>
                    <a:gd name="T23" fmla="*/ 299 h 306"/>
                    <a:gd name="T24" fmla="*/ 402 w 544"/>
                    <a:gd name="T25" fmla="*/ 291 h 306"/>
                    <a:gd name="T26" fmla="*/ 401 w 544"/>
                    <a:gd name="T27" fmla="*/ 285 h 306"/>
                    <a:gd name="T28" fmla="*/ 416 w 544"/>
                    <a:gd name="T29" fmla="*/ 265 h 306"/>
                    <a:gd name="T30" fmla="*/ 445 w 544"/>
                    <a:gd name="T31" fmla="*/ 291 h 306"/>
                    <a:gd name="T32" fmla="*/ 481 w 544"/>
                    <a:gd name="T33" fmla="*/ 303 h 306"/>
                    <a:gd name="T34" fmla="*/ 484 w 544"/>
                    <a:gd name="T35" fmla="*/ 301 h 306"/>
                    <a:gd name="T36" fmla="*/ 487 w 544"/>
                    <a:gd name="T37" fmla="*/ 299 h 306"/>
                    <a:gd name="T38" fmla="*/ 490 w 544"/>
                    <a:gd name="T39" fmla="*/ 294 h 306"/>
                    <a:gd name="T40" fmla="*/ 490 w 544"/>
                    <a:gd name="T41" fmla="*/ 290 h 306"/>
                    <a:gd name="T42" fmla="*/ 484 w 544"/>
                    <a:gd name="T43" fmla="*/ 273 h 306"/>
                    <a:gd name="T44" fmla="*/ 464 w 544"/>
                    <a:gd name="T45" fmla="*/ 251 h 306"/>
                    <a:gd name="T46" fmla="*/ 458 w 544"/>
                    <a:gd name="T47" fmla="*/ 245 h 306"/>
                    <a:gd name="T48" fmla="*/ 495 w 544"/>
                    <a:gd name="T49" fmla="*/ 256 h 306"/>
                    <a:gd name="T50" fmla="*/ 514 w 544"/>
                    <a:gd name="T51" fmla="*/ 268 h 306"/>
                    <a:gd name="T52" fmla="*/ 527 w 544"/>
                    <a:gd name="T53" fmla="*/ 272 h 306"/>
                    <a:gd name="T54" fmla="*/ 540 w 544"/>
                    <a:gd name="T55" fmla="*/ 267 h 306"/>
                    <a:gd name="T56" fmla="*/ 544 w 544"/>
                    <a:gd name="T57" fmla="*/ 256 h 306"/>
                    <a:gd name="T58" fmla="*/ 531 w 544"/>
                    <a:gd name="T59" fmla="*/ 236 h 306"/>
                    <a:gd name="T60" fmla="*/ 513 w 544"/>
                    <a:gd name="T61" fmla="*/ 219 h 306"/>
                    <a:gd name="T62" fmla="*/ 490 w 544"/>
                    <a:gd name="T63" fmla="*/ 207 h 306"/>
                    <a:gd name="T64" fmla="*/ 463 w 544"/>
                    <a:gd name="T65" fmla="*/ 203 h 306"/>
                    <a:gd name="T66" fmla="*/ 386 w 544"/>
                    <a:gd name="T67" fmla="*/ 216 h 306"/>
                    <a:gd name="T68" fmla="*/ 329 w 544"/>
                    <a:gd name="T69" fmla="*/ 234 h 306"/>
                    <a:gd name="T70" fmla="*/ 313 w 544"/>
                    <a:gd name="T71" fmla="*/ 239 h 306"/>
                    <a:gd name="T72" fmla="*/ 261 w 544"/>
                    <a:gd name="T73" fmla="*/ 248 h 306"/>
                    <a:gd name="T74" fmla="*/ 214 w 544"/>
                    <a:gd name="T75" fmla="*/ 248 h 306"/>
                    <a:gd name="T76" fmla="*/ 198 w 544"/>
                    <a:gd name="T77" fmla="*/ 247 h 306"/>
                    <a:gd name="T78" fmla="*/ 165 w 544"/>
                    <a:gd name="T79" fmla="*/ 226 h 306"/>
                    <a:gd name="T80" fmla="*/ 131 w 544"/>
                    <a:gd name="T81" fmla="*/ 186 h 306"/>
                    <a:gd name="T82" fmla="*/ 106 w 544"/>
                    <a:gd name="T83" fmla="*/ 141 h 306"/>
                    <a:gd name="T84" fmla="*/ 86 w 544"/>
                    <a:gd name="T85" fmla="*/ 54 h 306"/>
                    <a:gd name="T86" fmla="*/ 76 w 544"/>
                    <a:gd name="T87" fmla="*/ 33 h 306"/>
                    <a:gd name="T88" fmla="*/ 60 w 544"/>
                    <a:gd name="T89" fmla="*/ 16 h 306"/>
                    <a:gd name="T90" fmla="*/ 35 w 544"/>
                    <a:gd name="T91" fmla="*/ 3 h 306"/>
                    <a:gd name="T92" fmla="*/ 14 w 544"/>
                    <a:gd name="T93" fmla="*/ 2 h 306"/>
                    <a:gd name="T94" fmla="*/ 7 w 544"/>
                    <a:gd name="T95" fmla="*/ 21 h 306"/>
                    <a:gd name="T96" fmla="*/ 1 w 544"/>
                    <a:gd name="T97" fmla="*/ 44 h 306"/>
                    <a:gd name="T98" fmla="*/ 0 w 544"/>
                    <a:gd name="T99" fmla="*/ 73 h 306"/>
                    <a:gd name="T100" fmla="*/ 14 w 544"/>
                    <a:gd name="T101" fmla="*/ 114 h 3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544"/>
                    <a:gd name="T154" fmla="*/ 0 h 306"/>
                    <a:gd name="T155" fmla="*/ 544 w 544"/>
                    <a:gd name="T156" fmla="*/ 306 h 3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544" h="306">
                      <a:moveTo>
                        <a:pt x="32" y="138"/>
                      </a:moveTo>
                      <a:lnTo>
                        <a:pt x="34" y="145"/>
                      </a:lnTo>
                      <a:lnTo>
                        <a:pt x="37" y="152"/>
                      </a:lnTo>
                      <a:lnTo>
                        <a:pt x="41" y="158"/>
                      </a:lnTo>
                      <a:lnTo>
                        <a:pt x="45" y="165"/>
                      </a:lnTo>
                      <a:lnTo>
                        <a:pt x="49" y="171"/>
                      </a:lnTo>
                      <a:lnTo>
                        <a:pt x="53" y="178"/>
                      </a:lnTo>
                      <a:lnTo>
                        <a:pt x="58" y="184"/>
                      </a:lnTo>
                      <a:lnTo>
                        <a:pt x="64" y="190"/>
                      </a:lnTo>
                      <a:lnTo>
                        <a:pt x="76" y="203"/>
                      </a:lnTo>
                      <a:lnTo>
                        <a:pt x="86" y="216"/>
                      </a:lnTo>
                      <a:lnTo>
                        <a:pt x="96" y="230"/>
                      </a:lnTo>
                      <a:lnTo>
                        <a:pt x="106" y="245"/>
                      </a:lnTo>
                      <a:lnTo>
                        <a:pt x="111" y="253"/>
                      </a:lnTo>
                      <a:lnTo>
                        <a:pt x="115" y="262"/>
                      </a:lnTo>
                      <a:lnTo>
                        <a:pt x="119" y="270"/>
                      </a:lnTo>
                      <a:lnTo>
                        <a:pt x="121" y="279"/>
                      </a:lnTo>
                      <a:lnTo>
                        <a:pt x="122" y="283"/>
                      </a:lnTo>
                      <a:lnTo>
                        <a:pt x="124" y="286"/>
                      </a:lnTo>
                      <a:lnTo>
                        <a:pt x="126" y="289"/>
                      </a:lnTo>
                      <a:lnTo>
                        <a:pt x="128" y="292"/>
                      </a:lnTo>
                      <a:lnTo>
                        <a:pt x="131" y="293"/>
                      </a:lnTo>
                      <a:lnTo>
                        <a:pt x="134" y="295"/>
                      </a:lnTo>
                      <a:lnTo>
                        <a:pt x="139" y="296"/>
                      </a:lnTo>
                      <a:lnTo>
                        <a:pt x="143" y="297"/>
                      </a:lnTo>
                      <a:lnTo>
                        <a:pt x="164" y="298"/>
                      </a:lnTo>
                      <a:lnTo>
                        <a:pt x="186" y="298"/>
                      </a:lnTo>
                      <a:lnTo>
                        <a:pt x="197" y="296"/>
                      </a:lnTo>
                      <a:lnTo>
                        <a:pt x="207" y="296"/>
                      </a:lnTo>
                      <a:lnTo>
                        <a:pt x="229" y="292"/>
                      </a:lnTo>
                      <a:lnTo>
                        <a:pt x="285" y="283"/>
                      </a:lnTo>
                      <a:lnTo>
                        <a:pt x="343" y="272"/>
                      </a:lnTo>
                      <a:lnTo>
                        <a:pt x="346" y="275"/>
                      </a:lnTo>
                      <a:lnTo>
                        <a:pt x="348" y="277"/>
                      </a:lnTo>
                      <a:lnTo>
                        <a:pt x="350" y="278"/>
                      </a:lnTo>
                      <a:lnTo>
                        <a:pt x="353" y="284"/>
                      </a:lnTo>
                      <a:lnTo>
                        <a:pt x="359" y="289"/>
                      </a:lnTo>
                      <a:lnTo>
                        <a:pt x="363" y="293"/>
                      </a:lnTo>
                      <a:lnTo>
                        <a:pt x="368" y="298"/>
                      </a:lnTo>
                      <a:lnTo>
                        <a:pt x="374" y="300"/>
                      </a:lnTo>
                      <a:lnTo>
                        <a:pt x="380" y="303"/>
                      </a:lnTo>
                      <a:lnTo>
                        <a:pt x="385" y="305"/>
                      </a:lnTo>
                      <a:lnTo>
                        <a:pt x="392" y="306"/>
                      </a:lnTo>
                      <a:lnTo>
                        <a:pt x="395" y="304"/>
                      </a:lnTo>
                      <a:lnTo>
                        <a:pt x="397" y="302"/>
                      </a:lnTo>
                      <a:lnTo>
                        <a:pt x="398" y="300"/>
                      </a:lnTo>
                      <a:lnTo>
                        <a:pt x="398" y="299"/>
                      </a:lnTo>
                      <a:lnTo>
                        <a:pt x="399" y="299"/>
                      </a:lnTo>
                      <a:lnTo>
                        <a:pt x="401" y="298"/>
                      </a:lnTo>
                      <a:lnTo>
                        <a:pt x="402" y="294"/>
                      </a:lnTo>
                      <a:lnTo>
                        <a:pt x="402" y="292"/>
                      </a:lnTo>
                      <a:lnTo>
                        <a:pt x="402" y="291"/>
                      </a:lnTo>
                      <a:lnTo>
                        <a:pt x="402" y="290"/>
                      </a:lnTo>
                      <a:lnTo>
                        <a:pt x="402" y="289"/>
                      </a:lnTo>
                      <a:lnTo>
                        <a:pt x="401" y="285"/>
                      </a:lnTo>
                      <a:lnTo>
                        <a:pt x="398" y="280"/>
                      </a:lnTo>
                      <a:lnTo>
                        <a:pt x="396" y="275"/>
                      </a:lnTo>
                      <a:lnTo>
                        <a:pt x="389" y="265"/>
                      </a:lnTo>
                      <a:lnTo>
                        <a:pt x="416" y="265"/>
                      </a:lnTo>
                      <a:lnTo>
                        <a:pt x="422" y="272"/>
                      </a:lnTo>
                      <a:lnTo>
                        <a:pt x="430" y="279"/>
                      </a:lnTo>
                      <a:lnTo>
                        <a:pt x="437" y="285"/>
                      </a:lnTo>
                      <a:lnTo>
                        <a:pt x="445" y="291"/>
                      </a:lnTo>
                      <a:lnTo>
                        <a:pt x="454" y="294"/>
                      </a:lnTo>
                      <a:lnTo>
                        <a:pt x="463" y="298"/>
                      </a:lnTo>
                      <a:lnTo>
                        <a:pt x="472" y="301"/>
                      </a:lnTo>
                      <a:lnTo>
                        <a:pt x="481" y="303"/>
                      </a:lnTo>
                      <a:lnTo>
                        <a:pt x="482" y="303"/>
                      </a:lnTo>
                      <a:lnTo>
                        <a:pt x="482" y="302"/>
                      </a:lnTo>
                      <a:lnTo>
                        <a:pt x="484" y="301"/>
                      </a:lnTo>
                      <a:lnTo>
                        <a:pt x="485" y="300"/>
                      </a:lnTo>
                      <a:lnTo>
                        <a:pt x="487" y="299"/>
                      </a:lnTo>
                      <a:lnTo>
                        <a:pt x="487" y="298"/>
                      </a:lnTo>
                      <a:lnTo>
                        <a:pt x="489" y="297"/>
                      </a:lnTo>
                      <a:lnTo>
                        <a:pt x="490" y="294"/>
                      </a:lnTo>
                      <a:lnTo>
                        <a:pt x="490" y="292"/>
                      </a:lnTo>
                      <a:lnTo>
                        <a:pt x="491" y="291"/>
                      </a:lnTo>
                      <a:lnTo>
                        <a:pt x="490" y="290"/>
                      </a:lnTo>
                      <a:lnTo>
                        <a:pt x="490" y="289"/>
                      </a:lnTo>
                      <a:lnTo>
                        <a:pt x="490" y="287"/>
                      </a:lnTo>
                      <a:lnTo>
                        <a:pt x="487" y="280"/>
                      </a:lnTo>
                      <a:lnTo>
                        <a:pt x="484" y="273"/>
                      </a:lnTo>
                      <a:lnTo>
                        <a:pt x="480" y="267"/>
                      </a:lnTo>
                      <a:lnTo>
                        <a:pt x="475" y="261"/>
                      </a:lnTo>
                      <a:lnTo>
                        <a:pt x="470" y="256"/>
                      </a:lnTo>
                      <a:lnTo>
                        <a:pt x="464" y="251"/>
                      </a:lnTo>
                      <a:lnTo>
                        <a:pt x="458" y="247"/>
                      </a:lnTo>
                      <a:lnTo>
                        <a:pt x="451" y="243"/>
                      </a:lnTo>
                      <a:lnTo>
                        <a:pt x="454" y="243"/>
                      </a:lnTo>
                      <a:lnTo>
                        <a:pt x="458" y="245"/>
                      </a:lnTo>
                      <a:lnTo>
                        <a:pt x="466" y="249"/>
                      </a:lnTo>
                      <a:lnTo>
                        <a:pt x="476" y="252"/>
                      </a:lnTo>
                      <a:lnTo>
                        <a:pt x="486" y="255"/>
                      </a:lnTo>
                      <a:lnTo>
                        <a:pt x="495" y="256"/>
                      </a:lnTo>
                      <a:lnTo>
                        <a:pt x="498" y="258"/>
                      </a:lnTo>
                      <a:lnTo>
                        <a:pt x="509" y="262"/>
                      </a:lnTo>
                      <a:lnTo>
                        <a:pt x="512" y="265"/>
                      </a:lnTo>
                      <a:lnTo>
                        <a:pt x="514" y="268"/>
                      </a:lnTo>
                      <a:lnTo>
                        <a:pt x="516" y="270"/>
                      </a:lnTo>
                      <a:lnTo>
                        <a:pt x="518" y="270"/>
                      </a:lnTo>
                      <a:lnTo>
                        <a:pt x="522" y="272"/>
                      </a:lnTo>
                      <a:lnTo>
                        <a:pt x="527" y="272"/>
                      </a:lnTo>
                      <a:lnTo>
                        <a:pt x="534" y="272"/>
                      </a:lnTo>
                      <a:lnTo>
                        <a:pt x="536" y="270"/>
                      </a:lnTo>
                      <a:lnTo>
                        <a:pt x="538" y="269"/>
                      </a:lnTo>
                      <a:lnTo>
                        <a:pt x="540" y="267"/>
                      </a:lnTo>
                      <a:lnTo>
                        <a:pt x="543" y="265"/>
                      </a:lnTo>
                      <a:lnTo>
                        <a:pt x="544" y="262"/>
                      </a:lnTo>
                      <a:lnTo>
                        <a:pt x="544" y="259"/>
                      </a:lnTo>
                      <a:lnTo>
                        <a:pt x="544" y="256"/>
                      </a:lnTo>
                      <a:lnTo>
                        <a:pt x="543" y="254"/>
                      </a:lnTo>
                      <a:lnTo>
                        <a:pt x="539" y="248"/>
                      </a:lnTo>
                      <a:lnTo>
                        <a:pt x="536" y="242"/>
                      </a:lnTo>
                      <a:lnTo>
                        <a:pt x="531" y="236"/>
                      </a:lnTo>
                      <a:lnTo>
                        <a:pt x="527" y="231"/>
                      </a:lnTo>
                      <a:lnTo>
                        <a:pt x="523" y="227"/>
                      </a:lnTo>
                      <a:lnTo>
                        <a:pt x="518" y="222"/>
                      </a:lnTo>
                      <a:lnTo>
                        <a:pt x="513" y="219"/>
                      </a:lnTo>
                      <a:lnTo>
                        <a:pt x="508" y="215"/>
                      </a:lnTo>
                      <a:lnTo>
                        <a:pt x="502" y="212"/>
                      </a:lnTo>
                      <a:lnTo>
                        <a:pt x="496" y="210"/>
                      </a:lnTo>
                      <a:lnTo>
                        <a:pt x="490" y="207"/>
                      </a:lnTo>
                      <a:lnTo>
                        <a:pt x="484" y="206"/>
                      </a:lnTo>
                      <a:lnTo>
                        <a:pt x="477" y="204"/>
                      </a:lnTo>
                      <a:lnTo>
                        <a:pt x="470" y="203"/>
                      </a:lnTo>
                      <a:lnTo>
                        <a:pt x="463" y="203"/>
                      </a:lnTo>
                      <a:lnTo>
                        <a:pt x="455" y="203"/>
                      </a:lnTo>
                      <a:lnTo>
                        <a:pt x="439" y="204"/>
                      </a:lnTo>
                      <a:lnTo>
                        <a:pt x="424" y="206"/>
                      </a:lnTo>
                      <a:lnTo>
                        <a:pt x="386" y="216"/>
                      </a:lnTo>
                      <a:lnTo>
                        <a:pt x="367" y="222"/>
                      </a:lnTo>
                      <a:lnTo>
                        <a:pt x="348" y="228"/>
                      </a:lnTo>
                      <a:lnTo>
                        <a:pt x="331" y="234"/>
                      </a:lnTo>
                      <a:lnTo>
                        <a:pt x="329" y="234"/>
                      </a:lnTo>
                      <a:lnTo>
                        <a:pt x="328" y="235"/>
                      </a:lnTo>
                      <a:lnTo>
                        <a:pt x="325" y="235"/>
                      </a:lnTo>
                      <a:lnTo>
                        <a:pt x="322" y="236"/>
                      </a:lnTo>
                      <a:lnTo>
                        <a:pt x="313" y="239"/>
                      </a:lnTo>
                      <a:lnTo>
                        <a:pt x="296" y="242"/>
                      </a:lnTo>
                      <a:lnTo>
                        <a:pt x="287" y="244"/>
                      </a:lnTo>
                      <a:lnTo>
                        <a:pt x="279" y="246"/>
                      </a:lnTo>
                      <a:lnTo>
                        <a:pt x="261" y="248"/>
                      </a:lnTo>
                      <a:lnTo>
                        <a:pt x="243" y="249"/>
                      </a:lnTo>
                      <a:lnTo>
                        <a:pt x="225" y="249"/>
                      </a:lnTo>
                      <a:lnTo>
                        <a:pt x="216" y="249"/>
                      </a:lnTo>
                      <a:lnTo>
                        <a:pt x="214" y="248"/>
                      </a:lnTo>
                      <a:lnTo>
                        <a:pt x="213" y="248"/>
                      </a:lnTo>
                      <a:lnTo>
                        <a:pt x="211" y="248"/>
                      </a:lnTo>
                      <a:lnTo>
                        <a:pt x="207" y="248"/>
                      </a:lnTo>
                      <a:lnTo>
                        <a:pt x="198" y="247"/>
                      </a:lnTo>
                      <a:lnTo>
                        <a:pt x="191" y="244"/>
                      </a:lnTo>
                      <a:lnTo>
                        <a:pt x="183" y="241"/>
                      </a:lnTo>
                      <a:lnTo>
                        <a:pt x="177" y="235"/>
                      </a:lnTo>
                      <a:lnTo>
                        <a:pt x="165" y="226"/>
                      </a:lnTo>
                      <a:lnTo>
                        <a:pt x="154" y="215"/>
                      </a:lnTo>
                      <a:lnTo>
                        <a:pt x="144" y="204"/>
                      </a:lnTo>
                      <a:lnTo>
                        <a:pt x="135" y="192"/>
                      </a:lnTo>
                      <a:lnTo>
                        <a:pt x="131" y="186"/>
                      </a:lnTo>
                      <a:lnTo>
                        <a:pt x="127" y="180"/>
                      </a:lnTo>
                      <a:lnTo>
                        <a:pt x="120" y="167"/>
                      </a:lnTo>
                      <a:lnTo>
                        <a:pt x="113" y="154"/>
                      </a:lnTo>
                      <a:lnTo>
                        <a:pt x="106" y="141"/>
                      </a:lnTo>
                      <a:lnTo>
                        <a:pt x="103" y="118"/>
                      </a:lnTo>
                      <a:lnTo>
                        <a:pt x="99" y="96"/>
                      </a:lnTo>
                      <a:lnTo>
                        <a:pt x="92" y="75"/>
                      </a:lnTo>
                      <a:lnTo>
                        <a:pt x="86" y="54"/>
                      </a:lnTo>
                      <a:lnTo>
                        <a:pt x="84" y="48"/>
                      </a:lnTo>
                      <a:lnTo>
                        <a:pt x="81" y="43"/>
                      </a:lnTo>
                      <a:lnTo>
                        <a:pt x="78" y="37"/>
                      </a:lnTo>
                      <a:lnTo>
                        <a:pt x="76" y="33"/>
                      </a:lnTo>
                      <a:lnTo>
                        <a:pt x="72" y="28"/>
                      </a:lnTo>
                      <a:lnTo>
                        <a:pt x="69" y="23"/>
                      </a:lnTo>
                      <a:lnTo>
                        <a:pt x="64" y="20"/>
                      </a:lnTo>
                      <a:lnTo>
                        <a:pt x="60" y="16"/>
                      </a:lnTo>
                      <a:lnTo>
                        <a:pt x="56" y="13"/>
                      </a:lnTo>
                      <a:lnTo>
                        <a:pt x="51" y="10"/>
                      </a:lnTo>
                      <a:lnTo>
                        <a:pt x="41" y="6"/>
                      </a:lnTo>
                      <a:lnTo>
                        <a:pt x="35" y="3"/>
                      </a:lnTo>
                      <a:lnTo>
                        <a:pt x="29" y="2"/>
                      </a:lnTo>
                      <a:lnTo>
                        <a:pt x="23" y="1"/>
                      </a:lnTo>
                      <a:lnTo>
                        <a:pt x="17" y="0"/>
                      </a:lnTo>
                      <a:lnTo>
                        <a:pt x="14" y="2"/>
                      </a:lnTo>
                      <a:lnTo>
                        <a:pt x="11" y="5"/>
                      </a:lnTo>
                      <a:lnTo>
                        <a:pt x="9" y="8"/>
                      </a:lnTo>
                      <a:lnTo>
                        <a:pt x="8" y="13"/>
                      </a:lnTo>
                      <a:lnTo>
                        <a:pt x="7" y="21"/>
                      </a:lnTo>
                      <a:lnTo>
                        <a:pt x="6" y="22"/>
                      </a:lnTo>
                      <a:lnTo>
                        <a:pt x="6" y="24"/>
                      </a:lnTo>
                      <a:lnTo>
                        <a:pt x="5" y="28"/>
                      </a:lnTo>
                      <a:lnTo>
                        <a:pt x="1" y="44"/>
                      </a:lnTo>
                      <a:lnTo>
                        <a:pt x="0" y="51"/>
                      </a:lnTo>
                      <a:lnTo>
                        <a:pt x="0" y="59"/>
                      </a:lnTo>
                      <a:lnTo>
                        <a:pt x="0" y="66"/>
                      </a:lnTo>
                      <a:lnTo>
                        <a:pt x="0" y="73"/>
                      </a:lnTo>
                      <a:lnTo>
                        <a:pt x="4" y="87"/>
                      </a:lnTo>
                      <a:lnTo>
                        <a:pt x="7" y="100"/>
                      </a:lnTo>
                      <a:lnTo>
                        <a:pt x="10" y="107"/>
                      </a:lnTo>
                      <a:lnTo>
                        <a:pt x="14" y="114"/>
                      </a:lnTo>
                      <a:lnTo>
                        <a:pt x="21" y="126"/>
                      </a:lnTo>
                      <a:lnTo>
                        <a:pt x="26" y="132"/>
                      </a:lnTo>
                      <a:lnTo>
                        <a:pt x="32" y="13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" name="Freeform 35"/>
                <p:cNvSpPr>
                  <a:spLocks noChangeAspect="1"/>
                </p:cNvSpPr>
                <p:nvPr/>
              </p:nvSpPr>
              <p:spPr bwMode="auto">
                <a:xfrm>
                  <a:off x="2836" y="3137"/>
                  <a:ext cx="760" cy="438"/>
                </a:xfrm>
                <a:custGeom>
                  <a:avLst/>
                  <a:gdLst>
                    <a:gd name="T0" fmla="*/ 753 w 760"/>
                    <a:gd name="T1" fmla="*/ 23 h 438"/>
                    <a:gd name="T2" fmla="*/ 731 w 760"/>
                    <a:gd name="T3" fmla="*/ 4 h 438"/>
                    <a:gd name="T4" fmla="*/ 704 w 760"/>
                    <a:gd name="T5" fmla="*/ 0 h 438"/>
                    <a:gd name="T6" fmla="*/ 659 w 760"/>
                    <a:gd name="T7" fmla="*/ 16 h 438"/>
                    <a:gd name="T8" fmla="*/ 632 w 760"/>
                    <a:gd name="T9" fmla="*/ 46 h 438"/>
                    <a:gd name="T10" fmla="*/ 576 w 760"/>
                    <a:gd name="T11" fmla="*/ 208 h 438"/>
                    <a:gd name="T12" fmla="*/ 532 w 760"/>
                    <a:gd name="T13" fmla="*/ 313 h 438"/>
                    <a:gd name="T14" fmla="*/ 517 w 760"/>
                    <a:gd name="T15" fmla="*/ 341 h 438"/>
                    <a:gd name="T16" fmla="*/ 499 w 760"/>
                    <a:gd name="T17" fmla="*/ 357 h 438"/>
                    <a:gd name="T18" fmla="*/ 484 w 760"/>
                    <a:gd name="T19" fmla="*/ 364 h 438"/>
                    <a:gd name="T20" fmla="*/ 467 w 760"/>
                    <a:gd name="T21" fmla="*/ 364 h 438"/>
                    <a:gd name="T22" fmla="*/ 432 w 760"/>
                    <a:gd name="T23" fmla="*/ 330 h 438"/>
                    <a:gd name="T24" fmla="*/ 378 w 760"/>
                    <a:gd name="T25" fmla="*/ 283 h 438"/>
                    <a:gd name="T26" fmla="*/ 322 w 760"/>
                    <a:gd name="T27" fmla="*/ 250 h 438"/>
                    <a:gd name="T28" fmla="*/ 292 w 760"/>
                    <a:gd name="T29" fmla="*/ 224 h 438"/>
                    <a:gd name="T30" fmla="*/ 262 w 760"/>
                    <a:gd name="T31" fmla="*/ 182 h 438"/>
                    <a:gd name="T32" fmla="*/ 246 w 760"/>
                    <a:gd name="T33" fmla="*/ 126 h 438"/>
                    <a:gd name="T34" fmla="*/ 231 w 760"/>
                    <a:gd name="T35" fmla="*/ 97 h 438"/>
                    <a:gd name="T36" fmla="*/ 196 w 760"/>
                    <a:gd name="T37" fmla="*/ 89 h 438"/>
                    <a:gd name="T38" fmla="*/ 164 w 760"/>
                    <a:gd name="T39" fmla="*/ 111 h 438"/>
                    <a:gd name="T40" fmla="*/ 106 w 760"/>
                    <a:gd name="T41" fmla="*/ 174 h 438"/>
                    <a:gd name="T42" fmla="*/ 66 w 760"/>
                    <a:gd name="T43" fmla="*/ 208 h 438"/>
                    <a:gd name="T44" fmla="*/ 47 w 760"/>
                    <a:gd name="T45" fmla="*/ 219 h 438"/>
                    <a:gd name="T46" fmla="*/ 32 w 760"/>
                    <a:gd name="T47" fmla="*/ 225 h 438"/>
                    <a:gd name="T48" fmla="*/ 13 w 760"/>
                    <a:gd name="T49" fmla="*/ 237 h 438"/>
                    <a:gd name="T50" fmla="*/ 2 w 760"/>
                    <a:gd name="T51" fmla="*/ 269 h 438"/>
                    <a:gd name="T52" fmla="*/ 4 w 760"/>
                    <a:gd name="T53" fmla="*/ 314 h 438"/>
                    <a:gd name="T54" fmla="*/ 15 w 760"/>
                    <a:gd name="T55" fmla="*/ 336 h 438"/>
                    <a:gd name="T56" fmla="*/ 38 w 760"/>
                    <a:gd name="T57" fmla="*/ 352 h 438"/>
                    <a:gd name="T58" fmla="*/ 63 w 760"/>
                    <a:gd name="T59" fmla="*/ 356 h 438"/>
                    <a:gd name="T60" fmla="*/ 88 w 760"/>
                    <a:gd name="T61" fmla="*/ 344 h 438"/>
                    <a:gd name="T62" fmla="*/ 89 w 760"/>
                    <a:gd name="T63" fmla="*/ 341 h 438"/>
                    <a:gd name="T64" fmla="*/ 129 w 760"/>
                    <a:gd name="T65" fmla="*/ 258 h 438"/>
                    <a:gd name="T66" fmla="*/ 140 w 760"/>
                    <a:gd name="T67" fmla="*/ 239 h 438"/>
                    <a:gd name="T68" fmla="*/ 169 w 760"/>
                    <a:gd name="T69" fmla="*/ 204 h 438"/>
                    <a:gd name="T70" fmla="*/ 222 w 760"/>
                    <a:gd name="T71" fmla="*/ 234 h 438"/>
                    <a:gd name="T72" fmla="*/ 294 w 760"/>
                    <a:gd name="T73" fmla="*/ 334 h 438"/>
                    <a:gd name="T74" fmla="*/ 338 w 760"/>
                    <a:gd name="T75" fmla="*/ 381 h 438"/>
                    <a:gd name="T76" fmla="*/ 387 w 760"/>
                    <a:gd name="T77" fmla="*/ 412 h 438"/>
                    <a:gd name="T78" fmla="*/ 457 w 760"/>
                    <a:gd name="T79" fmla="*/ 435 h 438"/>
                    <a:gd name="T80" fmla="*/ 501 w 760"/>
                    <a:gd name="T81" fmla="*/ 435 h 438"/>
                    <a:gd name="T82" fmla="*/ 529 w 760"/>
                    <a:gd name="T83" fmla="*/ 426 h 438"/>
                    <a:gd name="T84" fmla="*/ 542 w 760"/>
                    <a:gd name="T85" fmla="*/ 419 h 438"/>
                    <a:gd name="T86" fmla="*/ 588 w 760"/>
                    <a:gd name="T87" fmla="*/ 377 h 438"/>
                    <a:gd name="T88" fmla="*/ 623 w 760"/>
                    <a:gd name="T89" fmla="*/ 332 h 438"/>
                    <a:gd name="T90" fmla="*/ 666 w 760"/>
                    <a:gd name="T91" fmla="*/ 264 h 438"/>
                    <a:gd name="T92" fmla="*/ 687 w 760"/>
                    <a:gd name="T93" fmla="*/ 224 h 438"/>
                    <a:gd name="T94" fmla="*/ 730 w 760"/>
                    <a:gd name="T95" fmla="*/ 159 h 438"/>
                    <a:gd name="T96" fmla="*/ 733 w 760"/>
                    <a:gd name="T97" fmla="*/ 157 h 438"/>
                    <a:gd name="T98" fmla="*/ 749 w 760"/>
                    <a:gd name="T99" fmla="*/ 123 h 438"/>
                    <a:gd name="T100" fmla="*/ 751 w 760"/>
                    <a:gd name="T101" fmla="*/ 113 h 438"/>
                    <a:gd name="T102" fmla="*/ 758 w 760"/>
                    <a:gd name="T103" fmla="*/ 79 h 438"/>
                    <a:gd name="T104" fmla="*/ 760 w 760"/>
                    <a:gd name="T105" fmla="*/ 59 h 43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760"/>
                    <a:gd name="T160" fmla="*/ 0 h 438"/>
                    <a:gd name="T161" fmla="*/ 760 w 760"/>
                    <a:gd name="T162" fmla="*/ 438 h 43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760" h="438">
                      <a:moveTo>
                        <a:pt x="759" y="39"/>
                      </a:moveTo>
                      <a:lnTo>
                        <a:pt x="757" y="34"/>
                      </a:lnTo>
                      <a:lnTo>
                        <a:pt x="756" y="30"/>
                      </a:lnTo>
                      <a:lnTo>
                        <a:pt x="755" y="26"/>
                      </a:lnTo>
                      <a:lnTo>
                        <a:pt x="753" y="23"/>
                      </a:lnTo>
                      <a:lnTo>
                        <a:pt x="749" y="16"/>
                      </a:lnTo>
                      <a:lnTo>
                        <a:pt x="744" y="11"/>
                      </a:lnTo>
                      <a:lnTo>
                        <a:pt x="737" y="6"/>
                      </a:lnTo>
                      <a:lnTo>
                        <a:pt x="734" y="4"/>
                      </a:lnTo>
                      <a:lnTo>
                        <a:pt x="731" y="4"/>
                      </a:lnTo>
                      <a:lnTo>
                        <a:pt x="727" y="2"/>
                      </a:lnTo>
                      <a:lnTo>
                        <a:pt x="723" y="1"/>
                      </a:lnTo>
                      <a:lnTo>
                        <a:pt x="719" y="0"/>
                      </a:lnTo>
                      <a:lnTo>
                        <a:pt x="714" y="0"/>
                      </a:lnTo>
                      <a:lnTo>
                        <a:pt x="704" y="0"/>
                      </a:lnTo>
                      <a:lnTo>
                        <a:pt x="694" y="2"/>
                      </a:lnTo>
                      <a:lnTo>
                        <a:pt x="685" y="4"/>
                      </a:lnTo>
                      <a:lnTo>
                        <a:pt x="676" y="7"/>
                      </a:lnTo>
                      <a:lnTo>
                        <a:pt x="668" y="11"/>
                      </a:lnTo>
                      <a:lnTo>
                        <a:pt x="659" y="16"/>
                      </a:lnTo>
                      <a:lnTo>
                        <a:pt x="652" y="21"/>
                      </a:lnTo>
                      <a:lnTo>
                        <a:pt x="645" y="29"/>
                      </a:lnTo>
                      <a:lnTo>
                        <a:pt x="640" y="34"/>
                      </a:lnTo>
                      <a:lnTo>
                        <a:pt x="636" y="40"/>
                      </a:lnTo>
                      <a:lnTo>
                        <a:pt x="632" y="46"/>
                      </a:lnTo>
                      <a:lnTo>
                        <a:pt x="630" y="53"/>
                      </a:lnTo>
                      <a:lnTo>
                        <a:pt x="617" y="88"/>
                      </a:lnTo>
                      <a:lnTo>
                        <a:pt x="605" y="123"/>
                      </a:lnTo>
                      <a:lnTo>
                        <a:pt x="591" y="166"/>
                      </a:lnTo>
                      <a:lnTo>
                        <a:pt x="576" y="208"/>
                      </a:lnTo>
                      <a:lnTo>
                        <a:pt x="553" y="269"/>
                      </a:lnTo>
                      <a:lnTo>
                        <a:pt x="545" y="287"/>
                      </a:lnTo>
                      <a:lnTo>
                        <a:pt x="541" y="296"/>
                      </a:lnTo>
                      <a:lnTo>
                        <a:pt x="538" y="305"/>
                      </a:lnTo>
                      <a:lnTo>
                        <a:pt x="532" y="313"/>
                      </a:lnTo>
                      <a:lnTo>
                        <a:pt x="531" y="317"/>
                      </a:lnTo>
                      <a:lnTo>
                        <a:pt x="528" y="321"/>
                      </a:lnTo>
                      <a:lnTo>
                        <a:pt x="518" y="339"/>
                      </a:lnTo>
                      <a:lnTo>
                        <a:pt x="517" y="339"/>
                      </a:lnTo>
                      <a:lnTo>
                        <a:pt x="517" y="341"/>
                      </a:lnTo>
                      <a:lnTo>
                        <a:pt x="516" y="343"/>
                      </a:lnTo>
                      <a:lnTo>
                        <a:pt x="513" y="346"/>
                      </a:lnTo>
                      <a:lnTo>
                        <a:pt x="510" y="350"/>
                      </a:lnTo>
                      <a:lnTo>
                        <a:pt x="506" y="353"/>
                      </a:lnTo>
                      <a:lnTo>
                        <a:pt x="499" y="357"/>
                      </a:lnTo>
                      <a:lnTo>
                        <a:pt x="496" y="360"/>
                      </a:lnTo>
                      <a:lnTo>
                        <a:pt x="492" y="362"/>
                      </a:lnTo>
                      <a:lnTo>
                        <a:pt x="488" y="363"/>
                      </a:lnTo>
                      <a:lnTo>
                        <a:pt x="486" y="364"/>
                      </a:lnTo>
                      <a:lnTo>
                        <a:pt x="484" y="364"/>
                      </a:lnTo>
                      <a:lnTo>
                        <a:pt x="475" y="364"/>
                      </a:lnTo>
                      <a:lnTo>
                        <a:pt x="473" y="364"/>
                      </a:lnTo>
                      <a:lnTo>
                        <a:pt x="471" y="364"/>
                      </a:lnTo>
                      <a:lnTo>
                        <a:pt x="467" y="364"/>
                      </a:lnTo>
                      <a:lnTo>
                        <a:pt x="462" y="364"/>
                      </a:lnTo>
                      <a:lnTo>
                        <a:pt x="458" y="363"/>
                      </a:lnTo>
                      <a:lnTo>
                        <a:pt x="445" y="346"/>
                      </a:lnTo>
                      <a:lnTo>
                        <a:pt x="438" y="338"/>
                      </a:lnTo>
                      <a:lnTo>
                        <a:pt x="432" y="330"/>
                      </a:lnTo>
                      <a:lnTo>
                        <a:pt x="424" y="323"/>
                      </a:lnTo>
                      <a:lnTo>
                        <a:pt x="417" y="316"/>
                      </a:lnTo>
                      <a:lnTo>
                        <a:pt x="402" y="302"/>
                      </a:lnTo>
                      <a:lnTo>
                        <a:pt x="386" y="289"/>
                      </a:lnTo>
                      <a:lnTo>
                        <a:pt x="378" y="283"/>
                      </a:lnTo>
                      <a:lnTo>
                        <a:pt x="370" y="278"/>
                      </a:lnTo>
                      <a:lnTo>
                        <a:pt x="353" y="266"/>
                      </a:lnTo>
                      <a:lnTo>
                        <a:pt x="344" y="262"/>
                      </a:lnTo>
                      <a:lnTo>
                        <a:pt x="335" y="257"/>
                      </a:lnTo>
                      <a:lnTo>
                        <a:pt x="322" y="250"/>
                      </a:lnTo>
                      <a:lnTo>
                        <a:pt x="316" y="245"/>
                      </a:lnTo>
                      <a:lnTo>
                        <a:pt x="310" y="241"/>
                      </a:lnTo>
                      <a:lnTo>
                        <a:pt x="304" y="236"/>
                      </a:lnTo>
                      <a:lnTo>
                        <a:pt x="298" y="230"/>
                      </a:lnTo>
                      <a:lnTo>
                        <a:pt x="292" y="224"/>
                      </a:lnTo>
                      <a:lnTo>
                        <a:pt x="287" y="219"/>
                      </a:lnTo>
                      <a:lnTo>
                        <a:pt x="282" y="214"/>
                      </a:lnTo>
                      <a:lnTo>
                        <a:pt x="278" y="208"/>
                      </a:lnTo>
                      <a:lnTo>
                        <a:pt x="270" y="195"/>
                      </a:lnTo>
                      <a:lnTo>
                        <a:pt x="262" y="182"/>
                      </a:lnTo>
                      <a:lnTo>
                        <a:pt x="259" y="175"/>
                      </a:lnTo>
                      <a:lnTo>
                        <a:pt x="257" y="169"/>
                      </a:lnTo>
                      <a:lnTo>
                        <a:pt x="252" y="155"/>
                      </a:lnTo>
                      <a:lnTo>
                        <a:pt x="250" y="140"/>
                      </a:lnTo>
                      <a:lnTo>
                        <a:pt x="246" y="126"/>
                      </a:lnTo>
                      <a:lnTo>
                        <a:pt x="243" y="114"/>
                      </a:lnTo>
                      <a:lnTo>
                        <a:pt x="241" y="109"/>
                      </a:lnTo>
                      <a:lnTo>
                        <a:pt x="238" y="104"/>
                      </a:lnTo>
                      <a:lnTo>
                        <a:pt x="235" y="101"/>
                      </a:lnTo>
                      <a:lnTo>
                        <a:pt x="231" y="97"/>
                      </a:lnTo>
                      <a:lnTo>
                        <a:pt x="227" y="95"/>
                      </a:lnTo>
                      <a:lnTo>
                        <a:pt x="222" y="93"/>
                      </a:lnTo>
                      <a:lnTo>
                        <a:pt x="212" y="90"/>
                      </a:lnTo>
                      <a:lnTo>
                        <a:pt x="204" y="89"/>
                      </a:lnTo>
                      <a:lnTo>
                        <a:pt x="196" y="89"/>
                      </a:lnTo>
                      <a:lnTo>
                        <a:pt x="189" y="91"/>
                      </a:lnTo>
                      <a:lnTo>
                        <a:pt x="181" y="95"/>
                      </a:lnTo>
                      <a:lnTo>
                        <a:pt x="175" y="98"/>
                      </a:lnTo>
                      <a:lnTo>
                        <a:pt x="169" y="104"/>
                      </a:lnTo>
                      <a:lnTo>
                        <a:pt x="164" y="111"/>
                      </a:lnTo>
                      <a:lnTo>
                        <a:pt x="153" y="124"/>
                      </a:lnTo>
                      <a:lnTo>
                        <a:pt x="142" y="138"/>
                      </a:lnTo>
                      <a:lnTo>
                        <a:pt x="130" y="150"/>
                      </a:lnTo>
                      <a:lnTo>
                        <a:pt x="118" y="162"/>
                      </a:lnTo>
                      <a:lnTo>
                        <a:pt x="106" y="174"/>
                      </a:lnTo>
                      <a:lnTo>
                        <a:pt x="99" y="180"/>
                      </a:lnTo>
                      <a:lnTo>
                        <a:pt x="93" y="186"/>
                      </a:lnTo>
                      <a:lnTo>
                        <a:pt x="80" y="197"/>
                      </a:lnTo>
                      <a:lnTo>
                        <a:pt x="73" y="202"/>
                      </a:lnTo>
                      <a:lnTo>
                        <a:pt x="66" y="208"/>
                      </a:lnTo>
                      <a:lnTo>
                        <a:pt x="61" y="210"/>
                      </a:lnTo>
                      <a:lnTo>
                        <a:pt x="59" y="212"/>
                      </a:lnTo>
                      <a:lnTo>
                        <a:pt x="56" y="214"/>
                      </a:lnTo>
                      <a:lnTo>
                        <a:pt x="52" y="216"/>
                      </a:lnTo>
                      <a:lnTo>
                        <a:pt x="47" y="219"/>
                      </a:lnTo>
                      <a:lnTo>
                        <a:pt x="42" y="221"/>
                      </a:lnTo>
                      <a:lnTo>
                        <a:pt x="37" y="223"/>
                      </a:lnTo>
                      <a:lnTo>
                        <a:pt x="34" y="223"/>
                      </a:lnTo>
                      <a:lnTo>
                        <a:pt x="32" y="224"/>
                      </a:lnTo>
                      <a:lnTo>
                        <a:pt x="32" y="225"/>
                      </a:lnTo>
                      <a:lnTo>
                        <a:pt x="27" y="227"/>
                      </a:lnTo>
                      <a:lnTo>
                        <a:pt x="24" y="228"/>
                      </a:lnTo>
                      <a:lnTo>
                        <a:pt x="21" y="229"/>
                      </a:lnTo>
                      <a:lnTo>
                        <a:pt x="17" y="232"/>
                      </a:lnTo>
                      <a:lnTo>
                        <a:pt x="13" y="237"/>
                      </a:lnTo>
                      <a:lnTo>
                        <a:pt x="11" y="239"/>
                      </a:lnTo>
                      <a:lnTo>
                        <a:pt x="10" y="242"/>
                      </a:lnTo>
                      <a:lnTo>
                        <a:pt x="6" y="251"/>
                      </a:lnTo>
                      <a:lnTo>
                        <a:pt x="4" y="260"/>
                      </a:lnTo>
                      <a:lnTo>
                        <a:pt x="2" y="269"/>
                      </a:lnTo>
                      <a:lnTo>
                        <a:pt x="1" y="279"/>
                      </a:lnTo>
                      <a:lnTo>
                        <a:pt x="0" y="287"/>
                      </a:lnTo>
                      <a:lnTo>
                        <a:pt x="1" y="296"/>
                      </a:lnTo>
                      <a:lnTo>
                        <a:pt x="2" y="306"/>
                      </a:lnTo>
                      <a:lnTo>
                        <a:pt x="4" y="314"/>
                      </a:lnTo>
                      <a:lnTo>
                        <a:pt x="5" y="319"/>
                      </a:lnTo>
                      <a:lnTo>
                        <a:pt x="8" y="323"/>
                      </a:lnTo>
                      <a:lnTo>
                        <a:pt x="10" y="328"/>
                      </a:lnTo>
                      <a:lnTo>
                        <a:pt x="12" y="332"/>
                      </a:lnTo>
                      <a:lnTo>
                        <a:pt x="15" y="336"/>
                      </a:lnTo>
                      <a:lnTo>
                        <a:pt x="18" y="339"/>
                      </a:lnTo>
                      <a:lnTo>
                        <a:pt x="22" y="343"/>
                      </a:lnTo>
                      <a:lnTo>
                        <a:pt x="27" y="346"/>
                      </a:lnTo>
                      <a:lnTo>
                        <a:pt x="34" y="350"/>
                      </a:lnTo>
                      <a:lnTo>
                        <a:pt x="38" y="352"/>
                      </a:lnTo>
                      <a:lnTo>
                        <a:pt x="39" y="353"/>
                      </a:lnTo>
                      <a:lnTo>
                        <a:pt x="41" y="354"/>
                      </a:lnTo>
                      <a:lnTo>
                        <a:pt x="48" y="356"/>
                      </a:lnTo>
                      <a:lnTo>
                        <a:pt x="56" y="357"/>
                      </a:lnTo>
                      <a:lnTo>
                        <a:pt x="63" y="356"/>
                      </a:lnTo>
                      <a:lnTo>
                        <a:pt x="67" y="355"/>
                      </a:lnTo>
                      <a:lnTo>
                        <a:pt x="70" y="355"/>
                      </a:lnTo>
                      <a:lnTo>
                        <a:pt x="77" y="351"/>
                      </a:lnTo>
                      <a:lnTo>
                        <a:pt x="85" y="347"/>
                      </a:lnTo>
                      <a:lnTo>
                        <a:pt x="88" y="344"/>
                      </a:lnTo>
                      <a:lnTo>
                        <a:pt x="88" y="343"/>
                      </a:lnTo>
                      <a:lnTo>
                        <a:pt x="89" y="341"/>
                      </a:lnTo>
                      <a:lnTo>
                        <a:pt x="100" y="311"/>
                      </a:lnTo>
                      <a:lnTo>
                        <a:pt x="105" y="297"/>
                      </a:lnTo>
                      <a:lnTo>
                        <a:pt x="111" y="284"/>
                      </a:lnTo>
                      <a:lnTo>
                        <a:pt x="119" y="271"/>
                      </a:lnTo>
                      <a:lnTo>
                        <a:pt x="129" y="258"/>
                      </a:lnTo>
                      <a:lnTo>
                        <a:pt x="131" y="253"/>
                      </a:lnTo>
                      <a:lnTo>
                        <a:pt x="133" y="251"/>
                      </a:lnTo>
                      <a:lnTo>
                        <a:pt x="135" y="249"/>
                      </a:lnTo>
                      <a:lnTo>
                        <a:pt x="137" y="244"/>
                      </a:lnTo>
                      <a:lnTo>
                        <a:pt x="140" y="239"/>
                      </a:lnTo>
                      <a:lnTo>
                        <a:pt x="144" y="230"/>
                      </a:lnTo>
                      <a:lnTo>
                        <a:pt x="150" y="223"/>
                      </a:lnTo>
                      <a:lnTo>
                        <a:pt x="156" y="215"/>
                      </a:lnTo>
                      <a:lnTo>
                        <a:pt x="162" y="209"/>
                      </a:lnTo>
                      <a:lnTo>
                        <a:pt x="169" y="204"/>
                      </a:lnTo>
                      <a:lnTo>
                        <a:pt x="177" y="200"/>
                      </a:lnTo>
                      <a:lnTo>
                        <a:pt x="186" y="195"/>
                      </a:lnTo>
                      <a:lnTo>
                        <a:pt x="195" y="193"/>
                      </a:lnTo>
                      <a:lnTo>
                        <a:pt x="208" y="214"/>
                      </a:lnTo>
                      <a:lnTo>
                        <a:pt x="222" y="234"/>
                      </a:lnTo>
                      <a:lnTo>
                        <a:pt x="236" y="255"/>
                      </a:lnTo>
                      <a:lnTo>
                        <a:pt x="250" y="275"/>
                      </a:lnTo>
                      <a:lnTo>
                        <a:pt x="264" y="294"/>
                      </a:lnTo>
                      <a:lnTo>
                        <a:pt x="278" y="314"/>
                      </a:lnTo>
                      <a:lnTo>
                        <a:pt x="294" y="334"/>
                      </a:lnTo>
                      <a:lnTo>
                        <a:pt x="310" y="353"/>
                      </a:lnTo>
                      <a:lnTo>
                        <a:pt x="317" y="361"/>
                      </a:lnTo>
                      <a:lnTo>
                        <a:pt x="324" y="368"/>
                      </a:lnTo>
                      <a:lnTo>
                        <a:pt x="331" y="374"/>
                      </a:lnTo>
                      <a:lnTo>
                        <a:pt x="338" y="381"/>
                      </a:lnTo>
                      <a:lnTo>
                        <a:pt x="348" y="388"/>
                      </a:lnTo>
                      <a:lnTo>
                        <a:pt x="357" y="394"/>
                      </a:lnTo>
                      <a:lnTo>
                        <a:pt x="367" y="400"/>
                      </a:lnTo>
                      <a:lnTo>
                        <a:pt x="377" y="406"/>
                      </a:lnTo>
                      <a:lnTo>
                        <a:pt x="387" y="412"/>
                      </a:lnTo>
                      <a:lnTo>
                        <a:pt x="398" y="417"/>
                      </a:lnTo>
                      <a:lnTo>
                        <a:pt x="409" y="421"/>
                      </a:lnTo>
                      <a:lnTo>
                        <a:pt x="420" y="426"/>
                      </a:lnTo>
                      <a:lnTo>
                        <a:pt x="434" y="429"/>
                      </a:lnTo>
                      <a:lnTo>
                        <a:pt x="457" y="435"/>
                      </a:lnTo>
                      <a:lnTo>
                        <a:pt x="465" y="437"/>
                      </a:lnTo>
                      <a:lnTo>
                        <a:pt x="473" y="438"/>
                      </a:lnTo>
                      <a:lnTo>
                        <a:pt x="481" y="438"/>
                      </a:lnTo>
                      <a:lnTo>
                        <a:pt x="489" y="437"/>
                      </a:lnTo>
                      <a:lnTo>
                        <a:pt x="501" y="435"/>
                      </a:lnTo>
                      <a:lnTo>
                        <a:pt x="506" y="434"/>
                      </a:lnTo>
                      <a:lnTo>
                        <a:pt x="512" y="432"/>
                      </a:lnTo>
                      <a:lnTo>
                        <a:pt x="524" y="428"/>
                      </a:lnTo>
                      <a:lnTo>
                        <a:pt x="526" y="427"/>
                      </a:lnTo>
                      <a:lnTo>
                        <a:pt x="529" y="426"/>
                      </a:lnTo>
                      <a:lnTo>
                        <a:pt x="534" y="423"/>
                      </a:lnTo>
                      <a:lnTo>
                        <a:pt x="539" y="420"/>
                      </a:lnTo>
                      <a:lnTo>
                        <a:pt x="540" y="420"/>
                      </a:lnTo>
                      <a:lnTo>
                        <a:pt x="542" y="419"/>
                      </a:lnTo>
                      <a:lnTo>
                        <a:pt x="545" y="417"/>
                      </a:lnTo>
                      <a:lnTo>
                        <a:pt x="554" y="411"/>
                      </a:lnTo>
                      <a:lnTo>
                        <a:pt x="564" y="403"/>
                      </a:lnTo>
                      <a:lnTo>
                        <a:pt x="573" y="394"/>
                      </a:lnTo>
                      <a:lnTo>
                        <a:pt x="588" y="377"/>
                      </a:lnTo>
                      <a:lnTo>
                        <a:pt x="595" y="368"/>
                      </a:lnTo>
                      <a:lnTo>
                        <a:pt x="602" y="359"/>
                      </a:lnTo>
                      <a:lnTo>
                        <a:pt x="616" y="341"/>
                      </a:lnTo>
                      <a:lnTo>
                        <a:pt x="620" y="336"/>
                      </a:lnTo>
                      <a:lnTo>
                        <a:pt x="623" y="332"/>
                      </a:lnTo>
                      <a:lnTo>
                        <a:pt x="630" y="322"/>
                      </a:lnTo>
                      <a:lnTo>
                        <a:pt x="643" y="303"/>
                      </a:lnTo>
                      <a:lnTo>
                        <a:pt x="655" y="284"/>
                      </a:lnTo>
                      <a:lnTo>
                        <a:pt x="661" y="273"/>
                      </a:lnTo>
                      <a:lnTo>
                        <a:pt x="666" y="264"/>
                      </a:lnTo>
                      <a:lnTo>
                        <a:pt x="668" y="261"/>
                      </a:lnTo>
                      <a:lnTo>
                        <a:pt x="669" y="258"/>
                      </a:lnTo>
                      <a:lnTo>
                        <a:pt x="672" y="254"/>
                      </a:lnTo>
                      <a:lnTo>
                        <a:pt x="678" y="244"/>
                      </a:lnTo>
                      <a:lnTo>
                        <a:pt x="687" y="224"/>
                      </a:lnTo>
                      <a:lnTo>
                        <a:pt x="699" y="206"/>
                      </a:lnTo>
                      <a:lnTo>
                        <a:pt x="711" y="187"/>
                      </a:lnTo>
                      <a:lnTo>
                        <a:pt x="724" y="170"/>
                      </a:lnTo>
                      <a:lnTo>
                        <a:pt x="728" y="163"/>
                      </a:lnTo>
                      <a:lnTo>
                        <a:pt x="730" y="159"/>
                      </a:lnTo>
                      <a:lnTo>
                        <a:pt x="731" y="159"/>
                      </a:lnTo>
                      <a:lnTo>
                        <a:pt x="732" y="158"/>
                      </a:lnTo>
                      <a:lnTo>
                        <a:pt x="733" y="157"/>
                      </a:lnTo>
                      <a:lnTo>
                        <a:pt x="737" y="150"/>
                      </a:lnTo>
                      <a:lnTo>
                        <a:pt x="741" y="143"/>
                      </a:lnTo>
                      <a:lnTo>
                        <a:pt x="746" y="130"/>
                      </a:lnTo>
                      <a:lnTo>
                        <a:pt x="749" y="124"/>
                      </a:lnTo>
                      <a:lnTo>
                        <a:pt x="749" y="123"/>
                      </a:lnTo>
                      <a:lnTo>
                        <a:pt x="749" y="122"/>
                      </a:lnTo>
                      <a:lnTo>
                        <a:pt x="749" y="121"/>
                      </a:lnTo>
                      <a:lnTo>
                        <a:pt x="751" y="117"/>
                      </a:lnTo>
                      <a:lnTo>
                        <a:pt x="751" y="114"/>
                      </a:lnTo>
                      <a:lnTo>
                        <a:pt x="751" y="113"/>
                      </a:lnTo>
                      <a:lnTo>
                        <a:pt x="752" y="112"/>
                      </a:lnTo>
                      <a:lnTo>
                        <a:pt x="753" y="111"/>
                      </a:lnTo>
                      <a:lnTo>
                        <a:pt x="755" y="105"/>
                      </a:lnTo>
                      <a:lnTo>
                        <a:pt x="757" y="92"/>
                      </a:lnTo>
                      <a:lnTo>
                        <a:pt x="758" y="79"/>
                      </a:lnTo>
                      <a:lnTo>
                        <a:pt x="758" y="75"/>
                      </a:lnTo>
                      <a:lnTo>
                        <a:pt x="758" y="74"/>
                      </a:lnTo>
                      <a:lnTo>
                        <a:pt x="759" y="73"/>
                      </a:lnTo>
                      <a:lnTo>
                        <a:pt x="760" y="66"/>
                      </a:lnTo>
                      <a:lnTo>
                        <a:pt x="760" y="59"/>
                      </a:lnTo>
                      <a:lnTo>
                        <a:pt x="760" y="53"/>
                      </a:lnTo>
                      <a:lnTo>
                        <a:pt x="759" y="3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" name="Freeform 36"/>
                <p:cNvSpPr>
                  <a:spLocks noChangeAspect="1"/>
                </p:cNvSpPr>
                <p:nvPr/>
              </p:nvSpPr>
              <p:spPr bwMode="auto">
                <a:xfrm>
                  <a:off x="3004" y="2741"/>
                  <a:ext cx="682" cy="256"/>
                </a:xfrm>
                <a:custGeom>
                  <a:avLst/>
                  <a:gdLst>
                    <a:gd name="T0" fmla="*/ 635 w 682"/>
                    <a:gd name="T1" fmla="*/ 0 h 256"/>
                    <a:gd name="T2" fmla="*/ 605 w 682"/>
                    <a:gd name="T3" fmla="*/ 4 h 256"/>
                    <a:gd name="T4" fmla="*/ 552 w 682"/>
                    <a:gd name="T5" fmla="*/ 31 h 256"/>
                    <a:gd name="T6" fmla="*/ 472 w 682"/>
                    <a:gd name="T7" fmla="*/ 81 h 256"/>
                    <a:gd name="T8" fmla="*/ 343 w 682"/>
                    <a:gd name="T9" fmla="*/ 172 h 256"/>
                    <a:gd name="T10" fmla="*/ 314 w 682"/>
                    <a:gd name="T11" fmla="*/ 191 h 256"/>
                    <a:gd name="T12" fmla="*/ 306 w 682"/>
                    <a:gd name="T13" fmla="*/ 195 h 256"/>
                    <a:gd name="T14" fmla="*/ 298 w 682"/>
                    <a:gd name="T15" fmla="*/ 197 h 256"/>
                    <a:gd name="T16" fmla="*/ 295 w 682"/>
                    <a:gd name="T17" fmla="*/ 198 h 256"/>
                    <a:gd name="T18" fmla="*/ 269 w 682"/>
                    <a:gd name="T19" fmla="*/ 199 h 256"/>
                    <a:gd name="T20" fmla="*/ 227 w 682"/>
                    <a:gd name="T21" fmla="*/ 186 h 256"/>
                    <a:gd name="T22" fmla="*/ 181 w 682"/>
                    <a:gd name="T23" fmla="*/ 174 h 256"/>
                    <a:gd name="T24" fmla="*/ 142 w 682"/>
                    <a:gd name="T25" fmla="*/ 168 h 256"/>
                    <a:gd name="T26" fmla="*/ 98 w 682"/>
                    <a:gd name="T27" fmla="*/ 159 h 256"/>
                    <a:gd name="T28" fmla="*/ 90 w 682"/>
                    <a:gd name="T29" fmla="*/ 153 h 256"/>
                    <a:gd name="T30" fmla="*/ 90 w 682"/>
                    <a:gd name="T31" fmla="*/ 132 h 256"/>
                    <a:gd name="T32" fmla="*/ 91 w 682"/>
                    <a:gd name="T33" fmla="*/ 105 h 256"/>
                    <a:gd name="T34" fmla="*/ 87 w 682"/>
                    <a:gd name="T35" fmla="*/ 81 h 256"/>
                    <a:gd name="T36" fmla="*/ 78 w 682"/>
                    <a:gd name="T37" fmla="*/ 65 h 256"/>
                    <a:gd name="T38" fmla="*/ 65 w 682"/>
                    <a:gd name="T39" fmla="*/ 56 h 256"/>
                    <a:gd name="T40" fmla="*/ 50 w 682"/>
                    <a:gd name="T41" fmla="*/ 53 h 256"/>
                    <a:gd name="T42" fmla="*/ 38 w 682"/>
                    <a:gd name="T43" fmla="*/ 60 h 256"/>
                    <a:gd name="T44" fmla="*/ 33 w 682"/>
                    <a:gd name="T45" fmla="*/ 70 h 256"/>
                    <a:gd name="T46" fmla="*/ 37 w 682"/>
                    <a:gd name="T47" fmla="*/ 160 h 256"/>
                    <a:gd name="T48" fmla="*/ 4 w 682"/>
                    <a:gd name="T49" fmla="*/ 203 h 256"/>
                    <a:gd name="T50" fmla="*/ 1 w 682"/>
                    <a:gd name="T51" fmla="*/ 215 h 256"/>
                    <a:gd name="T52" fmla="*/ 10 w 682"/>
                    <a:gd name="T53" fmla="*/ 226 h 256"/>
                    <a:gd name="T54" fmla="*/ 87 w 682"/>
                    <a:gd name="T55" fmla="*/ 204 h 256"/>
                    <a:gd name="T56" fmla="*/ 135 w 682"/>
                    <a:gd name="T57" fmla="*/ 213 h 256"/>
                    <a:gd name="T58" fmla="*/ 207 w 682"/>
                    <a:gd name="T59" fmla="*/ 237 h 256"/>
                    <a:gd name="T60" fmla="*/ 284 w 682"/>
                    <a:gd name="T61" fmla="*/ 256 h 256"/>
                    <a:gd name="T62" fmla="*/ 305 w 682"/>
                    <a:gd name="T63" fmla="*/ 255 h 256"/>
                    <a:gd name="T64" fmla="*/ 326 w 682"/>
                    <a:gd name="T65" fmla="*/ 248 h 256"/>
                    <a:gd name="T66" fmla="*/ 345 w 682"/>
                    <a:gd name="T67" fmla="*/ 238 h 256"/>
                    <a:gd name="T68" fmla="*/ 399 w 682"/>
                    <a:gd name="T69" fmla="*/ 203 h 256"/>
                    <a:gd name="T70" fmla="*/ 469 w 682"/>
                    <a:gd name="T71" fmla="*/ 172 h 256"/>
                    <a:gd name="T72" fmla="*/ 571 w 682"/>
                    <a:gd name="T73" fmla="*/ 133 h 256"/>
                    <a:gd name="T74" fmla="*/ 595 w 682"/>
                    <a:gd name="T75" fmla="*/ 123 h 256"/>
                    <a:gd name="T76" fmla="*/ 620 w 682"/>
                    <a:gd name="T77" fmla="*/ 107 h 256"/>
                    <a:gd name="T78" fmla="*/ 638 w 682"/>
                    <a:gd name="T79" fmla="*/ 94 h 256"/>
                    <a:gd name="T80" fmla="*/ 656 w 682"/>
                    <a:gd name="T81" fmla="*/ 76 h 256"/>
                    <a:gd name="T82" fmla="*/ 675 w 682"/>
                    <a:gd name="T83" fmla="*/ 57 h 256"/>
                    <a:gd name="T84" fmla="*/ 681 w 682"/>
                    <a:gd name="T85" fmla="*/ 45 h 256"/>
                    <a:gd name="T86" fmla="*/ 682 w 682"/>
                    <a:gd name="T87" fmla="*/ 39 h 256"/>
                    <a:gd name="T88" fmla="*/ 682 w 682"/>
                    <a:gd name="T89" fmla="*/ 31 h 256"/>
                    <a:gd name="T90" fmla="*/ 681 w 682"/>
                    <a:gd name="T91" fmla="*/ 24 h 256"/>
                    <a:gd name="T92" fmla="*/ 675 w 682"/>
                    <a:gd name="T93" fmla="*/ 14 h 256"/>
                    <a:gd name="T94" fmla="*/ 666 w 682"/>
                    <a:gd name="T95" fmla="*/ 7 h 256"/>
                    <a:gd name="T96" fmla="*/ 647 w 682"/>
                    <a:gd name="T97" fmla="*/ 4 h 25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682"/>
                    <a:gd name="T148" fmla="*/ 0 h 256"/>
                    <a:gd name="T149" fmla="*/ 682 w 682"/>
                    <a:gd name="T150" fmla="*/ 256 h 25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682" h="256">
                      <a:moveTo>
                        <a:pt x="647" y="4"/>
                      </a:moveTo>
                      <a:lnTo>
                        <a:pt x="641" y="1"/>
                      </a:lnTo>
                      <a:lnTo>
                        <a:pt x="635" y="0"/>
                      </a:lnTo>
                      <a:lnTo>
                        <a:pt x="623" y="0"/>
                      </a:lnTo>
                      <a:lnTo>
                        <a:pt x="611" y="2"/>
                      </a:lnTo>
                      <a:lnTo>
                        <a:pt x="605" y="4"/>
                      </a:lnTo>
                      <a:lnTo>
                        <a:pt x="599" y="6"/>
                      </a:lnTo>
                      <a:lnTo>
                        <a:pt x="575" y="18"/>
                      </a:lnTo>
                      <a:lnTo>
                        <a:pt x="552" y="31"/>
                      </a:lnTo>
                      <a:lnTo>
                        <a:pt x="528" y="44"/>
                      </a:lnTo>
                      <a:lnTo>
                        <a:pt x="506" y="59"/>
                      </a:lnTo>
                      <a:lnTo>
                        <a:pt x="472" y="81"/>
                      </a:lnTo>
                      <a:lnTo>
                        <a:pt x="440" y="103"/>
                      </a:lnTo>
                      <a:lnTo>
                        <a:pt x="352" y="165"/>
                      </a:lnTo>
                      <a:lnTo>
                        <a:pt x="343" y="172"/>
                      </a:lnTo>
                      <a:lnTo>
                        <a:pt x="337" y="174"/>
                      </a:lnTo>
                      <a:lnTo>
                        <a:pt x="333" y="178"/>
                      </a:lnTo>
                      <a:lnTo>
                        <a:pt x="314" y="191"/>
                      </a:lnTo>
                      <a:lnTo>
                        <a:pt x="308" y="194"/>
                      </a:lnTo>
                      <a:lnTo>
                        <a:pt x="307" y="194"/>
                      </a:lnTo>
                      <a:lnTo>
                        <a:pt x="306" y="195"/>
                      </a:lnTo>
                      <a:lnTo>
                        <a:pt x="305" y="195"/>
                      </a:lnTo>
                      <a:lnTo>
                        <a:pt x="302" y="196"/>
                      </a:lnTo>
                      <a:lnTo>
                        <a:pt x="298" y="197"/>
                      </a:lnTo>
                      <a:lnTo>
                        <a:pt x="297" y="197"/>
                      </a:lnTo>
                      <a:lnTo>
                        <a:pt x="296" y="197"/>
                      </a:lnTo>
                      <a:lnTo>
                        <a:pt x="295" y="198"/>
                      </a:lnTo>
                      <a:lnTo>
                        <a:pt x="288" y="200"/>
                      </a:lnTo>
                      <a:lnTo>
                        <a:pt x="279" y="200"/>
                      </a:lnTo>
                      <a:lnTo>
                        <a:pt x="269" y="199"/>
                      </a:lnTo>
                      <a:lnTo>
                        <a:pt x="260" y="197"/>
                      </a:lnTo>
                      <a:lnTo>
                        <a:pt x="251" y="195"/>
                      </a:lnTo>
                      <a:lnTo>
                        <a:pt x="227" y="186"/>
                      </a:lnTo>
                      <a:lnTo>
                        <a:pt x="204" y="180"/>
                      </a:lnTo>
                      <a:lnTo>
                        <a:pt x="192" y="177"/>
                      </a:lnTo>
                      <a:lnTo>
                        <a:pt x="181" y="174"/>
                      </a:lnTo>
                      <a:lnTo>
                        <a:pt x="169" y="173"/>
                      </a:lnTo>
                      <a:lnTo>
                        <a:pt x="158" y="171"/>
                      </a:lnTo>
                      <a:lnTo>
                        <a:pt x="142" y="168"/>
                      </a:lnTo>
                      <a:lnTo>
                        <a:pt x="127" y="166"/>
                      </a:lnTo>
                      <a:lnTo>
                        <a:pt x="112" y="162"/>
                      </a:lnTo>
                      <a:lnTo>
                        <a:pt x="98" y="159"/>
                      </a:lnTo>
                      <a:lnTo>
                        <a:pt x="93" y="157"/>
                      </a:lnTo>
                      <a:lnTo>
                        <a:pt x="91" y="155"/>
                      </a:lnTo>
                      <a:lnTo>
                        <a:pt x="90" y="153"/>
                      </a:lnTo>
                      <a:lnTo>
                        <a:pt x="86" y="149"/>
                      </a:lnTo>
                      <a:lnTo>
                        <a:pt x="88" y="139"/>
                      </a:lnTo>
                      <a:lnTo>
                        <a:pt x="90" y="132"/>
                      </a:lnTo>
                      <a:lnTo>
                        <a:pt x="91" y="123"/>
                      </a:lnTo>
                      <a:lnTo>
                        <a:pt x="91" y="114"/>
                      </a:lnTo>
                      <a:lnTo>
                        <a:pt x="91" y="105"/>
                      </a:lnTo>
                      <a:lnTo>
                        <a:pt x="90" y="97"/>
                      </a:lnTo>
                      <a:lnTo>
                        <a:pt x="89" y="89"/>
                      </a:lnTo>
                      <a:lnTo>
                        <a:pt x="87" y="81"/>
                      </a:lnTo>
                      <a:lnTo>
                        <a:pt x="84" y="74"/>
                      </a:lnTo>
                      <a:lnTo>
                        <a:pt x="80" y="68"/>
                      </a:lnTo>
                      <a:lnTo>
                        <a:pt x="78" y="65"/>
                      </a:lnTo>
                      <a:lnTo>
                        <a:pt x="76" y="62"/>
                      </a:lnTo>
                      <a:lnTo>
                        <a:pt x="71" y="59"/>
                      </a:lnTo>
                      <a:lnTo>
                        <a:pt x="65" y="56"/>
                      </a:lnTo>
                      <a:lnTo>
                        <a:pt x="60" y="54"/>
                      </a:lnTo>
                      <a:lnTo>
                        <a:pt x="55" y="53"/>
                      </a:lnTo>
                      <a:lnTo>
                        <a:pt x="50" y="53"/>
                      </a:lnTo>
                      <a:lnTo>
                        <a:pt x="45" y="55"/>
                      </a:lnTo>
                      <a:lnTo>
                        <a:pt x="42" y="58"/>
                      </a:lnTo>
                      <a:lnTo>
                        <a:pt x="38" y="60"/>
                      </a:lnTo>
                      <a:lnTo>
                        <a:pt x="35" y="63"/>
                      </a:lnTo>
                      <a:lnTo>
                        <a:pt x="34" y="66"/>
                      </a:lnTo>
                      <a:lnTo>
                        <a:pt x="33" y="70"/>
                      </a:lnTo>
                      <a:lnTo>
                        <a:pt x="56" y="132"/>
                      </a:lnTo>
                      <a:lnTo>
                        <a:pt x="50" y="147"/>
                      </a:lnTo>
                      <a:lnTo>
                        <a:pt x="37" y="160"/>
                      </a:lnTo>
                      <a:lnTo>
                        <a:pt x="26" y="174"/>
                      </a:lnTo>
                      <a:lnTo>
                        <a:pt x="14" y="188"/>
                      </a:lnTo>
                      <a:lnTo>
                        <a:pt x="4" y="203"/>
                      </a:lnTo>
                      <a:lnTo>
                        <a:pt x="1" y="206"/>
                      </a:lnTo>
                      <a:lnTo>
                        <a:pt x="0" y="210"/>
                      </a:lnTo>
                      <a:lnTo>
                        <a:pt x="1" y="215"/>
                      </a:lnTo>
                      <a:lnTo>
                        <a:pt x="3" y="218"/>
                      </a:lnTo>
                      <a:lnTo>
                        <a:pt x="7" y="222"/>
                      </a:lnTo>
                      <a:lnTo>
                        <a:pt x="10" y="226"/>
                      </a:lnTo>
                      <a:lnTo>
                        <a:pt x="55" y="202"/>
                      </a:lnTo>
                      <a:lnTo>
                        <a:pt x="70" y="203"/>
                      </a:lnTo>
                      <a:lnTo>
                        <a:pt x="87" y="204"/>
                      </a:lnTo>
                      <a:lnTo>
                        <a:pt x="103" y="207"/>
                      </a:lnTo>
                      <a:lnTo>
                        <a:pt x="120" y="210"/>
                      </a:lnTo>
                      <a:lnTo>
                        <a:pt x="135" y="213"/>
                      </a:lnTo>
                      <a:lnTo>
                        <a:pt x="151" y="217"/>
                      </a:lnTo>
                      <a:lnTo>
                        <a:pt x="183" y="228"/>
                      </a:lnTo>
                      <a:lnTo>
                        <a:pt x="207" y="237"/>
                      </a:lnTo>
                      <a:lnTo>
                        <a:pt x="232" y="245"/>
                      </a:lnTo>
                      <a:lnTo>
                        <a:pt x="258" y="251"/>
                      </a:lnTo>
                      <a:lnTo>
                        <a:pt x="284" y="256"/>
                      </a:lnTo>
                      <a:lnTo>
                        <a:pt x="295" y="256"/>
                      </a:lnTo>
                      <a:lnTo>
                        <a:pt x="300" y="256"/>
                      </a:lnTo>
                      <a:lnTo>
                        <a:pt x="305" y="255"/>
                      </a:lnTo>
                      <a:lnTo>
                        <a:pt x="312" y="253"/>
                      </a:lnTo>
                      <a:lnTo>
                        <a:pt x="320" y="252"/>
                      </a:lnTo>
                      <a:lnTo>
                        <a:pt x="326" y="248"/>
                      </a:lnTo>
                      <a:lnTo>
                        <a:pt x="333" y="245"/>
                      </a:lnTo>
                      <a:lnTo>
                        <a:pt x="338" y="241"/>
                      </a:lnTo>
                      <a:lnTo>
                        <a:pt x="345" y="238"/>
                      </a:lnTo>
                      <a:lnTo>
                        <a:pt x="362" y="225"/>
                      </a:lnTo>
                      <a:lnTo>
                        <a:pt x="380" y="214"/>
                      </a:lnTo>
                      <a:lnTo>
                        <a:pt x="399" y="203"/>
                      </a:lnTo>
                      <a:lnTo>
                        <a:pt x="418" y="193"/>
                      </a:lnTo>
                      <a:lnTo>
                        <a:pt x="443" y="181"/>
                      </a:lnTo>
                      <a:lnTo>
                        <a:pt x="469" y="172"/>
                      </a:lnTo>
                      <a:lnTo>
                        <a:pt x="516" y="154"/>
                      </a:lnTo>
                      <a:lnTo>
                        <a:pt x="563" y="137"/>
                      </a:lnTo>
                      <a:lnTo>
                        <a:pt x="571" y="133"/>
                      </a:lnTo>
                      <a:lnTo>
                        <a:pt x="579" y="130"/>
                      </a:lnTo>
                      <a:lnTo>
                        <a:pt x="587" y="126"/>
                      </a:lnTo>
                      <a:lnTo>
                        <a:pt x="595" y="123"/>
                      </a:lnTo>
                      <a:lnTo>
                        <a:pt x="610" y="114"/>
                      </a:lnTo>
                      <a:lnTo>
                        <a:pt x="617" y="109"/>
                      </a:lnTo>
                      <a:lnTo>
                        <a:pt x="620" y="107"/>
                      </a:lnTo>
                      <a:lnTo>
                        <a:pt x="624" y="104"/>
                      </a:lnTo>
                      <a:lnTo>
                        <a:pt x="631" y="99"/>
                      </a:lnTo>
                      <a:lnTo>
                        <a:pt x="638" y="94"/>
                      </a:lnTo>
                      <a:lnTo>
                        <a:pt x="644" y="88"/>
                      </a:lnTo>
                      <a:lnTo>
                        <a:pt x="651" y="82"/>
                      </a:lnTo>
                      <a:lnTo>
                        <a:pt x="656" y="76"/>
                      </a:lnTo>
                      <a:lnTo>
                        <a:pt x="663" y="70"/>
                      </a:lnTo>
                      <a:lnTo>
                        <a:pt x="668" y="63"/>
                      </a:lnTo>
                      <a:lnTo>
                        <a:pt x="675" y="57"/>
                      </a:lnTo>
                      <a:lnTo>
                        <a:pt x="677" y="53"/>
                      </a:lnTo>
                      <a:lnTo>
                        <a:pt x="679" y="49"/>
                      </a:lnTo>
                      <a:lnTo>
                        <a:pt x="681" y="45"/>
                      </a:lnTo>
                      <a:lnTo>
                        <a:pt x="681" y="43"/>
                      </a:lnTo>
                      <a:lnTo>
                        <a:pt x="682" y="41"/>
                      </a:lnTo>
                      <a:lnTo>
                        <a:pt x="682" y="39"/>
                      </a:lnTo>
                      <a:lnTo>
                        <a:pt x="682" y="36"/>
                      </a:lnTo>
                      <a:lnTo>
                        <a:pt x="682" y="32"/>
                      </a:lnTo>
                      <a:lnTo>
                        <a:pt x="682" y="31"/>
                      </a:lnTo>
                      <a:lnTo>
                        <a:pt x="682" y="30"/>
                      </a:lnTo>
                      <a:lnTo>
                        <a:pt x="682" y="27"/>
                      </a:lnTo>
                      <a:lnTo>
                        <a:pt x="681" y="24"/>
                      </a:lnTo>
                      <a:lnTo>
                        <a:pt x="679" y="20"/>
                      </a:lnTo>
                      <a:lnTo>
                        <a:pt x="678" y="18"/>
                      </a:lnTo>
                      <a:lnTo>
                        <a:pt x="675" y="14"/>
                      </a:lnTo>
                      <a:lnTo>
                        <a:pt x="674" y="12"/>
                      </a:lnTo>
                      <a:lnTo>
                        <a:pt x="669" y="9"/>
                      </a:lnTo>
                      <a:lnTo>
                        <a:pt x="666" y="7"/>
                      </a:lnTo>
                      <a:lnTo>
                        <a:pt x="663" y="6"/>
                      </a:lnTo>
                      <a:lnTo>
                        <a:pt x="655" y="4"/>
                      </a:lnTo>
                      <a:lnTo>
                        <a:pt x="647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" name="Freeform 37"/>
                <p:cNvSpPr>
                  <a:spLocks noChangeAspect="1"/>
                </p:cNvSpPr>
                <p:nvPr/>
              </p:nvSpPr>
              <p:spPr bwMode="auto">
                <a:xfrm>
                  <a:off x="3580" y="3105"/>
                  <a:ext cx="345" cy="686"/>
                </a:xfrm>
                <a:custGeom>
                  <a:avLst/>
                  <a:gdLst>
                    <a:gd name="T0" fmla="*/ 57 w 345"/>
                    <a:gd name="T1" fmla="*/ 2 h 686"/>
                    <a:gd name="T2" fmla="*/ 89 w 345"/>
                    <a:gd name="T3" fmla="*/ 0 h 686"/>
                    <a:gd name="T4" fmla="*/ 113 w 345"/>
                    <a:gd name="T5" fmla="*/ 15 h 686"/>
                    <a:gd name="T6" fmla="*/ 169 w 345"/>
                    <a:gd name="T7" fmla="*/ 64 h 686"/>
                    <a:gd name="T8" fmla="*/ 227 w 345"/>
                    <a:gd name="T9" fmla="*/ 121 h 686"/>
                    <a:gd name="T10" fmla="*/ 278 w 345"/>
                    <a:gd name="T11" fmla="*/ 176 h 686"/>
                    <a:gd name="T12" fmla="*/ 315 w 345"/>
                    <a:gd name="T13" fmla="*/ 225 h 686"/>
                    <a:gd name="T14" fmla="*/ 337 w 345"/>
                    <a:gd name="T15" fmla="*/ 263 h 686"/>
                    <a:gd name="T16" fmla="*/ 345 w 345"/>
                    <a:gd name="T17" fmla="*/ 293 h 686"/>
                    <a:gd name="T18" fmla="*/ 341 w 345"/>
                    <a:gd name="T19" fmla="*/ 321 h 686"/>
                    <a:gd name="T20" fmla="*/ 329 w 345"/>
                    <a:gd name="T21" fmla="*/ 349 h 686"/>
                    <a:gd name="T22" fmla="*/ 302 w 345"/>
                    <a:gd name="T23" fmla="*/ 382 h 686"/>
                    <a:gd name="T24" fmla="*/ 262 w 345"/>
                    <a:gd name="T25" fmla="*/ 416 h 686"/>
                    <a:gd name="T26" fmla="*/ 201 w 345"/>
                    <a:gd name="T27" fmla="*/ 467 h 686"/>
                    <a:gd name="T28" fmla="*/ 154 w 345"/>
                    <a:gd name="T29" fmla="*/ 496 h 686"/>
                    <a:gd name="T30" fmla="*/ 127 w 345"/>
                    <a:gd name="T31" fmla="*/ 521 h 686"/>
                    <a:gd name="T32" fmla="*/ 115 w 345"/>
                    <a:gd name="T33" fmla="*/ 544 h 686"/>
                    <a:gd name="T34" fmla="*/ 117 w 345"/>
                    <a:gd name="T35" fmla="*/ 559 h 686"/>
                    <a:gd name="T36" fmla="*/ 133 w 345"/>
                    <a:gd name="T37" fmla="*/ 575 h 686"/>
                    <a:gd name="T38" fmla="*/ 171 w 345"/>
                    <a:gd name="T39" fmla="*/ 600 h 686"/>
                    <a:gd name="T40" fmla="*/ 203 w 345"/>
                    <a:gd name="T41" fmla="*/ 619 h 686"/>
                    <a:gd name="T42" fmla="*/ 241 w 345"/>
                    <a:gd name="T43" fmla="*/ 631 h 686"/>
                    <a:gd name="T44" fmla="*/ 264 w 345"/>
                    <a:gd name="T45" fmla="*/ 638 h 686"/>
                    <a:gd name="T46" fmla="*/ 269 w 345"/>
                    <a:gd name="T47" fmla="*/ 654 h 686"/>
                    <a:gd name="T48" fmla="*/ 262 w 345"/>
                    <a:gd name="T49" fmla="*/ 664 h 686"/>
                    <a:gd name="T50" fmla="*/ 229 w 345"/>
                    <a:gd name="T51" fmla="*/ 678 h 686"/>
                    <a:gd name="T52" fmla="*/ 224 w 345"/>
                    <a:gd name="T53" fmla="*/ 680 h 686"/>
                    <a:gd name="T54" fmla="*/ 180 w 345"/>
                    <a:gd name="T55" fmla="*/ 686 h 686"/>
                    <a:gd name="T56" fmla="*/ 157 w 345"/>
                    <a:gd name="T57" fmla="*/ 686 h 686"/>
                    <a:gd name="T58" fmla="*/ 134 w 345"/>
                    <a:gd name="T59" fmla="*/ 668 h 686"/>
                    <a:gd name="T60" fmla="*/ 112 w 345"/>
                    <a:gd name="T61" fmla="*/ 635 h 686"/>
                    <a:gd name="T62" fmla="*/ 89 w 345"/>
                    <a:gd name="T63" fmla="*/ 614 h 686"/>
                    <a:gd name="T64" fmla="*/ 56 w 345"/>
                    <a:gd name="T65" fmla="*/ 596 h 686"/>
                    <a:gd name="T66" fmla="*/ 33 w 345"/>
                    <a:gd name="T67" fmla="*/ 575 h 686"/>
                    <a:gd name="T68" fmla="*/ 31 w 345"/>
                    <a:gd name="T69" fmla="*/ 547 h 686"/>
                    <a:gd name="T70" fmla="*/ 36 w 345"/>
                    <a:gd name="T71" fmla="*/ 526 h 686"/>
                    <a:gd name="T72" fmla="*/ 57 w 345"/>
                    <a:gd name="T73" fmla="*/ 505 h 686"/>
                    <a:gd name="T74" fmla="*/ 91 w 345"/>
                    <a:gd name="T75" fmla="*/ 486 h 686"/>
                    <a:gd name="T76" fmla="*/ 119 w 345"/>
                    <a:gd name="T77" fmla="*/ 463 h 686"/>
                    <a:gd name="T78" fmla="*/ 145 w 345"/>
                    <a:gd name="T79" fmla="*/ 424 h 686"/>
                    <a:gd name="T80" fmla="*/ 169 w 345"/>
                    <a:gd name="T81" fmla="*/ 381 h 686"/>
                    <a:gd name="T82" fmla="*/ 201 w 345"/>
                    <a:gd name="T83" fmla="*/ 339 h 686"/>
                    <a:gd name="T84" fmla="*/ 234 w 345"/>
                    <a:gd name="T85" fmla="*/ 314 h 686"/>
                    <a:gd name="T86" fmla="*/ 252 w 345"/>
                    <a:gd name="T87" fmla="*/ 302 h 686"/>
                    <a:gd name="T88" fmla="*/ 255 w 345"/>
                    <a:gd name="T89" fmla="*/ 291 h 686"/>
                    <a:gd name="T90" fmla="*/ 238 w 345"/>
                    <a:gd name="T91" fmla="*/ 279 h 686"/>
                    <a:gd name="T92" fmla="*/ 185 w 345"/>
                    <a:gd name="T93" fmla="*/ 237 h 686"/>
                    <a:gd name="T94" fmla="*/ 115 w 345"/>
                    <a:gd name="T95" fmla="*/ 193 h 686"/>
                    <a:gd name="T96" fmla="*/ 63 w 345"/>
                    <a:gd name="T97" fmla="*/ 153 h 686"/>
                    <a:gd name="T98" fmla="*/ 19 w 345"/>
                    <a:gd name="T99" fmla="*/ 102 h 686"/>
                    <a:gd name="T100" fmla="*/ 0 w 345"/>
                    <a:gd name="T101" fmla="*/ 53 h 686"/>
                    <a:gd name="T102" fmla="*/ 7 w 345"/>
                    <a:gd name="T103" fmla="*/ 27 h 686"/>
                    <a:gd name="T104" fmla="*/ 33 w 345"/>
                    <a:gd name="T105" fmla="*/ 9 h 686"/>
                    <a:gd name="T106" fmla="*/ 57 w 345"/>
                    <a:gd name="T107" fmla="*/ 2 h 68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45"/>
                    <a:gd name="T163" fmla="*/ 0 h 686"/>
                    <a:gd name="T164" fmla="*/ 345 w 345"/>
                    <a:gd name="T165" fmla="*/ 686 h 68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45" h="686">
                      <a:moveTo>
                        <a:pt x="57" y="2"/>
                      </a:moveTo>
                      <a:lnTo>
                        <a:pt x="89" y="0"/>
                      </a:lnTo>
                      <a:lnTo>
                        <a:pt x="113" y="15"/>
                      </a:lnTo>
                      <a:lnTo>
                        <a:pt x="169" y="64"/>
                      </a:lnTo>
                      <a:lnTo>
                        <a:pt x="227" y="121"/>
                      </a:lnTo>
                      <a:lnTo>
                        <a:pt x="278" y="176"/>
                      </a:lnTo>
                      <a:lnTo>
                        <a:pt x="315" y="225"/>
                      </a:lnTo>
                      <a:lnTo>
                        <a:pt x="337" y="263"/>
                      </a:lnTo>
                      <a:lnTo>
                        <a:pt x="345" y="293"/>
                      </a:lnTo>
                      <a:lnTo>
                        <a:pt x="341" y="321"/>
                      </a:lnTo>
                      <a:lnTo>
                        <a:pt x="329" y="349"/>
                      </a:lnTo>
                      <a:lnTo>
                        <a:pt x="302" y="382"/>
                      </a:lnTo>
                      <a:lnTo>
                        <a:pt x="262" y="416"/>
                      </a:lnTo>
                      <a:lnTo>
                        <a:pt x="201" y="467"/>
                      </a:lnTo>
                      <a:lnTo>
                        <a:pt x="154" y="496"/>
                      </a:lnTo>
                      <a:lnTo>
                        <a:pt x="127" y="521"/>
                      </a:lnTo>
                      <a:lnTo>
                        <a:pt x="115" y="544"/>
                      </a:lnTo>
                      <a:lnTo>
                        <a:pt x="117" y="559"/>
                      </a:lnTo>
                      <a:lnTo>
                        <a:pt x="133" y="575"/>
                      </a:lnTo>
                      <a:lnTo>
                        <a:pt x="171" y="600"/>
                      </a:lnTo>
                      <a:lnTo>
                        <a:pt x="203" y="619"/>
                      </a:lnTo>
                      <a:lnTo>
                        <a:pt x="241" y="631"/>
                      </a:lnTo>
                      <a:lnTo>
                        <a:pt x="264" y="638"/>
                      </a:lnTo>
                      <a:lnTo>
                        <a:pt x="269" y="654"/>
                      </a:lnTo>
                      <a:lnTo>
                        <a:pt x="262" y="664"/>
                      </a:lnTo>
                      <a:lnTo>
                        <a:pt x="229" y="678"/>
                      </a:lnTo>
                      <a:lnTo>
                        <a:pt x="224" y="680"/>
                      </a:lnTo>
                      <a:lnTo>
                        <a:pt x="180" y="686"/>
                      </a:lnTo>
                      <a:lnTo>
                        <a:pt x="157" y="686"/>
                      </a:lnTo>
                      <a:lnTo>
                        <a:pt x="134" y="668"/>
                      </a:lnTo>
                      <a:lnTo>
                        <a:pt x="112" y="635"/>
                      </a:lnTo>
                      <a:lnTo>
                        <a:pt x="89" y="614"/>
                      </a:lnTo>
                      <a:lnTo>
                        <a:pt x="56" y="596"/>
                      </a:lnTo>
                      <a:lnTo>
                        <a:pt x="33" y="575"/>
                      </a:lnTo>
                      <a:lnTo>
                        <a:pt x="31" y="547"/>
                      </a:lnTo>
                      <a:lnTo>
                        <a:pt x="36" y="526"/>
                      </a:lnTo>
                      <a:lnTo>
                        <a:pt x="57" y="505"/>
                      </a:lnTo>
                      <a:lnTo>
                        <a:pt x="91" y="486"/>
                      </a:lnTo>
                      <a:lnTo>
                        <a:pt x="119" y="463"/>
                      </a:lnTo>
                      <a:lnTo>
                        <a:pt x="145" y="424"/>
                      </a:lnTo>
                      <a:lnTo>
                        <a:pt x="169" y="381"/>
                      </a:lnTo>
                      <a:lnTo>
                        <a:pt x="201" y="339"/>
                      </a:lnTo>
                      <a:lnTo>
                        <a:pt x="234" y="314"/>
                      </a:lnTo>
                      <a:lnTo>
                        <a:pt x="252" y="302"/>
                      </a:lnTo>
                      <a:lnTo>
                        <a:pt x="255" y="291"/>
                      </a:lnTo>
                      <a:lnTo>
                        <a:pt x="238" y="279"/>
                      </a:lnTo>
                      <a:lnTo>
                        <a:pt x="185" y="237"/>
                      </a:lnTo>
                      <a:lnTo>
                        <a:pt x="115" y="193"/>
                      </a:lnTo>
                      <a:lnTo>
                        <a:pt x="63" y="153"/>
                      </a:lnTo>
                      <a:lnTo>
                        <a:pt x="19" y="102"/>
                      </a:lnTo>
                      <a:lnTo>
                        <a:pt x="0" y="53"/>
                      </a:lnTo>
                      <a:lnTo>
                        <a:pt x="7" y="27"/>
                      </a:lnTo>
                      <a:lnTo>
                        <a:pt x="33" y="9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5" name="Text Box 38"/>
              <p:cNvSpPr txBox="1">
                <a:spLocks noChangeArrowheads="1"/>
              </p:cNvSpPr>
              <p:nvPr/>
            </p:nvSpPr>
            <p:spPr bwMode="auto">
              <a:xfrm>
                <a:off x="1558" y="2168"/>
                <a:ext cx="271" cy="36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>
                    <a:solidFill>
                      <a:schemeClr val="bg2"/>
                    </a:solidFill>
                  </a:rPr>
                  <a:t>i</a:t>
                </a:r>
                <a:endParaRPr lang="en-CA" altLang="en-US" sz="1400" i="0">
                  <a:solidFill>
                    <a:schemeClr val="bg2"/>
                  </a:solidFill>
                </a:endParaRPr>
              </a:p>
            </p:txBody>
          </p:sp>
        </p:grpSp>
        <p:grpSp>
          <p:nvGrpSpPr>
            <p:cNvPr id="215" name="Group 39"/>
            <p:cNvGrpSpPr>
              <a:grpSpLocks/>
            </p:cNvGrpSpPr>
            <p:nvPr/>
          </p:nvGrpSpPr>
          <p:grpSpPr bwMode="auto">
            <a:xfrm rot="-8307170">
              <a:off x="37" y="3600"/>
              <a:ext cx="779" cy="646"/>
              <a:chOff x="720" y="1912"/>
              <a:chExt cx="779" cy="646"/>
            </a:xfrm>
          </p:grpSpPr>
          <p:grpSp>
            <p:nvGrpSpPr>
              <p:cNvPr id="242" name="Group 40"/>
              <p:cNvGrpSpPr>
                <a:grpSpLocks noChangeAspect="1"/>
              </p:cNvGrpSpPr>
              <p:nvPr/>
            </p:nvGrpSpPr>
            <p:grpSpPr bwMode="auto">
              <a:xfrm>
                <a:off x="1355" y="2053"/>
                <a:ext cx="144" cy="186"/>
                <a:chOff x="2895" y="2582"/>
                <a:chExt cx="322" cy="418"/>
              </a:xfrm>
            </p:grpSpPr>
            <p:sp>
              <p:nvSpPr>
                <p:cNvPr id="251" name="Freeform 41"/>
                <p:cNvSpPr>
                  <a:spLocks noChangeAspect="1"/>
                </p:cNvSpPr>
                <p:nvPr/>
              </p:nvSpPr>
              <p:spPr bwMode="auto">
                <a:xfrm>
                  <a:off x="2895" y="2582"/>
                  <a:ext cx="322" cy="418"/>
                </a:xfrm>
                <a:custGeom>
                  <a:avLst/>
                  <a:gdLst>
                    <a:gd name="T0" fmla="*/ 20 w 322"/>
                    <a:gd name="T1" fmla="*/ 319 h 418"/>
                    <a:gd name="T2" fmla="*/ 5 w 322"/>
                    <a:gd name="T3" fmla="*/ 347 h 418"/>
                    <a:gd name="T4" fmla="*/ 1 w 322"/>
                    <a:gd name="T5" fmla="*/ 386 h 418"/>
                    <a:gd name="T6" fmla="*/ 8 w 322"/>
                    <a:gd name="T7" fmla="*/ 398 h 418"/>
                    <a:gd name="T8" fmla="*/ 23 w 322"/>
                    <a:gd name="T9" fmla="*/ 410 h 418"/>
                    <a:gd name="T10" fmla="*/ 54 w 322"/>
                    <a:gd name="T11" fmla="*/ 417 h 418"/>
                    <a:gd name="T12" fmla="*/ 83 w 322"/>
                    <a:gd name="T13" fmla="*/ 413 h 418"/>
                    <a:gd name="T14" fmla="*/ 107 w 322"/>
                    <a:gd name="T15" fmla="*/ 399 h 418"/>
                    <a:gd name="T16" fmla="*/ 120 w 322"/>
                    <a:gd name="T17" fmla="*/ 384 h 418"/>
                    <a:gd name="T18" fmla="*/ 121 w 322"/>
                    <a:gd name="T19" fmla="*/ 378 h 418"/>
                    <a:gd name="T20" fmla="*/ 133 w 322"/>
                    <a:gd name="T21" fmla="*/ 362 h 418"/>
                    <a:gd name="T22" fmla="*/ 150 w 322"/>
                    <a:gd name="T23" fmla="*/ 333 h 418"/>
                    <a:gd name="T24" fmla="*/ 171 w 322"/>
                    <a:gd name="T25" fmla="*/ 288 h 418"/>
                    <a:gd name="T26" fmla="*/ 237 w 322"/>
                    <a:gd name="T27" fmla="*/ 196 h 418"/>
                    <a:gd name="T28" fmla="*/ 315 w 322"/>
                    <a:gd name="T29" fmla="*/ 90 h 418"/>
                    <a:gd name="T30" fmla="*/ 321 w 322"/>
                    <a:gd name="T31" fmla="*/ 76 h 418"/>
                    <a:gd name="T32" fmla="*/ 322 w 322"/>
                    <a:gd name="T33" fmla="*/ 72 h 418"/>
                    <a:gd name="T34" fmla="*/ 319 w 322"/>
                    <a:gd name="T35" fmla="*/ 42 h 418"/>
                    <a:gd name="T36" fmla="*/ 306 w 322"/>
                    <a:gd name="T37" fmla="*/ 20 h 418"/>
                    <a:gd name="T38" fmla="*/ 277 w 322"/>
                    <a:gd name="T39" fmla="*/ 1 h 418"/>
                    <a:gd name="T40" fmla="*/ 211 w 322"/>
                    <a:gd name="T41" fmla="*/ 6 h 418"/>
                    <a:gd name="T42" fmla="*/ 207 w 322"/>
                    <a:gd name="T43" fmla="*/ 24 h 418"/>
                    <a:gd name="T44" fmla="*/ 185 w 322"/>
                    <a:gd name="T45" fmla="*/ 66 h 418"/>
                    <a:gd name="T46" fmla="*/ 163 w 322"/>
                    <a:gd name="T47" fmla="*/ 105 h 418"/>
                    <a:gd name="T48" fmla="*/ 144 w 322"/>
                    <a:gd name="T49" fmla="*/ 140 h 418"/>
                    <a:gd name="T50" fmla="*/ 52 w 322"/>
                    <a:gd name="T51" fmla="*/ 280 h 418"/>
                    <a:gd name="T52" fmla="*/ 37 w 322"/>
                    <a:gd name="T53" fmla="*/ 298 h 418"/>
                    <a:gd name="T54" fmla="*/ 48 w 322"/>
                    <a:gd name="T55" fmla="*/ 318 h 418"/>
                    <a:gd name="T56" fmla="*/ 106 w 322"/>
                    <a:gd name="T57" fmla="*/ 238 h 418"/>
                    <a:gd name="T58" fmla="*/ 170 w 322"/>
                    <a:gd name="T59" fmla="*/ 138 h 418"/>
                    <a:gd name="T60" fmla="*/ 181 w 322"/>
                    <a:gd name="T61" fmla="*/ 117 h 418"/>
                    <a:gd name="T62" fmla="*/ 188 w 322"/>
                    <a:gd name="T63" fmla="*/ 104 h 418"/>
                    <a:gd name="T64" fmla="*/ 226 w 322"/>
                    <a:gd name="T65" fmla="*/ 38 h 418"/>
                    <a:gd name="T66" fmla="*/ 269 w 322"/>
                    <a:gd name="T67" fmla="*/ 21 h 418"/>
                    <a:gd name="T68" fmla="*/ 297 w 322"/>
                    <a:gd name="T69" fmla="*/ 47 h 418"/>
                    <a:gd name="T70" fmla="*/ 291 w 322"/>
                    <a:gd name="T71" fmla="*/ 83 h 418"/>
                    <a:gd name="T72" fmla="*/ 220 w 322"/>
                    <a:gd name="T73" fmla="*/ 181 h 418"/>
                    <a:gd name="T74" fmla="*/ 203 w 322"/>
                    <a:gd name="T75" fmla="*/ 208 h 418"/>
                    <a:gd name="T76" fmla="*/ 165 w 322"/>
                    <a:gd name="T77" fmla="*/ 259 h 418"/>
                    <a:gd name="T78" fmla="*/ 134 w 322"/>
                    <a:gd name="T79" fmla="*/ 316 h 418"/>
                    <a:gd name="T80" fmla="*/ 131 w 322"/>
                    <a:gd name="T81" fmla="*/ 319 h 418"/>
                    <a:gd name="T82" fmla="*/ 120 w 322"/>
                    <a:gd name="T83" fmla="*/ 345 h 418"/>
                    <a:gd name="T84" fmla="*/ 107 w 322"/>
                    <a:gd name="T85" fmla="*/ 364 h 418"/>
                    <a:gd name="T86" fmla="*/ 83 w 322"/>
                    <a:gd name="T87" fmla="*/ 389 h 418"/>
                    <a:gd name="T88" fmla="*/ 55 w 322"/>
                    <a:gd name="T89" fmla="*/ 399 h 418"/>
                    <a:gd name="T90" fmla="*/ 27 w 322"/>
                    <a:gd name="T91" fmla="*/ 387 h 418"/>
                    <a:gd name="T92" fmla="*/ 21 w 322"/>
                    <a:gd name="T93" fmla="*/ 369 h 418"/>
                    <a:gd name="T94" fmla="*/ 37 w 322"/>
                    <a:gd name="T95" fmla="*/ 350 h 418"/>
                    <a:gd name="T96" fmla="*/ 62 w 322"/>
                    <a:gd name="T97" fmla="*/ 350 h 418"/>
                    <a:gd name="T98" fmla="*/ 89 w 322"/>
                    <a:gd name="T99" fmla="*/ 365 h 418"/>
                    <a:gd name="T100" fmla="*/ 90 w 322"/>
                    <a:gd name="T101" fmla="*/ 350 h 418"/>
                    <a:gd name="T102" fmla="*/ 75 w 322"/>
                    <a:gd name="T103" fmla="*/ 330 h 41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22"/>
                    <a:gd name="T157" fmla="*/ 0 h 418"/>
                    <a:gd name="T158" fmla="*/ 322 w 322"/>
                    <a:gd name="T159" fmla="*/ 418 h 41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22" h="418">
                      <a:moveTo>
                        <a:pt x="37" y="298"/>
                      </a:moveTo>
                      <a:lnTo>
                        <a:pt x="35" y="299"/>
                      </a:lnTo>
                      <a:lnTo>
                        <a:pt x="30" y="303"/>
                      </a:lnTo>
                      <a:lnTo>
                        <a:pt x="27" y="308"/>
                      </a:lnTo>
                      <a:lnTo>
                        <a:pt x="20" y="319"/>
                      </a:lnTo>
                      <a:lnTo>
                        <a:pt x="14" y="329"/>
                      </a:lnTo>
                      <a:lnTo>
                        <a:pt x="10" y="341"/>
                      </a:lnTo>
                      <a:lnTo>
                        <a:pt x="7" y="343"/>
                      </a:lnTo>
                      <a:lnTo>
                        <a:pt x="6" y="344"/>
                      </a:lnTo>
                      <a:lnTo>
                        <a:pt x="5" y="347"/>
                      </a:lnTo>
                      <a:lnTo>
                        <a:pt x="2" y="351"/>
                      </a:lnTo>
                      <a:lnTo>
                        <a:pt x="1" y="357"/>
                      </a:lnTo>
                      <a:lnTo>
                        <a:pt x="0" y="363"/>
                      </a:lnTo>
                      <a:lnTo>
                        <a:pt x="1" y="369"/>
                      </a:lnTo>
                      <a:lnTo>
                        <a:pt x="1" y="386"/>
                      </a:lnTo>
                      <a:lnTo>
                        <a:pt x="2" y="387"/>
                      </a:lnTo>
                      <a:lnTo>
                        <a:pt x="3" y="389"/>
                      </a:lnTo>
                      <a:lnTo>
                        <a:pt x="5" y="392"/>
                      </a:lnTo>
                      <a:lnTo>
                        <a:pt x="7" y="393"/>
                      </a:lnTo>
                      <a:lnTo>
                        <a:pt x="8" y="398"/>
                      </a:lnTo>
                      <a:lnTo>
                        <a:pt x="11" y="402"/>
                      </a:lnTo>
                      <a:lnTo>
                        <a:pt x="15" y="406"/>
                      </a:lnTo>
                      <a:lnTo>
                        <a:pt x="21" y="408"/>
                      </a:lnTo>
                      <a:lnTo>
                        <a:pt x="21" y="409"/>
                      </a:lnTo>
                      <a:lnTo>
                        <a:pt x="23" y="410"/>
                      </a:lnTo>
                      <a:lnTo>
                        <a:pt x="27" y="411"/>
                      </a:lnTo>
                      <a:lnTo>
                        <a:pt x="34" y="414"/>
                      </a:lnTo>
                      <a:lnTo>
                        <a:pt x="41" y="415"/>
                      </a:lnTo>
                      <a:lnTo>
                        <a:pt x="48" y="416"/>
                      </a:lnTo>
                      <a:lnTo>
                        <a:pt x="54" y="417"/>
                      </a:lnTo>
                      <a:lnTo>
                        <a:pt x="60" y="418"/>
                      </a:lnTo>
                      <a:lnTo>
                        <a:pt x="66" y="417"/>
                      </a:lnTo>
                      <a:lnTo>
                        <a:pt x="72" y="416"/>
                      </a:lnTo>
                      <a:lnTo>
                        <a:pt x="78" y="415"/>
                      </a:lnTo>
                      <a:lnTo>
                        <a:pt x="83" y="413"/>
                      </a:lnTo>
                      <a:lnTo>
                        <a:pt x="89" y="410"/>
                      </a:lnTo>
                      <a:lnTo>
                        <a:pt x="96" y="407"/>
                      </a:lnTo>
                      <a:lnTo>
                        <a:pt x="101" y="404"/>
                      </a:lnTo>
                      <a:lnTo>
                        <a:pt x="106" y="400"/>
                      </a:lnTo>
                      <a:lnTo>
                        <a:pt x="107" y="399"/>
                      </a:lnTo>
                      <a:lnTo>
                        <a:pt x="109" y="398"/>
                      </a:lnTo>
                      <a:lnTo>
                        <a:pt x="111" y="396"/>
                      </a:lnTo>
                      <a:lnTo>
                        <a:pt x="116" y="391"/>
                      </a:lnTo>
                      <a:lnTo>
                        <a:pt x="119" y="386"/>
                      </a:lnTo>
                      <a:lnTo>
                        <a:pt x="120" y="384"/>
                      </a:lnTo>
                      <a:lnTo>
                        <a:pt x="120" y="383"/>
                      </a:lnTo>
                      <a:lnTo>
                        <a:pt x="120" y="382"/>
                      </a:lnTo>
                      <a:lnTo>
                        <a:pt x="121" y="380"/>
                      </a:lnTo>
                      <a:lnTo>
                        <a:pt x="120" y="379"/>
                      </a:lnTo>
                      <a:lnTo>
                        <a:pt x="121" y="378"/>
                      </a:lnTo>
                      <a:lnTo>
                        <a:pt x="124" y="375"/>
                      </a:lnTo>
                      <a:lnTo>
                        <a:pt x="126" y="373"/>
                      </a:lnTo>
                      <a:lnTo>
                        <a:pt x="127" y="372"/>
                      </a:lnTo>
                      <a:lnTo>
                        <a:pt x="128" y="371"/>
                      </a:lnTo>
                      <a:lnTo>
                        <a:pt x="133" y="362"/>
                      </a:lnTo>
                      <a:lnTo>
                        <a:pt x="136" y="357"/>
                      </a:lnTo>
                      <a:lnTo>
                        <a:pt x="137" y="355"/>
                      </a:lnTo>
                      <a:lnTo>
                        <a:pt x="139" y="352"/>
                      </a:lnTo>
                      <a:lnTo>
                        <a:pt x="144" y="342"/>
                      </a:lnTo>
                      <a:lnTo>
                        <a:pt x="150" y="333"/>
                      </a:lnTo>
                      <a:lnTo>
                        <a:pt x="151" y="331"/>
                      </a:lnTo>
                      <a:lnTo>
                        <a:pt x="151" y="329"/>
                      </a:lnTo>
                      <a:lnTo>
                        <a:pt x="157" y="315"/>
                      </a:lnTo>
                      <a:lnTo>
                        <a:pt x="164" y="301"/>
                      </a:lnTo>
                      <a:lnTo>
                        <a:pt x="171" y="288"/>
                      </a:lnTo>
                      <a:lnTo>
                        <a:pt x="180" y="276"/>
                      </a:lnTo>
                      <a:lnTo>
                        <a:pt x="191" y="262"/>
                      </a:lnTo>
                      <a:lnTo>
                        <a:pt x="203" y="249"/>
                      </a:lnTo>
                      <a:lnTo>
                        <a:pt x="219" y="222"/>
                      </a:lnTo>
                      <a:lnTo>
                        <a:pt x="237" y="196"/>
                      </a:lnTo>
                      <a:lnTo>
                        <a:pt x="295" y="113"/>
                      </a:lnTo>
                      <a:lnTo>
                        <a:pt x="300" y="108"/>
                      </a:lnTo>
                      <a:lnTo>
                        <a:pt x="306" y="102"/>
                      </a:lnTo>
                      <a:lnTo>
                        <a:pt x="310" y="97"/>
                      </a:lnTo>
                      <a:lnTo>
                        <a:pt x="315" y="90"/>
                      </a:lnTo>
                      <a:lnTo>
                        <a:pt x="315" y="89"/>
                      </a:lnTo>
                      <a:lnTo>
                        <a:pt x="316" y="88"/>
                      </a:lnTo>
                      <a:lnTo>
                        <a:pt x="318" y="85"/>
                      </a:lnTo>
                      <a:lnTo>
                        <a:pt x="320" y="81"/>
                      </a:lnTo>
                      <a:lnTo>
                        <a:pt x="321" y="76"/>
                      </a:lnTo>
                      <a:lnTo>
                        <a:pt x="321" y="75"/>
                      </a:lnTo>
                      <a:lnTo>
                        <a:pt x="321" y="74"/>
                      </a:lnTo>
                      <a:lnTo>
                        <a:pt x="322" y="74"/>
                      </a:lnTo>
                      <a:lnTo>
                        <a:pt x="322" y="72"/>
                      </a:lnTo>
                      <a:lnTo>
                        <a:pt x="322" y="65"/>
                      </a:lnTo>
                      <a:lnTo>
                        <a:pt x="322" y="59"/>
                      </a:lnTo>
                      <a:lnTo>
                        <a:pt x="321" y="54"/>
                      </a:lnTo>
                      <a:lnTo>
                        <a:pt x="321" y="48"/>
                      </a:lnTo>
                      <a:lnTo>
                        <a:pt x="319" y="42"/>
                      </a:lnTo>
                      <a:lnTo>
                        <a:pt x="317" y="38"/>
                      </a:lnTo>
                      <a:lnTo>
                        <a:pt x="315" y="32"/>
                      </a:lnTo>
                      <a:lnTo>
                        <a:pt x="312" y="28"/>
                      </a:lnTo>
                      <a:lnTo>
                        <a:pt x="309" y="24"/>
                      </a:lnTo>
                      <a:lnTo>
                        <a:pt x="306" y="20"/>
                      </a:lnTo>
                      <a:lnTo>
                        <a:pt x="301" y="16"/>
                      </a:lnTo>
                      <a:lnTo>
                        <a:pt x="298" y="12"/>
                      </a:lnTo>
                      <a:lnTo>
                        <a:pt x="293" y="9"/>
                      </a:lnTo>
                      <a:lnTo>
                        <a:pt x="288" y="6"/>
                      </a:lnTo>
                      <a:lnTo>
                        <a:pt x="277" y="1"/>
                      </a:lnTo>
                      <a:lnTo>
                        <a:pt x="225" y="0"/>
                      </a:lnTo>
                      <a:lnTo>
                        <a:pt x="222" y="1"/>
                      </a:lnTo>
                      <a:lnTo>
                        <a:pt x="218" y="2"/>
                      </a:lnTo>
                      <a:lnTo>
                        <a:pt x="214" y="4"/>
                      </a:lnTo>
                      <a:lnTo>
                        <a:pt x="211" y="6"/>
                      </a:lnTo>
                      <a:lnTo>
                        <a:pt x="209" y="10"/>
                      </a:lnTo>
                      <a:lnTo>
                        <a:pt x="207" y="12"/>
                      </a:lnTo>
                      <a:lnTo>
                        <a:pt x="207" y="16"/>
                      </a:lnTo>
                      <a:lnTo>
                        <a:pt x="207" y="22"/>
                      </a:lnTo>
                      <a:lnTo>
                        <a:pt x="207" y="24"/>
                      </a:lnTo>
                      <a:lnTo>
                        <a:pt x="203" y="33"/>
                      </a:lnTo>
                      <a:lnTo>
                        <a:pt x="198" y="44"/>
                      </a:lnTo>
                      <a:lnTo>
                        <a:pt x="192" y="54"/>
                      </a:lnTo>
                      <a:lnTo>
                        <a:pt x="187" y="63"/>
                      </a:lnTo>
                      <a:lnTo>
                        <a:pt x="185" y="66"/>
                      </a:lnTo>
                      <a:lnTo>
                        <a:pt x="185" y="68"/>
                      </a:lnTo>
                      <a:lnTo>
                        <a:pt x="182" y="73"/>
                      </a:lnTo>
                      <a:lnTo>
                        <a:pt x="176" y="83"/>
                      </a:lnTo>
                      <a:lnTo>
                        <a:pt x="164" y="103"/>
                      </a:lnTo>
                      <a:lnTo>
                        <a:pt x="163" y="105"/>
                      </a:lnTo>
                      <a:lnTo>
                        <a:pt x="162" y="108"/>
                      </a:lnTo>
                      <a:lnTo>
                        <a:pt x="159" y="115"/>
                      </a:lnTo>
                      <a:lnTo>
                        <a:pt x="157" y="121"/>
                      </a:lnTo>
                      <a:lnTo>
                        <a:pt x="150" y="134"/>
                      </a:lnTo>
                      <a:lnTo>
                        <a:pt x="144" y="140"/>
                      </a:lnTo>
                      <a:lnTo>
                        <a:pt x="139" y="147"/>
                      </a:lnTo>
                      <a:lnTo>
                        <a:pt x="128" y="163"/>
                      </a:lnTo>
                      <a:lnTo>
                        <a:pt x="116" y="180"/>
                      </a:lnTo>
                      <a:lnTo>
                        <a:pt x="96" y="213"/>
                      </a:lnTo>
                      <a:lnTo>
                        <a:pt x="52" y="280"/>
                      </a:lnTo>
                      <a:lnTo>
                        <a:pt x="48" y="282"/>
                      </a:lnTo>
                      <a:lnTo>
                        <a:pt x="43" y="286"/>
                      </a:lnTo>
                      <a:lnTo>
                        <a:pt x="39" y="292"/>
                      </a:lnTo>
                      <a:lnTo>
                        <a:pt x="38" y="296"/>
                      </a:lnTo>
                      <a:lnTo>
                        <a:pt x="37" y="298"/>
                      </a:lnTo>
                      <a:lnTo>
                        <a:pt x="69" y="328"/>
                      </a:lnTo>
                      <a:lnTo>
                        <a:pt x="67" y="327"/>
                      </a:lnTo>
                      <a:lnTo>
                        <a:pt x="65" y="327"/>
                      </a:lnTo>
                      <a:lnTo>
                        <a:pt x="40" y="328"/>
                      </a:lnTo>
                      <a:lnTo>
                        <a:pt x="48" y="318"/>
                      </a:lnTo>
                      <a:lnTo>
                        <a:pt x="66" y="294"/>
                      </a:lnTo>
                      <a:lnTo>
                        <a:pt x="75" y="282"/>
                      </a:lnTo>
                      <a:lnTo>
                        <a:pt x="83" y="270"/>
                      </a:lnTo>
                      <a:lnTo>
                        <a:pt x="95" y="254"/>
                      </a:lnTo>
                      <a:lnTo>
                        <a:pt x="106" y="238"/>
                      </a:lnTo>
                      <a:lnTo>
                        <a:pt x="128" y="205"/>
                      </a:lnTo>
                      <a:lnTo>
                        <a:pt x="138" y="188"/>
                      </a:lnTo>
                      <a:lnTo>
                        <a:pt x="144" y="180"/>
                      </a:lnTo>
                      <a:lnTo>
                        <a:pt x="150" y="172"/>
                      </a:lnTo>
                      <a:lnTo>
                        <a:pt x="170" y="138"/>
                      </a:lnTo>
                      <a:lnTo>
                        <a:pt x="170" y="137"/>
                      </a:lnTo>
                      <a:lnTo>
                        <a:pt x="171" y="136"/>
                      </a:lnTo>
                      <a:lnTo>
                        <a:pt x="172" y="133"/>
                      </a:lnTo>
                      <a:lnTo>
                        <a:pt x="180" y="119"/>
                      </a:lnTo>
                      <a:lnTo>
                        <a:pt x="181" y="117"/>
                      </a:lnTo>
                      <a:lnTo>
                        <a:pt x="181" y="116"/>
                      </a:lnTo>
                      <a:lnTo>
                        <a:pt x="182" y="115"/>
                      </a:lnTo>
                      <a:lnTo>
                        <a:pt x="184" y="112"/>
                      </a:lnTo>
                      <a:lnTo>
                        <a:pt x="188" y="104"/>
                      </a:lnTo>
                      <a:lnTo>
                        <a:pt x="196" y="90"/>
                      </a:lnTo>
                      <a:lnTo>
                        <a:pt x="204" y="76"/>
                      </a:lnTo>
                      <a:lnTo>
                        <a:pt x="218" y="54"/>
                      </a:lnTo>
                      <a:lnTo>
                        <a:pt x="222" y="46"/>
                      </a:lnTo>
                      <a:lnTo>
                        <a:pt x="226" y="38"/>
                      </a:lnTo>
                      <a:lnTo>
                        <a:pt x="228" y="31"/>
                      </a:lnTo>
                      <a:lnTo>
                        <a:pt x="229" y="24"/>
                      </a:lnTo>
                      <a:lnTo>
                        <a:pt x="231" y="21"/>
                      </a:lnTo>
                      <a:lnTo>
                        <a:pt x="268" y="20"/>
                      </a:lnTo>
                      <a:lnTo>
                        <a:pt x="269" y="21"/>
                      </a:lnTo>
                      <a:lnTo>
                        <a:pt x="277" y="26"/>
                      </a:lnTo>
                      <a:lnTo>
                        <a:pt x="286" y="32"/>
                      </a:lnTo>
                      <a:lnTo>
                        <a:pt x="290" y="34"/>
                      </a:lnTo>
                      <a:lnTo>
                        <a:pt x="293" y="40"/>
                      </a:lnTo>
                      <a:lnTo>
                        <a:pt x="297" y="47"/>
                      </a:lnTo>
                      <a:lnTo>
                        <a:pt x="299" y="51"/>
                      </a:lnTo>
                      <a:lnTo>
                        <a:pt x="301" y="54"/>
                      </a:lnTo>
                      <a:lnTo>
                        <a:pt x="303" y="64"/>
                      </a:lnTo>
                      <a:lnTo>
                        <a:pt x="303" y="66"/>
                      </a:lnTo>
                      <a:lnTo>
                        <a:pt x="291" y="83"/>
                      </a:lnTo>
                      <a:lnTo>
                        <a:pt x="268" y="114"/>
                      </a:lnTo>
                      <a:lnTo>
                        <a:pt x="247" y="146"/>
                      </a:lnTo>
                      <a:lnTo>
                        <a:pt x="226" y="178"/>
                      </a:lnTo>
                      <a:lnTo>
                        <a:pt x="222" y="179"/>
                      </a:lnTo>
                      <a:lnTo>
                        <a:pt x="220" y="181"/>
                      </a:lnTo>
                      <a:lnTo>
                        <a:pt x="217" y="184"/>
                      </a:lnTo>
                      <a:lnTo>
                        <a:pt x="212" y="192"/>
                      </a:lnTo>
                      <a:lnTo>
                        <a:pt x="208" y="200"/>
                      </a:lnTo>
                      <a:lnTo>
                        <a:pt x="207" y="202"/>
                      </a:lnTo>
                      <a:lnTo>
                        <a:pt x="203" y="208"/>
                      </a:lnTo>
                      <a:lnTo>
                        <a:pt x="199" y="215"/>
                      </a:lnTo>
                      <a:lnTo>
                        <a:pt x="190" y="227"/>
                      </a:lnTo>
                      <a:lnTo>
                        <a:pt x="180" y="241"/>
                      </a:lnTo>
                      <a:lnTo>
                        <a:pt x="171" y="253"/>
                      </a:lnTo>
                      <a:lnTo>
                        <a:pt x="165" y="259"/>
                      </a:lnTo>
                      <a:lnTo>
                        <a:pt x="161" y="266"/>
                      </a:lnTo>
                      <a:lnTo>
                        <a:pt x="153" y="280"/>
                      </a:lnTo>
                      <a:lnTo>
                        <a:pt x="148" y="285"/>
                      </a:lnTo>
                      <a:lnTo>
                        <a:pt x="145" y="292"/>
                      </a:lnTo>
                      <a:lnTo>
                        <a:pt x="134" y="316"/>
                      </a:lnTo>
                      <a:lnTo>
                        <a:pt x="133" y="317"/>
                      </a:lnTo>
                      <a:lnTo>
                        <a:pt x="132" y="317"/>
                      </a:lnTo>
                      <a:lnTo>
                        <a:pt x="132" y="318"/>
                      </a:lnTo>
                      <a:lnTo>
                        <a:pt x="131" y="319"/>
                      </a:lnTo>
                      <a:lnTo>
                        <a:pt x="130" y="321"/>
                      </a:lnTo>
                      <a:lnTo>
                        <a:pt x="130" y="324"/>
                      </a:lnTo>
                      <a:lnTo>
                        <a:pt x="127" y="331"/>
                      </a:lnTo>
                      <a:lnTo>
                        <a:pt x="123" y="338"/>
                      </a:lnTo>
                      <a:lnTo>
                        <a:pt x="120" y="345"/>
                      </a:lnTo>
                      <a:lnTo>
                        <a:pt x="116" y="351"/>
                      </a:lnTo>
                      <a:lnTo>
                        <a:pt x="113" y="355"/>
                      </a:lnTo>
                      <a:lnTo>
                        <a:pt x="111" y="358"/>
                      </a:lnTo>
                      <a:lnTo>
                        <a:pt x="110" y="361"/>
                      </a:lnTo>
                      <a:lnTo>
                        <a:pt x="107" y="364"/>
                      </a:lnTo>
                      <a:lnTo>
                        <a:pt x="103" y="371"/>
                      </a:lnTo>
                      <a:lnTo>
                        <a:pt x="96" y="377"/>
                      </a:lnTo>
                      <a:lnTo>
                        <a:pt x="93" y="380"/>
                      </a:lnTo>
                      <a:lnTo>
                        <a:pt x="90" y="384"/>
                      </a:lnTo>
                      <a:lnTo>
                        <a:pt x="83" y="389"/>
                      </a:lnTo>
                      <a:lnTo>
                        <a:pt x="79" y="393"/>
                      </a:lnTo>
                      <a:lnTo>
                        <a:pt x="75" y="395"/>
                      </a:lnTo>
                      <a:lnTo>
                        <a:pt x="70" y="397"/>
                      </a:lnTo>
                      <a:lnTo>
                        <a:pt x="65" y="398"/>
                      </a:lnTo>
                      <a:lnTo>
                        <a:pt x="55" y="399"/>
                      </a:lnTo>
                      <a:lnTo>
                        <a:pt x="51" y="398"/>
                      </a:lnTo>
                      <a:lnTo>
                        <a:pt x="46" y="398"/>
                      </a:lnTo>
                      <a:lnTo>
                        <a:pt x="36" y="394"/>
                      </a:lnTo>
                      <a:lnTo>
                        <a:pt x="33" y="393"/>
                      </a:lnTo>
                      <a:lnTo>
                        <a:pt x="27" y="387"/>
                      </a:lnTo>
                      <a:lnTo>
                        <a:pt x="25" y="384"/>
                      </a:lnTo>
                      <a:lnTo>
                        <a:pt x="22" y="380"/>
                      </a:lnTo>
                      <a:lnTo>
                        <a:pt x="21" y="378"/>
                      </a:lnTo>
                      <a:lnTo>
                        <a:pt x="21" y="374"/>
                      </a:lnTo>
                      <a:lnTo>
                        <a:pt x="21" y="369"/>
                      </a:lnTo>
                      <a:lnTo>
                        <a:pt x="21" y="366"/>
                      </a:lnTo>
                      <a:lnTo>
                        <a:pt x="25" y="360"/>
                      </a:lnTo>
                      <a:lnTo>
                        <a:pt x="29" y="356"/>
                      </a:lnTo>
                      <a:lnTo>
                        <a:pt x="34" y="351"/>
                      </a:lnTo>
                      <a:lnTo>
                        <a:pt x="37" y="350"/>
                      </a:lnTo>
                      <a:lnTo>
                        <a:pt x="41" y="349"/>
                      </a:lnTo>
                      <a:lnTo>
                        <a:pt x="47" y="347"/>
                      </a:lnTo>
                      <a:lnTo>
                        <a:pt x="55" y="346"/>
                      </a:lnTo>
                      <a:lnTo>
                        <a:pt x="57" y="348"/>
                      </a:lnTo>
                      <a:lnTo>
                        <a:pt x="62" y="350"/>
                      </a:lnTo>
                      <a:lnTo>
                        <a:pt x="68" y="354"/>
                      </a:lnTo>
                      <a:lnTo>
                        <a:pt x="73" y="358"/>
                      </a:lnTo>
                      <a:lnTo>
                        <a:pt x="77" y="364"/>
                      </a:lnTo>
                      <a:lnTo>
                        <a:pt x="80" y="365"/>
                      </a:lnTo>
                      <a:lnTo>
                        <a:pt x="89" y="365"/>
                      </a:lnTo>
                      <a:lnTo>
                        <a:pt x="89" y="364"/>
                      </a:lnTo>
                      <a:lnTo>
                        <a:pt x="90" y="362"/>
                      </a:lnTo>
                      <a:lnTo>
                        <a:pt x="90" y="361"/>
                      </a:lnTo>
                      <a:lnTo>
                        <a:pt x="91" y="355"/>
                      </a:lnTo>
                      <a:lnTo>
                        <a:pt x="90" y="350"/>
                      </a:lnTo>
                      <a:lnTo>
                        <a:pt x="89" y="345"/>
                      </a:lnTo>
                      <a:lnTo>
                        <a:pt x="87" y="341"/>
                      </a:lnTo>
                      <a:lnTo>
                        <a:pt x="83" y="336"/>
                      </a:lnTo>
                      <a:lnTo>
                        <a:pt x="80" y="334"/>
                      </a:lnTo>
                      <a:lnTo>
                        <a:pt x="75" y="330"/>
                      </a:lnTo>
                      <a:lnTo>
                        <a:pt x="69" y="328"/>
                      </a:lnTo>
                      <a:lnTo>
                        <a:pt x="37" y="298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" name="Freeform 42"/>
                <p:cNvSpPr>
                  <a:spLocks noChangeAspect="1"/>
                </p:cNvSpPr>
                <p:nvPr/>
              </p:nvSpPr>
              <p:spPr bwMode="auto">
                <a:xfrm>
                  <a:off x="2916" y="2602"/>
                  <a:ext cx="284" cy="378"/>
                </a:xfrm>
                <a:custGeom>
                  <a:avLst/>
                  <a:gdLst>
                    <a:gd name="T0" fmla="*/ 46 w 284"/>
                    <a:gd name="T1" fmla="*/ 307 h 378"/>
                    <a:gd name="T2" fmla="*/ 54 w 284"/>
                    <a:gd name="T3" fmla="*/ 310 h 378"/>
                    <a:gd name="T4" fmla="*/ 63 w 284"/>
                    <a:gd name="T5" fmla="*/ 316 h 378"/>
                    <a:gd name="T6" fmla="*/ 69 w 284"/>
                    <a:gd name="T7" fmla="*/ 325 h 378"/>
                    <a:gd name="T8" fmla="*/ 71 w 284"/>
                    <a:gd name="T9" fmla="*/ 335 h 378"/>
                    <a:gd name="T10" fmla="*/ 70 w 284"/>
                    <a:gd name="T11" fmla="*/ 342 h 378"/>
                    <a:gd name="T12" fmla="*/ 68 w 284"/>
                    <a:gd name="T13" fmla="*/ 345 h 378"/>
                    <a:gd name="T14" fmla="*/ 57 w 284"/>
                    <a:gd name="T15" fmla="*/ 343 h 378"/>
                    <a:gd name="T16" fmla="*/ 47 w 284"/>
                    <a:gd name="T17" fmla="*/ 334 h 378"/>
                    <a:gd name="T18" fmla="*/ 37 w 284"/>
                    <a:gd name="T19" fmla="*/ 328 h 378"/>
                    <a:gd name="T20" fmla="*/ 26 w 284"/>
                    <a:gd name="T21" fmla="*/ 327 h 378"/>
                    <a:gd name="T22" fmla="*/ 17 w 284"/>
                    <a:gd name="T23" fmla="*/ 329 h 378"/>
                    <a:gd name="T24" fmla="*/ 9 w 284"/>
                    <a:gd name="T25" fmla="*/ 335 h 378"/>
                    <a:gd name="T26" fmla="*/ 0 w 284"/>
                    <a:gd name="T27" fmla="*/ 346 h 378"/>
                    <a:gd name="T28" fmla="*/ 0 w 284"/>
                    <a:gd name="T29" fmla="*/ 354 h 378"/>
                    <a:gd name="T30" fmla="*/ 2 w 284"/>
                    <a:gd name="T31" fmla="*/ 360 h 378"/>
                    <a:gd name="T32" fmla="*/ 7 w 284"/>
                    <a:gd name="T33" fmla="*/ 367 h 378"/>
                    <a:gd name="T34" fmla="*/ 16 w 284"/>
                    <a:gd name="T35" fmla="*/ 374 h 378"/>
                    <a:gd name="T36" fmla="*/ 31 w 284"/>
                    <a:gd name="T37" fmla="*/ 378 h 378"/>
                    <a:gd name="T38" fmla="*/ 45 w 284"/>
                    <a:gd name="T39" fmla="*/ 378 h 378"/>
                    <a:gd name="T40" fmla="*/ 55 w 284"/>
                    <a:gd name="T41" fmla="*/ 375 h 378"/>
                    <a:gd name="T42" fmla="*/ 63 w 284"/>
                    <a:gd name="T43" fmla="*/ 369 h 378"/>
                    <a:gd name="T44" fmla="*/ 73 w 284"/>
                    <a:gd name="T45" fmla="*/ 360 h 378"/>
                    <a:gd name="T46" fmla="*/ 82 w 284"/>
                    <a:gd name="T47" fmla="*/ 350 h 378"/>
                    <a:gd name="T48" fmla="*/ 89 w 284"/>
                    <a:gd name="T49" fmla="*/ 341 h 378"/>
                    <a:gd name="T50" fmla="*/ 93 w 284"/>
                    <a:gd name="T51" fmla="*/ 335 h 378"/>
                    <a:gd name="T52" fmla="*/ 100 w 284"/>
                    <a:gd name="T53" fmla="*/ 325 h 378"/>
                    <a:gd name="T54" fmla="*/ 107 w 284"/>
                    <a:gd name="T55" fmla="*/ 311 h 378"/>
                    <a:gd name="T56" fmla="*/ 110 w 284"/>
                    <a:gd name="T57" fmla="*/ 300 h 378"/>
                    <a:gd name="T58" fmla="*/ 112 w 284"/>
                    <a:gd name="T59" fmla="*/ 298 h 378"/>
                    <a:gd name="T60" fmla="*/ 112 w 284"/>
                    <a:gd name="T61" fmla="*/ 297 h 378"/>
                    <a:gd name="T62" fmla="*/ 114 w 284"/>
                    <a:gd name="T63" fmla="*/ 296 h 378"/>
                    <a:gd name="T64" fmla="*/ 128 w 284"/>
                    <a:gd name="T65" fmla="*/ 265 h 378"/>
                    <a:gd name="T66" fmla="*/ 141 w 284"/>
                    <a:gd name="T67" fmla="*/ 246 h 378"/>
                    <a:gd name="T68" fmla="*/ 151 w 284"/>
                    <a:gd name="T69" fmla="*/ 233 h 378"/>
                    <a:gd name="T70" fmla="*/ 170 w 284"/>
                    <a:gd name="T71" fmla="*/ 207 h 378"/>
                    <a:gd name="T72" fmla="*/ 183 w 284"/>
                    <a:gd name="T73" fmla="*/ 188 h 378"/>
                    <a:gd name="T74" fmla="*/ 188 w 284"/>
                    <a:gd name="T75" fmla="*/ 180 h 378"/>
                    <a:gd name="T76" fmla="*/ 197 w 284"/>
                    <a:gd name="T77" fmla="*/ 164 h 378"/>
                    <a:gd name="T78" fmla="*/ 202 w 284"/>
                    <a:gd name="T79" fmla="*/ 159 h 378"/>
                    <a:gd name="T80" fmla="*/ 227 w 284"/>
                    <a:gd name="T81" fmla="*/ 126 h 378"/>
                    <a:gd name="T82" fmla="*/ 272 w 284"/>
                    <a:gd name="T83" fmla="*/ 63 h 378"/>
                    <a:gd name="T84" fmla="*/ 284 w 284"/>
                    <a:gd name="T85" fmla="*/ 44 h 378"/>
                    <a:gd name="T86" fmla="*/ 280 w 284"/>
                    <a:gd name="T87" fmla="*/ 31 h 378"/>
                    <a:gd name="T88" fmla="*/ 273 w 284"/>
                    <a:gd name="T89" fmla="*/ 21 h 378"/>
                    <a:gd name="T90" fmla="*/ 266 w 284"/>
                    <a:gd name="T91" fmla="*/ 13 h 378"/>
                    <a:gd name="T92" fmla="*/ 250 w 284"/>
                    <a:gd name="T93" fmla="*/ 1 h 378"/>
                    <a:gd name="T94" fmla="*/ 211 w 284"/>
                    <a:gd name="T95" fmla="*/ 1 h 378"/>
                    <a:gd name="T96" fmla="*/ 209 w 284"/>
                    <a:gd name="T97" fmla="*/ 11 h 378"/>
                    <a:gd name="T98" fmla="*/ 202 w 284"/>
                    <a:gd name="T99" fmla="*/ 26 h 378"/>
                    <a:gd name="T100" fmla="*/ 184 w 284"/>
                    <a:gd name="T101" fmla="*/ 56 h 378"/>
                    <a:gd name="T102" fmla="*/ 168 w 284"/>
                    <a:gd name="T103" fmla="*/ 85 h 378"/>
                    <a:gd name="T104" fmla="*/ 162 w 284"/>
                    <a:gd name="T105" fmla="*/ 95 h 378"/>
                    <a:gd name="T106" fmla="*/ 161 w 284"/>
                    <a:gd name="T107" fmla="*/ 96 h 378"/>
                    <a:gd name="T108" fmla="*/ 160 w 284"/>
                    <a:gd name="T109" fmla="*/ 99 h 378"/>
                    <a:gd name="T110" fmla="*/ 151 w 284"/>
                    <a:gd name="T111" fmla="*/ 116 h 378"/>
                    <a:gd name="T112" fmla="*/ 150 w 284"/>
                    <a:gd name="T113" fmla="*/ 118 h 378"/>
                    <a:gd name="T114" fmla="*/ 124 w 284"/>
                    <a:gd name="T115" fmla="*/ 160 h 378"/>
                    <a:gd name="T116" fmla="*/ 108 w 284"/>
                    <a:gd name="T117" fmla="*/ 185 h 378"/>
                    <a:gd name="T118" fmla="*/ 75 w 284"/>
                    <a:gd name="T119" fmla="*/ 234 h 378"/>
                    <a:gd name="T120" fmla="*/ 54 w 284"/>
                    <a:gd name="T121" fmla="*/ 262 h 378"/>
                    <a:gd name="T122" fmla="*/ 27 w 284"/>
                    <a:gd name="T123" fmla="*/ 298 h 378"/>
                    <a:gd name="T124" fmla="*/ 45 w 284"/>
                    <a:gd name="T125" fmla="*/ 307 h 37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84"/>
                    <a:gd name="T190" fmla="*/ 0 h 378"/>
                    <a:gd name="T191" fmla="*/ 284 w 284"/>
                    <a:gd name="T192" fmla="*/ 378 h 37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84" h="378">
                      <a:moveTo>
                        <a:pt x="45" y="307"/>
                      </a:moveTo>
                      <a:lnTo>
                        <a:pt x="46" y="307"/>
                      </a:lnTo>
                      <a:lnTo>
                        <a:pt x="48" y="308"/>
                      </a:lnTo>
                      <a:lnTo>
                        <a:pt x="54" y="310"/>
                      </a:lnTo>
                      <a:lnTo>
                        <a:pt x="60" y="314"/>
                      </a:lnTo>
                      <a:lnTo>
                        <a:pt x="63" y="316"/>
                      </a:lnTo>
                      <a:lnTo>
                        <a:pt x="67" y="321"/>
                      </a:lnTo>
                      <a:lnTo>
                        <a:pt x="69" y="325"/>
                      </a:lnTo>
                      <a:lnTo>
                        <a:pt x="70" y="329"/>
                      </a:lnTo>
                      <a:lnTo>
                        <a:pt x="71" y="335"/>
                      </a:lnTo>
                      <a:lnTo>
                        <a:pt x="70" y="341"/>
                      </a:lnTo>
                      <a:lnTo>
                        <a:pt x="70" y="342"/>
                      </a:lnTo>
                      <a:lnTo>
                        <a:pt x="69" y="343"/>
                      </a:lnTo>
                      <a:lnTo>
                        <a:pt x="68" y="345"/>
                      </a:lnTo>
                      <a:lnTo>
                        <a:pt x="60" y="345"/>
                      </a:lnTo>
                      <a:lnTo>
                        <a:pt x="57" y="343"/>
                      </a:lnTo>
                      <a:lnTo>
                        <a:pt x="53" y="338"/>
                      </a:lnTo>
                      <a:lnTo>
                        <a:pt x="47" y="334"/>
                      </a:lnTo>
                      <a:lnTo>
                        <a:pt x="42" y="330"/>
                      </a:lnTo>
                      <a:lnTo>
                        <a:pt x="37" y="328"/>
                      </a:lnTo>
                      <a:lnTo>
                        <a:pt x="34" y="326"/>
                      </a:lnTo>
                      <a:lnTo>
                        <a:pt x="26" y="327"/>
                      </a:lnTo>
                      <a:lnTo>
                        <a:pt x="20" y="328"/>
                      </a:lnTo>
                      <a:lnTo>
                        <a:pt x="17" y="329"/>
                      </a:lnTo>
                      <a:lnTo>
                        <a:pt x="14" y="331"/>
                      </a:lnTo>
                      <a:lnTo>
                        <a:pt x="9" y="335"/>
                      </a:lnTo>
                      <a:lnTo>
                        <a:pt x="4" y="340"/>
                      </a:lnTo>
                      <a:lnTo>
                        <a:pt x="0" y="346"/>
                      </a:lnTo>
                      <a:lnTo>
                        <a:pt x="0" y="349"/>
                      </a:lnTo>
                      <a:lnTo>
                        <a:pt x="0" y="354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4" y="364"/>
                      </a:lnTo>
                      <a:lnTo>
                        <a:pt x="7" y="367"/>
                      </a:lnTo>
                      <a:lnTo>
                        <a:pt x="12" y="373"/>
                      </a:lnTo>
                      <a:lnTo>
                        <a:pt x="16" y="374"/>
                      </a:lnTo>
                      <a:lnTo>
                        <a:pt x="25" y="378"/>
                      </a:lnTo>
                      <a:lnTo>
                        <a:pt x="31" y="378"/>
                      </a:lnTo>
                      <a:lnTo>
                        <a:pt x="35" y="378"/>
                      </a:lnTo>
                      <a:lnTo>
                        <a:pt x="45" y="378"/>
                      </a:lnTo>
                      <a:lnTo>
                        <a:pt x="50" y="377"/>
                      </a:lnTo>
                      <a:lnTo>
                        <a:pt x="55" y="375"/>
                      </a:lnTo>
                      <a:lnTo>
                        <a:pt x="59" y="372"/>
                      </a:lnTo>
                      <a:lnTo>
                        <a:pt x="63" y="369"/>
                      </a:lnTo>
                      <a:lnTo>
                        <a:pt x="70" y="364"/>
                      </a:lnTo>
                      <a:lnTo>
                        <a:pt x="73" y="360"/>
                      </a:lnTo>
                      <a:lnTo>
                        <a:pt x="76" y="357"/>
                      </a:lnTo>
                      <a:lnTo>
                        <a:pt x="82" y="350"/>
                      </a:lnTo>
                      <a:lnTo>
                        <a:pt x="87" y="343"/>
                      </a:lnTo>
                      <a:lnTo>
                        <a:pt x="89" y="341"/>
                      </a:lnTo>
                      <a:lnTo>
                        <a:pt x="91" y="338"/>
                      </a:lnTo>
                      <a:lnTo>
                        <a:pt x="93" y="335"/>
                      </a:lnTo>
                      <a:lnTo>
                        <a:pt x="96" y="331"/>
                      </a:lnTo>
                      <a:lnTo>
                        <a:pt x="100" y="325"/>
                      </a:lnTo>
                      <a:lnTo>
                        <a:pt x="103" y="318"/>
                      </a:lnTo>
                      <a:lnTo>
                        <a:pt x="107" y="311"/>
                      </a:lnTo>
                      <a:lnTo>
                        <a:pt x="110" y="304"/>
                      </a:lnTo>
                      <a:lnTo>
                        <a:pt x="110" y="300"/>
                      </a:lnTo>
                      <a:lnTo>
                        <a:pt x="111" y="299"/>
                      </a:lnTo>
                      <a:lnTo>
                        <a:pt x="112" y="298"/>
                      </a:lnTo>
                      <a:lnTo>
                        <a:pt x="112" y="297"/>
                      </a:lnTo>
                      <a:lnTo>
                        <a:pt x="113" y="297"/>
                      </a:lnTo>
                      <a:lnTo>
                        <a:pt x="114" y="296"/>
                      </a:lnTo>
                      <a:lnTo>
                        <a:pt x="125" y="272"/>
                      </a:lnTo>
                      <a:lnTo>
                        <a:pt x="128" y="265"/>
                      </a:lnTo>
                      <a:lnTo>
                        <a:pt x="133" y="260"/>
                      </a:lnTo>
                      <a:lnTo>
                        <a:pt x="141" y="246"/>
                      </a:lnTo>
                      <a:lnTo>
                        <a:pt x="146" y="239"/>
                      </a:lnTo>
                      <a:lnTo>
                        <a:pt x="151" y="233"/>
                      </a:lnTo>
                      <a:lnTo>
                        <a:pt x="160" y="221"/>
                      </a:lnTo>
                      <a:lnTo>
                        <a:pt x="170" y="207"/>
                      </a:lnTo>
                      <a:lnTo>
                        <a:pt x="179" y="195"/>
                      </a:lnTo>
                      <a:lnTo>
                        <a:pt x="183" y="188"/>
                      </a:lnTo>
                      <a:lnTo>
                        <a:pt x="188" y="182"/>
                      </a:lnTo>
                      <a:lnTo>
                        <a:pt x="188" y="180"/>
                      </a:lnTo>
                      <a:lnTo>
                        <a:pt x="192" y="172"/>
                      </a:lnTo>
                      <a:lnTo>
                        <a:pt x="197" y="164"/>
                      </a:lnTo>
                      <a:lnTo>
                        <a:pt x="201" y="161"/>
                      </a:lnTo>
                      <a:lnTo>
                        <a:pt x="202" y="159"/>
                      </a:lnTo>
                      <a:lnTo>
                        <a:pt x="206" y="158"/>
                      </a:lnTo>
                      <a:lnTo>
                        <a:pt x="227" y="126"/>
                      </a:lnTo>
                      <a:lnTo>
                        <a:pt x="249" y="94"/>
                      </a:lnTo>
                      <a:lnTo>
                        <a:pt x="272" y="63"/>
                      </a:lnTo>
                      <a:lnTo>
                        <a:pt x="284" y="46"/>
                      </a:lnTo>
                      <a:lnTo>
                        <a:pt x="284" y="44"/>
                      </a:lnTo>
                      <a:lnTo>
                        <a:pt x="281" y="35"/>
                      </a:lnTo>
                      <a:lnTo>
                        <a:pt x="280" y="31"/>
                      </a:lnTo>
                      <a:lnTo>
                        <a:pt x="278" y="28"/>
                      </a:lnTo>
                      <a:lnTo>
                        <a:pt x="273" y="21"/>
                      </a:lnTo>
                      <a:lnTo>
                        <a:pt x="271" y="14"/>
                      </a:lnTo>
                      <a:lnTo>
                        <a:pt x="266" y="13"/>
                      </a:lnTo>
                      <a:lnTo>
                        <a:pt x="258" y="7"/>
                      </a:lnTo>
                      <a:lnTo>
                        <a:pt x="250" y="1"/>
                      </a:lnTo>
                      <a:lnTo>
                        <a:pt x="249" y="0"/>
                      </a:lnTo>
                      <a:lnTo>
                        <a:pt x="211" y="1"/>
                      </a:lnTo>
                      <a:lnTo>
                        <a:pt x="209" y="4"/>
                      </a:lnTo>
                      <a:lnTo>
                        <a:pt x="209" y="11"/>
                      </a:lnTo>
                      <a:lnTo>
                        <a:pt x="206" y="18"/>
                      </a:lnTo>
                      <a:lnTo>
                        <a:pt x="202" y="26"/>
                      </a:lnTo>
                      <a:lnTo>
                        <a:pt x="198" y="34"/>
                      </a:lnTo>
                      <a:lnTo>
                        <a:pt x="184" y="56"/>
                      </a:lnTo>
                      <a:lnTo>
                        <a:pt x="176" y="70"/>
                      </a:lnTo>
                      <a:lnTo>
                        <a:pt x="168" y="85"/>
                      </a:lnTo>
                      <a:lnTo>
                        <a:pt x="164" y="92"/>
                      </a:lnTo>
                      <a:lnTo>
                        <a:pt x="162" y="95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9"/>
                      </a:lnTo>
                      <a:lnTo>
                        <a:pt x="153" y="114"/>
                      </a:lnTo>
                      <a:lnTo>
                        <a:pt x="151" y="116"/>
                      </a:lnTo>
                      <a:lnTo>
                        <a:pt x="150" y="117"/>
                      </a:lnTo>
                      <a:lnTo>
                        <a:pt x="150" y="118"/>
                      </a:lnTo>
                      <a:lnTo>
                        <a:pt x="130" y="152"/>
                      </a:lnTo>
                      <a:lnTo>
                        <a:pt x="124" y="160"/>
                      </a:lnTo>
                      <a:lnTo>
                        <a:pt x="118" y="168"/>
                      </a:lnTo>
                      <a:lnTo>
                        <a:pt x="108" y="185"/>
                      </a:lnTo>
                      <a:lnTo>
                        <a:pt x="86" y="218"/>
                      </a:lnTo>
                      <a:lnTo>
                        <a:pt x="75" y="234"/>
                      </a:lnTo>
                      <a:lnTo>
                        <a:pt x="63" y="250"/>
                      </a:lnTo>
                      <a:lnTo>
                        <a:pt x="54" y="262"/>
                      </a:lnTo>
                      <a:lnTo>
                        <a:pt x="46" y="274"/>
                      </a:lnTo>
                      <a:lnTo>
                        <a:pt x="27" y="298"/>
                      </a:lnTo>
                      <a:lnTo>
                        <a:pt x="19" y="308"/>
                      </a:lnTo>
                      <a:lnTo>
                        <a:pt x="45" y="307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43" name="Group 43"/>
              <p:cNvGrpSpPr>
                <a:grpSpLocks noChangeAspect="1"/>
              </p:cNvGrpSpPr>
              <p:nvPr/>
            </p:nvGrpSpPr>
            <p:grpSpPr bwMode="auto">
              <a:xfrm>
                <a:off x="720" y="1912"/>
                <a:ext cx="762" cy="646"/>
                <a:chOff x="1471" y="2266"/>
                <a:chExt cx="1709" cy="1449"/>
              </a:xfrm>
            </p:grpSpPr>
            <p:sp>
              <p:nvSpPr>
                <p:cNvPr id="245" name="Freeform 44"/>
                <p:cNvSpPr>
                  <a:spLocks noChangeAspect="1"/>
                </p:cNvSpPr>
                <p:nvPr/>
              </p:nvSpPr>
              <p:spPr bwMode="auto">
                <a:xfrm>
                  <a:off x="2351" y="2266"/>
                  <a:ext cx="351" cy="352"/>
                </a:xfrm>
                <a:custGeom>
                  <a:avLst/>
                  <a:gdLst>
                    <a:gd name="T0" fmla="*/ 201 w 351"/>
                    <a:gd name="T1" fmla="*/ 22 h 352"/>
                    <a:gd name="T2" fmla="*/ 175 w 351"/>
                    <a:gd name="T3" fmla="*/ 7 h 352"/>
                    <a:gd name="T4" fmla="*/ 151 w 351"/>
                    <a:gd name="T5" fmla="*/ 1 h 352"/>
                    <a:gd name="T6" fmla="*/ 127 w 351"/>
                    <a:gd name="T7" fmla="*/ 0 h 352"/>
                    <a:gd name="T8" fmla="*/ 100 w 351"/>
                    <a:gd name="T9" fmla="*/ 7 h 352"/>
                    <a:gd name="T10" fmla="*/ 73 w 351"/>
                    <a:gd name="T11" fmla="*/ 20 h 352"/>
                    <a:gd name="T12" fmla="*/ 55 w 351"/>
                    <a:gd name="T13" fmla="*/ 35 h 352"/>
                    <a:gd name="T14" fmla="*/ 33 w 351"/>
                    <a:gd name="T15" fmla="*/ 61 h 352"/>
                    <a:gd name="T16" fmla="*/ 15 w 351"/>
                    <a:gd name="T17" fmla="*/ 95 h 352"/>
                    <a:gd name="T18" fmla="*/ 4 w 351"/>
                    <a:gd name="T19" fmla="*/ 133 h 352"/>
                    <a:gd name="T20" fmla="*/ 0 w 351"/>
                    <a:gd name="T21" fmla="*/ 204 h 352"/>
                    <a:gd name="T22" fmla="*/ 10 w 351"/>
                    <a:gd name="T23" fmla="*/ 254 h 352"/>
                    <a:gd name="T24" fmla="*/ 24 w 351"/>
                    <a:gd name="T25" fmla="*/ 289 h 352"/>
                    <a:gd name="T26" fmla="*/ 39 w 351"/>
                    <a:gd name="T27" fmla="*/ 310 h 352"/>
                    <a:gd name="T28" fmla="*/ 53 w 351"/>
                    <a:gd name="T29" fmla="*/ 324 h 352"/>
                    <a:gd name="T30" fmla="*/ 69 w 351"/>
                    <a:gd name="T31" fmla="*/ 337 h 352"/>
                    <a:gd name="T32" fmla="*/ 93 w 351"/>
                    <a:gd name="T33" fmla="*/ 348 h 352"/>
                    <a:gd name="T34" fmla="*/ 131 w 351"/>
                    <a:gd name="T35" fmla="*/ 352 h 352"/>
                    <a:gd name="T36" fmla="*/ 158 w 351"/>
                    <a:gd name="T37" fmla="*/ 345 h 352"/>
                    <a:gd name="T38" fmla="*/ 167 w 351"/>
                    <a:gd name="T39" fmla="*/ 340 h 352"/>
                    <a:gd name="T40" fmla="*/ 180 w 351"/>
                    <a:gd name="T41" fmla="*/ 332 h 352"/>
                    <a:gd name="T42" fmla="*/ 189 w 351"/>
                    <a:gd name="T43" fmla="*/ 324 h 352"/>
                    <a:gd name="T44" fmla="*/ 198 w 351"/>
                    <a:gd name="T45" fmla="*/ 314 h 352"/>
                    <a:gd name="T46" fmla="*/ 225 w 351"/>
                    <a:gd name="T47" fmla="*/ 266 h 352"/>
                    <a:gd name="T48" fmla="*/ 248 w 351"/>
                    <a:gd name="T49" fmla="*/ 225 h 352"/>
                    <a:gd name="T50" fmla="*/ 259 w 351"/>
                    <a:gd name="T51" fmla="*/ 228 h 352"/>
                    <a:gd name="T52" fmla="*/ 269 w 351"/>
                    <a:gd name="T53" fmla="*/ 236 h 352"/>
                    <a:gd name="T54" fmla="*/ 284 w 351"/>
                    <a:gd name="T55" fmla="*/ 253 h 352"/>
                    <a:gd name="T56" fmla="*/ 296 w 351"/>
                    <a:gd name="T57" fmla="*/ 261 h 352"/>
                    <a:gd name="T58" fmla="*/ 311 w 351"/>
                    <a:gd name="T59" fmla="*/ 265 h 352"/>
                    <a:gd name="T60" fmla="*/ 325 w 351"/>
                    <a:gd name="T61" fmla="*/ 264 h 352"/>
                    <a:gd name="T62" fmla="*/ 335 w 351"/>
                    <a:gd name="T63" fmla="*/ 259 h 352"/>
                    <a:gd name="T64" fmla="*/ 344 w 351"/>
                    <a:gd name="T65" fmla="*/ 252 h 352"/>
                    <a:gd name="T66" fmla="*/ 350 w 351"/>
                    <a:gd name="T67" fmla="*/ 237 h 352"/>
                    <a:gd name="T68" fmla="*/ 349 w 351"/>
                    <a:gd name="T69" fmla="*/ 222 h 352"/>
                    <a:gd name="T70" fmla="*/ 340 w 351"/>
                    <a:gd name="T71" fmla="*/ 208 h 352"/>
                    <a:gd name="T72" fmla="*/ 328 w 351"/>
                    <a:gd name="T73" fmla="*/ 199 h 352"/>
                    <a:gd name="T74" fmla="*/ 297 w 351"/>
                    <a:gd name="T75" fmla="*/ 186 h 352"/>
                    <a:gd name="T76" fmla="*/ 277 w 351"/>
                    <a:gd name="T77" fmla="*/ 176 h 352"/>
                    <a:gd name="T78" fmla="*/ 262 w 351"/>
                    <a:gd name="T79" fmla="*/ 159 h 352"/>
                    <a:gd name="T80" fmla="*/ 253 w 351"/>
                    <a:gd name="T81" fmla="*/ 131 h 352"/>
                    <a:gd name="T82" fmla="*/ 244 w 351"/>
                    <a:gd name="T83" fmla="*/ 90 h 352"/>
                    <a:gd name="T84" fmla="*/ 227 w 351"/>
                    <a:gd name="T85" fmla="*/ 53 h 35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351"/>
                    <a:gd name="T130" fmla="*/ 0 h 352"/>
                    <a:gd name="T131" fmla="*/ 351 w 351"/>
                    <a:gd name="T132" fmla="*/ 352 h 35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351" h="352">
                      <a:moveTo>
                        <a:pt x="210" y="31"/>
                      </a:moveTo>
                      <a:lnTo>
                        <a:pt x="206" y="26"/>
                      </a:lnTo>
                      <a:lnTo>
                        <a:pt x="201" y="22"/>
                      </a:lnTo>
                      <a:lnTo>
                        <a:pt x="196" y="18"/>
                      </a:lnTo>
                      <a:lnTo>
                        <a:pt x="192" y="14"/>
                      </a:lnTo>
                      <a:lnTo>
                        <a:pt x="175" y="7"/>
                      </a:lnTo>
                      <a:lnTo>
                        <a:pt x="167" y="5"/>
                      </a:lnTo>
                      <a:lnTo>
                        <a:pt x="159" y="3"/>
                      </a:lnTo>
                      <a:lnTo>
                        <a:pt x="151" y="1"/>
                      </a:lnTo>
                      <a:lnTo>
                        <a:pt x="143" y="0"/>
                      </a:lnTo>
                      <a:lnTo>
                        <a:pt x="135" y="0"/>
                      </a:lnTo>
                      <a:lnTo>
                        <a:pt x="127" y="0"/>
                      </a:lnTo>
                      <a:lnTo>
                        <a:pt x="112" y="2"/>
                      </a:lnTo>
                      <a:lnTo>
                        <a:pt x="106" y="4"/>
                      </a:lnTo>
                      <a:lnTo>
                        <a:pt x="100" y="7"/>
                      </a:lnTo>
                      <a:lnTo>
                        <a:pt x="85" y="13"/>
                      </a:lnTo>
                      <a:lnTo>
                        <a:pt x="79" y="16"/>
                      </a:lnTo>
                      <a:lnTo>
                        <a:pt x="73" y="20"/>
                      </a:lnTo>
                      <a:lnTo>
                        <a:pt x="66" y="24"/>
                      </a:lnTo>
                      <a:lnTo>
                        <a:pt x="60" y="29"/>
                      </a:lnTo>
                      <a:lnTo>
                        <a:pt x="55" y="35"/>
                      </a:lnTo>
                      <a:lnTo>
                        <a:pt x="50" y="40"/>
                      </a:lnTo>
                      <a:lnTo>
                        <a:pt x="41" y="50"/>
                      </a:lnTo>
                      <a:lnTo>
                        <a:pt x="33" y="61"/>
                      </a:lnTo>
                      <a:lnTo>
                        <a:pt x="26" y="71"/>
                      </a:lnTo>
                      <a:lnTo>
                        <a:pt x="20" y="83"/>
                      </a:lnTo>
                      <a:lnTo>
                        <a:pt x="15" y="95"/>
                      </a:lnTo>
                      <a:lnTo>
                        <a:pt x="10" y="107"/>
                      </a:lnTo>
                      <a:lnTo>
                        <a:pt x="7" y="120"/>
                      </a:lnTo>
                      <a:lnTo>
                        <a:pt x="4" y="133"/>
                      </a:lnTo>
                      <a:lnTo>
                        <a:pt x="1" y="157"/>
                      </a:lnTo>
                      <a:lnTo>
                        <a:pt x="0" y="180"/>
                      </a:lnTo>
                      <a:lnTo>
                        <a:pt x="0" y="204"/>
                      </a:lnTo>
                      <a:lnTo>
                        <a:pt x="3" y="228"/>
                      </a:lnTo>
                      <a:lnTo>
                        <a:pt x="6" y="241"/>
                      </a:lnTo>
                      <a:lnTo>
                        <a:pt x="10" y="254"/>
                      </a:lnTo>
                      <a:lnTo>
                        <a:pt x="13" y="265"/>
                      </a:lnTo>
                      <a:lnTo>
                        <a:pt x="18" y="277"/>
                      </a:lnTo>
                      <a:lnTo>
                        <a:pt x="24" y="289"/>
                      </a:lnTo>
                      <a:lnTo>
                        <a:pt x="28" y="294"/>
                      </a:lnTo>
                      <a:lnTo>
                        <a:pt x="31" y="299"/>
                      </a:lnTo>
                      <a:lnTo>
                        <a:pt x="39" y="310"/>
                      </a:lnTo>
                      <a:lnTo>
                        <a:pt x="44" y="314"/>
                      </a:lnTo>
                      <a:lnTo>
                        <a:pt x="48" y="319"/>
                      </a:lnTo>
                      <a:lnTo>
                        <a:pt x="53" y="324"/>
                      </a:lnTo>
                      <a:lnTo>
                        <a:pt x="59" y="329"/>
                      </a:lnTo>
                      <a:lnTo>
                        <a:pt x="64" y="333"/>
                      </a:lnTo>
                      <a:lnTo>
                        <a:pt x="69" y="337"/>
                      </a:lnTo>
                      <a:lnTo>
                        <a:pt x="74" y="340"/>
                      </a:lnTo>
                      <a:lnTo>
                        <a:pt x="80" y="343"/>
                      </a:lnTo>
                      <a:lnTo>
                        <a:pt x="93" y="348"/>
                      </a:lnTo>
                      <a:lnTo>
                        <a:pt x="105" y="351"/>
                      </a:lnTo>
                      <a:lnTo>
                        <a:pt x="117" y="352"/>
                      </a:lnTo>
                      <a:lnTo>
                        <a:pt x="131" y="352"/>
                      </a:lnTo>
                      <a:lnTo>
                        <a:pt x="145" y="349"/>
                      </a:lnTo>
                      <a:lnTo>
                        <a:pt x="154" y="346"/>
                      </a:lnTo>
                      <a:lnTo>
                        <a:pt x="158" y="345"/>
                      </a:lnTo>
                      <a:lnTo>
                        <a:pt x="163" y="343"/>
                      </a:lnTo>
                      <a:lnTo>
                        <a:pt x="164" y="341"/>
                      </a:lnTo>
                      <a:lnTo>
                        <a:pt x="167" y="340"/>
                      </a:lnTo>
                      <a:lnTo>
                        <a:pt x="171" y="338"/>
                      </a:lnTo>
                      <a:lnTo>
                        <a:pt x="179" y="334"/>
                      </a:lnTo>
                      <a:lnTo>
                        <a:pt x="180" y="332"/>
                      </a:lnTo>
                      <a:lnTo>
                        <a:pt x="182" y="331"/>
                      </a:lnTo>
                      <a:lnTo>
                        <a:pt x="186" y="328"/>
                      </a:lnTo>
                      <a:lnTo>
                        <a:pt x="189" y="324"/>
                      </a:lnTo>
                      <a:lnTo>
                        <a:pt x="193" y="321"/>
                      </a:lnTo>
                      <a:lnTo>
                        <a:pt x="195" y="317"/>
                      </a:lnTo>
                      <a:lnTo>
                        <a:pt x="198" y="314"/>
                      </a:lnTo>
                      <a:lnTo>
                        <a:pt x="204" y="306"/>
                      </a:lnTo>
                      <a:lnTo>
                        <a:pt x="214" y="286"/>
                      </a:lnTo>
                      <a:lnTo>
                        <a:pt x="225" y="266"/>
                      </a:lnTo>
                      <a:lnTo>
                        <a:pt x="235" y="245"/>
                      </a:lnTo>
                      <a:lnTo>
                        <a:pt x="244" y="225"/>
                      </a:lnTo>
                      <a:lnTo>
                        <a:pt x="248" y="225"/>
                      </a:lnTo>
                      <a:lnTo>
                        <a:pt x="252" y="226"/>
                      </a:lnTo>
                      <a:lnTo>
                        <a:pt x="256" y="227"/>
                      </a:lnTo>
                      <a:lnTo>
                        <a:pt x="259" y="228"/>
                      </a:lnTo>
                      <a:lnTo>
                        <a:pt x="263" y="230"/>
                      </a:lnTo>
                      <a:lnTo>
                        <a:pt x="266" y="234"/>
                      </a:lnTo>
                      <a:lnTo>
                        <a:pt x="269" y="236"/>
                      </a:lnTo>
                      <a:lnTo>
                        <a:pt x="272" y="240"/>
                      </a:lnTo>
                      <a:lnTo>
                        <a:pt x="280" y="249"/>
                      </a:lnTo>
                      <a:lnTo>
                        <a:pt x="284" y="253"/>
                      </a:lnTo>
                      <a:lnTo>
                        <a:pt x="287" y="255"/>
                      </a:lnTo>
                      <a:lnTo>
                        <a:pt x="291" y="259"/>
                      </a:lnTo>
                      <a:lnTo>
                        <a:pt x="296" y="261"/>
                      </a:lnTo>
                      <a:lnTo>
                        <a:pt x="300" y="262"/>
                      </a:lnTo>
                      <a:lnTo>
                        <a:pt x="305" y="264"/>
                      </a:lnTo>
                      <a:lnTo>
                        <a:pt x="311" y="265"/>
                      </a:lnTo>
                      <a:lnTo>
                        <a:pt x="317" y="265"/>
                      </a:lnTo>
                      <a:lnTo>
                        <a:pt x="320" y="264"/>
                      </a:lnTo>
                      <a:lnTo>
                        <a:pt x="325" y="264"/>
                      </a:lnTo>
                      <a:lnTo>
                        <a:pt x="328" y="262"/>
                      </a:lnTo>
                      <a:lnTo>
                        <a:pt x="333" y="262"/>
                      </a:lnTo>
                      <a:lnTo>
                        <a:pt x="335" y="259"/>
                      </a:lnTo>
                      <a:lnTo>
                        <a:pt x="339" y="257"/>
                      </a:lnTo>
                      <a:lnTo>
                        <a:pt x="341" y="255"/>
                      </a:lnTo>
                      <a:lnTo>
                        <a:pt x="344" y="252"/>
                      </a:lnTo>
                      <a:lnTo>
                        <a:pt x="347" y="247"/>
                      </a:lnTo>
                      <a:lnTo>
                        <a:pt x="349" y="241"/>
                      </a:lnTo>
                      <a:lnTo>
                        <a:pt x="350" y="237"/>
                      </a:lnTo>
                      <a:lnTo>
                        <a:pt x="351" y="232"/>
                      </a:lnTo>
                      <a:lnTo>
                        <a:pt x="350" y="227"/>
                      </a:lnTo>
                      <a:lnTo>
                        <a:pt x="349" y="222"/>
                      </a:lnTo>
                      <a:lnTo>
                        <a:pt x="347" y="217"/>
                      </a:lnTo>
                      <a:lnTo>
                        <a:pt x="345" y="213"/>
                      </a:lnTo>
                      <a:lnTo>
                        <a:pt x="340" y="208"/>
                      </a:lnTo>
                      <a:lnTo>
                        <a:pt x="337" y="205"/>
                      </a:lnTo>
                      <a:lnTo>
                        <a:pt x="333" y="201"/>
                      </a:lnTo>
                      <a:lnTo>
                        <a:pt x="328" y="199"/>
                      </a:lnTo>
                      <a:lnTo>
                        <a:pt x="316" y="193"/>
                      </a:lnTo>
                      <a:lnTo>
                        <a:pt x="305" y="189"/>
                      </a:lnTo>
                      <a:lnTo>
                        <a:pt x="297" y="186"/>
                      </a:lnTo>
                      <a:lnTo>
                        <a:pt x="289" y="184"/>
                      </a:lnTo>
                      <a:lnTo>
                        <a:pt x="283" y="180"/>
                      </a:lnTo>
                      <a:lnTo>
                        <a:pt x="277" y="176"/>
                      </a:lnTo>
                      <a:lnTo>
                        <a:pt x="270" y="171"/>
                      </a:lnTo>
                      <a:lnTo>
                        <a:pt x="266" y="166"/>
                      </a:lnTo>
                      <a:lnTo>
                        <a:pt x="262" y="159"/>
                      </a:lnTo>
                      <a:lnTo>
                        <a:pt x="258" y="153"/>
                      </a:lnTo>
                      <a:lnTo>
                        <a:pt x="255" y="142"/>
                      </a:lnTo>
                      <a:lnTo>
                        <a:pt x="253" y="131"/>
                      </a:lnTo>
                      <a:lnTo>
                        <a:pt x="251" y="117"/>
                      </a:lnTo>
                      <a:lnTo>
                        <a:pt x="248" y="104"/>
                      </a:lnTo>
                      <a:lnTo>
                        <a:pt x="244" y="90"/>
                      </a:lnTo>
                      <a:lnTo>
                        <a:pt x="239" y="77"/>
                      </a:lnTo>
                      <a:lnTo>
                        <a:pt x="234" y="65"/>
                      </a:lnTo>
                      <a:lnTo>
                        <a:pt x="227" y="53"/>
                      </a:lnTo>
                      <a:lnTo>
                        <a:pt x="219" y="42"/>
                      </a:lnTo>
                      <a:lnTo>
                        <a:pt x="210" y="3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" name="Freeform 45"/>
                <p:cNvSpPr>
                  <a:spLocks noChangeAspect="1"/>
                </p:cNvSpPr>
                <p:nvPr/>
              </p:nvSpPr>
              <p:spPr bwMode="auto">
                <a:xfrm>
                  <a:off x="2122" y="2623"/>
                  <a:ext cx="357" cy="538"/>
                </a:xfrm>
                <a:custGeom>
                  <a:avLst/>
                  <a:gdLst>
                    <a:gd name="T0" fmla="*/ 229 w 357"/>
                    <a:gd name="T1" fmla="*/ 2 h 538"/>
                    <a:gd name="T2" fmla="*/ 191 w 357"/>
                    <a:gd name="T3" fmla="*/ 4 h 538"/>
                    <a:gd name="T4" fmla="*/ 151 w 357"/>
                    <a:gd name="T5" fmla="*/ 18 h 538"/>
                    <a:gd name="T6" fmla="*/ 116 w 357"/>
                    <a:gd name="T7" fmla="*/ 41 h 538"/>
                    <a:gd name="T8" fmla="*/ 87 w 357"/>
                    <a:gd name="T9" fmla="*/ 67 h 538"/>
                    <a:gd name="T10" fmla="*/ 54 w 357"/>
                    <a:gd name="T11" fmla="*/ 113 h 538"/>
                    <a:gd name="T12" fmla="*/ 31 w 357"/>
                    <a:gd name="T13" fmla="*/ 159 h 538"/>
                    <a:gd name="T14" fmla="*/ 18 w 357"/>
                    <a:gd name="T15" fmla="*/ 191 h 538"/>
                    <a:gd name="T16" fmla="*/ 8 w 357"/>
                    <a:gd name="T17" fmla="*/ 237 h 538"/>
                    <a:gd name="T18" fmla="*/ 7 w 357"/>
                    <a:gd name="T19" fmla="*/ 276 h 538"/>
                    <a:gd name="T20" fmla="*/ 5 w 357"/>
                    <a:gd name="T21" fmla="*/ 307 h 538"/>
                    <a:gd name="T22" fmla="*/ 1 w 357"/>
                    <a:gd name="T23" fmla="*/ 351 h 538"/>
                    <a:gd name="T24" fmla="*/ 5 w 357"/>
                    <a:gd name="T25" fmla="*/ 406 h 538"/>
                    <a:gd name="T26" fmla="*/ 8 w 357"/>
                    <a:gd name="T27" fmla="*/ 415 h 538"/>
                    <a:gd name="T28" fmla="*/ 13 w 357"/>
                    <a:gd name="T29" fmla="*/ 433 h 538"/>
                    <a:gd name="T30" fmla="*/ 18 w 357"/>
                    <a:gd name="T31" fmla="*/ 452 h 538"/>
                    <a:gd name="T32" fmla="*/ 28 w 357"/>
                    <a:gd name="T33" fmla="*/ 472 h 538"/>
                    <a:gd name="T34" fmla="*/ 38 w 357"/>
                    <a:gd name="T35" fmla="*/ 487 h 538"/>
                    <a:gd name="T36" fmla="*/ 57 w 357"/>
                    <a:gd name="T37" fmla="*/ 504 h 538"/>
                    <a:gd name="T38" fmla="*/ 81 w 357"/>
                    <a:gd name="T39" fmla="*/ 520 h 538"/>
                    <a:gd name="T40" fmla="*/ 108 w 357"/>
                    <a:gd name="T41" fmla="*/ 531 h 538"/>
                    <a:gd name="T42" fmla="*/ 133 w 357"/>
                    <a:gd name="T43" fmla="*/ 537 h 538"/>
                    <a:gd name="T44" fmla="*/ 155 w 357"/>
                    <a:gd name="T45" fmla="*/ 538 h 538"/>
                    <a:gd name="T46" fmla="*/ 177 w 357"/>
                    <a:gd name="T47" fmla="*/ 534 h 538"/>
                    <a:gd name="T48" fmla="*/ 203 w 357"/>
                    <a:gd name="T49" fmla="*/ 526 h 538"/>
                    <a:gd name="T50" fmla="*/ 219 w 357"/>
                    <a:gd name="T51" fmla="*/ 518 h 538"/>
                    <a:gd name="T52" fmla="*/ 236 w 357"/>
                    <a:gd name="T53" fmla="*/ 500 h 538"/>
                    <a:gd name="T54" fmla="*/ 245 w 357"/>
                    <a:gd name="T55" fmla="*/ 488 h 538"/>
                    <a:gd name="T56" fmla="*/ 249 w 357"/>
                    <a:gd name="T57" fmla="*/ 485 h 538"/>
                    <a:gd name="T58" fmla="*/ 252 w 357"/>
                    <a:gd name="T59" fmla="*/ 480 h 538"/>
                    <a:gd name="T60" fmla="*/ 259 w 357"/>
                    <a:gd name="T61" fmla="*/ 464 h 538"/>
                    <a:gd name="T62" fmla="*/ 264 w 357"/>
                    <a:gd name="T63" fmla="*/ 454 h 538"/>
                    <a:gd name="T64" fmla="*/ 268 w 357"/>
                    <a:gd name="T65" fmla="*/ 440 h 538"/>
                    <a:gd name="T66" fmla="*/ 269 w 357"/>
                    <a:gd name="T67" fmla="*/ 433 h 538"/>
                    <a:gd name="T68" fmla="*/ 272 w 357"/>
                    <a:gd name="T69" fmla="*/ 412 h 538"/>
                    <a:gd name="T70" fmla="*/ 271 w 357"/>
                    <a:gd name="T71" fmla="*/ 401 h 538"/>
                    <a:gd name="T72" fmla="*/ 268 w 357"/>
                    <a:gd name="T73" fmla="*/ 379 h 538"/>
                    <a:gd name="T74" fmla="*/ 267 w 357"/>
                    <a:gd name="T75" fmla="*/ 371 h 538"/>
                    <a:gd name="T76" fmla="*/ 257 w 357"/>
                    <a:gd name="T77" fmla="*/ 342 h 538"/>
                    <a:gd name="T78" fmla="*/ 252 w 357"/>
                    <a:gd name="T79" fmla="*/ 313 h 538"/>
                    <a:gd name="T80" fmla="*/ 256 w 357"/>
                    <a:gd name="T81" fmla="*/ 283 h 538"/>
                    <a:gd name="T82" fmla="*/ 266 w 357"/>
                    <a:gd name="T83" fmla="*/ 257 h 538"/>
                    <a:gd name="T84" fmla="*/ 280 w 357"/>
                    <a:gd name="T85" fmla="*/ 234 h 538"/>
                    <a:gd name="T86" fmla="*/ 300 w 357"/>
                    <a:gd name="T87" fmla="*/ 214 h 538"/>
                    <a:gd name="T88" fmla="*/ 314 w 357"/>
                    <a:gd name="T89" fmla="*/ 200 h 538"/>
                    <a:gd name="T90" fmla="*/ 327 w 357"/>
                    <a:gd name="T91" fmla="*/ 184 h 538"/>
                    <a:gd name="T92" fmla="*/ 343 w 357"/>
                    <a:gd name="T93" fmla="*/ 158 h 538"/>
                    <a:gd name="T94" fmla="*/ 352 w 357"/>
                    <a:gd name="T95" fmla="*/ 137 h 538"/>
                    <a:gd name="T96" fmla="*/ 357 w 357"/>
                    <a:gd name="T97" fmla="*/ 110 h 538"/>
                    <a:gd name="T98" fmla="*/ 357 w 357"/>
                    <a:gd name="T99" fmla="*/ 96 h 538"/>
                    <a:gd name="T100" fmla="*/ 353 w 357"/>
                    <a:gd name="T101" fmla="*/ 77 h 538"/>
                    <a:gd name="T102" fmla="*/ 345 w 357"/>
                    <a:gd name="T103" fmla="*/ 60 h 538"/>
                    <a:gd name="T104" fmla="*/ 330 w 357"/>
                    <a:gd name="T105" fmla="*/ 43 h 538"/>
                    <a:gd name="T106" fmla="*/ 315 w 357"/>
                    <a:gd name="T107" fmla="*/ 32 h 538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57"/>
                    <a:gd name="T163" fmla="*/ 0 h 538"/>
                    <a:gd name="T164" fmla="*/ 357 w 357"/>
                    <a:gd name="T165" fmla="*/ 538 h 538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57" h="538">
                      <a:moveTo>
                        <a:pt x="304" y="26"/>
                      </a:moveTo>
                      <a:lnTo>
                        <a:pt x="266" y="13"/>
                      </a:lnTo>
                      <a:lnTo>
                        <a:pt x="229" y="2"/>
                      </a:lnTo>
                      <a:lnTo>
                        <a:pt x="221" y="0"/>
                      </a:lnTo>
                      <a:lnTo>
                        <a:pt x="214" y="0"/>
                      </a:lnTo>
                      <a:lnTo>
                        <a:pt x="191" y="4"/>
                      </a:lnTo>
                      <a:lnTo>
                        <a:pt x="181" y="5"/>
                      </a:lnTo>
                      <a:lnTo>
                        <a:pt x="170" y="10"/>
                      </a:lnTo>
                      <a:lnTo>
                        <a:pt x="151" y="18"/>
                      </a:lnTo>
                      <a:lnTo>
                        <a:pt x="141" y="24"/>
                      </a:lnTo>
                      <a:lnTo>
                        <a:pt x="132" y="30"/>
                      </a:lnTo>
                      <a:lnTo>
                        <a:pt x="116" y="41"/>
                      </a:lnTo>
                      <a:lnTo>
                        <a:pt x="108" y="47"/>
                      </a:lnTo>
                      <a:lnTo>
                        <a:pt x="101" y="54"/>
                      </a:lnTo>
                      <a:lnTo>
                        <a:pt x="87" y="67"/>
                      </a:lnTo>
                      <a:lnTo>
                        <a:pt x="75" y="82"/>
                      </a:lnTo>
                      <a:lnTo>
                        <a:pt x="63" y="97"/>
                      </a:lnTo>
                      <a:lnTo>
                        <a:pt x="54" y="113"/>
                      </a:lnTo>
                      <a:lnTo>
                        <a:pt x="44" y="130"/>
                      </a:lnTo>
                      <a:lnTo>
                        <a:pt x="36" y="147"/>
                      </a:lnTo>
                      <a:lnTo>
                        <a:pt x="31" y="159"/>
                      </a:lnTo>
                      <a:lnTo>
                        <a:pt x="27" y="169"/>
                      </a:lnTo>
                      <a:lnTo>
                        <a:pt x="21" y="181"/>
                      </a:lnTo>
                      <a:lnTo>
                        <a:pt x="18" y="191"/>
                      </a:lnTo>
                      <a:lnTo>
                        <a:pt x="12" y="215"/>
                      </a:lnTo>
                      <a:lnTo>
                        <a:pt x="9" y="225"/>
                      </a:lnTo>
                      <a:lnTo>
                        <a:pt x="8" y="237"/>
                      </a:lnTo>
                      <a:lnTo>
                        <a:pt x="7" y="250"/>
                      </a:lnTo>
                      <a:lnTo>
                        <a:pt x="8" y="261"/>
                      </a:lnTo>
                      <a:lnTo>
                        <a:pt x="7" y="276"/>
                      </a:lnTo>
                      <a:lnTo>
                        <a:pt x="7" y="292"/>
                      </a:lnTo>
                      <a:lnTo>
                        <a:pt x="6" y="300"/>
                      </a:lnTo>
                      <a:lnTo>
                        <a:pt x="5" y="307"/>
                      </a:lnTo>
                      <a:lnTo>
                        <a:pt x="7" y="323"/>
                      </a:lnTo>
                      <a:lnTo>
                        <a:pt x="4" y="334"/>
                      </a:lnTo>
                      <a:lnTo>
                        <a:pt x="1" y="351"/>
                      </a:lnTo>
                      <a:lnTo>
                        <a:pt x="0" y="370"/>
                      </a:lnTo>
                      <a:lnTo>
                        <a:pt x="2" y="388"/>
                      </a:lnTo>
                      <a:lnTo>
                        <a:pt x="5" y="406"/>
                      </a:lnTo>
                      <a:lnTo>
                        <a:pt x="6" y="409"/>
                      </a:lnTo>
                      <a:lnTo>
                        <a:pt x="7" y="413"/>
                      </a:lnTo>
                      <a:lnTo>
                        <a:pt x="8" y="415"/>
                      </a:lnTo>
                      <a:lnTo>
                        <a:pt x="11" y="418"/>
                      </a:lnTo>
                      <a:lnTo>
                        <a:pt x="12" y="425"/>
                      </a:lnTo>
                      <a:lnTo>
                        <a:pt x="13" y="433"/>
                      </a:lnTo>
                      <a:lnTo>
                        <a:pt x="14" y="439"/>
                      </a:lnTo>
                      <a:lnTo>
                        <a:pt x="16" y="446"/>
                      </a:lnTo>
                      <a:lnTo>
                        <a:pt x="18" y="452"/>
                      </a:lnTo>
                      <a:lnTo>
                        <a:pt x="21" y="459"/>
                      </a:lnTo>
                      <a:lnTo>
                        <a:pt x="24" y="465"/>
                      </a:lnTo>
                      <a:lnTo>
                        <a:pt x="28" y="472"/>
                      </a:lnTo>
                      <a:lnTo>
                        <a:pt x="30" y="478"/>
                      </a:lnTo>
                      <a:lnTo>
                        <a:pt x="35" y="483"/>
                      </a:lnTo>
                      <a:lnTo>
                        <a:pt x="38" y="487"/>
                      </a:lnTo>
                      <a:lnTo>
                        <a:pt x="43" y="492"/>
                      </a:lnTo>
                      <a:lnTo>
                        <a:pt x="49" y="498"/>
                      </a:lnTo>
                      <a:lnTo>
                        <a:pt x="57" y="504"/>
                      </a:lnTo>
                      <a:lnTo>
                        <a:pt x="64" y="509"/>
                      </a:lnTo>
                      <a:lnTo>
                        <a:pt x="73" y="514"/>
                      </a:lnTo>
                      <a:lnTo>
                        <a:pt x="81" y="520"/>
                      </a:lnTo>
                      <a:lnTo>
                        <a:pt x="91" y="524"/>
                      </a:lnTo>
                      <a:lnTo>
                        <a:pt x="98" y="527"/>
                      </a:lnTo>
                      <a:lnTo>
                        <a:pt x="108" y="531"/>
                      </a:lnTo>
                      <a:lnTo>
                        <a:pt x="116" y="534"/>
                      </a:lnTo>
                      <a:lnTo>
                        <a:pt x="126" y="536"/>
                      </a:lnTo>
                      <a:lnTo>
                        <a:pt x="133" y="537"/>
                      </a:lnTo>
                      <a:lnTo>
                        <a:pt x="143" y="538"/>
                      </a:lnTo>
                      <a:lnTo>
                        <a:pt x="151" y="538"/>
                      </a:lnTo>
                      <a:lnTo>
                        <a:pt x="155" y="538"/>
                      </a:lnTo>
                      <a:lnTo>
                        <a:pt x="160" y="538"/>
                      </a:lnTo>
                      <a:lnTo>
                        <a:pt x="168" y="536"/>
                      </a:lnTo>
                      <a:lnTo>
                        <a:pt x="177" y="534"/>
                      </a:lnTo>
                      <a:lnTo>
                        <a:pt x="186" y="533"/>
                      </a:lnTo>
                      <a:lnTo>
                        <a:pt x="195" y="529"/>
                      </a:lnTo>
                      <a:lnTo>
                        <a:pt x="203" y="526"/>
                      </a:lnTo>
                      <a:lnTo>
                        <a:pt x="212" y="522"/>
                      </a:lnTo>
                      <a:lnTo>
                        <a:pt x="217" y="520"/>
                      </a:lnTo>
                      <a:lnTo>
                        <a:pt x="219" y="518"/>
                      </a:lnTo>
                      <a:lnTo>
                        <a:pt x="221" y="516"/>
                      </a:lnTo>
                      <a:lnTo>
                        <a:pt x="229" y="508"/>
                      </a:lnTo>
                      <a:lnTo>
                        <a:pt x="236" y="500"/>
                      </a:lnTo>
                      <a:lnTo>
                        <a:pt x="239" y="496"/>
                      </a:lnTo>
                      <a:lnTo>
                        <a:pt x="243" y="492"/>
                      </a:lnTo>
                      <a:lnTo>
                        <a:pt x="245" y="488"/>
                      </a:lnTo>
                      <a:lnTo>
                        <a:pt x="247" y="486"/>
                      </a:lnTo>
                      <a:lnTo>
                        <a:pt x="248" y="485"/>
                      </a:lnTo>
                      <a:lnTo>
                        <a:pt x="249" y="485"/>
                      </a:lnTo>
                      <a:lnTo>
                        <a:pt x="249" y="483"/>
                      </a:lnTo>
                      <a:lnTo>
                        <a:pt x="250" y="482"/>
                      </a:lnTo>
                      <a:lnTo>
                        <a:pt x="252" y="480"/>
                      </a:lnTo>
                      <a:lnTo>
                        <a:pt x="254" y="476"/>
                      </a:lnTo>
                      <a:lnTo>
                        <a:pt x="259" y="467"/>
                      </a:lnTo>
                      <a:lnTo>
                        <a:pt x="259" y="464"/>
                      </a:lnTo>
                      <a:lnTo>
                        <a:pt x="260" y="463"/>
                      </a:lnTo>
                      <a:lnTo>
                        <a:pt x="262" y="458"/>
                      </a:lnTo>
                      <a:lnTo>
                        <a:pt x="264" y="454"/>
                      </a:lnTo>
                      <a:lnTo>
                        <a:pt x="266" y="450"/>
                      </a:lnTo>
                      <a:lnTo>
                        <a:pt x="266" y="445"/>
                      </a:lnTo>
                      <a:lnTo>
                        <a:pt x="268" y="440"/>
                      </a:lnTo>
                      <a:lnTo>
                        <a:pt x="269" y="435"/>
                      </a:lnTo>
                      <a:lnTo>
                        <a:pt x="269" y="434"/>
                      </a:lnTo>
                      <a:lnTo>
                        <a:pt x="269" y="433"/>
                      </a:lnTo>
                      <a:lnTo>
                        <a:pt x="270" y="431"/>
                      </a:lnTo>
                      <a:lnTo>
                        <a:pt x="271" y="421"/>
                      </a:lnTo>
                      <a:lnTo>
                        <a:pt x="272" y="412"/>
                      </a:lnTo>
                      <a:lnTo>
                        <a:pt x="271" y="409"/>
                      </a:lnTo>
                      <a:lnTo>
                        <a:pt x="271" y="407"/>
                      </a:lnTo>
                      <a:lnTo>
                        <a:pt x="271" y="401"/>
                      </a:lnTo>
                      <a:lnTo>
                        <a:pt x="271" y="392"/>
                      </a:lnTo>
                      <a:lnTo>
                        <a:pt x="269" y="381"/>
                      </a:lnTo>
                      <a:lnTo>
                        <a:pt x="268" y="379"/>
                      </a:lnTo>
                      <a:lnTo>
                        <a:pt x="267" y="377"/>
                      </a:lnTo>
                      <a:lnTo>
                        <a:pt x="267" y="376"/>
                      </a:lnTo>
                      <a:lnTo>
                        <a:pt x="267" y="371"/>
                      </a:lnTo>
                      <a:lnTo>
                        <a:pt x="264" y="361"/>
                      </a:lnTo>
                      <a:lnTo>
                        <a:pt x="261" y="351"/>
                      </a:lnTo>
                      <a:lnTo>
                        <a:pt x="257" y="342"/>
                      </a:lnTo>
                      <a:lnTo>
                        <a:pt x="254" y="332"/>
                      </a:lnTo>
                      <a:lnTo>
                        <a:pt x="252" y="322"/>
                      </a:lnTo>
                      <a:lnTo>
                        <a:pt x="252" y="313"/>
                      </a:lnTo>
                      <a:lnTo>
                        <a:pt x="252" y="302"/>
                      </a:lnTo>
                      <a:lnTo>
                        <a:pt x="253" y="293"/>
                      </a:lnTo>
                      <a:lnTo>
                        <a:pt x="256" y="283"/>
                      </a:lnTo>
                      <a:lnTo>
                        <a:pt x="259" y="274"/>
                      </a:lnTo>
                      <a:lnTo>
                        <a:pt x="263" y="265"/>
                      </a:lnTo>
                      <a:lnTo>
                        <a:pt x="266" y="257"/>
                      </a:lnTo>
                      <a:lnTo>
                        <a:pt x="271" y="249"/>
                      </a:lnTo>
                      <a:lnTo>
                        <a:pt x="276" y="241"/>
                      </a:lnTo>
                      <a:lnTo>
                        <a:pt x="280" y="234"/>
                      </a:lnTo>
                      <a:lnTo>
                        <a:pt x="287" y="227"/>
                      </a:lnTo>
                      <a:lnTo>
                        <a:pt x="293" y="220"/>
                      </a:lnTo>
                      <a:lnTo>
                        <a:pt x="300" y="214"/>
                      </a:lnTo>
                      <a:lnTo>
                        <a:pt x="303" y="210"/>
                      </a:lnTo>
                      <a:lnTo>
                        <a:pt x="307" y="207"/>
                      </a:lnTo>
                      <a:lnTo>
                        <a:pt x="314" y="200"/>
                      </a:lnTo>
                      <a:lnTo>
                        <a:pt x="317" y="195"/>
                      </a:lnTo>
                      <a:lnTo>
                        <a:pt x="321" y="191"/>
                      </a:lnTo>
                      <a:lnTo>
                        <a:pt x="327" y="184"/>
                      </a:lnTo>
                      <a:lnTo>
                        <a:pt x="333" y="175"/>
                      </a:lnTo>
                      <a:lnTo>
                        <a:pt x="338" y="166"/>
                      </a:lnTo>
                      <a:lnTo>
                        <a:pt x="343" y="158"/>
                      </a:lnTo>
                      <a:lnTo>
                        <a:pt x="349" y="148"/>
                      </a:lnTo>
                      <a:lnTo>
                        <a:pt x="350" y="143"/>
                      </a:lnTo>
                      <a:lnTo>
                        <a:pt x="352" y="137"/>
                      </a:lnTo>
                      <a:lnTo>
                        <a:pt x="356" y="125"/>
                      </a:lnTo>
                      <a:lnTo>
                        <a:pt x="357" y="114"/>
                      </a:lnTo>
                      <a:lnTo>
                        <a:pt x="357" y="110"/>
                      </a:lnTo>
                      <a:lnTo>
                        <a:pt x="357" y="108"/>
                      </a:lnTo>
                      <a:lnTo>
                        <a:pt x="357" y="103"/>
                      </a:lnTo>
                      <a:lnTo>
                        <a:pt x="357" y="96"/>
                      </a:lnTo>
                      <a:lnTo>
                        <a:pt x="356" y="89"/>
                      </a:lnTo>
                      <a:lnTo>
                        <a:pt x="354" y="82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8" y="66"/>
                      </a:lnTo>
                      <a:lnTo>
                        <a:pt x="345" y="60"/>
                      </a:lnTo>
                      <a:lnTo>
                        <a:pt x="343" y="56"/>
                      </a:lnTo>
                      <a:lnTo>
                        <a:pt x="335" y="46"/>
                      </a:lnTo>
                      <a:lnTo>
                        <a:pt x="330" y="43"/>
                      </a:lnTo>
                      <a:lnTo>
                        <a:pt x="326" y="39"/>
                      </a:lnTo>
                      <a:lnTo>
                        <a:pt x="321" y="35"/>
                      </a:lnTo>
                      <a:lnTo>
                        <a:pt x="315" y="32"/>
                      </a:lnTo>
                      <a:lnTo>
                        <a:pt x="310" y="29"/>
                      </a:lnTo>
                      <a:lnTo>
                        <a:pt x="304" y="2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7" name="Freeform 46"/>
                <p:cNvSpPr>
                  <a:spLocks noChangeAspect="1"/>
                </p:cNvSpPr>
                <p:nvPr/>
              </p:nvSpPr>
              <p:spPr bwMode="auto">
                <a:xfrm>
                  <a:off x="2368" y="2629"/>
                  <a:ext cx="812" cy="237"/>
                </a:xfrm>
                <a:custGeom>
                  <a:avLst/>
                  <a:gdLst>
                    <a:gd name="T0" fmla="*/ 368 w 812"/>
                    <a:gd name="T1" fmla="*/ 166 h 237"/>
                    <a:gd name="T2" fmla="*/ 318 w 812"/>
                    <a:gd name="T3" fmla="*/ 151 h 237"/>
                    <a:gd name="T4" fmla="*/ 243 w 812"/>
                    <a:gd name="T5" fmla="*/ 112 h 237"/>
                    <a:gd name="T6" fmla="*/ 198 w 812"/>
                    <a:gd name="T7" fmla="*/ 86 h 237"/>
                    <a:gd name="T8" fmla="*/ 155 w 812"/>
                    <a:gd name="T9" fmla="*/ 61 h 237"/>
                    <a:gd name="T10" fmla="*/ 101 w 812"/>
                    <a:gd name="T11" fmla="*/ 41 h 237"/>
                    <a:gd name="T12" fmla="*/ 60 w 812"/>
                    <a:gd name="T13" fmla="*/ 35 h 237"/>
                    <a:gd name="T14" fmla="*/ 29 w 812"/>
                    <a:gd name="T15" fmla="*/ 39 h 237"/>
                    <a:gd name="T16" fmla="*/ 8 w 812"/>
                    <a:gd name="T17" fmla="*/ 53 h 237"/>
                    <a:gd name="T18" fmla="*/ 0 w 812"/>
                    <a:gd name="T19" fmla="*/ 77 h 237"/>
                    <a:gd name="T20" fmla="*/ 8 w 812"/>
                    <a:gd name="T21" fmla="*/ 102 h 237"/>
                    <a:gd name="T22" fmla="*/ 23 w 812"/>
                    <a:gd name="T23" fmla="*/ 116 h 237"/>
                    <a:gd name="T24" fmla="*/ 79 w 812"/>
                    <a:gd name="T25" fmla="*/ 137 h 237"/>
                    <a:gd name="T26" fmla="*/ 170 w 812"/>
                    <a:gd name="T27" fmla="*/ 165 h 237"/>
                    <a:gd name="T28" fmla="*/ 261 w 812"/>
                    <a:gd name="T29" fmla="*/ 203 h 237"/>
                    <a:gd name="T30" fmla="*/ 319 w 812"/>
                    <a:gd name="T31" fmla="*/ 231 h 237"/>
                    <a:gd name="T32" fmla="*/ 353 w 812"/>
                    <a:gd name="T33" fmla="*/ 237 h 237"/>
                    <a:gd name="T34" fmla="*/ 400 w 812"/>
                    <a:gd name="T35" fmla="*/ 235 h 237"/>
                    <a:gd name="T36" fmla="*/ 434 w 812"/>
                    <a:gd name="T37" fmla="*/ 226 h 237"/>
                    <a:gd name="T38" fmla="*/ 605 w 812"/>
                    <a:gd name="T39" fmla="*/ 156 h 237"/>
                    <a:gd name="T40" fmla="*/ 637 w 812"/>
                    <a:gd name="T41" fmla="*/ 156 h 237"/>
                    <a:gd name="T42" fmla="*/ 645 w 812"/>
                    <a:gd name="T43" fmla="*/ 152 h 237"/>
                    <a:gd name="T44" fmla="*/ 657 w 812"/>
                    <a:gd name="T45" fmla="*/ 143 h 237"/>
                    <a:gd name="T46" fmla="*/ 662 w 812"/>
                    <a:gd name="T47" fmla="*/ 135 h 237"/>
                    <a:gd name="T48" fmla="*/ 686 w 812"/>
                    <a:gd name="T49" fmla="*/ 113 h 237"/>
                    <a:gd name="T50" fmla="*/ 718 w 812"/>
                    <a:gd name="T51" fmla="*/ 115 h 237"/>
                    <a:gd name="T52" fmla="*/ 743 w 812"/>
                    <a:gd name="T53" fmla="*/ 127 h 237"/>
                    <a:gd name="T54" fmla="*/ 761 w 812"/>
                    <a:gd name="T55" fmla="*/ 127 h 237"/>
                    <a:gd name="T56" fmla="*/ 779 w 812"/>
                    <a:gd name="T57" fmla="*/ 116 h 237"/>
                    <a:gd name="T58" fmla="*/ 783 w 812"/>
                    <a:gd name="T59" fmla="*/ 110 h 237"/>
                    <a:gd name="T60" fmla="*/ 784 w 812"/>
                    <a:gd name="T61" fmla="*/ 107 h 237"/>
                    <a:gd name="T62" fmla="*/ 777 w 812"/>
                    <a:gd name="T63" fmla="*/ 91 h 237"/>
                    <a:gd name="T64" fmla="*/ 762 w 812"/>
                    <a:gd name="T65" fmla="*/ 75 h 237"/>
                    <a:gd name="T66" fmla="*/ 741 w 812"/>
                    <a:gd name="T67" fmla="*/ 68 h 237"/>
                    <a:gd name="T68" fmla="*/ 727 w 812"/>
                    <a:gd name="T69" fmla="*/ 60 h 237"/>
                    <a:gd name="T70" fmla="*/ 763 w 812"/>
                    <a:gd name="T71" fmla="*/ 50 h 237"/>
                    <a:gd name="T72" fmla="*/ 782 w 812"/>
                    <a:gd name="T73" fmla="*/ 48 h 237"/>
                    <a:gd name="T74" fmla="*/ 802 w 812"/>
                    <a:gd name="T75" fmla="*/ 44 h 237"/>
                    <a:gd name="T76" fmla="*/ 806 w 812"/>
                    <a:gd name="T77" fmla="*/ 41 h 237"/>
                    <a:gd name="T78" fmla="*/ 812 w 812"/>
                    <a:gd name="T79" fmla="*/ 34 h 237"/>
                    <a:gd name="T80" fmla="*/ 812 w 812"/>
                    <a:gd name="T81" fmla="*/ 25 h 237"/>
                    <a:gd name="T82" fmla="*/ 811 w 812"/>
                    <a:gd name="T83" fmla="*/ 20 h 237"/>
                    <a:gd name="T84" fmla="*/ 803 w 812"/>
                    <a:gd name="T85" fmla="*/ 6 h 237"/>
                    <a:gd name="T86" fmla="*/ 787 w 812"/>
                    <a:gd name="T87" fmla="*/ 0 h 237"/>
                    <a:gd name="T88" fmla="*/ 752 w 812"/>
                    <a:gd name="T89" fmla="*/ 7 h 237"/>
                    <a:gd name="T90" fmla="*/ 712 w 812"/>
                    <a:gd name="T91" fmla="*/ 30 h 237"/>
                    <a:gd name="T92" fmla="*/ 688 w 812"/>
                    <a:gd name="T93" fmla="*/ 55 h 237"/>
                    <a:gd name="T94" fmla="*/ 684 w 812"/>
                    <a:gd name="T95" fmla="*/ 59 h 237"/>
                    <a:gd name="T96" fmla="*/ 672 w 812"/>
                    <a:gd name="T97" fmla="*/ 68 h 237"/>
                    <a:gd name="T98" fmla="*/ 657 w 812"/>
                    <a:gd name="T99" fmla="*/ 75 h 237"/>
                    <a:gd name="T100" fmla="*/ 647 w 812"/>
                    <a:gd name="T101" fmla="*/ 80 h 237"/>
                    <a:gd name="T102" fmla="*/ 620 w 812"/>
                    <a:gd name="T103" fmla="*/ 89 h 237"/>
                    <a:gd name="T104" fmla="*/ 594 w 812"/>
                    <a:gd name="T105" fmla="*/ 104 h 237"/>
                    <a:gd name="T106" fmla="*/ 576 w 812"/>
                    <a:gd name="T107" fmla="*/ 111 h 237"/>
                    <a:gd name="T108" fmla="*/ 535 w 812"/>
                    <a:gd name="T109" fmla="*/ 128 h 237"/>
                    <a:gd name="T110" fmla="*/ 474 w 812"/>
                    <a:gd name="T111" fmla="*/ 148 h 237"/>
                    <a:gd name="T112" fmla="*/ 400 w 812"/>
                    <a:gd name="T113" fmla="*/ 164 h 23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812"/>
                    <a:gd name="T172" fmla="*/ 0 h 237"/>
                    <a:gd name="T173" fmla="*/ 812 w 812"/>
                    <a:gd name="T174" fmla="*/ 237 h 23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812" h="237">
                      <a:moveTo>
                        <a:pt x="400" y="164"/>
                      </a:moveTo>
                      <a:lnTo>
                        <a:pt x="384" y="166"/>
                      </a:lnTo>
                      <a:lnTo>
                        <a:pt x="376" y="166"/>
                      </a:lnTo>
                      <a:lnTo>
                        <a:pt x="368" y="166"/>
                      </a:lnTo>
                      <a:lnTo>
                        <a:pt x="353" y="163"/>
                      </a:lnTo>
                      <a:lnTo>
                        <a:pt x="346" y="161"/>
                      </a:lnTo>
                      <a:lnTo>
                        <a:pt x="339" y="159"/>
                      </a:lnTo>
                      <a:lnTo>
                        <a:pt x="318" y="151"/>
                      </a:lnTo>
                      <a:lnTo>
                        <a:pt x="297" y="143"/>
                      </a:lnTo>
                      <a:lnTo>
                        <a:pt x="278" y="132"/>
                      </a:lnTo>
                      <a:lnTo>
                        <a:pt x="259" y="122"/>
                      </a:lnTo>
                      <a:lnTo>
                        <a:pt x="243" y="112"/>
                      </a:lnTo>
                      <a:lnTo>
                        <a:pt x="228" y="103"/>
                      </a:lnTo>
                      <a:lnTo>
                        <a:pt x="218" y="98"/>
                      </a:lnTo>
                      <a:lnTo>
                        <a:pt x="208" y="93"/>
                      </a:lnTo>
                      <a:lnTo>
                        <a:pt x="198" y="86"/>
                      </a:lnTo>
                      <a:lnTo>
                        <a:pt x="188" y="79"/>
                      </a:lnTo>
                      <a:lnTo>
                        <a:pt x="177" y="73"/>
                      </a:lnTo>
                      <a:lnTo>
                        <a:pt x="167" y="67"/>
                      </a:lnTo>
                      <a:lnTo>
                        <a:pt x="155" y="61"/>
                      </a:lnTo>
                      <a:lnTo>
                        <a:pt x="145" y="56"/>
                      </a:lnTo>
                      <a:lnTo>
                        <a:pt x="134" y="52"/>
                      </a:lnTo>
                      <a:lnTo>
                        <a:pt x="122" y="48"/>
                      </a:lnTo>
                      <a:lnTo>
                        <a:pt x="101" y="41"/>
                      </a:lnTo>
                      <a:lnTo>
                        <a:pt x="91" y="38"/>
                      </a:lnTo>
                      <a:lnTo>
                        <a:pt x="81" y="37"/>
                      </a:lnTo>
                      <a:lnTo>
                        <a:pt x="71" y="36"/>
                      </a:lnTo>
                      <a:lnTo>
                        <a:pt x="60" y="35"/>
                      </a:lnTo>
                      <a:lnTo>
                        <a:pt x="49" y="36"/>
                      </a:lnTo>
                      <a:lnTo>
                        <a:pt x="39" y="37"/>
                      </a:lnTo>
                      <a:lnTo>
                        <a:pt x="34" y="37"/>
                      </a:lnTo>
                      <a:lnTo>
                        <a:pt x="29" y="39"/>
                      </a:lnTo>
                      <a:lnTo>
                        <a:pt x="24" y="41"/>
                      </a:lnTo>
                      <a:lnTo>
                        <a:pt x="20" y="43"/>
                      </a:lnTo>
                      <a:lnTo>
                        <a:pt x="14" y="48"/>
                      </a:lnTo>
                      <a:lnTo>
                        <a:pt x="8" y="53"/>
                      </a:lnTo>
                      <a:lnTo>
                        <a:pt x="4" y="58"/>
                      </a:lnTo>
                      <a:lnTo>
                        <a:pt x="2" y="64"/>
                      </a:lnTo>
                      <a:lnTo>
                        <a:pt x="0" y="70"/>
                      </a:lnTo>
                      <a:lnTo>
                        <a:pt x="0" y="77"/>
                      </a:lnTo>
                      <a:lnTo>
                        <a:pt x="1" y="84"/>
                      </a:lnTo>
                      <a:lnTo>
                        <a:pt x="4" y="91"/>
                      </a:lnTo>
                      <a:lnTo>
                        <a:pt x="6" y="96"/>
                      </a:lnTo>
                      <a:lnTo>
                        <a:pt x="8" y="102"/>
                      </a:lnTo>
                      <a:lnTo>
                        <a:pt x="12" y="105"/>
                      </a:lnTo>
                      <a:lnTo>
                        <a:pt x="15" y="109"/>
                      </a:lnTo>
                      <a:lnTo>
                        <a:pt x="19" y="113"/>
                      </a:lnTo>
                      <a:lnTo>
                        <a:pt x="23" y="116"/>
                      </a:lnTo>
                      <a:lnTo>
                        <a:pt x="28" y="118"/>
                      </a:lnTo>
                      <a:lnTo>
                        <a:pt x="34" y="121"/>
                      </a:lnTo>
                      <a:lnTo>
                        <a:pt x="56" y="129"/>
                      </a:lnTo>
                      <a:lnTo>
                        <a:pt x="79" y="137"/>
                      </a:lnTo>
                      <a:lnTo>
                        <a:pt x="102" y="144"/>
                      </a:lnTo>
                      <a:lnTo>
                        <a:pt x="126" y="151"/>
                      </a:lnTo>
                      <a:lnTo>
                        <a:pt x="148" y="157"/>
                      </a:lnTo>
                      <a:lnTo>
                        <a:pt x="170" y="165"/>
                      </a:lnTo>
                      <a:lnTo>
                        <a:pt x="192" y="173"/>
                      </a:lnTo>
                      <a:lnTo>
                        <a:pt x="214" y="182"/>
                      </a:lnTo>
                      <a:lnTo>
                        <a:pt x="237" y="192"/>
                      </a:lnTo>
                      <a:lnTo>
                        <a:pt x="261" y="203"/>
                      </a:lnTo>
                      <a:lnTo>
                        <a:pt x="283" y="214"/>
                      </a:lnTo>
                      <a:lnTo>
                        <a:pt x="306" y="226"/>
                      </a:lnTo>
                      <a:lnTo>
                        <a:pt x="312" y="229"/>
                      </a:lnTo>
                      <a:lnTo>
                        <a:pt x="319" y="231"/>
                      </a:lnTo>
                      <a:lnTo>
                        <a:pt x="326" y="233"/>
                      </a:lnTo>
                      <a:lnTo>
                        <a:pt x="334" y="235"/>
                      </a:lnTo>
                      <a:lnTo>
                        <a:pt x="344" y="237"/>
                      </a:lnTo>
                      <a:lnTo>
                        <a:pt x="353" y="237"/>
                      </a:lnTo>
                      <a:lnTo>
                        <a:pt x="373" y="237"/>
                      </a:lnTo>
                      <a:lnTo>
                        <a:pt x="381" y="237"/>
                      </a:lnTo>
                      <a:lnTo>
                        <a:pt x="391" y="237"/>
                      </a:lnTo>
                      <a:lnTo>
                        <a:pt x="400" y="235"/>
                      </a:lnTo>
                      <a:lnTo>
                        <a:pt x="409" y="233"/>
                      </a:lnTo>
                      <a:lnTo>
                        <a:pt x="417" y="231"/>
                      </a:lnTo>
                      <a:lnTo>
                        <a:pt x="425" y="230"/>
                      </a:lnTo>
                      <a:lnTo>
                        <a:pt x="434" y="226"/>
                      </a:lnTo>
                      <a:lnTo>
                        <a:pt x="443" y="224"/>
                      </a:lnTo>
                      <a:lnTo>
                        <a:pt x="483" y="207"/>
                      </a:lnTo>
                      <a:lnTo>
                        <a:pt x="524" y="190"/>
                      </a:lnTo>
                      <a:lnTo>
                        <a:pt x="605" y="156"/>
                      </a:lnTo>
                      <a:lnTo>
                        <a:pt x="613" y="152"/>
                      </a:lnTo>
                      <a:lnTo>
                        <a:pt x="622" y="149"/>
                      </a:lnTo>
                      <a:lnTo>
                        <a:pt x="631" y="157"/>
                      </a:lnTo>
                      <a:lnTo>
                        <a:pt x="637" y="156"/>
                      </a:lnTo>
                      <a:lnTo>
                        <a:pt x="643" y="154"/>
                      </a:lnTo>
                      <a:lnTo>
                        <a:pt x="643" y="153"/>
                      </a:lnTo>
                      <a:lnTo>
                        <a:pt x="645" y="152"/>
                      </a:lnTo>
                      <a:lnTo>
                        <a:pt x="648" y="150"/>
                      </a:lnTo>
                      <a:lnTo>
                        <a:pt x="650" y="149"/>
                      </a:lnTo>
                      <a:lnTo>
                        <a:pt x="653" y="147"/>
                      </a:lnTo>
                      <a:lnTo>
                        <a:pt x="657" y="143"/>
                      </a:lnTo>
                      <a:lnTo>
                        <a:pt x="657" y="141"/>
                      </a:lnTo>
                      <a:lnTo>
                        <a:pt x="658" y="139"/>
                      </a:lnTo>
                      <a:lnTo>
                        <a:pt x="659" y="139"/>
                      </a:lnTo>
                      <a:lnTo>
                        <a:pt x="662" y="135"/>
                      </a:lnTo>
                      <a:lnTo>
                        <a:pt x="664" y="130"/>
                      </a:lnTo>
                      <a:lnTo>
                        <a:pt x="671" y="117"/>
                      </a:lnTo>
                      <a:lnTo>
                        <a:pt x="679" y="115"/>
                      </a:lnTo>
                      <a:lnTo>
                        <a:pt x="686" y="113"/>
                      </a:lnTo>
                      <a:lnTo>
                        <a:pt x="694" y="112"/>
                      </a:lnTo>
                      <a:lnTo>
                        <a:pt x="703" y="112"/>
                      </a:lnTo>
                      <a:lnTo>
                        <a:pt x="711" y="113"/>
                      </a:lnTo>
                      <a:lnTo>
                        <a:pt x="718" y="115"/>
                      </a:lnTo>
                      <a:lnTo>
                        <a:pt x="726" y="118"/>
                      </a:lnTo>
                      <a:lnTo>
                        <a:pt x="734" y="122"/>
                      </a:lnTo>
                      <a:lnTo>
                        <a:pt x="738" y="125"/>
                      </a:lnTo>
                      <a:lnTo>
                        <a:pt x="743" y="127"/>
                      </a:lnTo>
                      <a:lnTo>
                        <a:pt x="747" y="128"/>
                      </a:lnTo>
                      <a:lnTo>
                        <a:pt x="752" y="129"/>
                      </a:lnTo>
                      <a:lnTo>
                        <a:pt x="756" y="128"/>
                      </a:lnTo>
                      <a:lnTo>
                        <a:pt x="761" y="127"/>
                      </a:lnTo>
                      <a:lnTo>
                        <a:pt x="766" y="125"/>
                      </a:lnTo>
                      <a:lnTo>
                        <a:pt x="770" y="123"/>
                      </a:lnTo>
                      <a:lnTo>
                        <a:pt x="776" y="120"/>
                      </a:lnTo>
                      <a:lnTo>
                        <a:pt x="779" y="116"/>
                      </a:lnTo>
                      <a:lnTo>
                        <a:pt x="780" y="115"/>
                      </a:lnTo>
                      <a:lnTo>
                        <a:pt x="782" y="113"/>
                      </a:lnTo>
                      <a:lnTo>
                        <a:pt x="783" y="111"/>
                      </a:lnTo>
                      <a:lnTo>
                        <a:pt x="783" y="110"/>
                      </a:lnTo>
                      <a:lnTo>
                        <a:pt x="784" y="109"/>
                      </a:lnTo>
                      <a:lnTo>
                        <a:pt x="784" y="107"/>
                      </a:lnTo>
                      <a:lnTo>
                        <a:pt x="784" y="105"/>
                      </a:lnTo>
                      <a:lnTo>
                        <a:pt x="783" y="101"/>
                      </a:lnTo>
                      <a:lnTo>
                        <a:pt x="781" y="95"/>
                      </a:lnTo>
                      <a:lnTo>
                        <a:pt x="777" y="91"/>
                      </a:lnTo>
                      <a:lnTo>
                        <a:pt x="774" y="86"/>
                      </a:lnTo>
                      <a:lnTo>
                        <a:pt x="770" y="82"/>
                      </a:lnTo>
                      <a:lnTo>
                        <a:pt x="766" y="78"/>
                      </a:lnTo>
                      <a:lnTo>
                        <a:pt x="762" y="75"/>
                      </a:lnTo>
                      <a:lnTo>
                        <a:pt x="756" y="72"/>
                      </a:lnTo>
                      <a:lnTo>
                        <a:pt x="752" y="70"/>
                      </a:lnTo>
                      <a:lnTo>
                        <a:pt x="746" y="68"/>
                      </a:lnTo>
                      <a:lnTo>
                        <a:pt x="741" y="68"/>
                      </a:lnTo>
                      <a:lnTo>
                        <a:pt x="728" y="67"/>
                      </a:lnTo>
                      <a:lnTo>
                        <a:pt x="721" y="67"/>
                      </a:lnTo>
                      <a:lnTo>
                        <a:pt x="715" y="68"/>
                      </a:lnTo>
                      <a:lnTo>
                        <a:pt x="727" y="60"/>
                      </a:lnTo>
                      <a:lnTo>
                        <a:pt x="734" y="57"/>
                      </a:lnTo>
                      <a:lnTo>
                        <a:pt x="741" y="55"/>
                      </a:lnTo>
                      <a:lnTo>
                        <a:pt x="756" y="51"/>
                      </a:lnTo>
                      <a:lnTo>
                        <a:pt x="763" y="50"/>
                      </a:lnTo>
                      <a:lnTo>
                        <a:pt x="770" y="50"/>
                      </a:lnTo>
                      <a:lnTo>
                        <a:pt x="777" y="49"/>
                      </a:lnTo>
                      <a:lnTo>
                        <a:pt x="779" y="48"/>
                      </a:lnTo>
                      <a:lnTo>
                        <a:pt x="782" y="48"/>
                      </a:lnTo>
                      <a:lnTo>
                        <a:pt x="794" y="47"/>
                      </a:lnTo>
                      <a:lnTo>
                        <a:pt x="797" y="46"/>
                      </a:lnTo>
                      <a:lnTo>
                        <a:pt x="799" y="45"/>
                      </a:lnTo>
                      <a:lnTo>
                        <a:pt x="802" y="44"/>
                      </a:lnTo>
                      <a:lnTo>
                        <a:pt x="803" y="43"/>
                      </a:lnTo>
                      <a:lnTo>
                        <a:pt x="805" y="43"/>
                      </a:lnTo>
                      <a:lnTo>
                        <a:pt x="805" y="41"/>
                      </a:lnTo>
                      <a:lnTo>
                        <a:pt x="806" y="41"/>
                      </a:lnTo>
                      <a:lnTo>
                        <a:pt x="808" y="40"/>
                      </a:lnTo>
                      <a:lnTo>
                        <a:pt x="809" y="38"/>
                      </a:lnTo>
                      <a:lnTo>
                        <a:pt x="811" y="36"/>
                      </a:lnTo>
                      <a:lnTo>
                        <a:pt x="812" y="34"/>
                      </a:lnTo>
                      <a:lnTo>
                        <a:pt x="812" y="32"/>
                      </a:lnTo>
                      <a:lnTo>
                        <a:pt x="812" y="29"/>
                      </a:lnTo>
                      <a:lnTo>
                        <a:pt x="812" y="28"/>
                      </a:lnTo>
                      <a:lnTo>
                        <a:pt x="812" y="25"/>
                      </a:lnTo>
                      <a:lnTo>
                        <a:pt x="812" y="23"/>
                      </a:lnTo>
                      <a:lnTo>
                        <a:pt x="812" y="22"/>
                      </a:lnTo>
                      <a:lnTo>
                        <a:pt x="811" y="21"/>
                      </a:lnTo>
                      <a:lnTo>
                        <a:pt x="811" y="20"/>
                      </a:lnTo>
                      <a:lnTo>
                        <a:pt x="810" y="16"/>
                      </a:lnTo>
                      <a:lnTo>
                        <a:pt x="808" y="12"/>
                      </a:lnTo>
                      <a:lnTo>
                        <a:pt x="805" y="8"/>
                      </a:lnTo>
                      <a:lnTo>
                        <a:pt x="803" y="6"/>
                      </a:lnTo>
                      <a:lnTo>
                        <a:pt x="799" y="3"/>
                      </a:lnTo>
                      <a:lnTo>
                        <a:pt x="796" y="1"/>
                      </a:lnTo>
                      <a:lnTo>
                        <a:pt x="791" y="0"/>
                      </a:lnTo>
                      <a:lnTo>
                        <a:pt x="787" y="0"/>
                      </a:lnTo>
                      <a:lnTo>
                        <a:pt x="783" y="0"/>
                      </a:lnTo>
                      <a:lnTo>
                        <a:pt x="767" y="3"/>
                      </a:lnTo>
                      <a:lnTo>
                        <a:pt x="759" y="5"/>
                      </a:lnTo>
                      <a:lnTo>
                        <a:pt x="752" y="7"/>
                      </a:lnTo>
                      <a:lnTo>
                        <a:pt x="738" y="13"/>
                      </a:lnTo>
                      <a:lnTo>
                        <a:pt x="725" y="21"/>
                      </a:lnTo>
                      <a:lnTo>
                        <a:pt x="718" y="25"/>
                      </a:lnTo>
                      <a:lnTo>
                        <a:pt x="712" y="30"/>
                      </a:lnTo>
                      <a:lnTo>
                        <a:pt x="706" y="35"/>
                      </a:lnTo>
                      <a:lnTo>
                        <a:pt x="700" y="41"/>
                      </a:lnTo>
                      <a:lnTo>
                        <a:pt x="692" y="50"/>
                      </a:lnTo>
                      <a:lnTo>
                        <a:pt x="688" y="55"/>
                      </a:lnTo>
                      <a:lnTo>
                        <a:pt x="685" y="56"/>
                      </a:lnTo>
                      <a:lnTo>
                        <a:pt x="685" y="57"/>
                      </a:lnTo>
                      <a:lnTo>
                        <a:pt x="684" y="59"/>
                      </a:lnTo>
                      <a:lnTo>
                        <a:pt x="682" y="60"/>
                      </a:lnTo>
                      <a:lnTo>
                        <a:pt x="681" y="61"/>
                      </a:lnTo>
                      <a:lnTo>
                        <a:pt x="676" y="64"/>
                      </a:lnTo>
                      <a:lnTo>
                        <a:pt x="672" y="68"/>
                      </a:lnTo>
                      <a:lnTo>
                        <a:pt x="667" y="70"/>
                      </a:lnTo>
                      <a:lnTo>
                        <a:pt x="664" y="72"/>
                      </a:lnTo>
                      <a:lnTo>
                        <a:pt x="663" y="74"/>
                      </a:lnTo>
                      <a:lnTo>
                        <a:pt x="657" y="75"/>
                      </a:lnTo>
                      <a:lnTo>
                        <a:pt x="652" y="78"/>
                      </a:lnTo>
                      <a:lnTo>
                        <a:pt x="650" y="79"/>
                      </a:lnTo>
                      <a:lnTo>
                        <a:pt x="648" y="79"/>
                      </a:lnTo>
                      <a:lnTo>
                        <a:pt x="647" y="80"/>
                      </a:lnTo>
                      <a:lnTo>
                        <a:pt x="643" y="82"/>
                      </a:lnTo>
                      <a:lnTo>
                        <a:pt x="630" y="85"/>
                      </a:lnTo>
                      <a:lnTo>
                        <a:pt x="625" y="87"/>
                      </a:lnTo>
                      <a:lnTo>
                        <a:pt x="620" y="89"/>
                      </a:lnTo>
                      <a:lnTo>
                        <a:pt x="613" y="93"/>
                      </a:lnTo>
                      <a:lnTo>
                        <a:pt x="607" y="96"/>
                      </a:lnTo>
                      <a:lnTo>
                        <a:pt x="600" y="100"/>
                      </a:lnTo>
                      <a:lnTo>
                        <a:pt x="594" y="104"/>
                      </a:lnTo>
                      <a:lnTo>
                        <a:pt x="582" y="109"/>
                      </a:lnTo>
                      <a:lnTo>
                        <a:pt x="580" y="109"/>
                      </a:lnTo>
                      <a:lnTo>
                        <a:pt x="579" y="110"/>
                      </a:lnTo>
                      <a:lnTo>
                        <a:pt x="576" y="111"/>
                      </a:lnTo>
                      <a:lnTo>
                        <a:pt x="571" y="114"/>
                      </a:lnTo>
                      <a:lnTo>
                        <a:pt x="558" y="119"/>
                      </a:lnTo>
                      <a:lnTo>
                        <a:pt x="547" y="123"/>
                      </a:lnTo>
                      <a:lnTo>
                        <a:pt x="535" y="128"/>
                      </a:lnTo>
                      <a:lnTo>
                        <a:pt x="523" y="132"/>
                      </a:lnTo>
                      <a:lnTo>
                        <a:pt x="499" y="141"/>
                      </a:lnTo>
                      <a:lnTo>
                        <a:pt x="487" y="144"/>
                      </a:lnTo>
                      <a:lnTo>
                        <a:pt x="474" y="148"/>
                      </a:lnTo>
                      <a:lnTo>
                        <a:pt x="450" y="154"/>
                      </a:lnTo>
                      <a:lnTo>
                        <a:pt x="424" y="159"/>
                      </a:lnTo>
                      <a:lnTo>
                        <a:pt x="412" y="162"/>
                      </a:lnTo>
                      <a:lnTo>
                        <a:pt x="400" y="1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8" name="Freeform 47"/>
                <p:cNvSpPr>
                  <a:spLocks noChangeAspect="1"/>
                </p:cNvSpPr>
                <p:nvPr/>
              </p:nvSpPr>
              <p:spPr bwMode="auto">
                <a:xfrm>
                  <a:off x="1861" y="2608"/>
                  <a:ext cx="480" cy="486"/>
                </a:xfrm>
                <a:custGeom>
                  <a:avLst/>
                  <a:gdLst>
                    <a:gd name="T0" fmla="*/ 12 w 480"/>
                    <a:gd name="T1" fmla="*/ 76 h 486"/>
                    <a:gd name="T2" fmla="*/ 2 w 480"/>
                    <a:gd name="T3" fmla="*/ 99 h 486"/>
                    <a:gd name="T4" fmla="*/ 2 w 480"/>
                    <a:gd name="T5" fmla="*/ 156 h 486"/>
                    <a:gd name="T6" fmla="*/ 11 w 480"/>
                    <a:gd name="T7" fmla="*/ 205 h 486"/>
                    <a:gd name="T8" fmla="*/ 32 w 480"/>
                    <a:gd name="T9" fmla="*/ 272 h 486"/>
                    <a:gd name="T10" fmla="*/ 60 w 480"/>
                    <a:gd name="T11" fmla="*/ 338 h 486"/>
                    <a:gd name="T12" fmla="*/ 81 w 480"/>
                    <a:gd name="T13" fmla="*/ 361 h 486"/>
                    <a:gd name="T14" fmla="*/ 106 w 480"/>
                    <a:gd name="T15" fmla="*/ 375 h 486"/>
                    <a:gd name="T16" fmla="*/ 127 w 480"/>
                    <a:gd name="T17" fmla="*/ 398 h 486"/>
                    <a:gd name="T18" fmla="*/ 106 w 480"/>
                    <a:gd name="T19" fmla="*/ 437 h 486"/>
                    <a:gd name="T20" fmla="*/ 105 w 480"/>
                    <a:gd name="T21" fmla="*/ 452 h 486"/>
                    <a:gd name="T22" fmla="*/ 116 w 480"/>
                    <a:gd name="T23" fmla="*/ 465 h 486"/>
                    <a:gd name="T24" fmla="*/ 161 w 480"/>
                    <a:gd name="T25" fmla="*/ 458 h 486"/>
                    <a:gd name="T26" fmla="*/ 173 w 480"/>
                    <a:gd name="T27" fmla="*/ 484 h 486"/>
                    <a:gd name="T28" fmla="*/ 182 w 480"/>
                    <a:gd name="T29" fmla="*/ 486 h 486"/>
                    <a:gd name="T30" fmla="*/ 187 w 480"/>
                    <a:gd name="T31" fmla="*/ 486 h 486"/>
                    <a:gd name="T32" fmla="*/ 194 w 480"/>
                    <a:gd name="T33" fmla="*/ 484 h 486"/>
                    <a:gd name="T34" fmla="*/ 205 w 480"/>
                    <a:gd name="T35" fmla="*/ 474 h 486"/>
                    <a:gd name="T36" fmla="*/ 244 w 480"/>
                    <a:gd name="T37" fmla="*/ 479 h 486"/>
                    <a:gd name="T38" fmla="*/ 248 w 480"/>
                    <a:gd name="T39" fmla="*/ 474 h 486"/>
                    <a:gd name="T40" fmla="*/ 254 w 480"/>
                    <a:gd name="T41" fmla="*/ 463 h 486"/>
                    <a:gd name="T42" fmla="*/ 254 w 480"/>
                    <a:gd name="T43" fmla="*/ 458 h 486"/>
                    <a:gd name="T44" fmla="*/ 252 w 480"/>
                    <a:gd name="T45" fmla="*/ 447 h 486"/>
                    <a:gd name="T46" fmla="*/ 247 w 480"/>
                    <a:gd name="T47" fmla="*/ 430 h 486"/>
                    <a:gd name="T48" fmla="*/ 245 w 480"/>
                    <a:gd name="T49" fmla="*/ 396 h 486"/>
                    <a:gd name="T50" fmla="*/ 235 w 480"/>
                    <a:gd name="T51" fmla="*/ 371 h 486"/>
                    <a:gd name="T52" fmla="*/ 194 w 480"/>
                    <a:gd name="T53" fmla="*/ 344 h 486"/>
                    <a:gd name="T54" fmla="*/ 136 w 480"/>
                    <a:gd name="T55" fmla="*/ 323 h 486"/>
                    <a:gd name="T56" fmla="*/ 117 w 480"/>
                    <a:gd name="T57" fmla="*/ 312 h 486"/>
                    <a:gd name="T58" fmla="*/ 100 w 480"/>
                    <a:gd name="T59" fmla="*/ 290 h 486"/>
                    <a:gd name="T60" fmla="*/ 85 w 480"/>
                    <a:gd name="T61" fmla="*/ 243 h 486"/>
                    <a:gd name="T62" fmla="*/ 75 w 480"/>
                    <a:gd name="T63" fmla="*/ 187 h 486"/>
                    <a:gd name="T64" fmla="*/ 71 w 480"/>
                    <a:gd name="T65" fmla="*/ 138 h 486"/>
                    <a:gd name="T66" fmla="*/ 101 w 480"/>
                    <a:gd name="T67" fmla="*/ 103 h 486"/>
                    <a:gd name="T68" fmla="*/ 176 w 480"/>
                    <a:gd name="T69" fmla="*/ 87 h 486"/>
                    <a:gd name="T70" fmla="*/ 235 w 480"/>
                    <a:gd name="T71" fmla="*/ 88 h 486"/>
                    <a:gd name="T72" fmla="*/ 344 w 480"/>
                    <a:gd name="T73" fmla="*/ 110 h 486"/>
                    <a:gd name="T74" fmla="*/ 427 w 480"/>
                    <a:gd name="T75" fmla="*/ 125 h 486"/>
                    <a:gd name="T76" fmla="*/ 439 w 480"/>
                    <a:gd name="T77" fmla="*/ 123 h 486"/>
                    <a:gd name="T78" fmla="*/ 454 w 480"/>
                    <a:gd name="T79" fmla="*/ 116 h 486"/>
                    <a:gd name="T80" fmla="*/ 467 w 480"/>
                    <a:gd name="T81" fmla="*/ 105 h 486"/>
                    <a:gd name="T82" fmla="*/ 478 w 480"/>
                    <a:gd name="T83" fmla="*/ 79 h 486"/>
                    <a:gd name="T84" fmla="*/ 476 w 480"/>
                    <a:gd name="T85" fmla="*/ 44 h 486"/>
                    <a:gd name="T86" fmla="*/ 475 w 480"/>
                    <a:gd name="T87" fmla="*/ 40 h 486"/>
                    <a:gd name="T88" fmla="*/ 458 w 480"/>
                    <a:gd name="T89" fmla="*/ 21 h 486"/>
                    <a:gd name="T90" fmla="*/ 403 w 480"/>
                    <a:gd name="T91" fmla="*/ 8 h 486"/>
                    <a:gd name="T92" fmla="*/ 329 w 480"/>
                    <a:gd name="T93" fmla="*/ 0 h 486"/>
                    <a:gd name="T94" fmla="*/ 256 w 480"/>
                    <a:gd name="T95" fmla="*/ 4 h 486"/>
                    <a:gd name="T96" fmla="*/ 95 w 480"/>
                    <a:gd name="T97" fmla="*/ 40 h 48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480"/>
                    <a:gd name="T148" fmla="*/ 0 h 486"/>
                    <a:gd name="T149" fmla="*/ 480 w 480"/>
                    <a:gd name="T150" fmla="*/ 486 h 48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480" h="486">
                      <a:moveTo>
                        <a:pt x="28" y="65"/>
                      </a:moveTo>
                      <a:lnTo>
                        <a:pt x="22" y="68"/>
                      </a:lnTo>
                      <a:lnTo>
                        <a:pt x="17" y="72"/>
                      </a:lnTo>
                      <a:lnTo>
                        <a:pt x="12" y="76"/>
                      </a:lnTo>
                      <a:lnTo>
                        <a:pt x="9" y="81"/>
                      </a:lnTo>
                      <a:lnTo>
                        <a:pt x="5" y="86"/>
                      </a:lnTo>
                      <a:lnTo>
                        <a:pt x="4" y="92"/>
                      </a:lnTo>
                      <a:lnTo>
                        <a:pt x="2" y="99"/>
                      </a:lnTo>
                      <a:lnTo>
                        <a:pt x="2" y="106"/>
                      </a:lnTo>
                      <a:lnTo>
                        <a:pt x="0" y="119"/>
                      </a:lnTo>
                      <a:lnTo>
                        <a:pt x="0" y="131"/>
                      </a:lnTo>
                      <a:lnTo>
                        <a:pt x="2" y="156"/>
                      </a:lnTo>
                      <a:lnTo>
                        <a:pt x="3" y="169"/>
                      </a:lnTo>
                      <a:lnTo>
                        <a:pt x="4" y="181"/>
                      </a:lnTo>
                      <a:lnTo>
                        <a:pt x="7" y="193"/>
                      </a:lnTo>
                      <a:lnTo>
                        <a:pt x="11" y="205"/>
                      </a:lnTo>
                      <a:lnTo>
                        <a:pt x="15" y="222"/>
                      </a:lnTo>
                      <a:lnTo>
                        <a:pt x="20" y="239"/>
                      </a:lnTo>
                      <a:lnTo>
                        <a:pt x="26" y="256"/>
                      </a:lnTo>
                      <a:lnTo>
                        <a:pt x="32" y="272"/>
                      </a:lnTo>
                      <a:lnTo>
                        <a:pt x="42" y="297"/>
                      </a:lnTo>
                      <a:lnTo>
                        <a:pt x="53" y="323"/>
                      </a:lnTo>
                      <a:lnTo>
                        <a:pt x="56" y="331"/>
                      </a:lnTo>
                      <a:lnTo>
                        <a:pt x="60" y="338"/>
                      </a:lnTo>
                      <a:lnTo>
                        <a:pt x="64" y="345"/>
                      </a:lnTo>
                      <a:lnTo>
                        <a:pt x="69" y="351"/>
                      </a:lnTo>
                      <a:lnTo>
                        <a:pt x="75" y="356"/>
                      </a:lnTo>
                      <a:lnTo>
                        <a:pt x="81" y="361"/>
                      </a:lnTo>
                      <a:lnTo>
                        <a:pt x="88" y="366"/>
                      </a:lnTo>
                      <a:lnTo>
                        <a:pt x="97" y="370"/>
                      </a:lnTo>
                      <a:lnTo>
                        <a:pt x="102" y="373"/>
                      </a:lnTo>
                      <a:lnTo>
                        <a:pt x="106" y="375"/>
                      </a:lnTo>
                      <a:lnTo>
                        <a:pt x="114" y="381"/>
                      </a:lnTo>
                      <a:lnTo>
                        <a:pt x="121" y="389"/>
                      </a:lnTo>
                      <a:lnTo>
                        <a:pt x="124" y="394"/>
                      </a:lnTo>
                      <a:lnTo>
                        <a:pt x="127" y="398"/>
                      </a:lnTo>
                      <a:lnTo>
                        <a:pt x="119" y="407"/>
                      </a:lnTo>
                      <a:lnTo>
                        <a:pt x="114" y="416"/>
                      </a:lnTo>
                      <a:lnTo>
                        <a:pt x="109" y="426"/>
                      </a:lnTo>
                      <a:lnTo>
                        <a:pt x="106" y="437"/>
                      </a:lnTo>
                      <a:lnTo>
                        <a:pt x="104" y="440"/>
                      </a:lnTo>
                      <a:lnTo>
                        <a:pt x="104" y="445"/>
                      </a:lnTo>
                      <a:lnTo>
                        <a:pt x="104" y="449"/>
                      </a:lnTo>
                      <a:lnTo>
                        <a:pt x="105" y="452"/>
                      </a:lnTo>
                      <a:lnTo>
                        <a:pt x="107" y="456"/>
                      </a:lnTo>
                      <a:lnTo>
                        <a:pt x="109" y="459"/>
                      </a:lnTo>
                      <a:lnTo>
                        <a:pt x="112" y="462"/>
                      </a:lnTo>
                      <a:lnTo>
                        <a:pt x="116" y="465"/>
                      </a:lnTo>
                      <a:lnTo>
                        <a:pt x="123" y="468"/>
                      </a:lnTo>
                      <a:lnTo>
                        <a:pt x="131" y="471"/>
                      </a:lnTo>
                      <a:lnTo>
                        <a:pt x="140" y="472"/>
                      </a:lnTo>
                      <a:lnTo>
                        <a:pt x="161" y="458"/>
                      </a:lnTo>
                      <a:lnTo>
                        <a:pt x="162" y="474"/>
                      </a:lnTo>
                      <a:lnTo>
                        <a:pt x="165" y="478"/>
                      </a:lnTo>
                      <a:lnTo>
                        <a:pt x="169" y="481"/>
                      </a:lnTo>
                      <a:lnTo>
                        <a:pt x="173" y="484"/>
                      </a:lnTo>
                      <a:lnTo>
                        <a:pt x="177" y="486"/>
                      </a:lnTo>
                      <a:lnTo>
                        <a:pt x="180" y="486"/>
                      </a:lnTo>
                      <a:lnTo>
                        <a:pt x="181" y="486"/>
                      </a:lnTo>
                      <a:lnTo>
                        <a:pt x="182" y="486"/>
                      </a:lnTo>
                      <a:lnTo>
                        <a:pt x="183" y="486"/>
                      </a:lnTo>
                      <a:lnTo>
                        <a:pt x="186" y="486"/>
                      </a:lnTo>
                      <a:lnTo>
                        <a:pt x="187" y="486"/>
                      </a:lnTo>
                      <a:lnTo>
                        <a:pt x="189" y="486"/>
                      </a:lnTo>
                      <a:lnTo>
                        <a:pt x="190" y="485"/>
                      </a:lnTo>
                      <a:lnTo>
                        <a:pt x="191" y="485"/>
                      </a:lnTo>
                      <a:lnTo>
                        <a:pt x="194" y="484"/>
                      </a:lnTo>
                      <a:lnTo>
                        <a:pt x="196" y="482"/>
                      </a:lnTo>
                      <a:lnTo>
                        <a:pt x="200" y="480"/>
                      </a:lnTo>
                      <a:lnTo>
                        <a:pt x="202" y="478"/>
                      </a:lnTo>
                      <a:lnTo>
                        <a:pt x="205" y="474"/>
                      </a:lnTo>
                      <a:lnTo>
                        <a:pt x="210" y="474"/>
                      </a:lnTo>
                      <a:lnTo>
                        <a:pt x="222" y="482"/>
                      </a:lnTo>
                      <a:lnTo>
                        <a:pt x="242" y="481"/>
                      </a:lnTo>
                      <a:lnTo>
                        <a:pt x="244" y="479"/>
                      </a:lnTo>
                      <a:lnTo>
                        <a:pt x="246" y="477"/>
                      </a:lnTo>
                      <a:lnTo>
                        <a:pt x="247" y="475"/>
                      </a:lnTo>
                      <a:lnTo>
                        <a:pt x="247" y="474"/>
                      </a:lnTo>
                      <a:lnTo>
                        <a:pt x="248" y="474"/>
                      </a:lnTo>
                      <a:lnTo>
                        <a:pt x="250" y="472"/>
                      </a:lnTo>
                      <a:lnTo>
                        <a:pt x="252" y="467"/>
                      </a:lnTo>
                      <a:lnTo>
                        <a:pt x="253" y="465"/>
                      </a:lnTo>
                      <a:lnTo>
                        <a:pt x="254" y="463"/>
                      </a:lnTo>
                      <a:lnTo>
                        <a:pt x="254" y="460"/>
                      </a:lnTo>
                      <a:lnTo>
                        <a:pt x="254" y="458"/>
                      </a:lnTo>
                      <a:lnTo>
                        <a:pt x="254" y="455"/>
                      </a:lnTo>
                      <a:lnTo>
                        <a:pt x="254" y="452"/>
                      </a:lnTo>
                      <a:lnTo>
                        <a:pt x="252" y="447"/>
                      </a:lnTo>
                      <a:lnTo>
                        <a:pt x="251" y="441"/>
                      </a:lnTo>
                      <a:lnTo>
                        <a:pt x="248" y="435"/>
                      </a:lnTo>
                      <a:lnTo>
                        <a:pt x="247" y="432"/>
                      </a:lnTo>
                      <a:lnTo>
                        <a:pt x="247" y="430"/>
                      </a:lnTo>
                      <a:lnTo>
                        <a:pt x="246" y="423"/>
                      </a:lnTo>
                      <a:lnTo>
                        <a:pt x="247" y="416"/>
                      </a:lnTo>
                      <a:lnTo>
                        <a:pt x="247" y="406"/>
                      </a:lnTo>
                      <a:lnTo>
                        <a:pt x="245" y="396"/>
                      </a:lnTo>
                      <a:lnTo>
                        <a:pt x="244" y="391"/>
                      </a:lnTo>
                      <a:lnTo>
                        <a:pt x="244" y="387"/>
                      </a:lnTo>
                      <a:lnTo>
                        <a:pt x="240" y="379"/>
                      </a:lnTo>
                      <a:lnTo>
                        <a:pt x="235" y="371"/>
                      </a:lnTo>
                      <a:lnTo>
                        <a:pt x="229" y="364"/>
                      </a:lnTo>
                      <a:lnTo>
                        <a:pt x="222" y="359"/>
                      </a:lnTo>
                      <a:lnTo>
                        <a:pt x="214" y="353"/>
                      </a:lnTo>
                      <a:lnTo>
                        <a:pt x="194" y="344"/>
                      </a:lnTo>
                      <a:lnTo>
                        <a:pt x="176" y="335"/>
                      </a:lnTo>
                      <a:lnTo>
                        <a:pt x="156" y="328"/>
                      </a:lnTo>
                      <a:lnTo>
                        <a:pt x="146" y="325"/>
                      </a:lnTo>
                      <a:lnTo>
                        <a:pt x="136" y="323"/>
                      </a:lnTo>
                      <a:lnTo>
                        <a:pt x="132" y="322"/>
                      </a:lnTo>
                      <a:lnTo>
                        <a:pt x="129" y="321"/>
                      </a:lnTo>
                      <a:lnTo>
                        <a:pt x="124" y="317"/>
                      </a:lnTo>
                      <a:lnTo>
                        <a:pt x="117" y="312"/>
                      </a:lnTo>
                      <a:lnTo>
                        <a:pt x="112" y="308"/>
                      </a:lnTo>
                      <a:lnTo>
                        <a:pt x="108" y="302"/>
                      </a:lnTo>
                      <a:lnTo>
                        <a:pt x="103" y="296"/>
                      </a:lnTo>
                      <a:lnTo>
                        <a:pt x="100" y="290"/>
                      </a:lnTo>
                      <a:lnTo>
                        <a:pt x="96" y="283"/>
                      </a:lnTo>
                      <a:lnTo>
                        <a:pt x="94" y="276"/>
                      </a:lnTo>
                      <a:lnTo>
                        <a:pt x="92" y="270"/>
                      </a:lnTo>
                      <a:lnTo>
                        <a:pt x="85" y="243"/>
                      </a:lnTo>
                      <a:lnTo>
                        <a:pt x="81" y="229"/>
                      </a:lnTo>
                      <a:lnTo>
                        <a:pt x="80" y="215"/>
                      </a:lnTo>
                      <a:lnTo>
                        <a:pt x="77" y="201"/>
                      </a:lnTo>
                      <a:lnTo>
                        <a:pt x="75" y="187"/>
                      </a:lnTo>
                      <a:lnTo>
                        <a:pt x="74" y="173"/>
                      </a:lnTo>
                      <a:lnTo>
                        <a:pt x="74" y="159"/>
                      </a:lnTo>
                      <a:lnTo>
                        <a:pt x="73" y="148"/>
                      </a:lnTo>
                      <a:lnTo>
                        <a:pt x="71" y="138"/>
                      </a:lnTo>
                      <a:lnTo>
                        <a:pt x="67" y="119"/>
                      </a:lnTo>
                      <a:lnTo>
                        <a:pt x="78" y="113"/>
                      </a:lnTo>
                      <a:lnTo>
                        <a:pt x="89" y="108"/>
                      </a:lnTo>
                      <a:lnTo>
                        <a:pt x="101" y="103"/>
                      </a:lnTo>
                      <a:lnTo>
                        <a:pt x="112" y="99"/>
                      </a:lnTo>
                      <a:lnTo>
                        <a:pt x="137" y="92"/>
                      </a:lnTo>
                      <a:lnTo>
                        <a:pt x="162" y="89"/>
                      </a:lnTo>
                      <a:lnTo>
                        <a:pt x="176" y="87"/>
                      </a:lnTo>
                      <a:lnTo>
                        <a:pt x="191" y="86"/>
                      </a:lnTo>
                      <a:lnTo>
                        <a:pt x="206" y="85"/>
                      </a:lnTo>
                      <a:lnTo>
                        <a:pt x="221" y="86"/>
                      </a:lnTo>
                      <a:lnTo>
                        <a:pt x="235" y="88"/>
                      </a:lnTo>
                      <a:lnTo>
                        <a:pt x="250" y="90"/>
                      </a:lnTo>
                      <a:lnTo>
                        <a:pt x="265" y="92"/>
                      </a:lnTo>
                      <a:lnTo>
                        <a:pt x="279" y="96"/>
                      </a:lnTo>
                      <a:lnTo>
                        <a:pt x="344" y="110"/>
                      </a:lnTo>
                      <a:lnTo>
                        <a:pt x="377" y="117"/>
                      </a:lnTo>
                      <a:lnTo>
                        <a:pt x="410" y="123"/>
                      </a:lnTo>
                      <a:lnTo>
                        <a:pt x="418" y="124"/>
                      </a:lnTo>
                      <a:lnTo>
                        <a:pt x="427" y="125"/>
                      </a:lnTo>
                      <a:lnTo>
                        <a:pt x="433" y="124"/>
                      </a:lnTo>
                      <a:lnTo>
                        <a:pt x="435" y="123"/>
                      </a:lnTo>
                      <a:lnTo>
                        <a:pt x="437" y="123"/>
                      </a:lnTo>
                      <a:lnTo>
                        <a:pt x="439" y="123"/>
                      </a:lnTo>
                      <a:lnTo>
                        <a:pt x="444" y="121"/>
                      </a:lnTo>
                      <a:lnTo>
                        <a:pt x="449" y="119"/>
                      </a:lnTo>
                      <a:lnTo>
                        <a:pt x="452" y="117"/>
                      </a:lnTo>
                      <a:lnTo>
                        <a:pt x="454" y="116"/>
                      </a:lnTo>
                      <a:lnTo>
                        <a:pt x="456" y="114"/>
                      </a:lnTo>
                      <a:lnTo>
                        <a:pt x="459" y="113"/>
                      </a:lnTo>
                      <a:lnTo>
                        <a:pt x="462" y="109"/>
                      </a:lnTo>
                      <a:lnTo>
                        <a:pt x="467" y="105"/>
                      </a:lnTo>
                      <a:lnTo>
                        <a:pt x="472" y="96"/>
                      </a:lnTo>
                      <a:lnTo>
                        <a:pt x="476" y="88"/>
                      </a:lnTo>
                      <a:lnTo>
                        <a:pt x="477" y="83"/>
                      </a:lnTo>
                      <a:lnTo>
                        <a:pt x="478" y="79"/>
                      </a:lnTo>
                      <a:lnTo>
                        <a:pt x="480" y="70"/>
                      </a:lnTo>
                      <a:lnTo>
                        <a:pt x="480" y="62"/>
                      </a:lnTo>
                      <a:lnTo>
                        <a:pt x="478" y="53"/>
                      </a:lnTo>
                      <a:lnTo>
                        <a:pt x="476" y="44"/>
                      </a:lnTo>
                      <a:lnTo>
                        <a:pt x="476" y="42"/>
                      </a:lnTo>
                      <a:lnTo>
                        <a:pt x="475" y="42"/>
                      </a:lnTo>
                      <a:lnTo>
                        <a:pt x="475" y="40"/>
                      </a:lnTo>
                      <a:lnTo>
                        <a:pt x="473" y="35"/>
                      </a:lnTo>
                      <a:lnTo>
                        <a:pt x="469" y="29"/>
                      </a:lnTo>
                      <a:lnTo>
                        <a:pt x="464" y="25"/>
                      </a:lnTo>
                      <a:lnTo>
                        <a:pt x="458" y="21"/>
                      </a:lnTo>
                      <a:lnTo>
                        <a:pt x="455" y="20"/>
                      </a:lnTo>
                      <a:lnTo>
                        <a:pt x="452" y="19"/>
                      </a:lnTo>
                      <a:lnTo>
                        <a:pt x="427" y="13"/>
                      </a:lnTo>
                      <a:lnTo>
                        <a:pt x="403" y="8"/>
                      </a:lnTo>
                      <a:lnTo>
                        <a:pt x="378" y="4"/>
                      </a:lnTo>
                      <a:lnTo>
                        <a:pt x="354" y="2"/>
                      </a:lnTo>
                      <a:lnTo>
                        <a:pt x="342" y="1"/>
                      </a:lnTo>
                      <a:lnTo>
                        <a:pt x="329" y="0"/>
                      </a:lnTo>
                      <a:lnTo>
                        <a:pt x="305" y="0"/>
                      </a:lnTo>
                      <a:lnTo>
                        <a:pt x="292" y="0"/>
                      </a:lnTo>
                      <a:lnTo>
                        <a:pt x="280" y="1"/>
                      </a:lnTo>
                      <a:lnTo>
                        <a:pt x="256" y="4"/>
                      </a:lnTo>
                      <a:lnTo>
                        <a:pt x="214" y="9"/>
                      </a:lnTo>
                      <a:lnTo>
                        <a:pt x="174" y="17"/>
                      </a:lnTo>
                      <a:lnTo>
                        <a:pt x="134" y="28"/>
                      </a:lnTo>
                      <a:lnTo>
                        <a:pt x="95" y="40"/>
                      </a:lnTo>
                      <a:lnTo>
                        <a:pt x="61" y="52"/>
                      </a:lnTo>
                      <a:lnTo>
                        <a:pt x="28" y="6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9" name="Freeform 48"/>
                <p:cNvSpPr>
                  <a:spLocks noChangeAspect="1"/>
                </p:cNvSpPr>
                <p:nvPr/>
              </p:nvSpPr>
              <p:spPr bwMode="auto">
                <a:xfrm>
                  <a:off x="2282" y="3046"/>
                  <a:ext cx="804" cy="669"/>
                </a:xfrm>
                <a:custGeom>
                  <a:avLst/>
                  <a:gdLst>
                    <a:gd name="T0" fmla="*/ 4 w 804"/>
                    <a:gd name="T1" fmla="*/ 81 h 669"/>
                    <a:gd name="T2" fmla="*/ 14 w 804"/>
                    <a:gd name="T3" fmla="*/ 102 h 669"/>
                    <a:gd name="T4" fmla="*/ 33 w 804"/>
                    <a:gd name="T5" fmla="*/ 117 h 669"/>
                    <a:gd name="T6" fmla="*/ 77 w 804"/>
                    <a:gd name="T7" fmla="*/ 137 h 669"/>
                    <a:gd name="T8" fmla="*/ 292 w 804"/>
                    <a:gd name="T9" fmla="*/ 202 h 669"/>
                    <a:gd name="T10" fmla="*/ 338 w 804"/>
                    <a:gd name="T11" fmla="*/ 225 h 669"/>
                    <a:gd name="T12" fmla="*/ 351 w 804"/>
                    <a:gd name="T13" fmla="*/ 247 h 669"/>
                    <a:gd name="T14" fmla="*/ 354 w 804"/>
                    <a:gd name="T15" fmla="*/ 275 h 669"/>
                    <a:gd name="T16" fmla="*/ 346 w 804"/>
                    <a:gd name="T17" fmla="*/ 315 h 669"/>
                    <a:gd name="T18" fmla="*/ 346 w 804"/>
                    <a:gd name="T19" fmla="*/ 356 h 669"/>
                    <a:gd name="T20" fmla="*/ 358 w 804"/>
                    <a:gd name="T21" fmla="*/ 376 h 669"/>
                    <a:gd name="T22" fmla="*/ 384 w 804"/>
                    <a:gd name="T23" fmla="*/ 427 h 669"/>
                    <a:gd name="T24" fmla="*/ 429 w 804"/>
                    <a:gd name="T25" fmla="*/ 494 h 669"/>
                    <a:gd name="T26" fmla="*/ 455 w 804"/>
                    <a:gd name="T27" fmla="*/ 535 h 669"/>
                    <a:gd name="T28" fmla="*/ 482 w 804"/>
                    <a:gd name="T29" fmla="*/ 580 h 669"/>
                    <a:gd name="T30" fmla="*/ 498 w 804"/>
                    <a:gd name="T31" fmla="*/ 624 h 669"/>
                    <a:gd name="T32" fmla="*/ 510 w 804"/>
                    <a:gd name="T33" fmla="*/ 645 h 669"/>
                    <a:gd name="T34" fmla="*/ 525 w 804"/>
                    <a:gd name="T35" fmla="*/ 659 h 669"/>
                    <a:gd name="T36" fmla="*/ 547 w 804"/>
                    <a:gd name="T37" fmla="*/ 667 h 669"/>
                    <a:gd name="T38" fmla="*/ 573 w 804"/>
                    <a:gd name="T39" fmla="*/ 667 h 669"/>
                    <a:gd name="T40" fmla="*/ 577 w 804"/>
                    <a:gd name="T41" fmla="*/ 664 h 669"/>
                    <a:gd name="T42" fmla="*/ 581 w 804"/>
                    <a:gd name="T43" fmla="*/ 661 h 669"/>
                    <a:gd name="T44" fmla="*/ 600 w 804"/>
                    <a:gd name="T45" fmla="*/ 626 h 669"/>
                    <a:gd name="T46" fmla="*/ 605 w 804"/>
                    <a:gd name="T47" fmla="*/ 615 h 669"/>
                    <a:gd name="T48" fmla="*/ 621 w 804"/>
                    <a:gd name="T49" fmla="*/ 588 h 669"/>
                    <a:gd name="T50" fmla="*/ 673 w 804"/>
                    <a:gd name="T51" fmla="*/ 551 h 669"/>
                    <a:gd name="T52" fmla="*/ 732 w 804"/>
                    <a:gd name="T53" fmla="*/ 531 h 669"/>
                    <a:gd name="T54" fmla="*/ 779 w 804"/>
                    <a:gd name="T55" fmla="*/ 529 h 669"/>
                    <a:gd name="T56" fmla="*/ 784 w 804"/>
                    <a:gd name="T57" fmla="*/ 528 h 669"/>
                    <a:gd name="T58" fmla="*/ 796 w 804"/>
                    <a:gd name="T59" fmla="*/ 520 h 669"/>
                    <a:gd name="T60" fmla="*/ 803 w 804"/>
                    <a:gd name="T61" fmla="*/ 509 h 669"/>
                    <a:gd name="T62" fmla="*/ 804 w 804"/>
                    <a:gd name="T63" fmla="*/ 503 h 669"/>
                    <a:gd name="T64" fmla="*/ 803 w 804"/>
                    <a:gd name="T65" fmla="*/ 490 h 669"/>
                    <a:gd name="T66" fmla="*/ 798 w 804"/>
                    <a:gd name="T67" fmla="*/ 479 h 669"/>
                    <a:gd name="T68" fmla="*/ 789 w 804"/>
                    <a:gd name="T69" fmla="*/ 459 h 669"/>
                    <a:gd name="T70" fmla="*/ 765 w 804"/>
                    <a:gd name="T71" fmla="*/ 437 h 669"/>
                    <a:gd name="T72" fmla="*/ 741 w 804"/>
                    <a:gd name="T73" fmla="*/ 430 h 669"/>
                    <a:gd name="T74" fmla="*/ 703 w 804"/>
                    <a:gd name="T75" fmla="*/ 437 h 669"/>
                    <a:gd name="T76" fmla="*/ 670 w 804"/>
                    <a:gd name="T77" fmla="*/ 456 h 669"/>
                    <a:gd name="T78" fmla="*/ 597 w 804"/>
                    <a:gd name="T79" fmla="*/ 513 h 669"/>
                    <a:gd name="T80" fmla="*/ 571 w 804"/>
                    <a:gd name="T81" fmla="*/ 546 h 669"/>
                    <a:gd name="T82" fmla="*/ 557 w 804"/>
                    <a:gd name="T83" fmla="*/ 565 h 669"/>
                    <a:gd name="T84" fmla="*/ 529 w 804"/>
                    <a:gd name="T85" fmla="*/ 530 h 669"/>
                    <a:gd name="T86" fmla="*/ 501 w 804"/>
                    <a:gd name="T87" fmla="*/ 478 h 669"/>
                    <a:gd name="T88" fmla="*/ 471 w 804"/>
                    <a:gd name="T89" fmla="*/ 406 h 669"/>
                    <a:gd name="T90" fmla="*/ 447 w 804"/>
                    <a:gd name="T91" fmla="*/ 335 h 669"/>
                    <a:gd name="T92" fmla="*/ 438 w 804"/>
                    <a:gd name="T93" fmla="*/ 281 h 669"/>
                    <a:gd name="T94" fmla="*/ 437 w 804"/>
                    <a:gd name="T95" fmla="*/ 225 h 669"/>
                    <a:gd name="T96" fmla="*/ 439 w 804"/>
                    <a:gd name="T97" fmla="*/ 197 h 669"/>
                    <a:gd name="T98" fmla="*/ 426 w 804"/>
                    <a:gd name="T99" fmla="*/ 174 h 669"/>
                    <a:gd name="T100" fmla="*/ 388 w 804"/>
                    <a:gd name="T101" fmla="*/ 139 h 669"/>
                    <a:gd name="T102" fmla="*/ 343 w 804"/>
                    <a:gd name="T103" fmla="*/ 118 h 669"/>
                    <a:gd name="T104" fmla="*/ 328 w 804"/>
                    <a:gd name="T105" fmla="*/ 108 h 669"/>
                    <a:gd name="T106" fmla="*/ 189 w 804"/>
                    <a:gd name="T107" fmla="*/ 41 h 669"/>
                    <a:gd name="T108" fmla="*/ 135 w 804"/>
                    <a:gd name="T109" fmla="*/ 17 h 669"/>
                    <a:gd name="T110" fmla="*/ 60 w 804"/>
                    <a:gd name="T111" fmla="*/ 1 h 669"/>
                    <a:gd name="T112" fmla="*/ 26 w 804"/>
                    <a:gd name="T113" fmla="*/ 6 h 669"/>
                    <a:gd name="T114" fmla="*/ 7 w 804"/>
                    <a:gd name="T115" fmla="*/ 25 h 669"/>
                    <a:gd name="T116" fmla="*/ 0 w 804"/>
                    <a:gd name="T117" fmla="*/ 49 h 669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804"/>
                    <a:gd name="T178" fmla="*/ 0 h 669"/>
                    <a:gd name="T179" fmla="*/ 804 w 804"/>
                    <a:gd name="T180" fmla="*/ 669 h 669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804" h="669">
                      <a:moveTo>
                        <a:pt x="0" y="60"/>
                      </a:moveTo>
                      <a:lnTo>
                        <a:pt x="0" y="65"/>
                      </a:lnTo>
                      <a:lnTo>
                        <a:pt x="1" y="70"/>
                      </a:lnTo>
                      <a:lnTo>
                        <a:pt x="4" y="81"/>
                      </a:lnTo>
                      <a:lnTo>
                        <a:pt x="7" y="89"/>
                      </a:lnTo>
                      <a:lnTo>
                        <a:pt x="9" y="93"/>
                      </a:lnTo>
                      <a:lnTo>
                        <a:pt x="12" y="98"/>
                      </a:lnTo>
                      <a:lnTo>
                        <a:pt x="14" y="102"/>
                      </a:lnTo>
                      <a:lnTo>
                        <a:pt x="17" y="105"/>
                      </a:lnTo>
                      <a:lnTo>
                        <a:pt x="21" y="108"/>
                      </a:lnTo>
                      <a:lnTo>
                        <a:pt x="24" y="111"/>
                      </a:lnTo>
                      <a:lnTo>
                        <a:pt x="33" y="117"/>
                      </a:lnTo>
                      <a:lnTo>
                        <a:pt x="42" y="124"/>
                      </a:lnTo>
                      <a:lnTo>
                        <a:pt x="44" y="125"/>
                      </a:lnTo>
                      <a:lnTo>
                        <a:pt x="47" y="127"/>
                      </a:lnTo>
                      <a:lnTo>
                        <a:pt x="77" y="137"/>
                      </a:lnTo>
                      <a:lnTo>
                        <a:pt x="108" y="147"/>
                      </a:lnTo>
                      <a:lnTo>
                        <a:pt x="196" y="174"/>
                      </a:lnTo>
                      <a:lnTo>
                        <a:pt x="285" y="201"/>
                      </a:lnTo>
                      <a:lnTo>
                        <a:pt x="292" y="202"/>
                      </a:lnTo>
                      <a:lnTo>
                        <a:pt x="299" y="204"/>
                      </a:lnTo>
                      <a:lnTo>
                        <a:pt x="312" y="210"/>
                      </a:lnTo>
                      <a:lnTo>
                        <a:pt x="325" y="217"/>
                      </a:lnTo>
                      <a:lnTo>
                        <a:pt x="338" y="225"/>
                      </a:lnTo>
                      <a:lnTo>
                        <a:pt x="340" y="229"/>
                      </a:lnTo>
                      <a:lnTo>
                        <a:pt x="344" y="235"/>
                      </a:lnTo>
                      <a:lnTo>
                        <a:pt x="349" y="242"/>
                      </a:lnTo>
                      <a:lnTo>
                        <a:pt x="351" y="247"/>
                      </a:lnTo>
                      <a:lnTo>
                        <a:pt x="353" y="254"/>
                      </a:lnTo>
                      <a:lnTo>
                        <a:pt x="354" y="261"/>
                      </a:lnTo>
                      <a:lnTo>
                        <a:pt x="355" y="268"/>
                      </a:lnTo>
                      <a:lnTo>
                        <a:pt x="354" y="275"/>
                      </a:lnTo>
                      <a:lnTo>
                        <a:pt x="353" y="282"/>
                      </a:lnTo>
                      <a:lnTo>
                        <a:pt x="350" y="284"/>
                      </a:lnTo>
                      <a:lnTo>
                        <a:pt x="350" y="288"/>
                      </a:lnTo>
                      <a:lnTo>
                        <a:pt x="346" y="315"/>
                      </a:lnTo>
                      <a:lnTo>
                        <a:pt x="345" y="343"/>
                      </a:lnTo>
                      <a:lnTo>
                        <a:pt x="345" y="347"/>
                      </a:lnTo>
                      <a:lnTo>
                        <a:pt x="345" y="352"/>
                      </a:lnTo>
                      <a:lnTo>
                        <a:pt x="346" y="356"/>
                      </a:lnTo>
                      <a:lnTo>
                        <a:pt x="348" y="360"/>
                      </a:lnTo>
                      <a:lnTo>
                        <a:pt x="350" y="365"/>
                      </a:lnTo>
                      <a:lnTo>
                        <a:pt x="352" y="368"/>
                      </a:lnTo>
                      <a:lnTo>
                        <a:pt x="358" y="376"/>
                      </a:lnTo>
                      <a:lnTo>
                        <a:pt x="365" y="394"/>
                      </a:lnTo>
                      <a:lnTo>
                        <a:pt x="374" y="411"/>
                      </a:lnTo>
                      <a:lnTo>
                        <a:pt x="378" y="419"/>
                      </a:lnTo>
                      <a:lnTo>
                        <a:pt x="384" y="427"/>
                      </a:lnTo>
                      <a:lnTo>
                        <a:pt x="395" y="444"/>
                      </a:lnTo>
                      <a:lnTo>
                        <a:pt x="407" y="460"/>
                      </a:lnTo>
                      <a:lnTo>
                        <a:pt x="419" y="477"/>
                      </a:lnTo>
                      <a:lnTo>
                        <a:pt x="429" y="494"/>
                      </a:lnTo>
                      <a:lnTo>
                        <a:pt x="440" y="512"/>
                      </a:lnTo>
                      <a:lnTo>
                        <a:pt x="443" y="518"/>
                      </a:lnTo>
                      <a:lnTo>
                        <a:pt x="447" y="524"/>
                      </a:lnTo>
                      <a:lnTo>
                        <a:pt x="455" y="535"/>
                      </a:lnTo>
                      <a:lnTo>
                        <a:pt x="463" y="545"/>
                      </a:lnTo>
                      <a:lnTo>
                        <a:pt x="470" y="557"/>
                      </a:lnTo>
                      <a:lnTo>
                        <a:pt x="476" y="568"/>
                      </a:lnTo>
                      <a:lnTo>
                        <a:pt x="482" y="580"/>
                      </a:lnTo>
                      <a:lnTo>
                        <a:pt x="488" y="593"/>
                      </a:lnTo>
                      <a:lnTo>
                        <a:pt x="492" y="605"/>
                      </a:lnTo>
                      <a:lnTo>
                        <a:pt x="496" y="618"/>
                      </a:lnTo>
                      <a:lnTo>
                        <a:pt x="498" y="624"/>
                      </a:lnTo>
                      <a:lnTo>
                        <a:pt x="501" y="629"/>
                      </a:lnTo>
                      <a:lnTo>
                        <a:pt x="503" y="636"/>
                      </a:lnTo>
                      <a:lnTo>
                        <a:pt x="506" y="641"/>
                      </a:lnTo>
                      <a:lnTo>
                        <a:pt x="510" y="645"/>
                      </a:lnTo>
                      <a:lnTo>
                        <a:pt x="513" y="650"/>
                      </a:lnTo>
                      <a:lnTo>
                        <a:pt x="517" y="653"/>
                      </a:lnTo>
                      <a:lnTo>
                        <a:pt x="521" y="657"/>
                      </a:lnTo>
                      <a:lnTo>
                        <a:pt x="525" y="659"/>
                      </a:lnTo>
                      <a:lnTo>
                        <a:pt x="531" y="662"/>
                      </a:lnTo>
                      <a:lnTo>
                        <a:pt x="536" y="664"/>
                      </a:lnTo>
                      <a:lnTo>
                        <a:pt x="541" y="666"/>
                      </a:lnTo>
                      <a:lnTo>
                        <a:pt x="547" y="667"/>
                      </a:lnTo>
                      <a:lnTo>
                        <a:pt x="553" y="668"/>
                      </a:lnTo>
                      <a:lnTo>
                        <a:pt x="567" y="669"/>
                      </a:lnTo>
                      <a:lnTo>
                        <a:pt x="571" y="668"/>
                      </a:lnTo>
                      <a:lnTo>
                        <a:pt x="573" y="667"/>
                      </a:lnTo>
                      <a:lnTo>
                        <a:pt x="575" y="666"/>
                      </a:lnTo>
                      <a:lnTo>
                        <a:pt x="576" y="665"/>
                      </a:lnTo>
                      <a:lnTo>
                        <a:pt x="577" y="665"/>
                      </a:lnTo>
                      <a:lnTo>
                        <a:pt x="577" y="664"/>
                      </a:lnTo>
                      <a:lnTo>
                        <a:pt x="578" y="664"/>
                      </a:lnTo>
                      <a:lnTo>
                        <a:pt x="580" y="662"/>
                      </a:lnTo>
                      <a:lnTo>
                        <a:pt x="581" y="661"/>
                      </a:lnTo>
                      <a:lnTo>
                        <a:pt x="588" y="650"/>
                      </a:lnTo>
                      <a:lnTo>
                        <a:pt x="594" y="638"/>
                      </a:lnTo>
                      <a:lnTo>
                        <a:pt x="600" y="627"/>
                      </a:lnTo>
                      <a:lnTo>
                        <a:pt x="600" y="626"/>
                      </a:lnTo>
                      <a:lnTo>
                        <a:pt x="600" y="625"/>
                      </a:lnTo>
                      <a:lnTo>
                        <a:pt x="601" y="623"/>
                      </a:lnTo>
                      <a:lnTo>
                        <a:pt x="601" y="621"/>
                      </a:lnTo>
                      <a:lnTo>
                        <a:pt x="605" y="615"/>
                      </a:lnTo>
                      <a:lnTo>
                        <a:pt x="607" y="610"/>
                      </a:lnTo>
                      <a:lnTo>
                        <a:pt x="608" y="605"/>
                      </a:lnTo>
                      <a:lnTo>
                        <a:pt x="615" y="597"/>
                      </a:lnTo>
                      <a:lnTo>
                        <a:pt x="621" y="588"/>
                      </a:lnTo>
                      <a:lnTo>
                        <a:pt x="629" y="581"/>
                      </a:lnTo>
                      <a:lnTo>
                        <a:pt x="643" y="569"/>
                      </a:lnTo>
                      <a:lnTo>
                        <a:pt x="659" y="558"/>
                      </a:lnTo>
                      <a:lnTo>
                        <a:pt x="673" y="551"/>
                      </a:lnTo>
                      <a:lnTo>
                        <a:pt x="687" y="544"/>
                      </a:lnTo>
                      <a:lnTo>
                        <a:pt x="702" y="539"/>
                      </a:lnTo>
                      <a:lnTo>
                        <a:pt x="717" y="535"/>
                      </a:lnTo>
                      <a:lnTo>
                        <a:pt x="732" y="531"/>
                      </a:lnTo>
                      <a:lnTo>
                        <a:pt x="748" y="530"/>
                      </a:lnTo>
                      <a:lnTo>
                        <a:pt x="763" y="529"/>
                      </a:lnTo>
                      <a:lnTo>
                        <a:pt x="779" y="529"/>
                      </a:lnTo>
                      <a:lnTo>
                        <a:pt x="780" y="529"/>
                      </a:lnTo>
                      <a:lnTo>
                        <a:pt x="781" y="529"/>
                      </a:lnTo>
                      <a:lnTo>
                        <a:pt x="782" y="529"/>
                      </a:lnTo>
                      <a:lnTo>
                        <a:pt x="784" y="528"/>
                      </a:lnTo>
                      <a:lnTo>
                        <a:pt x="786" y="528"/>
                      </a:lnTo>
                      <a:lnTo>
                        <a:pt x="787" y="527"/>
                      </a:lnTo>
                      <a:lnTo>
                        <a:pt x="790" y="526"/>
                      </a:lnTo>
                      <a:lnTo>
                        <a:pt x="796" y="520"/>
                      </a:lnTo>
                      <a:lnTo>
                        <a:pt x="798" y="517"/>
                      </a:lnTo>
                      <a:lnTo>
                        <a:pt x="800" y="515"/>
                      </a:lnTo>
                      <a:lnTo>
                        <a:pt x="802" y="512"/>
                      </a:lnTo>
                      <a:lnTo>
                        <a:pt x="803" y="509"/>
                      </a:lnTo>
                      <a:lnTo>
                        <a:pt x="803" y="508"/>
                      </a:lnTo>
                      <a:lnTo>
                        <a:pt x="804" y="506"/>
                      </a:lnTo>
                      <a:lnTo>
                        <a:pt x="804" y="503"/>
                      </a:lnTo>
                      <a:lnTo>
                        <a:pt x="804" y="500"/>
                      </a:lnTo>
                      <a:lnTo>
                        <a:pt x="804" y="496"/>
                      </a:lnTo>
                      <a:lnTo>
                        <a:pt x="804" y="493"/>
                      </a:lnTo>
                      <a:lnTo>
                        <a:pt x="803" y="490"/>
                      </a:lnTo>
                      <a:lnTo>
                        <a:pt x="802" y="486"/>
                      </a:lnTo>
                      <a:lnTo>
                        <a:pt x="800" y="482"/>
                      </a:lnTo>
                      <a:lnTo>
                        <a:pt x="799" y="480"/>
                      </a:lnTo>
                      <a:lnTo>
                        <a:pt x="798" y="479"/>
                      </a:lnTo>
                      <a:lnTo>
                        <a:pt x="797" y="475"/>
                      </a:lnTo>
                      <a:lnTo>
                        <a:pt x="795" y="471"/>
                      </a:lnTo>
                      <a:lnTo>
                        <a:pt x="793" y="466"/>
                      </a:lnTo>
                      <a:lnTo>
                        <a:pt x="789" y="459"/>
                      </a:lnTo>
                      <a:lnTo>
                        <a:pt x="783" y="452"/>
                      </a:lnTo>
                      <a:lnTo>
                        <a:pt x="778" y="447"/>
                      </a:lnTo>
                      <a:lnTo>
                        <a:pt x="772" y="442"/>
                      </a:lnTo>
                      <a:lnTo>
                        <a:pt x="765" y="437"/>
                      </a:lnTo>
                      <a:lnTo>
                        <a:pt x="757" y="433"/>
                      </a:lnTo>
                      <a:lnTo>
                        <a:pt x="749" y="430"/>
                      </a:lnTo>
                      <a:lnTo>
                        <a:pt x="745" y="430"/>
                      </a:lnTo>
                      <a:lnTo>
                        <a:pt x="741" y="430"/>
                      </a:lnTo>
                      <a:lnTo>
                        <a:pt x="731" y="430"/>
                      </a:lnTo>
                      <a:lnTo>
                        <a:pt x="721" y="431"/>
                      </a:lnTo>
                      <a:lnTo>
                        <a:pt x="712" y="433"/>
                      </a:lnTo>
                      <a:lnTo>
                        <a:pt x="703" y="437"/>
                      </a:lnTo>
                      <a:lnTo>
                        <a:pt x="694" y="440"/>
                      </a:lnTo>
                      <a:lnTo>
                        <a:pt x="685" y="444"/>
                      </a:lnTo>
                      <a:lnTo>
                        <a:pt x="678" y="450"/>
                      </a:lnTo>
                      <a:lnTo>
                        <a:pt x="670" y="456"/>
                      </a:lnTo>
                      <a:lnTo>
                        <a:pt x="642" y="478"/>
                      </a:lnTo>
                      <a:lnTo>
                        <a:pt x="614" y="499"/>
                      </a:lnTo>
                      <a:lnTo>
                        <a:pt x="605" y="506"/>
                      </a:lnTo>
                      <a:lnTo>
                        <a:pt x="597" y="513"/>
                      </a:lnTo>
                      <a:lnTo>
                        <a:pt x="589" y="521"/>
                      </a:lnTo>
                      <a:lnTo>
                        <a:pt x="583" y="529"/>
                      </a:lnTo>
                      <a:lnTo>
                        <a:pt x="576" y="537"/>
                      </a:lnTo>
                      <a:lnTo>
                        <a:pt x="571" y="546"/>
                      </a:lnTo>
                      <a:lnTo>
                        <a:pt x="566" y="556"/>
                      </a:lnTo>
                      <a:lnTo>
                        <a:pt x="560" y="565"/>
                      </a:lnTo>
                      <a:lnTo>
                        <a:pt x="557" y="565"/>
                      </a:lnTo>
                      <a:lnTo>
                        <a:pt x="556" y="565"/>
                      </a:lnTo>
                      <a:lnTo>
                        <a:pt x="546" y="554"/>
                      </a:lnTo>
                      <a:lnTo>
                        <a:pt x="538" y="542"/>
                      </a:lnTo>
                      <a:lnTo>
                        <a:pt x="529" y="530"/>
                      </a:lnTo>
                      <a:lnTo>
                        <a:pt x="521" y="517"/>
                      </a:lnTo>
                      <a:lnTo>
                        <a:pt x="513" y="504"/>
                      </a:lnTo>
                      <a:lnTo>
                        <a:pt x="507" y="492"/>
                      </a:lnTo>
                      <a:lnTo>
                        <a:pt x="501" y="478"/>
                      </a:lnTo>
                      <a:lnTo>
                        <a:pt x="496" y="465"/>
                      </a:lnTo>
                      <a:lnTo>
                        <a:pt x="489" y="446"/>
                      </a:lnTo>
                      <a:lnTo>
                        <a:pt x="481" y="430"/>
                      </a:lnTo>
                      <a:lnTo>
                        <a:pt x="471" y="406"/>
                      </a:lnTo>
                      <a:lnTo>
                        <a:pt x="466" y="394"/>
                      </a:lnTo>
                      <a:lnTo>
                        <a:pt x="461" y="382"/>
                      </a:lnTo>
                      <a:lnTo>
                        <a:pt x="454" y="359"/>
                      </a:lnTo>
                      <a:lnTo>
                        <a:pt x="447" y="335"/>
                      </a:lnTo>
                      <a:lnTo>
                        <a:pt x="446" y="329"/>
                      </a:lnTo>
                      <a:lnTo>
                        <a:pt x="445" y="324"/>
                      </a:lnTo>
                      <a:lnTo>
                        <a:pt x="440" y="302"/>
                      </a:lnTo>
                      <a:lnTo>
                        <a:pt x="438" y="281"/>
                      </a:lnTo>
                      <a:lnTo>
                        <a:pt x="436" y="258"/>
                      </a:lnTo>
                      <a:lnTo>
                        <a:pt x="436" y="236"/>
                      </a:lnTo>
                      <a:lnTo>
                        <a:pt x="436" y="231"/>
                      </a:lnTo>
                      <a:lnTo>
                        <a:pt x="437" y="225"/>
                      </a:lnTo>
                      <a:lnTo>
                        <a:pt x="439" y="217"/>
                      </a:lnTo>
                      <a:lnTo>
                        <a:pt x="440" y="210"/>
                      </a:lnTo>
                      <a:lnTo>
                        <a:pt x="439" y="203"/>
                      </a:lnTo>
                      <a:lnTo>
                        <a:pt x="439" y="197"/>
                      </a:lnTo>
                      <a:lnTo>
                        <a:pt x="436" y="190"/>
                      </a:lnTo>
                      <a:lnTo>
                        <a:pt x="433" y="184"/>
                      </a:lnTo>
                      <a:lnTo>
                        <a:pt x="430" y="179"/>
                      </a:lnTo>
                      <a:lnTo>
                        <a:pt x="426" y="174"/>
                      </a:lnTo>
                      <a:lnTo>
                        <a:pt x="418" y="164"/>
                      </a:lnTo>
                      <a:lnTo>
                        <a:pt x="408" y="155"/>
                      </a:lnTo>
                      <a:lnTo>
                        <a:pt x="399" y="147"/>
                      </a:lnTo>
                      <a:lnTo>
                        <a:pt x="388" y="139"/>
                      </a:lnTo>
                      <a:lnTo>
                        <a:pt x="378" y="133"/>
                      </a:lnTo>
                      <a:lnTo>
                        <a:pt x="366" y="127"/>
                      </a:lnTo>
                      <a:lnTo>
                        <a:pt x="355" y="122"/>
                      </a:lnTo>
                      <a:lnTo>
                        <a:pt x="343" y="118"/>
                      </a:lnTo>
                      <a:lnTo>
                        <a:pt x="339" y="115"/>
                      </a:lnTo>
                      <a:lnTo>
                        <a:pt x="336" y="112"/>
                      </a:lnTo>
                      <a:lnTo>
                        <a:pt x="331" y="110"/>
                      </a:lnTo>
                      <a:lnTo>
                        <a:pt x="328" y="108"/>
                      </a:lnTo>
                      <a:lnTo>
                        <a:pt x="292" y="92"/>
                      </a:lnTo>
                      <a:lnTo>
                        <a:pt x="258" y="76"/>
                      </a:lnTo>
                      <a:lnTo>
                        <a:pt x="223" y="59"/>
                      </a:lnTo>
                      <a:lnTo>
                        <a:pt x="189" y="41"/>
                      </a:lnTo>
                      <a:lnTo>
                        <a:pt x="172" y="32"/>
                      </a:lnTo>
                      <a:lnTo>
                        <a:pt x="154" y="24"/>
                      </a:lnTo>
                      <a:lnTo>
                        <a:pt x="144" y="20"/>
                      </a:lnTo>
                      <a:lnTo>
                        <a:pt x="135" y="17"/>
                      </a:lnTo>
                      <a:lnTo>
                        <a:pt x="117" y="11"/>
                      </a:lnTo>
                      <a:lnTo>
                        <a:pt x="98" y="7"/>
                      </a:lnTo>
                      <a:lnTo>
                        <a:pt x="79" y="3"/>
                      </a:lnTo>
                      <a:lnTo>
                        <a:pt x="60" y="1"/>
                      </a:lnTo>
                      <a:lnTo>
                        <a:pt x="50" y="0"/>
                      </a:lnTo>
                      <a:lnTo>
                        <a:pt x="41" y="0"/>
                      </a:lnTo>
                      <a:lnTo>
                        <a:pt x="30" y="4"/>
                      </a:lnTo>
                      <a:lnTo>
                        <a:pt x="26" y="6"/>
                      </a:lnTo>
                      <a:lnTo>
                        <a:pt x="21" y="9"/>
                      </a:lnTo>
                      <a:lnTo>
                        <a:pt x="14" y="15"/>
                      </a:lnTo>
                      <a:lnTo>
                        <a:pt x="9" y="22"/>
                      </a:lnTo>
                      <a:lnTo>
                        <a:pt x="7" y="25"/>
                      </a:lnTo>
                      <a:lnTo>
                        <a:pt x="5" y="30"/>
                      </a:lnTo>
                      <a:lnTo>
                        <a:pt x="3" y="34"/>
                      </a:lnTo>
                      <a:lnTo>
                        <a:pt x="2" y="39"/>
                      </a:lnTo>
                      <a:lnTo>
                        <a:pt x="0" y="49"/>
                      </a:lnTo>
                      <a:lnTo>
                        <a:pt x="0" y="54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Freeform 49"/>
                <p:cNvSpPr>
                  <a:spLocks noChangeAspect="1"/>
                </p:cNvSpPr>
                <p:nvPr/>
              </p:nvSpPr>
              <p:spPr bwMode="auto">
                <a:xfrm>
                  <a:off x="1471" y="3026"/>
                  <a:ext cx="788" cy="432"/>
                </a:xfrm>
                <a:custGeom>
                  <a:avLst/>
                  <a:gdLst>
                    <a:gd name="T0" fmla="*/ 787 w 788"/>
                    <a:gd name="T1" fmla="*/ 82 h 432"/>
                    <a:gd name="T2" fmla="*/ 777 w 788"/>
                    <a:gd name="T3" fmla="*/ 48 h 432"/>
                    <a:gd name="T4" fmla="*/ 750 w 788"/>
                    <a:gd name="T5" fmla="*/ 26 h 432"/>
                    <a:gd name="T6" fmla="*/ 714 w 788"/>
                    <a:gd name="T7" fmla="*/ 22 h 432"/>
                    <a:gd name="T8" fmla="*/ 691 w 788"/>
                    <a:gd name="T9" fmla="*/ 34 h 432"/>
                    <a:gd name="T10" fmla="*/ 634 w 788"/>
                    <a:gd name="T11" fmla="*/ 105 h 432"/>
                    <a:gd name="T12" fmla="*/ 566 w 788"/>
                    <a:gd name="T13" fmla="*/ 213 h 432"/>
                    <a:gd name="T14" fmla="*/ 530 w 788"/>
                    <a:gd name="T15" fmla="*/ 286 h 432"/>
                    <a:gd name="T16" fmla="*/ 510 w 788"/>
                    <a:gd name="T17" fmla="*/ 314 h 432"/>
                    <a:gd name="T18" fmla="*/ 478 w 788"/>
                    <a:gd name="T19" fmla="*/ 331 h 432"/>
                    <a:gd name="T20" fmla="*/ 431 w 788"/>
                    <a:gd name="T21" fmla="*/ 280 h 432"/>
                    <a:gd name="T22" fmla="*/ 371 w 788"/>
                    <a:gd name="T23" fmla="*/ 226 h 432"/>
                    <a:gd name="T24" fmla="*/ 300 w 788"/>
                    <a:gd name="T25" fmla="*/ 178 h 432"/>
                    <a:gd name="T26" fmla="*/ 257 w 788"/>
                    <a:gd name="T27" fmla="*/ 144 h 432"/>
                    <a:gd name="T28" fmla="*/ 228 w 788"/>
                    <a:gd name="T29" fmla="*/ 94 h 432"/>
                    <a:gd name="T30" fmla="*/ 198 w 788"/>
                    <a:gd name="T31" fmla="*/ 21 h 432"/>
                    <a:gd name="T32" fmla="*/ 184 w 788"/>
                    <a:gd name="T33" fmla="*/ 6 h 432"/>
                    <a:gd name="T34" fmla="*/ 155 w 788"/>
                    <a:gd name="T35" fmla="*/ 0 h 432"/>
                    <a:gd name="T36" fmla="*/ 123 w 788"/>
                    <a:gd name="T37" fmla="*/ 22 h 432"/>
                    <a:gd name="T38" fmla="*/ 120 w 788"/>
                    <a:gd name="T39" fmla="*/ 57 h 432"/>
                    <a:gd name="T40" fmla="*/ 118 w 788"/>
                    <a:gd name="T41" fmla="*/ 89 h 432"/>
                    <a:gd name="T42" fmla="*/ 106 w 788"/>
                    <a:gd name="T43" fmla="*/ 127 h 432"/>
                    <a:gd name="T44" fmla="*/ 95 w 788"/>
                    <a:gd name="T45" fmla="*/ 146 h 432"/>
                    <a:gd name="T46" fmla="*/ 80 w 788"/>
                    <a:gd name="T47" fmla="*/ 162 h 432"/>
                    <a:gd name="T48" fmla="*/ 25 w 788"/>
                    <a:gd name="T49" fmla="*/ 219 h 432"/>
                    <a:gd name="T50" fmla="*/ 0 w 788"/>
                    <a:gd name="T51" fmla="*/ 266 h 432"/>
                    <a:gd name="T52" fmla="*/ 3 w 788"/>
                    <a:gd name="T53" fmla="*/ 287 h 432"/>
                    <a:gd name="T54" fmla="*/ 32 w 788"/>
                    <a:gd name="T55" fmla="*/ 300 h 432"/>
                    <a:gd name="T56" fmla="*/ 50 w 788"/>
                    <a:gd name="T57" fmla="*/ 295 h 432"/>
                    <a:gd name="T58" fmla="*/ 74 w 788"/>
                    <a:gd name="T59" fmla="*/ 283 h 432"/>
                    <a:gd name="T60" fmla="*/ 91 w 788"/>
                    <a:gd name="T61" fmla="*/ 269 h 432"/>
                    <a:gd name="T62" fmla="*/ 97 w 788"/>
                    <a:gd name="T63" fmla="*/ 264 h 432"/>
                    <a:gd name="T64" fmla="*/ 118 w 788"/>
                    <a:gd name="T65" fmla="*/ 237 h 432"/>
                    <a:gd name="T66" fmla="*/ 130 w 788"/>
                    <a:gd name="T67" fmla="*/ 211 h 432"/>
                    <a:gd name="T68" fmla="*/ 140 w 788"/>
                    <a:gd name="T69" fmla="*/ 169 h 432"/>
                    <a:gd name="T70" fmla="*/ 150 w 788"/>
                    <a:gd name="T71" fmla="*/ 131 h 432"/>
                    <a:gd name="T72" fmla="*/ 172 w 788"/>
                    <a:gd name="T73" fmla="*/ 116 h 432"/>
                    <a:gd name="T74" fmla="*/ 190 w 788"/>
                    <a:gd name="T75" fmla="*/ 130 h 432"/>
                    <a:gd name="T76" fmla="*/ 207 w 788"/>
                    <a:gd name="T77" fmla="*/ 158 h 432"/>
                    <a:gd name="T78" fmla="*/ 250 w 788"/>
                    <a:gd name="T79" fmla="*/ 223 h 432"/>
                    <a:gd name="T80" fmla="*/ 373 w 788"/>
                    <a:gd name="T81" fmla="*/ 329 h 432"/>
                    <a:gd name="T82" fmla="*/ 433 w 788"/>
                    <a:gd name="T83" fmla="*/ 377 h 432"/>
                    <a:gd name="T84" fmla="*/ 454 w 788"/>
                    <a:gd name="T85" fmla="*/ 413 h 432"/>
                    <a:gd name="T86" fmla="*/ 496 w 788"/>
                    <a:gd name="T87" fmla="*/ 432 h 432"/>
                    <a:gd name="T88" fmla="*/ 517 w 788"/>
                    <a:gd name="T89" fmla="*/ 427 h 432"/>
                    <a:gd name="T90" fmla="*/ 561 w 788"/>
                    <a:gd name="T91" fmla="*/ 399 h 432"/>
                    <a:gd name="T92" fmla="*/ 577 w 788"/>
                    <a:gd name="T93" fmla="*/ 384 h 432"/>
                    <a:gd name="T94" fmla="*/ 646 w 788"/>
                    <a:gd name="T95" fmla="*/ 310 h 432"/>
                    <a:gd name="T96" fmla="*/ 693 w 788"/>
                    <a:gd name="T97" fmla="*/ 253 h 432"/>
                    <a:gd name="T98" fmla="*/ 714 w 788"/>
                    <a:gd name="T99" fmla="*/ 225 h 432"/>
                    <a:gd name="T100" fmla="*/ 753 w 788"/>
                    <a:gd name="T101" fmla="*/ 165 h 432"/>
                    <a:gd name="T102" fmla="*/ 782 w 788"/>
                    <a:gd name="T103" fmla="*/ 106 h 432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788"/>
                    <a:gd name="T157" fmla="*/ 0 h 432"/>
                    <a:gd name="T158" fmla="*/ 788 w 788"/>
                    <a:gd name="T159" fmla="*/ 432 h 432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788" h="432">
                      <a:moveTo>
                        <a:pt x="782" y="106"/>
                      </a:moveTo>
                      <a:lnTo>
                        <a:pt x="784" y="98"/>
                      </a:lnTo>
                      <a:lnTo>
                        <a:pt x="786" y="91"/>
                      </a:lnTo>
                      <a:lnTo>
                        <a:pt x="786" y="87"/>
                      </a:lnTo>
                      <a:lnTo>
                        <a:pt x="787" y="82"/>
                      </a:lnTo>
                      <a:lnTo>
                        <a:pt x="788" y="75"/>
                      </a:lnTo>
                      <a:lnTo>
                        <a:pt x="785" y="64"/>
                      </a:lnTo>
                      <a:lnTo>
                        <a:pt x="784" y="60"/>
                      </a:lnTo>
                      <a:lnTo>
                        <a:pt x="782" y="55"/>
                      </a:lnTo>
                      <a:lnTo>
                        <a:pt x="777" y="48"/>
                      </a:lnTo>
                      <a:lnTo>
                        <a:pt x="770" y="39"/>
                      </a:lnTo>
                      <a:lnTo>
                        <a:pt x="766" y="35"/>
                      </a:lnTo>
                      <a:lnTo>
                        <a:pt x="763" y="33"/>
                      </a:lnTo>
                      <a:lnTo>
                        <a:pt x="755" y="27"/>
                      </a:lnTo>
                      <a:lnTo>
                        <a:pt x="750" y="26"/>
                      </a:lnTo>
                      <a:lnTo>
                        <a:pt x="747" y="24"/>
                      </a:lnTo>
                      <a:lnTo>
                        <a:pt x="738" y="21"/>
                      </a:lnTo>
                      <a:lnTo>
                        <a:pt x="728" y="21"/>
                      </a:lnTo>
                      <a:lnTo>
                        <a:pt x="719" y="21"/>
                      </a:lnTo>
                      <a:lnTo>
                        <a:pt x="714" y="22"/>
                      </a:lnTo>
                      <a:lnTo>
                        <a:pt x="708" y="24"/>
                      </a:lnTo>
                      <a:lnTo>
                        <a:pt x="703" y="25"/>
                      </a:lnTo>
                      <a:lnTo>
                        <a:pt x="699" y="27"/>
                      </a:lnTo>
                      <a:lnTo>
                        <a:pt x="694" y="31"/>
                      </a:lnTo>
                      <a:lnTo>
                        <a:pt x="691" y="34"/>
                      </a:lnTo>
                      <a:lnTo>
                        <a:pt x="679" y="48"/>
                      </a:lnTo>
                      <a:lnTo>
                        <a:pt x="667" y="62"/>
                      </a:lnTo>
                      <a:lnTo>
                        <a:pt x="656" y="76"/>
                      </a:lnTo>
                      <a:lnTo>
                        <a:pt x="644" y="90"/>
                      </a:lnTo>
                      <a:lnTo>
                        <a:pt x="634" y="105"/>
                      </a:lnTo>
                      <a:lnTo>
                        <a:pt x="623" y="120"/>
                      </a:lnTo>
                      <a:lnTo>
                        <a:pt x="603" y="150"/>
                      </a:lnTo>
                      <a:lnTo>
                        <a:pt x="583" y="182"/>
                      </a:lnTo>
                      <a:lnTo>
                        <a:pt x="573" y="198"/>
                      </a:lnTo>
                      <a:lnTo>
                        <a:pt x="566" y="213"/>
                      </a:lnTo>
                      <a:lnTo>
                        <a:pt x="558" y="232"/>
                      </a:lnTo>
                      <a:lnTo>
                        <a:pt x="549" y="250"/>
                      </a:lnTo>
                      <a:lnTo>
                        <a:pt x="544" y="259"/>
                      </a:lnTo>
                      <a:lnTo>
                        <a:pt x="539" y="267"/>
                      </a:lnTo>
                      <a:lnTo>
                        <a:pt x="530" y="286"/>
                      </a:lnTo>
                      <a:lnTo>
                        <a:pt x="525" y="293"/>
                      </a:lnTo>
                      <a:lnTo>
                        <a:pt x="523" y="296"/>
                      </a:lnTo>
                      <a:lnTo>
                        <a:pt x="521" y="300"/>
                      </a:lnTo>
                      <a:lnTo>
                        <a:pt x="516" y="307"/>
                      </a:lnTo>
                      <a:lnTo>
                        <a:pt x="510" y="314"/>
                      </a:lnTo>
                      <a:lnTo>
                        <a:pt x="504" y="320"/>
                      </a:lnTo>
                      <a:lnTo>
                        <a:pt x="499" y="327"/>
                      </a:lnTo>
                      <a:lnTo>
                        <a:pt x="493" y="333"/>
                      </a:lnTo>
                      <a:lnTo>
                        <a:pt x="486" y="339"/>
                      </a:lnTo>
                      <a:lnTo>
                        <a:pt x="478" y="331"/>
                      </a:lnTo>
                      <a:lnTo>
                        <a:pt x="470" y="324"/>
                      </a:lnTo>
                      <a:lnTo>
                        <a:pt x="455" y="309"/>
                      </a:lnTo>
                      <a:lnTo>
                        <a:pt x="448" y="301"/>
                      </a:lnTo>
                      <a:lnTo>
                        <a:pt x="441" y="292"/>
                      </a:lnTo>
                      <a:lnTo>
                        <a:pt x="431" y="280"/>
                      </a:lnTo>
                      <a:lnTo>
                        <a:pt x="419" y="267"/>
                      </a:lnTo>
                      <a:lnTo>
                        <a:pt x="408" y="256"/>
                      </a:lnTo>
                      <a:lnTo>
                        <a:pt x="397" y="246"/>
                      </a:lnTo>
                      <a:lnTo>
                        <a:pt x="383" y="235"/>
                      </a:lnTo>
                      <a:lnTo>
                        <a:pt x="371" y="226"/>
                      </a:lnTo>
                      <a:lnTo>
                        <a:pt x="358" y="216"/>
                      </a:lnTo>
                      <a:lnTo>
                        <a:pt x="344" y="208"/>
                      </a:lnTo>
                      <a:lnTo>
                        <a:pt x="328" y="198"/>
                      </a:lnTo>
                      <a:lnTo>
                        <a:pt x="313" y="188"/>
                      </a:lnTo>
                      <a:lnTo>
                        <a:pt x="300" y="178"/>
                      </a:lnTo>
                      <a:lnTo>
                        <a:pt x="288" y="170"/>
                      </a:lnTo>
                      <a:lnTo>
                        <a:pt x="276" y="160"/>
                      </a:lnTo>
                      <a:lnTo>
                        <a:pt x="264" y="151"/>
                      </a:lnTo>
                      <a:lnTo>
                        <a:pt x="260" y="147"/>
                      </a:lnTo>
                      <a:lnTo>
                        <a:pt x="257" y="144"/>
                      </a:lnTo>
                      <a:lnTo>
                        <a:pt x="254" y="139"/>
                      </a:lnTo>
                      <a:lnTo>
                        <a:pt x="251" y="136"/>
                      </a:lnTo>
                      <a:lnTo>
                        <a:pt x="243" y="122"/>
                      </a:lnTo>
                      <a:lnTo>
                        <a:pt x="235" y="108"/>
                      </a:lnTo>
                      <a:lnTo>
                        <a:pt x="228" y="94"/>
                      </a:lnTo>
                      <a:lnTo>
                        <a:pt x="221" y="80"/>
                      </a:lnTo>
                      <a:lnTo>
                        <a:pt x="215" y="65"/>
                      </a:lnTo>
                      <a:lnTo>
                        <a:pt x="208" y="51"/>
                      </a:lnTo>
                      <a:lnTo>
                        <a:pt x="203" y="36"/>
                      </a:lnTo>
                      <a:lnTo>
                        <a:pt x="198" y="21"/>
                      </a:lnTo>
                      <a:lnTo>
                        <a:pt x="196" y="17"/>
                      </a:lnTo>
                      <a:lnTo>
                        <a:pt x="193" y="14"/>
                      </a:lnTo>
                      <a:lnTo>
                        <a:pt x="190" y="10"/>
                      </a:lnTo>
                      <a:lnTo>
                        <a:pt x="187" y="7"/>
                      </a:lnTo>
                      <a:lnTo>
                        <a:pt x="184" y="6"/>
                      </a:lnTo>
                      <a:lnTo>
                        <a:pt x="180" y="4"/>
                      </a:lnTo>
                      <a:lnTo>
                        <a:pt x="176" y="2"/>
                      </a:lnTo>
                      <a:lnTo>
                        <a:pt x="172" y="1"/>
                      </a:lnTo>
                      <a:lnTo>
                        <a:pt x="163" y="0"/>
                      </a:lnTo>
                      <a:lnTo>
                        <a:pt x="155" y="0"/>
                      </a:lnTo>
                      <a:lnTo>
                        <a:pt x="148" y="2"/>
                      </a:lnTo>
                      <a:lnTo>
                        <a:pt x="141" y="5"/>
                      </a:lnTo>
                      <a:lnTo>
                        <a:pt x="135" y="9"/>
                      </a:lnTo>
                      <a:lnTo>
                        <a:pt x="128" y="15"/>
                      </a:lnTo>
                      <a:lnTo>
                        <a:pt x="123" y="22"/>
                      </a:lnTo>
                      <a:lnTo>
                        <a:pt x="120" y="26"/>
                      </a:lnTo>
                      <a:lnTo>
                        <a:pt x="118" y="30"/>
                      </a:lnTo>
                      <a:lnTo>
                        <a:pt x="116" y="39"/>
                      </a:lnTo>
                      <a:lnTo>
                        <a:pt x="118" y="48"/>
                      </a:lnTo>
                      <a:lnTo>
                        <a:pt x="120" y="57"/>
                      </a:lnTo>
                      <a:lnTo>
                        <a:pt x="121" y="68"/>
                      </a:lnTo>
                      <a:lnTo>
                        <a:pt x="121" y="77"/>
                      </a:lnTo>
                      <a:lnTo>
                        <a:pt x="120" y="83"/>
                      </a:lnTo>
                      <a:lnTo>
                        <a:pt x="119" y="86"/>
                      </a:lnTo>
                      <a:lnTo>
                        <a:pt x="118" y="89"/>
                      </a:lnTo>
                      <a:lnTo>
                        <a:pt x="116" y="96"/>
                      </a:lnTo>
                      <a:lnTo>
                        <a:pt x="116" y="103"/>
                      </a:lnTo>
                      <a:lnTo>
                        <a:pt x="113" y="109"/>
                      </a:lnTo>
                      <a:lnTo>
                        <a:pt x="111" y="115"/>
                      </a:lnTo>
                      <a:lnTo>
                        <a:pt x="106" y="127"/>
                      </a:lnTo>
                      <a:lnTo>
                        <a:pt x="103" y="131"/>
                      </a:lnTo>
                      <a:lnTo>
                        <a:pt x="101" y="137"/>
                      </a:lnTo>
                      <a:lnTo>
                        <a:pt x="99" y="138"/>
                      </a:lnTo>
                      <a:lnTo>
                        <a:pt x="97" y="141"/>
                      </a:lnTo>
                      <a:lnTo>
                        <a:pt x="95" y="146"/>
                      </a:lnTo>
                      <a:lnTo>
                        <a:pt x="90" y="150"/>
                      </a:lnTo>
                      <a:lnTo>
                        <a:pt x="87" y="154"/>
                      </a:lnTo>
                      <a:lnTo>
                        <a:pt x="85" y="156"/>
                      </a:lnTo>
                      <a:lnTo>
                        <a:pt x="83" y="158"/>
                      </a:lnTo>
                      <a:lnTo>
                        <a:pt x="80" y="162"/>
                      </a:lnTo>
                      <a:lnTo>
                        <a:pt x="64" y="177"/>
                      </a:lnTo>
                      <a:lnTo>
                        <a:pt x="49" y="192"/>
                      </a:lnTo>
                      <a:lnTo>
                        <a:pt x="38" y="204"/>
                      </a:lnTo>
                      <a:lnTo>
                        <a:pt x="32" y="210"/>
                      </a:lnTo>
                      <a:lnTo>
                        <a:pt x="25" y="219"/>
                      </a:lnTo>
                      <a:lnTo>
                        <a:pt x="18" y="228"/>
                      </a:lnTo>
                      <a:lnTo>
                        <a:pt x="11" y="241"/>
                      </a:lnTo>
                      <a:lnTo>
                        <a:pt x="4" y="254"/>
                      </a:lnTo>
                      <a:lnTo>
                        <a:pt x="2" y="260"/>
                      </a:lnTo>
                      <a:lnTo>
                        <a:pt x="0" y="266"/>
                      </a:lnTo>
                      <a:lnTo>
                        <a:pt x="0" y="267"/>
                      </a:lnTo>
                      <a:lnTo>
                        <a:pt x="0" y="271"/>
                      </a:lnTo>
                      <a:lnTo>
                        <a:pt x="0" y="276"/>
                      </a:lnTo>
                      <a:lnTo>
                        <a:pt x="1" y="281"/>
                      </a:lnTo>
                      <a:lnTo>
                        <a:pt x="3" y="287"/>
                      </a:lnTo>
                      <a:lnTo>
                        <a:pt x="5" y="291"/>
                      </a:lnTo>
                      <a:lnTo>
                        <a:pt x="9" y="297"/>
                      </a:lnTo>
                      <a:lnTo>
                        <a:pt x="18" y="299"/>
                      </a:lnTo>
                      <a:lnTo>
                        <a:pt x="28" y="300"/>
                      </a:lnTo>
                      <a:lnTo>
                        <a:pt x="32" y="300"/>
                      </a:lnTo>
                      <a:lnTo>
                        <a:pt x="37" y="300"/>
                      </a:lnTo>
                      <a:lnTo>
                        <a:pt x="42" y="299"/>
                      </a:lnTo>
                      <a:lnTo>
                        <a:pt x="47" y="297"/>
                      </a:lnTo>
                      <a:lnTo>
                        <a:pt x="48" y="296"/>
                      </a:lnTo>
                      <a:lnTo>
                        <a:pt x="50" y="295"/>
                      </a:lnTo>
                      <a:lnTo>
                        <a:pt x="53" y="294"/>
                      </a:lnTo>
                      <a:lnTo>
                        <a:pt x="60" y="291"/>
                      </a:lnTo>
                      <a:lnTo>
                        <a:pt x="67" y="288"/>
                      </a:lnTo>
                      <a:lnTo>
                        <a:pt x="70" y="285"/>
                      </a:lnTo>
                      <a:lnTo>
                        <a:pt x="74" y="283"/>
                      </a:lnTo>
                      <a:lnTo>
                        <a:pt x="76" y="281"/>
                      </a:lnTo>
                      <a:lnTo>
                        <a:pt x="80" y="279"/>
                      </a:lnTo>
                      <a:lnTo>
                        <a:pt x="82" y="276"/>
                      </a:lnTo>
                      <a:lnTo>
                        <a:pt x="85" y="274"/>
                      </a:lnTo>
                      <a:lnTo>
                        <a:pt x="91" y="269"/>
                      </a:lnTo>
                      <a:lnTo>
                        <a:pt x="94" y="267"/>
                      </a:lnTo>
                      <a:lnTo>
                        <a:pt x="95" y="266"/>
                      </a:lnTo>
                      <a:lnTo>
                        <a:pt x="95" y="265"/>
                      </a:lnTo>
                      <a:lnTo>
                        <a:pt x="96" y="264"/>
                      </a:lnTo>
                      <a:lnTo>
                        <a:pt x="97" y="264"/>
                      </a:lnTo>
                      <a:lnTo>
                        <a:pt x="104" y="255"/>
                      </a:lnTo>
                      <a:lnTo>
                        <a:pt x="113" y="247"/>
                      </a:lnTo>
                      <a:lnTo>
                        <a:pt x="117" y="240"/>
                      </a:lnTo>
                      <a:lnTo>
                        <a:pt x="118" y="237"/>
                      </a:lnTo>
                      <a:lnTo>
                        <a:pt x="118" y="236"/>
                      </a:lnTo>
                      <a:lnTo>
                        <a:pt x="119" y="235"/>
                      </a:lnTo>
                      <a:lnTo>
                        <a:pt x="122" y="232"/>
                      </a:lnTo>
                      <a:lnTo>
                        <a:pt x="130" y="211"/>
                      </a:lnTo>
                      <a:lnTo>
                        <a:pt x="133" y="199"/>
                      </a:lnTo>
                      <a:lnTo>
                        <a:pt x="135" y="194"/>
                      </a:lnTo>
                      <a:lnTo>
                        <a:pt x="137" y="189"/>
                      </a:lnTo>
                      <a:lnTo>
                        <a:pt x="139" y="178"/>
                      </a:lnTo>
                      <a:lnTo>
                        <a:pt x="140" y="169"/>
                      </a:lnTo>
                      <a:lnTo>
                        <a:pt x="141" y="161"/>
                      </a:lnTo>
                      <a:lnTo>
                        <a:pt x="142" y="153"/>
                      </a:lnTo>
                      <a:lnTo>
                        <a:pt x="144" y="145"/>
                      </a:lnTo>
                      <a:lnTo>
                        <a:pt x="146" y="138"/>
                      </a:lnTo>
                      <a:lnTo>
                        <a:pt x="150" y="131"/>
                      </a:lnTo>
                      <a:lnTo>
                        <a:pt x="153" y="125"/>
                      </a:lnTo>
                      <a:lnTo>
                        <a:pt x="158" y="119"/>
                      </a:lnTo>
                      <a:lnTo>
                        <a:pt x="163" y="113"/>
                      </a:lnTo>
                      <a:lnTo>
                        <a:pt x="168" y="114"/>
                      </a:lnTo>
                      <a:lnTo>
                        <a:pt x="172" y="116"/>
                      </a:lnTo>
                      <a:lnTo>
                        <a:pt x="177" y="117"/>
                      </a:lnTo>
                      <a:lnTo>
                        <a:pt x="180" y="120"/>
                      </a:lnTo>
                      <a:lnTo>
                        <a:pt x="184" y="123"/>
                      </a:lnTo>
                      <a:lnTo>
                        <a:pt x="187" y="126"/>
                      </a:lnTo>
                      <a:lnTo>
                        <a:pt x="190" y="130"/>
                      </a:lnTo>
                      <a:lnTo>
                        <a:pt x="193" y="135"/>
                      </a:lnTo>
                      <a:lnTo>
                        <a:pt x="196" y="141"/>
                      </a:lnTo>
                      <a:lnTo>
                        <a:pt x="200" y="147"/>
                      </a:lnTo>
                      <a:lnTo>
                        <a:pt x="203" y="152"/>
                      </a:lnTo>
                      <a:lnTo>
                        <a:pt x="207" y="158"/>
                      </a:lnTo>
                      <a:lnTo>
                        <a:pt x="215" y="174"/>
                      </a:lnTo>
                      <a:lnTo>
                        <a:pt x="225" y="190"/>
                      </a:lnTo>
                      <a:lnTo>
                        <a:pt x="235" y="204"/>
                      </a:lnTo>
                      <a:lnTo>
                        <a:pt x="245" y="217"/>
                      </a:lnTo>
                      <a:lnTo>
                        <a:pt x="250" y="223"/>
                      </a:lnTo>
                      <a:lnTo>
                        <a:pt x="257" y="230"/>
                      </a:lnTo>
                      <a:lnTo>
                        <a:pt x="270" y="242"/>
                      </a:lnTo>
                      <a:lnTo>
                        <a:pt x="327" y="293"/>
                      </a:lnTo>
                      <a:lnTo>
                        <a:pt x="357" y="317"/>
                      </a:lnTo>
                      <a:lnTo>
                        <a:pt x="373" y="329"/>
                      </a:lnTo>
                      <a:lnTo>
                        <a:pt x="389" y="341"/>
                      </a:lnTo>
                      <a:lnTo>
                        <a:pt x="400" y="349"/>
                      </a:lnTo>
                      <a:lnTo>
                        <a:pt x="412" y="358"/>
                      </a:lnTo>
                      <a:lnTo>
                        <a:pt x="422" y="367"/>
                      </a:lnTo>
                      <a:lnTo>
                        <a:pt x="433" y="377"/>
                      </a:lnTo>
                      <a:lnTo>
                        <a:pt x="436" y="381"/>
                      </a:lnTo>
                      <a:lnTo>
                        <a:pt x="440" y="385"/>
                      </a:lnTo>
                      <a:lnTo>
                        <a:pt x="446" y="394"/>
                      </a:lnTo>
                      <a:lnTo>
                        <a:pt x="450" y="403"/>
                      </a:lnTo>
                      <a:lnTo>
                        <a:pt x="454" y="413"/>
                      </a:lnTo>
                      <a:lnTo>
                        <a:pt x="462" y="419"/>
                      </a:lnTo>
                      <a:lnTo>
                        <a:pt x="470" y="425"/>
                      </a:lnTo>
                      <a:lnTo>
                        <a:pt x="479" y="428"/>
                      </a:lnTo>
                      <a:lnTo>
                        <a:pt x="489" y="432"/>
                      </a:lnTo>
                      <a:lnTo>
                        <a:pt x="496" y="432"/>
                      </a:lnTo>
                      <a:lnTo>
                        <a:pt x="500" y="432"/>
                      </a:lnTo>
                      <a:lnTo>
                        <a:pt x="503" y="432"/>
                      </a:lnTo>
                      <a:lnTo>
                        <a:pt x="510" y="431"/>
                      </a:lnTo>
                      <a:lnTo>
                        <a:pt x="514" y="429"/>
                      </a:lnTo>
                      <a:lnTo>
                        <a:pt x="517" y="427"/>
                      </a:lnTo>
                      <a:lnTo>
                        <a:pt x="523" y="424"/>
                      </a:lnTo>
                      <a:lnTo>
                        <a:pt x="529" y="421"/>
                      </a:lnTo>
                      <a:lnTo>
                        <a:pt x="540" y="414"/>
                      </a:lnTo>
                      <a:lnTo>
                        <a:pt x="551" y="406"/>
                      </a:lnTo>
                      <a:lnTo>
                        <a:pt x="561" y="399"/>
                      </a:lnTo>
                      <a:lnTo>
                        <a:pt x="570" y="391"/>
                      </a:lnTo>
                      <a:lnTo>
                        <a:pt x="573" y="387"/>
                      </a:lnTo>
                      <a:lnTo>
                        <a:pt x="576" y="385"/>
                      </a:lnTo>
                      <a:lnTo>
                        <a:pt x="576" y="384"/>
                      </a:lnTo>
                      <a:lnTo>
                        <a:pt x="577" y="384"/>
                      </a:lnTo>
                      <a:lnTo>
                        <a:pt x="578" y="384"/>
                      </a:lnTo>
                      <a:lnTo>
                        <a:pt x="587" y="375"/>
                      </a:lnTo>
                      <a:lnTo>
                        <a:pt x="595" y="367"/>
                      </a:lnTo>
                      <a:lnTo>
                        <a:pt x="621" y="338"/>
                      </a:lnTo>
                      <a:lnTo>
                        <a:pt x="646" y="310"/>
                      </a:lnTo>
                      <a:lnTo>
                        <a:pt x="653" y="301"/>
                      </a:lnTo>
                      <a:lnTo>
                        <a:pt x="658" y="295"/>
                      </a:lnTo>
                      <a:lnTo>
                        <a:pt x="662" y="291"/>
                      </a:lnTo>
                      <a:lnTo>
                        <a:pt x="677" y="273"/>
                      </a:lnTo>
                      <a:lnTo>
                        <a:pt x="693" y="253"/>
                      </a:lnTo>
                      <a:lnTo>
                        <a:pt x="700" y="243"/>
                      </a:lnTo>
                      <a:lnTo>
                        <a:pt x="704" y="239"/>
                      </a:lnTo>
                      <a:lnTo>
                        <a:pt x="708" y="233"/>
                      </a:lnTo>
                      <a:lnTo>
                        <a:pt x="713" y="227"/>
                      </a:lnTo>
                      <a:lnTo>
                        <a:pt x="714" y="225"/>
                      </a:lnTo>
                      <a:lnTo>
                        <a:pt x="717" y="221"/>
                      </a:lnTo>
                      <a:lnTo>
                        <a:pt x="726" y="210"/>
                      </a:lnTo>
                      <a:lnTo>
                        <a:pt x="734" y="198"/>
                      </a:lnTo>
                      <a:lnTo>
                        <a:pt x="742" y="185"/>
                      </a:lnTo>
                      <a:lnTo>
                        <a:pt x="753" y="165"/>
                      </a:lnTo>
                      <a:lnTo>
                        <a:pt x="763" y="146"/>
                      </a:lnTo>
                      <a:lnTo>
                        <a:pt x="766" y="141"/>
                      </a:lnTo>
                      <a:lnTo>
                        <a:pt x="768" y="136"/>
                      </a:lnTo>
                      <a:lnTo>
                        <a:pt x="773" y="126"/>
                      </a:lnTo>
                      <a:lnTo>
                        <a:pt x="782" y="10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4" name="Text Box 50"/>
              <p:cNvSpPr txBox="1">
                <a:spLocks noChangeArrowheads="1"/>
              </p:cNvSpPr>
              <p:nvPr/>
            </p:nvSpPr>
            <p:spPr bwMode="auto">
              <a:xfrm>
                <a:off x="1002" y="2073"/>
                <a:ext cx="278" cy="3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>
                    <a:solidFill>
                      <a:schemeClr val="bg2"/>
                    </a:solidFill>
                  </a:rPr>
                  <a:t>i</a:t>
                </a:r>
                <a:endParaRPr lang="en-CA" altLang="en-US" sz="1400" i="0">
                  <a:solidFill>
                    <a:schemeClr val="bg2"/>
                  </a:solidFill>
                </a:endParaRPr>
              </a:p>
            </p:txBody>
          </p:sp>
        </p:grpSp>
        <p:pic>
          <p:nvPicPr>
            <p:cNvPr id="216" name="Picture 51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-144" y="1200"/>
              <a:ext cx="263" cy="38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17" name="Group 52"/>
            <p:cNvGrpSpPr>
              <a:grpSpLocks noChangeAspect="1"/>
            </p:cNvGrpSpPr>
            <p:nvPr/>
          </p:nvGrpSpPr>
          <p:grpSpPr bwMode="auto">
            <a:xfrm rot="902222">
              <a:off x="48" y="1286"/>
              <a:ext cx="821" cy="682"/>
              <a:chOff x="1471" y="2266"/>
              <a:chExt cx="1746" cy="1449"/>
            </a:xfrm>
          </p:grpSpPr>
          <p:grpSp>
            <p:nvGrpSpPr>
              <p:cNvPr id="232" name="Group 53"/>
              <p:cNvGrpSpPr>
                <a:grpSpLocks noChangeAspect="1"/>
              </p:cNvGrpSpPr>
              <p:nvPr/>
            </p:nvGrpSpPr>
            <p:grpSpPr bwMode="auto">
              <a:xfrm>
                <a:off x="2895" y="2582"/>
                <a:ext cx="322" cy="418"/>
                <a:chOff x="2895" y="2582"/>
                <a:chExt cx="322" cy="418"/>
              </a:xfrm>
            </p:grpSpPr>
            <p:sp>
              <p:nvSpPr>
                <p:cNvPr id="240" name="Freeform 54"/>
                <p:cNvSpPr>
                  <a:spLocks noChangeAspect="1"/>
                </p:cNvSpPr>
                <p:nvPr/>
              </p:nvSpPr>
              <p:spPr bwMode="auto">
                <a:xfrm>
                  <a:off x="2895" y="2582"/>
                  <a:ext cx="322" cy="418"/>
                </a:xfrm>
                <a:custGeom>
                  <a:avLst/>
                  <a:gdLst>
                    <a:gd name="T0" fmla="*/ 20 w 322"/>
                    <a:gd name="T1" fmla="*/ 319 h 418"/>
                    <a:gd name="T2" fmla="*/ 5 w 322"/>
                    <a:gd name="T3" fmla="*/ 347 h 418"/>
                    <a:gd name="T4" fmla="*/ 1 w 322"/>
                    <a:gd name="T5" fmla="*/ 386 h 418"/>
                    <a:gd name="T6" fmla="*/ 8 w 322"/>
                    <a:gd name="T7" fmla="*/ 398 h 418"/>
                    <a:gd name="T8" fmla="*/ 23 w 322"/>
                    <a:gd name="T9" fmla="*/ 410 h 418"/>
                    <a:gd name="T10" fmla="*/ 54 w 322"/>
                    <a:gd name="T11" fmla="*/ 417 h 418"/>
                    <a:gd name="T12" fmla="*/ 83 w 322"/>
                    <a:gd name="T13" fmla="*/ 413 h 418"/>
                    <a:gd name="T14" fmla="*/ 107 w 322"/>
                    <a:gd name="T15" fmla="*/ 399 h 418"/>
                    <a:gd name="T16" fmla="*/ 120 w 322"/>
                    <a:gd name="T17" fmla="*/ 384 h 418"/>
                    <a:gd name="T18" fmla="*/ 121 w 322"/>
                    <a:gd name="T19" fmla="*/ 378 h 418"/>
                    <a:gd name="T20" fmla="*/ 133 w 322"/>
                    <a:gd name="T21" fmla="*/ 362 h 418"/>
                    <a:gd name="T22" fmla="*/ 150 w 322"/>
                    <a:gd name="T23" fmla="*/ 333 h 418"/>
                    <a:gd name="T24" fmla="*/ 171 w 322"/>
                    <a:gd name="T25" fmla="*/ 288 h 418"/>
                    <a:gd name="T26" fmla="*/ 237 w 322"/>
                    <a:gd name="T27" fmla="*/ 196 h 418"/>
                    <a:gd name="T28" fmla="*/ 315 w 322"/>
                    <a:gd name="T29" fmla="*/ 90 h 418"/>
                    <a:gd name="T30" fmla="*/ 321 w 322"/>
                    <a:gd name="T31" fmla="*/ 76 h 418"/>
                    <a:gd name="T32" fmla="*/ 322 w 322"/>
                    <a:gd name="T33" fmla="*/ 72 h 418"/>
                    <a:gd name="T34" fmla="*/ 319 w 322"/>
                    <a:gd name="T35" fmla="*/ 42 h 418"/>
                    <a:gd name="T36" fmla="*/ 306 w 322"/>
                    <a:gd name="T37" fmla="*/ 20 h 418"/>
                    <a:gd name="T38" fmla="*/ 277 w 322"/>
                    <a:gd name="T39" fmla="*/ 1 h 418"/>
                    <a:gd name="T40" fmla="*/ 211 w 322"/>
                    <a:gd name="T41" fmla="*/ 6 h 418"/>
                    <a:gd name="T42" fmla="*/ 207 w 322"/>
                    <a:gd name="T43" fmla="*/ 24 h 418"/>
                    <a:gd name="T44" fmla="*/ 185 w 322"/>
                    <a:gd name="T45" fmla="*/ 66 h 418"/>
                    <a:gd name="T46" fmla="*/ 163 w 322"/>
                    <a:gd name="T47" fmla="*/ 105 h 418"/>
                    <a:gd name="T48" fmla="*/ 144 w 322"/>
                    <a:gd name="T49" fmla="*/ 140 h 418"/>
                    <a:gd name="T50" fmla="*/ 52 w 322"/>
                    <a:gd name="T51" fmla="*/ 280 h 418"/>
                    <a:gd name="T52" fmla="*/ 37 w 322"/>
                    <a:gd name="T53" fmla="*/ 298 h 418"/>
                    <a:gd name="T54" fmla="*/ 48 w 322"/>
                    <a:gd name="T55" fmla="*/ 318 h 418"/>
                    <a:gd name="T56" fmla="*/ 106 w 322"/>
                    <a:gd name="T57" fmla="*/ 238 h 418"/>
                    <a:gd name="T58" fmla="*/ 170 w 322"/>
                    <a:gd name="T59" fmla="*/ 138 h 418"/>
                    <a:gd name="T60" fmla="*/ 181 w 322"/>
                    <a:gd name="T61" fmla="*/ 117 h 418"/>
                    <a:gd name="T62" fmla="*/ 188 w 322"/>
                    <a:gd name="T63" fmla="*/ 104 h 418"/>
                    <a:gd name="T64" fmla="*/ 226 w 322"/>
                    <a:gd name="T65" fmla="*/ 38 h 418"/>
                    <a:gd name="T66" fmla="*/ 269 w 322"/>
                    <a:gd name="T67" fmla="*/ 21 h 418"/>
                    <a:gd name="T68" fmla="*/ 297 w 322"/>
                    <a:gd name="T69" fmla="*/ 47 h 418"/>
                    <a:gd name="T70" fmla="*/ 291 w 322"/>
                    <a:gd name="T71" fmla="*/ 83 h 418"/>
                    <a:gd name="T72" fmla="*/ 220 w 322"/>
                    <a:gd name="T73" fmla="*/ 181 h 418"/>
                    <a:gd name="T74" fmla="*/ 203 w 322"/>
                    <a:gd name="T75" fmla="*/ 208 h 418"/>
                    <a:gd name="T76" fmla="*/ 165 w 322"/>
                    <a:gd name="T77" fmla="*/ 259 h 418"/>
                    <a:gd name="T78" fmla="*/ 134 w 322"/>
                    <a:gd name="T79" fmla="*/ 316 h 418"/>
                    <a:gd name="T80" fmla="*/ 131 w 322"/>
                    <a:gd name="T81" fmla="*/ 319 h 418"/>
                    <a:gd name="T82" fmla="*/ 120 w 322"/>
                    <a:gd name="T83" fmla="*/ 345 h 418"/>
                    <a:gd name="T84" fmla="*/ 107 w 322"/>
                    <a:gd name="T85" fmla="*/ 364 h 418"/>
                    <a:gd name="T86" fmla="*/ 83 w 322"/>
                    <a:gd name="T87" fmla="*/ 389 h 418"/>
                    <a:gd name="T88" fmla="*/ 55 w 322"/>
                    <a:gd name="T89" fmla="*/ 399 h 418"/>
                    <a:gd name="T90" fmla="*/ 27 w 322"/>
                    <a:gd name="T91" fmla="*/ 387 h 418"/>
                    <a:gd name="T92" fmla="*/ 21 w 322"/>
                    <a:gd name="T93" fmla="*/ 369 h 418"/>
                    <a:gd name="T94" fmla="*/ 37 w 322"/>
                    <a:gd name="T95" fmla="*/ 350 h 418"/>
                    <a:gd name="T96" fmla="*/ 62 w 322"/>
                    <a:gd name="T97" fmla="*/ 350 h 418"/>
                    <a:gd name="T98" fmla="*/ 89 w 322"/>
                    <a:gd name="T99" fmla="*/ 365 h 418"/>
                    <a:gd name="T100" fmla="*/ 90 w 322"/>
                    <a:gd name="T101" fmla="*/ 350 h 418"/>
                    <a:gd name="T102" fmla="*/ 75 w 322"/>
                    <a:gd name="T103" fmla="*/ 330 h 41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22"/>
                    <a:gd name="T157" fmla="*/ 0 h 418"/>
                    <a:gd name="T158" fmla="*/ 322 w 322"/>
                    <a:gd name="T159" fmla="*/ 418 h 41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22" h="418">
                      <a:moveTo>
                        <a:pt x="37" y="298"/>
                      </a:moveTo>
                      <a:lnTo>
                        <a:pt x="35" y="299"/>
                      </a:lnTo>
                      <a:lnTo>
                        <a:pt x="30" y="303"/>
                      </a:lnTo>
                      <a:lnTo>
                        <a:pt x="27" y="308"/>
                      </a:lnTo>
                      <a:lnTo>
                        <a:pt x="20" y="319"/>
                      </a:lnTo>
                      <a:lnTo>
                        <a:pt x="14" y="329"/>
                      </a:lnTo>
                      <a:lnTo>
                        <a:pt x="10" y="341"/>
                      </a:lnTo>
                      <a:lnTo>
                        <a:pt x="7" y="343"/>
                      </a:lnTo>
                      <a:lnTo>
                        <a:pt x="6" y="344"/>
                      </a:lnTo>
                      <a:lnTo>
                        <a:pt x="5" y="347"/>
                      </a:lnTo>
                      <a:lnTo>
                        <a:pt x="2" y="351"/>
                      </a:lnTo>
                      <a:lnTo>
                        <a:pt x="1" y="357"/>
                      </a:lnTo>
                      <a:lnTo>
                        <a:pt x="0" y="363"/>
                      </a:lnTo>
                      <a:lnTo>
                        <a:pt x="1" y="369"/>
                      </a:lnTo>
                      <a:lnTo>
                        <a:pt x="1" y="386"/>
                      </a:lnTo>
                      <a:lnTo>
                        <a:pt x="2" y="387"/>
                      </a:lnTo>
                      <a:lnTo>
                        <a:pt x="3" y="389"/>
                      </a:lnTo>
                      <a:lnTo>
                        <a:pt x="5" y="392"/>
                      </a:lnTo>
                      <a:lnTo>
                        <a:pt x="7" y="393"/>
                      </a:lnTo>
                      <a:lnTo>
                        <a:pt x="8" y="398"/>
                      </a:lnTo>
                      <a:lnTo>
                        <a:pt x="11" y="402"/>
                      </a:lnTo>
                      <a:lnTo>
                        <a:pt x="15" y="406"/>
                      </a:lnTo>
                      <a:lnTo>
                        <a:pt x="21" y="408"/>
                      </a:lnTo>
                      <a:lnTo>
                        <a:pt x="21" y="409"/>
                      </a:lnTo>
                      <a:lnTo>
                        <a:pt x="23" y="410"/>
                      </a:lnTo>
                      <a:lnTo>
                        <a:pt x="27" y="411"/>
                      </a:lnTo>
                      <a:lnTo>
                        <a:pt x="34" y="414"/>
                      </a:lnTo>
                      <a:lnTo>
                        <a:pt x="41" y="415"/>
                      </a:lnTo>
                      <a:lnTo>
                        <a:pt x="48" y="416"/>
                      </a:lnTo>
                      <a:lnTo>
                        <a:pt x="54" y="417"/>
                      </a:lnTo>
                      <a:lnTo>
                        <a:pt x="60" y="418"/>
                      </a:lnTo>
                      <a:lnTo>
                        <a:pt x="66" y="417"/>
                      </a:lnTo>
                      <a:lnTo>
                        <a:pt x="72" y="416"/>
                      </a:lnTo>
                      <a:lnTo>
                        <a:pt x="78" y="415"/>
                      </a:lnTo>
                      <a:lnTo>
                        <a:pt x="83" y="413"/>
                      </a:lnTo>
                      <a:lnTo>
                        <a:pt x="89" y="410"/>
                      </a:lnTo>
                      <a:lnTo>
                        <a:pt x="96" y="407"/>
                      </a:lnTo>
                      <a:lnTo>
                        <a:pt x="101" y="404"/>
                      </a:lnTo>
                      <a:lnTo>
                        <a:pt x="106" y="400"/>
                      </a:lnTo>
                      <a:lnTo>
                        <a:pt x="107" y="399"/>
                      </a:lnTo>
                      <a:lnTo>
                        <a:pt x="109" y="398"/>
                      </a:lnTo>
                      <a:lnTo>
                        <a:pt x="111" y="396"/>
                      </a:lnTo>
                      <a:lnTo>
                        <a:pt x="116" y="391"/>
                      </a:lnTo>
                      <a:lnTo>
                        <a:pt x="119" y="386"/>
                      </a:lnTo>
                      <a:lnTo>
                        <a:pt x="120" y="384"/>
                      </a:lnTo>
                      <a:lnTo>
                        <a:pt x="120" y="383"/>
                      </a:lnTo>
                      <a:lnTo>
                        <a:pt x="120" y="382"/>
                      </a:lnTo>
                      <a:lnTo>
                        <a:pt x="121" y="380"/>
                      </a:lnTo>
                      <a:lnTo>
                        <a:pt x="120" y="379"/>
                      </a:lnTo>
                      <a:lnTo>
                        <a:pt x="121" y="378"/>
                      </a:lnTo>
                      <a:lnTo>
                        <a:pt x="124" y="375"/>
                      </a:lnTo>
                      <a:lnTo>
                        <a:pt x="126" y="373"/>
                      </a:lnTo>
                      <a:lnTo>
                        <a:pt x="127" y="372"/>
                      </a:lnTo>
                      <a:lnTo>
                        <a:pt x="128" y="371"/>
                      </a:lnTo>
                      <a:lnTo>
                        <a:pt x="133" y="362"/>
                      </a:lnTo>
                      <a:lnTo>
                        <a:pt x="136" y="357"/>
                      </a:lnTo>
                      <a:lnTo>
                        <a:pt x="137" y="355"/>
                      </a:lnTo>
                      <a:lnTo>
                        <a:pt x="139" y="352"/>
                      </a:lnTo>
                      <a:lnTo>
                        <a:pt x="144" y="342"/>
                      </a:lnTo>
                      <a:lnTo>
                        <a:pt x="150" y="333"/>
                      </a:lnTo>
                      <a:lnTo>
                        <a:pt x="151" y="331"/>
                      </a:lnTo>
                      <a:lnTo>
                        <a:pt x="151" y="329"/>
                      </a:lnTo>
                      <a:lnTo>
                        <a:pt x="157" y="315"/>
                      </a:lnTo>
                      <a:lnTo>
                        <a:pt x="164" y="301"/>
                      </a:lnTo>
                      <a:lnTo>
                        <a:pt x="171" y="288"/>
                      </a:lnTo>
                      <a:lnTo>
                        <a:pt x="180" y="276"/>
                      </a:lnTo>
                      <a:lnTo>
                        <a:pt x="191" y="262"/>
                      </a:lnTo>
                      <a:lnTo>
                        <a:pt x="203" y="249"/>
                      </a:lnTo>
                      <a:lnTo>
                        <a:pt x="219" y="222"/>
                      </a:lnTo>
                      <a:lnTo>
                        <a:pt x="237" y="196"/>
                      </a:lnTo>
                      <a:lnTo>
                        <a:pt x="295" y="113"/>
                      </a:lnTo>
                      <a:lnTo>
                        <a:pt x="300" y="108"/>
                      </a:lnTo>
                      <a:lnTo>
                        <a:pt x="306" y="102"/>
                      </a:lnTo>
                      <a:lnTo>
                        <a:pt x="310" y="97"/>
                      </a:lnTo>
                      <a:lnTo>
                        <a:pt x="315" y="90"/>
                      </a:lnTo>
                      <a:lnTo>
                        <a:pt x="315" y="89"/>
                      </a:lnTo>
                      <a:lnTo>
                        <a:pt x="316" y="88"/>
                      </a:lnTo>
                      <a:lnTo>
                        <a:pt x="318" y="85"/>
                      </a:lnTo>
                      <a:lnTo>
                        <a:pt x="320" y="81"/>
                      </a:lnTo>
                      <a:lnTo>
                        <a:pt x="321" y="76"/>
                      </a:lnTo>
                      <a:lnTo>
                        <a:pt x="321" y="75"/>
                      </a:lnTo>
                      <a:lnTo>
                        <a:pt x="321" y="74"/>
                      </a:lnTo>
                      <a:lnTo>
                        <a:pt x="322" y="74"/>
                      </a:lnTo>
                      <a:lnTo>
                        <a:pt x="322" y="72"/>
                      </a:lnTo>
                      <a:lnTo>
                        <a:pt x="322" y="65"/>
                      </a:lnTo>
                      <a:lnTo>
                        <a:pt x="322" y="59"/>
                      </a:lnTo>
                      <a:lnTo>
                        <a:pt x="321" y="54"/>
                      </a:lnTo>
                      <a:lnTo>
                        <a:pt x="321" y="48"/>
                      </a:lnTo>
                      <a:lnTo>
                        <a:pt x="319" y="42"/>
                      </a:lnTo>
                      <a:lnTo>
                        <a:pt x="317" y="38"/>
                      </a:lnTo>
                      <a:lnTo>
                        <a:pt x="315" y="32"/>
                      </a:lnTo>
                      <a:lnTo>
                        <a:pt x="312" y="28"/>
                      </a:lnTo>
                      <a:lnTo>
                        <a:pt x="309" y="24"/>
                      </a:lnTo>
                      <a:lnTo>
                        <a:pt x="306" y="20"/>
                      </a:lnTo>
                      <a:lnTo>
                        <a:pt x="301" y="16"/>
                      </a:lnTo>
                      <a:lnTo>
                        <a:pt x="298" y="12"/>
                      </a:lnTo>
                      <a:lnTo>
                        <a:pt x="293" y="9"/>
                      </a:lnTo>
                      <a:lnTo>
                        <a:pt x="288" y="6"/>
                      </a:lnTo>
                      <a:lnTo>
                        <a:pt x="277" y="1"/>
                      </a:lnTo>
                      <a:lnTo>
                        <a:pt x="225" y="0"/>
                      </a:lnTo>
                      <a:lnTo>
                        <a:pt x="222" y="1"/>
                      </a:lnTo>
                      <a:lnTo>
                        <a:pt x="218" y="2"/>
                      </a:lnTo>
                      <a:lnTo>
                        <a:pt x="214" y="4"/>
                      </a:lnTo>
                      <a:lnTo>
                        <a:pt x="211" y="6"/>
                      </a:lnTo>
                      <a:lnTo>
                        <a:pt x="209" y="10"/>
                      </a:lnTo>
                      <a:lnTo>
                        <a:pt x="207" y="12"/>
                      </a:lnTo>
                      <a:lnTo>
                        <a:pt x="207" y="16"/>
                      </a:lnTo>
                      <a:lnTo>
                        <a:pt x="207" y="22"/>
                      </a:lnTo>
                      <a:lnTo>
                        <a:pt x="207" y="24"/>
                      </a:lnTo>
                      <a:lnTo>
                        <a:pt x="203" y="33"/>
                      </a:lnTo>
                      <a:lnTo>
                        <a:pt x="198" y="44"/>
                      </a:lnTo>
                      <a:lnTo>
                        <a:pt x="192" y="54"/>
                      </a:lnTo>
                      <a:lnTo>
                        <a:pt x="187" y="63"/>
                      </a:lnTo>
                      <a:lnTo>
                        <a:pt x="185" y="66"/>
                      </a:lnTo>
                      <a:lnTo>
                        <a:pt x="185" y="68"/>
                      </a:lnTo>
                      <a:lnTo>
                        <a:pt x="182" y="73"/>
                      </a:lnTo>
                      <a:lnTo>
                        <a:pt x="176" y="83"/>
                      </a:lnTo>
                      <a:lnTo>
                        <a:pt x="164" y="103"/>
                      </a:lnTo>
                      <a:lnTo>
                        <a:pt x="163" y="105"/>
                      </a:lnTo>
                      <a:lnTo>
                        <a:pt x="162" y="108"/>
                      </a:lnTo>
                      <a:lnTo>
                        <a:pt x="159" y="115"/>
                      </a:lnTo>
                      <a:lnTo>
                        <a:pt x="157" y="121"/>
                      </a:lnTo>
                      <a:lnTo>
                        <a:pt x="150" y="134"/>
                      </a:lnTo>
                      <a:lnTo>
                        <a:pt x="144" y="140"/>
                      </a:lnTo>
                      <a:lnTo>
                        <a:pt x="139" y="147"/>
                      </a:lnTo>
                      <a:lnTo>
                        <a:pt x="128" y="163"/>
                      </a:lnTo>
                      <a:lnTo>
                        <a:pt x="116" y="180"/>
                      </a:lnTo>
                      <a:lnTo>
                        <a:pt x="96" y="213"/>
                      </a:lnTo>
                      <a:lnTo>
                        <a:pt x="52" y="280"/>
                      </a:lnTo>
                      <a:lnTo>
                        <a:pt x="48" y="282"/>
                      </a:lnTo>
                      <a:lnTo>
                        <a:pt x="43" y="286"/>
                      </a:lnTo>
                      <a:lnTo>
                        <a:pt x="39" y="292"/>
                      </a:lnTo>
                      <a:lnTo>
                        <a:pt x="38" y="296"/>
                      </a:lnTo>
                      <a:lnTo>
                        <a:pt x="37" y="298"/>
                      </a:lnTo>
                      <a:lnTo>
                        <a:pt x="69" y="328"/>
                      </a:lnTo>
                      <a:lnTo>
                        <a:pt x="67" y="327"/>
                      </a:lnTo>
                      <a:lnTo>
                        <a:pt x="65" y="327"/>
                      </a:lnTo>
                      <a:lnTo>
                        <a:pt x="40" y="328"/>
                      </a:lnTo>
                      <a:lnTo>
                        <a:pt x="48" y="318"/>
                      </a:lnTo>
                      <a:lnTo>
                        <a:pt x="66" y="294"/>
                      </a:lnTo>
                      <a:lnTo>
                        <a:pt x="75" y="282"/>
                      </a:lnTo>
                      <a:lnTo>
                        <a:pt x="83" y="270"/>
                      </a:lnTo>
                      <a:lnTo>
                        <a:pt x="95" y="254"/>
                      </a:lnTo>
                      <a:lnTo>
                        <a:pt x="106" y="238"/>
                      </a:lnTo>
                      <a:lnTo>
                        <a:pt x="128" y="205"/>
                      </a:lnTo>
                      <a:lnTo>
                        <a:pt x="138" y="188"/>
                      </a:lnTo>
                      <a:lnTo>
                        <a:pt x="144" y="180"/>
                      </a:lnTo>
                      <a:lnTo>
                        <a:pt x="150" y="172"/>
                      </a:lnTo>
                      <a:lnTo>
                        <a:pt x="170" y="138"/>
                      </a:lnTo>
                      <a:lnTo>
                        <a:pt x="170" y="137"/>
                      </a:lnTo>
                      <a:lnTo>
                        <a:pt x="171" y="136"/>
                      </a:lnTo>
                      <a:lnTo>
                        <a:pt x="172" y="133"/>
                      </a:lnTo>
                      <a:lnTo>
                        <a:pt x="180" y="119"/>
                      </a:lnTo>
                      <a:lnTo>
                        <a:pt x="181" y="117"/>
                      </a:lnTo>
                      <a:lnTo>
                        <a:pt x="181" y="116"/>
                      </a:lnTo>
                      <a:lnTo>
                        <a:pt x="182" y="115"/>
                      </a:lnTo>
                      <a:lnTo>
                        <a:pt x="184" y="112"/>
                      </a:lnTo>
                      <a:lnTo>
                        <a:pt x="188" y="104"/>
                      </a:lnTo>
                      <a:lnTo>
                        <a:pt x="196" y="90"/>
                      </a:lnTo>
                      <a:lnTo>
                        <a:pt x="204" y="76"/>
                      </a:lnTo>
                      <a:lnTo>
                        <a:pt x="218" y="54"/>
                      </a:lnTo>
                      <a:lnTo>
                        <a:pt x="222" y="46"/>
                      </a:lnTo>
                      <a:lnTo>
                        <a:pt x="226" y="38"/>
                      </a:lnTo>
                      <a:lnTo>
                        <a:pt x="228" y="31"/>
                      </a:lnTo>
                      <a:lnTo>
                        <a:pt x="229" y="24"/>
                      </a:lnTo>
                      <a:lnTo>
                        <a:pt x="231" y="21"/>
                      </a:lnTo>
                      <a:lnTo>
                        <a:pt x="268" y="20"/>
                      </a:lnTo>
                      <a:lnTo>
                        <a:pt x="269" y="21"/>
                      </a:lnTo>
                      <a:lnTo>
                        <a:pt x="277" y="26"/>
                      </a:lnTo>
                      <a:lnTo>
                        <a:pt x="286" y="32"/>
                      </a:lnTo>
                      <a:lnTo>
                        <a:pt x="290" y="34"/>
                      </a:lnTo>
                      <a:lnTo>
                        <a:pt x="293" y="40"/>
                      </a:lnTo>
                      <a:lnTo>
                        <a:pt x="297" y="47"/>
                      </a:lnTo>
                      <a:lnTo>
                        <a:pt x="299" y="51"/>
                      </a:lnTo>
                      <a:lnTo>
                        <a:pt x="301" y="54"/>
                      </a:lnTo>
                      <a:lnTo>
                        <a:pt x="303" y="64"/>
                      </a:lnTo>
                      <a:lnTo>
                        <a:pt x="303" y="66"/>
                      </a:lnTo>
                      <a:lnTo>
                        <a:pt x="291" y="83"/>
                      </a:lnTo>
                      <a:lnTo>
                        <a:pt x="268" y="114"/>
                      </a:lnTo>
                      <a:lnTo>
                        <a:pt x="247" y="146"/>
                      </a:lnTo>
                      <a:lnTo>
                        <a:pt x="226" y="178"/>
                      </a:lnTo>
                      <a:lnTo>
                        <a:pt x="222" y="179"/>
                      </a:lnTo>
                      <a:lnTo>
                        <a:pt x="220" y="181"/>
                      </a:lnTo>
                      <a:lnTo>
                        <a:pt x="217" y="184"/>
                      </a:lnTo>
                      <a:lnTo>
                        <a:pt x="212" y="192"/>
                      </a:lnTo>
                      <a:lnTo>
                        <a:pt x="208" y="200"/>
                      </a:lnTo>
                      <a:lnTo>
                        <a:pt x="207" y="202"/>
                      </a:lnTo>
                      <a:lnTo>
                        <a:pt x="203" y="208"/>
                      </a:lnTo>
                      <a:lnTo>
                        <a:pt x="199" y="215"/>
                      </a:lnTo>
                      <a:lnTo>
                        <a:pt x="190" y="227"/>
                      </a:lnTo>
                      <a:lnTo>
                        <a:pt x="180" y="241"/>
                      </a:lnTo>
                      <a:lnTo>
                        <a:pt x="171" y="253"/>
                      </a:lnTo>
                      <a:lnTo>
                        <a:pt x="165" y="259"/>
                      </a:lnTo>
                      <a:lnTo>
                        <a:pt x="161" y="266"/>
                      </a:lnTo>
                      <a:lnTo>
                        <a:pt x="153" y="280"/>
                      </a:lnTo>
                      <a:lnTo>
                        <a:pt x="148" y="285"/>
                      </a:lnTo>
                      <a:lnTo>
                        <a:pt x="145" y="292"/>
                      </a:lnTo>
                      <a:lnTo>
                        <a:pt x="134" y="316"/>
                      </a:lnTo>
                      <a:lnTo>
                        <a:pt x="133" y="317"/>
                      </a:lnTo>
                      <a:lnTo>
                        <a:pt x="132" y="317"/>
                      </a:lnTo>
                      <a:lnTo>
                        <a:pt x="132" y="318"/>
                      </a:lnTo>
                      <a:lnTo>
                        <a:pt x="131" y="319"/>
                      </a:lnTo>
                      <a:lnTo>
                        <a:pt x="130" y="321"/>
                      </a:lnTo>
                      <a:lnTo>
                        <a:pt x="130" y="324"/>
                      </a:lnTo>
                      <a:lnTo>
                        <a:pt x="127" y="331"/>
                      </a:lnTo>
                      <a:lnTo>
                        <a:pt x="123" y="338"/>
                      </a:lnTo>
                      <a:lnTo>
                        <a:pt x="120" y="345"/>
                      </a:lnTo>
                      <a:lnTo>
                        <a:pt x="116" y="351"/>
                      </a:lnTo>
                      <a:lnTo>
                        <a:pt x="113" y="355"/>
                      </a:lnTo>
                      <a:lnTo>
                        <a:pt x="111" y="358"/>
                      </a:lnTo>
                      <a:lnTo>
                        <a:pt x="110" y="361"/>
                      </a:lnTo>
                      <a:lnTo>
                        <a:pt x="107" y="364"/>
                      </a:lnTo>
                      <a:lnTo>
                        <a:pt x="103" y="371"/>
                      </a:lnTo>
                      <a:lnTo>
                        <a:pt x="96" y="377"/>
                      </a:lnTo>
                      <a:lnTo>
                        <a:pt x="93" y="380"/>
                      </a:lnTo>
                      <a:lnTo>
                        <a:pt x="90" y="384"/>
                      </a:lnTo>
                      <a:lnTo>
                        <a:pt x="83" y="389"/>
                      </a:lnTo>
                      <a:lnTo>
                        <a:pt x="79" y="393"/>
                      </a:lnTo>
                      <a:lnTo>
                        <a:pt x="75" y="395"/>
                      </a:lnTo>
                      <a:lnTo>
                        <a:pt x="70" y="397"/>
                      </a:lnTo>
                      <a:lnTo>
                        <a:pt x="65" y="398"/>
                      </a:lnTo>
                      <a:lnTo>
                        <a:pt x="55" y="399"/>
                      </a:lnTo>
                      <a:lnTo>
                        <a:pt x="51" y="398"/>
                      </a:lnTo>
                      <a:lnTo>
                        <a:pt x="46" y="398"/>
                      </a:lnTo>
                      <a:lnTo>
                        <a:pt x="36" y="394"/>
                      </a:lnTo>
                      <a:lnTo>
                        <a:pt x="33" y="393"/>
                      </a:lnTo>
                      <a:lnTo>
                        <a:pt x="27" y="387"/>
                      </a:lnTo>
                      <a:lnTo>
                        <a:pt x="25" y="384"/>
                      </a:lnTo>
                      <a:lnTo>
                        <a:pt x="22" y="380"/>
                      </a:lnTo>
                      <a:lnTo>
                        <a:pt x="21" y="378"/>
                      </a:lnTo>
                      <a:lnTo>
                        <a:pt x="21" y="374"/>
                      </a:lnTo>
                      <a:lnTo>
                        <a:pt x="21" y="369"/>
                      </a:lnTo>
                      <a:lnTo>
                        <a:pt x="21" y="366"/>
                      </a:lnTo>
                      <a:lnTo>
                        <a:pt x="25" y="360"/>
                      </a:lnTo>
                      <a:lnTo>
                        <a:pt x="29" y="356"/>
                      </a:lnTo>
                      <a:lnTo>
                        <a:pt x="34" y="351"/>
                      </a:lnTo>
                      <a:lnTo>
                        <a:pt x="37" y="350"/>
                      </a:lnTo>
                      <a:lnTo>
                        <a:pt x="41" y="349"/>
                      </a:lnTo>
                      <a:lnTo>
                        <a:pt x="47" y="347"/>
                      </a:lnTo>
                      <a:lnTo>
                        <a:pt x="55" y="346"/>
                      </a:lnTo>
                      <a:lnTo>
                        <a:pt x="57" y="348"/>
                      </a:lnTo>
                      <a:lnTo>
                        <a:pt x="62" y="350"/>
                      </a:lnTo>
                      <a:lnTo>
                        <a:pt x="68" y="354"/>
                      </a:lnTo>
                      <a:lnTo>
                        <a:pt x="73" y="358"/>
                      </a:lnTo>
                      <a:lnTo>
                        <a:pt x="77" y="364"/>
                      </a:lnTo>
                      <a:lnTo>
                        <a:pt x="80" y="365"/>
                      </a:lnTo>
                      <a:lnTo>
                        <a:pt x="89" y="365"/>
                      </a:lnTo>
                      <a:lnTo>
                        <a:pt x="89" y="364"/>
                      </a:lnTo>
                      <a:lnTo>
                        <a:pt x="90" y="362"/>
                      </a:lnTo>
                      <a:lnTo>
                        <a:pt x="90" y="361"/>
                      </a:lnTo>
                      <a:lnTo>
                        <a:pt x="91" y="355"/>
                      </a:lnTo>
                      <a:lnTo>
                        <a:pt x="90" y="350"/>
                      </a:lnTo>
                      <a:lnTo>
                        <a:pt x="89" y="345"/>
                      </a:lnTo>
                      <a:lnTo>
                        <a:pt x="87" y="341"/>
                      </a:lnTo>
                      <a:lnTo>
                        <a:pt x="83" y="336"/>
                      </a:lnTo>
                      <a:lnTo>
                        <a:pt x="80" y="334"/>
                      </a:lnTo>
                      <a:lnTo>
                        <a:pt x="75" y="330"/>
                      </a:lnTo>
                      <a:lnTo>
                        <a:pt x="69" y="328"/>
                      </a:lnTo>
                      <a:lnTo>
                        <a:pt x="37" y="298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1" name="Freeform 55"/>
                <p:cNvSpPr>
                  <a:spLocks noChangeAspect="1"/>
                </p:cNvSpPr>
                <p:nvPr/>
              </p:nvSpPr>
              <p:spPr bwMode="auto">
                <a:xfrm>
                  <a:off x="2916" y="2602"/>
                  <a:ext cx="284" cy="378"/>
                </a:xfrm>
                <a:custGeom>
                  <a:avLst/>
                  <a:gdLst>
                    <a:gd name="T0" fmla="*/ 46 w 284"/>
                    <a:gd name="T1" fmla="*/ 307 h 378"/>
                    <a:gd name="T2" fmla="*/ 54 w 284"/>
                    <a:gd name="T3" fmla="*/ 310 h 378"/>
                    <a:gd name="T4" fmla="*/ 63 w 284"/>
                    <a:gd name="T5" fmla="*/ 316 h 378"/>
                    <a:gd name="T6" fmla="*/ 69 w 284"/>
                    <a:gd name="T7" fmla="*/ 325 h 378"/>
                    <a:gd name="T8" fmla="*/ 71 w 284"/>
                    <a:gd name="T9" fmla="*/ 335 h 378"/>
                    <a:gd name="T10" fmla="*/ 70 w 284"/>
                    <a:gd name="T11" fmla="*/ 342 h 378"/>
                    <a:gd name="T12" fmla="*/ 68 w 284"/>
                    <a:gd name="T13" fmla="*/ 345 h 378"/>
                    <a:gd name="T14" fmla="*/ 57 w 284"/>
                    <a:gd name="T15" fmla="*/ 343 h 378"/>
                    <a:gd name="T16" fmla="*/ 47 w 284"/>
                    <a:gd name="T17" fmla="*/ 334 h 378"/>
                    <a:gd name="T18" fmla="*/ 37 w 284"/>
                    <a:gd name="T19" fmla="*/ 328 h 378"/>
                    <a:gd name="T20" fmla="*/ 26 w 284"/>
                    <a:gd name="T21" fmla="*/ 327 h 378"/>
                    <a:gd name="T22" fmla="*/ 17 w 284"/>
                    <a:gd name="T23" fmla="*/ 329 h 378"/>
                    <a:gd name="T24" fmla="*/ 9 w 284"/>
                    <a:gd name="T25" fmla="*/ 335 h 378"/>
                    <a:gd name="T26" fmla="*/ 0 w 284"/>
                    <a:gd name="T27" fmla="*/ 346 h 378"/>
                    <a:gd name="T28" fmla="*/ 0 w 284"/>
                    <a:gd name="T29" fmla="*/ 354 h 378"/>
                    <a:gd name="T30" fmla="*/ 2 w 284"/>
                    <a:gd name="T31" fmla="*/ 360 h 378"/>
                    <a:gd name="T32" fmla="*/ 7 w 284"/>
                    <a:gd name="T33" fmla="*/ 367 h 378"/>
                    <a:gd name="T34" fmla="*/ 16 w 284"/>
                    <a:gd name="T35" fmla="*/ 374 h 378"/>
                    <a:gd name="T36" fmla="*/ 31 w 284"/>
                    <a:gd name="T37" fmla="*/ 378 h 378"/>
                    <a:gd name="T38" fmla="*/ 45 w 284"/>
                    <a:gd name="T39" fmla="*/ 378 h 378"/>
                    <a:gd name="T40" fmla="*/ 55 w 284"/>
                    <a:gd name="T41" fmla="*/ 375 h 378"/>
                    <a:gd name="T42" fmla="*/ 63 w 284"/>
                    <a:gd name="T43" fmla="*/ 369 h 378"/>
                    <a:gd name="T44" fmla="*/ 73 w 284"/>
                    <a:gd name="T45" fmla="*/ 360 h 378"/>
                    <a:gd name="T46" fmla="*/ 82 w 284"/>
                    <a:gd name="T47" fmla="*/ 350 h 378"/>
                    <a:gd name="T48" fmla="*/ 89 w 284"/>
                    <a:gd name="T49" fmla="*/ 341 h 378"/>
                    <a:gd name="T50" fmla="*/ 93 w 284"/>
                    <a:gd name="T51" fmla="*/ 335 h 378"/>
                    <a:gd name="T52" fmla="*/ 100 w 284"/>
                    <a:gd name="T53" fmla="*/ 325 h 378"/>
                    <a:gd name="T54" fmla="*/ 107 w 284"/>
                    <a:gd name="T55" fmla="*/ 311 h 378"/>
                    <a:gd name="T56" fmla="*/ 110 w 284"/>
                    <a:gd name="T57" fmla="*/ 300 h 378"/>
                    <a:gd name="T58" fmla="*/ 112 w 284"/>
                    <a:gd name="T59" fmla="*/ 298 h 378"/>
                    <a:gd name="T60" fmla="*/ 112 w 284"/>
                    <a:gd name="T61" fmla="*/ 297 h 378"/>
                    <a:gd name="T62" fmla="*/ 114 w 284"/>
                    <a:gd name="T63" fmla="*/ 296 h 378"/>
                    <a:gd name="T64" fmla="*/ 128 w 284"/>
                    <a:gd name="T65" fmla="*/ 265 h 378"/>
                    <a:gd name="T66" fmla="*/ 141 w 284"/>
                    <a:gd name="T67" fmla="*/ 246 h 378"/>
                    <a:gd name="T68" fmla="*/ 151 w 284"/>
                    <a:gd name="T69" fmla="*/ 233 h 378"/>
                    <a:gd name="T70" fmla="*/ 170 w 284"/>
                    <a:gd name="T71" fmla="*/ 207 h 378"/>
                    <a:gd name="T72" fmla="*/ 183 w 284"/>
                    <a:gd name="T73" fmla="*/ 188 h 378"/>
                    <a:gd name="T74" fmla="*/ 188 w 284"/>
                    <a:gd name="T75" fmla="*/ 180 h 378"/>
                    <a:gd name="T76" fmla="*/ 197 w 284"/>
                    <a:gd name="T77" fmla="*/ 164 h 378"/>
                    <a:gd name="T78" fmla="*/ 202 w 284"/>
                    <a:gd name="T79" fmla="*/ 159 h 378"/>
                    <a:gd name="T80" fmla="*/ 227 w 284"/>
                    <a:gd name="T81" fmla="*/ 126 h 378"/>
                    <a:gd name="T82" fmla="*/ 272 w 284"/>
                    <a:gd name="T83" fmla="*/ 63 h 378"/>
                    <a:gd name="T84" fmla="*/ 284 w 284"/>
                    <a:gd name="T85" fmla="*/ 44 h 378"/>
                    <a:gd name="T86" fmla="*/ 280 w 284"/>
                    <a:gd name="T87" fmla="*/ 31 h 378"/>
                    <a:gd name="T88" fmla="*/ 273 w 284"/>
                    <a:gd name="T89" fmla="*/ 21 h 378"/>
                    <a:gd name="T90" fmla="*/ 266 w 284"/>
                    <a:gd name="T91" fmla="*/ 13 h 378"/>
                    <a:gd name="T92" fmla="*/ 250 w 284"/>
                    <a:gd name="T93" fmla="*/ 1 h 378"/>
                    <a:gd name="T94" fmla="*/ 211 w 284"/>
                    <a:gd name="T95" fmla="*/ 1 h 378"/>
                    <a:gd name="T96" fmla="*/ 209 w 284"/>
                    <a:gd name="T97" fmla="*/ 11 h 378"/>
                    <a:gd name="T98" fmla="*/ 202 w 284"/>
                    <a:gd name="T99" fmla="*/ 26 h 378"/>
                    <a:gd name="T100" fmla="*/ 184 w 284"/>
                    <a:gd name="T101" fmla="*/ 56 h 378"/>
                    <a:gd name="T102" fmla="*/ 168 w 284"/>
                    <a:gd name="T103" fmla="*/ 85 h 378"/>
                    <a:gd name="T104" fmla="*/ 162 w 284"/>
                    <a:gd name="T105" fmla="*/ 95 h 378"/>
                    <a:gd name="T106" fmla="*/ 161 w 284"/>
                    <a:gd name="T107" fmla="*/ 96 h 378"/>
                    <a:gd name="T108" fmla="*/ 160 w 284"/>
                    <a:gd name="T109" fmla="*/ 99 h 378"/>
                    <a:gd name="T110" fmla="*/ 151 w 284"/>
                    <a:gd name="T111" fmla="*/ 116 h 378"/>
                    <a:gd name="T112" fmla="*/ 150 w 284"/>
                    <a:gd name="T113" fmla="*/ 118 h 378"/>
                    <a:gd name="T114" fmla="*/ 124 w 284"/>
                    <a:gd name="T115" fmla="*/ 160 h 378"/>
                    <a:gd name="T116" fmla="*/ 108 w 284"/>
                    <a:gd name="T117" fmla="*/ 185 h 378"/>
                    <a:gd name="T118" fmla="*/ 75 w 284"/>
                    <a:gd name="T119" fmla="*/ 234 h 378"/>
                    <a:gd name="T120" fmla="*/ 54 w 284"/>
                    <a:gd name="T121" fmla="*/ 262 h 378"/>
                    <a:gd name="T122" fmla="*/ 27 w 284"/>
                    <a:gd name="T123" fmla="*/ 298 h 378"/>
                    <a:gd name="T124" fmla="*/ 45 w 284"/>
                    <a:gd name="T125" fmla="*/ 307 h 37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84"/>
                    <a:gd name="T190" fmla="*/ 0 h 378"/>
                    <a:gd name="T191" fmla="*/ 284 w 284"/>
                    <a:gd name="T192" fmla="*/ 378 h 37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84" h="378">
                      <a:moveTo>
                        <a:pt x="45" y="307"/>
                      </a:moveTo>
                      <a:lnTo>
                        <a:pt x="46" y="307"/>
                      </a:lnTo>
                      <a:lnTo>
                        <a:pt x="48" y="308"/>
                      </a:lnTo>
                      <a:lnTo>
                        <a:pt x="54" y="310"/>
                      </a:lnTo>
                      <a:lnTo>
                        <a:pt x="60" y="314"/>
                      </a:lnTo>
                      <a:lnTo>
                        <a:pt x="63" y="316"/>
                      </a:lnTo>
                      <a:lnTo>
                        <a:pt x="67" y="321"/>
                      </a:lnTo>
                      <a:lnTo>
                        <a:pt x="69" y="325"/>
                      </a:lnTo>
                      <a:lnTo>
                        <a:pt x="70" y="329"/>
                      </a:lnTo>
                      <a:lnTo>
                        <a:pt x="71" y="335"/>
                      </a:lnTo>
                      <a:lnTo>
                        <a:pt x="70" y="341"/>
                      </a:lnTo>
                      <a:lnTo>
                        <a:pt x="70" y="342"/>
                      </a:lnTo>
                      <a:lnTo>
                        <a:pt x="69" y="343"/>
                      </a:lnTo>
                      <a:lnTo>
                        <a:pt x="68" y="345"/>
                      </a:lnTo>
                      <a:lnTo>
                        <a:pt x="60" y="345"/>
                      </a:lnTo>
                      <a:lnTo>
                        <a:pt x="57" y="343"/>
                      </a:lnTo>
                      <a:lnTo>
                        <a:pt x="53" y="338"/>
                      </a:lnTo>
                      <a:lnTo>
                        <a:pt x="47" y="334"/>
                      </a:lnTo>
                      <a:lnTo>
                        <a:pt x="42" y="330"/>
                      </a:lnTo>
                      <a:lnTo>
                        <a:pt x="37" y="328"/>
                      </a:lnTo>
                      <a:lnTo>
                        <a:pt x="34" y="326"/>
                      </a:lnTo>
                      <a:lnTo>
                        <a:pt x="26" y="327"/>
                      </a:lnTo>
                      <a:lnTo>
                        <a:pt x="20" y="328"/>
                      </a:lnTo>
                      <a:lnTo>
                        <a:pt x="17" y="329"/>
                      </a:lnTo>
                      <a:lnTo>
                        <a:pt x="14" y="331"/>
                      </a:lnTo>
                      <a:lnTo>
                        <a:pt x="9" y="335"/>
                      </a:lnTo>
                      <a:lnTo>
                        <a:pt x="4" y="340"/>
                      </a:lnTo>
                      <a:lnTo>
                        <a:pt x="0" y="346"/>
                      </a:lnTo>
                      <a:lnTo>
                        <a:pt x="0" y="349"/>
                      </a:lnTo>
                      <a:lnTo>
                        <a:pt x="0" y="354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4" y="364"/>
                      </a:lnTo>
                      <a:lnTo>
                        <a:pt x="7" y="367"/>
                      </a:lnTo>
                      <a:lnTo>
                        <a:pt x="12" y="373"/>
                      </a:lnTo>
                      <a:lnTo>
                        <a:pt x="16" y="374"/>
                      </a:lnTo>
                      <a:lnTo>
                        <a:pt x="25" y="378"/>
                      </a:lnTo>
                      <a:lnTo>
                        <a:pt x="31" y="378"/>
                      </a:lnTo>
                      <a:lnTo>
                        <a:pt x="35" y="378"/>
                      </a:lnTo>
                      <a:lnTo>
                        <a:pt x="45" y="378"/>
                      </a:lnTo>
                      <a:lnTo>
                        <a:pt x="50" y="377"/>
                      </a:lnTo>
                      <a:lnTo>
                        <a:pt x="55" y="375"/>
                      </a:lnTo>
                      <a:lnTo>
                        <a:pt x="59" y="372"/>
                      </a:lnTo>
                      <a:lnTo>
                        <a:pt x="63" y="369"/>
                      </a:lnTo>
                      <a:lnTo>
                        <a:pt x="70" y="364"/>
                      </a:lnTo>
                      <a:lnTo>
                        <a:pt x="73" y="360"/>
                      </a:lnTo>
                      <a:lnTo>
                        <a:pt x="76" y="357"/>
                      </a:lnTo>
                      <a:lnTo>
                        <a:pt x="82" y="350"/>
                      </a:lnTo>
                      <a:lnTo>
                        <a:pt x="87" y="343"/>
                      </a:lnTo>
                      <a:lnTo>
                        <a:pt x="89" y="341"/>
                      </a:lnTo>
                      <a:lnTo>
                        <a:pt x="91" y="338"/>
                      </a:lnTo>
                      <a:lnTo>
                        <a:pt x="93" y="335"/>
                      </a:lnTo>
                      <a:lnTo>
                        <a:pt x="96" y="331"/>
                      </a:lnTo>
                      <a:lnTo>
                        <a:pt x="100" y="325"/>
                      </a:lnTo>
                      <a:lnTo>
                        <a:pt x="103" y="318"/>
                      </a:lnTo>
                      <a:lnTo>
                        <a:pt x="107" y="311"/>
                      </a:lnTo>
                      <a:lnTo>
                        <a:pt x="110" y="304"/>
                      </a:lnTo>
                      <a:lnTo>
                        <a:pt x="110" y="300"/>
                      </a:lnTo>
                      <a:lnTo>
                        <a:pt x="111" y="299"/>
                      </a:lnTo>
                      <a:lnTo>
                        <a:pt x="112" y="298"/>
                      </a:lnTo>
                      <a:lnTo>
                        <a:pt x="112" y="297"/>
                      </a:lnTo>
                      <a:lnTo>
                        <a:pt x="113" y="297"/>
                      </a:lnTo>
                      <a:lnTo>
                        <a:pt x="114" y="296"/>
                      </a:lnTo>
                      <a:lnTo>
                        <a:pt x="125" y="272"/>
                      </a:lnTo>
                      <a:lnTo>
                        <a:pt x="128" y="265"/>
                      </a:lnTo>
                      <a:lnTo>
                        <a:pt x="133" y="260"/>
                      </a:lnTo>
                      <a:lnTo>
                        <a:pt x="141" y="246"/>
                      </a:lnTo>
                      <a:lnTo>
                        <a:pt x="146" y="239"/>
                      </a:lnTo>
                      <a:lnTo>
                        <a:pt x="151" y="233"/>
                      </a:lnTo>
                      <a:lnTo>
                        <a:pt x="160" y="221"/>
                      </a:lnTo>
                      <a:lnTo>
                        <a:pt x="170" y="207"/>
                      </a:lnTo>
                      <a:lnTo>
                        <a:pt x="179" y="195"/>
                      </a:lnTo>
                      <a:lnTo>
                        <a:pt x="183" y="188"/>
                      </a:lnTo>
                      <a:lnTo>
                        <a:pt x="188" y="182"/>
                      </a:lnTo>
                      <a:lnTo>
                        <a:pt x="188" y="180"/>
                      </a:lnTo>
                      <a:lnTo>
                        <a:pt x="192" y="172"/>
                      </a:lnTo>
                      <a:lnTo>
                        <a:pt x="197" y="164"/>
                      </a:lnTo>
                      <a:lnTo>
                        <a:pt x="201" y="161"/>
                      </a:lnTo>
                      <a:lnTo>
                        <a:pt x="202" y="159"/>
                      </a:lnTo>
                      <a:lnTo>
                        <a:pt x="206" y="158"/>
                      </a:lnTo>
                      <a:lnTo>
                        <a:pt x="227" y="126"/>
                      </a:lnTo>
                      <a:lnTo>
                        <a:pt x="249" y="94"/>
                      </a:lnTo>
                      <a:lnTo>
                        <a:pt x="272" y="63"/>
                      </a:lnTo>
                      <a:lnTo>
                        <a:pt x="284" y="46"/>
                      </a:lnTo>
                      <a:lnTo>
                        <a:pt x="284" y="44"/>
                      </a:lnTo>
                      <a:lnTo>
                        <a:pt x="281" y="35"/>
                      </a:lnTo>
                      <a:lnTo>
                        <a:pt x="280" y="31"/>
                      </a:lnTo>
                      <a:lnTo>
                        <a:pt x="278" y="28"/>
                      </a:lnTo>
                      <a:lnTo>
                        <a:pt x="273" y="21"/>
                      </a:lnTo>
                      <a:lnTo>
                        <a:pt x="271" y="14"/>
                      </a:lnTo>
                      <a:lnTo>
                        <a:pt x="266" y="13"/>
                      </a:lnTo>
                      <a:lnTo>
                        <a:pt x="258" y="7"/>
                      </a:lnTo>
                      <a:lnTo>
                        <a:pt x="250" y="1"/>
                      </a:lnTo>
                      <a:lnTo>
                        <a:pt x="249" y="0"/>
                      </a:lnTo>
                      <a:lnTo>
                        <a:pt x="211" y="1"/>
                      </a:lnTo>
                      <a:lnTo>
                        <a:pt x="209" y="4"/>
                      </a:lnTo>
                      <a:lnTo>
                        <a:pt x="209" y="11"/>
                      </a:lnTo>
                      <a:lnTo>
                        <a:pt x="206" y="18"/>
                      </a:lnTo>
                      <a:lnTo>
                        <a:pt x="202" y="26"/>
                      </a:lnTo>
                      <a:lnTo>
                        <a:pt x="198" y="34"/>
                      </a:lnTo>
                      <a:lnTo>
                        <a:pt x="184" y="56"/>
                      </a:lnTo>
                      <a:lnTo>
                        <a:pt x="176" y="70"/>
                      </a:lnTo>
                      <a:lnTo>
                        <a:pt x="168" y="85"/>
                      </a:lnTo>
                      <a:lnTo>
                        <a:pt x="164" y="92"/>
                      </a:lnTo>
                      <a:lnTo>
                        <a:pt x="162" y="95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9"/>
                      </a:lnTo>
                      <a:lnTo>
                        <a:pt x="153" y="114"/>
                      </a:lnTo>
                      <a:lnTo>
                        <a:pt x="151" y="116"/>
                      </a:lnTo>
                      <a:lnTo>
                        <a:pt x="150" y="117"/>
                      </a:lnTo>
                      <a:lnTo>
                        <a:pt x="150" y="118"/>
                      </a:lnTo>
                      <a:lnTo>
                        <a:pt x="130" y="152"/>
                      </a:lnTo>
                      <a:lnTo>
                        <a:pt x="124" y="160"/>
                      </a:lnTo>
                      <a:lnTo>
                        <a:pt x="118" y="168"/>
                      </a:lnTo>
                      <a:lnTo>
                        <a:pt x="108" y="185"/>
                      </a:lnTo>
                      <a:lnTo>
                        <a:pt x="86" y="218"/>
                      </a:lnTo>
                      <a:lnTo>
                        <a:pt x="75" y="234"/>
                      </a:lnTo>
                      <a:lnTo>
                        <a:pt x="63" y="250"/>
                      </a:lnTo>
                      <a:lnTo>
                        <a:pt x="54" y="262"/>
                      </a:lnTo>
                      <a:lnTo>
                        <a:pt x="46" y="274"/>
                      </a:lnTo>
                      <a:lnTo>
                        <a:pt x="27" y="298"/>
                      </a:lnTo>
                      <a:lnTo>
                        <a:pt x="19" y="308"/>
                      </a:lnTo>
                      <a:lnTo>
                        <a:pt x="45" y="307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33" name="Group 56"/>
              <p:cNvGrpSpPr>
                <a:grpSpLocks noChangeAspect="1"/>
              </p:cNvGrpSpPr>
              <p:nvPr/>
            </p:nvGrpSpPr>
            <p:grpSpPr bwMode="auto">
              <a:xfrm>
                <a:off x="1471" y="2266"/>
                <a:ext cx="1709" cy="1449"/>
                <a:chOff x="1471" y="2266"/>
                <a:chExt cx="1709" cy="1449"/>
              </a:xfrm>
            </p:grpSpPr>
            <p:sp>
              <p:nvSpPr>
                <p:cNvPr id="234" name="Freeform 57"/>
                <p:cNvSpPr>
                  <a:spLocks noChangeAspect="1"/>
                </p:cNvSpPr>
                <p:nvPr/>
              </p:nvSpPr>
              <p:spPr bwMode="auto">
                <a:xfrm>
                  <a:off x="2351" y="2266"/>
                  <a:ext cx="351" cy="352"/>
                </a:xfrm>
                <a:custGeom>
                  <a:avLst/>
                  <a:gdLst>
                    <a:gd name="T0" fmla="*/ 201 w 351"/>
                    <a:gd name="T1" fmla="*/ 22 h 352"/>
                    <a:gd name="T2" fmla="*/ 175 w 351"/>
                    <a:gd name="T3" fmla="*/ 7 h 352"/>
                    <a:gd name="T4" fmla="*/ 151 w 351"/>
                    <a:gd name="T5" fmla="*/ 1 h 352"/>
                    <a:gd name="T6" fmla="*/ 127 w 351"/>
                    <a:gd name="T7" fmla="*/ 0 h 352"/>
                    <a:gd name="T8" fmla="*/ 100 w 351"/>
                    <a:gd name="T9" fmla="*/ 7 h 352"/>
                    <a:gd name="T10" fmla="*/ 73 w 351"/>
                    <a:gd name="T11" fmla="*/ 20 h 352"/>
                    <a:gd name="T12" fmla="*/ 55 w 351"/>
                    <a:gd name="T13" fmla="*/ 35 h 352"/>
                    <a:gd name="T14" fmla="*/ 33 w 351"/>
                    <a:gd name="T15" fmla="*/ 61 h 352"/>
                    <a:gd name="T16" fmla="*/ 15 w 351"/>
                    <a:gd name="T17" fmla="*/ 95 h 352"/>
                    <a:gd name="T18" fmla="*/ 4 w 351"/>
                    <a:gd name="T19" fmla="*/ 133 h 352"/>
                    <a:gd name="T20" fmla="*/ 0 w 351"/>
                    <a:gd name="T21" fmla="*/ 204 h 352"/>
                    <a:gd name="T22" fmla="*/ 10 w 351"/>
                    <a:gd name="T23" fmla="*/ 254 h 352"/>
                    <a:gd name="T24" fmla="*/ 24 w 351"/>
                    <a:gd name="T25" fmla="*/ 289 h 352"/>
                    <a:gd name="T26" fmla="*/ 39 w 351"/>
                    <a:gd name="T27" fmla="*/ 310 h 352"/>
                    <a:gd name="T28" fmla="*/ 53 w 351"/>
                    <a:gd name="T29" fmla="*/ 324 h 352"/>
                    <a:gd name="T30" fmla="*/ 69 w 351"/>
                    <a:gd name="T31" fmla="*/ 337 h 352"/>
                    <a:gd name="T32" fmla="*/ 93 w 351"/>
                    <a:gd name="T33" fmla="*/ 348 h 352"/>
                    <a:gd name="T34" fmla="*/ 131 w 351"/>
                    <a:gd name="T35" fmla="*/ 352 h 352"/>
                    <a:gd name="T36" fmla="*/ 158 w 351"/>
                    <a:gd name="T37" fmla="*/ 345 h 352"/>
                    <a:gd name="T38" fmla="*/ 167 w 351"/>
                    <a:gd name="T39" fmla="*/ 340 h 352"/>
                    <a:gd name="T40" fmla="*/ 180 w 351"/>
                    <a:gd name="T41" fmla="*/ 332 h 352"/>
                    <a:gd name="T42" fmla="*/ 189 w 351"/>
                    <a:gd name="T43" fmla="*/ 324 h 352"/>
                    <a:gd name="T44" fmla="*/ 198 w 351"/>
                    <a:gd name="T45" fmla="*/ 314 h 352"/>
                    <a:gd name="T46" fmla="*/ 225 w 351"/>
                    <a:gd name="T47" fmla="*/ 266 h 352"/>
                    <a:gd name="T48" fmla="*/ 248 w 351"/>
                    <a:gd name="T49" fmla="*/ 225 h 352"/>
                    <a:gd name="T50" fmla="*/ 259 w 351"/>
                    <a:gd name="T51" fmla="*/ 228 h 352"/>
                    <a:gd name="T52" fmla="*/ 269 w 351"/>
                    <a:gd name="T53" fmla="*/ 236 h 352"/>
                    <a:gd name="T54" fmla="*/ 284 w 351"/>
                    <a:gd name="T55" fmla="*/ 253 h 352"/>
                    <a:gd name="T56" fmla="*/ 296 w 351"/>
                    <a:gd name="T57" fmla="*/ 261 h 352"/>
                    <a:gd name="T58" fmla="*/ 311 w 351"/>
                    <a:gd name="T59" fmla="*/ 265 h 352"/>
                    <a:gd name="T60" fmla="*/ 325 w 351"/>
                    <a:gd name="T61" fmla="*/ 264 h 352"/>
                    <a:gd name="T62" fmla="*/ 335 w 351"/>
                    <a:gd name="T63" fmla="*/ 259 h 352"/>
                    <a:gd name="T64" fmla="*/ 344 w 351"/>
                    <a:gd name="T65" fmla="*/ 252 h 352"/>
                    <a:gd name="T66" fmla="*/ 350 w 351"/>
                    <a:gd name="T67" fmla="*/ 237 h 352"/>
                    <a:gd name="T68" fmla="*/ 349 w 351"/>
                    <a:gd name="T69" fmla="*/ 222 h 352"/>
                    <a:gd name="T70" fmla="*/ 340 w 351"/>
                    <a:gd name="T71" fmla="*/ 208 h 352"/>
                    <a:gd name="T72" fmla="*/ 328 w 351"/>
                    <a:gd name="T73" fmla="*/ 199 h 352"/>
                    <a:gd name="T74" fmla="*/ 297 w 351"/>
                    <a:gd name="T75" fmla="*/ 186 h 352"/>
                    <a:gd name="T76" fmla="*/ 277 w 351"/>
                    <a:gd name="T77" fmla="*/ 176 h 352"/>
                    <a:gd name="T78" fmla="*/ 262 w 351"/>
                    <a:gd name="T79" fmla="*/ 159 h 352"/>
                    <a:gd name="T80" fmla="*/ 253 w 351"/>
                    <a:gd name="T81" fmla="*/ 131 h 352"/>
                    <a:gd name="T82" fmla="*/ 244 w 351"/>
                    <a:gd name="T83" fmla="*/ 90 h 352"/>
                    <a:gd name="T84" fmla="*/ 227 w 351"/>
                    <a:gd name="T85" fmla="*/ 53 h 352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w 351"/>
                    <a:gd name="T130" fmla="*/ 0 h 352"/>
                    <a:gd name="T131" fmla="*/ 351 w 351"/>
                    <a:gd name="T132" fmla="*/ 352 h 352"/>
                  </a:gdLst>
                  <a:ahLst/>
                  <a:cxnLst>
                    <a:cxn ang="T86">
                      <a:pos x="T0" y="T1"/>
                    </a:cxn>
                    <a:cxn ang="T87">
                      <a:pos x="T2" y="T3"/>
                    </a:cxn>
                    <a:cxn ang="T88">
                      <a:pos x="T4" y="T5"/>
                    </a:cxn>
                    <a:cxn ang="T89">
                      <a:pos x="T6" y="T7"/>
                    </a:cxn>
                    <a:cxn ang="T90">
                      <a:pos x="T8" y="T9"/>
                    </a:cxn>
                    <a:cxn ang="T91">
                      <a:pos x="T10" y="T11"/>
                    </a:cxn>
                    <a:cxn ang="T92">
                      <a:pos x="T12" y="T13"/>
                    </a:cxn>
                    <a:cxn ang="T93">
                      <a:pos x="T14" y="T15"/>
                    </a:cxn>
                    <a:cxn ang="T94">
                      <a:pos x="T16" y="T17"/>
                    </a:cxn>
                    <a:cxn ang="T95">
                      <a:pos x="T18" y="T19"/>
                    </a:cxn>
                    <a:cxn ang="T96">
                      <a:pos x="T20" y="T21"/>
                    </a:cxn>
                    <a:cxn ang="T97">
                      <a:pos x="T22" y="T23"/>
                    </a:cxn>
                    <a:cxn ang="T98">
                      <a:pos x="T24" y="T25"/>
                    </a:cxn>
                    <a:cxn ang="T99">
                      <a:pos x="T26" y="T27"/>
                    </a:cxn>
                    <a:cxn ang="T100">
                      <a:pos x="T28" y="T29"/>
                    </a:cxn>
                    <a:cxn ang="T101">
                      <a:pos x="T30" y="T31"/>
                    </a:cxn>
                    <a:cxn ang="T102">
                      <a:pos x="T32" y="T33"/>
                    </a:cxn>
                    <a:cxn ang="T103">
                      <a:pos x="T34" y="T35"/>
                    </a:cxn>
                    <a:cxn ang="T104">
                      <a:pos x="T36" y="T37"/>
                    </a:cxn>
                    <a:cxn ang="T105">
                      <a:pos x="T38" y="T39"/>
                    </a:cxn>
                    <a:cxn ang="T106">
                      <a:pos x="T40" y="T41"/>
                    </a:cxn>
                    <a:cxn ang="T107">
                      <a:pos x="T42" y="T43"/>
                    </a:cxn>
                    <a:cxn ang="T108">
                      <a:pos x="T44" y="T45"/>
                    </a:cxn>
                    <a:cxn ang="T109">
                      <a:pos x="T46" y="T47"/>
                    </a:cxn>
                    <a:cxn ang="T110">
                      <a:pos x="T48" y="T49"/>
                    </a:cxn>
                    <a:cxn ang="T111">
                      <a:pos x="T50" y="T51"/>
                    </a:cxn>
                    <a:cxn ang="T112">
                      <a:pos x="T52" y="T53"/>
                    </a:cxn>
                    <a:cxn ang="T113">
                      <a:pos x="T54" y="T55"/>
                    </a:cxn>
                    <a:cxn ang="T114">
                      <a:pos x="T56" y="T57"/>
                    </a:cxn>
                    <a:cxn ang="T115">
                      <a:pos x="T58" y="T59"/>
                    </a:cxn>
                    <a:cxn ang="T116">
                      <a:pos x="T60" y="T61"/>
                    </a:cxn>
                    <a:cxn ang="T117">
                      <a:pos x="T62" y="T63"/>
                    </a:cxn>
                    <a:cxn ang="T118">
                      <a:pos x="T64" y="T65"/>
                    </a:cxn>
                    <a:cxn ang="T119">
                      <a:pos x="T66" y="T67"/>
                    </a:cxn>
                    <a:cxn ang="T120">
                      <a:pos x="T68" y="T69"/>
                    </a:cxn>
                    <a:cxn ang="T121">
                      <a:pos x="T70" y="T71"/>
                    </a:cxn>
                    <a:cxn ang="T122">
                      <a:pos x="T72" y="T73"/>
                    </a:cxn>
                    <a:cxn ang="T123">
                      <a:pos x="T74" y="T75"/>
                    </a:cxn>
                    <a:cxn ang="T124">
                      <a:pos x="T76" y="T77"/>
                    </a:cxn>
                    <a:cxn ang="T125">
                      <a:pos x="T78" y="T79"/>
                    </a:cxn>
                    <a:cxn ang="T126">
                      <a:pos x="T80" y="T81"/>
                    </a:cxn>
                    <a:cxn ang="T127">
                      <a:pos x="T82" y="T83"/>
                    </a:cxn>
                    <a:cxn ang="T128">
                      <a:pos x="T84" y="T85"/>
                    </a:cxn>
                  </a:cxnLst>
                  <a:rect l="T129" t="T130" r="T131" b="T132"/>
                  <a:pathLst>
                    <a:path w="351" h="352">
                      <a:moveTo>
                        <a:pt x="210" y="31"/>
                      </a:moveTo>
                      <a:lnTo>
                        <a:pt x="206" y="26"/>
                      </a:lnTo>
                      <a:lnTo>
                        <a:pt x="201" y="22"/>
                      </a:lnTo>
                      <a:lnTo>
                        <a:pt x="196" y="18"/>
                      </a:lnTo>
                      <a:lnTo>
                        <a:pt x="192" y="14"/>
                      </a:lnTo>
                      <a:lnTo>
                        <a:pt x="175" y="7"/>
                      </a:lnTo>
                      <a:lnTo>
                        <a:pt x="167" y="5"/>
                      </a:lnTo>
                      <a:lnTo>
                        <a:pt x="159" y="3"/>
                      </a:lnTo>
                      <a:lnTo>
                        <a:pt x="151" y="1"/>
                      </a:lnTo>
                      <a:lnTo>
                        <a:pt x="143" y="0"/>
                      </a:lnTo>
                      <a:lnTo>
                        <a:pt x="135" y="0"/>
                      </a:lnTo>
                      <a:lnTo>
                        <a:pt x="127" y="0"/>
                      </a:lnTo>
                      <a:lnTo>
                        <a:pt x="112" y="2"/>
                      </a:lnTo>
                      <a:lnTo>
                        <a:pt x="106" y="4"/>
                      </a:lnTo>
                      <a:lnTo>
                        <a:pt x="100" y="7"/>
                      </a:lnTo>
                      <a:lnTo>
                        <a:pt x="85" y="13"/>
                      </a:lnTo>
                      <a:lnTo>
                        <a:pt x="79" y="16"/>
                      </a:lnTo>
                      <a:lnTo>
                        <a:pt x="73" y="20"/>
                      </a:lnTo>
                      <a:lnTo>
                        <a:pt x="66" y="24"/>
                      </a:lnTo>
                      <a:lnTo>
                        <a:pt x="60" y="29"/>
                      </a:lnTo>
                      <a:lnTo>
                        <a:pt x="55" y="35"/>
                      </a:lnTo>
                      <a:lnTo>
                        <a:pt x="50" y="40"/>
                      </a:lnTo>
                      <a:lnTo>
                        <a:pt x="41" y="50"/>
                      </a:lnTo>
                      <a:lnTo>
                        <a:pt x="33" y="61"/>
                      </a:lnTo>
                      <a:lnTo>
                        <a:pt x="26" y="71"/>
                      </a:lnTo>
                      <a:lnTo>
                        <a:pt x="20" y="83"/>
                      </a:lnTo>
                      <a:lnTo>
                        <a:pt x="15" y="95"/>
                      </a:lnTo>
                      <a:lnTo>
                        <a:pt x="10" y="107"/>
                      </a:lnTo>
                      <a:lnTo>
                        <a:pt x="7" y="120"/>
                      </a:lnTo>
                      <a:lnTo>
                        <a:pt x="4" y="133"/>
                      </a:lnTo>
                      <a:lnTo>
                        <a:pt x="1" y="157"/>
                      </a:lnTo>
                      <a:lnTo>
                        <a:pt x="0" y="180"/>
                      </a:lnTo>
                      <a:lnTo>
                        <a:pt x="0" y="204"/>
                      </a:lnTo>
                      <a:lnTo>
                        <a:pt x="3" y="228"/>
                      </a:lnTo>
                      <a:lnTo>
                        <a:pt x="6" y="241"/>
                      </a:lnTo>
                      <a:lnTo>
                        <a:pt x="10" y="254"/>
                      </a:lnTo>
                      <a:lnTo>
                        <a:pt x="13" y="265"/>
                      </a:lnTo>
                      <a:lnTo>
                        <a:pt x="18" y="277"/>
                      </a:lnTo>
                      <a:lnTo>
                        <a:pt x="24" y="289"/>
                      </a:lnTo>
                      <a:lnTo>
                        <a:pt x="28" y="294"/>
                      </a:lnTo>
                      <a:lnTo>
                        <a:pt x="31" y="299"/>
                      </a:lnTo>
                      <a:lnTo>
                        <a:pt x="39" y="310"/>
                      </a:lnTo>
                      <a:lnTo>
                        <a:pt x="44" y="314"/>
                      </a:lnTo>
                      <a:lnTo>
                        <a:pt x="48" y="319"/>
                      </a:lnTo>
                      <a:lnTo>
                        <a:pt x="53" y="324"/>
                      </a:lnTo>
                      <a:lnTo>
                        <a:pt x="59" y="329"/>
                      </a:lnTo>
                      <a:lnTo>
                        <a:pt x="64" y="333"/>
                      </a:lnTo>
                      <a:lnTo>
                        <a:pt x="69" y="337"/>
                      </a:lnTo>
                      <a:lnTo>
                        <a:pt x="74" y="340"/>
                      </a:lnTo>
                      <a:lnTo>
                        <a:pt x="80" y="343"/>
                      </a:lnTo>
                      <a:lnTo>
                        <a:pt x="93" y="348"/>
                      </a:lnTo>
                      <a:lnTo>
                        <a:pt x="105" y="351"/>
                      </a:lnTo>
                      <a:lnTo>
                        <a:pt x="117" y="352"/>
                      </a:lnTo>
                      <a:lnTo>
                        <a:pt x="131" y="352"/>
                      </a:lnTo>
                      <a:lnTo>
                        <a:pt x="145" y="349"/>
                      </a:lnTo>
                      <a:lnTo>
                        <a:pt x="154" y="346"/>
                      </a:lnTo>
                      <a:lnTo>
                        <a:pt x="158" y="345"/>
                      </a:lnTo>
                      <a:lnTo>
                        <a:pt x="163" y="343"/>
                      </a:lnTo>
                      <a:lnTo>
                        <a:pt x="164" y="341"/>
                      </a:lnTo>
                      <a:lnTo>
                        <a:pt x="167" y="340"/>
                      </a:lnTo>
                      <a:lnTo>
                        <a:pt x="171" y="338"/>
                      </a:lnTo>
                      <a:lnTo>
                        <a:pt x="179" y="334"/>
                      </a:lnTo>
                      <a:lnTo>
                        <a:pt x="180" y="332"/>
                      </a:lnTo>
                      <a:lnTo>
                        <a:pt x="182" y="331"/>
                      </a:lnTo>
                      <a:lnTo>
                        <a:pt x="186" y="328"/>
                      </a:lnTo>
                      <a:lnTo>
                        <a:pt x="189" y="324"/>
                      </a:lnTo>
                      <a:lnTo>
                        <a:pt x="193" y="321"/>
                      </a:lnTo>
                      <a:lnTo>
                        <a:pt x="195" y="317"/>
                      </a:lnTo>
                      <a:lnTo>
                        <a:pt x="198" y="314"/>
                      </a:lnTo>
                      <a:lnTo>
                        <a:pt x="204" y="306"/>
                      </a:lnTo>
                      <a:lnTo>
                        <a:pt x="214" y="286"/>
                      </a:lnTo>
                      <a:lnTo>
                        <a:pt x="225" y="266"/>
                      </a:lnTo>
                      <a:lnTo>
                        <a:pt x="235" y="245"/>
                      </a:lnTo>
                      <a:lnTo>
                        <a:pt x="244" y="225"/>
                      </a:lnTo>
                      <a:lnTo>
                        <a:pt x="248" y="225"/>
                      </a:lnTo>
                      <a:lnTo>
                        <a:pt x="252" y="226"/>
                      </a:lnTo>
                      <a:lnTo>
                        <a:pt x="256" y="227"/>
                      </a:lnTo>
                      <a:lnTo>
                        <a:pt x="259" y="228"/>
                      </a:lnTo>
                      <a:lnTo>
                        <a:pt x="263" y="230"/>
                      </a:lnTo>
                      <a:lnTo>
                        <a:pt x="266" y="234"/>
                      </a:lnTo>
                      <a:lnTo>
                        <a:pt x="269" y="236"/>
                      </a:lnTo>
                      <a:lnTo>
                        <a:pt x="272" y="240"/>
                      </a:lnTo>
                      <a:lnTo>
                        <a:pt x="280" y="249"/>
                      </a:lnTo>
                      <a:lnTo>
                        <a:pt x="284" y="253"/>
                      </a:lnTo>
                      <a:lnTo>
                        <a:pt x="287" y="255"/>
                      </a:lnTo>
                      <a:lnTo>
                        <a:pt x="291" y="259"/>
                      </a:lnTo>
                      <a:lnTo>
                        <a:pt x="296" y="261"/>
                      </a:lnTo>
                      <a:lnTo>
                        <a:pt x="300" y="262"/>
                      </a:lnTo>
                      <a:lnTo>
                        <a:pt x="305" y="264"/>
                      </a:lnTo>
                      <a:lnTo>
                        <a:pt x="311" y="265"/>
                      </a:lnTo>
                      <a:lnTo>
                        <a:pt x="317" y="265"/>
                      </a:lnTo>
                      <a:lnTo>
                        <a:pt x="320" y="264"/>
                      </a:lnTo>
                      <a:lnTo>
                        <a:pt x="325" y="264"/>
                      </a:lnTo>
                      <a:lnTo>
                        <a:pt x="328" y="262"/>
                      </a:lnTo>
                      <a:lnTo>
                        <a:pt x="333" y="262"/>
                      </a:lnTo>
                      <a:lnTo>
                        <a:pt x="335" y="259"/>
                      </a:lnTo>
                      <a:lnTo>
                        <a:pt x="339" y="257"/>
                      </a:lnTo>
                      <a:lnTo>
                        <a:pt x="341" y="255"/>
                      </a:lnTo>
                      <a:lnTo>
                        <a:pt x="344" y="252"/>
                      </a:lnTo>
                      <a:lnTo>
                        <a:pt x="347" y="247"/>
                      </a:lnTo>
                      <a:lnTo>
                        <a:pt x="349" y="241"/>
                      </a:lnTo>
                      <a:lnTo>
                        <a:pt x="350" y="237"/>
                      </a:lnTo>
                      <a:lnTo>
                        <a:pt x="351" y="232"/>
                      </a:lnTo>
                      <a:lnTo>
                        <a:pt x="350" y="227"/>
                      </a:lnTo>
                      <a:lnTo>
                        <a:pt x="349" y="222"/>
                      </a:lnTo>
                      <a:lnTo>
                        <a:pt x="347" y="217"/>
                      </a:lnTo>
                      <a:lnTo>
                        <a:pt x="345" y="213"/>
                      </a:lnTo>
                      <a:lnTo>
                        <a:pt x="340" y="208"/>
                      </a:lnTo>
                      <a:lnTo>
                        <a:pt x="337" y="205"/>
                      </a:lnTo>
                      <a:lnTo>
                        <a:pt x="333" y="201"/>
                      </a:lnTo>
                      <a:lnTo>
                        <a:pt x="328" y="199"/>
                      </a:lnTo>
                      <a:lnTo>
                        <a:pt x="316" y="193"/>
                      </a:lnTo>
                      <a:lnTo>
                        <a:pt x="305" y="189"/>
                      </a:lnTo>
                      <a:lnTo>
                        <a:pt x="297" y="186"/>
                      </a:lnTo>
                      <a:lnTo>
                        <a:pt x="289" y="184"/>
                      </a:lnTo>
                      <a:lnTo>
                        <a:pt x="283" y="180"/>
                      </a:lnTo>
                      <a:lnTo>
                        <a:pt x="277" y="176"/>
                      </a:lnTo>
                      <a:lnTo>
                        <a:pt x="270" y="171"/>
                      </a:lnTo>
                      <a:lnTo>
                        <a:pt x="266" y="166"/>
                      </a:lnTo>
                      <a:lnTo>
                        <a:pt x="262" y="159"/>
                      </a:lnTo>
                      <a:lnTo>
                        <a:pt x="258" y="153"/>
                      </a:lnTo>
                      <a:lnTo>
                        <a:pt x="255" y="142"/>
                      </a:lnTo>
                      <a:lnTo>
                        <a:pt x="253" y="131"/>
                      </a:lnTo>
                      <a:lnTo>
                        <a:pt x="251" y="117"/>
                      </a:lnTo>
                      <a:lnTo>
                        <a:pt x="248" y="104"/>
                      </a:lnTo>
                      <a:lnTo>
                        <a:pt x="244" y="90"/>
                      </a:lnTo>
                      <a:lnTo>
                        <a:pt x="239" y="77"/>
                      </a:lnTo>
                      <a:lnTo>
                        <a:pt x="234" y="65"/>
                      </a:lnTo>
                      <a:lnTo>
                        <a:pt x="227" y="53"/>
                      </a:lnTo>
                      <a:lnTo>
                        <a:pt x="219" y="42"/>
                      </a:lnTo>
                      <a:lnTo>
                        <a:pt x="210" y="3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5" name="Freeform 58"/>
                <p:cNvSpPr>
                  <a:spLocks noChangeAspect="1"/>
                </p:cNvSpPr>
                <p:nvPr/>
              </p:nvSpPr>
              <p:spPr bwMode="auto">
                <a:xfrm>
                  <a:off x="2122" y="2623"/>
                  <a:ext cx="357" cy="538"/>
                </a:xfrm>
                <a:custGeom>
                  <a:avLst/>
                  <a:gdLst>
                    <a:gd name="T0" fmla="*/ 229 w 357"/>
                    <a:gd name="T1" fmla="*/ 2 h 538"/>
                    <a:gd name="T2" fmla="*/ 191 w 357"/>
                    <a:gd name="T3" fmla="*/ 4 h 538"/>
                    <a:gd name="T4" fmla="*/ 151 w 357"/>
                    <a:gd name="T5" fmla="*/ 18 h 538"/>
                    <a:gd name="T6" fmla="*/ 116 w 357"/>
                    <a:gd name="T7" fmla="*/ 41 h 538"/>
                    <a:gd name="T8" fmla="*/ 87 w 357"/>
                    <a:gd name="T9" fmla="*/ 67 h 538"/>
                    <a:gd name="T10" fmla="*/ 54 w 357"/>
                    <a:gd name="T11" fmla="*/ 113 h 538"/>
                    <a:gd name="T12" fmla="*/ 31 w 357"/>
                    <a:gd name="T13" fmla="*/ 159 h 538"/>
                    <a:gd name="T14" fmla="*/ 18 w 357"/>
                    <a:gd name="T15" fmla="*/ 191 h 538"/>
                    <a:gd name="T16" fmla="*/ 8 w 357"/>
                    <a:gd name="T17" fmla="*/ 237 h 538"/>
                    <a:gd name="T18" fmla="*/ 7 w 357"/>
                    <a:gd name="T19" fmla="*/ 276 h 538"/>
                    <a:gd name="T20" fmla="*/ 5 w 357"/>
                    <a:gd name="T21" fmla="*/ 307 h 538"/>
                    <a:gd name="T22" fmla="*/ 1 w 357"/>
                    <a:gd name="T23" fmla="*/ 351 h 538"/>
                    <a:gd name="T24" fmla="*/ 5 w 357"/>
                    <a:gd name="T25" fmla="*/ 406 h 538"/>
                    <a:gd name="T26" fmla="*/ 8 w 357"/>
                    <a:gd name="T27" fmla="*/ 415 h 538"/>
                    <a:gd name="T28" fmla="*/ 13 w 357"/>
                    <a:gd name="T29" fmla="*/ 433 h 538"/>
                    <a:gd name="T30" fmla="*/ 18 w 357"/>
                    <a:gd name="T31" fmla="*/ 452 h 538"/>
                    <a:gd name="T32" fmla="*/ 28 w 357"/>
                    <a:gd name="T33" fmla="*/ 472 h 538"/>
                    <a:gd name="T34" fmla="*/ 38 w 357"/>
                    <a:gd name="T35" fmla="*/ 487 h 538"/>
                    <a:gd name="T36" fmla="*/ 57 w 357"/>
                    <a:gd name="T37" fmla="*/ 504 h 538"/>
                    <a:gd name="T38" fmla="*/ 81 w 357"/>
                    <a:gd name="T39" fmla="*/ 520 h 538"/>
                    <a:gd name="T40" fmla="*/ 108 w 357"/>
                    <a:gd name="T41" fmla="*/ 531 h 538"/>
                    <a:gd name="T42" fmla="*/ 133 w 357"/>
                    <a:gd name="T43" fmla="*/ 537 h 538"/>
                    <a:gd name="T44" fmla="*/ 155 w 357"/>
                    <a:gd name="T45" fmla="*/ 538 h 538"/>
                    <a:gd name="T46" fmla="*/ 177 w 357"/>
                    <a:gd name="T47" fmla="*/ 534 h 538"/>
                    <a:gd name="T48" fmla="*/ 203 w 357"/>
                    <a:gd name="T49" fmla="*/ 526 h 538"/>
                    <a:gd name="T50" fmla="*/ 219 w 357"/>
                    <a:gd name="T51" fmla="*/ 518 h 538"/>
                    <a:gd name="T52" fmla="*/ 236 w 357"/>
                    <a:gd name="T53" fmla="*/ 500 h 538"/>
                    <a:gd name="T54" fmla="*/ 245 w 357"/>
                    <a:gd name="T55" fmla="*/ 488 h 538"/>
                    <a:gd name="T56" fmla="*/ 249 w 357"/>
                    <a:gd name="T57" fmla="*/ 485 h 538"/>
                    <a:gd name="T58" fmla="*/ 252 w 357"/>
                    <a:gd name="T59" fmla="*/ 480 h 538"/>
                    <a:gd name="T60" fmla="*/ 259 w 357"/>
                    <a:gd name="T61" fmla="*/ 464 h 538"/>
                    <a:gd name="T62" fmla="*/ 264 w 357"/>
                    <a:gd name="T63" fmla="*/ 454 h 538"/>
                    <a:gd name="T64" fmla="*/ 268 w 357"/>
                    <a:gd name="T65" fmla="*/ 440 h 538"/>
                    <a:gd name="T66" fmla="*/ 269 w 357"/>
                    <a:gd name="T67" fmla="*/ 433 h 538"/>
                    <a:gd name="T68" fmla="*/ 272 w 357"/>
                    <a:gd name="T69" fmla="*/ 412 h 538"/>
                    <a:gd name="T70" fmla="*/ 271 w 357"/>
                    <a:gd name="T71" fmla="*/ 401 h 538"/>
                    <a:gd name="T72" fmla="*/ 268 w 357"/>
                    <a:gd name="T73" fmla="*/ 379 h 538"/>
                    <a:gd name="T74" fmla="*/ 267 w 357"/>
                    <a:gd name="T75" fmla="*/ 371 h 538"/>
                    <a:gd name="T76" fmla="*/ 257 w 357"/>
                    <a:gd name="T77" fmla="*/ 342 h 538"/>
                    <a:gd name="T78" fmla="*/ 252 w 357"/>
                    <a:gd name="T79" fmla="*/ 313 h 538"/>
                    <a:gd name="T80" fmla="*/ 256 w 357"/>
                    <a:gd name="T81" fmla="*/ 283 h 538"/>
                    <a:gd name="T82" fmla="*/ 266 w 357"/>
                    <a:gd name="T83" fmla="*/ 257 h 538"/>
                    <a:gd name="T84" fmla="*/ 280 w 357"/>
                    <a:gd name="T85" fmla="*/ 234 h 538"/>
                    <a:gd name="T86" fmla="*/ 300 w 357"/>
                    <a:gd name="T87" fmla="*/ 214 h 538"/>
                    <a:gd name="T88" fmla="*/ 314 w 357"/>
                    <a:gd name="T89" fmla="*/ 200 h 538"/>
                    <a:gd name="T90" fmla="*/ 327 w 357"/>
                    <a:gd name="T91" fmla="*/ 184 h 538"/>
                    <a:gd name="T92" fmla="*/ 343 w 357"/>
                    <a:gd name="T93" fmla="*/ 158 h 538"/>
                    <a:gd name="T94" fmla="*/ 352 w 357"/>
                    <a:gd name="T95" fmla="*/ 137 h 538"/>
                    <a:gd name="T96" fmla="*/ 357 w 357"/>
                    <a:gd name="T97" fmla="*/ 110 h 538"/>
                    <a:gd name="T98" fmla="*/ 357 w 357"/>
                    <a:gd name="T99" fmla="*/ 96 h 538"/>
                    <a:gd name="T100" fmla="*/ 353 w 357"/>
                    <a:gd name="T101" fmla="*/ 77 h 538"/>
                    <a:gd name="T102" fmla="*/ 345 w 357"/>
                    <a:gd name="T103" fmla="*/ 60 h 538"/>
                    <a:gd name="T104" fmla="*/ 330 w 357"/>
                    <a:gd name="T105" fmla="*/ 43 h 538"/>
                    <a:gd name="T106" fmla="*/ 315 w 357"/>
                    <a:gd name="T107" fmla="*/ 32 h 538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57"/>
                    <a:gd name="T163" fmla="*/ 0 h 538"/>
                    <a:gd name="T164" fmla="*/ 357 w 357"/>
                    <a:gd name="T165" fmla="*/ 538 h 538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57" h="538">
                      <a:moveTo>
                        <a:pt x="304" y="26"/>
                      </a:moveTo>
                      <a:lnTo>
                        <a:pt x="266" y="13"/>
                      </a:lnTo>
                      <a:lnTo>
                        <a:pt x="229" y="2"/>
                      </a:lnTo>
                      <a:lnTo>
                        <a:pt x="221" y="0"/>
                      </a:lnTo>
                      <a:lnTo>
                        <a:pt x="214" y="0"/>
                      </a:lnTo>
                      <a:lnTo>
                        <a:pt x="191" y="4"/>
                      </a:lnTo>
                      <a:lnTo>
                        <a:pt x="181" y="5"/>
                      </a:lnTo>
                      <a:lnTo>
                        <a:pt x="170" y="10"/>
                      </a:lnTo>
                      <a:lnTo>
                        <a:pt x="151" y="18"/>
                      </a:lnTo>
                      <a:lnTo>
                        <a:pt x="141" y="24"/>
                      </a:lnTo>
                      <a:lnTo>
                        <a:pt x="132" y="30"/>
                      </a:lnTo>
                      <a:lnTo>
                        <a:pt x="116" y="41"/>
                      </a:lnTo>
                      <a:lnTo>
                        <a:pt x="108" y="47"/>
                      </a:lnTo>
                      <a:lnTo>
                        <a:pt x="101" y="54"/>
                      </a:lnTo>
                      <a:lnTo>
                        <a:pt x="87" y="67"/>
                      </a:lnTo>
                      <a:lnTo>
                        <a:pt x="75" y="82"/>
                      </a:lnTo>
                      <a:lnTo>
                        <a:pt x="63" y="97"/>
                      </a:lnTo>
                      <a:lnTo>
                        <a:pt x="54" y="113"/>
                      </a:lnTo>
                      <a:lnTo>
                        <a:pt x="44" y="130"/>
                      </a:lnTo>
                      <a:lnTo>
                        <a:pt x="36" y="147"/>
                      </a:lnTo>
                      <a:lnTo>
                        <a:pt x="31" y="159"/>
                      </a:lnTo>
                      <a:lnTo>
                        <a:pt x="27" y="169"/>
                      </a:lnTo>
                      <a:lnTo>
                        <a:pt x="21" y="181"/>
                      </a:lnTo>
                      <a:lnTo>
                        <a:pt x="18" y="191"/>
                      </a:lnTo>
                      <a:lnTo>
                        <a:pt x="12" y="215"/>
                      </a:lnTo>
                      <a:lnTo>
                        <a:pt x="9" y="225"/>
                      </a:lnTo>
                      <a:lnTo>
                        <a:pt x="8" y="237"/>
                      </a:lnTo>
                      <a:lnTo>
                        <a:pt x="7" y="250"/>
                      </a:lnTo>
                      <a:lnTo>
                        <a:pt x="8" y="261"/>
                      </a:lnTo>
                      <a:lnTo>
                        <a:pt x="7" y="276"/>
                      </a:lnTo>
                      <a:lnTo>
                        <a:pt x="7" y="292"/>
                      </a:lnTo>
                      <a:lnTo>
                        <a:pt x="6" y="300"/>
                      </a:lnTo>
                      <a:lnTo>
                        <a:pt x="5" y="307"/>
                      </a:lnTo>
                      <a:lnTo>
                        <a:pt x="7" y="323"/>
                      </a:lnTo>
                      <a:lnTo>
                        <a:pt x="4" y="334"/>
                      </a:lnTo>
                      <a:lnTo>
                        <a:pt x="1" y="351"/>
                      </a:lnTo>
                      <a:lnTo>
                        <a:pt x="0" y="370"/>
                      </a:lnTo>
                      <a:lnTo>
                        <a:pt x="2" y="388"/>
                      </a:lnTo>
                      <a:lnTo>
                        <a:pt x="5" y="406"/>
                      </a:lnTo>
                      <a:lnTo>
                        <a:pt x="6" y="409"/>
                      </a:lnTo>
                      <a:lnTo>
                        <a:pt x="7" y="413"/>
                      </a:lnTo>
                      <a:lnTo>
                        <a:pt x="8" y="415"/>
                      </a:lnTo>
                      <a:lnTo>
                        <a:pt x="11" y="418"/>
                      </a:lnTo>
                      <a:lnTo>
                        <a:pt x="12" y="425"/>
                      </a:lnTo>
                      <a:lnTo>
                        <a:pt x="13" y="433"/>
                      </a:lnTo>
                      <a:lnTo>
                        <a:pt x="14" y="439"/>
                      </a:lnTo>
                      <a:lnTo>
                        <a:pt x="16" y="446"/>
                      </a:lnTo>
                      <a:lnTo>
                        <a:pt x="18" y="452"/>
                      </a:lnTo>
                      <a:lnTo>
                        <a:pt x="21" y="459"/>
                      </a:lnTo>
                      <a:lnTo>
                        <a:pt x="24" y="465"/>
                      </a:lnTo>
                      <a:lnTo>
                        <a:pt x="28" y="472"/>
                      </a:lnTo>
                      <a:lnTo>
                        <a:pt x="30" y="478"/>
                      </a:lnTo>
                      <a:lnTo>
                        <a:pt x="35" y="483"/>
                      </a:lnTo>
                      <a:lnTo>
                        <a:pt x="38" y="487"/>
                      </a:lnTo>
                      <a:lnTo>
                        <a:pt x="43" y="492"/>
                      </a:lnTo>
                      <a:lnTo>
                        <a:pt x="49" y="498"/>
                      </a:lnTo>
                      <a:lnTo>
                        <a:pt x="57" y="504"/>
                      </a:lnTo>
                      <a:lnTo>
                        <a:pt x="64" y="509"/>
                      </a:lnTo>
                      <a:lnTo>
                        <a:pt x="73" y="514"/>
                      </a:lnTo>
                      <a:lnTo>
                        <a:pt x="81" y="520"/>
                      </a:lnTo>
                      <a:lnTo>
                        <a:pt x="91" y="524"/>
                      </a:lnTo>
                      <a:lnTo>
                        <a:pt x="98" y="527"/>
                      </a:lnTo>
                      <a:lnTo>
                        <a:pt x="108" y="531"/>
                      </a:lnTo>
                      <a:lnTo>
                        <a:pt x="116" y="534"/>
                      </a:lnTo>
                      <a:lnTo>
                        <a:pt x="126" y="536"/>
                      </a:lnTo>
                      <a:lnTo>
                        <a:pt x="133" y="537"/>
                      </a:lnTo>
                      <a:lnTo>
                        <a:pt x="143" y="538"/>
                      </a:lnTo>
                      <a:lnTo>
                        <a:pt x="151" y="538"/>
                      </a:lnTo>
                      <a:lnTo>
                        <a:pt x="155" y="538"/>
                      </a:lnTo>
                      <a:lnTo>
                        <a:pt x="160" y="538"/>
                      </a:lnTo>
                      <a:lnTo>
                        <a:pt x="168" y="536"/>
                      </a:lnTo>
                      <a:lnTo>
                        <a:pt x="177" y="534"/>
                      </a:lnTo>
                      <a:lnTo>
                        <a:pt x="186" y="533"/>
                      </a:lnTo>
                      <a:lnTo>
                        <a:pt x="195" y="529"/>
                      </a:lnTo>
                      <a:lnTo>
                        <a:pt x="203" y="526"/>
                      </a:lnTo>
                      <a:lnTo>
                        <a:pt x="212" y="522"/>
                      </a:lnTo>
                      <a:lnTo>
                        <a:pt x="217" y="520"/>
                      </a:lnTo>
                      <a:lnTo>
                        <a:pt x="219" y="518"/>
                      </a:lnTo>
                      <a:lnTo>
                        <a:pt x="221" y="516"/>
                      </a:lnTo>
                      <a:lnTo>
                        <a:pt x="229" y="508"/>
                      </a:lnTo>
                      <a:lnTo>
                        <a:pt x="236" y="500"/>
                      </a:lnTo>
                      <a:lnTo>
                        <a:pt x="239" y="496"/>
                      </a:lnTo>
                      <a:lnTo>
                        <a:pt x="243" y="492"/>
                      </a:lnTo>
                      <a:lnTo>
                        <a:pt x="245" y="488"/>
                      </a:lnTo>
                      <a:lnTo>
                        <a:pt x="247" y="486"/>
                      </a:lnTo>
                      <a:lnTo>
                        <a:pt x="248" y="485"/>
                      </a:lnTo>
                      <a:lnTo>
                        <a:pt x="249" y="485"/>
                      </a:lnTo>
                      <a:lnTo>
                        <a:pt x="249" y="483"/>
                      </a:lnTo>
                      <a:lnTo>
                        <a:pt x="250" y="482"/>
                      </a:lnTo>
                      <a:lnTo>
                        <a:pt x="252" y="480"/>
                      </a:lnTo>
                      <a:lnTo>
                        <a:pt x="254" y="476"/>
                      </a:lnTo>
                      <a:lnTo>
                        <a:pt x="259" y="467"/>
                      </a:lnTo>
                      <a:lnTo>
                        <a:pt x="259" y="464"/>
                      </a:lnTo>
                      <a:lnTo>
                        <a:pt x="260" y="463"/>
                      </a:lnTo>
                      <a:lnTo>
                        <a:pt x="262" y="458"/>
                      </a:lnTo>
                      <a:lnTo>
                        <a:pt x="264" y="454"/>
                      </a:lnTo>
                      <a:lnTo>
                        <a:pt x="266" y="450"/>
                      </a:lnTo>
                      <a:lnTo>
                        <a:pt x="266" y="445"/>
                      </a:lnTo>
                      <a:lnTo>
                        <a:pt x="268" y="440"/>
                      </a:lnTo>
                      <a:lnTo>
                        <a:pt x="269" y="435"/>
                      </a:lnTo>
                      <a:lnTo>
                        <a:pt x="269" y="434"/>
                      </a:lnTo>
                      <a:lnTo>
                        <a:pt x="269" y="433"/>
                      </a:lnTo>
                      <a:lnTo>
                        <a:pt x="270" y="431"/>
                      </a:lnTo>
                      <a:lnTo>
                        <a:pt x="271" y="421"/>
                      </a:lnTo>
                      <a:lnTo>
                        <a:pt x="272" y="412"/>
                      </a:lnTo>
                      <a:lnTo>
                        <a:pt x="271" y="409"/>
                      </a:lnTo>
                      <a:lnTo>
                        <a:pt x="271" y="407"/>
                      </a:lnTo>
                      <a:lnTo>
                        <a:pt x="271" y="401"/>
                      </a:lnTo>
                      <a:lnTo>
                        <a:pt x="271" y="392"/>
                      </a:lnTo>
                      <a:lnTo>
                        <a:pt x="269" y="381"/>
                      </a:lnTo>
                      <a:lnTo>
                        <a:pt x="268" y="379"/>
                      </a:lnTo>
                      <a:lnTo>
                        <a:pt x="267" y="377"/>
                      </a:lnTo>
                      <a:lnTo>
                        <a:pt x="267" y="376"/>
                      </a:lnTo>
                      <a:lnTo>
                        <a:pt x="267" y="371"/>
                      </a:lnTo>
                      <a:lnTo>
                        <a:pt x="264" y="361"/>
                      </a:lnTo>
                      <a:lnTo>
                        <a:pt x="261" y="351"/>
                      </a:lnTo>
                      <a:lnTo>
                        <a:pt x="257" y="342"/>
                      </a:lnTo>
                      <a:lnTo>
                        <a:pt x="254" y="332"/>
                      </a:lnTo>
                      <a:lnTo>
                        <a:pt x="252" y="322"/>
                      </a:lnTo>
                      <a:lnTo>
                        <a:pt x="252" y="313"/>
                      </a:lnTo>
                      <a:lnTo>
                        <a:pt x="252" y="302"/>
                      </a:lnTo>
                      <a:lnTo>
                        <a:pt x="253" y="293"/>
                      </a:lnTo>
                      <a:lnTo>
                        <a:pt x="256" y="283"/>
                      </a:lnTo>
                      <a:lnTo>
                        <a:pt x="259" y="274"/>
                      </a:lnTo>
                      <a:lnTo>
                        <a:pt x="263" y="265"/>
                      </a:lnTo>
                      <a:lnTo>
                        <a:pt x="266" y="257"/>
                      </a:lnTo>
                      <a:lnTo>
                        <a:pt x="271" y="249"/>
                      </a:lnTo>
                      <a:lnTo>
                        <a:pt x="276" y="241"/>
                      </a:lnTo>
                      <a:lnTo>
                        <a:pt x="280" y="234"/>
                      </a:lnTo>
                      <a:lnTo>
                        <a:pt x="287" y="227"/>
                      </a:lnTo>
                      <a:lnTo>
                        <a:pt x="293" y="220"/>
                      </a:lnTo>
                      <a:lnTo>
                        <a:pt x="300" y="214"/>
                      </a:lnTo>
                      <a:lnTo>
                        <a:pt x="303" y="210"/>
                      </a:lnTo>
                      <a:lnTo>
                        <a:pt x="307" y="207"/>
                      </a:lnTo>
                      <a:lnTo>
                        <a:pt x="314" y="200"/>
                      </a:lnTo>
                      <a:lnTo>
                        <a:pt x="317" y="195"/>
                      </a:lnTo>
                      <a:lnTo>
                        <a:pt x="321" y="191"/>
                      </a:lnTo>
                      <a:lnTo>
                        <a:pt x="327" y="184"/>
                      </a:lnTo>
                      <a:lnTo>
                        <a:pt x="333" y="175"/>
                      </a:lnTo>
                      <a:lnTo>
                        <a:pt x="338" y="166"/>
                      </a:lnTo>
                      <a:lnTo>
                        <a:pt x="343" y="158"/>
                      </a:lnTo>
                      <a:lnTo>
                        <a:pt x="349" y="148"/>
                      </a:lnTo>
                      <a:lnTo>
                        <a:pt x="350" y="143"/>
                      </a:lnTo>
                      <a:lnTo>
                        <a:pt x="352" y="137"/>
                      </a:lnTo>
                      <a:lnTo>
                        <a:pt x="356" y="125"/>
                      </a:lnTo>
                      <a:lnTo>
                        <a:pt x="357" y="114"/>
                      </a:lnTo>
                      <a:lnTo>
                        <a:pt x="357" y="110"/>
                      </a:lnTo>
                      <a:lnTo>
                        <a:pt x="357" y="108"/>
                      </a:lnTo>
                      <a:lnTo>
                        <a:pt x="357" y="103"/>
                      </a:lnTo>
                      <a:lnTo>
                        <a:pt x="357" y="96"/>
                      </a:lnTo>
                      <a:lnTo>
                        <a:pt x="356" y="89"/>
                      </a:lnTo>
                      <a:lnTo>
                        <a:pt x="354" y="82"/>
                      </a:lnTo>
                      <a:lnTo>
                        <a:pt x="353" y="77"/>
                      </a:lnTo>
                      <a:lnTo>
                        <a:pt x="350" y="71"/>
                      </a:lnTo>
                      <a:lnTo>
                        <a:pt x="348" y="66"/>
                      </a:lnTo>
                      <a:lnTo>
                        <a:pt x="345" y="60"/>
                      </a:lnTo>
                      <a:lnTo>
                        <a:pt x="343" y="56"/>
                      </a:lnTo>
                      <a:lnTo>
                        <a:pt x="335" y="46"/>
                      </a:lnTo>
                      <a:lnTo>
                        <a:pt x="330" y="43"/>
                      </a:lnTo>
                      <a:lnTo>
                        <a:pt x="326" y="39"/>
                      </a:lnTo>
                      <a:lnTo>
                        <a:pt x="321" y="35"/>
                      </a:lnTo>
                      <a:lnTo>
                        <a:pt x="315" y="32"/>
                      </a:lnTo>
                      <a:lnTo>
                        <a:pt x="310" y="29"/>
                      </a:lnTo>
                      <a:lnTo>
                        <a:pt x="304" y="2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6" name="Freeform 59"/>
                <p:cNvSpPr>
                  <a:spLocks noChangeAspect="1"/>
                </p:cNvSpPr>
                <p:nvPr/>
              </p:nvSpPr>
              <p:spPr bwMode="auto">
                <a:xfrm>
                  <a:off x="2368" y="2629"/>
                  <a:ext cx="812" cy="237"/>
                </a:xfrm>
                <a:custGeom>
                  <a:avLst/>
                  <a:gdLst>
                    <a:gd name="T0" fmla="*/ 368 w 812"/>
                    <a:gd name="T1" fmla="*/ 166 h 237"/>
                    <a:gd name="T2" fmla="*/ 318 w 812"/>
                    <a:gd name="T3" fmla="*/ 151 h 237"/>
                    <a:gd name="T4" fmla="*/ 243 w 812"/>
                    <a:gd name="T5" fmla="*/ 112 h 237"/>
                    <a:gd name="T6" fmla="*/ 198 w 812"/>
                    <a:gd name="T7" fmla="*/ 86 h 237"/>
                    <a:gd name="T8" fmla="*/ 155 w 812"/>
                    <a:gd name="T9" fmla="*/ 61 h 237"/>
                    <a:gd name="T10" fmla="*/ 101 w 812"/>
                    <a:gd name="T11" fmla="*/ 41 h 237"/>
                    <a:gd name="T12" fmla="*/ 60 w 812"/>
                    <a:gd name="T13" fmla="*/ 35 h 237"/>
                    <a:gd name="T14" fmla="*/ 29 w 812"/>
                    <a:gd name="T15" fmla="*/ 39 h 237"/>
                    <a:gd name="T16" fmla="*/ 8 w 812"/>
                    <a:gd name="T17" fmla="*/ 53 h 237"/>
                    <a:gd name="T18" fmla="*/ 0 w 812"/>
                    <a:gd name="T19" fmla="*/ 77 h 237"/>
                    <a:gd name="T20" fmla="*/ 8 w 812"/>
                    <a:gd name="T21" fmla="*/ 102 h 237"/>
                    <a:gd name="T22" fmla="*/ 23 w 812"/>
                    <a:gd name="T23" fmla="*/ 116 h 237"/>
                    <a:gd name="T24" fmla="*/ 79 w 812"/>
                    <a:gd name="T25" fmla="*/ 137 h 237"/>
                    <a:gd name="T26" fmla="*/ 170 w 812"/>
                    <a:gd name="T27" fmla="*/ 165 h 237"/>
                    <a:gd name="T28" fmla="*/ 261 w 812"/>
                    <a:gd name="T29" fmla="*/ 203 h 237"/>
                    <a:gd name="T30" fmla="*/ 319 w 812"/>
                    <a:gd name="T31" fmla="*/ 231 h 237"/>
                    <a:gd name="T32" fmla="*/ 353 w 812"/>
                    <a:gd name="T33" fmla="*/ 237 h 237"/>
                    <a:gd name="T34" fmla="*/ 400 w 812"/>
                    <a:gd name="T35" fmla="*/ 235 h 237"/>
                    <a:gd name="T36" fmla="*/ 434 w 812"/>
                    <a:gd name="T37" fmla="*/ 226 h 237"/>
                    <a:gd name="T38" fmla="*/ 605 w 812"/>
                    <a:gd name="T39" fmla="*/ 156 h 237"/>
                    <a:gd name="T40" fmla="*/ 637 w 812"/>
                    <a:gd name="T41" fmla="*/ 156 h 237"/>
                    <a:gd name="T42" fmla="*/ 645 w 812"/>
                    <a:gd name="T43" fmla="*/ 152 h 237"/>
                    <a:gd name="T44" fmla="*/ 657 w 812"/>
                    <a:gd name="T45" fmla="*/ 143 h 237"/>
                    <a:gd name="T46" fmla="*/ 662 w 812"/>
                    <a:gd name="T47" fmla="*/ 135 h 237"/>
                    <a:gd name="T48" fmla="*/ 686 w 812"/>
                    <a:gd name="T49" fmla="*/ 113 h 237"/>
                    <a:gd name="T50" fmla="*/ 718 w 812"/>
                    <a:gd name="T51" fmla="*/ 115 h 237"/>
                    <a:gd name="T52" fmla="*/ 743 w 812"/>
                    <a:gd name="T53" fmla="*/ 127 h 237"/>
                    <a:gd name="T54" fmla="*/ 761 w 812"/>
                    <a:gd name="T55" fmla="*/ 127 h 237"/>
                    <a:gd name="T56" fmla="*/ 779 w 812"/>
                    <a:gd name="T57" fmla="*/ 116 h 237"/>
                    <a:gd name="T58" fmla="*/ 783 w 812"/>
                    <a:gd name="T59" fmla="*/ 110 h 237"/>
                    <a:gd name="T60" fmla="*/ 784 w 812"/>
                    <a:gd name="T61" fmla="*/ 107 h 237"/>
                    <a:gd name="T62" fmla="*/ 777 w 812"/>
                    <a:gd name="T63" fmla="*/ 91 h 237"/>
                    <a:gd name="T64" fmla="*/ 762 w 812"/>
                    <a:gd name="T65" fmla="*/ 75 h 237"/>
                    <a:gd name="T66" fmla="*/ 741 w 812"/>
                    <a:gd name="T67" fmla="*/ 68 h 237"/>
                    <a:gd name="T68" fmla="*/ 727 w 812"/>
                    <a:gd name="T69" fmla="*/ 60 h 237"/>
                    <a:gd name="T70" fmla="*/ 763 w 812"/>
                    <a:gd name="T71" fmla="*/ 50 h 237"/>
                    <a:gd name="T72" fmla="*/ 782 w 812"/>
                    <a:gd name="T73" fmla="*/ 48 h 237"/>
                    <a:gd name="T74" fmla="*/ 802 w 812"/>
                    <a:gd name="T75" fmla="*/ 44 h 237"/>
                    <a:gd name="T76" fmla="*/ 806 w 812"/>
                    <a:gd name="T77" fmla="*/ 41 h 237"/>
                    <a:gd name="T78" fmla="*/ 812 w 812"/>
                    <a:gd name="T79" fmla="*/ 34 h 237"/>
                    <a:gd name="T80" fmla="*/ 812 w 812"/>
                    <a:gd name="T81" fmla="*/ 25 h 237"/>
                    <a:gd name="T82" fmla="*/ 811 w 812"/>
                    <a:gd name="T83" fmla="*/ 20 h 237"/>
                    <a:gd name="T84" fmla="*/ 803 w 812"/>
                    <a:gd name="T85" fmla="*/ 6 h 237"/>
                    <a:gd name="T86" fmla="*/ 787 w 812"/>
                    <a:gd name="T87" fmla="*/ 0 h 237"/>
                    <a:gd name="T88" fmla="*/ 752 w 812"/>
                    <a:gd name="T89" fmla="*/ 7 h 237"/>
                    <a:gd name="T90" fmla="*/ 712 w 812"/>
                    <a:gd name="T91" fmla="*/ 30 h 237"/>
                    <a:gd name="T92" fmla="*/ 688 w 812"/>
                    <a:gd name="T93" fmla="*/ 55 h 237"/>
                    <a:gd name="T94" fmla="*/ 684 w 812"/>
                    <a:gd name="T95" fmla="*/ 59 h 237"/>
                    <a:gd name="T96" fmla="*/ 672 w 812"/>
                    <a:gd name="T97" fmla="*/ 68 h 237"/>
                    <a:gd name="T98" fmla="*/ 657 w 812"/>
                    <a:gd name="T99" fmla="*/ 75 h 237"/>
                    <a:gd name="T100" fmla="*/ 647 w 812"/>
                    <a:gd name="T101" fmla="*/ 80 h 237"/>
                    <a:gd name="T102" fmla="*/ 620 w 812"/>
                    <a:gd name="T103" fmla="*/ 89 h 237"/>
                    <a:gd name="T104" fmla="*/ 594 w 812"/>
                    <a:gd name="T105" fmla="*/ 104 h 237"/>
                    <a:gd name="T106" fmla="*/ 576 w 812"/>
                    <a:gd name="T107" fmla="*/ 111 h 237"/>
                    <a:gd name="T108" fmla="*/ 535 w 812"/>
                    <a:gd name="T109" fmla="*/ 128 h 237"/>
                    <a:gd name="T110" fmla="*/ 474 w 812"/>
                    <a:gd name="T111" fmla="*/ 148 h 237"/>
                    <a:gd name="T112" fmla="*/ 400 w 812"/>
                    <a:gd name="T113" fmla="*/ 164 h 237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812"/>
                    <a:gd name="T172" fmla="*/ 0 h 237"/>
                    <a:gd name="T173" fmla="*/ 812 w 812"/>
                    <a:gd name="T174" fmla="*/ 237 h 237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812" h="237">
                      <a:moveTo>
                        <a:pt x="400" y="164"/>
                      </a:moveTo>
                      <a:lnTo>
                        <a:pt x="384" y="166"/>
                      </a:lnTo>
                      <a:lnTo>
                        <a:pt x="376" y="166"/>
                      </a:lnTo>
                      <a:lnTo>
                        <a:pt x="368" y="166"/>
                      </a:lnTo>
                      <a:lnTo>
                        <a:pt x="353" y="163"/>
                      </a:lnTo>
                      <a:lnTo>
                        <a:pt x="346" y="161"/>
                      </a:lnTo>
                      <a:lnTo>
                        <a:pt x="339" y="159"/>
                      </a:lnTo>
                      <a:lnTo>
                        <a:pt x="318" y="151"/>
                      </a:lnTo>
                      <a:lnTo>
                        <a:pt x="297" y="143"/>
                      </a:lnTo>
                      <a:lnTo>
                        <a:pt x="278" y="132"/>
                      </a:lnTo>
                      <a:lnTo>
                        <a:pt x="259" y="122"/>
                      </a:lnTo>
                      <a:lnTo>
                        <a:pt x="243" y="112"/>
                      </a:lnTo>
                      <a:lnTo>
                        <a:pt x="228" y="103"/>
                      </a:lnTo>
                      <a:lnTo>
                        <a:pt x="218" y="98"/>
                      </a:lnTo>
                      <a:lnTo>
                        <a:pt x="208" y="93"/>
                      </a:lnTo>
                      <a:lnTo>
                        <a:pt x="198" y="86"/>
                      </a:lnTo>
                      <a:lnTo>
                        <a:pt x="188" y="79"/>
                      </a:lnTo>
                      <a:lnTo>
                        <a:pt x="177" y="73"/>
                      </a:lnTo>
                      <a:lnTo>
                        <a:pt x="167" y="67"/>
                      </a:lnTo>
                      <a:lnTo>
                        <a:pt x="155" y="61"/>
                      </a:lnTo>
                      <a:lnTo>
                        <a:pt x="145" y="56"/>
                      </a:lnTo>
                      <a:lnTo>
                        <a:pt x="134" y="52"/>
                      </a:lnTo>
                      <a:lnTo>
                        <a:pt x="122" y="48"/>
                      </a:lnTo>
                      <a:lnTo>
                        <a:pt x="101" y="41"/>
                      </a:lnTo>
                      <a:lnTo>
                        <a:pt x="91" y="38"/>
                      </a:lnTo>
                      <a:lnTo>
                        <a:pt x="81" y="37"/>
                      </a:lnTo>
                      <a:lnTo>
                        <a:pt x="71" y="36"/>
                      </a:lnTo>
                      <a:lnTo>
                        <a:pt x="60" y="35"/>
                      </a:lnTo>
                      <a:lnTo>
                        <a:pt x="49" y="36"/>
                      </a:lnTo>
                      <a:lnTo>
                        <a:pt x="39" y="37"/>
                      </a:lnTo>
                      <a:lnTo>
                        <a:pt x="34" y="37"/>
                      </a:lnTo>
                      <a:lnTo>
                        <a:pt x="29" y="39"/>
                      </a:lnTo>
                      <a:lnTo>
                        <a:pt x="24" y="41"/>
                      </a:lnTo>
                      <a:lnTo>
                        <a:pt x="20" y="43"/>
                      </a:lnTo>
                      <a:lnTo>
                        <a:pt x="14" y="48"/>
                      </a:lnTo>
                      <a:lnTo>
                        <a:pt x="8" y="53"/>
                      </a:lnTo>
                      <a:lnTo>
                        <a:pt x="4" y="58"/>
                      </a:lnTo>
                      <a:lnTo>
                        <a:pt x="2" y="64"/>
                      </a:lnTo>
                      <a:lnTo>
                        <a:pt x="0" y="70"/>
                      </a:lnTo>
                      <a:lnTo>
                        <a:pt x="0" y="77"/>
                      </a:lnTo>
                      <a:lnTo>
                        <a:pt x="1" y="84"/>
                      </a:lnTo>
                      <a:lnTo>
                        <a:pt x="4" y="91"/>
                      </a:lnTo>
                      <a:lnTo>
                        <a:pt x="6" y="96"/>
                      </a:lnTo>
                      <a:lnTo>
                        <a:pt x="8" y="102"/>
                      </a:lnTo>
                      <a:lnTo>
                        <a:pt x="12" y="105"/>
                      </a:lnTo>
                      <a:lnTo>
                        <a:pt x="15" y="109"/>
                      </a:lnTo>
                      <a:lnTo>
                        <a:pt x="19" y="113"/>
                      </a:lnTo>
                      <a:lnTo>
                        <a:pt x="23" y="116"/>
                      </a:lnTo>
                      <a:lnTo>
                        <a:pt x="28" y="118"/>
                      </a:lnTo>
                      <a:lnTo>
                        <a:pt x="34" y="121"/>
                      </a:lnTo>
                      <a:lnTo>
                        <a:pt x="56" y="129"/>
                      </a:lnTo>
                      <a:lnTo>
                        <a:pt x="79" y="137"/>
                      </a:lnTo>
                      <a:lnTo>
                        <a:pt x="102" y="144"/>
                      </a:lnTo>
                      <a:lnTo>
                        <a:pt x="126" y="151"/>
                      </a:lnTo>
                      <a:lnTo>
                        <a:pt x="148" y="157"/>
                      </a:lnTo>
                      <a:lnTo>
                        <a:pt x="170" y="165"/>
                      </a:lnTo>
                      <a:lnTo>
                        <a:pt x="192" y="173"/>
                      </a:lnTo>
                      <a:lnTo>
                        <a:pt x="214" y="182"/>
                      </a:lnTo>
                      <a:lnTo>
                        <a:pt x="237" y="192"/>
                      </a:lnTo>
                      <a:lnTo>
                        <a:pt x="261" y="203"/>
                      </a:lnTo>
                      <a:lnTo>
                        <a:pt x="283" y="214"/>
                      </a:lnTo>
                      <a:lnTo>
                        <a:pt x="306" y="226"/>
                      </a:lnTo>
                      <a:lnTo>
                        <a:pt x="312" y="229"/>
                      </a:lnTo>
                      <a:lnTo>
                        <a:pt x="319" y="231"/>
                      </a:lnTo>
                      <a:lnTo>
                        <a:pt x="326" y="233"/>
                      </a:lnTo>
                      <a:lnTo>
                        <a:pt x="334" y="235"/>
                      </a:lnTo>
                      <a:lnTo>
                        <a:pt x="344" y="237"/>
                      </a:lnTo>
                      <a:lnTo>
                        <a:pt x="353" y="237"/>
                      </a:lnTo>
                      <a:lnTo>
                        <a:pt x="373" y="237"/>
                      </a:lnTo>
                      <a:lnTo>
                        <a:pt x="381" y="237"/>
                      </a:lnTo>
                      <a:lnTo>
                        <a:pt x="391" y="237"/>
                      </a:lnTo>
                      <a:lnTo>
                        <a:pt x="400" y="235"/>
                      </a:lnTo>
                      <a:lnTo>
                        <a:pt x="409" y="233"/>
                      </a:lnTo>
                      <a:lnTo>
                        <a:pt x="417" y="231"/>
                      </a:lnTo>
                      <a:lnTo>
                        <a:pt x="425" y="230"/>
                      </a:lnTo>
                      <a:lnTo>
                        <a:pt x="434" y="226"/>
                      </a:lnTo>
                      <a:lnTo>
                        <a:pt x="443" y="224"/>
                      </a:lnTo>
                      <a:lnTo>
                        <a:pt x="483" y="207"/>
                      </a:lnTo>
                      <a:lnTo>
                        <a:pt x="524" y="190"/>
                      </a:lnTo>
                      <a:lnTo>
                        <a:pt x="605" y="156"/>
                      </a:lnTo>
                      <a:lnTo>
                        <a:pt x="613" y="152"/>
                      </a:lnTo>
                      <a:lnTo>
                        <a:pt x="622" y="149"/>
                      </a:lnTo>
                      <a:lnTo>
                        <a:pt x="631" y="157"/>
                      </a:lnTo>
                      <a:lnTo>
                        <a:pt x="637" y="156"/>
                      </a:lnTo>
                      <a:lnTo>
                        <a:pt x="643" y="154"/>
                      </a:lnTo>
                      <a:lnTo>
                        <a:pt x="643" y="153"/>
                      </a:lnTo>
                      <a:lnTo>
                        <a:pt x="645" y="152"/>
                      </a:lnTo>
                      <a:lnTo>
                        <a:pt x="648" y="150"/>
                      </a:lnTo>
                      <a:lnTo>
                        <a:pt x="650" y="149"/>
                      </a:lnTo>
                      <a:lnTo>
                        <a:pt x="653" y="147"/>
                      </a:lnTo>
                      <a:lnTo>
                        <a:pt x="657" y="143"/>
                      </a:lnTo>
                      <a:lnTo>
                        <a:pt x="657" y="141"/>
                      </a:lnTo>
                      <a:lnTo>
                        <a:pt x="658" y="139"/>
                      </a:lnTo>
                      <a:lnTo>
                        <a:pt x="659" y="139"/>
                      </a:lnTo>
                      <a:lnTo>
                        <a:pt x="662" y="135"/>
                      </a:lnTo>
                      <a:lnTo>
                        <a:pt x="664" y="130"/>
                      </a:lnTo>
                      <a:lnTo>
                        <a:pt x="671" y="117"/>
                      </a:lnTo>
                      <a:lnTo>
                        <a:pt x="679" y="115"/>
                      </a:lnTo>
                      <a:lnTo>
                        <a:pt x="686" y="113"/>
                      </a:lnTo>
                      <a:lnTo>
                        <a:pt x="694" y="112"/>
                      </a:lnTo>
                      <a:lnTo>
                        <a:pt x="703" y="112"/>
                      </a:lnTo>
                      <a:lnTo>
                        <a:pt x="711" y="113"/>
                      </a:lnTo>
                      <a:lnTo>
                        <a:pt x="718" y="115"/>
                      </a:lnTo>
                      <a:lnTo>
                        <a:pt x="726" y="118"/>
                      </a:lnTo>
                      <a:lnTo>
                        <a:pt x="734" y="122"/>
                      </a:lnTo>
                      <a:lnTo>
                        <a:pt x="738" y="125"/>
                      </a:lnTo>
                      <a:lnTo>
                        <a:pt x="743" y="127"/>
                      </a:lnTo>
                      <a:lnTo>
                        <a:pt x="747" y="128"/>
                      </a:lnTo>
                      <a:lnTo>
                        <a:pt x="752" y="129"/>
                      </a:lnTo>
                      <a:lnTo>
                        <a:pt x="756" y="128"/>
                      </a:lnTo>
                      <a:lnTo>
                        <a:pt x="761" y="127"/>
                      </a:lnTo>
                      <a:lnTo>
                        <a:pt x="766" y="125"/>
                      </a:lnTo>
                      <a:lnTo>
                        <a:pt x="770" y="123"/>
                      </a:lnTo>
                      <a:lnTo>
                        <a:pt x="776" y="120"/>
                      </a:lnTo>
                      <a:lnTo>
                        <a:pt x="779" y="116"/>
                      </a:lnTo>
                      <a:lnTo>
                        <a:pt x="780" y="115"/>
                      </a:lnTo>
                      <a:lnTo>
                        <a:pt x="782" y="113"/>
                      </a:lnTo>
                      <a:lnTo>
                        <a:pt x="783" y="111"/>
                      </a:lnTo>
                      <a:lnTo>
                        <a:pt x="783" y="110"/>
                      </a:lnTo>
                      <a:lnTo>
                        <a:pt x="784" y="109"/>
                      </a:lnTo>
                      <a:lnTo>
                        <a:pt x="784" y="107"/>
                      </a:lnTo>
                      <a:lnTo>
                        <a:pt x="784" y="105"/>
                      </a:lnTo>
                      <a:lnTo>
                        <a:pt x="783" y="101"/>
                      </a:lnTo>
                      <a:lnTo>
                        <a:pt x="781" y="95"/>
                      </a:lnTo>
                      <a:lnTo>
                        <a:pt x="777" y="91"/>
                      </a:lnTo>
                      <a:lnTo>
                        <a:pt x="774" y="86"/>
                      </a:lnTo>
                      <a:lnTo>
                        <a:pt x="770" y="82"/>
                      </a:lnTo>
                      <a:lnTo>
                        <a:pt x="766" y="78"/>
                      </a:lnTo>
                      <a:lnTo>
                        <a:pt x="762" y="75"/>
                      </a:lnTo>
                      <a:lnTo>
                        <a:pt x="756" y="72"/>
                      </a:lnTo>
                      <a:lnTo>
                        <a:pt x="752" y="70"/>
                      </a:lnTo>
                      <a:lnTo>
                        <a:pt x="746" y="68"/>
                      </a:lnTo>
                      <a:lnTo>
                        <a:pt x="741" y="68"/>
                      </a:lnTo>
                      <a:lnTo>
                        <a:pt x="728" y="67"/>
                      </a:lnTo>
                      <a:lnTo>
                        <a:pt x="721" y="67"/>
                      </a:lnTo>
                      <a:lnTo>
                        <a:pt x="715" y="68"/>
                      </a:lnTo>
                      <a:lnTo>
                        <a:pt x="727" y="60"/>
                      </a:lnTo>
                      <a:lnTo>
                        <a:pt x="734" y="57"/>
                      </a:lnTo>
                      <a:lnTo>
                        <a:pt x="741" y="55"/>
                      </a:lnTo>
                      <a:lnTo>
                        <a:pt x="756" y="51"/>
                      </a:lnTo>
                      <a:lnTo>
                        <a:pt x="763" y="50"/>
                      </a:lnTo>
                      <a:lnTo>
                        <a:pt x="770" y="50"/>
                      </a:lnTo>
                      <a:lnTo>
                        <a:pt x="777" y="49"/>
                      </a:lnTo>
                      <a:lnTo>
                        <a:pt x="779" y="48"/>
                      </a:lnTo>
                      <a:lnTo>
                        <a:pt x="782" y="48"/>
                      </a:lnTo>
                      <a:lnTo>
                        <a:pt x="794" y="47"/>
                      </a:lnTo>
                      <a:lnTo>
                        <a:pt x="797" y="46"/>
                      </a:lnTo>
                      <a:lnTo>
                        <a:pt x="799" y="45"/>
                      </a:lnTo>
                      <a:lnTo>
                        <a:pt x="802" y="44"/>
                      </a:lnTo>
                      <a:lnTo>
                        <a:pt x="803" y="43"/>
                      </a:lnTo>
                      <a:lnTo>
                        <a:pt x="805" y="43"/>
                      </a:lnTo>
                      <a:lnTo>
                        <a:pt x="805" y="41"/>
                      </a:lnTo>
                      <a:lnTo>
                        <a:pt x="806" y="41"/>
                      </a:lnTo>
                      <a:lnTo>
                        <a:pt x="808" y="40"/>
                      </a:lnTo>
                      <a:lnTo>
                        <a:pt x="809" y="38"/>
                      </a:lnTo>
                      <a:lnTo>
                        <a:pt x="811" y="36"/>
                      </a:lnTo>
                      <a:lnTo>
                        <a:pt x="812" y="34"/>
                      </a:lnTo>
                      <a:lnTo>
                        <a:pt x="812" y="32"/>
                      </a:lnTo>
                      <a:lnTo>
                        <a:pt x="812" y="29"/>
                      </a:lnTo>
                      <a:lnTo>
                        <a:pt x="812" y="28"/>
                      </a:lnTo>
                      <a:lnTo>
                        <a:pt x="812" y="25"/>
                      </a:lnTo>
                      <a:lnTo>
                        <a:pt x="812" y="23"/>
                      </a:lnTo>
                      <a:lnTo>
                        <a:pt x="812" y="22"/>
                      </a:lnTo>
                      <a:lnTo>
                        <a:pt x="811" y="21"/>
                      </a:lnTo>
                      <a:lnTo>
                        <a:pt x="811" y="20"/>
                      </a:lnTo>
                      <a:lnTo>
                        <a:pt x="810" y="16"/>
                      </a:lnTo>
                      <a:lnTo>
                        <a:pt x="808" y="12"/>
                      </a:lnTo>
                      <a:lnTo>
                        <a:pt x="805" y="8"/>
                      </a:lnTo>
                      <a:lnTo>
                        <a:pt x="803" y="6"/>
                      </a:lnTo>
                      <a:lnTo>
                        <a:pt x="799" y="3"/>
                      </a:lnTo>
                      <a:lnTo>
                        <a:pt x="796" y="1"/>
                      </a:lnTo>
                      <a:lnTo>
                        <a:pt x="791" y="0"/>
                      </a:lnTo>
                      <a:lnTo>
                        <a:pt x="787" y="0"/>
                      </a:lnTo>
                      <a:lnTo>
                        <a:pt x="783" y="0"/>
                      </a:lnTo>
                      <a:lnTo>
                        <a:pt x="767" y="3"/>
                      </a:lnTo>
                      <a:lnTo>
                        <a:pt x="759" y="5"/>
                      </a:lnTo>
                      <a:lnTo>
                        <a:pt x="752" y="7"/>
                      </a:lnTo>
                      <a:lnTo>
                        <a:pt x="738" y="13"/>
                      </a:lnTo>
                      <a:lnTo>
                        <a:pt x="725" y="21"/>
                      </a:lnTo>
                      <a:lnTo>
                        <a:pt x="718" y="25"/>
                      </a:lnTo>
                      <a:lnTo>
                        <a:pt x="712" y="30"/>
                      </a:lnTo>
                      <a:lnTo>
                        <a:pt x="706" y="35"/>
                      </a:lnTo>
                      <a:lnTo>
                        <a:pt x="700" y="41"/>
                      </a:lnTo>
                      <a:lnTo>
                        <a:pt x="692" y="50"/>
                      </a:lnTo>
                      <a:lnTo>
                        <a:pt x="688" y="55"/>
                      </a:lnTo>
                      <a:lnTo>
                        <a:pt x="685" y="56"/>
                      </a:lnTo>
                      <a:lnTo>
                        <a:pt x="685" y="57"/>
                      </a:lnTo>
                      <a:lnTo>
                        <a:pt x="684" y="59"/>
                      </a:lnTo>
                      <a:lnTo>
                        <a:pt x="682" y="60"/>
                      </a:lnTo>
                      <a:lnTo>
                        <a:pt x="681" y="61"/>
                      </a:lnTo>
                      <a:lnTo>
                        <a:pt x="676" y="64"/>
                      </a:lnTo>
                      <a:lnTo>
                        <a:pt x="672" y="68"/>
                      </a:lnTo>
                      <a:lnTo>
                        <a:pt x="667" y="70"/>
                      </a:lnTo>
                      <a:lnTo>
                        <a:pt x="664" y="72"/>
                      </a:lnTo>
                      <a:lnTo>
                        <a:pt x="663" y="74"/>
                      </a:lnTo>
                      <a:lnTo>
                        <a:pt x="657" y="75"/>
                      </a:lnTo>
                      <a:lnTo>
                        <a:pt x="652" y="78"/>
                      </a:lnTo>
                      <a:lnTo>
                        <a:pt x="650" y="79"/>
                      </a:lnTo>
                      <a:lnTo>
                        <a:pt x="648" y="79"/>
                      </a:lnTo>
                      <a:lnTo>
                        <a:pt x="647" y="80"/>
                      </a:lnTo>
                      <a:lnTo>
                        <a:pt x="643" y="82"/>
                      </a:lnTo>
                      <a:lnTo>
                        <a:pt x="630" y="85"/>
                      </a:lnTo>
                      <a:lnTo>
                        <a:pt x="625" y="87"/>
                      </a:lnTo>
                      <a:lnTo>
                        <a:pt x="620" y="89"/>
                      </a:lnTo>
                      <a:lnTo>
                        <a:pt x="613" y="93"/>
                      </a:lnTo>
                      <a:lnTo>
                        <a:pt x="607" y="96"/>
                      </a:lnTo>
                      <a:lnTo>
                        <a:pt x="600" y="100"/>
                      </a:lnTo>
                      <a:lnTo>
                        <a:pt x="594" y="104"/>
                      </a:lnTo>
                      <a:lnTo>
                        <a:pt x="582" y="109"/>
                      </a:lnTo>
                      <a:lnTo>
                        <a:pt x="580" y="109"/>
                      </a:lnTo>
                      <a:lnTo>
                        <a:pt x="579" y="110"/>
                      </a:lnTo>
                      <a:lnTo>
                        <a:pt x="576" y="111"/>
                      </a:lnTo>
                      <a:lnTo>
                        <a:pt x="571" y="114"/>
                      </a:lnTo>
                      <a:lnTo>
                        <a:pt x="558" y="119"/>
                      </a:lnTo>
                      <a:lnTo>
                        <a:pt x="547" y="123"/>
                      </a:lnTo>
                      <a:lnTo>
                        <a:pt x="535" y="128"/>
                      </a:lnTo>
                      <a:lnTo>
                        <a:pt x="523" y="132"/>
                      </a:lnTo>
                      <a:lnTo>
                        <a:pt x="499" y="141"/>
                      </a:lnTo>
                      <a:lnTo>
                        <a:pt x="487" y="144"/>
                      </a:lnTo>
                      <a:lnTo>
                        <a:pt x="474" y="148"/>
                      </a:lnTo>
                      <a:lnTo>
                        <a:pt x="450" y="154"/>
                      </a:lnTo>
                      <a:lnTo>
                        <a:pt x="424" y="159"/>
                      </a:lnTo>
                      <a:lnTo>
                        <a:pt x="412" y="162"/>
                      </a:lnTo>
                      <a:lnTo>
                        <a:pt x="400" y="1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" name="Freeform 60"/>
                <p:cNvSpPr>
                  <a:spLocks noChangeAspect="1"/>
                </p:cNvSpPr>
                <p:nvPr/>
              </p:nvSpPr>
              <p:spPr bwMode="auto">
                <a:xfrm>
                  <a:off x="1861" y="2608"/>
                  <a:ext cx="480" cy="486"/>
                </a:xfrm>
                <a:custGeom>
                  <a:avLst/>
                  <a:gdLst>
                    <a:gd name="T0" fmla="*/ 12 w 480"/>
                    <a:gd name="T1" fmla="*/ 76 h 486"/>
                    <a:gd name="T2" fmla="*/ 2 w 480"/>
                    <a:gd name="T3" fmla="*/ 99 h 486"/>
                    <a:gd name="T4" fmla="*/ 2 w 480"/>
                    <a:gd name="T5" fmla="*/ 156 h 486"/>
                    <a:gd name="T6" fmla="*/ 11 w 480"/>
                    <a:gd name="T7" fmla="*/ 205 h 486"/>
                    <a:gd name="T8" fmla="*/ 32 w 480"/>
                    <a:gd name="T9" fmla="*/ 272 h 486"/>
                    <a:gd name="T10" fmla="*/ 60 w 480"/>
                    <a:gd name="T11" fmla="*/ 338 h 486"/>
                    <a:gd name="T12" fmla="*/ 81 w 480"/>
                    <a:gd name="T13" fmla="*/ 361 h 486"/>
                    <a:gd name="T14" fmla="*/ 106 w 480"/>
                    <a:gd name="T15" fmla="*/ 375 h 486"/>
                    <a:gd name="T16" fmla="*/ 127 w 480"/>
                    <a:gd name="T17" fmla="*/ 398 h 486"/>
                    <a:gd name="T18" fmla="*/ 106 w 480"/>
                    <a:gd name="T19" fmla="*/ 437 h 486"/>
                    <a:gd name="T20" fmla="*/ 105 w 480"/>
                    <a:gd name="T21" fmla="*/ 452 h 486"/>
                    <a:gd name="T22" fmla="*/ 116 w 480"/>
                    <a:gd name="T23" fmla="*/ 465 h 486"/>
                    <a:gd name="T24" fmla="*/ 161 w 480"/>
                    <a:gd name="T25" fmla="*/ 458 h 486"/>
                    <a:gd name="T26" fmla="*/ 173 w 480"/>
                    <a:gd name="T27" fmla="*/ 484 h 486"/>
                    <a:gd name="T28" fmla="*/ 182 w 480"/>
                    <a:gd name="T29" fmla="*/ 486 h 486"/>
                    <a:gd name="T30" fmla="*/ 187 w 480"/>
                    <a:gd name="T31" fmla="*/ 486 h 486"/>
                    <a:gd name="T32" fmla="*/ 194 w 480"/>
                    <a:gd name="T33" fmla="*/ 484 h 486"/>
                    <a:gd name="T34" fmla="*/ 205 w 480"/>
                    <a:gd name="T35" fmla="*/ 474 h 486"/>
                    <a:gd name="T36" fmla="*/ 244 w 480"/>
                    <a:gd name="T37" fmla="*/ 479 h 486"/>
                    <a:gd name="T38" fmla="*/ 248 w 480"/>
                    <a:gd name="T39" fmla="*/ 474 h 486"/>
                    <a:gd name="T40" fmla="*/ 254 w 480"/>
                    <a:gd name="T41" fmla="*/ 463 h 486"/>
                    <a:gd name="T42" fmla="*/ 254 w 480"/>
                    <a:gd name="T43" fmla="*/ 458 h 486"/>
                    <a:gd name="T44" fmla="*/ 252 w 480"/>
                    <a:gd name="T45" fmla="*/ 447 h 486"/>
                    <a:gd name="T46" fmla="*/ 247 w 480"/>
                    <a:gd name="T47" fmla="*/ 430 h 486"/>
                    <a:gd name="T48" fmla="*/ 245 w 480"/>
                    <a:gd name="T49" fmla="*/ 396 h 486"/>
                    <a:gd name="T50" fmla="*/ 235 w 480"/>
                    <a:gd name="T51" fmla="*/ 371 h 486"/>
                    <a:gd name="T52" fmla="*/ 194 w 480"/>
                    <a:gd name="T53" fmla="*/ 344 h 486"/>
                    <a:gd name="T54" fmla="*/ 136 w 480"/>
                    <a:gd name="T55" fmla="*/ 323 h 486"/>
                    <a:gd name="T56" fmla="*/ 117 w 480"/>
                    <a:gd name="T57" fmla="*/ 312 h 486"/>
                    <a:gd name="T58" fmla="*/ 100 w 480"/>
                    <a:gd name="T59" fmla="*/ 290 h 486"/>
                    <a:gd name="T60" fmla="*/ 85 w 480"/>
                    <a:gd name="T61" fmla="*/ 243 h 486"/>
                    <a:gd name="T62" fmla="*/ 75 w 480"/>
                    <a:gd name="T63" fmla="*/ 187 h 486"/>
                    <a:gd name="T64" fmla="*/ 71 w 480"/>
                    <a:gd name="T65" fmla="*/ 138 h 486"/>
                    <a:gd name="T66" fmla="*/ 101 w 480"/>
                    <a:gd name="T67" fmla="*/ 103 h 486"/>
                    <a:gd name="T68" fmla="*/ 176 w 480"/>
                    <a:gd name="T69" fmla="*/ 87 h 486"/>
                    <a:gd name="T70" fmla="*/ 235 w 480"/>
                    <a:gd name="T71" fmla="*/ 88 h 486"/>
                    <a:gd name="T72" fmla="*/ 344 w 480"/>
                    <a:gd name="T73" fmla="*/ 110 h 486"/>
                    <a:gd name="T74" fmla="*/ 427 w 480"/>
                    <a:gd name="T75" fmla="*/ 125 h 486"/>
                    <a:gd name="T76" fmla="*/ 439 w 480"/>
                    <a:gd name="T77" fmla="*/ 123 h 486"/>
                    <a:gd name="T78" fmla="*/ 454 w 480"/>
                    <a:gd name="T79" fmla="*/ 116 h 486"/>
                    <a:gd name="T80" fmla="*/ 467 w 480"/>
                    <a:gd name="T81" fmla="*/ 105 h 486"/>
                    <a:gd name="T82" fmla="*/ 478 w 480"/>
                    <a:gd name="T83" fmla="*/ 79 h 486"/>
                    <a:gd name="T84" fmla="*/ 476 w 480"/>
                    <a:gd name="T85" fmla="*/ 44 h 486"/>
                    <a:gd name="T86" fmla="*/ 475 w 480"/>
                    <a:gd name="T87" fmla="*/ 40 h 486"/>
                    <a:gd name="T88" fmla="*/ 458 w 480"/>
                    <a:gd name="T89" fmla="*/ 21 h 486"/>
                    <a:gd name="T90" fmla="*/ 403 w 480"/>
                    <a:gd name="T91" fmla="*/ 8 h 486"/>
                    <a:gd name="T92" fmla="*/ 329 w 480"/>
                    <a:gd name="T93" fmla="*/ 0 h 486"/>
                    <a:gd name="T94" fmla="*/ 256 w 480"/>
                    <a:gd name="T95" fmla="*/ 4 h 486"/>
                    <a:gd name="T96" fmla="*/ 95 w 480"/>
                    <a:gd name="T97" fmla="*/ 40 h 48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480"/>
                    <a:gd name="T148" fmla="*/ 0 h 486"/>
                    <a:gd name="T149" fmla="*/ 480 w 480"/>
                    <a:gd name="T150" fmla="*/ 486 h 48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480" h="486">
                      <a:moveTo>
                        <a:pt x="28" y="65"/>
                      </a:moveTo>
                      <a:lnTo>
                        <a:pt x="22" y="68"/>
                      </a:lnTo>
                      <a:lnTo>
                        <a:pt x="17" y="72"/>
                      </a:lnTo>
                      <a:lnTo>
                        <a:pt x="12" y="76"/>
                      </a:lnTo>
                      <a:lnTo>
                        <a:pt x="9" y="81"/>
                      </a:lnTo>
                      <a:lnTo>
                        <a:pt x="5" y="86"/>
                      </a:lnTo>
                      <a:lnTo>
                        <a:pt x="4" y="92"/>
                      </a:lnTo>
                      <a:lnTo>
                        <a:pt x="2" y="99"/>
                      </a:lnTo>
                      <a:lnTo>
                        <a:pt x="2" y="106"/>
                      </a:lnTo>
                      <a:lnTo>
                        <a:pt x="0" y="119"/>
                      </a:lnTo>
                      <a:lnTo>
                        <a:pt x="0" y="131"/>
                      </a:lnTo>
                      <a:lnTo>
                        <a:pt x="2" y="156"/>
                      </a:lnTo>
                      <a:lnTo>
                        <a:pt x="3" y="169"/>
                      </a:lnTo>
                      <a:lnTo>
                        <a:pt x="4" y="181"/>
                      </a:lnTo>
                      <a:lnTo>
                        <a:pt x="7" y="193"/>
                      </a:lnTo>
                      <a:lnTo>
                        <a:pt x="11" y="205"/>
                      </a:lnTo>
                      <a:lnTo>
                        <a:pt x="15" y="222"/>
                      </a:lnTo>
                      <a:lnTo>
                        <a:pt x="20" y="239"/>
                      </a:lnTo>
                      <a:lnTo>
                        <a:pt x="26" y="256"/>
                      </a:lnTo>
                      <a:lnTo>
                        <a:pt x="32" y="272"/>
                      </a:lnTo>
                      <a:lnTo>
                        <a:pt x="42" y="297"/>
                      </a:lnTo>
                      <a:lnTo>
                        <a:pt x="53" y="323"/>
                      </a:lnTo>
                      <a:lnTo>
                        <a:pt x="56" y="331"/>
                      </a:lnTo>
                      <a:lnTo>
                        <a:pt x="60" y="338"/>
                      </a:lnTo>
                      <a:lnTo>
                        <a:pt x="64" y="345"/>
                      </a:lnTo>
                      <a:lnTo>
                        <a:pt x="69" y="351"/>
                      </a:lnTo>
                      <a:lnTo>
                        <a:pt x="75" y="356"/>
                      </a:lnTo>
                      <a:lnTo>
                        <a:pt x="81" y="361"/>
                      </a:lnTo>
                      <a:lnTo>
                        <a:pt x="88" y="366"/>
                      </a:lnTo>
                      <a:lnTo>
                        <a:pt x="97" y="370"/>
                      </a:lnTo>
                      <a:lnTo>
                        <a:pt x="102" y="373"/>
                      </a:lnTo>
                      <a:lnTo>
                        <a:pt x="106" y="375"/>
                      </a:lnTo>
                      <a:lnTo>
                        <a:pt x="114" y="381"/>
                      </a:lnTo>
                      <a:lnTo>
                        <a:pt x="121" y="389"/>
                      </a:lnTo>
                      <a:lnTo>
                        <a:pt x="124" y="394"/>
                      </a:lnTo>
                      <a:lnTo>
                        <a:pt x="127" y="398"/>
                      </a:lnTo>
                      <a:lnTo>
                        <a:pt x="119" y="407"/>
                      </a:lnTo>
                      <a:lnTo>
                        <a:pt x="114" y="416"/>
                      </a:lnTo>
                      <a:lnTo>
                        <a:pt x="109" y="426"/>
                      </a:lnTo>
                      <a:lnTo>
                        <a:pt x="106" y="437"/>
                      </a:lnTo>
                      <a:lnTo>
                        <a:pt x="104" y="440"/>
                      </a:lnTo>
                      <a:lnTo>
                        <a:pt x="104" y="445"/>
                      </a:lnTo>
                      <a:lnTo>
                        <a:pt x="104" y="449"/>
                      </a:lnTo>
                      <a:lnTo>
                        <a:pt x="105" y="452"/>
                      </a:lnTo>
                      <a:lnTo>
                        <a:pt x="107" y="456"/>
                      </a:lnTo>
                      <a:lnTo>
                        <a:pt x="109" y="459"/>
                      </a:lnTo>
                      <a:lnTo>
                        <a:pt x="112" y="462"/>
                      </a:lnTo>
                      <a:lnTo>
                        <a:pt x="116" y="465"/>
                      </a:lnTo>
                      <a:lnTo>
                        <a:pt x="123" y="468"/>
                      </a:lnTo>
                      <a:lnTo>
                        <a:pt x="131" y="471"/>
                      </a:lnTo>
                      <a:lnTo>
                        <a:pt x="140" y="472"/>
                      </a:lnTo>
                      <a:lnTo>
                        <a:pt x="161" y="458"/>
                      </a:lnTo>
                      <a:lnTo>
                        <a:pt x="162" y="474"/>
                      </a:lnTo>
                      <a:lnTo>
                        <a:pt x="165" y="478"/>
                      </a:lnTo>
                      <a:lnTo>
                        <a:pt x="169" y="481"/>
                      </a:lnTo>
                      <a:lnTo>
                        <a:pt x="173" y="484"/>
                      </a:lnTo>
                      <a:lnTo>
                        <a:pt x="177" y="486"/>
                      </a:lnTo>
                      <a:lnTo>
                        <a:pt x="180" y="486"/>
                      </a:lnTo>
                      <a:lnTo>
                        <a:pt x="181" y="486"/>
                      </a:lnTo>
                      <a:lnTo>
                        <a:pt x="182" y="486"/>
                      </a:lnTo>
                      <a:lnTo>
                        <a:pt x="183" y="486"/>
                      </a:lnTo>
                      <a:lnTo>
                        <a:pt x="186" y="486"/>
                      </a:lnTo>
                      <a:lnTo>
                        <a:pt x="187" y="486"/>
                      </a:lnTo>
                      <a:lnTo>
                        <a:pt x="189" y="486"/>
                      </a:lnTo>
                      <a:lnTo>
                        <a:pt x="190" y="485"/>
                      </a:lnTo>
                      <a:lnTo>
                        <a:pt x="191" y="485"/>
                      </a:lnTo>
                      <a:lnTo>
                        <a:pt x="194" y="484"/>
                      </a:lnTo>
                      <a:lnTo>
                        <a:pt x="196" y="482"/>
                      </a:lnTo>
                      <a:lnTo>
                        <a:pt x="200" y="480"/>
                      </a:lnTo>
                      <a:lnTo>
                        <a:pt x="202" y="478"/>
                      </a:lnTo>
                      <a:lnTo>
                        <a:pt x="205" y="474"/>
                      </a:lnTo>
                      <a:lnTo>
                        <a:pt x="210" y="474"/>
                      </a:lnTo>
                      <a:lnTo>
                        <a:pt x="222" y="482"/>
                      </a:lnTo>
                      <a:lnTo>
                        <a:pt x="242" y="481"/>
                      </a:lnTo>
                      <a:lnTo>
                        <a:pt x="244" y="479"/>
                      </a:lnTo>
                      <a:lnTo>
                        <a:pt x="246" y="477"/>
                      </a:lnTo>
                      <a:lnTo>
                        <a:pt x="247" y="475"/>
                      </a:lnTo>
                      <a:lnTo>
                        <a:pt x="247" y="474"/>
                      </a:lnTo>
                      <a:lnTo>
                        <a:pt x="248" y="474"/>
                      </a:lnTo>
                      <a:lnTo>
                        <a:pt x="250" y="472"/>
                      </a:lnTo>
                      <a:lnTo>
                        <a:pt x="252" y="467"/>
                      </a:lnTo>
                      <a:lnTo>
                        <a:pt x="253" y="465"/>
                      </a:lnTo>
                      <a:lnTo>
                        <a:pt x="254" y="463"/>
                      </a:lnTo>
                      <a:lnTo>
                        <a:pt x="254" y="460"/>
                      </a:lnTo>
                      <a:lnTo>
                        <a:pt x="254" y="458"/>
                      </a:lnTo>
                      <a:lnTo>
                        <a:pt x="254" y="455"/>
                      </a:lnTo>
                      <a:lnTo>
                        <a:pt x="254" y="452"/>
                      </a:lnTo>
                      <a:lnTo>
                        <a:pt x="252" y="447"/>
                      </a:lnTo>
                      <a:lnTo>
                        <a:pt x="251" y="441"/>
                      </a:lnTo>
                      <a:lnTo>
                        <a:pt x="248" y="435"/>
                      </a:lnTo>
                      <a:lnTo>
                        <a:pt x="247" y="432"/>
                      </a:lnTo>
                      <a:lnTo>
                        <a:pt x="247" y="430"/>
                      </a:lnTo>
                      <a:lnTo>
                        <a:pt x="246" y="423"/>
                      </a:lnTo>
                      <a:lnTo>
                        <a:pt x="247" y="416"/>
                      </a:lnTo>
                      <a:lnTo>
                        <a:pt x="247" y="406"/>
                      </a:lnTo>
                      <a:lnTo>
                        <a:pt x="245" y="396"/>
                      </a:lnTo>
                      <a:lnTo>
                        <a:pt x="244" y="391"/>
                      </a:lnTo>
                      <a:lnTo>
                        <a:pt x="244" y="387"/>
                      </a:lnTo>
                      <a:lnTo>
                        <a:pt x="240" y="379"/>
                      </a:lnTo>
                      <a:lnTo>
                        <a:pt x="235" y="371"/>
                      </a:lnTo>
                      <a:lnTo>
                        <a:pt x="229" y="364"/>
                      </a:lnTo>
                      <a:lnTo>
                        <a:pt x="222" y="359"/>
                      </a:lnTo>
                      <a:lnTo>
                        <a:pt x="214" y="353"/>
                      </a:lnTo>
                      <a:lnTo>
                        <a:pt x="194" y="344"/>
                      </a:lnTo>
                      <a:lnTo>
                        <a:pt x="176" y="335"/>
                      </a:lnTo>
                      <a:lnTo>
                        <a:pt x="156" y="328"/>
                      </a:lnTo>
                      <a:lnTo>
                        <a:pt x="146" y="325"/>
                      </a:lnTo>
                      <a:lnTo>
                        <a:pt x="136" y="323"/>
                      </a:lnTo>
                      <a:lnTo>
                        <a:pt x="132" y="322"/>
                      </a:lnTo>
                      <a:lnTo>
                        <a:pt x="129" y="321"/>
                      </a:lnTo>
                      <a:lnTo>
                        <a:pt x="124" y="317"/>
                      </a:lnTo>
                      <a:lnTo>
                        <a:pt x="117" y="312"/>
                      </a:lnTo>
                      <a:lnTo>
                        <a:pt x="112" y="308"/>
                      </a:lnTo>
                      <a:lnTo>
                        <a:pt x="108" y="302"/>
                      </a:lnTo>
                      <a:lnTo>
                        <a:pt x="103" y="296"/>
                      </a:lnTo>
                      <a:lnTo>
                        <a:pt x="100" y="290"/>
                      </a:lnTo>
                      <a:lnTo>
                        <a:pt x="96" y="283"/>
                      </a:lnTo>
                      <a:lnTo>
                        <a:pt x="94" y="276"/>
                      </a:lnTo>
                      <a:lnTo>
                        <a:pt x="92" y="270"/>
                      </a:lnTo>
                      <a:lnTo>
                        <a:pt x="85" y="243"/>
                      </a:lnTo>
                      <a:lnTo>
                        <a:pt x="81" y="229"/>
                      </a:lnTo>
                      <a:lnTo>
                        <a:pt x="80" y="215"/>
                      </a:lnTo>
                      <a:lnTo>
                        <a:pt x="77" y="201"/>
                      </a:lnTo>
                      <a:lnTo>
                        <a:pt x="75" y="187"/>
                      </a:lnTo>
                      <a:lnTo>
                        <a:pt x="74" y="173"/>
                      </a:lnTo>
                      <a:lnTo>
                        <a:pt x="74" y="159"/>
                      </a:lnTo>
                      <a:lnTo>
                        <a:pt x="73" y="148"/>
                      </a:lnTo>
                      <a:lnTo>
                        <a:pt x="71" y="138"/>
                      </a:lnTo>
                      <a:lnTo>
                        <a:pt x="67" y="119"/>
                      </a:lnTo>
                      <a:lnTo>
                        <a:pt x="78" y="113"/>
                      </a:lnTo>
                      <a:lnTo>
                        <a:pt x="89" y="108"/>
                      </a:lnTo>
                      <a:lnTo>
                        <a:pt x="101" y="103"/>
                      </a:lnTo>
                      <a:lnTo>
                        <a:pt x="112" y="99"/>
                      </a:lnTo>
                      <a:lnTo>
                        <a:pt x="137" y="92"/>
                      </a:lnTo>
                      <a:lnTo>
                        <a:pt x="162" y="89"/>
                      </a:lnTo>
                      <a:lnTo>
                        <a:pt x="176" y="87"/>
                      </a:lnTo>
                      <a:lnTo>
                        <a:pt x="191" y="86"/>
                      </a:lnTo>
                      <a:lnTo>
                        <a:pt x="206" y="85"/>
                      </a:lnTo>
                      <a:lnTo>
                        <a:pt x="221" y="86"/>
                      </a:lnTo>
                      <a:lnTo>
                        <a:pt x="235" y="88"/>
                      </a:lnTo>
                      <a:lnTo>
                        <a:pt x="250" y="90"/>
                      </a:lnTo>
                      <a:lnTo>
                        <a:pt x="265" y="92"/>
                      </a:lnTo>
                      <a:lnTo>
                        <a:pt x="279" y="96"/>
                      </a:lnTo>
                      <a:lnTo>
                        <a:pt x="344" y="110"/>
                      </a:lnTo>
                      <a:lnTo>
                        <a:pt x="377" y="117"/>
                      </a:lnTo>
                      <a:lnTo>
                        <a:pt x="410" y="123"/>
                      </a:lnTo>
                      <a:lnTo>
                        <a:pt x="418" y="124"/>
                      </a:lnTo>
                      <a:lnTo>
                        <a:pt x="427" y="125"/>
                      </a:lnTo>
                      <a:lnTo>
                        <a:pt x="433" y="124"/>
                      </a:lnTo>
                      <a:lnTo>
                        <a:pt x="435" y="123"/>
                      </a:lnTo>
                      <a:lnTo>
                        <a:pt x="437" y="123"/>
                      </a:lnTo>
                      <a:lnTo>
                        <a:pt x="439" y="123"/>
                      </a:lnTo>
                      <a:lnTo>
                        <a:pt x="444" y="121"/>
                      </a:lnTo>
                      <a:lnTo>
                        <a:pt x="449" y="119"/>
                      </a:lnTo>
                      <a:lnTo>
                        <a:pt x="452" y="117"/>
                      </a:lnTo>
                      <a:lnTo>
                        <a:pt x="454" y="116"/>
                      </a:lnTo>
                      <a:lnTo>
                        <a:pt x="456" y="114"/>
                      </a:lnTo>
                      <a:lnTo>
                        <a:pt x="459" y="113"/>
                      </a:lnTo>
                      <a:lnTo>
                        <a:pt x="462" y="109"/>
                      </a:lnTo>
                      <a:lnTo>
                        <a:pt x="467" y="105"/>
                      </a:lnTo>
                      <a:lnTo>
                        <a:pt x="472" y="96"/>
                      </a:lnTo>
                      <a:lnTo>
                        <a:pt x="476" y="88"/>
                      </a:lnTo>
                      <a:lnTo>
                        <a:pt x="477" y="83"/>
                      </a:lnTo>
                      <a:lnTo>
                        <a:pt x="478" y="79"/>
                      </a:lnTo>
                      <a:lnTo>
                        <a:pt x="480" y="70"/>
                      </a:lnTo>
                      <a:lnTo>
                        <a:pt x="480" y="62"/>
                      </a:lnTo>
                      <a:lnTo>
                        <a:pt x="478" y="53"/>
                      </a:lnTo>
                      <a:lnTo>
                        <a:pt x="476" y="44"/>
                      </a:lnTo>
                      <a:lnTo>
                        <a:pt x="476" y="42"/>
                      </a:lnTo>
                      <a:lnTo>
                        <a:pt x="475" y="42"/>
                      </a:lnTo>
                      <a:lnTo>
                        <a:pt x="475" y="40"/>
                      </a:lnTo>
                      <a:lnTo>
                        <a:pt x="473" y="35"/>
                      </a:lnTo>
                      <a:lnTo>
                        <a:pt x="469" y="29"/>
                      </a:lnTo>
                      <a:lnTo>
                        <a:pt x="464" y="25"/>
                      </a:lnTo>
                      <a:lnTo>
                        <a:pt x="458" y="21"/>
                      </a:lnTo>
                      <a:lnTo>
                        <a:pt x="455" y="20"/>
                      </a:lnTo>
                      <a:lnTo>
                        <a:pt x="452" y="19"/>
                      </a:lnTo>
                      <a:lnTo>
                        <a:pt x="427" y="13"/>
                      </a:lnTo>
                      <a:lnTo>
                        <a:pt x="403" y="8"/>
                      </a:lnTo>
                      <a:lnTo>
                        <a:pt x="378" y="4"/>
                      </a:lnTo>
                      <a:lnTo>
                        <a:pt x="354" y="2"/>
                      </a:lnTo>
                      <a:lnTo>
                        <a:pt x="342" y="1"/>
                      </a:lnTo>
                      <a:lnTo>
                        <a:pt x="329" y="0"/>
                      </a:lnTo>
                      <a:lnTo>
                        <a:pt x="305" y="0"/>
                      </a:lnTo>
                      <a:lnTo>
                        <a:pt x="292" y="0"/>
                      </a:lnTo>
                      <a:lnTo>
                        <a:pt x="280" y="1"/>
                      </a:lnTo>
                      <a:lnTo>
                        <a:pt x="256" y="4"/>
                      </a:lnTo>
                      <a:lnTo>
                        <a:pt x="214" y="9"/>
                      </a:lnTo>
                      <a:lnTo>
                        <a:pt x="174" y="17"/>
                      </a:lnTo>
                      <a:lnTo>
                        <a:pt x="134" y="28"/>
                      </a:lnTo>
                      <a:lnTo>
                        <a:pt x="95" y="40"/>
                      </a:lnTo>
                      <a:lnTo>
                        <a:pt x="61" y="52"/>
                      </a:lnTo>
                      <a:lnTo>
                        <a:pt x="28" y="6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" name="Freeform 61"/>
                <p:cNvSpPr>
                  <a:spLocks noChangeAspect="1"/>
                </p:cNvSpPr>
                <p:nvPr/>
              </p:nvSpPr>
              <p:spPr bwMode="auto">
                <a:xfrm>
                  <a:off x="2282" y="3046"/>
                  <a:ext cx="804" cy="669"/>
                </a:xfrm>
                <a:custGeom>
                  <a:avLst/>
                  <a:gdLst>
                    <a:gd name="T0" fmla="*/ 4 w 804"/>
                    <a:gd name="T1" fmla="*/ 81 h 669"/>
                    <a:gd name="T2" fmla="*/ 14 w 804"/>
                    <a:gd name="T3" fmla="*/ 102 h 669"/>
                    <a:gd name="T4" fmla="*/ 33 w 804"/>
                    <a:gd name="T5" fmla="*/ 117 h 669"/>
                    <a:gd name="T6" fmla="*/ 77 w 804"/>
                    <a:gd name="T7" fmla="*/ 137 h 669"/>
                    <a:gd name="T8" fmla="*/ 292 w 804"/>
                    <a:gd name="T9" fmla="*/ 202 h 669"/>
                    <a:gd name="T10" fmla="*/ 338 w 804"/>
                    <a:gd name="T11" fmla="*/ 225 h 669"/>
                    <a:gd name="T12" fmla="*/ 351 w 804"/>
                    <a:gd name="T13" fmla="*/ 247 h 669"/>
                    <a:gd name="T14" fmla="*/ 354 w 804"/>
                    <a:gd name="T15" fmla="*/ 275 h 669"/>
                    <a:gd name="T16" fmla="*/ 346 w 804"/>
                    <a:gd name="T17" fmla="*/ 315 h 669"/>
                    <a:gd name="T18" fmla="*/ 346 w 804"/>
                    <a:gd name="T19" fmla="*/ 356 h 669"/>
                    <a:gd name="T20" fmla="*/ 358 w 804"/>
                    <a:gd name="T21" fmla="*/ 376 h 669"/>
                    <a:gd name="T22" fmla="*/ 384 w 804"/>
                    <a:gd name="T23" fmla="*/ 427 h 669"/>
                    <a:gd name="T24" fmla="*/ 429 w 804"/>
                    <a:gd name="T25" fmla="*/ 494 h 669"/>
                    <a:gd name="T26" fmla="*/ 455 w 804"/>
                    <a:gd name="T27" fmla="*/ 535 h 669"/>
                    <a:gd name="T28" fmla="*/ 482 w 804"/>
                    <a:gd name="T29" fmla="*/ 580 h 669"/>
                    <a:gd name="T30" fmla="*/ 498 w 804"/>
                    <a:gd name="T31" fmla="*/ 624 h 669"/>
                    <a:gd name="T32" fmla="*/ 510 w 804"/>
                    <a:gd name="T33" fmla="*/ 645 h 669"/>
                    <a:gd name="T34" fmla="*/ 525 w 804"/>
                    <a:gd name="T35" fmla="*/ 659 h 669"/>
                    <a:gd name="T36" fmla="*/ 547 w 804"/>
                    <a:gd name="T37" fmla="*/ 667 h 669"/>
                    <a:gd name="T38" fmla="*/ 573 w 804"/>
                    <a:gd name="T39" fmla="*/ 667 h 669"/>
                    <a:gd name="T40" fmla="*/ 577 w 804"/>
                    <a:gd name="T41" fmla="*/ 664 h 669"/>
                    <a:gd name="T42" fmla="*/ 581 w 804"/>
                    <a:gd name="T43" fmla="*/ 661 h 669"/>
                    <a:gd name="T44" fmla="*/ 600 w 804"/>
                    <a:gd name="T45" fmla="*/ 626 h 669"/>
                    <a:gd name="T46" fmla="*/ 605 w 804"/>
                    <a:gd name="T47" fmla="*/ 615 h 669"/>
                    <a:gd name="T48" fmla="*/ 621 w 804"/>
                    <a:gd name="T49" fmla="*/ 588 h 669"/>
                    <a:gd name="T50" fmla="*/ 673 w 804"/>
                    <a:gd name="T51" fmla="*/ 551 h 669"/>
                    <a:gd name="T52" fmla="*/ 732 w 804"/>
                    <a:gd name="T53" fmla="*/ 531 h 669"/>
                    <a:gd name="T54" fmla="*/ 779 w 804"/>
                    <a:gd name="T55" fmla="*/ 529 h 669"/>
                    <a:gd name="T56" fmla="*/ 784 w 804"/>
                    <a:gd name="T57" fmla="*/ 528 h 669"/>
                    <a:gd name="T58" fmla="*/ 796 w 804"/>
                    <a:gd name="T59" fmla="*/ 520 h 669"/>
                    <a:gd name="T60" fmla="*/ 803 w 804"/>
                    <a:gd name="T61" fmla="*/ 509 h 669"/>
                    <a:gd name="T62" fmla="*/ 804 w 804"/>
                    <a:gd name="T63" fmla="*/ 503 h 669"/>
                    <a:gd name="T64" fmla="*/ 803 w 804"/>
                    <a:gd name="T65" fmla="*/ 490 h 669"/>
                    <a:gd name="T66" fmla="*/ 798 w 804"/>
                    <a:gd name="T67" fmla="*/ 479 h 669"/>
                    <a:gd name="T68" fmla="*/ 789 w 804"/>
                    <a:gd name="T69" fmla="*/ 459 h 669"/>
                    <a:gd name="T70" fmla="*/ 765 w 804"/>
                    <a:gd name="T71" fmla="*/ 437 h 669"/>
                    <a:gd name="T72" fmla="*/ 741 w 804"/>
                    <a:gd name="T73" fmla="*/ 430 h 669"/>
                    <a:gd name="T74" fmla="*/ 703 w 804"/>
                    <a:gd name="T75" fmla="*/ 437 h 669"/>
                    <a:gd name="T76" fmla="*/ 670 w 804"/>
                    <a:gd name="T77" fmla="*/ 456 h 669"/>
                    <a:gd name="T78" fmla="*/ 597 w 804"/>
                    <a:gd name="T79" fmla="*/ 513 h 669"/>
                    <a:gd name="T80" fmla="*/ 571 w 804"/>
                    <a:gd name="T81" fmla="*/ 546 h 669"/>
                    <a:gd name="T82" fmla="*/ 557 w 804"/>
                    <a:gd name="T83" fmla="*/ 565 h 669"/>
                    <a:gd name="T84" fmla="*/ 529 w 804"/>
                    <a:gd name="T85" fmla="*/ 530 h 669"/>
                    <a:gd name="T86" fmla="*/ 501 w 804"/>
                    <a:gd name="T87" fmla="*/ 478 h 669"/>
                    <a:gd name="T88" fmla="*/ 471 w 804"/>
                    <a:gd name="T89" fmla="*/ 406 h 669"/>
                    <a:gd name="T90" fmla="*/ 447 w 804"/>
                    <a:gd name="T91" fmla="*/ 335 h 669"/>
                    <a:gd name="T92" fmla="*/ 438 w 804"/>
                    <a:gd name="T93" fmla="*/ 281 h 669"/>
                    <a:gd name="T94" fmla="*/ 437 w 804"/>
                    <a:gd name="T95" fmla="*/ 225 h 669"/>
                    <a:gd name="T96" fmla="*/ 439 w 804"/>
                    <a:gd name="T97" fmla="*/ 197 h 669"/>
                    <a:gd name="T98" fmla="*/ 426 w 804"/>
                    <a:gd name="T99" fmla="*/ 174 h 669"/>
                    <a:gd name="T100" fmla="*/ 388 w 804"/>
                    <a:gd name="T101" fmla="*/ 139 h 669"/>
                    <a:gd name="T102" fmla="*/ 343 w 804"/>
                    <a:gd name="T103" fmla="*/ 118 h 669"/>
                    <a:gd name="T104" fmla="*/ 328 w 804"/>
                    <a:gd name="T105" fmla="*/ 108 h 669"/>
                    <a:gd name="T106" fmla="*/ 189 w 804"/>
                    <a:gd name="T107" fmla="*/ 41 h 669"/>
                    <a:gd name="T108" fmla="*/ 135 w 804"/>
                    <a:gd name="T109" fmla="*/ 17 h 669"/>
                    <a:gd name="T110" fmla="*/ 60 w 804"/>
                    <a:gd name="T111" fmla="*/ 1 h 669"/>
                    <a:gd name="T112" fmla="*/ 26 w 804"/>
                    <a:gd name="T113" fmla="*/ 6 h 669"/>
                    <a:gd name="T114" fmla="*/ 7 w 804"/>
                    <a:gd name="T115" fmla="*/ 25 h 669"/>
                    <a:gd name="T116" fmla="*/ 0 w 804"/>
                    <a:gd name="T117" fmla="*/ 49 h 669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w 804"/>
                    <a:gd name="T178" fmla="*/ 0 h 669"/>
                    <a:gd name="T179" fmla="*/ 804 w 804"/>
                    <a:gd name="T180" fmla="*/ 669 h 669"/>
                  </a:gdLst>
                  <a:ahLst/>
                  <a:cxnLst>
                    <a:cxn ang="T118">
                      <a:pos x="T0" y="T1"/>
                    </a:cxn>
                    <a:cxn ang="T119">
                      <a:pos x="T2" y="T3"/>
                    </a:cxn>
                    <a:cxn ang="T120">
                      <a:pos x="T4" y="T5"/>
                    </a:cxn>
                    <a:cxn ang="T121">
                      <a:pos x="T6" y="T7"/>
                    </a:cxn>
                    <a:cxn ang="T122">
                      <a:pos x="T8" y="T9"/>
                    </a:cxn>
                    <a:cxn ang="T123">
                      <a:pos x="T10" y="T11"/>
                    </a:cxn>
                    <a:cxn ang="T124">
                      <a:pos x="T12" y="T13"/>
                    </a:cxn>
                    <a:cxn ang="T125">
                      <a:pos x="T14" y="T15"/>
                    </a:cxn>
                    <a:cxn ang="T126">
                      <a:pos x="T16" y="T17"/>
                    </a:cxn>
                    <a:cxn ang="T127">
                      <a:pos x="T18" y="T19"/>
                    </a:cxn>
                    <a:cxn ang="T128">
                      <a:pos x="T20" y="T21"/>
                    </a:cxn>
                    <a:cxn ang="T129">
                      <a:pos x="T22" y="T23"/>
                    </a:cxn>
                    <a:cxn ang="T130">
                      <a:pos x="T24" y="T25"/>
                    </a:cxn>
                    <a:cxn ang="T131">
                      <a:pos x="T26" y="T27"/>
                    </a:cxn>
                    <a:cxn ang="T132">
                      <a:pos x="T28" y="T29"/>
                    </a:cxn>
                    <a:cxn ang="T133">
                      <a:pos x="T30" y="T31"/>
                    </a:cxn>
                    <a:cxn ang="T134">
                      <a:pos x="T32" y="T33"/>
                    </a:cxn>
                    <a:cxn ang="T135">
                      <a:pos x="T34" y="T35"/>
                    </a:cxn>
                    <a:cxn ang="T136">
                      <a:pos x="T36" y="T37"/>
                    </a:cxn>
                    <a:cxn ang="T137">
                      <a:pos x="T38" y="T39"/>
                    </a:cxn>
                    <a:cxn ang="T138">
                      <a:pos x="T40" y="T41"/>
                    </a:cxn>
                    <a:cxn ang="T139">
                      <a:pos x="T42" y="T43"/>
                    </a:cxn>
                    <a:cxn ang="T140">
                      <a:pos x="T44" y="T45"/>
                    </a:cxn>
                    <a:cxn ang="T141">
                      <a:pos x="T46" y="T47"/>
                    </a:cxn>
                    <a:cxn ang="T142">
                      <a:pos x="T48" y="T49"/>
                    </a:cxn>
                    <a:cxn ang="T143">
                      <a:pos x="T50" y="T51"/>
                    </a:cxn>
                    <a:cxn ang="T144">
                      <a:pos x="T52" y="T53"/>
                    </a:cxn>
                    <a:cxn ang="T145">
                      <a:pos x="T54" y="T55"/>
                    </a:cxn>
                    <a:cxn ang="T146">
                      <a:pos x="T56" y="T57"/>
                    </a:cxn>
                    <a:cxn ang="T147">
                      <a:pos x="T58" y="T59"/>
                    </a:cxn>
                    <a:cxn ang="T148">
                      <a:pos x="T60" y="T61"/>
                    </a:cxn>
                    <a:cxn ang="T149">
                      <a:pos x="T62" y="T63"/>
                    </a:cxn>
                    <a:cxn ang="T150">
                      <a:pos x="T64" y="T65"/>
                    </a:cxn>
                    <a:cxn ang="T151">
                      <a:pos x="T66" y="T67"/>
                    </a:cxn>
                    <a:cxn ang="T152">
                      <a:pos x="T68" y="T69"/>
                    </a:cxn>
                    <a:cxn ang="T153">
                      <a:pos x="T70" y="T71"/>
                    </a:cxn>
                    <a:cxn ang="T154">
                      <a:pos x="T72" y="T73"/>
                    </a:cxn>
                    <a:cxn ang="T155">
                      <a:pos x="T74" y="T75"/>
                    </a:cxn>
                    <a:cxn ang="T156">
                      <a:pos x="T76" y="T77"/>
                    </a:cxn>
                    <a:cxn ang="T157">
                      <a:pos x="T78" y="T79"/>
                    </a:cxn>
                    <a:cxn ang="T158">
                      <a:pos x="T80" y="T81"/>
                    </a:cxn>
                    <a:cxn ang="T159">
                      <a:pos x="T82" y="T83"/>
                    </a:cxn>
                    <a:cxn ang="T160">
                      <a:pos x="T84" y="T85"/>
                    </a:cxn>
                    <a:cxn ang="T161">
                      <a:pos x="T86" y="T87"/>
                    </a:cxn>
                    <a:cxn ang="T162">
                      <a:pos x="T88" y="T89"/>
                    </a:cxn>
                    <a:cxn ang="T163">
                      <a:pos x="T90" y="T91"/>
                    </a:cxn>
                    <a:cxn ang="T164">
                      <a:pos x="T92" y="T93"/>
                    </a:cxn>
                    <a:cxn ang="T165">
                      <a:pos x="T94" y="T95"/>
                    </a:cxn>
                    <a:cxn ang="T166">
                      <a:pos x="T96" y="T97"/>
                    </a:cxn>
                    <a:cxn ang="T167">
                      <a:pos x="T98" y="T99"/>
                    </a:cxn>
                    <a:cxn ang="T168">
                      <a:pos x="T100" y="T101"/>
                    </a:cxn>
                    <a:cxn ang="T169">
                      <a:pos x="T102" y="T103"/>
                    </a:cxn>
                    <a:cxn ang="T170">
                      <a:pos x="T104" y="T105"/>
                    </a:cxn>
                    <a:cxn ang="T171">
                      <a:pos x="T106" y="T107"/>
                    </a:cxn>
                    <a:cxn ang="T172">
                      <a:pos x="T108" y="T109"/>
                    </a:cxn>
                    <a:cxn ang="T173">
                      <a:pos x="T110" y="T111"/>
                    </a:cxn>
                    <a:cxn ang="T174">
                      <a:pos x="T112" y="T113"/>
                    </a:cxn>
                    <a:cxn ang="T175">
                      <a:pos x="T114" y="T115"/>
                    </a:cxn>
                    <a:cxn ang="T176">
                      <a:pos x="T116" y="T117"/>
                    </a:cxn>
                  </a:cxnLst>
                  <a:rect l="T177" t="T178" r="T179" b="T180"/>
                  <a:pathLst>
                    <a:path w="804" h="669">
                      <a:moveTo>
                        <a:pt x="0" y="60"/>
                      </a:moveTo>
                      <a:lnTo>
                        <a:pt x="0" y="65"/>
                      </a:lnTo>
                      <a:lnTo>
                        <a:pt x="1" y="70"/>
                      </a:lnTo>
                      <a:lnTo>
                        <a:pt x="4" y="81"/>
                      </a:lnTo>
                      <a:lnTo>
                        <a:pt x="7" y="89"/>
                      </a:lnTo>
                      <a:lnTo>
                        <a:pt x="9" y="93"/>
                      </a:lnTo>
                      <a:lnTo>
                        <a:pt x="12" y="98"/>
                      </a:lnTo>
                      <a:lnTo>
                        <a:pt x="14" y="102"/>
                      </a:lnTo>
                      <a:lnTo>
                        <a:pt x="17" y="105"/>
                      </a:lnTo>
                      <a:lnTo>
                        <a:pt x="21" y="108"/>
                      </a:lnTo>
                      <a:lnTo>
                        <a:pt x="24" y="111"/>
                      </a:lnTo>
                      <a:lnTo>
                        <a:pt x="33" y="117"/>
                      </a:lnTo>
                      <a:lnTo>
                        <a:pt x="42" y="124"/>
                      </a:lnTo>
                      <a:lnTo>
                        <a:pt x="44" y="125"/>
                      </a:lnTo>
                      <a:lnTo>
                        <a:pt x="47" y="127"/>
                      </a:lnTo>
                      <a:lnTo>
                        <a:pt x="77" y="137"/>
                      </a:lnTo>
                      <a:lnTo>
                        <a:pt x="108" y="147"/>
                      </a:lnTo>
                      <a:lnTo>
                        <a:pt x="196" y="174"/>
                      </a:lnTo>
                      <a:lnTo>
                        <a:pt x="285" y="201"/>
                      </a:lnTo>
                      <a:lnTo>
                        <a:pt x="292" y="202"/>
                      </a:lnTo>
                      <a:lnTo>
                        <a:pt x="299" y="204"/>
                      </a:lnTo>
                      <a:lnTo>
                        <a:pt x="312" y="210"/>
                      </a:lnTo>
                      <a:lnTo>
                        <a:pt x="325" y="217"/>
                      </a:lnTo>
                      <a:lnTo>
                        <a:pt x="338" y="225"/>
                      </a:lnTo>
                      <a:lnTo>
                        <a:pt x="340" y="229"/>
                      </a:lnTo>
                      <a:lnTo>
                        <a:pt x="344" y="235"/>
                      </a:lnTo>
                      <a:lnTo>
                        <a:pt x="349" y="242"/>
                      </a:lnTo>
                      <a:lnTo>
                        <a:pt x="351" y="247"/>
                      </a:lnTo>
                      <a:lnTo>
                        <a:pt x="353" y="254"/>
                      </a:lnTo>
                      <a:lnTo>
                        <a:pt x="354" y="261"/>
                      </a:lnTo>
                      <a:lnTo>
                        <a:pt x="355" y="268"/>
                      </a:lnTo>
                      <a:lnTo>
                        <a:pt x="354" y="275"/>
                      </a:lnTo>
                      <a:lnTo>
                        <a:pt x="353" y="282"/>
                      </a:lnTo>
                      <a:lnTo>
                        <a:pt x="350" y="284"/>
                      </a:lnTo>
                      <a:lnTo>
                        <a:pt x="350" y="288"/>
                      </a:lnTo>
                      <a:lnTo>
                        <a:pt x="346" y="315"/>
                      </a:lnTo>
                      <a:lnTo>
                        <a:pt x="345" y="343"/>
                      </a:lnTo>
                      <a:lnTo>
                        <a:pt x="345" y="347"/>
                      </a:lnTo>
                      <a:lnTo>
                        <a:pt x="345" y="352"/>
                      </a:lnTo>
                      <a:lnTo>
                        <a:pt x="346" y="356"/>
                      </a:lnTo>
                      <a:lnTo>
                        <a:pt x="348" y="360"/>
                      </a:lnTo>
                      <a:lnTo>
                        <a:pt x="350" y="365"/>
                      </a:lnTo>
                      <a:lnTo>
                        <a:pt x="352" y="368"/>
                      </a:lnTo>
                      <a:lnTo>
                        <a:pt x="358" y="376"/>
                      </a:lnTo>
                      <a:lnTo>
                        <a:pt x="365" y="394"/>
                      </a:lnTo>
                      <a:lnTo>
                        <a:pt x="374" y="411"/>
                      </a:lnTo>
                      <a:lnTo>
                        <a:pt x="378" y="419"/>
                      </a:lnTo>
                      <a:lnTo>
                        <a:pt x="384" y="427"/>
                      </a:lnTo>
                      <a:lnTo>
                        <a:pt x="395" y="444"/>
                      </a:lnTo>
                      <a:lnTo>
                        <a:pt x="407" y="460"/>
                      </a:lnTo>
                      <a:lnTo>
                        <a:pt x="419" y="477"/>
                      </a:lnTo>
                      <a:lnTo>
                        <a:pt x="429" y="494"/>
                      </a:lnTo>
                      <a:lnTo>
                        <a:pt x="440" y="512"/>
                      </a:lnTo>
                      <a:lnTo>
                        <a:pt x="443" y="518"/>
                      </a:lnTo>
                      <a:lnTo>
                        <a:pt x="447" y="524"/>
                      </a:lnTo>
                      <a:lnTo>
                        <a:pt x="455" y="535"/>
                      </a:lnTo>
                      <a:lnTo>
                        <a:pt x="463" y="545"/>
                      </a:lnTo>
                      <a:lnTo>
                        <a:pt x="470" y="557"/>
                      </a:lnTo>
                      <a:lnTo>
                        <a:pt x="476" y="568"/>
                      </a:lnTo>
                      <a:lnTo>
                        <a:pt x="482" y="580"/>
                      </a:lnTo>
                      <a:lnTo>
                        <a:pt x="488" y="593"/>
                      </a:lnTo>
                      <a:lnTo>
                        <a:pt x="492" y="605"/>
                      </a:lnTo>
                      <a:lnTo>
                        <a:pt x="496" y="618"/>
                      </a:lnTo>
                      <a:lnTo>
                        <a:pt x="498" y="624"/>
                      </a:lnTo>
                      <a:lnTo>
                        <a:pt x="501" y="629"/>
                      </a:lnTo>
                      <a:lnTo>
                        <a:pt x="503" y="636"/>
                      </a:lnTo>
                      <a:lnTo>
                        <a:pt x="506" y="641"/>
                      </a:lnTo>
                      <a:lnTo>
                        <a:pt x="510" y="645"/>
                      </a:lnTo>
                      <a:lnTo>
                        <a:pt x="513" y="650"/>
                      </a:lnTo>
                      <a:lnTo>
                        <a:pt x="517" y="653"/>
                      </a:lnTo>
                      <a:lnTo>
                        <a:pt x="521" y="657"/>
                      </a:lnTo>
                      <a:lnTo>
                        <a:pt x="525" y="659"/>
                      </a:lnTo>
                      <a:lnTo>
                        <a:pt x="531" y="662"/>
                      </a:lnTo>
                      <a:lnTo>
                        <a:pt x="536" y="664"/>
                      </a:lnTo>
                      <a:lnTo>
                        <a:pt x="541" y="666"/>
                      </a:lnTo>
                      <a:lnTo>
                        <a:pt x="547" y="667"/>
                      </a:lnTo>
                      <a:lnTo>
                        <a:pt x="553" y="668"/>
                      </a:lnTo>
                      <a:lnTo>
                        <a:pt x="567" y="669"/>
                      </a:lnTo>
                      <a:lnTo>
                        <a:pt x="571" y="668"/>
                      </a:lnTo>
                      <a:lnTo>
                        <a:pt x="573" y="667"/>
                      </a:lnTo>
                      <a:lnTo>
                        <a:pt x="575" y="666"/>
                      </a:lnTo>
                      <a:lnTo>
                        <a:pt x="576" y="665"/>
                      </a:lnTo>
                      <a:lnTo>
                        <a:pt x="577" y="665"/>
                      </a:lnTo>
                      <a:lnTo>
                        <a:pt x="577" y="664"/>
                      </a:lnTo>
                      <a:lnTo>
                        <a:pt x="578" y="664"/>
                      </a:lnTo>
                      <a:lnTo>
                        <a:pt x="580" y="662"/>
                      </a:lnTo>
                      <a:lnTo>
                        <a:pt x="581" y="661"/>
                      </a:lnTo>
                      <a:lnTo>
                        <a:pt x="588" y="650"/>
                      </a:lnTo>
                      <a:lnTo>
                        <a:pt x="594" y="638"/>
                      </a:lnTo>
                      <a:lnTo>
                        <a:pt x="600" y="627"/>
                      </a:lnTo>
                      <a:lnTo>
                        <a:pt x="600" y="626"/>
                      </a:lnTo>
                      <a:lnTo>
                        <a:pt x="600" y="625"/>
                      </a:lnTo>
                      <a:lnTo>
                        <a:pt x="601" y="623"/>
                      </a:lnTo>
                      <a:lnTo>
                        <a:pt x="601" y="621"/>
                      </a:lnTo>
                      <a:lnTo>
                        <a:pt x="605" y="615"/>
                      </a:lnTo>
                      <a:lnTo>
                        <a:pt x="607" y="610"/>
                      </a:lnTo>
                      <a:lnTo>
                        <a:pt x="608" y="605"/>
                      </a:lnTo>
                      <a:lnTo>
                        <a:pt x="615" y="597"/>
                      </a:lnTo>
                      <a:lnTo>
                        <a:pt x="621" y="588"/>
                      </a:lnTo>
                      <a:lnTo>
                        <a:pt x="629" y="581"/>
                      </a:lnTo>
                      <a:lnTo>
                        <a:pt x="643" y="569"/>
                      </a:lnTo>
                      <a:lnTo>
                        <a:pt x="659" y="558"/>
                      </a:lnTo>
                      <a:lnTo>
                        <a:pt x="673" y="551"/>
                      </a:lnTo>
                      <a:lnTo>
                        <a:pt x="687" y="544"/>
                      </a:lnTo>
                      <a:lnTo>
                        <a:pt x="702" y="539"/>
                      </a:lnTo>
                      <a:lnTo>
                        <a:pt x="717" y="535"/>
                      </a:lnTo>
                      <a:lnTo>
                        <a:pt x="732" y="531"/>
                      </a:lnTo>
                      <a:lnTo>
                        <a:pt x="748" y="530"/>
                      </a:lnTo>
                      <a:lnTo>
                        <a:pt x="763" y="529"/>
                      </a:lnTo>
                      <a:lnTo>
                        <a:pt x="779" y="529"/>
                      </a:lnTo>
                      <a:lnTo>
                        <a:pt x="780" y="529"/>
                      </a:lnTo>
                      <a:lnTo>
                        <a:pt x="781" y="529"/>
                      </a:lnTo>
                      <a:lnTo>
                        <a:pt x="782" y="529"/>
                      </a:lnTo>
                      <a:lnTo>
                        <a:pt x="784" y="528"/>
                      </a:lnTo>
                      <a:lnTo>
                        <a:pt x="786" y="528"/>
                      </a:lnTo>
                      <a:lnTo>
                        <a:pt x="787" y="527"/>
                      </a:lnTo>
                      <a:lnTo>
                        <a:pt x="790" y="526"/>
                      </a:lnTo>
                      <a:lnTo>
                        <a:pt x="796" y="520"/>
                      </a:lnTo>
                      <a:lnTo>
                        <a:pt x="798" y="517"/>
                      </a:lnTo>
                      <a:lnTo>
                        <a:pt x="800" y="515"/>
                      </a:lnTo>
                      <a:lnTo>
                        <a:pt x="802" y="512"/>
                      </a:lnTo>
                      <a:lnTo>
                        <a:pt x="803" y="509"/>
                      </a:lnTo>
                      <a:lnTo>
                        <a:pt x="803" y="508"/>
                      </a:lnTo>
                      <a:lnTo>
                        <a:pt x="804" y="506"/>
                      </a:lnTo>
                      <a:lnTo>
                        <a:pt x="804" y="503"/>
                      </a:lnTo>
                      <a:lnTo>
                        <a:pt x="804" y="500"/>
                      </a:lnTo>
                      <a:lnTo>
                        <a:pt x="804" y="496"/>
                      </a:lnTo>
                      <a:lnTo>
                        <a:pt x="804" y="493"/>
                      </a:lnTo>
                      <a:lnTo>
                        <a:pt x="803" y="490"/>
                      </a:lnTo>
                      <a:lnTo>
                        <a:pt x="802" y="486"/>
                      </a:lnTo>
                      <a:lnTo>
                        <a:pt x="800" y="482"/>
                      </a:lnTo>
                      <a:lnTo>
                        <a:pt x="799" y="480"/>
                      </a:lnTo>
                      <a:lnTo>
                        <a:pt x="798" y="479"/>
                      </a:lnTo>
                      <a:lnTo>
                        <a:pt x="797" y="475"/>
                      </a:lnTo>
                      <a:lnTo>
                        <a:pt x="795" y="471"/>
                      </a:lnTo>
                      <a:lnTo>
                        <a:pt x="793" y="466"/>
                      </a:lnTo>
                      <a:lnTo>
                        <a:pt x="789" y="459"/>
                      </a:lnTo>
                      <a:lnTo>
                        <a:pt x="783" y="452"/>
                      </a:lnTo>
                      <a:lnTo>
                        <a:pt x="778" y="447"/>
                      </a:lnTo>
                      <a:lnTo>
                        <a:pt x="772" y="442"/>
                      </a:lnTo>
                      <a:lnTo>
                        <a:pt x="765" y="437"/>
                      </a:lnTo>
                      <a:lnTo>
                        <a:pt x="757" y="433"/>
                      </a:lnTo>
                      <a:lnTo>
                        <a:pt x="749" y="430"/>
                      </a:lnTo>
                      <a:lnTo>
                        <a:pt x="745" y="430"/>
                      </a:lnTo>
                      <a:lnTo>
                        <a:pt x="741" y="430"/>
                      </a:lnTo>
                      <a:lnTo>
                        <a:pt x="731" y="430"/>
                      </a:lnTo>
                      <a:lnTo>
                        <a:pt x="721" y="431"/>
                      </a:lnTo>
                      <a:lnTo>
                        <a:pt x="712" y="433"/>
                      </a:lnTo>
                      <a:lnTo>
                        <a:pt x="703" y="437"/>
                      </a:lnTo>
                      <a:lnTo>
                        <a:pt x="694" y="440"/>
                      </a:lnTo>
                      <a:lnTo>
                        <a:pt x="685" y="444"/>
                      </a:lnTo>
                      <a:lnTo>
                        <a:pt x="678" y="450"/>
                      </a:lnTo>
                      <a:lnTo>
                        <a:pt x="670" y="456"/>
                      </a:lnTo>
                      <a:lnTo>
                        <a:pt x="642" y="478"/>
                      </a:lnTo>
                      <a:lnTo>
                        <a:pt x="614" y="499"/>
                      </a:lnTo>
                      <a:lnTo>
                        <a:pt x="605" y="506"/>
                      </a:lnTo>
                      <a:lnTo>
                        <a:pt x="597" y="513"/>
                      </a:lnTo>
                      <a:lnTo>
                        <a:pt x="589" y="521"/>
                      </a:lnTo>
                      <a:lnTo>
                        <a:pt x="583" y="529"/>
                      </a:lnTo>
                      <a:lnTo>
                        <a:pt x="576" y="537"/>
                      </a:lnTo>
                      <a:lnTo>
                        <a:pt x="571" y="546"/>
                      </a:lnTo>
                      <a:lnTo>
                        <a:pt x="566" y="556"/>
                      </a:lnTo>
                      <a:lnTo>
                        <a:pt x="560" y="565"/>
                      </a:lnTo>
                      <a:lnTo>
                        <a:pt x="557" y="565"/>
                      </a:lnTo>
                      <a:lnTo>
                        <a:pt x="556" y="565"/>
                      </a:lnTo>
                      <a:lnTo>
                        <a:pt x="546" y="554"/>
                      </a:lnTo>
                      <a:lnTo>
                        <a:pt x="538" y="542"/>
                      </a:lnTo>
                      <a:lnTo>
                        <a:pt x="529" y="530"/>
                      </a:lnTo>
                      <a:lnTo>
                        <a:pt x="521" y="517"/>
                      </a:lnTo>
                      <a:lnTo>
                        <a:pt x="513" y="504"/>
                      </a:lnTo>
                      <a:lnTo>
                        <a:pt x="507" y="492"/>
                      </a:lnTo>
                      <a:lnTo>
                        <a:pt x="501" y="478"/>
                      </a:lnTo>
                      <a:lnTo>
                        <a:pt x="496" y="465"/>
                      </a:lnTo>
                      <a:lnTo>
                        <a:pt x="489" y="446"/>
                      </a:lnTo>
                      <a:lnTo>
                        <a:pt x="481" y="430"/>
                      </a:lnTo>
                      <a:lnTo>
                        <a:pt x="471" y="406"/>
                      </a:lnTo>
                      <a:lnTo>
                        <a:pt x="466" y="394"/>
                      </a:lnTo>
                      <a:lnTo>
                        <a:pt x="461" y="382"/>
                      </a:lnTo>
                      <a:lnTo>
                        <a:pt x="454" y="359"/>
                      </a:lnTo>
                      <a:lnTo>
                        <a:pt x="447" y="335"/>
                      </a:lnTo>
                      <a:lnTo>
                        <a:pt x="446" y="329"/>
                      </a:lnTo>
                      <a:lnTo>
                        <a:pt x="445" y="324"/>
                      </a:lnTo>
                      <a:lnTo>
                        <a:pt x="440" y="302"/>
                      </a:lnTo>
                      <a:lnTo>
                        <a:pt x="438" y="281"/>
                      </a:lnTo>
                      <a:lnTo>
                        <a:pt x="436" y="258"/>
                      </a:lnTo>
                      <a:lnTo>
                        <a:pt x="436" y="236"/>
                      </a:lnTo>
                      <a:lnTo>
                        <a:pt x="436" y="231"/>
                      </a:lnTo>
                      <a:lnTo>
                        <a:pt x="437" y="225"/>
                      </a:lnTo>
                      <a:lnTo>
                        <a:pt x="439" y="217"/>
                      </a:lnTo>
                      <a:lnTo>
                        <a:pt x="440" y="210"/>
                      </a:lnTo>
                      <a:lnTo>
                        <a:pt x="439" y="203"/>
                      </a:lnTo>
                      <a:lnTo>
                        <a:pt x="439" y="197"/>
                      </a:lnTo>
                      <a:lnTo>
                        <a:pt x="436" y="190"/>
                      </a:lnTo>
                      <a:lnTo>
                        <a:pt x="433" y="184"/>
                      </a:lnTo>
                      <a:lnTo>
                        <a:pt x="430" y="179"/>
                      </a:lnTo>
                      <a:lnTo>
                        <a:pt x="426" y="174"/>
                      </a:lnTo>
                      <a:lnTo>
                        <a:pt x="418" y="164"/>
                      </a:lnTo>
                      <a:lnTo>
                        <a:pt x="408" y="155"/>
                      </a:lnTo>
                      <a:lnTo>
                        <a:pt x="399" y="147"/>
                      </a:lnTo>
                      <a:lnTo>
                        <a:pt x="388" y="139"/>
                      </a:lnTo>
                      <a:lnTo>
                        <a:pt x="378" y="133"/>
                      </a:lnTo>
                      <a:lnTo>
                        <a:pt x="366" y="127"/>
                      </a:lnTo>
                      <a:lnTo>
                        <a:pt x="355" y="122"/>
                      </a:lnTo>
                      <a:lnTo>
                        <a:pt x="343" y="118"/>
                      </a:lnTo>
                      <a:lnTo>
                        <a:pt x="339" y="115"/>
                      </a:lnTo>
                      <a:lnTo>
                        <a:pt x="336" y="112"/>
                      </a:lnTo>
                      <a:lnTo>
                        <a:pt x="331" y="110"/>
                      </a:lnTo>
                      <a:lnTo>
                        <a:pt x="328" y="108"/>
                      </a:lnTo>
                      <a:lnTo>
                        <a:pt x="292" y="92"/>
                      </a:lnTo>
                      <a:lnTo>
                        <a:pt x="258" y="76"/>
                      </a:lnTo>
                      <a:lnTo>
                        <a:pt x="223" y="59"/>
                      </a:lnTo>
                      <a:lnTo>
                        <a:pt x="189" y="41"/>
                      </a:lnTo>
                      <a:lnTo>
                        <a:pt x="172" y="32"/>
                      </a:lnTo>
                      <a:lnTo>
                        <a:pt x="154" y="24"/>
                      </a:lnTo>
                      <a:lnTo>
                        <a:pt x="144" y="20"/>
                      </a:lnTo>
                      <a:lnTo>
                        <a:pt x="135" y="17"/>
                      </a:lnTo>
                      <a:lnTo>
                        <a:pt x="117" y="11"/>
                      </a:lnTo>
                      <a:lnTo>
                        <a:pt x="98" y="7"/>
                      </a:lnTo>
                      <a:lnTo>
                        <a:pt x="79" y="3"/>
                      </a:lnTo>
                      <a:lnTo>
                        <a:pt x="60" y="1"/>
                      </a:lnTo>
                      <a:lnTo>
                        <a:pt x="50" y="0"/>
                      </a:lnTo>
                      <a:lnTo>
                        <a:pt x="41" y="0"/>
                      </a:lnTo>
                      <a:lnTo>
                        <a:pt x="30" y="4"/>
                      </a:lnTo>
                      <a:lnTo>
                        <a:pt x="26" y="6"/>
                      </a:lnTo>
                      <a:lnTo>
                        <a:pt x="21" y="9"/>
                      </a:lnTo>
                      <a:lnTo>
                        <a:pt x="14" y="15"/>
                      </a:lnTo>
                      <a:lnTo>
                        <a:pt x="9" y="22"/>
                      </a:lnTo>
                      <a:lnTo>
                        <a:pt x="7" y="25"/>
                      </a:lnTo>
                      <a:lnTo>
                        <a:pt x="5" y="30"/>
                      </a:lnTo>
                      <a:lnTo>
                        <a:pt x="3" y="34"/>
                      </a:lnTo>
                      <a:lnTo>
                        <a:pt x="2" y="39"/>
                      </a:lnTo>
                      <a:lnTo>
                        <a:pt x="0" y="49"/>
                      </a:lnTo>
                      <a:lnTo>
                        <a:pt x="0" y="54"/>
                      </a:lnTo>
                      <a:lnTo>
                        <a:pt x="0" y="6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9" name="Freeform 62"/>
                <p:cNvSpPr>
                  <a:spLocks noChangeAspect="1"/>
                </p:cNvSpPr>
                <p:nvPr/>
              </p:nvSpPr>
              <p:spPr bwMode="auto">
                <a:xfrm>
                  <a:off x="1471" y="3026"/>
                  <a:ext cx="788" cy="432"/>
                </a:xfrm>
                <a:custGeom>
                  <a:avLst/>
                  <a:gdLst>
                    <a:gd name="T0" fmla="*/ 787 w 788"/>
                    <a:gd name="T1" fmla="*/ 82 h 432"/>
                    <a:gd name="T2" fmla="*/ 777 w 788"/>
                    <a:gd name="T3" fmla="*/ 48 h 432"/>
                    <a:gd name="T4" fmla="*/ 750 w 788"/>
                    <a:gd name="T5" fmla="*/ 26 h 432"/>
                    <a:gd name="T6" fmla="*/ 714 w 788"/>
                    <a:gd name="T7" fmla="*/ 22 h 432"/>
                    <a:gd name="T8" fmla="*/ 691 w 788"/>
                    <a:gd name="T9" fmla="*/ 34 h 432"/>
                    <a:gd name="T10" fmla="*/ 634 w 788"/>
                    <a:gd name="T11" fmla="*/ 105 h 432"/>
                    <a:gd name="T12" fmla="*/ 566 w 788"/>
                    <a:gd name="T13" fmla="*/ 213 h 432"/>
                    <a:gd name="T14" fmla="*/ 530 w 788"/>
                    <a:gd name="T15" fmla="*/ 286 h 432"/>
                    <a:gd name="T16" fmla="*/ 510 w 788"/>
                    <a:gd name="T17" fmla="*/ 314 h 432"/>
                    <a:gd name="T18" fmla="*/ 478 w 788"/>
                    <a:gd name="T19" fmla="*/ 331 h 432"/>
                    <a:gd name="T20" fmla="*/ 431 w 788"/>
                    <a:gd name="T21" fmla="*/ 280 h 432"/>
                    <a:gd name="T22" fmla="*/ 371 w 788"/>
                    <a:gd name="T23" fmla="*/ 226 h 432"/>
                    <a:gd name="T24" fmla="*/ 300 w 788"/>
                    <a:gd name="T25" fmla="*/ 178 h 432"/>
                    <a:gd name="T26" fmla="*/ 257 w 788"/>
                    <a:gd name="T27" fmla="*/ 144 h 432"/>
                    <a:gd name="T28" fmla="*/ 228 w 788"/>
                    <a:gd name="T29" fmla="*/ 94 h 432"/>
                    <a:gd name="T30" fmla="*/ 198 w 788"/>
                    <a:gd name="T31" fmla="*/ 21 h 432"/>
                    <a:gd name="T32" fmla="*/ 184 w 788"/>
                    <a:gd name="T33" fmla="*/ 6 h 432"/>
                    <a:gd name="T34" fmla="*/ 155 w 788"/>
                    <a:gd name="T35" fmla="*/ 0 h 432"/>
                    <a:gd name="T36" fmla="*/ 123 w 788"/>
                    <a:gd name="T37" fmla="*/ 22 h 432"/>
                    <a:gd name="T38" fmla="*/ 120 w 788"/>
                    <a:gd name="T39" fmla="*/ 57 h 432"/>
                    <a:gd name="T40" fmla="*/ 118 w 788"/>
                    <a:gd name="T41" fmla="*/ 89 h 432"/>
                    <a:gd name="T42" fmla="*/ 106 w 788"/>
                    <a:gd name="T43" fmla="*/ 127 h 432"/>
                    <a:gd name="T44" fmla="*/ 95 w 788"/>
                    <a:gd name="T45" fmla="*/ 146 h 432"/>
                    <a:gd name="T46" fmla="*/ 80 w 788"/>
                    <a:gd name="T47" fmla="*/ 162 h 432"/>
                    <a:gd name="T48" fmla="*/ 25 w 788"/>
                    <a:gd name="T49" fmla="*/ 219 h 432"/>
                    <a:gd name="T50" fmla="*/ 0 w 788"/>
                    <a:gd name="T51" fmla="*/ 266 h 432"/>
                    <a:gd name="T52" fmla="*/ 3 w 788"/>
                    <a:gd name="T53" fmla="*/ 287 h 432"/>
                    <a:gd name="T54" fmla="*/ 32 w 788"/>
                    <a:gd name="T55" fmla="*/ 300 h 432"/>
                    <a:gd name="T56" fmla="*/ 50 w 788"/>
                    <a:gd name="T57" fmla="*/ 295 h 432"/>
                    <a:gd name="T58" fmla="*/ 74 w 788"/>
                    <a:gd name="T59" fmla="*/ 283 h 432"/>
                    <a:gd name="T60" fmla="*/ 91 w 788"/>
                    <a:gd name="T61" fmla="*/ 269 h 432"/>
                    <a:gd name="T62" fmla="*/ 97 w 788"/>
                    <a:gd name="T63" fmla="*/ 264 h 432"/>
                    <a:gd name="T64" fmla="*/ 118 w 788"/>
                    <a:gd name="T65" fmla="*/ 237 h 432"/>
                    <a:gd name="T66" fmla="*/ 130 w 788"/>
                    <a:gd name="T67" fmla="*/ 211 h 432"/>
                    <a:gd name="T68" fmla="*/ 140 w 788"/>
                    <a:gd name="T69" fmla="*/ 169 h 432"/>
                    <a:gd name="T70" fmla="*/ 150 w 788"/>
                    <a:gd name="T71" fmla="*/ 131 h 432"/>
                    <a:gd name="T72" fmla="*/ 172 w 788"/>
                    <a:gd name="T73" fmla="*/ 116 h 432"/>
                    <a:gd name="T74" fmla="*/ 190 w 788"/>
                    <a:gd name="T75" fmla="*/ 130 h 432"/>
                    <a:gd name="T76" fmla="*/ 207 w 788"/>
                    <a:gd name="T77" fmla="*/ 158 h 432"/>
                    <a:gd name="T78" fmla="*/ 250 w 788"/>
                    <a:gd name="T79" fmla="*/ 223 h 432"/>
                    <a:gd name="T80" fmla="*/ 373 w 788"/>
                    <a:gd name="T81" fmla="*/ 329 h 432"/>
                    <a:gd name="T82" fmla="*/ 433 w 788"/>
                    <a:gd name="T83" fmla="*/ 377 h 432"/>
                    <a:gd name="T84" fmla="*/ 454 w 788"/>
                    <a:gd name="T85" fmla="*/ 413 h 432"/>
                    <a:gd name="T86" fmla="*/ 496 w 788"/>
                    <a:gd name="T87" fmla="*/ 432 h 432"/>
                    <a:gd name="T88" fmla="*/ 517 w 788"/>
                    <a:gd name="T89" fmla="*/ 427 h 432"/>
                    <a:gd name="T90" fmla="*/ 561 w 788"/>
                    <a:gd name="T91" fmla="*/ 399 h 432"/>
                    <a:gd name="T92" fmla="*/ 577 w 788"/>
                    <a:gd name="T93" fmla="*/ 384 h 432"/>
                    <a:gd name="T94" fmla="*/ 646 w 788"/>
                    <a:gd name="T95" fmla="*/ 310 h 432"/>
                    <a:gd name="T96" fmla="*/ 693 w 788"/>
                    <a:gd name="T97" fmla="*/ 253 h 432"/>
                    <a:gd name="T98" fmla="*/ 714 w 788"/>
                    <a:gd name="T99" fmla="*/ 225 h 432"/>
                    <a:gd name="T100" fmla="*/ 753 w 788"/>
                    <a:gd name="T101" fmla="*/ 165 h 432"/>
                    <a:gd name="T102" fmla="*/ 782 w 788"/>
                    <a:gd name="T103" fmla="*/ 106 h 432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788"/>
                    <a:gd name="T157" fmla="*/ 0 h 432"/>
                    <a:gd name="T158" fmla="*/ 788 w 788"/>
                    <a:gd name="T159" fmla="*/ 432 h 432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788" h="432">
                      <a:moveTo>
                        <a:pt x="782" y="106"/>
                      </a:moveTo>
                      <a:lnTo>
                        <a:pt x="784" y="98"/>
                      </a:lnTo>
                      <a:lnTo>
                        <a:pt x="786" y="91"/>
                      </a:lnTo>
                      <a:lnTo>
                        <a:pt x="786" y="87"/>
                      </a:lnTo>
                      <a:lnTo>
                        <a:pt x="787" y="82"/>
                      </a:lnTo>
                      <a:lnTo>
                        <a:pt x="788" y="75"/>
                      </a:lnTo>
                      <a:lnTo>
                        <a:pt x="785" y="64"/>
                      </a:lnTo>
                      <a:lnTo>
                        <a:pt x="784" y="60"/>
                      </a:lnTo>
                      <a:lnTo>
                        <a:pt x="782" y="55"/>
                      </a:lnTo>
                      <a:lnTo>
                        <a:pt x="777" y="48"/>
                      </a:lnTo>
                      <a:lnTo>
                        <a:pt x="770" y="39"/>
                      </a:lnTo>
                      <a:lnTo>
                        <a:pt x="766" y="35"/>
                      </a:lnTo>
                      <a:lnTo>
                        <a:pt x="763" y="33"/>
                      </a:lnTo>
                      <a:lnTo>
                        <a:pt x="755" y="27"/>
                      </a:lnTo>
                      <a:lnTo>
                        <a:pt x="750" y="26"/>
                      </a:lnTo>
                      <a:lnTo>
                        <a:pt x="747" y="24"/>
                      </a:lnTo>
                      <a:lnTo>
                        <a:pt x="738" y="21"/>
                      </a:lnTo>
                      <a:lnTo>
                        <a:pt x="728" y="21"/>
                      </a:lnTo>
                      <a:lnTo>
                        <a:pt x="719" y="21"/>
                      </a:lnTo>
                      <a:lnTo>
                        <a:pt x="714" y="22"/>
                      </a:lnTo>
                      <a:lnTo>
                        <a:pt x="708" y="24"/>
                      </a:lnTo>
                      <a:lnTo>
                        <a:pt x="703" y="25"/>
                      </a:lnTo>
                      <a:lnTo>
                        <a:pt x="699" y="27"/>
                      </a:lnTo>
                      <a:lnTo>
                        <a:pt x="694" y="31"/>
                      </a:lnTo>
                      <a:lnTo>
                        <a:pt x="691" y="34"/>
                      </a:lnTo>
                      <a:lnTo>
                        <a:pt x="679" y="48"/>
                      </a:lnTo>
                      <a:lnTo>
                        <a:pt x="667" y="62"/>
                      </a:lnTo>
                      <a:lnTo>
                        <a:pt x="656" y="76"/>
                      </a:lnTo>
                      <a:lnTo>
                        <a:pt x="644" y="90"/>
                      </a:lnTo>
                      <a:lnTo>
                        <a:pt x="634" y="105"/>
                      </a:lnTo>
                      <a:lnTo>
                        <a:pt x="623" y="120"/>
                      </a:lnTo>
                      <a:lnTo>
                        <a:pt x="603" y="150"/>
                      </a:lnTo>
                      <a:lnTo>
                        <a:pt x="583" y="182"/>
                      </a:lnTo>
                      <a:lnTo>
                        <a:pt x="573" y="198"/>
                      </a:lnTo>
                      <a:lnTo>
                        <a:pt x="566" y="213"/>
                      </a:lnTo>
                      <a:lnTo>
                        <a:pt x="558" y="232"/>
                      </a:lnTo>
                      <a:lnTo>
                        <a:pt x="549" y="250"/>
                      </a:lnTo>
                      <a:lnTo>
                        <a:pt x="544" y="259"/>
                      </a:lnTo>
                      <a:lnTo>
                        <a:pt x="539" y="267"/>
                      </a:lnTo>
                      <a:lnTo>
                        <a:pt x="530" y="286"/>
                      </a:lnTo>
                      <a:lnTo>
                        <a:pt x="525" y="293"/>
                      </a:lnTo>
                      <a:lnTo>
                        <a:pt x="523" y="296"/>
                      </a:lnTo>
                      <a:lnTo>
                        <a:pt x="521" y="300"/>
                      </a:lnTo>
                      <a:lnTo>
                        <a:pt x="516" y="307"/>
                      </a:lnTo>
                      <a:lnTo>
                        <a:pt x="510" y="314"/>
                      </a:lnTo>
                      <a:lnTo>
                        <a:pt x="504" y="320"/>
                      </a:lnTo>
                      <a:lnTo>
                        <a:pt x="499" y="327"/>
                      </a:lnTo>
                      <a:lnTo>
                        <a:pt x="493" y="333"/>
                      </a:lnTo>
                      <a:lnTo>
                        <a:pt x="486" y="339"/>
                      </a:lnTo>
                      <a:lnTo>
                        <a:pt x="478" y="331"/>
                      </a:lnTo>
                      <a:lnTo>
                        <a:pt x="470" y="324"/>
                      </a:lnTo>
                      <a:lnTo>
                        <a:pt x="455" y="309"/>
                      </a:lnTo>
                      <a:lnTo>
                        <a:pt x="448" y="301"/>
                      </a:lnTo>
                      <a:lnTo>
                        <a:pt x="441" y="292"/>
                      </a:lnTo>
                      <a:lnTo>
                        <a:pt x="431" y="280"/>
                      </a:lnTo>
                      <a:lnTo>
                        <a:pt x="419" y="267"/>
                      </a:lnTo>
                      <a:lnTo>
                        <a:pt x="408" y="256"/>
                      </a:lnTo>
                      <a:lnTo>
                        <a:pt x="397" y="246"/>
                      </a:lnTo>
                      <a:lnTo>
                        <a:pt x="383" y="235"/>
                      </a:lnTo>
                      <a:lnTo>
                        <a:pt x="371" y="226"/>
                      </a:lnTo>
                      <a:lnTo>
                        <a:pt x="358" y="216"/>
                      </a:lnTo>
                      <a:lnTo>
                        <a:pt x="344" y="208"/>
                      </a:lnTo>
                      <a:lnTo>
                        <a:pt x="328" y="198"/>
                      </a:lnTo>
                      <a:lnTo>
                        <a:pt x="313" y="188"/>
                      </a:lnTo>
                      <a:lnTo>
                        <a:pt x="300" y="178"/>
                      </a:lnTo>
                      <a:lnTo>
                        <a:pt x="288" y="170"/>
                      </a:lnTo>
                      <a:lnTo>
                        <a:pt x="276" y="160"/>
                      </a:lnTo>
                      <a:lnTo>
                        <a:pt x="264" y="151"/>
                      </a:lnTo>
                      <a:lnTo>
                        <a:pt x="260" y="147"/>
                      </a:lnTo>
                      <a:lnTo>
                        <a:pt x="257" y="144"/>
                      </a:lnTo>
                      <a:lnTo>
                        <a:pt x="254" y="139"/>
                      </a:lnTo>
                      <a:lnTo>
                        <a:pt x="251" y="136"/>
                      </a:lnTo>
                      <a:lnTo>
                        <a:pt x="243" y="122"/>
                      </a:lnTo>
                      <a:lnTo>
                        <a:pt x="235" y="108"/>
                      </a:lnTo>
                      <a:lnTo>
                        <a:pt x="228" y="94"/>
                      </a:lnTo>
                      <a:lnTo>
                        <a:pt x="221" y="80"/>
                      </a:lnTo>
                      <a:lnTo>
                        <a:pt x="215" y="65"/>
                      </a:lnTo>
                      <a:lnTo>
                        <a:pt x="208" y="51"/>
                      </a:lnTo>
                      <a:lnTo>
                        <a:pt x="203" y="36"/>
                      </a:lnTo>
                      <a:lnTo>
                        <a:pt x="198" y="21"/>
                      </a:lnTo>
                      <a:lnTo>
                        <a:pt x="196" y="17"/>
                      </a:lnTo>
                      <a:lnTo>
                        <a:pt x="193" y="14"/>
                      </a:lnTo>
                      <a:lnTo>
                        <a:pt x="190" y="10"/>
                      </a:lnTo>
                      <a:lnTo>
                        <a:pt x="187" y="7"/>
                      </a:lnTo>
                      <a:lnTo>
                        <a:pt x="184" y="6"/>
                      </a:lnTo>
                      <a:lnTo>
                        <a:pt x="180" y="4"/>
                      </a:lnTo>
                      <a:lnTo>
                        <a:pt x="176" y="2"/>
                      </a:lnTo>
                      <a:lnTo>
                        <a:pt x="172" y="1"/>
                      </a:lnTo>
                      <a:lnTo>
                        <a:pt x="163" y="0"/>
                      </a:lnTo>
                      <a:lnTo>
                        <a:pt x="155" y="0"/>
                      </a:lnTo>
                      <a:lnTo>
                        <a:pt x="148" y="2"/>
                      </a:lnTo>
                      <a:lnTo>
                        <a:pt x="141" y="5"/>
                      </a:lnTo>
                      <a:lnTo>
                        <a:pt x="135" y="9"/>
                      </a:lnTo>
                      <a:lnTo>
                        <a:pt x="128" y="15"/>
                      </a:lnTo>
                      <a:lnTo>
                        <a:pt x="123" y="22"/>
                      </a:lnTo>
                      <a:lnTo>
                        <a:pt x="120" y="26"/>
                      </a:lnTo>
                      <a:lnTo>
                        <a:pt x="118" y="30"/>
                      </a:lnTo>
                      <a:lnTo>
                        <a:pt x="116" y="39"/>
                      </a:lnTo>
                      <a:lnTo>
                        <a:pt x="118" y="48"/>
                      </a:lnTo>
                      <a:lnTo>
                        <a:pt x="120" y="57"/>
                      </a:lnTo>
                      <a:lnTo>
                        <a:pt x="121" y="68"/>
                      </a:lnTo>
                      <a:lnTo>
                        <a:pt x="121" y="77"/>
                      </a:lnTo>
                      <a:lnTo>
                        <a:pt x="120" y="83"/>
                      </a:lnTo>
                      <a:lnTo>
                        <a:pt x="119" y="86"/>
                      </a:lnTo>
                      <a:lnTo>
                        <a:pt x="118" y="89"/>
                      </a:lnTo>
                      <a:lnTo>
                        <a:pt x="116" y="96"/>
                      </a:lnTo>
                      <a:lnTo>
                        <a:pt x="116" y="103"/>
                      </a:lnTo>
                      <a:lnTo>
                        <a:pt x="113" y="109"/>
                      </a:lnTo>
                      <a:lnTo>
                        <a:pt x="111" y="115"/>
                      </a:lnTo>
                      <a:lnTo>
                        <a:pt x="106" y="127"/>
                      </a:lnTo>
                      <a:lnTo>
                        <a:pt x="103" y="131"/>
                      </a:lnTo>
                      <a:lnTo>
                        <a:pt x="101" y="137"/>
                      </a:lnTo>
                      <a:lnTo>
                        <a:pt x="99" y="138"/>
                      </a:lnTo>
                      <a:lnTo>
                        <a:pt x="97" y="141"/>
                      </a:lnTo>
                      <a:lnTo>
                        <a:pt x="95" y="146"/>
                      </a:lnTo>
                      <a:lnTo>
                        <a:pt x="90" y="150"/>
                      </a:lnTo>
                      <a:lnTo>
                        <a:pt x="87" y="154"/>
                      </a:lnTo>
                      <a:lnTo>
                        <a:pt x="85" y="156"/>
                      </a:lnTo>
                      <a:lnTo>
                        <a:pt x="83" y="158"/>
                      </a:lnTo>
                      <a:lnTo>
                        <a:pt x="80" y="162"/>
                      </a:lnTo>
                      <a:lnTo>
                        <a:pt x="64" y="177"/>
                      </a:lnTo>
                      <a:lnTo>
                        <a:pt x="49" y="192"/>
                      </a:lnTo>
                      <a:lnTo>
                        <a:pt x="38" y="204"/>
                      </a:lnTo>
                      <a:lnTo>
                        <a:pt x="32" y="210"/>
                      </a:lnTo>
                      <a:lnTo>
                        <a:pt x="25" y="219"/>
                      </a:lnTo>
                      <a:lnTo>
                        <a:pt x="18" y="228"/>
                      </a:lnTo>
                      <a:lnTo>
                        <a:pt x="11" y="241"/>
                      </a:lnTo>
                      <a:lnTo>
                        <a:pt x="4" y="254"/>
                      </a:lnTo>
                      <a:lnTo>
                        <a:pt x="2" y="260"/>
                      </a:lnTo>
                      <a:lnTo>
                        <a:pt x="0" y="266"/>
                      </a:lnTo>
                      <a:lnTo>
                        <a:pt x="0" y="267"/>
                      </a:lnTo>
                      <a:lnTo>
                        <a:pt x="0" y="271"/>
                      </a:lnTo>
                      <a:lnTo>
                        <a:pt x="0" y="276"/>
                      </a:lnTo>
                      <a:lnTo>
                        <a:pt x="1" y="281"/>
                      </a:lnTo>
                      <a:lnTo>
                        <a:pt x="3" y="287"/>
                      </a:lnTo>
                      <a:lnTo>
                        <a:pt x="5" y="291"/>
                      </a:lnTo>
                      <a:lnTo>
                        <a:pt x="9" y="297"/>
                      </a:lnTo>
                      <a:lnTo>
                        <a:pt x="18" y="299"/>
                      </a:lnTo>
                      <a:lnTo>
                        <a:pt x="28" y="300"/>
                      </a:lnTo>
                      <a:lnTo>
                        <a:pt x="32" y="300"/>
                      </a:lnTo>
                      <a:lnTo>
                        <a:pt x="37" y="300"/>
                      </a:lnTo>
                      <a:lnTo>
                        <a:pt x="42" y="299"/>
                      </a:lnTo>
                      <a:lnTo>
                        <a:pt x="47" y="297"/>
                      </a:lnTo>
                      <a:lnTo>
                        <a:pt x="48" y="296"/>
                      </a:lnTo>
                      <a:lnTo>
                        <a:pt x="50" y="295"/>
                      </a:lnTo>
                      <a:lnTo>
                        <a:pt x="53" y="294"/>
                      </a:lnTo>
                      <a:lnTo>
                        <a:pt x="60" y="291"/>
                      </a:lnTo>
                      <a:lnTo>
                        <a:pt x="67" y="288"/>
                      </a:lnTo>
                      <a:lnTo>
                        <a:pt x="70" y="285"/>
                      </a:lnTo>
                      <a:lnTo>
                        <a:pt x="74" y="283"/>
                      </a:lnTo>
                      <a:lnTo>
                        <a:pt x="76" y="281"/>
                      </a:lnTo>
                      <a:lnTo>
                        <a:pt x="80" y="279"/>
                      </a:lnTo>
                      <a:lnTo>
                        <a:pt x="82" y="276"/>
                      </a:lnTo>
                      <a:lnTo>
                        <a:pt x="85" y="274"/>
                      </a:lnTo>
                      <a:lnTo>
                        <a:pt x="91" y="269"/>
                      </a:lnTo>
                      <a:lnTo>
                        <a:pt x="94" y="267"/>
                      </a:lnTo>
                      <a:lnTo>
                        <a:pt x="95" y="266"/>
                      </a:lnTo>
                      <a:lnTo>
                        <a:pt x="95" y="265"/>
                      </a:lnTo>
                      <a:lnTo>
                        <a:pt x="96" y="264"/>
                      </a:lnTo>
                      <a:lnTo>
                        <a:pt x="97" y="264"/>
                      </a:lnTo>
                      <a:lnTo>
                        <a:pt x="104" y="255"/>
                      </a:lnTo>
                      <a:lnTo>
                        <a:pt x="113" y="247"/>
                      </a:lnTo>
                      <a:lnTo>
                        <a:pt x="117" y="240"/>
                      </a:lnTo>
                      <a:lnTo>
                        <a:pt x="118" y="237"/>
                      </a:lnTo>
                      <a:lnTo>
                        <a:pt x="118" y="236"/>
                      </a:lnTo>
                      <a:lnTo>
                        <a:pt x="119" y="235"/>
                      </a:lnTo>
                      <a:lnTo>
                        <a:pt x="122" y="232"/>
                      </a:lnTo>
                      <a:lnTo>
                        <a:pt x="130" y="211"/>
                      </a:lnTo>
                      <a:lnTo>
                        <a:pt x="133" y="199"/>
                      </a:lnTo>
                      <a:lnTo>
                        <a:pt x="135" y="194"/>
                      </a:lnTo>
                      <a:lnTo>
                        <a:pt x="137" y="189"/>
                      </a:lnTo>
                      <a:lnTo>
                        <a:pt x="139" y="178"/>
                      </a:lnTo>
                      <a:lnTo>
                        <a:pt x="140" y="169"/>
                      </a:lnTo>
                      <a:lnTo>
                        <a:pt x="141" y="161"/>
                      </a:lnTo>
                      <a:lnTo>
                        <a:pt x="142" y="153"/>
                      </a:lnTo>
                      <a:lnTo>
                        <a:pt x="144" y="145"/>
                      </a:lnTo>
                      <a:lnTo>
                        <a:pt x="146" y="138"/>
                      </a:lnTo>
                      <a:lnTo>
                        <a:pt x="150" y="131"/>
                      </a:lnTo>
                      <a:lnTo>
                        <a:pt x="153" y="125"/>
                      </a:lnTo>
                      <a:lnTo>
                        <a:pt x="158" y="119"/>
                      </a:lnTo>
                      <a:lnTo>
                        <a:pt x="163" y="113"/>
                      </a:lnTo>
                      <a:lnTo>
                        <a:pt x="168" y="114"/>
                      </a:lnTo>
                      <a:lnTo>
                        <a:pt x="172" y="116"/>
                      </a:lnTo>
                      <a:lnTo>
                        <a:pt x="177" y="117"/>
                      </a:lnTo>
                      <a:lnTo>
                        <a:pt x="180" y="120"/>
                      </a:lnTo>
                      <a:lnTo>
                        <a:pt x="184" y="123"/>
                      </a:lnTo>
                      <a:lnTo>
                        <a:pt x="187" y="126"/>
                      </a:lnTo>
                      <a:lnTo>
                        <a:pt x="190" y="130"/>
                      </a:lnTo>
                      <a:lnTo>
                        <a:pt x="193" y="135"/>
                      </a:lnTo>
                      <a:lnTo>
                        <a:pt x="196" y="141"/>
                      </a:lnTo>
                      <a:lnTo>
                        <a:pt x="200" y="147"/>
                      </a:lnTo>
                      <a:lnTo>
                        <a:pt x="203" y="152"/>
                      </a:lnTo>
                      <a:lnTo>
                        <a:pt x="207" y="158"/>
                      </a:lnTo>
                      <a:lnTo>
                        <a:pt x="215" y="174"/>
                      </a:lnTo>
                      <a:lnTo>
                        <a:pt x="225" y="190"/>
                      </a:lnTo>
                      <a:lnTo>
                        <a:pt x="235" y="204"/>
                      </a:lnTo>
                      <a:lnTo>
                        <a:pt x="245" y="217"/>
                      </a:lnTo>
                      <a:lnTo>
                        <a:pt x="250" y="223"/>
                      </a:lnTo>
                      <a:lnTo>
                        <a:pt x="257" y="230"/>
                      </a:lnTo>
                      <a:lnTo>
                        <a:pt x="270" y="242"/>
                      </a:lnTo>
                      <a:lnTo>
                        <a:pt x="327" y="293"/>
                      </a:lnTo>
                      <a:lnTo>
                        <a:pt x="357" y="317"/>
                      </a:lnTo>
                      <a:lnTo>
                        <a:pt x="373" y="329"/>
                      </a:lnTo>
                      <a:lnTo>
                        <a:pt x="389" y="341"/>
                      </a:lnTo>
                      <a:lnTo>
                        <a:pt x="400" y="349"/>
                      </a:lnTo>
                      <a:lnTo>
                        <a:pt x="412" y="358"/>
                      </a:lnTo>
                      <a:lnTo>
                        <a:pt x="422" y="367"/>
                      </a:lnTo>
                      <a:lnTo>
                        <a:pt x="433" y="377"/>
                      </a:lnTo>
                      <a:lnTo>
                        <a:pt x="436" y="381"/>
                      </a:lnTo>
                      <a:lnTo>
                        <a:pt x="440" y="385"/>
                      </a:lnTo>
                      <a:lnTo>
                        <a:pt x="446" y="394"/>
                      </a:lnTo>
                      <a:lnTo>
                        <a:pt x="450" y="403"/>
                      </a:lnTo>
                      <a:lnTo>
                        <a:pt x="454" y="413"/>
                      </a:lnTo>
                      <a:lnTo>
                        <a:pt x="462" y="419"/>
                      </a:lnTo>
                      <a:lnTo>
                        <a:pt x="470" y="425"/>
                      </a:lnTo>
                      <a:lnTo>
                        <a:pt x="479" y="428"/>
                      </a:lnTo>
                      <a:lnTo>
                        <a:pt x="489" y="432"/>
                      </a:lnTo>
                      <a:lnTo>
                        <a:pt x="496" y="432"/>
                      </a:lnTo>
                      <a:lnTo>
                        <a:pt x="500" y="432"/>
                      </a:lnTo>
                      <a:lnTo>
                        <a:pt x="503" y="432"/>
                      </a:lnTo>
                      <a:lnTo>
                        <a:pt x="510" y="431"/>
                      </a:lnTo>
                      <a:lnTo>
                        <a:pt x="514" y="429"/>
                      </a:lnTo>
                      <a:lnTo>
                        <a:pt x="517" y="427"/>
                      </a:lnTo>
                      <a:lnTo>
                        <a:pt x="523" y="424"/>
                      </a:lnTo>
                      <a:lnTo>
                        <a:pt x="529" y="421"/>
                      </a:lnTo>
                      <a:lnTo>
                        <a:pt x="540" y="414"/>
                      </a:lnTo>
                      <a:lnTo>
                        <a:pt x="551" y="406"/>
                      </a:lnTo>
                      <a:lnTo>
                        <a:pt x="561" y="399"/>
                      </a:lnTo>
                      <a:lnTo>
                        <a:pt x="570" y="391"/>
                      </a:lnTo>
                      <a:lnTo>
                        <a:pt x="573" y="387"/>
                      </a:lnTo>
                      <a:lnTo>
                        <a:pt x="576" y="385"/>
                      </a:lnTo>
                      <a:lnTo>
                        <a:pt x="576" y="384"/>
                      </a:lnTo>
                      <a:lnTo>
                        <a:pt x="577" y="384"/>
                      </a:lnTo>
                      <a:lnTo>
                        <a:pt x="578" y="384"/>
                      </a:lnTo>
                      <a:lnTo>
                        <a:pt x="587" y="375"/>
                      </a:lnTo>
                      <a:lnTo>
                        <a:pt x="595" y="367"/>
                      </a:lnTo>
                      <a:lnTo>
                        <a:pt x="621" y="338"/>
                      </a:lnTo>
                      <a:lnTo>
                        <a:pt x="646" y="310"/>
                      </a:lnTo>
                      <a:lnTo>
                        <a:pt x="653" y="301"/>
                      </a:lnTo>
                      <a:lnTo>
                        <a:pt x="658" y="295"/>
                      </a:lnTo>
                      <a:lnTo>
                        <a:pt x="662" y="291"/>
                      </a:lnTo>
                      <a:lnTo>
                        <a:pt x="677" y="273"/>
                      </a:lnTo>
                      <a:lnTo>
                        <a:pt x="693" y="253"/>
                      </a:lnTo>
                      <a:lnTo>
                        <a:pt x="700" y="243"/>
                      </a:lnTo>
                      <a:lnTo>
                        <a:pt x="704" y="239"/>
                      </a:lnTo>
                      <a:lnTo>
                        <a:pt x="708" y="233"/>
                      </a:lnTo>
                      <a:lnTo>
                        <a:pt x="713" y="227"/>
                      </a:lnTo>
                      <a:lnTo>
                        <a:pt x="714" y="225"/>
                      </a:lnTo>
                      <a:lnTo>
                        <a:pt x="717" y="221"/>
                      </a:lnTo>
                      <a:lnTo>
                        <a:pt x="726" y="210"/>
                      </a:lnTo>
                      <a:lnTo>
                        <a:pt x="734" y="198"/>
                      </a:lnTo>
                      <a:lnTo>
                        <a:pt x="742" y="185"/>
                      </a:lnTo>
                      <a:lnTo>
                        <a:pt x="753" y="165"/>
                      </a:lnTo>
                      <a:lnTo>
                        <a:pt x="763" y="146"/>
                      </a:lnTo>
                      <a:lnTo>
                        <a:pt x="766" y="141"/>
                      </a:lnTo>
                      <a:lnTo>
                        <a:pt x="768" y="136"/>
                      </a:lnTo>
                      <a:lnTo>
                        <a:pt x="773" y="126"/>
                      </a:lnTo>
                      <a:lnTo>
                        <a:pt x="782" y="10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218" name="Text Box 63"/>
            <p:cNvSpPr txBox="1">
              <a:spLocks noChangeArrowheads="1"/>
            </p:cNvSpPr>
            <p:nvPr/>
          </p:nvSpPr>
          <p:spPr bwMode="auto">
            <a:xfrm>
              <a:off x="368" y="1440"/>
              <a:ext cx="325" cy="3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>
                  <a:solidFill>
                    <a:schemeClr val="bg2"/>
                  </a:solidFill>
                </a:rPr>
                <a:t>0</a:t>
              </a:r>
              <a:endParaRPr lang="en-CA" altLang="en-US" sz="1400" i="0">
                <a:solidFill>
                  <a:schemeClr val="bg2"/>
                </a:solidFill>
              </a:endParaRPr>
            </a:p>
          </p:txBody>
        </p:sp>
        <p:grpSp>
          <p:nvGrpSpPr>
            <p:cNvPr id="219" name="Group 64"/>
            <p:cNvGrpSpPr>
              <a:grpSpLocks/>
            </p:cNvGrpSpPr>
            <p:nvPr/>
          </p:nvGrpSpPr>
          <p:grpSpPr bwMode="auto">
            <a:xfrm rot="-2627108">
              <a:off x="1918" y="1147"/>
              <a:ext cx="827" cy="603"/>
              <a:chOff x="1320" y="1966"/>
              <a:chExt cx="655" cy="603"/>
            </a:xfrm>
          </p:grpSpPr>
          <p:grpSp>
            <p:nvGrpSpPr>
              <p:cNvPr id="221" name="Group 65"/>
              <p:cNvGrpSpPr>
                <a:grpSpLocks noChangeAspect="1"/>
              </p:cNvGrpSpPr>
              <p:nvPr/>
            </p:nvGrpSpPr>
            <p:grpSpPr bwMode="auto">
              <a:xfrm>
                <a:off x="1320" y="1966"/>
                <a:ext cx="647" cy="603"/>
                <a:chOff x="2836" y="2439"/>
                <a:chExt cx="1451" cy="1352"/>
              </a:xfrm>
            </p:grpSpPr>
            <p:sp>
              <p:nvSpPr>
                <p:cNvPr id="226" name="Freeform 66"/>
                <p:cNvSpPr>
                  <a:spLocks noChangeAspect="1"/>
                </p:cNvSpPr>
                <p:nvPr/>
              </p:nvSpPr>
              <p:spPr bwMode="auto">
                <a:xfrm>
                  <a:off x="3551" y="2439"/>
                  <a:ext cx="406" cy="277"/>
                </a:xfrm>
                <a:custGeom>
                  <a:avLst/>
                  <a:gdLst>
                    <a:gd name="T0" fmla="*/ 360 w 406"/>
                    <a:gd name="T1" fmla="*/ 13 h 277"/>
                    <a:gd name="T2" fmla="*/ 319 w 406"/>
                    <a:gd name="T3" fmla="*/ 4 h 277"/>
                    <a:gd name="T4" fmla="*/ 256 w 406"/>
                    <a:gd name="T5" fmla="*/ 4 h 277"/>
                    <a:gd name="T6" fmla="*/ 215 w 406"/>
                    <a:gd name="T7" fmla="*/ 22 h 277"/>
                    <a:gd name="T8" fmla="*/ 193 w 406"/>
                    <a:gd name="T9" fmla="*/ 40 h 277"/>
                    <a:gd name="T10" fmla="*/ 147 w 406"/>
                    <a:gd name="T11" fmla="*/ 96 h 277"/>
                    <a:gd name="T12" fmla="*/ 130 w 406"/>
                    <a:gd name="T13" fmla="*/ 118 h 277"/>
                    <a:gd name="T14" fmla="*/ 121 w 406"/>
                    <a:gd name="T15" fmla="*/ 121 h 277"/>
                    <a:gd name="T16" fmla="*/ 97 w 406"/>
                    <a:gd name="T17" fmla="*/ 127 h 277"/>
                    <a:gd name="T18" fmla="*/ 95 w 406"/>
                    <a:gd name="T19" fmla="*/ 127 h 277"/>
                    <a:gd name="T20" fmla="*/ 73 w 406"/>
                    <a:gd name="T21" fmla="*/ 128 h 277"/>
                    <a:gd name="T22" fmla="*/ 62 w 406"/>
                    <a:gd name="T23" fmla="*/ 128 h 277"/>
                    <a:gd name="T24" fmla="*/ 39 w 406"/>
                    <a:gd name="T25" fmla="*/ 127 h 277"/>
                    <a:gd name="T26" fmla="*/ 18 w 406"/>
                    <a:gd name="T27" fmla="*/ 132 h 277"/>
                    <a:gd name="T28" fmla="*/ 4 w 406"/>
                    <a:gd name="T29" fmla="*/ 143 h 277"/>
                    <a:gd name="T30" fmla="*/ 0 w 406"/>
                    <a:gd name="T31" fmla="*/ 155 h 277"/>
                    <a:gd name="T32" fmla="*/ 4 w 406"/>
                    <a:gd name="T33" fmla="*/ 172 h 277"/>
                    <a:gd name="T34" fmla="*/ 11 w 406"/>
                    <a:gd name="T35" fmla="*/ 178 h 277"/>
                    <a:gd name="T36" fmla="*/ 39 w 406"/>
                    <a:gd name="T37" fmla="*/ 183 h 277"/>
                    <a:gd name="T38" fmla="*/ 41 w 406"/>
                    <a:gd name="T39" fmla="*/ 183 h 277"/>
                    <a:gd name="T40" fmla="*/ 72 w 406"/>
                    <a:gd name="T41" fmla="*/ 183 h 277"/>
                    <a:gd name="T42" fmla="*/ 97 w 406"/>
                    <a:gd name="T43" fmla="*/ 176 h 277"/>
                    <a:gd name="T44" fmla="*/ 119 w 406"/>
                    <a:gd name="T45" fmla="*/ 169 h 277"/>
                    <a:gd name="T46" fmla="*/ 128 w 406"/>
                    <a:gd name="T47" fmla="*/ 182 h 277"/>
                    <a:gd name="T48" fmla="*/ 130 w 406"/>
                    <a:gd name="T49" fmla="*/ 218 h 277"/>
                    <a:gd name="T50" fmla="*/ 134 w 406"/>
                    <a:gd name="T51" fmla="*/ 231 h 277"/>
                    <a:gd name="T52" fmla="*/ 146 w 406"/>
                    <a:gd name="T53" fmla="*/ 252 h 277"/>
                    <a:gd name="T54" fmla="*/ 161 w 406"/>
                    <a:gd name="T55" fmla="*/ 264 h 277"/>
                    <a:gd name="T56" fmla="*/ 181 w 406"/>
                    <a:gd name="T57" fmla="*/ 272 h 277"/>
                    <a:gd name="T58" fmla="*/ 221 w 406"/>
                    <a:gd name="T59" fmla="*/ 277 h 277"/>
                    <a:gd name="T60" fmla="*/ 250 w 406"/>
                    <a:gd name="T61" fmla="*/ 273 h 277"/>
                    <a:gd name="T62" fmla="*/ 279 w 406"/>
                    <a:gd name="T63" fmla="*/ 264 h 277"/>
                    <a:gd name="T64" fmla="*/ 298 w 406"/>
                    <a:gd name="T65" fmla="*/ 254 h 277"/>
                    <a:gd name="T66" fmla="*/ 324 w 406"/>
                    <a:gd name="T67" fmla="*/ 235 h 277"/>
                    <a:gd name="T68" fmla="*/ 333 w 406"/>
                    <a:gd name="T69" fmla="*/ 226 h 277"/>
                    <a:gd name="T70" fmla="*/ 342 w 406"/>
                    <a:gd name="T71" fmla="*/ 217 h 277"/>
                    <a:gd name="T72" fmla="*/ 365 w 406"/>
                    <a:gd name="T73" fmla="*/ 187 h 277"/>
                    <a:gd name="T74" fmla="*/ 388 w 406"/>
                    <a:gd name="T75" fmla="*/ 154 h 277"/>
                    <a:gd name="T76" fmla="*/ 395 w 406"/>
                    <a:gd name="T77" fmla="*/ 142 h 277"/>
                    <a:gd name="T78" fmla="*/ 403 w 406"/>
                    <a:gd name="T79" fmla="*/ 116 h 277"/>
                    <a:gd name="T80" fmla="*/ 406 w 406"/>
                    <a:gd name="T81" fmla="*/ 98 h 277"/>
                    <a:gd name="T82" fmla="*/ 406 w 406"/>
                    <a:gd name="T83" fmla="*/ 89 h 277"/>
                    <a:gd name="T84" fmla="*/ 400 w 406"/>
                    <a:gd name="T85" fmla="*/ 57 h 277"/>
                    <a:gd name="T86" fmla="*/ 384 w 406"/>
                    <a:gd name="T87" fmla="*/ 31 h 277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406"/>
                    <a:gd name="T133" fmla="*/ 0 h 277"/>
                    <a:gd name="T134" fmla="*/ 406 w 406"/>
                    <a:gd name="T135" fmla="*/ 277 h 277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406" h="277">
                      <a:moveTo>
                        <a:pt x="368" y="17"/>
                      </a:moveTo>
                      <a:lnTo>
                        <a:pt x="364" y="15"/>
                      </a:lnTo>
                      <a:lnTo>
                        <a:pt x="360" y="13"/>
                      </a:lnTo>
                      <a:lnTo>
                        <a:pt x="356" y="11"/>
                      </a:lnTo>
                      <a:lnTo>
                        <a:pt x="352" y="10"/>
                      </a:lnTo>
                      <a:lnTo>
                        <a:pt x="319" y="4"/>
                      </a:lnTo>
                      <a:lnTo>
                        <a:pt x="286" y="0"/>
                      </a:lnTo>
                      <a:lnTo>
                        <a:pt x="270" y="2"/>
                      </a:lnTo>
                      <a:lnTo>
                        <a:pt x="256" y="4"/>
                      </a:lnTo>
                      <a:lnTo>
                        <a:pt x="242" y="9"/>
                      </a:lnTo>
                      <a:lnTo>
                        <a:pt x="228" y="15"/>
                      </a:lnTo>
                      <a:lnTo>
                        <a:pt x="215" y="22"/>
                      </a:lnTo>
                      <a:lnTo>
                        <a:pt x="204" y="31"/>
                      </a:lnTo>
                      <a:lnTo>
                        <a:pt x="198" y="35"/>
                      </a:lnTo>
                      <a:lnTo>
                        <a:pt x="193" y="40"/>
                      </a:lnTo>
                      <a:lnTo>
                        <a:pt x="182" y="51"/>
                      </a:lnTo>
                      <a:lnTo>
                        <a:pt x="165" y="73"/>
                      </a:lnTo>
                      <a:lnTo>
                        <a:pt x="147" y="96"/>
                      </a:lnTo>
                      <a:lnTo>
                        <a:pt x="140" y="106"/>
                      </a:lnTo>
                      <a:lnTo>
                        <a:pt x="136" y="116"/>
                      </a:lnTo>
                      <a:lnTo>
                        <a:pt x="130" y="118"/>
                      </a:lnTo>
                      <a:lnTo>
                        <a:pt x="125" y="120"/>
                      </a:lnTo>
                      <a:lnTo>
                        <a:pt x="123" y="121"/>
                      </a:lnTo>
                      <a:lnTo>
                        <a:pt x="121" y="121"/>
                      </a:lnTo>
                      <a:lnTo>
                        <a:pt x="111" y="124"/>
                      </a:lnTo>
                      <a:lnTo>
                        <a:pt x="102" y="126"/>
                      </a:lnTo>
                      <a:lnTo>
                        <a:pt x="97" y="127"/>
                      </a:lnTo>
                      <a:lnTo>
                        <a:pt x="95" y="127"/>
                      </a:lnTo>
                      <a:lnTo>
                        <a:pt x="92" y="128"/>
                      </a:lnTo>
                      <a:lnTo>
                        <a:pt x="82" y="128"/>
                      </a:lnTo>
                      <a:lnTo>
                        <a:pt x="73" y="128"/>
                      </a:lnTo>
                      <a:lnTo>
                        <a:pt x="70" y="128"/>
                      </a:lnTo>
                      <a:lnTo>
                        <a:pt x="67" y="128"/>
                      </a:lnTo>
                      <a:lnTo>
                        <a:pt x="62" y="128"/>
                      </a:lnTo>
                      <a:lnTo>
                        <a:pt x="53" y="128"/>
                      </a:lnTo>
                      <a:lnTo>
                        <a:pt x="46" y="127"/>
                      </a:lnTo>
                      <a:lnTo>
                        <a:pt x="39" y="127"/>
                      </a:lnTo>
                      <a:lnTo>
                        <a:pt x="32" y="128"/>
                      </a:lnTo>
                      <a:lnTo>
                        <a:pt x="26" y="129"/>
                      </a:lnTo>
                      <a:lnTo>
                        <a:pt x="18" y="132"/>
                      </a:lnTo>
                      <a:lnTo>
                        <a:pt x="12" y="135"/>
                      </a:lnTo>
                      <a:lnTo>
                        <a:pt x="7" y="139"/>
                      </a:lnTo>
                      <a:lnTo>
                        <a:pt x="4" y="143"/>
                      </a:lnTo>
                      <a:lnTo>
                        <a:pt x="1" y="148"/>
                      </a:lnTo>
                      <a:lnTo>
                        <a:pt x="0" y="151"/>
                      </a:lnTo>
                      <a:lnTo>
                        <a:pt x="0" y="155"/>
                      </a:lnTo>
                      <a:lnTo>
                        <a:pt x="1" y="161"/>
                      </a:lnTo>
                      <a:lnTo>
                        <a:pt x="3" y="169"/>
                      </a:lnTo>
                      <a:lnTo>
                        <a:pt x="4" y="172"/>
                      </a:lnTo>
                      <a:lnTo>
                        <a:pt x="5" y="175"/>
                      </a:lnTo>
                      <a:lnTo>
                        <a:pt x="8" y="176"/>
                      </a:lnTo>
                      <a:lnTo>
                        <a:pt x="11" y="178"/>
                      </a:lnTo>
                      <a:lnTo>
                        <a:pt x="23" y="182"/>
                      </a:lnTo>
                      <a:lnTo>
                        <a:pt x="35" y="183"/>
                      </a:lnTo>
                      <a:lnTo>
                        <a:pt x="39" y="183"/>
                      </a:lnTo>
                      <a:lnTo>
                        <a:pt x="40" y="183"/>
                      </a:lnTo>
                      <a:lnTo>
                        <a:pt x="41" y="183"/>
                      </a:lnTo>
                      <a:lnTo>
                        <a:pt x="47" y="184"/>
                      </a:lnTo>
                      <a:lnTo>
                        <a:pt x="60" y="184"/>
                      </a:lnTo>
                      <a:lnTo>
                        <a:pt x="72" y="183"/>
                      </a:lnTo>
                      <a:lnTo>
                        <a:pt x="85" y="181"/>
                      </a:lnTo>
                      <a:lnTo>
                        <a:pt x="90" y="178"/>
                      </a:lnTo>
                      <a:lnTo>
                        <a:pt x="97" y="176"/>
                      </a:lnTo>
                      <a:lnTo>
                        <a:pt x="109" y="172"/>
                      </a:lnTo>
                      <a:lnTo>
                        <a:pt x="115" y="169"/>
                      </a:lnTo>
                      <a:lnTo>
                        <a:pt x="119" y="169"/>
                      </a:lnTo>
                      <a:lnTo>
                        <a:pt x="129" y="170"/>
                      </a:lnTo>
                      <a:lnTo>
                        <a:pt x="128" y="176"/>
                      </a:lnTo>
                      <a:lnTo>
                        <a:pt x="128" y="182"/>
                      </a:lnTo>
                      <a:lnTo>
                        <a:pt x="128" y="193"/>
                      </a:lnTo>
                      <a:lnTo>
                        <a:pt x="129" y="205"/>
                      </a:lnTo>
                      <a:lnTo>
                        <a:pt x="130" y="218"/>
                      </a:lnTo>
                      <a:lnTo>
                        <a:pt x="130" y="222"/>
                      </a:lnTo>
                      <a:lnTo>
                        <a:pt x="132" y="227"/>
                      </a:lnTo>
                      <a:lnTo>
                        <a:pt x="134" y="231"/>
                      </a:lnTo>
                      <a:lnTo>
                        <a:pt x="136" y="237"/>
                      </a:lnTo>
                      <a:lnTo>
                        <a:pt x="140" y="245"/>
                      </a:lnTo>
                      <a:lnTo>
                        <a:pt x="146" y="252"/>
                      </a:lnTo>
                      <a:lnTo>
                        <a:pt x="153" y="259"/>
                      </a:lnTo>
                      <a:lnTo>
                        <a:pt x="157" y="261"/>
                      </a:lnTo>
                      <a:lnTo>
                        <a:pt x="161" y="264"/>
                      </a:lnTo>
                      <a:lnTo>
                        <a:pt x="165" y="266"/>
                      </a:lnTo>
                      <a:lnTo>
                        <a:pt x="170" y="268"/>
                      </a:lnTo>
                      <a:lnTo>
                        <a:pt x="181" y="272"/>
                      </a:lnTo>
                      <a:lnTo>
                        <a:pt x="194" y="274"/>
                      </a:lnTo>
                      <a:lnTo>
                        <a:pt x="208" y="276"/>
                      </a:lnTo>
                      <a:lnTo>
                        <a:pt x="221" y="277"/>
                      </a:lnTo>
                      <a:lnTo>
                        <a:pt x="235" y="276"/>
                      </a:lnTo>
                      <a:lnTo>
                        <a:pt x="243" y="275"/>
                      </a:lnTo>
                      <a:lnTo>
                        <a:pt x="250" y="273"/>
                      </a:lnTo>
                      <a:lnTo>
                        <a:pt x="257" y="272"/>
                      </a:lnTo>
                      <a:lnTo>
                        <a:pt x="265" y="270"/>
                      </a:lnTo>
                      <a:lnTo>
                        <a:pt x="279" y="264"/>
                      </a:lnTo>
                      <a:lnTo>
                        <a:pt x="293" y="258"/>
                      </a:lnTo>
                      <a:lnTo>
                        <a:pt x="296" y="256"/>
                      </a:lnTo>
                      <a:lnTo>
                        <a:pt x="298" y="254"/>
                      </a:lnTo>
                      <a:lnTo>
                        <a:pt x="304" y="251"/>
                      </a:lnTo>
                      <a:lnTo>
                        <a:pt x="314" y="243"/>
                      </a:lnTo>
                      <a:lnTo>
                        <a:pt x="324" y="235"/>
                      </a:lnTo>
                      <a:lnTo>
                        <a:pt x="326" y="232"/>
                      </a:lnTo>
                      <a:lnTo>
                        <a:pt x="328" y="231"/>
                      </a:lnTo>
                      <a:lnTo>
                        <a:pt x="333" y="226"/>
                      </a:lnTo>
                      <a:lnTo>
                        <a:pt x="338" y="221"/>
                      </a:lnTo>
                      <a:lnTo>
                        <a:pt x="340" y="219"/>
                      </a:lnTo>
                      <a:lnTo>
                        <a:pt x="342" y="217"/>
                      </a:lnTo>
                      <a:lnTo>
                        <a:pt x="350" y="207"/>
                      </a:lnTo>
                      <a:lnTo>
                        <a:pt x="358" y="197"/>
                      </a:lnTo>
                      <a:lnTo>
                        <a:pt x="365" y="187"/>
                      </a:lnTo>
                      <a:lnTo>
                        <a:pt x="375" y="171"/>
                      </a:lnTo>
                      <a:lnTo>
                        <a:pt x="385" y="158"/>
                      </a:lnTo>
                      <a:lnTo>
                        <a:pt x="388" y="154"/>
                      </a:lnTo>
                      <a:lnTo>
                        <a:pt x="389" y="152"/>
                      </a:lnTo>
                      <a:lnTo>
                        <a:pt x="390" y="150"/>
                      </a:lnTo>
                      <a:lnTo>
                        <a:pt x="395" y="142"/>
                      </a:lnTo>
                      <a:lnTo>
                        <a:pt x="398" y="134"/>
                      </a:lnTo>
                      <a:lnTo>
                        <a:pt x="402" y="126"/>
                      </a:lnTo>
                      <a:lnTo>
                        <a:pt x="403" y="116"/>
                      </a:lnTo>
                      <a:lnTo>
                        <a:pt x="405" y="107"/>
                      </a:lnTo>
                      <a:lnTo>
                        <a:pt x="405" y="103"/>
                      </a:lnTo>
                      <a:lnTo>
                        <a:pt x="406" y="98"/>
                      </a:lnTo>
                      <a:lnTo>
                        <a:pt x="406" y="93"/>
                      </a:lnTo>
                      <a:lnTo>
                        <a:pt x="406" y="91"/>
                      </a:lnTo>
                      <a:lnTo>
                        <a:pt x="406" y="89"/>
                      </a:lnTo>
                      <a:lnTo>
                        <a:pt x="405" y="77"/>
                      </a:lnTo>
                      <a:lnTo>
                        <a:pt x="403" y="67"/>
                      </a:lnTo>
                      <a:lnTo>
                        <a:pt x="400" y="57"/>
                      </a:lnTo>
                      <a:lnTo>
                        <a:pt x="396" y="48"/>
                      </a:lnTo>
                      <a:lnTo>
                        <a:pt x="390" y="39"/>
                      </a:lnTo>
                      <a:lnTo>
                        <a:pt x="384" y="31"/>
                      </a:lnTo>
                      <a:lnTo>
                        <a:pt x="376" y="24"/>
                      </a:lnTo>
                      <a:lnTo>
                        <a:pt x="368" y="17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7" name="Freeform 67"/>
                <p:cNvSpPr>
                  <a:spLocks noChangeAspect="1"/>
                </p:cNvSpPr>
                <p:nvPr/>
              </p:nvSpPr>
              <p:spPr bwMode="auto">
                <a:xfrm>
                  <a:off x="3450" y="2729"/>
                  <a:ext cx="368" cy="512"/>
                </a:xfrm>
                <a:custGeom>
                  <a:avLst/>
                  <a:gdLst>
                    <a:gd name="T0" fmla="*/ 188 w 368"/>
                    <a:gd name="T1" fmla="*/ 19 h 512"/>
                    <a:gd name="T2" fmla="*/ 161 w 368"/>
                    <a:gd name="T3" fmla="*/ 38 h 512"/>
                    <a:gd name="T4" fmla="*/ 96 w 368"/>
                    <a:gd name="T5" fmla="*/ 104 h 512"/>
                    <a:gd name="T6" fmla="*/ 63 w 368"/>
                    <a:gd name="T7" fmla="*/ 150 h 512"/>
                    <a:gd name="T8" fmla="*/ 43 w 368"/>
                    <a:gd name="T9" fmla="*/ 189 h 512"/>
                    <a:gd name="T10" fmla="*/ 39 w 368"/>
                    <a:gd name="T11" fmla="*/ 203 h 512"/>
                    <a:gd name="T12" fmla="*/ 16 w 368"/>
                    <a:gd name="T13" fmla="*/ 271 h 512"/>
                    <a:gd name="T14" fmla="*/ 14 w 368"/>
                    <a:gd name="T15" fmla="*/ 282 h 512"/>
                    <a:gd name="T16" fmla="*/ 2 w 368"/>
                    <a:gd name="T17" fmla="*/ 337 h 512"/>
                    <a:gd name="T18" fmla="*/ 0 w 368"/>
                    <a:gd name="T19" fmla="*/ 398 h 512"/>
                    <a:gd name="T20" fmla="*/ 3 w 368"/>
                    <a:gd name="T21" fmla="*/ 418 h 512"/>
                    <a:gd name="T22" fmla="*/ 16 w 368"/>
                    <a:gd name="T23" fmla="*/ 456 h 512"/>
                    <a:gd name="T24" fmla="*/ 31 w 368"/>
                    <a:gd name="T25" fmla="*/ 477 h 512"/>
                    <a:gd name="T26" fmla="*/ 51 w 368"/>
                    <a:gd name="T27" fmla="*/ 497 h 512"/>
                    <a:gd name="T28" fmla="*/ 83 w 368"/>
                    <a:gd name="T29" fmla="*/ 509 h 512"/>
                    <a:gd name="T30" fmla="*/ 117 w 368"/>
                    <a:gd name="T31" fmla="*/ 512 h 512"/>
                    <a:gd name="T32" fmla="*/ 146 w 368"/>
                    <a:gd name="T33" fmla="*/ 507 h 512"/>
                    <a:gd name="T34" fmla="*/ 154 w 368"/>
                    <a:gd name="T35" fmla="*/ 504 h 512"/>
                    <a:gd name="T36" fmla="*/ 167 w 368"/>
                    <a:gd name="T37" fmla="*/ 498 h 512"/>
                    <a:gd name="T38" fmla="*/ 178 w 368"/>
                    <a:gd name="T39" fmla="*/ 491 h 512"/>
                    <a:gd name="T40" fmla="*/ 183 w 368"/>
                    <a:gd name="T41" fmla="*/ 488 h 512"/>
                    <a:gd name="T42" fmla="*/ 197 w 368"/>
                    <a:gd name="T43" fmla="*/ 475 h 512"/>
                    <a:gd name="T44" fmla="*/ 206 w 368"/>
                    <a:gd name="T45" fmla="*/ 464 h 512"/>
                    <a:gd name="T46" fmla="*/ 209 w 368"/>
                    <a:gd name="T47" fmla="*/ 461 h 512"/>
                    <a:gd name="T48" fmla="*/ 211 w 368"/>
                    <a:gd name="T49" fmla="*/ 456 h 512"/>
                    <a:gd name="T50" fmla="*/ 218 w 368"/>
                    <a:gd name="T51" fmla="*/ 445 h 512"/>
                    <a:gd name="T52" fmla="*/ 227 w 368"/>
                    <a:gd name="T53" fmla="*/ 423 h 512"/>
                    <a:gd name="T54" fmla="*/ 231 w 368"/>
                    <a:gd name="T55" fmla="*/ 406 h 512"/>
                    <a:gd name="T56" fmla="*/ 230 w 368"/>
                    <a:gd name="T57" fmla="*/ 379 h 512"/>
                    <a:gd name="T58" fmla="*/ 227 w 368"/>
                    <a:gd name="T59" fmla="*/ 359 h 512"/>
                    <a:gd name="T60" fmla="*/ 220 w 368"/>
                    <a:gd name="T61" fmla="*/ 342 h 512"/>
                    <a:gd name="T62" fmla="*/ 216 w 368"/>
                    <a:gd name="T63" fmla="*/ 319 h 512"/>
                    <a:gd name="T64" fmla="*/ 218 w 368"/>
                    <a:gd name="T65" fmla="*/ 297 h 512"/>
                    <a:gd name="T66" fmla="*/ 229 w 368"/>
                    <a:gd name="T67" fmla="*/ 270 h 512"/>
                    <a:gd name="T68" fmla="*/ 251 w 368"/>
                    <a:gd name="T69" fmla="*/ 248 h 512"/>
                    <a:gd name="T70" fmla="*/ 278 w 368"/>
                    <a:gd name="T71" fmla="*/ 233 h 512"/>
                    <a:gd name="T72" fmla="*/ 301 w 368"/>
                    <a:gd name="T73" fmla="*/ 216 h 512"/>
                    <a:gd name="T74" fmla="*/ 315 w 368"/>
                    <a:gd name="T75" fmla="*/ 203 h 512"/>
                    <a:gd name="T76" fmla="*/ 325 w 368"/>
                    <a:gd name="T77" fmla="*/ 192 h 512"/>
                    <a:gd name="T78" fmla="*/ 334 w 368"/>
                    <a:gd name="T79" fmla="*/ 182 h 512"/>
                    <a:gd name="T80" fmla="*/ 345 w 368"/>
                    <a:gd name="T81" fmla="*/ 166 h 512"/>
                    <a:gd name="T82" fmla="*/ 354 w 368"/>
                    <a:gd name="T83" fmla="*/ 148 h 512"/>
                    <a:gd name="T84" fmla="*/ 366 w 368"/>
                    <a:gd name="T85" fmla="*/ 119 h 512"/>
                    <a:gd name="T86" fmla="*/ 368 w 368"/>
                    <a:gd name="T87" fmla="*/ 88 h 512"/>
                    <a:gd name="T88" fmla="*/ 362 w 368"/>
                    <a:gd name="T89" fmla="*/ 60 h 512"/>
                    <a:gd name="T90" fmla="*/ 350 w 368"/>
                    <a:gd name="T91" fmla="*/ 35 h 512"/>
                    <a:gd name="T92" fmla="*/ 337 w 368"/>
                    <a:gd name="T93" fmla="*/ 21 h 512"/>
                    <a:gd name="T94" fmla="*/ 322 w 368"/>
                    <a:gd name="T95" fmla="*/ 11 h 512"/>
                    <a:gd name="T96" fmla="*/ 300 w 368"/>
                    <a:gd name="T97" fmla="*/ 5 h 512"/>
                    <a:gd name="T98" fmla="*/ 273 w 368"/>
                    <a:gd name="T99" fmla="*/ 1 h 512"/>
                    <a:gd name="T100" fmla="*/ 236 w 368"/>
                    <a:gd name="T101" fmla="*/ 2 h 512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368"/>
                    <a:gd name="T154" fmla="*/ 0 h 512"/>
                    <a:gd name="T155" fmla="*/ 368 w 368"/>
                    <a:gd name="T156" fmla="*/ 512 h 512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368" h="512">
                      <a:moveTo>
                        <a:pt x="208" y="11"/>
                      </a:moveTo>
                      <a:lnTo>
                        <a:pt x="194" y="16"/>
                      </a:lnTo>
                      <a:lnTo>
                        <a:pt x="188" y="19"/>
                      </a:lnTo>
                      <a:lnTo>
                        <a:pt x="183" y="22"/>
                      </a:lnTo>
                      <a:lnTo>
                        <a:pt x="171" y="30"/>
                      </a:lnTo>
                      <a:lnTo>
                        <a:pt x="161" y="38"/>
                      </a:lnTo>
                      <a:lnTo>
                        <a:pt x="133" y="64"/>
                      </a:lnTo>
                      <a:lnTo>
                        <a:pt x="108" y="91"/>
                      </a:lnTo>
                      <a:lnTo>
                        <a:pt x="96" y="104"/>
                      </a:lnTo>
                      <a:lnTo>
                        <a:pt x="85" y="119"/>
                      </a:lnTo>
                      <a:lnTo>
                        <a:pt x="74" y="134"/>
                      </a:lnTo>
                      <a:lnTo>
                        <a:pt x="63" y="150"/>
                      </a:lnTo>
                      <a:lnTo>
                        <a:pt x="55" y="168"/>
                      </a:lnTo>
                      <a:lnTo>
                        <a:pt x="47" y="184"/>
                      </a:lnTo>
                      <a:lnTo>
                        <a:pt x="43" y="189"/>
                      </a:lnTo>
                      <a:lnTo>
                        <a:pt x="40" y="194"/>
                      </a:lnTo>
                      <a:lnTo>
                        <a:pt x="39" y="200"/>
                      </a:lnTo>
                      <a:lnTo>
                        <a:pt x="39" y="203"/>
                      </a:lnTo>
                      <a:lnTo>
                        <a:pt x="36" y="209"/>
                      </a:lnTo>
                      <a:lnTo>
                        <a:pt x="26" y="239"/>
                      </a:lnTo>
                      <a:lnTo>
                        <a:pt x="16" y="271"/>
                      </a:lnTo>
                      <a:lnTo>
                        <a:pt x="15" y="274"/>
                      </a:lnTo>
                      <a:lnTo>
                        <a:pt x="15" y="279"/>
                      </a:lnTo>
                      <a:lnTo>
                        <a:pt x="14" y="282"/>
                      </a:lnTo>
                      <a:lnTo>
                        <a:pt x="12" y="287"/>
                      </a:lnTo>
                      <a:lnTo>
                        <a:pt x="7" y="312"/>
                      </a:lnTo>
                      <a:lnTo>
                        <a:pt x="2" y="337"/>
                      </a:lnTo>
                      <a:lnTo>
                        <a:pt x="0" y="364"/>
                      </a:lnTo>
                      <a:lnTo>
                        <a:pt x="0" y="391"/>
                      </a:lnTo>
                      <a:lnTo>
                        <a:pt x="0" y="398"/>
                      </a:lnTo>
                      <a:lnTo>
                        <a:pt x="1" y="404"/>
                      </a:lnTo>
                      <a:lnTo>
                        <a:pt x="1" y="411"/>
                      </a:lnTo>
                      <a:lnTo>
                        <a:pt x="3" y="418"/>
                      </a:lnTo>
                      <a:lnTo>
                        <a:pt x="7" y="431"/>
                      </a:lnTo>
                      <a:lnTo>
                        <a:pt x="11" y="443"/>
                      </a:lnTo>
                      <a:lnTo>
                        <a:pt x="16" y="456"/>
                      </a:lnTo>
                      <a:lnTo>
                        <a:pt x="20" y="461"/>
                      </a:lnTo>
                      <a:lnTo>
                        <a:pt x="23" y="467"/>
                      </a:lnTo>
                      <a:lnTo>
                        <a:pt x="31" y="477"/>
                      </a:lnTo>
                      <a:lnTo>
                        <a:pt x="41" y="489"/>
                      </a:lnTo>
                      <a:lnTo>
                        <a:pt x="46" y="492"/>
                      </a:lnTo>
                      <a:lnTo>
                        <a:pt x="51" y="497"/>
                      </a:lnTo>
                      <a:lnTo>
                        <a:pt x="62" y="501"/>
                      </a:lnTo>
                      <a:lnTo>
                        <a:pt x="72" y="505"/>
                      </a:lnTo>
                      <a:lnTo>
                        <a:pt x="83" y="509"/>
                      </a:lnTo>
                      <a:lnTo>
                        <a:pt x="94" y="511"/>
                      </a:lnTo>
                      <a:lnTo>
                        <a:pt x="105" y="512"/>
                      </a:lnTo>
                      <a:lnTo>
                        <a:pt x="117" y="512"/>
                      </a:lnTo>
                      <a:lnTo>
                        <a:pt x="128" y="511"/>
                      </a:lnTo>
                      <a:lnTo>
                        <a:pt x="140" y="509"/>
                      </a:lnTo>
                      <a:lnTo>
                        <a:pt x="146" y="507"/>
                      </a:lnTo>
                      <a:lnTo>
                        <a:pt x="149" y="505"/>
                      </a:lnTo>
                      <a:lnTo>
                        <a:pt x="152" y="505"/>
                      </a:lnTo>
                      <a:lnTo>
                        <a:pt x="154" y="504"/>
                      </a:lnTo>
                      <a:lnTo>
                        <a:pt x="157" y="503"/>
                      </a:lnTo>
                      <a:lnTo>
                        <a:pt x="162" y="500"/>
                      </a:lnTo>
                      <a:lnTo>
                        <a:pt x="167" y="498"/>
                      </a:lnTo>
                      <a:lnTo>
                        <a:pt x="173" y="495"/>
                      </a:lnTo>
                      <a:lnTo>
                        <a:pt x="178" y="491"/>
                      </a:lnTo>
                      <a:lnTo>
                        <a:pt x="179" y="490"/>
                      </a:lnTo>
                      <a:lnTo>
                        <a:pt x="180" y="490"/>
                      </a:lnTo>
                      <a:lnTo>
                        <a:pt x="183" y="488"/>
                      </a:lnTo>
                      <a:lnTo>
                        <a:pt x="187" y="484"/>
                      </a:lnTo>
                      <a:lnTo>
                        <a:pt x="193" y="479"/>
                      </a:lnTo>
                      <a:lnTo>
                        <a:pt x="197" y="475"/>
                      </a:lnTo>
                      <a:lnTo>
                        <a:pt x="201" y="470"/>
                      </a:lnTo>
                      <a:lnTo>
                        <a:pt x="205" y="466"/>
                      </a:lnTo>
                      <a:lnTo>
                        <a:pt x="206" y="464"/>
                      </a:lnTo>
                      <a:lnTo>
                        <a:pt x="206" y="463"/>
                      </a:lnTo>
                      <a:lnTo>
                        <a:pt x="207" y="463"/>
                      </a:lnTo>
                      <a:lnTo>
                        <a:pt x="209" y="461"/>
                      </a:lnTo>
                      <a:lnTo>
                        <a:pt x="210" y="458"/>
                      </a:lnTo>
                      <a:lnTo>
                        <a:pt x="211" y="457"/>
                      </a:lnTo>
                      <a:lnTo>
                        <a:pt x="211" y="456"/>
                      </a:lnTo>
                      <a:lnTo>
                        <a:pt x="212" y="456"/>
                      </a:lnTo>
                      <a:lnTo>
                        <a:pt x="215" y="451"/>
                      </a:lnTo>
                      <a:lnTo>
                        <a:pt x="218" y="445"/>
                      </a:lnTo>
                      <a:lnTo>
                        <a:pt x="221" y="441"/>
                      </a:lnTo>
                      <a:lnTo>
                        <a:pt x="225" y="429"/>
                      </a:lnTo>
                      <a:lnTo>
                        <a:pt x="227" y="423"/>
                      </a:lnTo>
                      <a:lnTo>
                        <a:pt x="229" y="418"/>
                      </a:lnTo>
                      <a:lnTo>
                        <a:pt x="229" y="411"/>
                      </a:lnTo>
                      <a:lnTo>
                        <a:pt x="231" y="406"/>
                      </a:lnTo>
                      <a:lnTo>
                        <a:pt x="231" y="399"/>
                      </a:lnTo>
                      <a:lnTo>
                        <a:pt x="231" y="392"/>
                      </a:lnTo>
                      <a:lnTo>
                        <a:pt x="230" y="379"/>
                      </a:lnTo>
                      <a:lnTo>
                        <a:pt x="229" y="372"/>
                      </a:lnTo>
                      <a:lnTo>
                        <a:pt x="229" y="365"/>
                      </a:lnTo>
                      <a:lnTo>
                        <a:pt x="227" y="359"/>
                      </a:lnTo>
                      <a:lnTo>
                        <a:pt x="224" y="353"/>
                      </a:lnTo>
                      <a:lnTo>
                        <a:pt x="222" y="348"/>
                      </a:lnTo>
                      <a:lnTo>
                        <a:pt x="220" y="342"/>
                      </a:lnTo>
                      <a:lnTo>
                        <a:pt x="218" y="330"/>
                      </a:lnTo>
                      <a:lnTo>
                        <a:pt x="217" y="325"/>
                      </a:lnTo>
                      <a:lnTo>
                        <a:pt x="216" y="319"/>
                      </a:lnTo>
                      <a:lnTo>
                        <a:pt x="216" y="313"/>
                      </a:lnTo>
                      <a:lnTo>
                        <a:pt x="217" y="308"/>
                      </a:lnTo>
                      <a:lnTo>
                        <a:pt x="218" y="297"/>
                      </a:lnTo>
                      <a:lnTo>
                        <a:pt x="221" y="288"/>
                      </a:lnTo>
                      <a:lnTo>
                        <a:pt x="224" y="278"/>
                      </a:lnTo>
                      <a:lnTo>
                        <a:pt x="229" y="270"/>
                      </a:lnTo>
                      <a:lnTo>
                        <a:pt x="236" y="262"/>
                      </a:lnTo>
                      <a:lnTo>
                        <a:pt x="243" y="255"/>
                      </a:lnTo>
                      <a:lnTo>
                        <a:pt x="251" y="248"/>
                      </a:lnTo>
                      <a:lnTo>
                        <a:pt x="262" y="243"/>
                      </a:lnTo>
                      <a:lnTo>
                        <a:pt x="270" y="238"/>
                      </a:lnTo>
                      <a:lnTo>
                        <a:pt x="278" y="233"/>
                      </a:lnTo>
                      <a:lnTo>
                        <a:pt x="286" y="227"/>
                      </a:lnTo>
                      <a:lnTo>
                        <a:pt x="294" y="222"/>
                      </a:lnTo>
                      <a:lnTo>
                        <a:pt x="301" y="216"/>
                      </a:lnTo>
                      <a:lnTo>
                        <a:pt x="309" y="210"/>
                      </a:lnTo>
                      <a:lnTo>
                        <a:pt x="312" y="206"/>
                      </a:lnTo>
                      <a:lnTo>
                        <a:pt x="315" y="203"/>
                      </a:lnTo>
                      <a:lnTo>
                        <a:pt x="319" y="199"/>
                      </a:lnTo>
                      <a:lnTo>
                        <a:pt x="322" y="196"/>
                      </a:lnTo>
                      <a:lnTo>
                        <a:pt x="325" y="192"/>
                      </a:lnTo>
                      <a:lnTo>
                        <a:pt x="328" y="189"/>
                      </a:lnTo>
                      <a:lnTo>
                        <a:pt x="331" y="185"/>
                      </a:lnTo>
                      <a:lnTo>
                        <a:pt x="334" y="182"/>
                      </a:lnTo>
                      <a:lnTo>
                        <a:pt x="336" y="177"/>
                      </a:lnTo>
                      <a:lnTo>
                        <a:pt x="340" y="174"/>
                      </a:lnTo>
                      <a:lnTo>
                        <a:pt x="345" y="166"/>
                      </a:lnTo>
                      <a:lnTo>
                        <a:pt x="347" y="161"/>
                      </a:lnTo>
                      <a:lnTo>
                        <a:pt x="349" y="157"/>
                      </a:lnTo>
                      <a:lnTo>
                        <a:pt x="354" y="148"/>
                      </a:lnTo>
                      <a:lnTo>
                        <a:pt x="358" y="140"/>
                      </a:lnTo>
                      <a:lnTo>
                        <a:pt x="362" y="131"/>
                      </a:lnTo>
                      <a:lnTo>
                        <a:pt x="366" y="119"/>
                      </a:lnTo>
                      <a:lnTo>
                        <a:pt x="368" y="107"/>
                      </a:lnTo>
                      <a:lnTo>
                        <a:pt x="368" y="97"/>
                      </a:lnTo>
                      <a:lnTo>
                        <a:pt x="368" y="88"/>
                      </a:lnTo>
                      <a:lnTo>
                        <a:pt x="367" y="78"/>
                      </a:lnTo>
                      <a:lnTo>
                        <a:pt x="365" y="70"/>
                      </a:lnTo>
                      <a:lnTo>
                        <a:pt x="362" y="60"/>
                      </a:lnTo>
                      <a:lnTo>
                        <a:pt x="359" y="51"/>
                      </a:lnTo>
                      <a:lnTo>
                        <a:pt x="354" y="43"/>
                      </a:lnTo>
                      <a:lnTo>
                        <a:pt x="350" y="35"/>
                      </a:lnTo>
                      <a:lnTo>
                        <a:pt x="346" y="29"/>
                      </a:lnTo>
                      <a:lnTo>
                        <a:pt x="341" y="25"/>
                      </a:lnTo>
                      <a:lnTo>
                        <a:pt x="337" y="21"/>
                      </a:lnTo>
                      <a:lnTo>
                        <a:pt x="333" y="17"/>
                      </a:lnTo>
                      <a:lnTo>
                        <a:pt x="327" y="14"/>
                      </a:lnTo>
                      <a:lnTo>
                        <a:pt x="322" y="11"/>
                      </a:lnTo>
                      <a:lnTo>
                        <a:pt x="316" y="9"/>
                      </a:lnTo>
                      <a:lnTo>
                        <a:pt x="310" y="7"/>
                      </a:lnTo>
                      <a:lnTo>
                        <a:pt x="300" y="5"/>
                      </a:lnTo>
                      <a:lnTo>
                        <a:pt x="292" y="3"/>
                      </a:lnTo>
                      <a:lnTo>
                        <a:pt x="282" y="2"/>
                      </a:lnTo>
                      <a:lnTo>
                        <a:pt x="273" y="1"/>
                      </a:lnTo>
                      <a:lnTo>
                        <a:pt x="254" y="0"/>
                      </a:lnTo>
                      <a:lnTo>
                        <a:pt x="244" y="1"/>
                      </a:lnTo>
                      <a:lnTo>
                        <a:pt x="236" y="2"/>
                      </a:lnTo>
                      <a:lnTo>
                        <a:pt x="222" y="6"/>
                      </a:lnTo>
                      <a:lnTo>
                        <a:pt x="208" y="1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8" name="Freeform 68"/>
                <p:cNvSpPr>
                  <a:spLocks noChangeAspect="1"/>
                </p:cNvSpPr>
                <p:nvPr/>
              </p:nvSpPr>
              <p:spPr bwMode="auto">
                <a:xfrm>
                  <a:off x="3743" y="2767"/>
                  <a:ext cx="544" cy="306"/>
                </a:xfrm>
                <a:custGeom>
                  <a:avLst/>
                  <a:gdLst>
                    <a:gd name="T0" fmla="*/ 41 w 544"/>
                    <a:gd name="T1" fmla="*/ 158 h 306"/>
                    <a:gd name="T2" fmla="*/ 58 w 544"/>
                    <a:gd name="T3" fmla="*/ 184 h 306"/>
                    <a:gd name="T4" fmla="*/ 96 w 544"/>
                    <a:gd name="T5" fmla="*/ 230 h 306"/>
                    <a:gd name="T6" fmla="*/ 119 w 544"/>
                    <a:gd name="T7" fmla="*/ 270 h 306"/>
                    <a:gd name="T8" fmla="*/ 126 w 544"/>
                    <a:gd name="T9" fmla="*/ 289 h 306"/>
                    <a:gd name="T10" fmla="*/ 139 w 544"/>
                    <a:gd name="T11" fmla="*/ 296 h 306"/>
                    <a:gd name="T12" fmla="*/ 197 w 544"/>
                    <a:gd name="T13" fmla="*/ 296 h 306"/>
                    <a:gd name="T14" fmla="*/ 343 w 544"/>
                    <a:gd name="T15" fmla="*/ 272 h 306"/>
                    <a:gd name="T16" fmla="*/ 353 w 544"/>
                    <a:gd name="T17" fmla="*/ 284 h 306"/>
                    <a:gd name="T18" fmla="*/ 374 w 544"/>
                    <a:gd name="T19" fmla="*/ 300 h 306"/>
                    <a:gd name="T20" fmla="*/ 395 w 544"/>
                    <a:gd name="T21" fmla="*/ 304 h 306"/>
                    <a:gd name="T22" fmla="*/ 399 w 544"/>
                    <a:gd name="T23" fmla="*/ 299 h 306"/>
                    <a:gd name="T24" fmla="*/ 402 w 544"/>
                    <a:gd name="T25" fmla="*/ 291 h 306"/>
                    <a:gd name="T26" fmla="*/ 401 w 544"/>
                    <a:gd name="T27" fmla="*/ 285 h 306"/>
                    <a:gd name="T28" fmla="*/ 416 w 544"/>
                    <a:gd name="T29" fmla="*/ 265 h 306"/>
                    <a:gd name="T30" fmla="*/ 445 w 544"/>
                    <a:gd name="T31" fmla="*/ 291 h 306"/>
                    <a:gd name="T32" fmla="*/ 481 w 544"/>
                    <a:gd name="T33" fmla="*/ 303 h 306"/>
                    <a:gd name="T34" fmla="*/ 484 w 544"/>
                    <a:gd name="T35" fmla="*/ 301 h 306"/>
                    <a:gd name="T36" fmla="*/ 487 w 544"/>
                    <a:gd name="T37" fmla="*/ 299 h 306"/>
                    <a:gd name="T38" fmla="*/ 490 w 544"/>
                    <a:gd name="T39" fmla="*/ 294 h 306"/>
                    <a:gd name="T40" fmla="*/ 490 w 544"/>
                    <a:gd name="T41" fmla="*/ 290 h 306"/>
                    <a:gd name="T42" fmla="*/ 484 w 544"/>
                    <a:gd name="T43" fmla="*/ 273 h 306"/>
                    <a:gd name="T44" fmla="*/ 464 w 544"/>
                    <a:gd name="T45" fmla="*/ 251 h 306"/>
                    <a:gd name="T46" fmla="*/ 458 w 544"/>
                    <a:gd name="T47" fmla="*/ 245 h 306"/>
                    <a:gd name="T48" fmla="*/ 495 w 544"/>
                    <a:gd name="T49" fmla="*/ 256 h 306"/>
                    <a:gd name="T50" fmla="*/ 514 w 544"/>
                    <a:gd name="T51" fmla="*/ 268 h 306"/>
                    <a:gd name="T52" fmla="*/ 527 w 544"/>
                    <a:gd name="T53" fmla="*/ 272 h 306"/>
                    <a:gd name="T54" fmla="*/ 540 w 544"/>
                    <a:gd name="T55" fmla="*/ 267 h 306"/>
                    <a:gd name="T56" fmla="*/ 544 w 544"/>
                    <a:gd name="T57" fmla="*/ 256 h 306"/>
                    <a:gd name="T58" fmla="*/ 531 w 544"/>
                    <a:gd name="T59" fmla="*/ 236 h 306"/>
                    <a:gd name="T60" fmla="*/ 513 w 544"/>
                    <a:gd name="T61" fmla="*/ 219 h 306"/>
                    <a:gd name="T62" fmla="*/ 490 w 544"/>
                    <a:gd name="T63" fmla="*/ 207 h 306"/>
                    <a:gd name="T64" fmla="*/ 463 w 544"/>
                    <a:gd name="T65" fmla="*/ 203 h 306"/>
                    <a:gd name="T66" fmla="*/ 386 w 544"/>
                    <a:gd name="T67" fmla="*/ 216 h 306"/>
                    <a:gd name="T68" fmla="*/ 329 w 544"/>
                    <a:gd name="T69" fmla="*/ 234 h 306"/>
                    <a:gd name="T70" fmla="*/ 313 w 544"/>
                    <a:gd name="T71" fmla="*/ 239 h 306"/>
                    <a:gd name="T72" fmla="*/ 261 w 544"/>
                    <a:gd name="T73" fmla="*/ 248 h 306"/>
                    <a:gd name="T74" fmla="*/ 214 w 544"/>
                    <a:gd name="T75" fmla="*/ 248 h 306"/>
                    <a:gd name="T76" fmla="*/ 198 w 544"/>
                    <a:gd name="T77" fmla="*/ 247 h 306"/>
                    <a:gd name="T78" fmla="*/ 165 w 544"/>
                    <a:gd name="T79" fmla="*/ 226 h 306"/>
                    <a:gd name="T80" fmla="*/ 131 w 544"/>
                    <a:gd name="T81" fmla="*/ 186 h 306"/>
                    <a:gd name="T82" fmla="*/ 106 w 544"/>
                    <a:gd name="T83" fmla="*/ 141 h 306"/>
                    <a:gd name="T84" fmla="*/ 86 w 544"/>
                    <a:gd name="T85" fmla="*/ 54 h 306"/>
                    <a:gd name="T86" fmla="*/ 76 w 544"/>
                    <a:gd name="T87" fmla="*/ 33 h 306"/>
                    <a:gd name="T88" fmla="*/ 60 w 544"/>
                    <a:gd name="T89" fmla="*/ 16 h 306"/>
                    <a:gd name="T90" fmla="*/ 35 w 544"/>
                    <a:gd name="T91" fmla="*/ 3 h 306"/>
                    <a:gd name="T92" fmla="*/ 14 w 544"/>
                    <a:gd name="T93" fmla="*/ 2 h 306"/>
                    <a:gd name="T94" fmla="*/ 7 w 544"/>
                    <a:gd name="T95" fmla="*/ 21 h 306"/>
                    <a:gd name="T96" fmla="*/ 1 w 544"/>
                    <a:gd name="T97" fmla="*/ 44 h 306"/>
                    <a:gd name="T98" fmla="*/ 0 w 544"/>
                    <a:gd name="T99" fmla="*/ 73 h 306"/>
                    <a:gd name="T100" fmla="*/ 14 w 544"/>
                    <a:gd name="T101" fmla="*/ 114 h 3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544"/>
                    <a:gd name="T154" fmla="*/ 0 h 306"/>
                    <a:gd name="T155" fmla="*/ 544 w 544"/>
                    <a:gd name="T156" fmla="*/ 306 h 3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544" h="306">
                      <a:moveTo>
                        <a:pt x="32" y="138"/>
                      </a:moveTo>
                      <a:lnTo>
                        <a:pt x="34" y="145"/>
                      </a:lnTo>
                      <a:lnTo>
                        <a:pt x="37" y="152"/>
                      </a:lnTo>
                      <a:lnTo>
                        <a:pt x="41" y="158"/>
                      </a:lnTo>
                      <a:lnTo>
                        <a:pt x="45" y="165"/>
                      </a:lnTo>
                      <a:lnTo>
                        <a:pt x="49" y="171"/>
                      </a:lnTo>
                      <a:lnTo>
                        <a:pt x="53" y="178"/>
                      </a:lnTo>
                      <a:lnTo>
                        <a:pt x="58" y="184"/>
                      </a:lnTo>
                      <a:lnTo>
                        <a:pt x="64" y="190"/>
                      </a:lnTo>
                      <a:lnTo>
                        <a:pt x="76" y="203"/>
                      </a:lnTo>
                      <a:lnTo>
                        <a:pt x="86" y="216"/>
                      </a:lnTo>
                      <a:lnTo>
                        <a:pt x="96" y="230"/>
                      </a:lnTo>
                      <a:lnTo>
                        <a:pt x="106" y="245"/>
                      </a:lnTo>
                      <a:lnTo>
                        <a:pt x="111" y="253"/>
                      </a:lnTo>
                      <a:lnTo>
                        <a:pt x="115" y="262"/>
                      </a:lnTo>
                      <a:lnTo>
                        <a:pt x="119" y="270"/>
                      </a:lnTo>
                      <a:lnTo>
                        <a:pt x="121" y="279"/>
                      </a:lnTo>
                      <a:lnTo>
                        <a:pt x="122" y="283"/>
                      </a:lnTo>
                      <a:lnTo>
                        <a:pt x="124" y="286"/>
                      </a:lnTo>
                      <a:lnTo>
                        <a:pt x="126" y="289"/>
                      </a:lnTo>
                      <a:lnTo>
                        <a:pt x="128" y="292"/>
                      </a:lnTo>
                      <a:lnTo>
                        <a:pt x="131" y="293"/>
                      </a:lnTo>
                      <a:lnTo>
                        <a:pt x="134" y="295"/>
                      </a:lnTo>
                      <a:lnTo>
                        <a:pt x="139" y="296"/>
                      </a:lnTo>
                      <a:lnTo>
                        <a:pt x="143" y="297"/>
                      </a:lnTo>
                      <a:lnTo>
                        <a:pt x="164" y="298"/>
                      </a:lnTo>
                      <a:lnTo>
                        <a:pt x="186" y="298"/>
                      </a:lnTo>
                      <a:lnTo>
                        <a:pt x="197" y="296"/>
                      </a:lnTo>
                      <a:lnTo>
                        <a:pt x="207" y="296"/>
                      </a:lnTo>
                      <a:lnTo>
                        <a:pt x="229" y="292"/>
                      </a:lnTo>
                      <a:lnTo>
                        <a:pt x="285" y="283"/>
                      </a:lnTo>
                      <a:lnTo>
                        <a:pt x="343" y="272"/>
                      </a:lnTo>
                      <a:lnTo>
                        <a:pt x="346" y="275"/>
                      </a:lnTo>
                      <a:lnTo>
                        <a:pt x="348" y="277"/>
                      </a:lnTo>
                      <a:lnTo>
                        <a:pt x="350" y="278"/>
                      </a:lnTo>
                      <a:lnTo>
                        <a:pt x="353" y="284"/>
                      </a:lnTo>
                      <a:lnTo>
                        <a:pt x="359" y="289"/>
                      </a:lnTo>
                      <a:lnTo>
                        <a:pt x="363" y="293"/>
                      </a:lnTo>
                      <a:lnTo>
                        <a:pt x="368" y="298"/>
                      </a:lnTo>
                      <a:lnTo>
                        <a:pt x="374" y="300"/>
                      </a:lnTo>
                      <a:lnTo>
                        <a:pt x="380" y="303"/>
                      </a:lnTo>
                      <a:lnTo>
                        <a:pt x="385" y="305"/>
                      </a:lnTo>
                      <a:lnTo>
                        <a:pt x="392" y="306"/>
                      </a:lnTo>
                      <a:lnTo>
                        <a:pt x="395" y="304"/>
                      </a:lnTo>
                      <a:lnTo>
                        <a:pt x="397" y="302"/>
                      </a:lnTo>
                      <a:lnTo>
                        <a:pt x="398" y="300"/>
                      </a:lnTo>
                      <a:lnTo>
                        <a:pt x="398" y="299"/>
                      </a:lnTo>
                      <a:lnTo>
                        <a:pt x="399" y="299"/>
                      </a:lnTo>
                      <a:lnTo>
                        <a:pt x="401" y="298"/>
                      </a:lnTo>
                      <a:lnTo>
                        <a:pt x="402" y="294"/>
                      </a:lnTo>
                      <a:lnTo>
                        <a:pt x="402" y="292"/>
                      </a:lnTo>
                      <a:lnTo>
                        <a:pt x="402" y="291"/>
                      </a:lnTo>
                      <a:lnTo>
                        <a:pt x="402" y="290"/>
                      </a:lnTo>
                      <a:lnTo>
                        <a:pt x="402" y="289"/>
                      </a:lnTo>
                      <a:lnTo>
                        <a:pt x="401" y="285"/>
                      </a:lnTo>
                      <a:lnTo>
                        <a:pt x="398" y="280"/>
                      </a:lnTo>
                      <a:lnTo>
                        <a:pt x="396" y="275"/>
                      </a:lnTo>
                      <a:lnTo>
                        <a:pt x="389" y="265"/>
                      </a:lnTo>
                      <a:lnTo>
                        <a:pt x="416" y="265"/>
                      </a:lnTo>
                      <a:lnTo>
                        <a:pt x="422" y="272"/>
                      </a:lnTo>
                      <a:lnTo>
                        <a:pt x="430" y="279"/>
                      </a:lnTo>
                      <a:lnTo>
                        <a:pt x="437" y="285"/>
                      </a:lnTo>
                      <a:lnTo>
                        <a:pt x="445" y="291"/>
                      </a:lnTo>
                      <a:lnTo>
                        <a:pt x="454" y="294"/>
                      </a:lnTo>
                      <a:lnTo>
                        <a:pt x="463" y="298"/>
                      </a:lnTo>
                      <a:lnTo>
                        <a:pt x="472" y="301"/>
                      </a:lnTo>
                      <a:lnTo>
                        <a:pt x="481" y="303"/>
                      </a:lnTo>
                      <a:lnTo>
                        <a:pt x="482" y="303"/>
                      </a:lnTo>
                      <a:lnTo>
                        <a:pt x="482" y="302"/>
                      </a:lnTo>
                      <a:lnTo>
                        <a:pt x="484" y="301"/>
                      </a:lnTo>
                      <a:lnTo>
                        <a:pt x="485" y="300"/>
                      </a:lnTo>
                      <a:lnTo>
                        <a:pt x="487" y="299"/>
                      </a:lnTo>
                      <a:lnTo>
                        <a:pt x="487" y="298"/>
                      </a:lnTo>
                      <a:lnTo>
                        <a:pt x="489" y="297"/>
                      </a:lnTo>
                      <a:lnTo>
                        <a:pt x="490" y="294"/>
                      </a:lnTo>
                      <a:lnTo>
                        <a:pt x="490" y="292"/>
                      </a:lnTo>
                      <a:lnTo>
                        <a:pt x="491" y="291"/>
                      </a:lnTo>
                      <a:lnTo>
                        <a:pt x="490" y="290"/>
                      </a:lnTo>
                      <a:lnTo>
                        <a:pt x="490" y="289"/>
                      </a:lnTo>
                      <a:lnTo>
                        <a:pt x="490" y="287"/>
                      </a:lnTo>
                      <a:lnTo>
                        <a:pt x="487" y="280"/>
                      </a:lnTo>
                      <a:lnTo>
                        <a:pt x="484" y="273"/>
                      </a:lnTo>
                      <a:lnTo>
                        <a:pt x="480" y="267"/>
                      </a:lnTo>
                      <a:lnTo>
                        <a:pt x="475" y="261"/>
                      </a:lnTo>
                      <a:lnTo>
                        <a:pt x="470" y="256"/>
                      </a:lnTo>
                      <a:lnTo>
                        <a:pt x="464" y="251"/>
                      </a:lnTo>
                      <a:lnTo>
                        <a:pt x="458" y="247"/>
                      </a:lnTo>
                      <a:lnTo>
                        <a:pt x="451" y="243"/>
                      </a:lnTo>
                      <a:lnTo>
                        <a:pt x="454" y="243"/>
                      </a:lnTo>
                      <a:lnTo>
                        <a:pt x="458" y="245"/>
                      </a:lnTo>
                      <a:lnTo>
                        <a:pt x="466" y="249"/>
                      </a:lnTo>
                      <a:lnTo>
                        <a:pt x="476" y="252"/>
                      </a:lnTo>
                      <a:lnTo>
                        <a:pt x="486" y="255"/>
                      </a:lnTo>
                      <a:lnTo>
                        <a:pt x="495" y="256"/>
                      </a:lnTo>
                      <a:lnTo>
                        <a:pt x="498" y="258"/>
                      </a:lnTo>
                      <a:lnTo>
                        <a:pt x="509" y="262"/>
                      </a:lnTo>
                      <a:lnTo>
                        <a:pt x="512" y="265"/>
                      </a:lnTo>
                      <a:lnTo>
                        <a:pt x="514" y="268"/>
                      </a:lnTo>
                      <a:lnTo>
                        <a:pt x="516" y="270"/>
                      </a:lnTo>
                      <a:lnTo>
                        <a:pt x="518" y="270"/>
                      </a:lnTo>
                      <a:lnTo>
                        <a:pt x="522" y="272"/>
                      </a:lnTo>
                      <a:lnTo>
                        <a:pt x="527" y="272"/>
                      </a:lnTo>
                      <a:lnTo>
                        <a:pt x="534" y="272"/>
                      </a:lnTo>
                      <a:lnTo>
                        <a:pt x="536" y="270"/>
                      </a:lnTo>
                      <a:lnTo>
                        <a:pt x="538" y="269"/>
                      </a:lnTo>
                      <a:lnTo>
                        <a:pt x="540" y="267"/>
                      </a:lnTo>
                      <a:lnTo>
                        <a:pt x="543" y="265"/>
                      </a:lnTo>
                      <a:lnTo>
                        <a:pt x="544" y="262"/>
                      </a:lnTo>
                      <a:lnTo>
                        <a:pt x="544" y="259"/>
                      </a:lnTo>
                      <a:lnTo>
                        <a:pt x="544" y="256"/>
                      </a:lnTo>
                      <a:lnTo>
                        <a:pt x="543" y="254"/>
                      </a:lnTo>
                      <a:lnTo>
                        <a:pt x="539" y="248"/>
                      </a:lnTo>
                      <a:lnTo>
                        <a:pt x="536" y="242"/>
                      </a:lnTo>
                      <a:lnTo>
                        <a:pt x="531" y="236"/>
                      </a:lnTo>
                      <a:lnTo>
                        <a:pt x="527" y="231"/>
                      </a:lnTo>
                      <a:lnTo>
                        <a:pt x="523" y="227"/>
                      </a:lnTo>
                      <a:lnTo>
                        <a:pt x="518" y="222"/>
                      </a:lnTo>
                      <a:lnTo>
                        <a:pt x="513" y="219"/>
                      </a:lnTo>
                      <a:lnTo>
                        <a:pt x="508" y="215"/>
                      </a:lnTo>
                      <a:lnTo>
                        <a:pt x="502" y="212"/>
                      </a:lnTo>
                      <a:lnTo>
                        <a:pt x="496" y="210"/>
                      </a:lnTo>
                      <a:lnTo>
                        <a:pt x="490" y="207"/>
                      </a:lnTo>
                      <a:lnTo>
                        <a:pt x="484" y="206"/>
                      </a:lnTo>
                      <a:lnTo>
                        <a:pt x="477" y="204"/>
                      </a:lnTo>
                      <a:lnTo>
                        <a:pt x="470" y="203"/>
                      </a:lnTo>
                      <a:lnTo>
                        <a:pt x="463" y="203"/>
                      </a:lnTo>
                      <a:lnTo>
                        <a:pt x="455" y="203"/>
                      </a:lnTo>
                      <a:lnTo>
                        <a:pt x="439" y="204"/>
                      </a:lnTo>
                      <a:lnTo>
                        <a:pt x="424" y="206"/>
                      </a:lnTo>
                      <a:lnTo>
                        <a:pt x="386" y="216"/>
                      </a:lnTo>
                      <a:lnTo>
                        <a:pt x="367" y="222"/>
                      </a:lnTo>
                      <a:lnTo>
                        <a:pt x="348" y="228"/>
                      </a:lnTo>
                      <a:lnTo>
                        <a:pt x="331" y="234"/>
                      </a:lnTo>
                      <a:lnTo>
                        <a:pt x="329" y="234"/>
                      </a:lnTo>
                      <a:lnTo>
                        <a:pt x="328" y="235"/>
                      </a:lnTo>
                      <a:lnTo>
                        <a:pt x="325" y="235"/>
                      </a:lnTo>
                      <a:lnTo>
                        <a:pt x="322" y="236"/>
                      </a:lnTo>
                      <a:lnTo>
                        <a:pt x="313" y="239"/>
                      </a:lnTo>
                      <a:lnTo>
                        <a:pt x="296" y="242"/>
                      </a:lnTo>
                      <a:lnTo>
                        <a:pt x="287" y="244"/>
                      </a:lnTo>
                      <a:lnTo>
                        <a:pt x="279" y="246"/>
                      </a:lnTo>
                      <a:lnTo>
                        <a:pt x="261" y="248"/>
                      </a:lnTo>
                      <a:lnTo>
                        <a:pt x="243" y="249"/>
                      </a:lnTo>
                      <a:lnTo>
                        <a:pt x="225" y="249"/>
                      </a:lnTo>
                      <a:lnTo>
                        <a:pt x="216" y="249"/>
                      </a:lnTo>
                      <a:lnTo>
                        <a:pt x="214" y="248"/>
                      </a:lnTo>
                      <a:lnTo>
                        <a:pt x="213" y="248"/>
                      </a:lnTo>
                      <a:lnTo>
                        <a:pt x="211" y="248"/>
                      </a:lnTo>
                      <a:lnTo>
                        <a:pt x="207" y="248"/>
                      </a:lnTo>
                      <a:lnTo>
                        <a:pt x="198" y="247"/>
                      </a:lnTo>
                      <a:lnTo>
                        <a:pt x="191" y="244"/>
                      </a:lnTo>
                      <a:lnTo>
                        <a:pt x="183" y="241"/>
                      </a:lnTo>
                      <a:lnTo>
                        <a:pt x="177" y="235"/>
                      </a:lnTo>
                      <a:lnTo>
                        <a:pt x="165" y="226"/>
                      </a:lnTo>
                      <a:lnTo>
                        <a:pt x="154" y="215"/>
                      </a:lnTo>
                      <a:lnTo>
                        <a:pt x="144" y="204"/>
                      </a:lnTo>
                      <a:lnTo>
                        <a:pt x="135" y="192"/>
                      </a:lnTo>
                      <a:lnTo>
                        <a:pt x="131" y="186"/>
                      </a:lnTo>
                      <a:lnTo>
                        <a:pt x="127" y="180"/>
                      </a:lnTo>
                      <a:lnTo>
                        <a:pt x="120" y="167"/>
                      </a:lnTo>
                      <a:lnTo>
                        <a:pt x="113" y="154"/>
                      </a:lnTo>
                      <a:lnTo>
                        <a:pt x="106" y="141"/>
                      </a:lnTo>
                      <a:lnTo>
                        <a:pt x="103" y="118"/>
                      </a:lnTo>
                      <a:lnTo>
                        <a:pt x="99" y="96"/>
                      </a:lnTo>
                      <a:lnTo>
                        <a:pt x="92" y="75"/>
                      </a:lnTo>
                      <a:lnTo>
                        <a:pt x="86" y="54"/>
                      </a:lnTo>
                      <a:lnTo>
                        <a:pt x="84" y="48"/>
                      </a:lnTo>
                      <a:lnTo>
                        <a:pt x="81" y="43"/>
                      </a:lnTo>
                      <a:lnTo>
                        <a:pt x="78" y="37"/>
                      </a:lnTo>
                      <a:lnTo>
                        <a:pt x="76" y="33"/>
                      </a:lnTo>
                      <a:lnTo>
                        <a:pt x="72" y="28"/>
                      </a:lnTo>
                      <a:lnTo>
                        <a:pt x="69" y="23"/>
                      </a:lnTo>
                      <a:lnTo>
                        <a:pt x="64" y="20"/>
                      </a:lnTo>
                      <a:lnTo>
                        <a:pt x="60" y="16"/>
                      </a:lnTo>
                      <a:lnTo>
                        <a:pt x="56" y="13"/>
                      </a:lnTo>
                      <a:lnTo>
                        <a:pt x="51" y="10"/>
                      </a:lnTo>
                      <a:lnTo>
                        <a:pt x="41" y="6"/>
                      </a:lnTo>
                      <a:lnTo>
                        <a:pt x="35" y="3"/>
                      </a:lnTo>
                      <a:lnTo>
                        <a:pt x="29" y="2"/>
                      </a:lnTo>
                      <a:lnTo>
                        <a:pt x="23" y="1"/>
                      </a:lnTo>
                      <a:lnTo>
                        <a:pt x="17" y="0"/>
                      </a:lnTo>
                      <a:lnTo>
                        <a:pt x="14" y="2"/>
                      </a:lnTo>
                      <a:lnTo>
                        <a:pt x="11" y="5"/>
                      </a:lnTo>
                      <a:lnTo>
                        <a:pt x="9" y="8"/>
                      </a:lnTo>
                      <a:lnTo>
                        <a:pt x="8" y="13"/>
                      </a:lnTo>
                      <a:lnTo>
                        <a:pt x="7" y="21"/>
                      </a:lnTo>
                      <a:lnTo>
                        <a:pt x="6" y="22"/>
                      </a:lnTo>
                      <a:lnTo>
                        <a:pt x="6" y="24"/>
                      </a:lnTo>
                      <a:lnTo>
                        <a:pt x="5" y="28"/>
                      </a:lnTo>
                      <a:lnTo>
                        <a:pt x="1" y="44"/>
                      </a:lnTo>
                      <a:lnTo>
                        <a:pt x="0" y="51"/>
                      </a:lnTo>
                      <a:lnTo>
                        <a:pt x="0" y="59"/>
                      </a:lnTo>
                      <a:lnTo>
                        <a:pt x="0" y="66"/>
                      </a:lnTo>
                      <a:lnTo>
                        <a:pt x="0" y="73"/>
                      </a:lnTo>
                      <a:lnTo>
                        <a:pt x="4" y="87"/>
                      </a:lnTo>
                      <a:lnTo>
                        <a:pt x="7" y="100"/>
                      </a:lnTo>
                      <a:lnTo>
                        <a:pt x="10" y="107"/>
                      </a:lnTo>
                      <a:lnTo>
                        <a:pt x="14" y="114"/>
                      </a:lnTo>
                      <a:lnTo>
                        <a:pt x="21" y="126"/>
                      </a:lnTo>
                      <a:lnTo>
                        <a:pt x="26" y="132"/>
                      </a:lnTo>
                      <a:lnTo>
                        <a:pt x="32" y="13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9" name="Freeform 69"/>
                <p:cNvSpPr>
                  <a:spLocks noChangeAspect="1"/>
                </p:cNvSpPr>
                <p:nvPr/>
              </p:nvSpPr>
              <p:spPr bwMode="auto">
                <a:xfrm>
                  <a:off x="2836" y="3137"/>
                  <a:ext cx="760" cy="438"/>
                </a:xfrm>
                <a:custGeom>
                  <a:avLst/>
                  <a:gdLst>
                    <a:gd name="T0" fmla="*/ 753 w 760"/>
                    <a:gd name="T1" fmla="*/ 23 h 438"/>
                    <a:gd name="T2" fmla="*/ 731 w 760"/>
                    <a:gd name="T3" fmla="*/ 4 h 438"/>
                    <a:gd name="T4" fmla="*/ 704 w 760"/>
                    <a:gd name="T5" fmla="*/ 0 h 438"/>
                    <a:gd name="T6" fmla="*/ 659 w 760"/>
                    <a:gd name="T7" fmla="*/ 16 h 438"/>
                    <a:gd name="T8" fmla="*/ 632 w 760"/>
                    <a:gd name="T9" fmla="*/ 46 h 438"/>
                    <a:gd name="T10" fmla="*/ 576 w 760"/>
                    <a:gd name="T11" fmla="*/ 208 h 438"/>
                    <a:gd name="T12" fmla="*/ 532 w 760"/>
                    <a:gd name="T13" fmla="*/ 313 h 438"/>
                    <a:gd name="T14" fmla="*/ 517 w 760"/>
                    <a:gd name="T15" fmla="*/ 341 h 438"/>
                    <a:gd name="T16" fmla="*/ 499 w 760"/>
                    <a:gd name="T17" fmla="*/ 357 h 438"/>
                    <a:gd name="T18" fmla="*/ 484 w 760"/>
                    <a:gd name="T19" fmla="*/ 364 h 438"/>
                    <a:gd name="T20" fmla="*/ 467 w 760"/>
                    <a:gd name="T21" fmla="*/ 364 h 438"/>
                    <a:gd name="T22" fmla="*/ 432 w 760"/>
                    <a:gd name="T23" fmla="*/ 330 h 438"/>
                    <a:gd name="T24" fmla="*/ 378 w 760"/>
                    <a:gd name="T25" fmla="*/ 283 h 438"/>
                    <a:gd name="T26" fmla="*/ 322 w 760"/>
                    <a:gd name="T27" fmla="*/ 250 h 438"/>
                    <a:gd name="T28" fmla="*/ 292 w 760"/>
                    <a:gd name="T29" fmla="*/ 224 h 438"/>
                    <a:gd name="T30" fmla="*/ 262 w 760"/>
                    <a:gd name="T31" fmla="*/ 182 h 438"/>
                    <a:gd name="T32" fmla="*/ 246 w 760"/>
                    <a:gd name="T33" fmla="*/ 126 h 438"/>
                    <a:gd name="T34" fmla="*/ 231 w 760"/>
                    <a:gd name="T35" fmla="*/ 97 h 438"/>
                    <a:gd name="T36" fmla="*/ 196 w 760"/>
                    <a:gd name="T37" fmla="*/ 89 h 438"/>
                    <a:gd name="T38" fmla="*/ 164 w 760"/>
                    <a:gd name="T39" fmla="*/ 111 h 438"/>
                    <a:gd name="T40" fmla="*/ 106 w 760"/>
                    <a:gd name="T41" fmla="*/ 174 h 438"/>
                    <a:gd name="T42" fmla="*/ 66 w 760"/>
                    <a:gd name="T43" fmla="*/ 208 h 438"/>
                    <a:gd name="T44" fmla="*/ 47 w 760"/>
                    <a:gd name="T45" fmla="*/ 219 h 438"/>
                    <a:gd name="T46" fmla="*/ 32 w 760"/>
                    <a:gd name="T47" fmla="*/ 225 h 438"/>
                    <a:gd name="T48" fmla="*/ 13 w 760"/>
                    <a:gd name="T49" fmla="*/ 237 h 438"/>
                    <a:gd name="T50" fmla="*/ 2 w 760"/>
                    <a:gd name="T51" fmla="*/ 269 h 438"/>
                    <a:gd name="T52" fmla="*/ 4 w 760"/>
                    <a:gd name="T53" fmla="*/ 314 h 438"/>
                    <a:gd name="T54" fmla="*/ 15 w 760"/>
                    <a:gd name="T55" fmla="*/ 336 h 438"/>
                    <a:gd name="T56" fmla="*/ 38 w 760"/>
                    <a:gd name="T57" fmla="*/ 352 h 438"/>
                    <a:gd name="T58" fmla="*/ 63 w 760"/>
                    <a:gd name="T59" fmla="*/ 356 h 438"/>
                    <a:gd name="T60" fmla="*/ 88 w 760"/>
                    <a:gd name="T61" fmla="*/ 344 h 438"/>
                    <a:gd name="T62" fmla="*/ 89 w 760"/>
                    <a:gd name="T63" fmla="*/ 341 h 438"/>
                    <a:gd name="T64" fmla="*/ 129 w 760"/>
                    <a:gd name="T65" fmla="*/ 258 h 438"/>
                    <a:gd name="T66" fmla="*/ 140 w 760"/>
                    <a:gd name="T67" fmla="*/ 239 h 438"/>
                    <a:gd name="T68" fmla="*/ 169 w 760"/>
                    <a:gd name="T69" fmla="*/ 204 h 438"/>
                    <a:gd name="T70" fmla="*/ 222 w 760"/>
                    <a:gd name="T71" fmla="*/ 234 h 438"/>
                    <a:gd name="T72" fmla="*/ 294 w 760"/>
                    <a:gd name="T73" fmla="*/ 334 h 438"/>
                    <a:gd name="T74" fmla="*/ 338 w 760"/>
                    <a:gd name="T75" fmla="*/ 381 h 438"/>
                    <a:gd name="T76" fmla="*/ 387 w 760"/>
                    <a:gd name="T77" fmla="*/ 412 h 438"/>
                    <a:gd name="T78" fmla="*/ 457 w 760"/>
                    <a:gd name="T79" fmla="*/ 435 h 438"/>
                    <a:gd name="T80" fmla="*/ 501 w 760"/>
                    <a:gd name="T81" fmla="*/ 435 h 438"/>
                    <a:gd name="T82" fmla="*/ 529 w 760"/>
                    <a:gd name="T83" fmla="*/ 426 h 438"/>
                    <a:gd name="T84" fmla="*/ 542 w 760"/>
                    <a:gd name="T85" fmla="*/ 419 h 438"/>
                    <a:gd name="T86" fmla="*/ 588 w 760"/>
                    <a:gd name="T87" fmla="*/ 377 h 438"/>
                    <a:gd name="T88" fmla="*/ 623 w 760"/>
                    <a:gd name="T89" fmla="*/ 332 h 438"/>
                    <a:gd name="T90" fmla="*/ 666 w 760"/>
                    <a:gd name="T91" fmla="*/ 264 h 438"/>
                    <a:gd name="T92" fmla="*/ 687 w 760"/>
                    <a:gd name="T93" fmla="*/ 224 h 438"/>
                    <a:gd name="T94" fmla="*/ 730 w 760"/>
                    <a:gd name="T95" fmla="*/ 159 h 438"/>
                    <a:gd name="T96" fmla="*/ 733 w 760"/>
                    <a:gd name="T97" fmla="*/ 157 h 438"/>
                    <a:gd name="T98" fmla="*/ 749 w 760"/>
                    <a:gd name="T99" fmla="*/ 123 h 438"/>
                    <a:gd name="T100" fmla="*/ 751 w 760"/>
                    <a:gd name="T101" fmla="*/ 113 h 438"/>
                    <a:gd name="T102" fmla="*/ 758 w 760"/>
                    <a:gd name="T103" fmla="*/ 79 h 438"/>
                    <a:gd name="T104" fmla="*/ 760 w 760"/>
                    <a:gd name="T105" fmla="*/ 59 h 438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w 760"/>
                    <a:gd name="T160" fmla="*/ 0 h 438"/>
                    <a:gd name="T161" fmla="*/ 760 w 760"/>
                    <a:gd name="T162" fmla="*/ 438 h 438"/>
                  </a:gdLst>
                  <a:ahLst/>
                  <a:cxnLst>
                    <a:cxn ang="T106">
                      <a:pos x="T0" y="T1"/>
                    </a:cxn>
                    <a:cxn ang="T107">
                      <a:pos x="T2" y="T3"/>
                    </a:cxn>
                    <a:cxn ang="T108">
                      <a:pos x="T4" y="T5"/>
                    </a:cxn>
                    <a:cxn ang="T109">
                      <a:pos x="T6" y="T7"/>
                    </a:cxn>
                    <a:cxn ang="T110">
                      <a:pos x="T8" y="T9"/>
                    </a:cxn>
                    <a:cxn ang="T111">
                      <a:pos x="T10" y="T11"/>
                    </a:cxn>
                    <a:cxn ang="T112">
                      <a:pos x="T12" y="T13"/>
                    </a:cxn>
                    <a:cxn ang="T113">
                      <a:pos x="T14" y="T15"/>
                    </a:cxn>
                    <a:cxn ang="T114">
                      <a:pos x="T16" y="T17"/>
                    </a:cxn>
                    <a:cxn ang="T115">
                      <a:pos x="T18" y="T19"/>
                    </a:cxn>
                    <a:cxn ang="T116">
                      <a:pos x="T20" y="T21"/>
                    </a:cxn>
                    <a:cxn ang="T117">
                      <a:pos x="T22" y="T23"/>
                    </a:cxn>
                    <a:cxn ang="T118">
                      <a:pos x="T24" y="T25"/>
                    </a:cxn>
                    <a:cxn ang="T119">
                      <a:pos x="T26" y="T27"/>
                    </a:cxn>
                    <a:cxn ang="T120">
                      <a:pos x="T28" y="T29"/>
                    </a:cxn>
                    <a:cxn ang="T121">
                      <a:pos x="T30" y="T31"/>
                    </a:cxn>
                    <a:cxn ang="T122">
                      <a:pos x="T32" y="T33"/>
                    </a:cxn>
                    <a:cxn ang="T123">
                      <a:pos x="T34" y="T35"/>
                    </a:cxn>
                    <a:cxn ang="T124">
                      <a:pos x="T36" y="T37"/>
                    </a:cxn>
                    <a:cxn ang="T125">
                      <a:pos x="T38" y="T39"/>
                    </a:cxn>
                    <a:cxn ang="T126">
                      <a:pos x="T40" y="T41"/>
                    </a:cxn>
                    <a:cxn ang="T127">
                      <a:pos x="T42" y="T43"/>
                    </a:cxn>
                    <a:cxn ang="T128">
                      <a:pos x="T44" y="T45"/>
                    </a:cxn>
                    <a:cxn ang="T129">
                      <a:pos x="T46" y="T47"/>
                    </a:cxn>
                    <a:cxn ang="T130">
                      <a:pos x="T48" y="T49"/>
                    </a:cxn>
                    <a:cxn ang="T131">
                      <a:pos x="T50" y="T51"/>
                    </a:cxn>
                    <a:cxn ang="T132">
                      <a:pos x="T52" y="T53"/>
                    </a:cxn>
                    <a:cxn ang="T133">
                      <a:pos x="T54" y="T55"/>
                    </a:cxn>
                    <a:cxn ang="T134">
                      <a:pos x="T56" y="T57"/>
                    </a:cxn>
                    <a:cxn ang="T135">
                      <a:pos x="T58" y="T59"/>
                    </a:cxn>
                    <a:cxn ang="T136">
                      <a:pos x="T60" y="T61"/>
                    </a:cxn>
                    <a:cxn ang="T137">
                      <a:pos x="T62" y="T63"/>
                    </a:cxn>
                    <a:cxn ang="T138">
                      <a:pos x="T64" y="T65"/>
                    </a:cxn>
                    <a:cxn ang="T139">
                      <a:pos x="T66" y="T67"/>
                    </a:cxn>
                    <a:cxn ang="T140">
                      <a:pos x="T68" y="T69"/>
                    </a:cxn>
                    <a:cxn ang="T141">
                      <a:pos x="T70" y="T71"/>
                    </a:cxn>
                    <a:cxn ang="T142">
                      <a:pos x="T72" y="T73"/>
                    </a:cxn>
                    <a:cxn ang="T143">
                      <a:pos x="T74" y="T75"/>
                    </a:cxn>
                    <a:cxn ang="T144">
                      <a:pos x="T76" y="T77"/>
                    </a:cxn>
                    <a:cxn ang="T145">
                      <a:pos x="T78" y="T79"/>
                    </a:cxn>
                    <a:cxn ang="T146">
                      <a:pos x="T80" y="T81"/>
                    </a:cxn>
                    <a:cxn ang="T147">
                      <a:pos x="T82" y="T83"/>
                    </a:cxn>
                    <a:cxn ang="T148">
                      <a:pos x="T84" y="T85"/>
                    </a:cxn>
                    <a:cxn ang="T149">
                      <a:pos x="T86" y="T87"/>
                    </a:cxn>
                    <a:cxn ang="T150">
                      <a:pos x="T88" y="T89"/>
                    </a:cxn>
                    <a:cxn ang="T151">
                      <a:pos x="T90" y="T91"/>
                    </a:cxn>
                    <a:cxn ang="T152">
                      <a:pos x="T92" y="T93"/>
                    </a:cxn>
                    <a:cxn ang="T153">
                      <a:pos x="T94" y="T95"/>
                    </a:cxn>
                    <a:cxn ang="T154">
                      <a:pos x="T96" y="T97"/>
                    </a:cxn>
                    <a:cxn ang="T155">
                      <a:pos x="T98" y="T99"/>
                    </a:cxn>
                    <a:cxn ang="T156">
                      <a:pos x="T100" y="T101"/>
                    </a:cxn>
                    <a:cxn ang="T157">
                      <a:pos x="T102" y="T103"/>
                    </a:cxn>
                    <a:cxn ang="T158">
                      <a:pos x="T104" y="T105"/>
                    </a:cxn>
                  </a:cxnLst>
                  <a:rect l="T159" t="T160" r="T161" b="T162"/>
                  <a:pathLst>
                    <a:path w="760" h="438">
                      <a:moveTo>
                        <a:pt x="759" y="39"/>
                      </a:moveTo>
                      <a:lnTo>
                        <a:pt x="757" y="34"/>
                      </a:lnTo>
                      <a:lnTo>
                        <a:pt x="756" y="30"/>
                      </a:lnTo>
                      <a:lnTo>
                        <a:pt x="755" y="26"/>
                      </a:lnTo>
                      <a:lnTo>
                        <a:pt x="753" y="23"/>
                      </a:lnTo>
                      <a:lnTo>
                        <a:pt x="749" y="16"/>
                      </a:lnTo>
                      <a:lnTo>
                        <a:pt x="744" y="11"/>
                      </a:lnTo>
                      <a:lnTo>
                        <a:pt x="737" y="6"/>
                      </a:lnTo>
                      <a:lnTo>
                        <a:pt x="734" y="4"/>
                      </a:lnTo>
                      <a:lnTo>
                        <a:pt x="731" y="4"/>
                      </a:lnTo>
                      <a:lnTo>
                        <a:pt x="727" y="2"/>
                      </a:lnTo>
                      <a:lnTo>
                        <a:pt x="723" y="1"/>
                      </a:lnTo>
                      <a:lnTo>
                        <a:pt x="719" y="0"/>
                      </a:lnTo>
                      <a:lnTo>
                        <a:pt x="714" y="0"/>
                      </a:lnTo>
                      <a:lnTo>
                        <a:pt x="704" y="0"/>
                      </a:lnTo>
                      <a:lnTo>
                        <a:pt x="694" y="2"/>
                      </a:lnTo>
                      <a:lnTo>
                        <a:pt x="685" y="4"/>
                      </a:lnTo>
                      <a:lnTo>
                        <a:pt x="676" y="7"/>
                      </a:lnTo>
                      <a:lnTo>
                        <a:pt x="668" y="11"/>
                      </a:lnTo>
                      <a:lnTo>
                        <a:pt x="659" y="16"/>
                      </a:lnTo>
                      <a:lnTo>
                        <a:pt x="652" y="21"/>
                      </a:lnTo>
                      <a:lnTo>
                        <a:pt x="645" y="29"/>
                      </a:lnTo>
                      <a:lnTo>
                        <a:pt x="640" y="34"/>
                      </a:lnTo>
                      <a:lnTo>
                        <a:pt x="636" y="40"/>
                      </a:lnTo>
                      <a:lnTo>
                        <a:pt x="632" y="46"/>
                      </a:lnTo>
                      <a:lnTo>
                        <a:pt x="630" y="53"/>
                      </a:lnTo>
                      <a:lnTo>
                        <a:pt x="617" y="88"/>
                      </a:lnTo>
                      <a:lnTo>
                        <a:pt x="605" y="123"/>
                      </a:lnTo>
                      <a:lnTo>
                        <a:pt x="591" y="166"/>
                      </a:lnTo>
                      <a:lnTo>
                        <a:pt x="576" y="208"/>
                      </a:lnTo>
                      <a:lnTo>
                        <a:pt x="553" y="269"/>
                      </a:lnTo>
                      <a:lnTo>
                        <a:pt x="545" y="287"/>
                      </a:lnTo>
                      <a:lnTo>
                        <a:pt x="541" y="296"/>
                      </a:lnTo>
                      <a:lnTo>
                        <a:pt x="538" y="305"/>
                      </a:lnTo>
                      <a:lnTo>
                        <a:pt x="532" y="313"/>
                      </a:lnTo>
                      <a:lnTo>
                        <a:pt x="531" y="317"/>
                      </a:lnTo>
                      <a:lnTo>
                        <a:pt x="528" y="321"/>
                      </a:lnTo>
                      <a:lnTo>
                        <a:pt x="518" y="339"/>
                      </a:lnTo>
                      <a:lnTo>
                        <a:pt x="517" y="339"/>
                      </a:lnTo>
                      <a:lnTo>
                        <a:pt x="517" y="341"/>
                      </a:lnTo>
                      <a:lnTo>
                        <a:pt x="516" y="343"/>
                      </a:lnTo>
                      <a:lnTo>
                        <a:pt x="513" y="346"/>
                      </a:lnTo>
                      <a:lnTo>
                        <a:pt x="510" y="350"/>
                      </a:lnTo>
                      <a:lnTo>
                        <a:pt x="506" y="353"/>
                      </a:lnTo>
                      <a:lnTo>
                        <a:pt x="499" y="357"/>
                      </a:lnTo>
                      <a:lnTo>
                        <a:pt x="496" y="360"/>
                      </a:lnTo>
                      <a:lnTo>
                        <a:pt x="492" y="362"/>
                      </a:lnTo>
                      <a:lnTo>
                        <a:pt x="488" y="363"/>
                      </a:lnTo>
                      <a:lnTo>
                        <a:pt x="486" y="364"/>
                      </a:lnTo>
                      <a:lnTo>
                        <a:pt x="484" y="364"/>
                      </a:lnTo>
                      <a:lnTo>
                        <a:pt x="475" y="364"/>
                      </a:lnTo>
                      <a:lnTo>
                        <a:pt x="473" y="364"/>
                      </a:lnTo>
                      <a:lnTo>
                        <a:pt x="471" y="364"/>
                      </a:lnTo>
                      <a:lnTo>
                        <a:pt x="467" y="364"/>
                      </a:lnTo>
                      <a:lnTo>
                        <a:pt x="462" y="364"/>
                      </a:lnTo>
                      <a:lnTo>
                        <a:pt x="458" y="363"/>
                      </a:lnTo>
                      <a:lnTo>
                        <a:pt x="445" y="346"/>
                      </a:lnTo>
                      <a:lnTo>
                        <a:pt x="438" y="338"/>
                      </a:lnTo>
                      <a:lnTo>
                        <a:pt x="432" y="330"/>
                      </a:lnTo>
                      <a:lnTo>
                        <a:pt x="424" y="323"/>
                      </a:lnTo>
                      <a:lnTo>
                        <a:pt x="417" y="316"/>
                      </a:lnTo>
                      <a:lnTo>
                        <a:pt x="402" y="302"/>
                      </a:lnTo>
                      <a:lnTo>
                        <a:pt x="386" y="289"/>
                      </a:lnTo>
                      <a:lnTo>
                        <a:pt x="378" y="283"/>
                      </a:lnTo>
                      <a:lnTo>
                        <a:pt x="370" y="278"/>
                      </a:lnTo>
                      <a:lnTo>
                        <a:pt x="353" y="266"/>
                      </a:lnTo>
                      <a:lnTo>
                        <a:pt x="344" y="262"/>
                      </a:lnTo>
                      <a:lnTo>
                        <a:pt x="335" y="257"/>
                      </a:lnTo>
                      <a:lnTo>
                        <a:pt x="322" y="250"/>
                      </a:lnTo>
                      <a:lnTo>
                        <a:pt x="316" y="245"/>
                      </a:lnTo>
                      <a:lnTo>
                        <a:pt x="310" y="241"/>
                      </a:lnTo>
                      <a:lnTo>
                        <a:pt x="304" y="236"/>
                      </a:lnTo>
                      <a:lnTo>
                        <a:pt x="298" y="230"/>
                      </a:lnTo>
                      <a:lnTo>
                        <a:pt x="292" y="224"/>
                      </a:lnTo>
                      <a:lnTo>
                        <a:pt x="287" y="219"/>
                      </a:lnTo>
                      <a:lnTo>
                        <a:pt x="282" y="214"/>
                      </a:lnTo>
                      <a:lnTo>
                        <a:pt x="278" y="208"/>
                      </a:lnTo>
                      <a:lnTo>
                        <a:pt x="270" y="195"/>
                      </a:lnTo>
                      <a:lnTo>
                        <a:pt x="262" y="182"/>
                      </a:lnTo>
                      <a:lnTo>
                        <a:pt x="259" y="175"/>
                      </a:lnTo>
                      <a:lnTo>
                        <a:pt x="257" y="169"/>
                      </a:lnTo>
                      <a:lnTo>
                        <a:pt x="252" y="155"/>
                      </a:lnTo>
                      <a:lnTo>
                        <a:pt x="250" y="140"/>
                      </a:lnTo>
                      <a:lnTo>
                        <a:pt x="246" y="126"/>
                      </a:lnTo>
                      <a:lnTo>
                        <a:pt x="243" y="114"/>
                      </a:lnTo>
                      <a:lnTo>
                        <a:pt x="241" y="109"/>
                      </a:lnTo>
                      <a:lnTo>
                        <a:pt x="238" y="104"/>
                      </a:lnTo>
                      <a:lnTo>
                        <a:pt x="235" y="101"/>
                      </a:lnTo>
                      <a:lnTo>
                        <a:pt x="231" y="97"/>
                      </a:lnTo>
                      <a:lnTo>
                        <a:pt x="227" y="95"/>
                      </a:lnTo>
                      <a:lnTo>
                        <a:pt x="222" y="93"/>
                      </a:lnTo>
                      <a:lnTo>
                        <a:pt x="212" y="90"/>
                      </a:lnTo>
                      <a:lnTo>
                        <a:pt x="204" y="89"/>
                      </a:lnTo>
                      <a:lnTo>
                        <a:pt x="196" y="89"/>
                      </a:lnTo>
                      <a:lnTo>
                        <a:pt x="189" y="91"/>
                      </a:lnTo>
                      <a:lnTo>
                        <a:pt x="181" y="95"/>
                      </a:lnTo>
                      <a:lnTo>
                        <a:pt x="175" y="98"/>
                      </a:lnTo>
                      <a:lnTo>
                        <a:pt x="169" y="104"/>
                      </a:lnTo>
                      <a:lnTo>
                        <a:pt x="164" y="111"/>
                      </a:lnTo>
                      <a:lnTo>
                        <a:pt x="153" y="124"/>
                      </a:lnTo>
                      <a:lnTo>
                        <a:pt x="142" y="138"/>
                      </a:lnTo>
                      <a:lnTo>
                        <a:pt x="130" y="150"/>
                      </a:lnTo>
                      <a:lnTo>
                        <a:pt x="118" y="162"/>
                      </a:lnTo>
                      <a:lnTo>
                        <a:pt x="106" y="174"/>
                      </a:lnTo>
                      <a:lnTo>
                        <a:pt x="99" y="180"/>
                      </a:lnTo>
                      <a:lnTo>
                        <a:pt x="93" y="186"/>
                      </a:lnTo>
                      <a:lnTo>
                        <a:pt x="80" y="197"/>
                      </a:lnTo>
                      <a:lnTo>
                        <a:pt x="73" y="202"/>
                      </a:lnTo>
                      <a:lnTo>
                        <a:pt x="66" y="208"/>
                      </a:lnTo>
                      <a:lnTo>
                        <a:pt x="61" y="210"/>
                      </a:lnTo>
                      <a:lnTo>
                        <a:pt x="59" y="212"/>
                      </a:lnTo>
                      <a:lnTo>
                        <a:pt x="56" y="214"/>
                      </a:lnTo>
                      <a:lnTo>
                        <a:pt x="52" y="216"/>
                      </a:lnTo>
                      <a:lnTo>
                        <a:pt x="47" y="219"/>
                      </a:lnTo>
                      <a:lnTo>
                        <a:pt x="42" y="221"/>
                      </a:lnTo>
                      <a:lnTo>
                        <a:pt x="37" y="223"/>
                      </a:lnTo>
                      <a:lnTo>
                        <a:pt x="34" y="223"/>
                      </a:lnTo>
                      <a:lnTo>
                        <a:pt x="32" y="224"/>
                      </a:lnTo>
                      <a:lnTo>
                        <a:pt x="32" y="225"/>
                      </a:lnTo>
                      <a:lnTo>
                        <a:pt x="27" y="227"/>
                      </a:lnTo>
                      <a:lnTo>
                        <a:pt x="24" y="228"/>
                      </a:lnTo>
                      <a:lnTo>
                        <a:pt x="21" y="229"/>
                      </a:lnTo>
                      <a:lnTo>
                        <a:pt x="17" y="232"/>
                      </a:lnTo>
                      <a:lnTo>
                        <a:pt x="13" y="237"/>
                      </a:lnTo>
                      <a:lnTo>
                        <a:pt x="11" y="239"/>
                      </a:lnTo>
                      <a:lnTo>
                        <a:pt x="10" y="242"/>
                      </a:lnTo>
                      <a:lnTo>
                        <a:pt x="6" y="251"/>
                      </a:lnTo>
                      <a:lnTo>
                        <a:pt x="4" y="260"/>
                      </a:lnTo>
                      <a:lnTo>
                        <a:pt x="2" y="269"/>
                      </a:lnTo>
                      <a:lnTo>
                        <a:pt x="1" y="279"/>
                      </a:lnTo>
                      <a:lnTo>
                        <a:pt x="0" y="287"/>
                      </a:lnTo>
                      <a:lnTo>
                        <a:pt x="1" y="296"/>
                      </a:lnTo>
                      <a:lnTo>
                        <a:pt x="2" y="306"/>
                      </a:lnTo>
                      <a:lnTo>
                        <a:pt x="4" y="314"/>
                      </a:lnTo>
                      <a:lnTo>
                        <a:pt x="5" y="319"/>
                      </a:lnTo>
                      <a:lnTo>
                        <a:pt x="8" y="323"/>
                      </a:lnTo>
                      <a:lnTo>
                        <a:pt x="10" y="328"/>
                      </a:lnTo>
                      <a:lnTo>
                        <a:pt x="12" y="332"/>
                      </a:lnTo>
                      <a:lnTo>
                        <a:pt x="15" y="336"/>
                      </a:lnTo>
                      <a:lnTo>
                        <a:pt x="18" y="339"/>
                      </a:lnTo>
                      <a:lnTo>
                        <a:pt x="22" y="343"/>
                      </a:lnTo>
                      <a:lnTo>
                        <a:pt x="27" y="346"/>
                      </a:lnTo>
                      <a:lnTo>
                        <a:pt x="34" y="350"/>
                      </a:lnTo>
                      <a:lnTo>
                        <a:pt x="38" y="352"/>
                      </a:lnTo>
                      <a:lnTo>
                        <a:pt x="39" y="353"/>
                      </a:lnTo>
                      <a:lnTo>
                        <a:pt x="41" y="354"/>
                      </a:lnTo>
                      <a:lnTo>
                        <a:pt x="48" y="356"/>
                      </a:lnTo>
                      <a:lnTo>
                        <a:pt x="56" y="357"/>
                      </a:lnTo>
                      <a:lnTo>
                        <a:pt x="63" y="356"/>
                      </a:lnTo>
                      <a:lnTo>
                        <a:pt x="67" y="355"/>
                      </a:lnTo>
                      <a:lnTo>
                        <a:pt x="70" y="355"/>
                      </a:lnTo>
                      <a:lnTo>
                        <a:pt x="77" y="351"/>
                      </a:lnTo>
                      <a:lnTo>
                        <a:pt x="85" y="347"/>
                      </a:lnTo>
                      <a:lnTo>
                        <a:pt x="88" y="344"/>
                      </a:lnTo>
                      <a:lnTo>
                        <a:pt x="88" y="343"/>
                      </a:lnTo>
                      <a:lnTo>
                        <a:pt x="89" y="341"/>
                      </a:lnTo>
                      <a:lnTo>
                        <a:pt x="100" y="311"/>
                      </a:lnTo>
                      <a:lnTo>
                        <a:pt x="105" y="297"/>
                      </a:lnTo>
                      <a:lnTo>
                        <a:pt x="111" y="284"/>
                      </a:lnTo>
                      <a:lnTo>
                        <a:pt x="119" y="271"/>
                      </a:lnTo>
                      <a:lnTo>
                        <a:pt x="129" y="258"/>
                      </a:lnTo>
                      <a:lnTo>
                        <a:pt x="131" y="253"/>
                      </a:lnTo>
                      <a:lnTo>
                        <a:pt x="133" y="251"/>
                      </a:lnTo>
                      <a:lnTo>
                        <a:pt x="135" y="249"/>
                      </a:lnTo>
                      <a:lnTo>
                        <a:pt x="137" y="244"/>
                      </a:lnTo>
                      <a:lnTo>
                        <a:pt x="140" y="239"/>
                      </a:lnTo>
                      <a:lnTo>
                        <a:pt x="144" y="230"/>
                      </a:lnTo>
                      <a:lnTo>
                        <a:pt x="150" y="223"/>
                      </a:lnTo>
                      <a:lnTo>
                        <a:pt x="156" y="215"/>
                      </a:lnTo>
                      <a:lnTo>
                        <a:pt x="162" y="209"/>
                      </a:lnTo>
                      <a:lnTo>
                        <a:pt x="169" y="204"/>
                      </a:lnTo>
                      <a:lnTo>
                        <a:pt x="177" y="200"/>
                      </a:lnTo>
                      <a:lnTo>
                        <a:pt x="186" y="195"/>
                      </a:lnTo>
                      <a:lnTo>
                        <a:pt x="195" y="193"/>
                      </a:lnTo>
                      <a:lnTo>
                        <a:pt x="208" y="214"/>
                      </a:lnTo>
                      <a:lnTo>
                        <a:pt x="222" y="234"/>
                      </a:lnTo>
                      <a:lnTo>
                        <a:pt x="236" y="255"/>
                      </a:lnTo>
                      <a:lnTo>
                        <a:pt x="250" y="275"/>
                      </a:lnTo>
                      <a:lnTo>
                        <a:pt x="264" y="294"/>
                      </a:lnTo>
                      <a:lnTo>
                        <a:pt x="278" y="314"/>
                      </a:lnTo>
                      <a:lnTo>
                        <a:pt x="294" y="334"/>
                      </a:lnTo>
                      <a:lnTo>
                        <a:pt x="310" y="353"/>
                      </a:lnTo>
                      <a:lnTo>
                        <a:pt x="317" y="361"/>
                      </a:lnTo>
                      <a:lnTo>
                        <a:pt x="324" y="368"/>
                      </a:lnTo>
                      <a:lnTo>
                        <a:pt x="331" y="374"/>
                      </a:lnTo>
                      <a:lnTo>
                        <a:pt x="338" y="381"/>
                      </a:lnTo>
                      <a:lnTo>
                        <a:pt x="348" y="388"/>
                      </a:lnTo>
                      <a:lnTo>
                        <a:pt x="357" y="394"/>
                      </a:lnTo>
                      <a:lnTo>
                        <a:pt x="367" y="400"/>
                      </a:lnTo>
                      <a:lnTo>
                        <a:pt x="377" y="406"/>
                      </a:lnTo>
                      <a:lnTo>
                        <a:pt x="387" y="412"/>
                      </a:lnTo>
                      <a:lnTo>
                        <a:pt x="398" y="417"/>
                      </a:lnTo>
                      <a:lnTo>
                        <a:pt x="409" y="421"/>
                      </a:lnTo>
                      <a:lnTo>
                        <a:pt x="420" y="426"/>
                      </a:lnTo>
                      <a:lnTo>
                        <a:pt x="434" y="429"/>
                      </a:lnTo>
                      <a:lnTo>
                        <a:pt x="457" y="435"/>
                      </a:lnTo>
                      <a:lnTo>
                        <a:pt x="465" y="437"/>
                      </a:lnTo>
                      <a:lnTo>
                        <a:pt x="473" y="438"/>
                      </a:lnTo>
                      <a:lnTo>
                        <a:pt x="481" y="438"/>
                      </a:lnTo>
                      <a:lnTo>
                        <a:pt x="489" y="437"/>
                      </a:lnTo>
                      <a:lnTo>
                        <a:pt x="501" y="435"/>
                      </a:lnTo>
                      <a:lnTo>
                        <a:pt x="506" y="434"/>
                      </a:lnTo>
                      <a:lnTo>
                        <a:pt x="512" y="432"/>
                      </a:lnTo>
                      <a:lnTo>
                        <a:pt x="524" y="428"/>
                      </a:lnTo>
                      <a:lnTo>
                        <a:pt x="526" y="427"/>
                      </a:lnTo>
                      <a:lnTo>
                        <a:pt x="529" y="426"/>
                      </a:lnTo>
                      <a:lnTo>
                        <a:pt x="534" y="423"/>
                      </a:lnTo>
                      <a:lnTo>
                        <a:pt x="539" y="420"/>
                      </a:lnTo>
                      <a:lnTo>
                        <a:pt x="540" y="420"/>
                      </a:lnTo>
                      <a:lnTo>
                        <a:pt x="542" y="419"/>
                      </a:lnTo>
                      <a:lnTo>
                        <a:pt x="545" y="417"/>
                      </a:lnTo>
                      <a:lnTo>
                        <a:pt x="554" y="411"/>
                      </a:lnTo>
                      <a:lnTo>
                        <a:pt x="564" y="403"/>
                      </a:lnTo>
                      <a:lnTo>
                        <a:pt x="573" y="394"/>
                      </a:lnTo>
                      <a:lnTo>
                        <a:pt x="588" y="377"/>
                      </a:lnTo>
                      <a:lnTo>
                        <a:pt x="595" y="368"/>
                      </a:lnTo>
                      <a:lnTo>
                        <a:pt x="602" y="359"/>
                      </a:lnTo>
                      <a:lnTo>
                        <a:pt x="616" y="341"/>
                      </a:lnTo>
                      <a:lnTo>
                        <a:pt x="620" y="336"/>
                      </a:lnTo>
                      <a:lnTo>
                        <a:pt x="623" y="332"/>
                      </a:lnTo>
                      <a:lnTo>
                        <a:pt x="630" y="322"/>
                      </a:lnTo>
                      <a:lnTo>
                        <a:pt x="643" y="303"/>
                      </a:lnTo>
                      <a:lnTo>
                        <a:pt x="655" y="284"/>
                      </a:lnTo>
                      <a:lnTo>
                        <a:pt x="661" y="273"/>
                      </a:lnTo>
                      <a:lnTo>
                        <a:pt x="666" y="264"/>
                      </a:lnTo>
                      <a:lnTo>
                        <a:pt x="668" y="261"/>
                      </a:lnTo>
                      <a:lnTo>
                        <a:pt x="669" y="258"/>
                      </a:lnTo>
                      <a:lnTo>
                        <a:pt x="672" y="254"/>
                      </a:lnTo>
                      <a:lnTo>
                        <a:pt x="678" y="244"/>
                      </a:lnTo>
                      <a:lnTo>
                        <a:pt x="687" y="224"/>
                      </a:lnTo>
                      <a:lnTo>
                        <a:pt x="699" y="206"/>
                      </a:lnTo>
                      <a:lnTo>
                        <a:pt x="711" y="187"/>
                      </a:lnTo>
                      <a:lnTo>
                        <a:pt x="724" y="170"/>
                      </a:lnTo>
                      <a:lnTo>
                        <a:pt x="728" y="163"/>
                      </a:lnTo>
                      <a:lnTo>
                        <a:pt x="730" y="159"/>
                      </a:lnTo>
                      <a:lnTo>
                        <a:pt x="731" y="159"/>
                      </a:lnTo>
                      <a:lnTo>
                        <a:pt x="732" y="158"/>
                      </a:lnTo>
                      <a:lnTo>
                        <a:pt x="733" y="157"/>
                      </a:lnTo>
                      <a:lnTo>
                        <a:pt x="737" y="150"/>
                      </a:lnTo>
                      <a:lnTo>
                        <a:pt x="741" y="143"/>
                      </a:lnTo>
                      <a:lnTo>
                        <a:pt x="746" y="130"/>
                      </a:lnTo>
                      <a:lnTo>
                        <a:pt x="749" y="124"/>
                      </a:lnTo>
                      <a:lnTo>
                        <a:pt x="749" y="123"/>
                      </a:lnTo>
                      <a:lnTo>
                        <a:pt x="749" y="122"/>
                      </a:lnTo>
                      <a:lnTo>
                        <a:pt x="749" y="121"/>
                      </a:lnTo>
                      <a:lnTo>
                        <a:pt x="751" y="117"/>
                      </a:lnTo>
                      <a:lnTo>
                        <a:pt x="751" y="114"/>
                      </a:lnTo>
                      <a:lnTo>
                        <a:pt x="751" y="113"/>
                      </a:lnTo>
                      <a:lnTo>
                        <a:pt x="752" y="112"/>
                      </a:lnTo>
                      <a:lnTo>
                        <a:pt x="753" y="111"/>
                      </a:lnTo>
                      <a:lnTo>
                        <a:pt x="755" y="105"/>
                      </a:lnTo>
                      <a:lnTo>
                        <a:pt x="757" y="92"/>
                      </a:lnTo>
                      <a:lnTo>
                        <a:pt x="758" y="79"/>
                      </a:lnTo>
                      <a:lnTo>
                        <a:pt x="758" y="75"/>
                      </a:lnTo>
                      <a:lnTo>
                        <a:pt x="758" y="74"/>
                      </a:lnTo>
                      <a:lnTo>
                        <a:pt x="759" y="73"/>
                      </a:lnTo>
                      <a:lnTo>
                        <a:pt x="760" y="66"/>
                      </a:lnTo>
                      <a:lnTo>
                        <a:pt x="760" y="59"/>
                      </a:lnTo>
                      <a:lnTo>
                        <a:pt x="760" y="53"/>
                      </a:lnTo>
                      <a:lnTo>
                        <a:pt x="759" y="3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0" name="Freeform 70"/>
                <p:cNvSpPr>
                  <a:spLocks noChangeAspect="1"/>
                </p:cNvSpPr>
                <p:nvPr/>
              </p:nvSpPr>
              <p:spPr bwMode="auto">
                <a:xfrm>
                  <a:off x="3004" y="2741"/>
                  <a:ext cx="682" cy="256"/>
                </a:xfrm>
                <a:custGeom>
                  <a:avLst/>
                  <a:gdLst>
                    <a:gd name="T0" fmla="*/ 635 w 682"/>
                    <a:gd name="T1" fmla="*/ 0 h 256"/>
                    <a:gd name="T2" fmla="*/ 605 w 682"/>
                    <a:gd name="T3" fmla="*/ 4 h 256"/>
                    <a:gd name="T4" fmla="*/ 552 w 682"/>
                    <a:gd name="T5" fmla="*/ 31 h 256"/>
                    <a:gd name="T6" fmla="*/ 472 w 682"/>
                    <a:gd name="T7" fmla="*/ 81 h 256"/>
                    <a:gd name="T8" fmla="*/ 343 w 682"/>
                    <a:gd name="T9" fmla="*/ 172 h 256"/>
                    <a:gd name="T10" fmla="*/ 314 w 682"/>
                    <a:gd name="T11" fmla="*/ 191 h 256"/>
                    <a:gd name="T12" fmla="*/ 306 w 682"/>
                    <a:gd name="T13" fmla="*/ 195 h 256"/>
                    <a:gd name="T14" fmla="*/ 298 w 682"/>
                    <a:gd name="T15" fmla="*/ 197 h 256"/>
                    <a:gd name="T16" fmla="*/ 295 w 682"/>
                    <a:gd name="T17" fmla="*/ 198 h 256"/>
                    <a:gd name="T18" fmla="*/ 269 w 682"/>
                    <a:gd name="T19" fmla="*/ 199 h 256"/>
                    <a:gd name="T20" fmla="*/ 227 w 682"/>
                    <a:gd name="T21" fmla="*/ 186 h 256"/>
                    <a:gd name="T22" fmla="*/ 181 w 682"/>
                    <a:gd name="T23" fmla="*/ 174 h 256"/>
                    <a:gd name="T24" fmla="*/ 142 w 682"/>
                    <a:gd name="T25" fmla="*/ 168 h 256"/>
                    <a:gd name="T26" fmla="*/ 98 w 682"/>
                    <a:gd name="T27" fmla="*/ 159 h 256"/>
                    <a:gd name="T28" fmla="*/ 90 w 682"/>
                    <a:gd name="T29" fmla="*/ 153 h 256"/>
                    <a:gd name="T30" fmla="*/ 90 w 682"/>
                    <a:gd name="T31" fmla="*/ 132 h 256"/>
                    <a:gd name="T32" fmla="*/ 91 w 682"/>
                    <a:gd name="T33" fmla="*/ 105 h 256"/>
                    <a:gd name="T34" fmla="*/ 87 w 682"/>
                    <a:gd name="T35" fmla="*/ 81 h 256"/>
                    <a:gd name="T36" fmla="*/ 78 w 682"/>
                    <a:gd name="T37" fmla="*/ 65 h 256"/>
                    <a:gd name="T38" fmla="*/ 65 w 682"/>
                    <a:gd name="T39" fmla="*/ 56 h 256"/>
                    <a:gd name="T40" fmla="*/ 50 w 682"/>
                    <a:gd name="T41" fmla="*/ 53 h 256"/>
                    <a:gd name="T42" fmla="*/ 38 w 682"/>
                    <a:gd name="T43" fmla="*/ 60 h 256"/>
                    <a:gd name="T44" fmla="*/ 33 w 682"/>
                    <a:gd name="T45" fmla="*/ 70 h 256"/>
                    <a:gd name="T46" fmla="*/ 37 w 682"/>
                    <a:gd name="T47" fmla="*/ 160 h 256"/>
                    <a:gd name="T48" fmla="*/ 4 w 682"/>
                    <a:gd name="T49" fmla="*/ 203 h 256"/>
                    <a:gd name="T50" fmla="*/ 1 w 682"/>
                    <a:gd name="T51" fmla="*/ 215 h 256"/>
                    <a:gd name="T52" fmla="*/ 10 w 682"/>
                    <a:gd name="T53" fmla="*/ 226 h 256"/>
                    <a:gd name="T54" fmla="*/ 87 w 682"/>
                    <a:gd name="T55" fmla="*/ 204 h 256"/>
                    <a:gd name="T56" fmla="*/ 135 w 682"/>
                    <a:gd name="T57" fmla="*/ 213 h 256"/>
                    <a:gd name="T58" fmla="*/ 207 w 682"/>
                    <a:gd name="T59" fmla="*/ 237 h 256"/>
                    <a:gd name="T60" fmla="*/ 284 w 682"/>
                    <a:gd name="T61" fmla="*/ 256 h 256"/>
                    <a:gd name="T62" fmla="*/ 305 w 682"/>
                    <a:gd name="T63" fmla="*/ 255 h 256"/>
                    <a:gd name="T64" fmla="*/ 326 w 682"/>
                    <a:gd name="T65" fmla="*/ 248 h 256"/>
                    <a:gd name="T66" fmla="*/ 345 w 682"/>
                    <a:gd name="T67" fmla="*/ 238 h 256"/>
                    <a:gd name="T68" fmla="*/ 399 w 682"/>
                    <a:gd name="T69" fmla="*/ 203 h 256"/>
                    <a:gd name="T70" fmla="*/ 469 w 682"/>
                    <a:gd name="T71" fmla="*/ 172 h 256"/>
                    <a:gd name="T72" fmla="*/ 571 w 682"/>
                    <a:gd name="T73" fmla="*/ 133 h 256"/>
                    <a:gd name="T74" fmla="*/ 595 w 682"/>
                    <a:gd name="T75" fmla="*/ 123 h 256"/>
                    <a:gd name="T76" fmla="*/ 620 w 682"/>
                    <a:gd name="T77" fmla="*/ 107 h 256"/>
                    <a:gd name="T78" fmla="*/ 638 w 682"/>
                    <a:gd name="T79" fmla="*/ 94 h 256"/>
                    <a:gd name="T80" fmla="*/ 656 w 682"/>
                    <a:gd name="T81" fmla="*/ 76 h 256"/>
                    <a:gd name="T82" fmla="*/ 675 w 682"/>
                    <a:gd name="T83" fmla="*/ 57 h 256"/>
                    <a:gd name="T84" fmla="*/ 681 w 682"/>
                    <a:gd name="T85" fmla="*/ 45 h 256"/>
                    <a:gd name="T86" fmla="*/ 682 w 682"/>
                    <a:gd name="T87" fmla="*/ 39 h 256"/>
                    <a:gd name="T88" fmla="*/ 682 w 682"/>
                    <a:gd name="T89" fmla="*/ 31 h 256"/>
                    <a:gd name="T90" fmla="*/ 681 w 682"/>
                    <a:gd name="T91" fmla="*/ 24 h 256"/>
                    <a:gd name="T92" fmla="*/ 675 w 682"/>
                    <a:gd name="T93" fmla="*/ 14 h 256"/>
                    <a:gd name="T94" fmla="*/ 666 w 682"/>
                    <a:gd name="T95" fmla="*/ 7 h 256"/>
                    <a:gd name="T96" fmla="*/ 647 w 682"/>
                    <a:gd name="T97" fmla="*/ 4 h 25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682"/>
                    <a:gd name="T148" fmla="*/ 0 h 256"/>
                    <a:gd name="T149" fmla="*/ 682 w 682"/>
                    <a:gd name="T150" fmla="*/ 256 h 25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682" h="256">
                      <a:moveTo>
                        <a:pt x="647" y="4"/>
                      </a:moveTo>
                      <a:lnTo>
                        <a:pt x="641" y="1"/>
                      </a:lnTo>
                      <a:lnTo>
                        <a:pt x="635" y="0"/>
                      </a:lnTo>
                      <a:lnTo>
                        <a:pt x="623" y="0"/>
                      </a:lnTo>
                      <a:lnTo>
                        <a:pt x="611" y="2"/>
                      </a:lnTo>
                      <a:lnTo>
                        <a:pt x="605" y="4"/>
                      </a:lnTo>
                      <a:lnTo>
                        <a:pt x="599" y="6"/>
                      </a:lnTo>
                      <a:lnTo>
                        <a:pt x="575" y="18"/>
                      </a:lnTo>
                      <a:lnTo>
                        <a:pt x="552" y="31"/>
                      </a:lnTo>
                      <a:lnTo>
                        <a:pt x="528" y="44"/>
                      </a:lnTo>
                      <a:lnTo>
                        <a:pt x="506" y="59"/>
                      </a:lnTo>
                      <a:lnTo>
                        <a:pt x="472" y="81"/>
                      </a:lnTo>
                      <a:lnTo>
                        <a:pt x="440" y="103"/>
                      </a:lnTo>
                      <a:lnTo>
                        <a:pt x="352" y="165"/>
                      </a:lnTo>
                      <a:lnTo>
                        <a:pt x="343" y="172"/>
                      </a:lnTo>
                      <a:lnTo>
                        <a:pt x="337" y="174"/>
                      </a:lnTo>
                      <a:lnTo>
                        <a:pt x="333" y="178"/>
                      </a:lnTo>
                      <a:lnTo>
                        <a:pt x="314" y="191"/>
                      </a:lnTo>
                      <a:lnTo>
                        <a:pt x="308" y="194"/>
                      </a:lnTo>
                      <a:lnTo>
                        <a:pt x="307" y="194"/>
                      </a:lnTo>
                      <a:lnTo>
                        <a:pt x="306" y="195"/>
                      </a:lnTo>
                      <a:lnTo>
                        <a:pt x="305" y="195"/>
                      </a:lnTo>
                      <a:lnTo>
                        <a:pt x="302" y="196"/>
                      </a:lnTo>
                      <a:lnTo>
                        <a:pt x="298" y="197"/>
                      </a:lnTo>
                      <a:lnTo>
                        <a:pt x="297" y="197"/>
                      </a:lnTo>
                      <a:lnTo>
                        <a:pt x="296" y="197"/>
                      </a:lnTo>
                      <a:lnTo>
                        <a:pt x="295" y="198"/>
                      </a:lnTo>
                      <a:lnTo>
                        <a:pt x="288" y="200"/>
                      </a:lnTo>
                      <a:lnTo>
                        <a:pt x="279" y="200"/>
                      </a:lnTo>
                      <a:lnTo>
                        <a:pt x="269" y="199"/>
                      </a:lnTo>
                      <a:lnTo>
                        <a:pt x="260" y="197"/>
                      </a:lnTo>
                      <a:lnTo>
                        <a:pt x="251" y="195"/>
                      </a:lnTo>
                      <a:lnTo>
                        <a:pt x="227" y="186"/>
                      </a:lnTo>
                      <a:lnTo>
                        <a:pt x="204" y="180"/>
                      </a:lnTo>
                      <a:lnTo>
                        <a:pt x="192" y="177"/>
                      </a:lnTo>
                      <a:lnTo>
                        <a:pt x="181" y="174"/>
                      </a:lnTo>
                      <a:lnTo>
                        <a:pt x="169" y="173"/>
                      </a:lnTo>
                      <a:lnTo>
                        <a:pt x="158" y="171"/>
                      </a:lnTo>
                      <a:lnTo>
                        <a:pt x="142" y="168"/>
                      </a:lnTo>
                      <a:lnTo>
                        <a:pt x="127" y="166"/>
                      </a:lnTo>
                      <a:lnTo>
                        <a:pt x="112" y="162"/>
                      </a:lnTo>
                      <a:lnTo>
                        <a:pt x="98" y="159"/>
                      </a:lnTo>
                      <a:lnTo>
                        <a:pt x="93" y="157"/>
                      </a:lnTo>
                      <a:lnTo>
                        <a:pt x="91" y="155"/>
                      </a:lnTo>
                      <a:lnTo>
                        <a:pt x="90" y="153"/>
                      </a:lnTo>
                      <a:lnTo>
                        <a:pt x="86" y="149"/>
                      </a:lnTo>
                      <a:lnTo>
                        <a:pt x="88" y="139"/>
                      </a:lnTo>
                      <a:lnTo>
                        <a:pt x="90" y="132"/>
                      </a:lnTo>
                      <a:lnTo>
                        <a:pt x="91" y="123"/>
                      </a:lnTo>
                      <a:lnTo>
                        <a:pt x="91" y="114"/>
                      </a:lnTo>
                      <a:lnTo>
                        <a:pt x="91" y="105"/>
                      </a:lnTo>
                      <a:lnTo>
                        <a:pt x="90" y="97"/>
                      </a:lnTo>
                      <a:lnTo>
                        <a:pt x="89" y="89"/>
                      </a:lnTo>
                      <a:lnTo>
                        <a:pt x="87" y="81"/>
                      </a:lnTo>
                      <a:lnTo>
                        <a:pt x="84" y="74"/>
                      </a:lnTo>
                      <a:lnTo>
                        <a:pt x="80" y="68"/>
                      </a:lnTo>
                      <a:lnTo>
                        <a:pt x="78" y="65"/>
                      </a:lnTo>
                      <a:lnTo>
                        <a:pt x="76" y="62"/>
                      </a:lnTo>
                      <a:lnTo>
                        <a:pt x="71" y="59"/>
                      </a:lnTo>
                      <a:lnTo>
                        <a:pt x="65" y="56"/>
                      </a:lnTo>
                      <a:lnTo>
                        <a:pt x="60" y="54"/>
                      </a:lnTo>
                      <a:lnTo>
                        <a:pt x="55" y="53"/>
                      </a:lnTo>
                      <a:lnTo>
                        <a:pt x="50" y="53"/>
                      </a:lnTo>
                      <a:lnTo>
                        <a:pt x="45" y="55"/>
                      </a:lnTo>
                      <a:lnTo>
                        <a:pt x="42" y="58"/>
                      </a:lnTo>
                      <a:lnTo>
                        <a:pt x="38" y="60"/>
                      </a:lnTo>
                      <a:lnTo>
                        <a:pt x="35" y="63"/>
                      </a:lnTo>
                      <a:lnTo>
                        <a:pt x="34" y="66"/>
                      </a:lnTo>
                      <a:lnTo>
                        <a:pt x="33" y="70"/>
                      </a:lnTo>
                      <a:lnTo>
                        <a:pt x="56" y="132"/>
                      </a:lnTo>
                      <a:lnTo>
                        <a:pt x="50" y="147"/>
                      </a:lnTo>
                      <a:lnTo>
                        <a:pt x="37" y="160"/>
                      </a:lnTo>
                      <a:lnTo>
                        <a:pt x="26" y="174"/>
                      </a:lnTo>
                      <a:lnTo>
                        <a:pt x="14" y="188"/>
                      </a:lnTo>
                      <a:lnTo>
                        <a:pt x="4" y="203"/>
                      </a:lnTo>
                      <a:lnTo>
                        <a:pt x="1" y="206"/>
                      </a:lnTo>
                      <a:lnTo>
                        <a:pt x="0" y="210"/>
                      </a:lnTo>
                      <a:lnTo>
                        <a:pt x="1" y="215"/>
                      </a:lnTo>
                      <a:lnTo>
                        <a:pt x="3" y="218"/>
                      </a:lnTo>
                      <a:lnTo>
                        <a:pt x="7" y="222"/>
                      </a:lnTo>
                      <a:lnTo>
                        <a:pt x="10" y="226"/>
                      </a:lnTo>
                      <a:lnTo>
                        <a:pt x="55" y="202"/>
                      </a:lnTo>
                      <a:lnTo>
                        <a:pt x="70" y="203"/>
                      </a:lnTo>
                      <a:lnTo>
                        <a:pt x="87" y="204"/>
                      </a:lnTo>
                      <a:lnTo>
                        <a:pt x="103" y="207"/>
                      </a:lnTo>
                      <a:lnTo>
                        <a:pt x="120" y="210"/>
                      </a:lnTo>
                      <a:lnTo>
                        <a:pt x="135" y="213"/>
                      </a:lnTo>
                      <a:lnTo>
                        <a:pt x="151" y="217"/>
                      </a:lnTo>
                      <a:lnTo>
                        <a:pt x="183" y="228"/>
                      </a:lnTo>
                      <a:lnTo>
                        <a:pt x="207" y="237"/>
                      </a:lnTo>
                      <a:lnTo>
                        <a:pt x="232" y="245"/>
                      </a:lnTo>
                      <a:lnTo>
                        <a:pt x="258" y="251"/>
                      </a:lnTo>
                      <a:lnTo>
                        <a:pt x="284" y="256"/>
                      </a:lnTo>
                      <a:lnTo>
                        <a:pt x="295" y="256"/>
                      </a:lnTo>
                      <a:lnTo>
                        <a:pt x="300" y="256"/>
                      </a:lnTo>
                      <a:lnTo>
                        <a:pt x="305" y="255"/>
                      </a:lnTo>
                      <a:lnTo>
                        <a:pt x="312" y="253"/>
                      </a:lnTo>
                      <a:lnTo>
                        <a:pt x="320" y="252"/>
                      </a:lnTo>
                      <a:lnTo>
                        <a:pt x="326" y="248"/>
                      </a:lnTo>
                      <a:lnTo>
                        <a:pt x="333" y="245"/>
                      </a:lnTo>
                      <a:lnTo>
                        <a:pt x="338" y="241"/>
                      </a:lnTo>
                      <a:lnTo>
                        <a:pt x="345" y="238"/>
                      </a:lnTo>
                      <a:lnTo>
                        <a:pt x="362" y="225"/>
                      </a:lnTo>
                      <a:lnTo>
                        <a:pt x="380" y="214"/>
                      </a:lnTo>
                      <a:lnTo>
                        <a:pt x="399" y="203"/>
                      </a:lnTo>
                      <a:lnTo>
                        <a:pt x="418" y="193"/>
                      </a:lnTo>
                      <a:lnTo>
                        <a:pt x="443" y="181"/>
                      </a:lnTo>
                      <a:lnTo>
                        <a:pt x="469" y="172"/>
                      </a:lnTo>
                      <a:lnTo>
                        <a:pt x="516" y="154"/>
                      </a:lnTo>
                      <a:lnTo>
                        <a:pt x="563" y="137"/>
                      </a:lnTo>
                      <a:lnTo>
                        <a:pt x="571" y="133"/>
                      </a:lnTo>
                      <a:lnTo>
                        <a:pt x="579" y="130"/>
                      </a:lnTo>
                      <a:lnTo>
                        <a:pt x="587" y="126"/>
                      </a:lnTo>
                      <a:lnTo>
                        <a:pt x="595" y="123"/>
                      </a:lnTo>
                      <a:lnTo>
                        <a:pt x="610" y="114"/>
                      </a:lnTo>
                      <a:lnTo>
                        <a:pt x="617" y="109"/>
                      </a:lnTo>
                      <a:lnTo>
                        <a:pt x="620" y="107"/>
                      </a:lnTo>
                      <a:lnTo>
                        <a:pt x="624" y="104"/>
                      </a:lnTo>
                      <a:lnTo>
                        <a:pt x="631" y="99"/>
                      </a:lnTo>
                      <a:lnTo>
                        <a:pt x="638" y="94"/>
                      </a:lnTo>
                      <a:lnTo>
                        <a:pt x="644" y="88"/>
                      </a:lnTo>
                      <a:lnTo>
                        <a:pt x="651" y="82"/>
                      </a:lnTo>
                      <a:lnTo>
                        <a:pt x="656" y="76"/>
                      </a:lnTo>
                      <a:lnTo>
                        <a:pt x="663" y="70"/>
                      </a:lnTo>
                      <a:lnTo>
                        <a:pt x="668" y="63"/>
                      </a:lnTo>
                      <a:lnTo>
                        <a:pt x="675" y="57"/>
                      </a:lnTo>
                      <a:lnTo>
                        <a:pt x="677" y="53"/>
                      </a:lnTo>
                      <a:lnTo>
                        <a:pt x="679" y="49"/>
                      </a:lnTo>
                      <a:lnTo>
                        <a:pt x="681" y="45"/>
                      </a:lnTo>
                      <a:lnTo>
                        <a:pt x="681" y="43"/>
                      </a:lnTo>
                      <a:lnTo>
                        <a:pt x="682" y="41"/>
                      </a:lnTo>
                      <a:lnTo>
                        <a:pt x="682" y="39"/>
                      </a:lnTo>
                      <a:lnTo>
                        <a:pt x="682" y="36"/>
                      </a:lnTo>
                      <a:lnTo>
                        <a:pt x="682" y="32"/>
                      </a:lnTo>
                      <a:lnTo>
                        <a:pt x="682" y="31"/>
                      </a:lnTo>
                      <a:lnTo>
                        <a:pt x="682" y="30"/>
                      </a:lnTo>
                      <a:lnTo>
                        <a:pt x="682" y="27"/>
                      </a:lnTo>
                      <a:lnTo>
                        <a:pt x="681" y="24"/>
                      </a:lnTo>
                      <a:lnTo>
                        <a:pt x="679" y="20"/>
                      </a:lnTo>
                      <a:lnTo>
                        <a:pt x="678" y="18"/>
                      </a:lnTo>
                      <a:lnTo>
                        <a:pt x="675" y="14"/>
                      </a:lnTo>
                      <a:lnTo>
                        <a:pt x="674" y="12"/>
                      </a:lnTo>
                      <a:lnTo>
                        <a:pt x="669" y="9"/>
                      </a:lnTo>
                      <a:lnTo>
                        <a:pt x="666" y="7"/>
                      </a:lnTo>
                      <a:lnTo>
                        <a:pt x="663" y="6"/>
                      </a:lnTo>
                      <a:lnTo>
                        <a:pt x="655" y="4"/>
                      </a:lnTo>
                      <a:lnTo>
                        <a:pt x="647" y="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1" name="Freeform 71"/>
                <p:cNvSpPr>
                  <a:spLocks noChangeAspect="1"/>
                </p:cNvSpPr>
                <p:nvPr/>
              </p:nvSpPr>
              <p:spPr bwMode="auto">
                <a:xfrm>
                  <a:off x="3580" y="3105"/>
                  <a:ext cx="345" cy="686"/>
                </a:xfrm>
                <a:custGeom>
                  <a:avLst/>
                  <a:gdLst>
                    <a:gd name="T0" fmla="*/ 57 w 345"/>
                    <a:gd name="T1" fmla="*/ 2 h 686"/>
                    <a:gd name="T2" fmla="*/ 89 w 345"/>
                    <a:gd name="T3" fmla="*/ 0 h 686"/>
                    <a:gd name="T4" fmla="*/ 113 w 345"/>
                    <a:gd name="T5" fmla="*/ 15 h 686"/>
                    <a:gd name="T6" fmla="*/ 169 w 345"/>
                    <a:gd name="T7" fmla="*/ 64 h 686"/>
                    <a:gd name="T8" fmla="*/ 227 w 345"/>
                    <a:gd name="T9" fmla="*/ 121 h 686"/>
                    <a:gd name="T10" fmla="*/ 278 w 345"/>
                    <a:gd name="T11" fmla="*/ 176 h 686"/>
                    <a:gd name="T12" fmla="*/ 315 w 345"/>
                    <a:gd name="T13" fmla="*/ 225 h 686"/>
                    <a:gd name="T14" fmla="*/ 337 w 345"/>
                    <a:gd name="T15" fmla="*/ 263 h 686"/>
                    <a:gd name="T16" fmla="*/ 345 w 345"/>
                    <a:gd name="T17" fmla="*/ 293 h 686"/>
                    <a:gd name="T18" fmla="*/ 341 w 345"/>
                    <a:gd name="T19" fmla="*/ 321 h 686"/>
                    <a:gd name="T20" fmla="*/ 329 w 345"/>
                    <a:gd name="T21" fmla="*/ 349 h 686"/>
                    <a:gd name="T22" fmla="*/ 302 w 345"/>
                    <a:gd name="T23" fmla="*/ 382 h 686"/>
                    <a:gd name="T24" fmla="*/ 262 w 345"/>
                    <a:gd name="T25" fmla="*/ 416 h 686"/>
                    <a:gd name="T26" fmla="*/ 201 w 345"/>
                    <a:gd name="T27" fmla="*/ 467 h 686"/>
                    <a:gd name="T28" fmla="*/ 154 w 345"/>
                    <a:gd name="T29" fmla="*/ 496 h 686"/>
                    <a:gd name="T30" fmla="*/ 127 w 345"/>
                    <a:gd name="T31" fmla="*/ 521 h 686"/>
                    <a:gd name="T32" fmla="*/ 115 w 345"/>
                    <a:gd name="T33" fmla="*/ 544 h 686"/>
                    <a:gd name="T34" fmla="*/ 117 w 345"/>
                    <a:gd name="T35" fmla="*/ 559 h 686"/>
                    <a:gd name="T36" fmla="*/ 133 w 345"/>
                    <a:gd name="T37" fmla="*/ 575 h 686"/>
                    <a:gd name="T38" fmla="*/ 171 w 345"/>
                    <a:gd name="T39" fmla="*/ 600 h 686"/>
                    <a:gd name="T40" fmla="*/ 203 w 345"/>
                    <a:gd name="T41" fmla="*/ 619 h 686"/>
                    <a:gd name="T42" fmla="*/ 241 w 345"/>
                    <a:gd name="T43" fmla="*/ 631 h 686"/>
                    <a:gd name="T44" fmla="*/ 264 w 345"/>
                    <a:gd name="T45" fmla="*/ 638 h 686"/>
                    <a:gd name="T46" fmla="*/ 269 w 345"/>
                    <a:gd name="T47" fmla="*/ 654 h 686"/>
                    <a:gd name="T48" fmla="*/ 262 w 345"/>
                    <a:gd name="T49" fmla="*/ 664 h 686"/>
                    <a:gd name="T50" fmla="*/ 229 w 345"/>
                    <a:gd name="T51" fmla="*/ 678 h 686"/>
                    <a:gd name="T52" fmla="*/ 224 w 345"/>
                    <a:gd name="T53" fmla="*/ 680 h 686"/>
                    <a:gd name="T54" fmla="*/ 180 w 345"/>
                    <a:gd name="T55" fmla="*/ 686 h 686"/>
                    <a:gd name="T56" fmla="*/ 157 w 345"/>
                    <a:gd name="T57" fmla="*/ 686 h 686"/>
                    <a:gd name="T58" fmla="*/ 134 w 345"/>
                    <a:gd name="T59" fmla="*/ 668 h 686"/>
                    <a:gd name="T60" fmla="*/ 112 w 345"/>
                    <a:gd name="T61" fmla="*/ 635 h 686"/>
                    <a:gd name="T62" fmla="*/ 89 w 345"/>
                    <a:gd name="T63" fmla="*/ 614 h 686"/>
                    <a:gd name="T64" fmla="*/ 56 w 345"/>
                    <a:gd name="T65" fmla="*/ 596 h 686"/>
                    <a:gd name="T66" fmla="*/ 33 w 345"/>
                    <a:gd name="T67" fmla="*/ 575 h 686"/>
                    <a:gd name="T68" fmla="*/ 31 w 345"/>
                    <a:gd name="T69" fmla="*/ 547 h 686"/>
                    <a:gd name="T70" fmla="*/ 36 w 345"/>
                    <a:gd name="T71" fmla="*/ 526 h 686"/>
                    <a:gd name="T72" fmla="*/ 57 w 345"/>
                    <a:gd name="T73" fmla="*/ 505 h 686"/>
                    <a:gd name="T74" fmla="*/ 91 w 345"/>
                    <a:gd name="T75" fmla="*/ 486 h 686"/>
                    <a:gd name="T76" fmla="*/ 119 w 345"/>
                    <a:gd name="T77" fmla="*/ 463 h 686"/>
                    <a:gd name="T78" fmla="*/ 145 w 345"/>
                    <a:gd name="T79" fmla="*/ 424 h 686"/>
                    <a:gd name="T80" fmla="*/ 169 w 345"/>
                    <a:gd name="T81" fmla="*/ 381 h 686"/>
                    <a:gd name="T82" fmla="*/ 201 w 345"/>
                    <a:gd name="T83" fmla="*/ 339 h 686"/>
                    <a:gd name="T84" fmla="*/ 234 w 345"/>
                    <a:gd name="T85" fmla="*/ 314 h 686"/>
                    <a:gd name="T86" fmla="*/ 252 w 345"/>
                    <a:gd name="T87" fmla="*/ 302 h 686"/>
                    <a:gd name="T88" fmla="*/ 255 w 345"/>
                    <a:gd name="T89" fmla="*/ 291 h 686"/>
                    <a:gd name="T90" fmla="*/ 238 w 345"/>
                    <a:gd name="T91" fmla="*/ 279 h 686"/>
                    <a:gd name="T92" fmla="*/ 185 w 345"/>
                    <a:gd name="T93" fmla="*/ 237 h 686"/>
                    <a:gd name="T94" fmla="*/ 115 w 345"/>
                    <a:gd name="T95" fmla="*/ 193 h 686"/>
                    <a:gd name="T96" fmla="*/ 63 w 345"/>
                    <a:gd name="T97" fmla="*/ 153 h 686"/>
                    <a:gd name="T98" fmla="*/ 19 w 345"/>
                    <a:gd name="T99" fmla="*/ 102 h 686"/>
                    <a:gd name="T100" fmla="*/ 0 w 345"/>
                    <a:gd name="T101" fmla="*/ 53 h 686"/>
                    <a:gd name="T102" fmla="*/ 7 w 345"/>
                    <a:gd name="T103" fmla="*/ 27 h 686"/>
                    <a:gd name="T104" fmla="*/ 33 w 345"/>
                    <a:gd name="T105" fmla="*/ 9 h 686"/>
                    <a:gd name="T106" fmla="*/ 57 w 345"/>
                    <a:gd name="T107" fmla="*/ 2 h 68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w 345"/>
                    <a:gd name="T163" fmla="*/ 0 h 686"/>
                    <a:gd name="T164" fmla="*/ 345 w 345"/>
                    <a:gd name="T165" fmla="*/ 686 h 686"/>
                  </a:gdLst>
                  <a:ahLst/>
                  <a:cxnLst>
                    <a:cxn ang="T108">
                      <a:pos x="T0" y="T1"/>
                    </a:cxn>
                    <a:cxn ang="T109">
                      <a:pos x="T2" y="T3"/>
                    </a:cxn>
                    <a:cxn ang="T110">
                      <a:pos x="T4" y="T5"/>
                    </a:cxn>
                    <a:cxn ang="T111">
                      <a:pos x="T6" y="T7"/>
                    </a:cxn>
                    <a:cxn ang="T112">
                      <a:pos x="T8" y="T9"/>
                    </a:cxn>
                    <a:cxn ang="T113">
                      <a:pos x="T10" y="T11"/>
                    </a:cxn>
                    <a:cxn ang="T114">
                      <a:pos x="T12" y="T13"/>
                    </a:cxn>
                    <a:cxn ang="T115">
                      <a:pos x="T14" y="T15"/>
                    </a:cxn>
                    <a:cxn ang="T116">
                      <a:pos x="T16" y="T17"/>
                    </a:cxn>
                    <a:cxn ang="T117">
                      <a:pos x="T18" y="T19"/>
                    </a:cxn>
                    <a:cxn ang="T118">
                      <a:pos x="T20" y="T21"/>
                    </a:cxn>
                    <a:cxn ang="T119">
                      <a:pos x="T22" y="T23"/>
                    </a:cxn>
                    <a:cxn ang="T120">
                      <a:pos x="T24" y="T25"/>
                    </a:cxn>
                    <a:cxn ang="T121">
                      <a:pos x="T26" y="T27"/>
                    </a:cxn>
                    <a:cxn ang="T122">
                      <a:pos x="T28" y="T29"/>
                    </a:cxn>
                    <a:cxn ang="T123">
                      <a:pos x="T30" y="T31"/>
                    </a:cxn>
                    <a:cxn ang="T124">
                      <a:pos x="T32" y="T33"/>
                    </a:cxn>
                    <a:cxn ang="T125">
                      <a:pos x="T34" y="T35"/>
                    </a:cxn>
                    <a:cxn ang="T126">
                      <a:pos x="T36" y="T37"/>
                    </a:cxn>
                    <a:cxn ang="T127">
                      <a:pos x="T38" y="T39"/>
                    </a:cxn>
                    <a:cxn ang="T128">
                      <a:pos x="T40" y="T41"/>
                    </a:cxn>
                    <a:cxn ang="T129">
                      <a:pos x="T42" y="T43"/>
                    </a:cxn>
                    <a:cxn ang="T130">
                      <a:pos x="T44" y="T45"/>
                    </a:cxn>
                    <a:cxn ang="T131">
                      <a:pos x="T46" y="T47"/>
                    </a:cxn>
                    <a:cxn ang="T132">
                      <a:pos x="T48" y="T49"/>
                    </a:cxn>
                    <a:cxn ang="T133">
                      <a:pos x="T50" y="T51"/>
                    </a:cxn>
                    <a:cxn ang="T134">
                      <a:pos x="T52" y="T53"/>
                    </a:cxn>
                    <a:cxn ang="T135">
                      <a:pos x="T54" y="T55"/>
                    </a:cxn>
                    <a:cxn ang="T136">
                      <a:pos x="T56" y="T57"/>
                    </a:cxn>
                    <a:cxn ang="T137">
                      <a:pos x="T58" y="T59"/>
                    </a:cxn>
                    <a:cxn ang="T138">
                      <a:pos x="T60" y="T61"/>
                    </a:cxn>
                    <a:cxn ang="T139">
                      <a:pos x="T62" y="T63"/>
                    </a:cxn>
                    <a:cxn ang="T140">
                      <a:pos x="T64" y="T65"/>
                    </a:cxn>
                    <a:cxn ang="T141">
                      <a:pos x="T66" y="T67"/>
                    </a:cxn>
                    <a:cxn ang="T142">
                      <a:pos x="T68" y="T69"/>
                    </a:cxn>
                    <a:cxn ang="T143">
                      <a:pos x="T70" y="T71"/>
                    </a:cxn>
                    <a:cxn ang="T144">
                      <a:pos x="T72" y="T73"/>
                    </a:cxn>
                    <a:cxn ang="T145">
                      <a:pos x="T74" y="T75"/>
                    </a:cxn>
                    <a:cxn ang="T146">
                      <a:pos x="T76" y="T77"/>
                    </a:cxn>
                    <a:cxn ang="T147">
                      <a:pos x="T78" y="T79"/>
                    </a:cxn>
                    <a:cxn ang="T148">
                      <a:pos x="T80" y="T81"/>
                    </a:cxn>
                    <a:cxn ang="T149">
                      <a:pos x="T82" y="T83"/>
                    </a:cxn>
                    <a:cxn ang="T150">
                      <a:pos x="T84" y="T85"/>
                    </a:cxn>
                    <a:cxn ang="T151">
                      <a:pos x="T86" y="T87"/>
                    </a:cxn>
                    <a:cxn ang="T152">
                      <a:pos x="T88" y="T89"/>
                    </a:cxn>
                    <a:cxn ang="T153">
                      <a:pos x="T90" y="T91"/>
                    </a:cxn>
                    <a:cxn ang="T154">
                      <a:pos x="T92" y="T93"/>
                    </a:cxn>
                    <a:cxn ang="T155">
                      <a:pos x="T94" y="T95"/>
                    </a:cxn>
                    <a:cxn ang="T156">
                      <a:pos x="T96" y="T97"/>
                    </a:cxn>
                    <a:cxn ang="T157">
                      <a:pos x="T98" y="T99"/>
                    </a:cxn>
                    <a:cxn ang="T158">
                      <a:pos x="T100" y="T101"/>
                    </a:cxn>
                    <a:cxn ang="T159">
                      <a:pos x="T102" y="T103"/>
                    </a:cxn>
                    <a:cxn ang="T160">
                      <a:pos x="T104" y="T105"/>
                    </a:cxn>
                    <a:cxn ang="T161">
                      <a:pos x="T106" y="T107"/>
                    </a:cxn>
                  </a:cxnLst>
                  <a:rect l="T162" t="T163" r="T164" b="T165"/>
                  <a:pathLst>
                    <a:path w="345" h="686">
                      <a:moveTo>
                        <a:pt x="57" y="2"/>
                      </a:moveTo>
                      <a:lnTo>
                        <a:pt x="89" y="0"/>
                      </a:lnTo>
                      <a:lnTo>
                        <a:pt x="113" y="15"/>
                      </a:lnTo>
                      <a:lnTo>
                        <a:pt x="169" y="64"/>
                      </a:lnTo>
                      <a:lnTo>
                        <a:pt x="227" y="121"/>
                      </a:lnTo>
                      <a:lnTo>
                        <a:pt x="278" y="176"/>
                      </a:lnTo>
                      <a:lnTo>
                        <a:pt x="315" y="225"/>
                      </a:lnTo>
                      <a:lnTo>
                        <a:pt x="337" y="263"/>
                      </a:lnTo>
                      <a:lnTo>
                        <a:pt x="345" y="293"/>
                      </a:lnTo>
                      <a:lnTo>
                        <a:pt x="341" y="321"/>
                      </a:lnTo>
                      <a:lnTo>
                        <a:pt x="329" y="349"/>
                      </a:lnTo>
                      <a:lnTo>
                        <a:pt x="302" y="382"/>
                      </a:lnTo>
                      <a:lnTo>
                        <a:pt x="262" y="416"/>
                      </a:lnTo>
                      <a:lnTo>
                        <a:pt x="201" y="467"/>
                      </a:lnTo>
                      <a:lnTo>
                        <a:pt x="154" y="496"/>
                      </a:lnTo>
                      <a:lnTo>
                        <a:pt x="127" y="521"/>
                      </a:lnTo>
                      <a:lnTo>
                        <a:pt x="115" y="544"/>
                      </a:lnTo>
                      <a:lnTo>
                        <a:pt x="117" y="559"/>
                      </a:lnTo>
                      <a:lnTo>
                        <a:pt x="133" y="575"/>
                      </a:lnTo>
                      <a:lnTo>
                        <a:pt x="171" y="600"/>
                      </a:lnTo>
                      <a:lnTo>
                        <a:pt x="203" y="619"/>
                      </a:lnTo>
                      <a:lnTo>
                        <a:pt x="241" y="631"/>
                      </a:lnTo>
                      <a:lnTo>
                        <a:pt x="264" y="638"/>
                      </a:lnTo>
                      <a:lnTo>
                        <a:pt x="269" y="654"/>
                      </a:lnTo>
                      <a:lnTo>
                        <a:pt x="262" y="664"/>
                      </a:lnTo>
                      <a:lnTo>
                        <a:pt x="229" y="678"/>
                      </a:lnTo>
                      <a:lnTo>
                        <a:pt x="224" y="680"/>
                      </a:lnTo>
                      <a:lnTo>
                        <a:pt x="180" y="686"/>
                      </a:lnTo>
                      <a:lnTo>
                        <a:pt x="157" y="686"/>
                      </a:lnTo>
                      <a:lnTo>
                        <a:pt x="134" y="668"/>
                      </a:lnTo>
                      <a:lnTo>
                        <a:pt x="112" y="635"/>
                      </a:lnTo>
                      <a:lnTo>
                        <a:pt x="89" y="614"/>
                      </a:lnTo>
                      <a:lnTo>
                        <a:pt x="56" y="596"/>
                      </a:lnTo>
                      <a:lnTo>
                        <a:pt x="33" y="575"/>
                      </a:lnTo>
                      <a:lnTo>
                        <a:pt x="31" y="547"/>
                      </a:lnTo>
                      <a:lnTo>
                        <a:pt x="36" y="526"/>
                      </a:lnTo>
                      <a:lnTo>
                        <a:pt x="57" y="505"/>
                      </a:lnTo>
                      <a:lnTo>
                        <a:pt x="91" y="486"/>
                      </a:lnTo>
                      <a:lnTo>
                        <a:pt x="119" y="463"/>
                      </a:lnTo>
                      <a:lnTo>
                        <a:pt x="145" y="424"/>
                      </a:lnTo>
                      <a:lnTo>
                        <a:pt x="169" y="381"/>
                      </a:lnTo>
                      <a:lnTo>
                        <a:pt x="201" y="339"/>
                      </a:lnTo>
                      <a:lnTo>
                        <a:pt x="234" y="314"/>
                      </a:lnTo>
                      <a:lnTo>
                        <a:pt x="252" y="302"/>
                      </a:lnTo>
                      <a:lnTo>
                        <a:pt x="255" y="291"/>
                      </a:lnTo>
                      <a:lnTo>
                        <a:pt x="238" y="279"/>
                      </a:lnTo>
                      <a:lnTo>
                        <a:pt x="185" y="237"/>
                      </a:lnTo>
                      <a:lnTo>
                        <a:pt x="115" y="193"/>
                      </a:lnTo>
                      <a:lnTo>
                        <a:pt x="63" y="153"/>
                      </a:lnTo>
                      <a:lnTo>
                        <a:pt x="19" y="102"/>
                      </a:lnTo>
                      <a:lnTo>
                        <a:pt x="0" y="53"/>
                      </a:lnTo>
                      <a:lnTo>
                        <a:pt x="7" y="27"/>
                      </a:lnTo>
                      <a:lnTo>
                        <a:pt x="33" y="9"/>
                      </a:lnTo>
                      <a:lnTo>
                        <a:pt x="57" y="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222" name="Group 72"/>
              <p:cNvGrpSpPr>
                <a:grpSpLocks noChangeAspect="1"/>
              </p:cNvGrpSpPr>
              <p:nvPr/>
            </p:nvGrpSpPr>
            <p:grpSpPr bwMode="auto">
              <a:xfrm>
                <a:off x="1346" y="2030"/>
                <a:ext cx="144" cy="186"/>
                <a:chOff x="2895" y="2582"/>
                <a:chExt cx="322" cy="418"/>
              </a:xfrm>
            </p:grpSpPr>
            <p:sp>
              <p:nvSpPr>
                <p:cNvPr id="224" name="Freeform 73"/>
                <p:cNvSpPr>
                  <a:spLocks noChangeAspect="1"/>
                </p:cNvSpPr>
                <p:nvPr/>
              </p:nvSpPr>
              <p:spPr bwMode="auto">
                <a:xfrm>
                  <a:off x="2895" y="2582"/>
                  <a:ext cx="322" cy="418"/>
                </a:xfrm>
                <a:custGeom>
                  <a:avLst/>
                  <a:gdLst>
                    <a:gd name="T0" fmla="*/ 20 w 322"/>
                    <a:gd name="T1" fmla="*/ 319 h 418"/>
                    <a:gd name="T2" fmla="*/ 5 w 322"/>
                    <a:gd name="T3" fmla="*/ 347 h 418"/>
                    <a:gd name="T4" fmla="*/ 1 w 322"/>
                    <a:gd name="T5" fmla="*/ 386 h 418"/>
                    <a:gd name="T6" fmla="*/ 8 w 322"/>
                    <a:gd name="T7" fmla="*/ 398 h 418"/>
                    <a:gd name="T8" fmla="*/ 23 w 322"/>
                    <a:gd name="T9" fmla="*/ 410 h 418"/>
                    <a:gd name="T10" fmla="*/ 54 w 322"/>
                    <a:gd name="T11" fmla="*/ 417 h 418"/>
                    <a:gd name="T12" fmla="*/ 83 w 322"/>
                    <a:gd name="T13" fmla="*/ 413 h 418"/>
                    <a:gd name="T14" fmla="*/ 107 w 322"/>
                    <a:gd name="T15" fmla="*/ 399 h 418"/>
                    <a:gd name="T16" fmla="*/ 120 w 322"/>
                    <a:gd name="T17" fmla="*/ 384 h 418"/>
                    <a:gd name="T18" fmla="*/ 121 w 322"/>
                    <a:gd name="T19" fmla="*/ 378 h 418"/>
                    <a:gd name="T20" fmla="*/ 133 w 322"/>
                    <a:gd name="T21" fmla="*/ 362 h 418"/>
                    <a:gd name="T22" fmla="*/ 150 w 322"/>
                    <a:gd name="T23" fmla="*/ 333 h 418"/>
                    <a:gd name="T24" fmla="*/ 171 w 322"/>
                    <a:gd name="T25" fmla="*/ 288 h 418"/>
                    <a:gd name="T26" fmla="*/ 237 w 322"/>
                    <a:gd name="T27" fmla="*/ 196 h 418"/>
                    <a:gd name="T28" fmla="*/ 315 w 322"/>
                    <a:gd name="T29" fmla="*/ 90 h 418"/>
                    <a:gd name="T30" fmla="*/ 321 w 322"/>
                    <a:gd name="T31" fmla="*/ 76 h 418"/>
                    <a:gd name="T32" fmla="*/ 322 w 322"/>
                    <a:gd name="T33" fmla="*/ 72 h 418"/>
                    <a:gd name="T34" fmla="*/ 319 w 322"/>
                    <a:gd name="T35" fmla="*/ 42 h 418"/>
                    <a:gd name="T36" fmla="*/ 306 w 322"/>
                    <a:gd name="T37" fmla="*/ 20 h 418"/>
                    <a:gd name="T38" fmla="*/ 277 w 322"/>
                    <a:gd name="T39" fmla="*/ 1 h 418"/>
                    <a:gd name="T40" fmla="*/ 211 w 322"/>
                    <a:gd name="T41" fmla="*/ 6 h 418"/>
                    <a:gd name="T42" fmla="*/ 207 w 322"/>
                    <a:gd name="T43" fmla="*/ 24 h 418"/>
                    <a:gd name="T44" fmla="*/ 185 w 322"/>
                    <a:gd name="T45" fmla="*/ 66 h 418"/>
                    <a:gd name="T46" fmla="*/ 163 w 322"/>
                    <a:gd name="T47" fmla="*/ 105 h 418"/>
                    <a:gd name="T48" fmla="*/ 144 w 322"/>
                    <a:gd name="T49" fmla="*/ 140 h 418"/>
                    <a:gd name="T50" fmla="*/ 52 w 322"/>
                    <a:gd name="T51" fmla="*/ 280 h 418"/>
                    <a:gd name="T52" fmla="*/ 37 w 322"/>
                    <a:gd name="T53" fmla="*/ 298 h 418"/>
                    <a:gd name="T54" fmla="*/ 48 w 322"/>
                    <a:gd name="T55" fmla="*/ 318 h 418"/>
                    <a:gd name="T56" fmla="*/ 106 w 322"/>
                    <a:gd name="T57" fmla="*/ 238 h 418"/>
                    <a:gd name="T58" fmla="*/ 170 w 322"/>
                    <a:gd name="T59" fmla="*/ 138 h 418"/>
                    <a:gd name="T60" fmla="*/ 181 w 322"/>
                    <a:gd name="T61" fmla="*/ 117 h 418"/>
                    <a:gd name="T62" fmla="*/ 188 w 322"/>
                    <a:gd name="T63" fmla="*/ 104 h 418"/>
                    <a:gd name="T64" fmla="*/ 226 w 322"/>
                    <a:gd name="T65" fmla="*/ 38 h 418"/>
                    <a:gd name="T66" fmla="*/ 269 w 322"/>
                    <a:gd name="T67" fmla="*/ 21 h 418"/>
                    <a:gd name="T68" fmla="*/ 297 w 322"/>
                    <a:gd name="T69" fmla="*/ 47 h 418"/>
                    <a:gd name="T70" fmla="*/ 291 w 322"/>
                    <a:gd name="T71" fmla="*/ 83 h 418"/>
                    <a:gd name="T72" fmla="*/ 220 w 322"/>
                    <a:gd name="T73" fmla="*/ 181 h 418"/>
                    <a:gd name="T74" fmla="*/ 203 w 322"/>
                    <a:gd name="T75" fmla="*/ 208 h 418"/>
                    <a:gd name="T76" fmla="*/ 165 w 322"/>
                    <a:gd name="T77" fmla="*/ 259 h 418"/>
                    <a:gd name="T78" fmla="*/ 134 w 322"/>
                    <a:gd name="T79" fmla="*/ 316 h 418"/>
                    <a:gd name="T80" fmla="*/ 131 w 322"/>
                    <a:gd name="T81" fmla="*/ 319 h 418"/>
                    <a:gd name="T82" fmla="*/ 120 w 322"/>
                    <a:gd name="T83" fmla="*/ 345 h 418"/>
                    <a:gd name="T84" fmla="*/ 107 w 322"/>
                    <a:gd name="T85" fmla="*/ 364 h 418"/>
                    <a:gd name="T86" fmla="*/ 83 w 322"/>
                    <a:gd name="T87" fmla="*/ 389 h 418"/>
                    <a:gd name="T88" fmla="*/ 55 w 322"/>
                    <a:gd name="T89" fmla="*/ 399 h 418"/>
                    <a:gd name="T90" fmla="*/ 27 w 322"/>
                    <a:gd name="T91" fmla="*/ 387 h 418"/>
                    <a:gd name="T92" fmla="*/ 21 w 322"/>
                    <a:gd name="T93" fmla="*/ 369 h 418"/>
                    <a:gd name="T94" fmla="*/ 37 w 322"/>
                    <a:gd name="T95" fmla="*/ 350 h 418"/>
                    <a:gd name="T96" fmla="*/ 62 w 322"/>
                    <a:gd name="T97" fmla="*/ 350 h 418"/>
                    <a:gd name="T98" fmla="*/ 89 w 322"/>
                    <a:gd name="T99" fmla="*/ 365 h 418"/>
                    <a:gd name="T100" fmla="*/ 90 w 322"/>
                    <a:gd name="T101" fmla="*/ 350 h 418"/>
                    <a:gd name="T102" fmla="*/ 75 w 322"/>
                    <a:gd name="T103" fmla="*/ 330 h 418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w 322"/>
                    <a:gd name="T157" fmla="*/ 0 h 418"/>
                    <a:gd name="T158" fmla="*/ 322 w 322"/>
                    <a:gd name="T159" fmla="*/ 418 h 418"/>
                  </a:gdLst>
                  <a:ahLst/>
                  <a:cxnLst>
                    <a:cxn ang="T104">
                      <a:pos x="T0" y="T1"/>
                    </a:cxn>
                    <a:cxn ang="T105">
                      <a:pos x="T2" y="T3"/>
                    </a:cxn>
                    <a:cxn ang="T106">
                      <a:pos x="T4" y="T5"/>
                    </a:cxn>
                    <a:cxn ang="T107">
                      <a:pos x="T6" y="T7"/>
                    </a:cxn>
                    <a:cxn ang="T108">
                      <a:pos x="T8" y="T9"/>
                    </a:cxn>
                    <a:cxn ang="T109">
                      <a:pos x="T10" y="T11"/>
                    </a:cxn>
                    <a:cxn ang="T110">
                      <a:pos x="T12" y="T13"/>
                    </a:cxn>
                    <a:cxn ang="T111">
                      <a:pos x="T14" y="T15"/>
                    </a:cxn>
                    <a:cxn ang="T112">
                      <a:pos x="T16" y="T17"/>
                    </a:cxn>
                    <a:cxn ang="T113">
                      <a:pos x="T18" y="T19"/>
                    </a:cxn>
                    <a:cxn ang="T114">
                      <a:pos x="T20" y="T21"/>
                    </a:cxn>
                    <a:cxn ang="T115">
                      <a:pos x="T22" y="T23"/>
                    </a:cxn>
                    <a:cxn ang="T116">
                      <a:pos x="T24" y="T25"/>
                    </a:cxn>
                    <a:cxn ang="T117">
                      <a:pos x="T26" y="T27"/>
                    </a:cxn>
                    <a:cxn ang="T118">
                      <a:pos x="T28" y="T29"/>
                    </a:cxn>
                    <a:cxn ang="T119">
                      <a:pos x="T30" y="T31"/>
                    </a:cxn>
                    <a:cxn ang="T120">
                      <a:pos x="T32" y="T33"/>
                    </a:cxn>
                    <a:cxn ang="T121">
                      <a:pos x="T34" y="T35"/>
                    </a:cxn>
                    <a:cxn ang="T122">
                      <a:pos x="T36" y="T37"/>
                    </a:cxn>
                    <a:cxn ang="T123">
                      <a:pos x="T38" y="T39"/>
                    </a:cxn>
                    <a:cxn ang="T124">
                      <a:pos x="T40" y="T41"/>
                    </a:cxn>
                    <a:cxn ang="T125">
                      <a:pos x="T42" y="T43"/>
                    </a:cxn>
                    <a:cxn ang="T126">
                      <a:pos x="T44" y="T45"/>
                    </a:cxn>
                    <a:cxn ang="T127">
                      <a:pos x="T46" y="T47"/>
                    </a:cxn>
                    <a:cxn ang="T128">
                      <a:pos x="T48" y="T49"/>
                    </a:cxn>
                    <a:cxn ang="T129">
                      <a:pos x="T50" y="T51"/>
                    </a:cxn>
                    <a:cxn ang="T130">
                      <a:pos x="T52" y="T53"/>
                    </a:cxn>
                    <a:cxn ang="T131">
                      <a:pos x="T54" y="T55"/>
                    </a:cxn>
                    <a:cxn ang="T132">
                      <a:pos x="T56" y="T57"/>
                    </a:cxn>
                    <a:cxn ang="T133">
                      <a:pos x="T58" y="T59"/>
                    </a:cxn>
                    <a:cxn ang="T134">
                      <a:pos x="T60" y="T61"/>
                    </a:cxn>
                    <a:cxn ang="T135">
                      <a:pos x="T62" y="T63"/>
                    </a:cxn>
                    <a:cxn ang="T136">
                      <a:pos x="T64" y="T65"/>
                    </a:cxn>
                    <a:cxn ang="T137">
                      <a:pos x="T66" y="T67"/>
                    </a:cxn>
                    <a:cxn ang="T138">
                      <a:pos x="T68" y="T69"/>
                    </a:cxn>
                    <a:cxn ang="T139">
                      <a:pos x="T70" y="T71"/>
                    </a:cxn>
                    <a:cxn ang="T140">
                      <a:pos x="T72" y="T73"/>
                    </a:cxn>
                    <a:cxn ang="T141">
                      <a:pos x="T74" y="T75"/>
                    </a:cxn>
                    <a:cxn ang="T142">
                      <a:pos x="T76" y="T77"/>
                    </a:cxn>
                    <a:cxn ang="T143">
                      <a:pos x="T78" y="T79"/>
                    </a:cxn>
                    <a:cxn ang="T144">
                      <a:pos x="T80" y="T81"/>
                    </a:cxn>
                    <a:cxn ang="T145">
                      <a:pos x="T82" y="T83"/>
                    </a:cxn>
                    <a:cxn ang="T146">
                      <a:pos x="T84" y="T85"/>
                    </a:cxn>
                    <a:cxn ang="T147">
                      <a:pos x="T86" y="T87"/>
                    </a:cxn>
                    <a:cxn ang="T148">
                      <a:pos x="T88" y="T89"/>
                    </a:cxn>
                    <a:cxn ang="T149">
                      <a:pos x="T90" y="T91"/>
                    </a:cxn>
                    <a:cxn ang="T150">
                      <a:pos x="T92" y="T93"/>
                    </a:cxn>
                    <a:cxn ang="T151">
                      <a:pos x="T94" y="T95"/>
                    </a:cxn>
                    <a:cxn ang="T152">
                      <a:pos x="T96" y="T97"/>
                    </a:cxn>
                    <a:cxn ang="T153">
                      <a:pos x="T98" y="T99"/>
                    </a:cxn>
                    <a:cxn ang="T154">
                      <a:pos x="T100" y="T101"/>
                    </a:cxn>
                    <a:cxn ang="T155">
                      <a:pos x="T102" y="T103"/>
                    </a:cxn>
                  </a:cxnLst>
                  <a:rect l="T156" t="T157" r="T158" b="T159"/>
                  <a:pathLst>
                    <a:path w="322" h="418">
                      <a:moveTo>
                        <a:pt x="37" y="298"/>
                      </a:moveTo>
                      <a:lnTo>
                        <a:pt x="35" y="299"/>
                      </a:lnTo>
                      <a:lnTo>
                        <a:pt x="30" y="303"/>
                      </a:lnTo>
                      <a:lnTo>
                        <a:pt x="27" y="308"/>
                      </a:lnTo>
                      <a:lnTo>
                        <a:pt x="20" y="319"/>
                      </a:lnTo>
                      <a:lnTo>
                        <a:pt x="14" y="329"/>
                      </a:lnTo>
                      <a:lnTo>
                        <a:pt x="10" y="341"/>
                      </a:lnTo>
                      <a:lnTo>
                        <a:pt x="7" y="343"/>
                      </a:lnTo>
                      <a:lnTo>
                        <a:pt x="6" y="344"/>
                      </a:lnTo>
                      <a:lnTo>
                        <a:pt x="5" y="347"/>
                      </a:lnTo>
                      <a:lnTo>
                        <a:pt x="2" y="351"/>
                      </a:lnTo>
                      <a:lnTo>
                        <a:pt x="1" y="357"/>
                      </a:lnTo>
                      <a:lnTo>
                        <a:pt x="0" y="363"/>
                      </a:lnTo>
                      <a:lnTo>
                        <a:pt x="1" y="369"/>
                      </a:lnTo>
                      <a:lnTo>
                        <a:pt x="1" y="386"/>
                      </a:lnTo>
                      <a:lnTo>
                        <a:pt x="2" y="387"/>
                      </a:lnTo>
                      <a:lnTo>
                        <a:pt x="3" y="389"/>
                      </a:lnTo>
                      <a:lnTo>
                        <a:pt x="5" y="392"/>
                      </a:lnTo>
                      <a:lnTo>
                        <a:pt x="7" y="393"/>
                      </a:lnTo>
                      <a:lnTo>
                        <a:pt x="8" y="398"/>
                      </a:lnTo>
                      <a:lnTo>
                        <a:pt x="11" y="402"/>
                      </a:lnTo>
                      <a:lnTo>
                        <a:pt x="15" y="406"/>
                      </a:lnTo>
                      <a:lnTo>
                        <a:pt x="21" y="408"/>
                      </a:lnTo>
                      <a:lnTo>
                        <a:pt x="21" y="409"/>
                      </a:lnTo>
                      <a:lnTo>
                        <a:pt x="23" y="410"/>
                      </a:lnTo>
                      <a:lnTo>
                        <a:pt x="27" y="411"/>
                      </a:lnTo>
                      <a:lnTo>
                        <a:pt x="34" y="414"/>
                      </a:lnTo>
                      <a:lnTo>
                        <a:pt x="41" y="415"/>
                      </a:lnTo>
                      <a:lnTo>
                        <a:pt x="48" y="416"/>
                      </a:lnTo>
                      <a:lnTo>
                        <a:pt x="54" y="417"/>
                      </a:lnTo>
                      <a:lnTo>
                        <a:pt x="60" y="418"/>
                      </a:lnTo>
                      <a:lnTo>
                        <a:pt x="66" y="417"/>
                      </a:lnTo>
                      <a:lnTo>
                        <a:pt x="72" y="416"/>
                      </a:lnTo>
                      <a:lnTo>
                        <a:pt x="78" y="415"/>
                      </a:lnTo>
                      <a:lnTo>
                        <a:pt x="83" y="413"/>
                      </a:lnTo>
                      <a:lnTo>
                        <a:pt x="89" y="410"/>
                      </a:lnTo>
                      <a:lnTo>
                        <a:pt x="96" y="407"/>
                      </a:lnTo>
                      <a:lnTo>
                        <a:pt x="101" y="404"/>
                      </a:lnTo>
                      <a:lnTo>
                        <a:pt x="106" y="400"/>
                      </a:lnTo>
                      <a:lnTo>
                        <a:pt x="107" y="399"/>
                      </a:lnTo>
                      <a:lnTo>
                        <a:pt x="109" y="398"/>
                      </a:lnTo>
                      <a:lnTo>
                        <a:pt x="111" y="396"/>
                      </a:lnTo>
                      <a:lnTo>
                        <a:pt x="116" y="391"/>
                      </a:lnTo>
                      <a:lnTo>
                        <a:pt x="119" y="386"/>
                      </a:lnTo>
                      <a:lnTo>
                        <a:pt x="120" y="384"/>
                      </a:lnTo>
                      <a:lnTo>
                        <a:pt x="120" y="383"/>
                      </a:lnTo>
                      <a:lnTo>
                        <a:pt x="120" y="382"/>
                      </a:lnTo>
                      <a:lnTo>
                        <a:pt x="121" y="380"/>
                      </a:lnTo>
                      <a:lnTo>
                        <a:pt x="120" y="379"/>
                      </a:lnTo>
                      <a:lnTo>
                        <a:pt x="121" y="378"/>
                      </a:lnTo>
                      <a:lnTo>
                        <a:pt x="124" y="375"/>
                      </a:lnTo>
                      <a:lnTo>
                        <a:pt x="126" y="373"/>
                      </a:lnTo>
                      <a:lnTo>
                        <a:pt x="127" y="372"/>
                      </a:lnTo>
                      <a:lnTo>
                        <a:pt x="128" y="371"/>
                      </a:lnTo>
                      <a:lnTo>
                        <a:pt x="133" y="362"/>
                      </a:lnTo>
                      <a:lnTo>
                        <a:pt x="136" y="357"/>
                      </a:lnTo>
                      <a:lnTo>
                        <a:pt x="137" y="355"/>
                      </a:lnTo>
                      <a:lnTo>
                        <a:pt x="139" y="352"/>
                      </a:lnTo>
                      <a:lnTo>
                        <a:pt x="144" y="342"/>
                      </a:lnTo>
                      <a:lnTo>
                        <a:pt x="150" y="333"/>
                      </a:lnTo>
                      <a:lnTo>
                        <a:pt x="151" y="331"/>
                      </a:lnTo>
                      <a:lnTo>
                        <a:pt x="151" y="329"/>
                      </a:lnTo>
                      <a:lnTo>
                        <a:pt x="157" y="315"/>
                      </a:lnTo>
                      <a:lnTo>
                        <a:pt x="164" y="301"/>
                      </a:lnTo>
                      <a:lnTo>
                        <a:pt x="171" y="288"/>
                      </a:lnTo>
                      <a:lnTo>
                        <a:pt x="180" y="276"/>
                      </a:lnTo>
                      <a:lnTo>
                        <a:pt x="191" y="262"/>
                      </a:lnTo>
                      <a:lnTo>
                        <a:pt x="203" y="249"/>
                      </a:lnTo>
                      <a:lnTo>
                        <a:pt x="219" y="222"/>
                      </a:lnTo>
                      <a:lnTo>
                        <a:pt x="237" y="196"/>
                      </a:lnTo>
                      <a:lnTo>
                        <a:pt x="295" y="113"/>
                      </a:lnTo>
                      <a:lnTo>
                        <a:pt x="300" y="108"/>
                      </a:lnTo>
                      <a:lnTo>
                        <a:pt x="306" y="102"/>
                      </a:lnTo>
                      <a:lnTo>
                        <a:pt x="310" y="97"/>
                      </a:lnTo>
                      <a:lnTo>
                        <a:pt x="315" y="90"/>
                      </a:lnTo>
                      <a:lnTo>
                        <a:pt x="315" y="89"/>
                      </a:lnTo>
                      <a:lnTo>
                        <a:pt x="316" y="88"/>
                      </a:lnTo>
                      <a:lnTo>
                        <a:pt x="318" y="85"/>
                      </a:lnTo>
                      <a:lnTo>
                        <a:pt x="320" y="81"/>
                      </a:lnTo>
                      <a:lnTo>
                        <a:pt x="321" y="76"/>
                      </a:lnTo>
                      <a:lnTo>
                        <a:pt x="321" y="75"/>
                      </a:lnTo>
                      <a:lnTo>
                        <a:pt x="321" y="74"/>
                      </a:lnTo>
                      <a:lnTo>
                        <a:pt x="322" y="74"/>
                      </a:lnTo>
                      <a:lnTo>
                        <a:pt x="322" y="72"/>
                      </a:lnTo>
                      <a:lnTo>
                        <a:pt x="322" y="65"/>
                      </a:lnTo>
                      <a:lnTo>
                        <a:pt x="322" y="59"/>
                      </a:lnTo>
                      <a:lnTo>
                        <a:pt x="321" y="54"/>
                      </a:lnTo>
                      <a:lnTo>
                        <a:pt x="321" y="48"/>
                      </a:lnTo>
                      <a:lnTo>
                        <a:pt x="319" y="42"/>
                      </a:lnTo>
                      <a:lnTo>
                        <a:pt x="317" y="38"/>
                      </a:lnTo>
                      <a:lnTo>
                        <a:pt x="315" y="32"/>
                      </a:lnTo>
                      <a:lnTo>
                        <a:pt x="312" y="28"/>
                      </a:lnTo>
                      <a:lnTo>
                        <a:pt x="309" y="24"/>
                      </a:lnTo>
                      <a:lnTo>
                        <a:pt x="306" y="20"/>
                      </a:lnTo>
                      <a:lnTo>
                        <a:pt x="301" y="16"/>
                      </a:lnTo>
                      <a:lnTo>
                        <a:pt x="298" y="12"/>
                      </a:lnTo>
                      <a:lnTo>
                        <a:pt x="293" y="9"/>
                      </a:lnTo>
                      <a:lnTo>
                        <a:pt x="288" y="6"/>
                      </a:lnTo>
                      <a:lnTo>
                        <a:pt x="277" y="1"/>
                      </a:lnTo>
                      <a:lnTo>
                        <a:pt x="225" y="0"/>
                      </a:lnTo>
                      <a:lnTo>
                        <a:pt x="222" y="1"/>
                      </a:lnTo>
                      <a:lnTo>
                        <a:pt x="218" y="2"/>
                      </a:lnTo>
                      <a:lnTo>
                        <a:pt x="214" y="4"/>
                      </a:lnTo>
                      <a:lnTo>
                        <a:pt x="211" y="6"/>
                      </a:lnTo>
                      <a:lnTo>
                        <a:pt x="209" y="10"/>
                      </a:lnTo>
                      <a:lnTo>
                        <a:pt x="207" y="12"/>
                      </a:lnTo>
                      <a:lnTo>
                        <a:pt x="207" y="16"/>
                      </a:lnTo>
                      <a:lnTo>
                        <a:pt x="207" y="22"/>
                      </a:lnTo>
                      <a:lnTo>
                        <a:pt x="207" y="24"/>
                      </a:lnTo>
                      <a:lnTo>
                        <a:pt x="203" y="33"/>
                      </a:lnTo>
                      <a:lnTo>
                        <a:pt x="198" y="44"/>
                      </a:lnTo>
                      <a:lnTo>
                        <a:pt x="192" y="54"/>
                      </a:lnTo>
                      <a:lnTo>
                        <a:pt x="187" y="63"/>
                      </a:lnTo>
                      <a:lnTo>
                        <a:pt x="185" y="66"/>
                      </a:lnTo>
                      <a:lnTo>
                        <a:pt x="185" y="68"/>
                      </a:lnTo>
                      <a:lnTo>
                        <a:pt x="182" y="73"/>
                      </a:lnTo>
                      <a:lnTo>
                        <a:pt x="176" y="83"/>
                      </a:lnTo>
                      <a:lnTo>
                        <a:pt x="164" y="103"/>
                      </a:lnTo>
                      <a:lnTo>
                        <a:pt x="163" y="105"/>
                      </a:lnTo>
                      <a:lnTo>
                        <a:pt x="162" y="108"/>
                      </a:lnTo>
                      <a:lnTo>
                        <a:pt x="159" y="115"/>
                      </a:lnTo>
                      <a:lnTo>
                        <a:pt x="157" y="121"/>
                      </a:lnTo>
                      <a:lnTo>
                        <a:pt x="150" y="134"/>
                      </a:lnTo>
                      <a:lnTo>
                        <a:pt x="144" y="140"/>
                      </a:lnTo>
                      <a:lnTo>
                        <a:pt x="139" y="147"/>
                      </a:lnTo>
                      <a:lnTo>
                        <a:pt x="128" y="163"/>
                      </a:lnTo>
                      <a:lnTo>
                        <a:pt x="116" y="180"/>
                      </a:lnTo>
                      <a:lnTo>
                        <a:pt x="96" y="213"/>
                      </a:lnTo>
                      <a:lnTo>
                        <a:pt x="52" y="280"/>
                      </a:lnTo>
                      <a:lnTo>
                        <a:pt x="48" y="282"/>
                      </a:lnTo>
                      <a:lnTo>
                        <a:pt x="43" y="286"/>
                      </a:lnTo>
                      <a:lnTo>
                        <a:pt x="39" y="292"/>
                      </a:lnTo>
                      <a:lnTo>
                        <a:pt x="38" y="296"/>
                      </a:lnTo>
                      <a:lnTo>
                        <a:pt x="37" y="298"/>
                      </a:lnTo>
                      <a:lnTo>
                        <a:pt x="69" y="328"/>
                      </a:lnTo>
                      <a:lnTo>
                        <a:pt x="67" y="327"/>
                      </a:lnTo>
                      <a:lnTo>
                        <a:pt x="65" y="327"/>
                      </a:lnTo>
                      <a:lnTo>
                        <a:pt x="40" y="328"/>
                      </a:lnTo>
                      <a:lnTo>
                        <a:pt x="48" y="318"/>
                      </a:lnTo>
                      <a:lnTo>
                        <a:pt x="66" y="294"/>
                      </a:lnTo>
                      <a:lnTo>
                        <a:pt x="75" y="282"/>
                      </a:lnTo>
                      <a:lnTo>
                        <a:pt x="83" y="270"/>
                      </a:lnTo>
                      <a:lnTo>
                        <a:pt x="95" y="254"/>
                      </a:lnTo>
                      <a:lnTo>
                        <a:pt x="106" y="238"/>
                      </a:lnTo>
                      <a:lnTo>
                        <a:pt x="128" y="205"/>
                      </a:lnTo>
                      <a:lnTo>
                        <a:pt x="138" y="188"/>
                      </a:lnTo>
                      <a:lnTo>
                        <a:pt x="144" y="180"/>
                      </a:lnTo>
                      <a:lnTo>
                        <a:pt x="150" y="172"/>
                      </a:lnTo>
                      <a:lnTo>
                        <a:pt x="170" y="138"/>
                      </a:lnTo>
                      <a:lnTo>
                        <a:pt x="170" y="137"/>
                      </a:lnTo>
                      <a:lnTo>
                        <a:pt x="171" y="136"/>
                      </a:lnTo>
                      <a:lnTo>
                        <a:pt x="172" y="133"/>
                      </a:lnTo>
                      <a:lnTo>
                        <a:pt x="180" y="119"/>
                      </a:lnTo>
                      <a:lnTo>
                        <a:pt x="181" y="117"/>
                      </a:lnTo>
                      <a:lnTo>
                        <a:pt x="181" y="116"/>
                      </a:lnTo>
                      <a:lnTo>
                        <a:pt x="182" y="115"/>
                      </a:lnTo>
                      <a:lnTo>
                        <a:pt x="184" y="112"/>
                      </a:lnTo>
                      <a:lnTo>
                        <a:pt x="188" y="104"/>
                      </a:lnTo>
                      <a:lnTo>
                        <a:pt x="196" y="90"/>
                      </a:lnTo>
                      <a:lnTo>
                        <a:pt x="204" y="76"/>
                      </a:lnTo>
                      <a:lnTo>
                        <a:pt x="218" y="54"/>
                      </a:lnTo>
                      <a:lnTo>
                        <a:pt x="222" y="46"/>
                      </a:lnTo>
                      <a:lnTo>
                        <a:pt x="226" y="38"/>
                      </a:lnTo>
                      <a:lnTo>
                        <a:pt x="228" y="31"/>
                      </a:lnTo>
                      <a:lnTo>
                        <a:pt x="229" y="24"/>
                      </a:lnTo>
                      <a:lnTo>
                        <a:pt x="231" y="21"/>
                      </a:lnTo>
                      <a:lnTo>
                        <a:pt x="268" y="20"/>
                      </a:lnTo>
                      <a:lnTo>
                        <a:pt x="269" y="21"/>
                      </a:lnTo>
                      <a:lnTo>
                        <a:pt x="277" y="26"/>
                      </a:lnTo>
                      <a:lnTo>
                        <a:pt x="286" y="32"/>
                      </a:lnTo>
                      <a:lnTo>
                        <a:pt x="290" y="34"/>
                      </a:lnTo>
                      <a:lnTo>
                        <a:pt x="293" y="40"/>
                      </a:lnTo>
                      <a:lnTo>
                        <a:pt x="297" y="47"/>
                      </a:lnTo>
                      <a:lnTo>
                        <a:pt x="299" y="51"/>
                      </a:lnTo>
                      <a:lnTo>
                        <a:pt x="301" y="54"/>
                      </a:lnTo>
                      <a:lnTo>
                        <a:pt x="303" y="64"/>
                      </a:lnTo>
                      <a:lnTo>
                        <a:pt x="303" y="66"/>
                      </a:lnTo>
                      <a:lnTo>
                        <a:pt x="291" y="83"/>
                      </a:lnTo>
                      <a:lnTo>
                        <a:pt x="268" y="114"/>
                      </a:lnTo>
                      <a:lnTo>
                        <a:pt x="247" y="146"/>
                      </a:lnTo>
                      <a:lnTo>
                        <a:pt x="226" y="178"/>
                      </a:lnTo>
                      <a:lnTo>
                        <a:pt x="222" y="179"/>
                      </a:lnTo>
                      <a:lnTo>
                        <a:pt x="220" y="181"/>
                      </a:lnTo>
                      <a:lnTo>
                        <a:pt x="217" y="184"/>
                      </a:lnTo>
                      <a:lnTo>
                        <a:pt x="212" y="192"/>
                      </a:lnTo>
                      <a:lnTo>
                        <a:pt x="208" y="200"/>
                      </a:lnTo>
                      <a:lnTo>
                        <a:pt x="207" y="202"/>
                      </a:lnTo>
                      <a:lnTo>
                        <a:pt x="203" y="208"/>
                      </a:lnTo>
                      <a:lnTo>
                        <a:pt x="199" y="215"/>
                      </a:lnTo>
                      <a:lnTo>
                        <a:pt x="190" y="227"/>
                      </a:lnTo>
                      <a:lnTo>
                        <a:pt x="180" y="241"/>
                      </a:lnTo>
                      <a:lnTo>
                        <a:pt x="171" y="253"/>
                      </a:lnTo>
                      <a:lnTo>
                        <a:pt x="165" y="259"/>
                      </a:lnTo>
                      <a:lnTo>
                        <a:pt x="161" y="266"/>
                      </a:lnTo>
                      <a:lnTo>
                        <a:pt x="153" y="280"/>
                      </a:lnTo>
                      <a:lnTo>
                        <a:pt x="148" y="285"/>
                      </a:lnTo>
                      <a:lnTo>
                        <a:pt x="145" y="292"/>
                      </a:lnTo>
                      <a:lnTo>
                        <a:pt x="134" y="316"/>
                      </a:lnTo>
                      <a:lnTo>
                        <a:pt x="133" y="317"/>
                      </a:lnTo>
                      <a:lnTo>
                        <a:pt x="132" y="317"/>
                      </a:lnTo>
                      <a:lnTo>
                        <a:pt x="132" y="318"/>
                      </a:lnTo>
                      <a:lnTo>
                        <a:pt x="131" y="319"/>
                      </a:lnTo>
                      <a:lnTo>
                        <a:pt x="130" y="321"/>
                      </a:lnTo>
                      <a:lnTo>
                        <a:pt x="130" y="324"/>
                      </a:lnTo>
                      <a:lnTo>
                        <a:pt x="127" y="331"/>
                      </a:lnTo>
                      <a:lnTo>
                        <a:pt x="123" y="338"/>
                      </a:lnTo>
                      <a:lnTo>
                        <a:pt x="120" y="345"/>
                      </a:lnTo>
                      <a:lnTo>
                        <a:pt x="116" y="351"/>
                      </a:lnTo>
                      <a:lnTo>
                        <a:pt x="113" y="355"/>
                      </a:lnTo>
                      <a:lnTo>
                        <a:pt x="111" y="358"/>
                      </a:lnTo>
                      <a:lnTo>
                        <a:pt x="110" y="361"/>
                      </a:lnTo>
                      <a:lnTo>
                        <a:pt x="107" y="364"/>
                      </a:lnTo>
                      <a:lnTo>
                        <a:pt x="103" y="371"/>
                      </a:lnTo>
                      <a:lnTo>
                        <a:pt x="96" y="377"/>
                      </a:lnTo>
                      <a:lnTo>
                        <a:pt x="93" y="380"/>
                      </a:lnTo>
                      <a:lnTo>
                        <a:pt x="90" y="384"/>
                      </a:lnTo>
                      <a:lnTo>
                        <a:pt x="83" y="389"/>
                      </a:lnTo>
                      <a:lnTo>
                        <a:pt x="79" y="393"/>
                      </a:lnTo>
                      <a:lnTo>
                        <a:pt x="75" y="395"/>
                      </a:lnTo>
                      <a:lnTo>
                        <a:pt x="70" y="397"/>
                      </a:lnTo>
                      <a:lnTo>
                        <a:pt x="65" y="398"/>
                      </a:lnTo>
                      <a:lnTo>
                        <a:pt x="55" y="399"/>
                      </a:lnTo>
                      <a:lnTo>
                        <a:pt x="51" y="398"/>
                      </a:lnTo>
                      <a:lnTo>
                        <a:pt x="46" y="398"/>
                      </a:lnTo>
                      <a:lnTo>
                        <a:pt x="36" y="394"/>
                      </a:lnTo>
                      <a:lnTo>
                        <a:pt x="33" y="393"/>
                      </a:lnTo>
                      <a:lnTo>
                        <a:pt x="27" y="387"/>
                      </a:lnTo>
                      <a:lnTo>
                        <a:pt x="25" y="384"/>
                      </a:lnTo>
                      <a:lnTo>
                        <a:pt x="22" y="380"/>
                      </a:lnTo>
                      <a:lnTo>
                        <a:pt x="21" y="378"/>
                      </a:lnTo>
                      <a:lnTo>
                        <a:pt x="21" y="374"/>
                      </a:lnTo>
                      <a:lnTo>
                        <a:pt x="21" y="369"/>
                      </a:lnTo>
                      <a:lnTo>
                        <a:pt x="21" y="366"/>
                      </a:lnTo>
                      <a:lnTo>
                        <a:pt x="25" y="360"/>
                      </a:lnTo>
                      <a:lnTo>
                        <a:pt x="29" y="356"/>
                      </a:lnTo>
                      <a:lnTo>
                        <a:pt x="34" y="351"/>
                      </a:lnTo>
                      <a:lnTo>
                        <a:pt x="37" y="350"/>
                      </a:lnTo>
                      <a:lnTo>
                        <a:pt x="41" y="349"/>
                      </a:lnTo>
                      <a:lnTo>
                        <a:pt x="47" y="347"/>
                      </a:lnTo>
                      <a:lnTo>
                        <a:pt x="55" y="346"/>
                      </a:lnTo>
                      <a:lnTo>
                        <a:pt x="57" y="348"/>
                      </a:lnTo>
                      <a:lnTo>
                        <a:pt x="62" y="350"/>
                      </a:lnTo>
                      <a:lnTo>
                        <a:pt x="68" y="354"/>
                      </a:lnTo>
                      <a:lnTo>
                        <a:pt x="73" y="358"/>
                      </a:lnTo>
                      <a:lnTo>
                        <a:pt x="77" y="364"/>
                      </a:lnTo>
                      <a:lnTo>
                        <a:pt x="80" y="365"/>
                      </a:lnTo>
                      <a:lnTo>
                        <a:pt x="89" y="365"/>
                      </a:lnTo>
                      <a:lnTo>
                        <a:pt x="89" y="364"/>
                      </a:lnTo>
                      <a:lnTo>
                        <a:pt x="90" y="362"/>
                      </a:lnTo>
                      <a:lnTo>
                        <a:pt x="90" y="361"/>
                      </a:lnTo>
                      <a:lnTo>
                        <a:pt x="91" y="355"/>
                      </a:lnTo>
                      <a:lnTo>
                        <a:pt x="90" y="350"/>
                      </a:lnTo>
                      <a:lnTo>
                        <a:pt x="89" y="345"/>
                      </a:lnTo>
                      <a:lnTo>
                        <a:pt x="87" y="341"/>
                      </a:lnTo>
                      <a:lnTo>
                        <a:pt x="83" y="336"/>
                      </a:lnTo>
                      <a:lnTo>
                        <a:pt x="80" y="334"/>
                      </a:lnTo>
                      <a:lnTo>
                        <a:pt x="75" y="330"/>
                      </a:lnTo>
                      <a:lnTo>
                        <a:pt x="69" y="328"/>
                      </a:lnTo>
                      <a:lnTo>
                        <a:pt x="37" y="298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Freeform 74"/>
                <p:cNvSpPr>
                  <a:spLocks noChangeAspect="1"/>
                </p:cNvSpPr>
                <p:nvPr/>
              </p:nvSpPr>
              <p:spPr bwMode="auto">
                <a:xfrm>
                  <a:off x="2916" y="2602"/>
                  <a:ext cx="284" cy="378"/>
                </a:xfrm>
                <a:custGeom>
                  <a:avLst/>
                  <a:gdLst>
                    <a:gd name="T0" fmla="*/ 46 w 284"/>
                    <a:gd name="T1" fmla="*/ 307 h 378"/>
                    <a:gd name="T2" fmla="*/ 54 w 284"/>
                    <a:gd name="T3" fmla="*/ 310 h 378"/>
                    <a:gd name="T4" fmla="*/ 63 w 284"/>
                    <a:gd name="T5" fmla="*/ 316 h 378"/>
                    <a:gd name="T6" fmla="*/ 69 w 284"/>
                    <a:gd name="T7" fmla="*/ 325 h 378"/>
                    <a:gd name="T8" fmla="*/ 71 w 284"/>
                    <a:gd name="T9" fmla="*/ 335 h 378"/>
                    <a:gd name="T10" fmla="*/ 70 w 284"/>
                    <a:gd name="T11" fmla="*/ 342 h 378"/>
                    <a:gd name="T12" fmla="*/ 68 w 284"/>
                    <a:gd name="T13" fmla="*/ 345 h 378"/>
                    <a:gd name="T14" fmla="*/ 57 w 284"/>
                    <a:gd name="T15" fmla="*/ 343 h 378"/>
                    <a:gd name="T16" fmla="*/ 47 w 284"/>
                    <a:gd name="T17" fmla="*/ 334 h 378"/>
                    <a:gd name="T18" fmla="*/ 37 w 284"/>
                    <a:gd name="T19" fmla="*/ 328 h 378"/>
                    <a:gd name="T20" fmla="*/ 26 w 284"/>
                    <a:gd name="T21" fmla="*/ 327 h 378"/>
                    <a:gd name="T22" fmla="*/ 17 w 284"/>
                    <a:gd name="T23" fmla="*/ 329 h 378"/>
                    <a:gd name="T24" fmla="*/ 9 w 284"/>
                    <a:gd name="T25" fmla="*/ 335 h 378"/>
                    <a:gd name="T26" fmla="*/ 0 w 284"/>
                    <a:gd name="T27" fmla="*/ 346 h 378"/>
                    <a:gd name="T28" fmla="*/ 0 w 284"/>
                    <a:gd name="T29" fmla="*/ 354 h 378"/>
                    <a:gd name="T30" fmla="*/ 2 w 284"/>
                    <a:gd name="T31" fmla="*/ 360 h 378"/>
                    <a:gd name="T32" fmla="*/ 7 w 284"/>
                    <a:gd name="T33" fmla="*/ 367 h 378"/>
                    <a:gd name="T34" fmla="*/ 16 w 284"/>
                    <a:gd name="T35" fmla="*/ 374 h 378"/>
                    <a:gd name="T36" fmla="*/ 31 w 284"/>
                    <a:gd name="T37" fmla="*/ 378 h 378"/>
                    <a:gd name="T38" fmla="*/ 45 w 284"/>
                    <a:gd name="T39" fmla="*/ 378 h 378"/>
                    <a:gd name="T40" fmla="*/ 55 w 284"/>
                    <a:gd name="T41" fmla="*/ 375 h 378"/>
                    <a:gd name="T42" fmla="*/ 63 w 284"/>
                    <a:gd name="T43" fmla="*/ 369 h 378"/>
                    <a:gd name="T44" fmla="*/ 73 w 284"/>
                    <a:gd name="T45" fmla="*/ 360 h 378"/>
                    <a:gd name="T46" fmla="*/ 82 w 284"/>
                    <a:gd name="T47" fmla="*/ 350 h 378"/>
                    <a:gd name="T48" fmla="*/ 89 w 284"/>
                    <a:gd name="T49" fmla="*/ 341 h 378"/>
                    <a:gd name="T50" fmla="*/ 93 w 284"/>
                    <a:gd name="T51" fmla="*/ 335 h 378"/>
                    <a:gd name="T52" fmla="*/ 100 w 284"/>
                    <a:gd name="T53" fmla="*/ 325 h 378"/>
                    <a:gd name="T54" fmla="*/ 107 w 284"/>
                    <a:gd name="T55" fmla="*/ 311 h 378"/>
                    <a:gd name="T56" fmla="*/ 110 w 284"/>
                    <a:gd name="T57" fmla="*/ 300 h 378"/>
                    <a:gd name="T58" fmla="*/ 112 w 284"/>
                    <a:gd name="T59" fmla="*/ 298 h 378"/>
                    <a:gd name="T60" fmla="*/ 112 w 284"/>
                    <a:gd name="T61" fmla="*/ 297 h 378"/>
                    <a:gd name="T62" fmla="*/ 114 w 284"/>
                    <a:gd name="T63" fmla="*/ 296 h 378"/>
                    <a:gd name="T64" fmla="*/ 128 w 284"/>
                    <a:gd name="T65" fmla="*/ 265 h 378"/>
                    <a:gd name="T66" fmla="*/ 141 w 284"/>
                    <a:gd name="T67" fmla="*/ 246 h 378"/>
                    <a:gd name="T68" fmla="*/ 151 w 284"/>
                    <a:gd name="T69" fmla="*/ 233 h 378"/>
                    <a:gd name="T70" fmla="*/ 170 w 284"/>
                    <a:gd name="T71" fmla="*/ 207 h 378"/>
                    <a:gd name="T72" fmla="*/ 183 w 284"/>
                    <a:gd name="T73" fmla="*/ 188 h 378"/>
                    <a:gd name="T74" fmla="*/ 188 w 284"/>
                    <a:gd name="T75" fmla="*/ 180 h 378"/>
                    <a:gd name="T76" fmla="*/ 197 w 284"/>
                    <a:gd name="T77" fmla="*/ 164 h 378"/>
                    <a:gd name="T78" fmla="*/ 202 w 284"/>
                    <a:gd name="T79" fmla="*/ 159 h 378"/>
                    <a:gd name="T80" fmla="*/ 227 w 284"/>
                    <a:gd name="T81" fmla="*/ 126 h 378"/>
                    <a:gd name="T82" fmla="*/ 272 w 284"/>
                    <a:gd name="T83" fmla="*/ 63 h 378"/>
                    <a:gd name="T84" fmla="*/ 284 w 284"/>
                    <a:gd name="T85" fmla="*/ 44 h 378"/>
                    <a:gd name="T86" fmla="*/ 280 w 284"/>
                    <a:gd name="T87" fmla="*/ 31 h 378"/>
                    <a:gd name="T88" fmla="*/ 273 w 284"/>
                    <a:gd name="T89" fmla="*/ 21 h 378"/>
                    <a:gd name="T90" fmla="*/ 266 w 284"/>
                    <a:gd name="T91" fmla="*/ 13 h 378"/>
                    <a:gd name="T92" fmla="*/ 250 w 284"/>
                    <a:gd name="T93" fmla="*/ 1 h 378"/>
                    <a:gd name="T94" fmla="*/ 211 w 284"/>
                    <a:gd name="T95" fmla="*/ 1 h 378"/>
                    <a:gd name="T96" fmla="*/ 209 w 284"/>
                    <a:gd name="T97" fmla="*/ 11 h 378"/>
                    <a:gd name="T98" fmla="*/ 202 w 284"/>
                    <a:gd name="T99" fmla="*/ 26 h 378"/>
                    <a:gd name="T100" fmla="*/ 184 w 284"/>
                    <a:gd name="T101" fmla="*/ 56 h 378"/>
                    <a:gd name="T102" fmla="*/ 168 w 284"/>
                    <a:gd name="T103" fmla="*/ 85 h 378"/>
                    <a:gd name="T104" fmla="*/ 162 w 284"/>
                    <a:gd name="T105" fmla="*/ 95 h 378"/>
                    <a:gd name="T106" fmla="*/ 161 w 284"/>
                    <a:gd name="T107" fmla="*/ 96 h 378"/>
                    <a:gd name="T108" fmla="*/ 160 w 284"/>
                    <a:gd name="T109" fmla="*/ 99 h 378"/>
                    <a:gd name="T110" fmla="*/ 151 w 284"/>
                    <a:gd name="T111" fmla="*/ 116 h 378"/>
                    <a:gd name="T112" fmla="*/ 150 w 284"/>
                    <a:gd name="T113" fmla="*/ 118 h 378"/>
                    <a:gd name="T114" fmla="*/ 124 w 284"/>
                    <a:gd name="T115" fmla="*/ 160 h 378"/>
                    <a:gd name="T116" fmla="*/ 108 w 284"/>
                    <a:gd name="T117" fmla="*/ 185 h 378"/>
                    <a:gd name="T118" fmla="*/ 75 w 284"/>
                    <a:gd name="T119" fmla="*/ 234 h 378"/>
                    <a:gd name="T120" fmla="*/ 54 w 284"/>
                    <a:gd name="T121" fmla="*/ 262 h 378"/>
                    <a:gd name="T122" fmla="*/ 27 w 284"/>
                    <a:gd name="T123" fmla="*/ 298 h 378"/>
                    <a:gd name="T124" fmla="*/ 45 w 284"/>
                    <a:gd name="T125" fmla="*/ 307 h 378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60000 65536"/>
                    <a:gd name="T184" fmla="*/ 0 60000 65536"/>
                    <a:gd name="T185" fmla="*/ 0 60000 65536"/>
                    <a:gd name="T186" fmla="*/ 0 60000 65536"/>
                    <a:gd name="T187" fmla="*/ 0 60000 65536"/>
                    <a:gd name="T188" fmla="*/ 0 60000 65536"/>
                    <a:gd name="T189" fmla="*/ 0 w 284"/>
                    <a:gd name="T190" fmla="*/ 0 h 378"/>
                    <a:gd name="T191" fmla="*/ 284 w 284"/>
                    <a:gd name="T192" fmla="*/ 378 h 378"/>
                  </a:gdLst>
                  <a:ahLst/>
                  <a:cxnLst>
                    <a:cxn ang="T126">
                      <a:pos x="T0" y="T1"/>
                    </a:cxn>
                    <a:cxn ang="T127">
                      <a:pos x="T2" y="T3"/>
                    </a:cxn>
                    <a:cxn ang="T128">
                      <a:pos x="T4" y="T5"/>
                    </a:cxn>
                    <a:cxn ang="T129">
                      <a:pos x="T6" y="T7"/>
                    </a:cxn>
                    <a:cxn ang="T130">
                      <a:pos x="T8" y="T9"/>
                    </a:cxn>
                    <a:cxn ang="T131">
                      <a:pos x="T10" y="T11"/>
                    </a:cxn>
                    <a:cxn ang="T132">
                      <a:pos x="T12" y="T13"/>
                    </a:cxn>
                    <a:cxn ang="T133">
                      <a:pos x="T14" y="T15"/>
                    </a:cxn>
                    <a:cxn ang="T134">
                      <a:pos x="T16" y="T17"/>
                    </a:cxn>
                    <a:cxn ang="T135">
                      <a:pos x="T18" y="T19"/>
                    </a:cxn>
                    <a:cxn ang="T136">
                      <a:pos x="T20" y="T21"/>
                    </a:cxn>
                    <a:cxn ang="T137">
                      <a:pos x="T22" y="T23"/>
                    </a:cxn>
                    <a:cxn ang="T138">
                      <a:pos x="T24" y="T25"/>
                    </a:cxn>
                    <a:cxn ang="T139">
                      <a:pos x="T26" y="T27"/>
                    </a:cxn>
                    <a:cxn ang="T140">
                      <a:pos x="T28" y="T29"/>
                    </a:cxn>
                    <a:cxn ang="T141">
                      <a:pos x="T30" y="T31"/>
                    </a:cxn>
                    <a:cxn ang="T142">
                      <a:pos x="T32" y="T33"/>
                    </a:cxn>
                    <a:cxn ang="T143">
                      <a:pos x="T34" y="T35"/>
                    </a:cxn>
                    <a:cxn ang="T144">
                      <a:pos x="T36" y="T37"/>
                    </a:cxn>
                    <a:cxn ang="T145">
                      <a:pos x="T38" y="T39"/>
                    </a:cxn>
                    <a:cxn ang="T146">
                      <a:pos x="T40" y="T41"/>
                    </a:cxn>
                    <a:cxn ang="T147">
                      <a:pos x="T42" y="T43"/>
                    </a:cxn>
                    <a:cxn ang="T148">
                      <a:pos x="T44" y="T45"/>
                    </a:cxn>
                    <a:cxn ang="T149">
                      <a:pos x="T46" y="T47"/>
                    </a:cxn>
                    <a:cxn ang="T150">
                      <a:pos x="T48" y="T49"/>
                    </a:cxn>
                    <a:cxn ang="T151">
                      <a:pos x="T50" y="T51"/>
                    </a:cxn>
                    <a:cxn ang="T152">
                      <a:pos x="T52" y="T53"/>
                    </a:cxn>
                    <a:cxn ang="T153">
                      <a:pos x="T54" y="T55"/>
                    </a:cxn>
                    <a:cxn ang="T154">
                      <a:pos x="T56" y="T57"/>
                    </a:cxn>
                    <a:cxn ang="T155">
                      <a:pos x="T58" y="T59"/>
                    </a:cxn>
                    <a:cxn ang="T156">
                      <a:pos x="T60" y="T61"/>
                    </a:cxn>
                    <a:cxn ang="T157">
                      <a:pos x="T62" y="T63"/>
                    </a:cxn>
                    <a:cxn ang="T158">
                      <a:pos x="T64" y="T65"/>
                    </a:cxn>
                    <a:cxn ang="T159">
                      <a:pos x="T66" y="T67"/>
                    </a:cxn>
                    <a:cxn ang="T160">
                      <a:pos x="T68" y="T69"/>
                    </a:cxn>
                    <a:cxn ang="T161">
                      <a:pos x="T70" y="T71"/>
                    </a:cxn>
                    <a:cxn ang="T162">
                      <a:pos x="T72" y="T73"/>
                    </a:cxn>
                    <a:cxn ang="T163">
                      <a:pos x="T74" y="T75"/>
                    </a:cxn>
                    <a:cxn ang="T164">
                      <a:pos x="T76" y="T77"/>
                    </a:cxn>
                    <a:cxn ang="T165">
                      <a:pos x="T78" y="T79"/>
                    </a:cxn>
                    <a:cxn ang="T166">
                      <a:pos x="T80" y="T81"/>
                    </a:cxn>
                    <a:cxn ang="T167">
                      <a:pos x="T82" y="T83"/>
                    </a:cxn>
                    <a:cxn ang="T168">
                      <a:pos x="T84" y="T85"/>
                    </a:cxn>
                    <a:cxn ang="T169">
                      <a:pos x="T86" y="T87"/>
                    </a:cxn>
                    <a:cxn ang="T170">
                      <a:pos x="T88" y="T89"/>
                    </a:cxn>
                    <a:cxn ang="T171">
                      <a:pos x="T90" y="T91"/>
                    </a:cxn>
                    <a:cxn ang="T172">
                      <a:pos x="T92" y="T93"/>
                    </a:cxn>
                    <a:cxn ang="T173">
                      <a:pos x="T94" y="T95"/>
                    </a:cxn>
                    <a:cxn ang="T174">
                      <a:pos x="T96" y="T97"/>
                    </a:cxn>
                    <a:cxn ang="T175">
                      <a:pos x="T98" y="T99"/>
                    </a:cxn>
                    <a:cxn ang="T176">
                      <a:pos x="T100" y="T101"/>
                    </a:cxn>
                    <a:cxn ang="T177">
                      <a:pos x="T102" y="T103"/>
                    </a:cxn>
                    <a:cxn ang="T178">
                      <a:pos x="T104" y="T105"/>
                    </a:cxn>
                    <a:cxn ang="T179">
                      <a:pos x="T106" y="T107"/>
                    </a:cxn>
                    <a:cxn ang="T180">
                      <a:pos x="T108" y="T109"/>
                    </a:cxn>
                    <a:cxn ang="T181">
                      <a:pos x="T110" y="T111"/>
                    </a:cxn>
                    <a:cxn ang="T182">
                      <a:pos x="T112" y="T113"/>
                    </a:cxn>
                    <a:cxn ang="T183">
                      <a:pos x="T114" y="T115"/>
                    </a:cxn>
                    <a:cxn ang="T184">
                      <a:pos x="T116" y="T117"/>
                    </a:cxn>
                    <a:cxn ang="T185">
                      <a:pos x="T118" y="T119"/>
                    </a:cxn>
                    <a:cxn ang="T186">
                      <a:pos x="T120" y="T121"/>
                    </a:cxn>
                    <a:cxn ang="T187">
                      <a:pos x="T122" y="T123"/>
                    </a:cxn>
                    <a:cxn ang="T188">
                      <a:pos x="T124" y="T125"/>
                    </a:cxn>
                  </a:cxnLst>
                  <a:rect l="T189" t="T190" r="T191" b="T192"/>
                  <a:pathLst>
                    <a:path w="284" h="378">
                      <a:moveTo>
                        <a:pt x="45" y="307"/>
                      </a:moveTo>
                      <a:lnTo>
                        <a:pt x="46" y="307"/>
                      </a:lnTo>
                      <a:lnTo>
                        <a:pt x="48" y="308"/>
                      </a:lnTo>
                      <a:lnTo>
                        <a:pt x="54" y="310"/>
                      </a:lnTo>
                      <a:lnTo>
                        <a:pt x="60" y="314"/>
                      </a:lnTo>
                      <a:lnTo>
                        <a:pt x="63" y="316"/>
                      </a:lnTo>
                      <a:lnTo>
                        <a:pt x="67" y="321"/>
                      </a:lnTo>
                      <a:lnTo>
                        <a:pt x="69" y="325"/>
                      </a:lnTo>
                      <a:lnTo>
                        <a:pt x="70" y="329"/>
                      </a:lnTo>
                      <a:lnTo>
                        <a:pt x="71" y="335"/>
                      </a:lnTo>
                      <a:lnTo>
                        <a:pt x="70" y="341"/>
                      </a:lnTo>
                      <a:lnTo>
                        <a:pt x="70" y="342"/>
                      </a:lnTo>
                      <a:lnTo>
                        <a:pt x="69" y="343"/>
                      </a:lnTo>
                      <a:lnTo>
                        <a:pt x="68" y="345"/>
                      </a:lnTo>
                      <a:lnTo>
                        <a:pt x="60" y="345"/>
                      </a:lnTo>
                      <a:lnTo>
                        <a:pt x="57" y="343"/>
                      </a:lnTo>
                      <a:lnTo>
                        <a:pt x="53" y="338"/>
                      </a:lnTo>
                      <a:lnTo>
                        <a:pt x="47" y="334"/>
                      </a:lnTo>
                      <a:lnTo>
                        <a:pt x="42" y="330"/>
                      </a:lnTo>
                      <a:lnTo>
                        <a:pt x="37" y="328"/>
                      </a:lnTo>
                      <a:lnTo>
                        <a:pt x="34" y="326"/>
                      </a:lnTo>
                      <a:lnTo>
                        <a:pt x="26" y="327"/>
                      </a:lnTo>
                      <a:lnTo>
                        <a:pt x="20" y="328"/>
                      </a:lnTo>
                      <a:lnTo>
                        <a:pt x="17" y="329"/>
                      </a:lnTo>
                      <a:lnTo>
                        <a:pt x="14" y="331"/>
                      </a:lnTo>
                      <a:lnTo>
                        <a:pt x="9" y="335"/>
                      </a:lnTo>
                      <a:lnTo>
                        <a:pt x="4" y="340"/>
                      </a:lnTo>
                      <a:lnTo>
                        <a:pt x="0" y="346"/>
                      </a:lnTo>
                      <a:lnTo>
                        <a:pt x="0" y="349"/>
                      </a:lnTo>
                      <a:lnTo>
                        <a:pt x="0" y="354"/>
                      </a:lnTo>
                      <a:lnTo>
                        <a:pt x="0" y="358"/>
                      </a:lnTo>
                      <a:lnTo>
                        <a:pt x="2" y="360"/>
                      </a:lnTo>
                      <a:lnTo>
                        <a:pt x="4" y="364"/>
                      </a:lnTo>
                      <a:lnTo>
                        <a:pt x="7" y="367"/>
                      </a:lnTo>
                      <a:lnTo>
                        <a:pt x="12" y="373"/>
                      </a:lnTo>
                      <a:lnTo>
                        <a:pt x="16" y="374"/>
                      </a:lnTo>
                      <a:lnTo>
                        <a:pt x="25" y="378"/>
                      </a:lnTo>
                      <a:lnTo>
                        <a:pt x="31" y="378"/>
                      </a:lnTo>
                      <a:lnTo>
                        <a:pt x="35" y="378"/>
                      </a:lnTo>
                      <a:lnTo>
                        <a:pt x="45" y="378"/>
                      </a:lnTo>
                      <a:lnTo>
                        <a:pt x="50" y="377"/>
                      </a:lnTo>
                      <a:lnTo>
                        <a:pt x="55" y="375"/>
                      </a:lnTo>
                      <a:lnTo>
                        <a:pt x="59" y="372"/>
                      </a:lnTo>
                      <a:lnTo>
                        <a:pt x="63" y="369"/>
                      </a:lnTo>
                      <a:lnTo>
                        <a:pt x="70" y="364"/>
                      </a:lnTo>
                      <a:lnTo>
                        <a:pt x="73" y="360"/>
                      </a:lnTo>
                      <a:lnTo>
                        <a:pt x="76" y="357"/>
                      </a:lnTo>
                      <a:lnTo>
                        <a:pt x="82" y="350"/>
                      </a:lnTo>
                      <a:lnTo>
                        <a:pt x="87" y="343"/>
                      </a:lnTo>
                      <a:lnTo>
                        <a:pt x="89" y="341"/>
                      </a:lnTo>
                      <a:lnTo>
                        <a:pt x="91" y="338"/>
                      </a:lnTo>
                      <a:lnTo>
                        <a:pt x="93" y="335"/>
                      </a:lnTo>
                      <a:lnTo>
                        <a:pt x="96" y="331"/>
                      </a:lnTo>
                      <a:lnTo>
                        <a:pt x="100" y="325"/>
                      </a:lnTo>
                      <a:lnTo>
                        <a:pt x="103" y="318"/>
                      </a:lnTo>
                      <a:lnTo>
                        <a:pt x="107" y="311"/>
                      </a:lnTo>
                      <a:lnTo>
                        <a:pt x="110" y="304"/>
                      </a:lnTo>
                      <a:lnTo>
                        <a:pt x="110" y="300"/>
                      </a:lnTo>
                      <a:lnTo>
                        <a:pt x="111" y="299"/>
                      </a:lnTo>
                      <a:lnTo>
                        <a:pt x="112" y="298"/>
                      </a:lnTo>
                      <a:lnTo>
                        <a:pt x="112" y="297"/>
                      </a:lnTo>
                      <a:lnTo>
                        <a:pt x="113" y="297"/>
                      </a:lnTo>
                      <a:lnTo>
                        <a:pt x="114" y="296"/>
                      </a:lnTo>
                      <a:lnTo>
                        <a:pt x="125" y="272"/>
                      </a:lnTo>
                      <a:lnTo>
                        <a:pt x="128" y="265"/>
                      </a:lnTo>
                      <a:lnTo>
                        <a:pt x="133" y="260"/>
                      </a:lnTo>
                      <a:lnTo>
                        <a:pt x="141" y="246"/>
                      </a:lnTo>
                      <a:lnTo>
                        <a:pt x="146" y="239"/>
                      </a:lnTo>
                      <a:lnTo>
                        <a:pt x="151" y="233"/>
                      </a:lnTo>
                      <a:lnTo>
                        <a:pt x="160" y="221"/>
                      </a:lnTo>
                      <a:lnTo>
                        <a:pt x="170" y="207"/>
                      </a:lnTo>
                      <a:lnTo>
                        <a:pt x="179" y="195"/>
                      </a:lnTo>
                      <a:lnTo>
                        <a:pt x="183" y="188"/>
                      </a:lnTo>
                      <a:lnTo>
                        <a:pt x="188" y="182"/>
                      </a:lnTo>
                      <a:lnTo>
                        <a:pt x="188" y="180"/>
                      </a:lnTo>
                      <a:lnTo>
                        <a:pt x="192" y="172"/>
                      </a:lnTo>
                      <a:lnTo>
                        <a:pt x="197" y="164"/>
                      </a:lnTo>
                      <a:lnTo>
                        <a:pt x="201" y="161"/>
                      </a:lnTo>
                      <a:lnTo>
                        <a:pt x="202" y="159"/>
                      </a:lnTo>
                      <a:lnTo>
                        <a:pt x="206" y="158"/>
                      </a:lnTo>
                      <a:lnTo>
                        <a:pt x="227" y="126"/>
                      </a:lnTo>
                      <a:lnTo>
                        <a:pt x="249" y="94"/>
                      </a:lnTo>
                      <a:lnTo>
                        <a:pt x="272" y="63"/>
                      </a:lnTo>
                      <a:lnTo>
                        <a:pt x="284" y="46"/>
                      </a:lnTo>
                      <a:lnTo>
                        <a:pt x="284" y="44"/>
                      </a:lnTo>
                      <a:lnTo>
                        <a:pt x="281" y="35"/>
                      </a:lnTo>
                      <a:lnTo>
                        <a:pt x="280" y="31"/>
                      </a:lnTo>
                      <a:lnTo>
                        <a:pt x="278" y="28"/>
                      </a:lnTo>
                      <a:lnTo>
                        <a:pt x="273" y="21"/>
                      </a:lnTo>
                      <a:lnTo>
                        <a:pt x="271" y="14"/>
                      </a:lnTo>
                      <a:lnTo>
                        <a:pt x="266" y="13"/>
                      </a:lnTo>
                      <a:lnTo>
                        <a:pt x="258" y="7"/>
                      </a:lnTo>
                      <a:lnTo>
                        <a:pt x="250" y="1"/>
                      </a:lnTo>
                      <a:lnTo>
                        <a:pt x="249" y="0"/>
                      </a:lnTo>
                      <a:lnTo>
                        <a:pt x="211" y="1"/>
                      </a:lnTo>
                      <a:lnTo>
                        <a:pt x="209" y="4"/>
                      </a:lnTo>
                      <a:lnTo>
                        <a:pt x="209" y="11"/>
                      </a:lnTo>
                      <a:lnTo>
                        <a:pt x="206" y="18"/>
                      </a:lnTo>
                      <a:lnTo>
                        <a:pt x="202" y="26"/>
                      </a:lnTo>
                      <a:lnTo>
                        <a:pt x="198" y="34"/>
                      </a:lnTo>
                      <a:lnTo>
                        <a:pt x="184" y="56"/>
                      </a:lnTo>
                      <a:lnTo>
                        <a:pt x="176" y="70"/>
                      </a:lnTo>
                      <a:lnTo>
                        <a:pt x="168" y="85"/>
                      </a:lnTo>
                      <a:lnTo>
                        <a:pt x="164" y="92"/>
                      </a:lnTo>
                      <a:lnTo>
                        <a:pt x="162" y="95"/>
                      </a:lnTo>
                      <a:lnTo>
                        <a:pt x="161" y="96"/>
                      </a:lnTo>
                      <a:lnTo>
                        <a:pt x="161" y="97"/>
                      </a:lnTo>
                      <a:lnTo>
                        <a:pt x="160" y="99"/>
                      </a:lnTo>
                      <a:lnTo>
                        <a:pt x="153" y="114"/>
                      </a:lnTo>
                      <a:lnTo>
                        <a:pt x="151" y="116"/>
                      </a:lnTo>
                      <a:lnTo>
                        <a:pt x="150" y="117"/>
                      </a:lnTo>
                      <a:lnTo>
                        <a:pt x="150" y="118"/>
                      </a:lnTo>
                      <a:lnTo>
                        <a:pt x="130" y="152"/>
                      </a:lnTo>
                      <a:lnTo>
                        <a:pt x="124" y="160"/>
                      </a:lnTo>
                      <a:lnTo>
                        <a:pt x="118" y="168"/>
                      </a:lnTo>
                      <a:lnTo>
                        <a:pt x="108" y="185"/>
                      </a:lnTo>
                      <a:lnTo>
                        <a:pt x="86" y="218"/>
                      </a:lnTo>
                      <a:lnTo>
                        <a:pt x="75" y="234"/>
                      </a:lnTo>
                      <a:lnTo>
                        <a:pt x="63" y="250"/>
                      </a:lnTo>
                      <a:lnTo>
                        <a:pt x="54" y="262"/>
                      </a:lnTo>
                      <a:lnTo>
                        <a:pt x="46" y="274"/>
                      </a:lnTo>
                      <a:lnTo>
                        <a:pt x="27" y="298"/>
                      </a:lnTo>
                      <a:lnTo>
                        <a:pt x="19" y="308"/>
                      </a:lnTo>
                      <a:lnTo>
                        <a:pt x="45" y="307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3" name="Text Box 75"/>
              <p:cNvSpPr txBox="1">
                <a:spLocks noChangeArrowheads="1"/>
              </p:cNvSpPr>
              <p:nvPr/>
            </p:nvSpPr>
            <p:spPr bwMode="auto">
              <a:xfrm>
                <a:off x="1521" y="2134"/>
                <a:ext cx="454" cy="3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>
                    <a:solidFill>
                      <a:schemeClr val="bg2"/>
                    </a:solidFill>
                  </a:rPr>
                  <a:t>T+1</a:t>
                </a:r>
                <a:endParaRPr lang="en-CA" altLang="en-US" sz="1400" i="0" dirty="0">
                  <a:solidFill>
                    <a:schemeClr val="bg2"/>
                  </a:solidFill>
                </a:endParaRPr>
              </a:p>
            </p:txBody>
          </p:sp>
        </p:grpSp>
        <p:pic>
          <p:nvPicPr>
            <p:cNvPr id="220" name="Picture 76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640" y="1226"/>
              <a:ext cx="480" cy="4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pic>
        <p:nvPicPr>
          <p:cNvPr id="357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17106" y="3991708"/>
            <a:ext cx="3731294" cy="27984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434" name="Group 433"/>
          <p:cNvGrpSpPr/>
          <p:nvPr/>
        </p:nvGrpSpPr>
        <p:grpSpPr>
          <a:xfrm>
            <a:off x="5562600" y="3733800"/>
            <a:ext cx="3891861" cy="3064641"/>
            <a:chOff x="5257800" y="2819400"/>
            <a:chExt cx="4191000" cy="3630109"/>
          </a:xfrm>
        </p:grpSpPr>
        <p:grpSp>
          <p:nvGrpSpPr>
            <p:cNvPr id="435" name="Group 434"/>
            <p:cNvGrpSpPr/>
            <p:nvPr/>
          </p:nvGrpSpPr>
          <p:grpSpPr>
            <a:xfrm>
              <a:off x="5257800" y="4495800"/>
              <a:ext cx="3180789" cy="1953709"/>
              <a:chOff x="990600" y="4495800"/>
              <a:chExt cx="3180789" cy="1953709"/>
            </a:xfrm>
          </p:grpSpPr>
          <p:sp>
            <p:nvSpPr>
              <p:cNvPr id="464" name="AutoShape 31"/>
              <p:cNvSpPr>
                <a:spLocks noChangeArrowheads="1"/>
              </p:cNvSpPr>
              <p:nvPr/>
            </p:nvSpPr>
            <p:spPr bwMode="auto">
              <a:xfrm>
                <a:off x="3124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465" name="AutoShape 32"/>
              <p:cNvSpPr>
                <a:spLocks noChangeArrowheads="1"/>
              </p:cNvSpPr>
              <p:nvPr/>
            </p:nvSpPr>
            <p:spPr bwMode="auto">
              <a:xfrm>
                <a:off x="1219200" y="5105400"/>
                <a:ext cx="914400" cy="1295400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466" name="Text Box 33"/>
              <p:cNvSpPr txBox="1">
                <a:spLocks noChangeArrowheads="1"/>
              </p:cNvSpPr>
              <p:nvPr/>
            </p:nvSpPr>
            <p:spPr bwMode="auto">
              <a:xfrm>
                <a:off x="1279236" y="6121400"/>
                <a:ext cx="878988" cy="3281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200" i="0" dirty="0">
                    <a:solidFill>
                      <a:schemeClr val="accent1"/>
                    </a:solidFill>
                    <a:sym typeface="Symbol"/>
                  </a:rPr>
                  <a:t>x/4  3y</a:t>
                </a:r>
                <a:endParaRPr lang="en-US" altLang="en-US" sz="1200" dirty="0"/>
              </a:p>
            </p:txBody>
          </p:sp>
          <p:sp>
            <p:nvSpPr>
              <p:cNvPr id="467" name="Text Box 35"/>
              <p:cNvSpPr txBox="1">
                <a:spLocks noChangeArrowheads="1"/>
              </p:cNvSpPr>
              <p:nvPr/>
            </p:nvSpPr>
            <p:spPr bwMode="auto">
              <a:xfrm>
                <a:off x="3071446" y="6107722"/>
                <a:ext cx="1099943" cy="32810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spcBef>
                    <a:spcPct val="0"/>
                  </a:spcBef>
                  <a:buFontTx/>
                  <a:buNone/>
                </a:pPr>
                <a:r>
                  <a:rPr lang="en-US" altLang="en-US" sz="1200" i="0" dirty="0">
                    <a:solidFill>
                      <a:schemeClr val="accent1"/>
                    </a:solidFill>
                    <a:sym typeface="Symbol"/>
                  </a:rPr>
                  <a:t>(x-3</a:t>
                </a:r>
                <a:r>
                  <a:rPr lang="en-US" altLang="en-US" sz="1200" i="0" dirty="0">
                    <a:solidFill>
                      <a:schemeClr val="accent1"/>
                    </a:solidFill>
                  </a:rPr>
                  <a:t>x</a:t>
                </a:r>
                <a:r>
                  <a:rPr lang="en-US" altLang="en-US" sz="1200" i="0" baseline="-25000" dirty="0">
                    <a:solidFill>
                      <a:schemeClr val="accent1"/>
                    </a:solidFill>
                  </a:rPr>
                  <a:t>1</a:t>
                </a:r>
                <a:r>
                  <a:rPr lang="en-US" altLang="en-US" sz="1200" i="0" dirty="0">
                    <a:solidFill>
                      <a:schemeClr val="accent1"/>
                    </a:solidFill>
                    <a:sym typeface="Symbol"/>
                  </a:rPr>
                  <a:t>)  y  </a:t>
                </a:r>
                <a:endParaRPr lang="en-US" altLang="en-US" sz="1200" i="0" dirty="0"/>
              </a:p>
            </p:txBody>
          </p:sp>
          <p:sp>
            <p:nvSpPr>
              <p:cNvPr id="468" name="Line 36"/>
              <p:cNvSpPr>
                <a:spLocks noChangeShapeType="1"/>
              </p:cNvSpPr>
              <p:nvPr/>
            </p:nvSpPr>
            <p:spPr bwMode="auto">
              <a:xfrm flipH="1">
                <a:off x="1676400" y="4495800"/>
                <a:ext cx="10668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9" name="Line 38"/>
              <p:cNvSpPr>
                <a:spLocks noChangeShapeType="1"/>
              </p:cNvSpPr>
              <p:nvPr/>
            </p:nvSpPr>
            <p:spPr bwMode="auto">
              <a:xfrm>
                <a:off x="2743200" y="4495800"/>
                <a:ext cx="838200" cy="609600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70" name="Group 39"/>
              <p:cNvGrpSpPr>
                <a:grpSpLocks/>
              </p:cNvGrpSpPr>
              <p:nvPr/>
            </p:nvGrpSpPr>
            <p:grpSpPr bwMode="auto">
              <a:xfrm flipH="1">
                <a:off x="9906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486" name="Group 40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94" name="Freeform 41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5" name="Freeform 42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6" name="Freeform 43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7" name="Freeform 44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45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46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87" name="Freeform 47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8" name="Freeform 48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9" name="Oval 49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0" name="Oval 50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1" name="Oval 51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2" name="Oval 52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3" name="Oval 53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471" name="Group 69"/>
              <p:cNvGrpSpPr>
                <a:grpSpLocks/>
              </p:cNvGrpSpPr>
              <p:nvPr/>
            </p:nvGrpSpPr>
            <p:grpSpPr bwMode="auto">
              <a:xfrm flipH="1">
                <a:off x="2971800" y="5181600"/>
                <a:ext cx="381000" cy="993775"/>
                <a:chOff x="2308" y="1513"/>
                <a:chExt cx="1162" cy="2570"/>
              </a:xfrm>
            </p:grpSpPr>
            <p:grpSp>
              <p:nvGrpSpPr>
                <p:cNvPr id="472" name="Group 70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80" name="Freeform 71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1" name="Freeform 72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2" name="Freeform 73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3" name="Freeform 74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4" name="Freeform 75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5" name="Freeform 76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73" name="Freeform 77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4" name="Freeform 78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5" name="Oval 79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76" name="Oval 80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77" name="Oval 81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78" name="Oval 82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79" name="Oval 83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436" name="Group 435"/>
            <p:cNvGrpSpPr/>
            <p:nvPr/>
          </p:nvGrpSpPr>
          <p:grpSpPr>
            <a:xfrm>
              <a:off x="5257800" y="2819400"/>
              <a:ext cx="4191000" cy="1981200"/>
              <a:chOff x="990600" y="2819400"/>
              <a:chExt cx="4191000" cy="1981200"/>
            </a:xfrm>
          </p:grpSpPr>
          <p:sp>
            <p:nvSpPr>
              <p:cNvPr id="437" name="Rectangle 2"/>
              <p:cNvSpPr>
                <a:spLocks noChangeArrowheads="1"/>
              </p:cNvSpPr>
              <p:nvPr/>
            </p:nvSpPr>
            <p:spPr bwMode="auto">
              <a:xfrm>
                <a:off x="1295400" y="2819400"/>
                <a:ext cx="3429000" cy="167640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grpSp>
            <p:nvGrpSpPr>
              <p:cNvPr id="438" name="Group 437"/>
              <p:cNvGrpSpPr/>
              <p:nvPr/>
            </p:nvGrpSpPr>
            <p:grpSpPr>
              <a:xfrm>
                <a:off x="990600" y="2838450"/>
                <a:ext cx="4191000" cy="1962150"/>
                <a:chOff x="990600" y="2838450"/>
                <a:chExt cx="4191000" cy="1962150"/>
              </a:xfrm>
            </p:grpSpPr>
            <p:grpSp>
              <p:nvGrpSpPr>
                <p:cNvPr id="439" name="Group 6"/>
                <p:cNvGrpSpPr>
                  <a:grpSpLocks/>
                </p:cNvGrpSpPr>
                <p:nvPr/>
              </p:nvGrpSpPr>
              <p:grpSpPr bwMode="auto">
                <a:xfrm>
                  <a:off x="990600" y="3733800"/>
                  <a:ext cx="441325" cy="1066800"/>
                  <a:chOff x="864" y="465"/>
                  <a:chExt cx="1046" cy="2358"/>
                </a:xfrm>
              </p:grpSpPr>
              <p:grpSp>
                <p:nvGrpSpPr>
                  <p:cNvPr id="441" name="Group 7"/>
                  <p:cNvGrpSpPr>
                    <a:grpSpLocks/>
                  </p:cNvGrpSpPr>
                  <p:nvPr/>
                </p:nvGrpSpPr>
                <p:grpSpPr bwMode="auto">
                  <a:xfrm>
                    <a:off x="864" y="465"/>
                    <a:ext cx="1008" cy="2319"/>
                    <a:chOff x="587" y="528"/>
                    <a:chExt cx="1008" cy="2319"/>
                  </a:xfrm>
                </p:grpSpPr>
                <p:grpSp>
                  <p:nvGrpSpPr>
                    <p:cNvPr id="444" name="Group 8"/>
                    <p:cNvGrpSpPr>
                      <a:grpSpLocks/>
                    </p:cNvGrpSpPr>
                    <p:nvPr/>
                  </p:nvGrpSpPr>
                  <p:grpSpPr bwMode="auto">
                    <a:xfrm>
                      <a:off x="587" y="528"/>
                      <a:ext cx="1008" cy="2319"/>
                      <a:chOff x="587" y="528"/>
                      <a:chExt cx="1008" cy="2319"/>
                    </a:xfrm>
                  </p:grpSpPr>
                  <p:grpSp>
                    <p:nvGrpSpPr>
                      <p:cNvPr id="446" name="Group 9"/>
                      <p:cNvGrpSpPr>
                        <a:grpSpLocks/>
                      </p:cNvGrpSpPr>
                      <p:nvPr/>
                    </p:nvGrpSpPr>
                    <p:grpSpPr bwMode="auto">
                      <a:xfrm>
                        <a:off x="587" y="528"/>
                        <a:ext cx="1008" cy="2319"/>
                        <a:chOff x="1151" y="1104"/>
                        <a:chExt cx="686" cy="1741"/>
                      </a:xfrm>
                    </p:grpSpPr>
                    <p:sp>
                      <p:nvSpPr>
                        <p:cNvPr id="453" name="Freeform 10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321" y="1581"/>
                          <a:ext cx="304" cy="566"/>
                        </a:xfrm>
                        <a:custGeom>
                          <a:avLst/>
                          <a:gdLst>
                            <a:gd name="T0" fmla="*/ 7 w 304"/>
                            <a:gd name="T1" fmla="*/ 174 h 566"/>
                            <a:gd name="T2" fmla="*/ 18 w 304"/>
                            <a:gd name="T3" fmla="*/ 122 h 566"/>
                            <a:gd name="T4" fmla="*/ 42 w 304"/>
                            <a:gd name="T5" fmla="*/ 83 h 566"/>
                            <a:gd name="T6" fmla="*/ 81 w 304"/>
                            <a:gd name="T7" fmla="*/ 45 h 566"/>
                            <a:gd name="T8" fmla="*/ 148 w 304"/>
                            <a:gd name="T9" fmla="*/ 7 h 566"/>
                            <a:gd name="T10" fmla="*/ 205 w 304"/>
                            <a:gd name="T11" fmla="*/ 0 h 566"/>
                            <a:gd name="T12" fmla="*/ 255 w 304"/>
                            <a:gd name="T13" fmla="*/ 10 h 566"/>
                            <a:gd name="T14" fmla="*/ 290 w 304"/>
                            <a:gd name="T15" fmla="*/ 31 h 566"/>
                            <a:gd name="T16" fmla="*/ 304 w 304"/>
                            <a:gd name="T17" fmla="*/ 59 h 566"/>
                            <a:gd name="T18" fmla="*/ 304 w 304"/>
                            <a:gd name="T19" fmla="*/ 87 h 566"/>
                            <a:gd name="T20" fmla="*/ 290 w 304"/>
                            <a:gd name="T21" fmla="*/ 118 h 566"/>
                            <a:gd name="T22" fmla="*/ 262 w 304"/>
                            <a:gd name="T23" fmla="*/ 146 h 566"/>
                            <a:gd name="T24" fmla="*/ 223 w 304"/>
                            <a:gd name="T25" fmla="*/ 181 h 566"/>
                            <a:gd name="T26" fmla="*/ 201 w 304"/>
                            <a:gd name="T27" fmla="*/ 215 h 566"/>
                            <a:gd name="T28" fmla="*/ 194 w 304"/>
                            <a:gd name="T29" fmla="*/ 240 h 566"/>
                            <a:gd name="T30" fmla="*/ 194 w 304"/>
                            <a:gd name="T31" fmla="*/ 260 h 566"/>
                            <a:gd name="T32" fmla="*/ 205 w 304"/>
                            <a:gd name="T33" fmla="*/ 295 h 566"/>
                            <a:gd name="T34" fmla="*/ 230 w 304"/>
                            <a:gd name="T35" fmla="*/ 344 h 566"/>
                            <a:gd name="T36" fmla="*/ 247 w 304"/>
                            <a:gd name="T37" fmla="*/ 399 h 566"/>
                            <a:gd name="T38" fmla="*/ 251 w 304"/>
                            <a:gd name="T39" fmla="*/ 438 h 566"/>
                            <a:gd name="T40" fmla="*/ 244 w 304"/>
                            <a:gd name="T41" fmla="*/ 479 h 566"/>
                            <a:gd name="T42" fmla="*/ 233 w 304"/>
                            <a:gd name="T43" fmla="*/ 510 h 566"/>
                            <a:gd name="T44" fmla="*/ 201 w 304"/>
                            <a:gd name="T45" fmla="*/ 545 h 566"/>
                            <a:gd name="T46" fmla="*/ 173 w 304"/>
                            <a:gd name="T47" fmla="*/ 559 h 566"/>
                            <a:gd name="T48" fmla="*/ 141 w 304"/>
                            <a:gd name="T49" fmla="*/ 566 h 566"/>
                            <a:gd name="T50" fmla="*/ 113 w 304"/>
                            <a:gd name="T51" fmla="*/ 563 h 566"/>
                            <a:gd name="T52" fmla="*/ 92 w 304"/>
                            <a:gd name="T53" fmla="*/ 549 h 566"/>
                            <a:gd name="T54" fmla="*/ 67 w 304"/>
                            <a:gd name="T55" fmla="*/ 521 h 566"/>
                            <a:gd name="T56" fmla="*/ 42 w 304"/>
                            <a:gd name="T57" fmla="*/ 472 h 566"/>
                            <a:gd name="T58" fmla="*/ 14 w 304"/>
                            <a:gd name="T59" fmla="*/ 392 h 566"/>
                            <a:gd name="T60" fmla="*/ 4 w 304"/>
                            <a:gd name="T61" fmla="*/ 333 h 566"/>
                            <a:gd name="T62" fmla="*/ 0 w 304"/>
                            <a:gd name="T63" fmla="*/ 257 h 566"/>
                            <a:gd name="T64" fmla="*/ 0 w 304"/>
                            <a:gd name="T65" fmla="*/ 222 h 566"/>
                            <a:gd name="T66" fmla="*/ 7 w 304"/>
                            <a:gd name="T67" fmla="*/ 174 h 56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w 304"/>
                            <a:gd name="T103" fmla="*/ 0 h 566"/>
                            <a:gd name="T104" fmla="*/ 304 w 304"/>
                            <a:gd name="T105" fmla="*/ 566 h 566"/>
                          </a:gdLst>
                          <a:ahLst/>
                          <a:cxnLst>
                            <a:cxn ang="T68">
                              <a:pos x="T0" y="T1"/>
                            </a:cxn>
                            <a:cxn ang="T69">
                              <a:pos x="T2" y="T3"/>
                            </a:cxn>
                            <a:cxn ang="T70">
                              <a:pos x="T4" y="T5"/>
                            </a:cxn>
                            <a:cxn ang="T71">
                              <a:pos x="T6" y="T7"/>
                            </a:cxn>
                            <a:cxn ang="T72">
                              <a:pos x="T8" y="T9"/>
                            </a:cxn>
                            <a:cxn ang="T73">
                              <a:pos x="T10" y="T11"/>
                            </a:cxn>
                            <a:cxn ang="T74">
                              <a:pos x="T12" y="T13"/>
                            </a:cxn>
                            <a:cxn ang="T75">
                              <a:pos x="T14" y="T15"/>
                            </a:cxn>
                            <a:cxn ang="T76">
                              <a:pos x="T16" y="T17"/>
                            </a:cxn>
                            <a:cxn ang="T77">
                              <a:pos x="T18" y="T19"/>
                            </a:cxn>
                            <a:cxn ang="T78">
                              <a:pos x="T20" y="T21"/>
                            </a:cxn>
                            <a:cxn ang="T79">
                              <a:pos x="T22" y="T23"/>
                            </a:cxn>
                            <a:cxn ang="T80">
                              <a:pos x="T24" y="T25"/>
                            </a:cxn>
                            <a:cxn ang="T81">
                              <a:pos x="T26" y="T27"/>
                            </a:cxn>
                            <a:cxn ang="T82">
                              <a:pos x="T28" y="T29"/>
                            </a:cxn>
                            <a:cxn ang="T83">
                              <a:pos x="T30" y="T31"/>
                            </a:cxn>
                            <a:cxn ang="T84">
                              <a:pos x="T32" y="T33"/>
                            </a:cxn>
                            <a:cxn ang="T85">
                              <a:pos x="T34" y="T35"/>
                            </a:cxn>
                            <a:cxn ang="T86">
                              <a:pos x="T36" y="T37"/>
                            </a:cxn>
                            <a:cxn ang="T87">
                              <a:pos x="T38" y="T39"/>
                            </a:cxn>
                            <a:cxn ang="T88">
                              <a:pos x="T40" y="T41"/>
                            </a:cxn>
                            <a:cxn ang="T89">
                              <a:pos x="T42" y="T43"/>
                            </a:cxn>
                            <a:cxn ang="T90">
                              <a:pos x="T44" y="T45"/>
                            </a:cxn>
                            <a:cxn ang="T91">
                              <a:pos x="T46" y="T47"/>
                            </a:cxn>
                            <a:cxn ang="T92">
                              <a:pos x="T48" y="T49"/>
                            </a:cxn>
                            <a:cxn ang="T93">
                              <a:pos x="T50" y="T51"/>
                            </a:cxn>
                            <a:cxn ang="T94">
                              <a:pos x="T52" y="T53"/>
                            </a:cxn>
                            <a:cxn ang="T95">
                              <a:pos x="T54" y="T55"/>
                            </a:cxn>
                            <a:cxn ang="T96">
                              <a:pos x="T56" y="T57"/>
                            </a:cxn>
                            <a:cxn ang="T97">
                              <a:pos x="T58" y="T59"/>
                            </a:cxn>
                            <a:cxn ang="T98">
                              <a:pos x="T60" y="T61"/>
                            </a:cxn>
                            <a:cxn ang="T99">
                              <a:pos x="T62" y="T63"/>
                            </a:cxn>
                            <a:cxn ang="T100">
                              <a:pos x="T64" y="T65"/>
                            </a:cxn>
                            <a:cxn ang="T101">
                              <a:pos x="T66" y="T67"/>
                            </a:cxn>
                          </a:cxnLst>
                          <a:rect l="T102" t="T103" r="T104" b="T105"/>
                          <a:pathLst>
                            <a:path w="304" h="566">
                              <a:moveTo>
                                <a:pt x="7" y="174"/>
                              </a:moveTo>
                              <a:lnTo>
                                <a:pt x="18" y="122"/>
                              </a:lnTo>
                              <a:lnTo>
                                <a:pt x="42" y="83"/>
                              </a:lnTo>
                              <a:lnTo>
                                <a:pt x="81" y="45"/>
                              </a:lnTo>
                              <a:lnTo>
                                <a:pt x="148" y="7"/>
                              </a:lnTo>
                              <a:lnTo>
                                <a:pt x="205" y="0"/>
                              </a:lnTo>
                              <a:lnTo>
                                <a:pt x="255" y="10"/>
                              </a:lnTo>
                              <a:lnTo>
                                <a:pt x="290" y="31"/>
                              </a:lnTo>
                              <a:lnTo>
                                <a:pt x="304" y="59"/>
                              </a:lnTo>
                              <a:lnTo>
                                <a:pt x="304" y="87"/>
                              </a:lnTo>
                              <a:lnTo>
                                <a:pt x="290" y="118"/>
                              </a:lnTo>
                              <a:lnTo>
                                <a:pt x="262" y="146"/>
                              </a:lnTo>
                              <a:lnTo>
                                <a:pt x="223" y="181"/>
                              </a:lnTo>
                              <a:lnTo>
                                <a:pt x="201" y="215"/>
                              </a:lnTo>
                              <a:lnTo>
                                <a:pt x="194" y="240"/>
                              </a:lnTo>
                              <a:lnTo>
                                <a:pt x="194" y="260"/>
                              </a:lnTo>
                              <a:lnTo>
                                <a:pt x="205" y="295"/>
                              </a:lnTo>
                              <a:lnTo>
                                <a:pt x="230" y="344"/>
                              </a:lnTo>
                              <a:lnTo>
                                <a:pt x="247" y="399"/>
                              </a:lnTo>
                              <a:lnTo>
                                <a:pt x="251" y="438"/>
                              </a:lnTo>
                              <a:lnTo>
                                <a:pt x="244" y="479"/>
                              </a:lnTo>
                              <a:lnTo>
                                <a:pt x="233" y="510"/>
                              </a:lnTo>
                              <a:lnTo>
                                <a:pt x="201" y="545"/>
                              </a:lnTo>
                              <a:lnTo>
                                <a:pt x="173" y="559"/>
                              </a:lnTo>
                              <a:lnTo>
                                <a:pt x="141" y="566"/>
                              </a:lnTo>
                              <a:lnTo>
                                <a:pt x="113" y="563"/>
                              </a:lnTo>
                              <a:lnTo>
                                <a:pt x="92" y="549"/>
                              </a:lnTo>
                              <a:lnTo>
                                <a:pt x="67" y="521"/>
                              </a:lnTo>
                              <a:lnTo>
                                <a:pt x="42" y="472"/>
                              </a:lnTo>
                              <a:lnTo>
                                <a:pt x="14" y="392"/>
                              </a:lnTo>
                              <a:lnTo>
                                <a:pt x="4" y="333"/>
                              </a:lnTo>
                              <a:lnTo>
                                <a:pt x="0" y="257"/>
                              </a:lnTo>
                              <a:lnTo>
                                <a:pt x="0" y="222"/>
                              </a:lnTo>
                              <a:lnTo>
                                <a:pt x="7" y="174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4" name="Freeform 11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151" y="1619"/>
                          <a:ext cx="249" cy="572"/>
                        </a:xfrm>
                        <a:custGeom>
                          <a:avLst/>
                          <a:gdLst>
                            <a:gd name="T0" fmla="*/ 25 w 249"/>
                            <a:gd name="T1" fmla="*/ 65 h 572"/>
                            <a:gd name="T2" fmla="*/ 7 w 249"/>
                            <a:gd name="T3" fmla="*/ 44 h 572"/>
                            <a:gd name="T4" fmla="*/ 0 w 249"/>
                            <a:gd name="T5" fmla="*/ 27 h 572"/>
                            <a:gd name="T6" fmla="*/ 11 w 249"/>
                            <a:gd name="T7" fmla="*/ 7 h 572"/>
                            <a:gd name="T8" fmla="*/ 28 w 249"/>
                            <a:gd name="T9" fmla="*/ 0 h 572"/>
                            <a:gd name="T10" fmla="*/ 60 w 249"/>
                            <a:gd name="T11" fmla="*/ 0 h 572"/>
                            <a:gd name="T12" fmla="*/ 96 w 249"/>
                            <a:gd name="T13" fmla="*/ 24 h 572"/>
                            <a:gd name="T14" fmla="*/ 132 w 249"/>
                            <a:gd name="T15" fmla="*/ 61 h 572"/>
                            <a:gd name="T16" fmla="*/ 192 w 249"/>
                            <a:gd name="T17" fmla="*/ 140 h 572"/>
                            <a:gd name="T18" fmla="*/ 231 w 249"/>
                            <a:gd name="T19" fmla="*/ 204 h 572"/>
                            <a:gd name="T20" fmla="*/ 249 w 249"/>
                            <a:gd name="T21" fmla="*/ 255 h 572"/>
                            <a:gd name="T22" fmla="*/ 245 w 249"/>
                            <a:gd name="T23" fmla="*/ 283 h 572"/>
                            <a:gd name="T24" fmla="*/ 224 w 249"/>
                            <a:gd name="T25" fmla="*/ 320 h 572"/>
                            <a:gd name="T26" fmla="*/ 181 w 249"/>
                            <a:gd name="T27" fmla="*/ 347 h 572"/>
                            <a:gd name="T28" fmla="*/ 110 w 249"/>
                            <a:gd name="T29" fmla="*/ 371 h 572"/>
                            <a:gd name="T30" fmla="*/ 75 w 249"/>
                            <a:gd name="T31" fmla="*/ 395 h 572"/>
                            <a:gd name="T32" fmla="*/ 60 w 249"/>
                            <a:gd name="T33" fmla="*/ 415 h 572"/>
                            <a:gd name="T34" fmla="*/ 68 w 249"/>
                            <a:gd name="T35" fmla="*/ 436 h 572"/>
                            <a:gd name="T36" fmla="*/ 107 w 249"/>
                            <a:gd name="T37" fmla="*/ 456 h 572"/>
                            <a:gd name="T38" fmla="*/ 139 w 249"/>
                            <a:gd name="T39" fmla="*/ 497 h 572"/>
                            <a:gd name="T40" fmla="*/ 153 w 249"/>
                            <a:gd name="T41" fmla="*/ 538 h 572"/>
                            <a:gd name="T42" fmla="*/ 149 w 249"/>
                            <a:gd name="T43" fmla="*/ 558 h 572"/>
                            <a:gd name="T44" fmla="*/ 117 w 249"/>
                            <a:gd name="T45" fmla="*/ 572 h 572"/>
                            <a:gd name="T46" fmla="*/ 107 w 249"/>
                            <a:gd name="T47" fmla="*/ 572 h 572"/>
                            <a:gd name="T48" fmla="*/ 92 w 249"/>
                            <a:gd name="T49" fmla="*/ 535 h 572"/>
                            <a:gd name="T50" fmla="*/ 85 w 249"/>
                            <a:gd name="T51" fmla="*/ 494 h 572"/>
                            <a:gd name="T52" fmla="*/ 64 w 249"/>
                            <a:gd name="T53" fmla="*/ 463 h 572"/>
                            <a:gd name="T54" fmla="*/ 32 w 249"/>
                            <a:gd name="T55" fmla="*/ 446 h 572"/>
                            <a:gd name="T56" fmla="*/ 21 w 249"/>
                            <a:gd name="T57" fmla="*/ 426 h 572"/>
                            <a:gd name="T58" fmla="*/ 25 w 249"/>
                            <a:gd name="T59" fmla="*/ 405 h 572"/>
                            <a:gd name="T60" fmla="*/ 53 w 249"/>
                            <a:gd name="T61" fmla="*/ 371 h 572"/>
                            <a:gd name="T62" fmla="*/ 107 w 249"/>
                            <a:gd name="T63" fmla="*/ 351 h 572"/>
                            <a:gd name="T64" fmla="*/ 157 w 249"/>
                            <a:gd name="T65" fmla="*/ 320 h 572"/>
                            <a:gd name="T66" fmla="*/ 196 w 249"/>
                            <a:gd name="T67" fmla="*/ 286 h 572"/>
                            <a:gd name="T68" fmla="*/ 210 w 249"/>
                            <a:gd name="T69" fmla="*/ 252 h 572"/>
                            <a:gd name="T70" fmla="*/ 206 w 249"/>
                            <a:gd name="T71" fmla="*/ 238 h 572"/>
                            <a:gd name="T72" fmla="*/ 189 w 249"/>
                            <a:gd name="T73" fmla="*/ 208 h 572"/>
                            <a:gd name="T74" fmla="*/ 157 w 249"/>
                            <a:gd name="T75" fmla="*/ 163 h 572"/>
                            <a:gd name="T76" fmla="*/ 121 w 249"/>
                            <a:gd name="T77" fmla="*/ 136 h 572"/>
                            <a:gd name="T78" fmla="*/ 82 w 249"/>
                            <a:gd name="T79" fmla="*/ 106 h 572"/>
                            <a:gd name="T80" fmla="*/ 53 w 249"/>
                            <a:gd name="T81" fmla="*/ 89 h 572"/>
                            <a:gd name="T82" fmla="*/ 25 w 249"/>
                            <a:gd name="T83" fmla="*/ 65 h 572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60000 65536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w 249"/>
                            <a:gd name="T127" fmla="*/ 0 h 572"/>
                            <a:gd name="T128" fmla="*/ 249 w 249"/>
                            <a:gd name="T129" fmla="*/ 572 h 572"/>
                          </a:gdLst>
                          <a:ahLst/>
                          <a:cxnLst>
                            <a:cxn ang="T84">
                              <a:pos x="T0" y="T1"/>
                            </a:cxn>
                            <a:cxn ang="T85">
                              <a:pos x="T2" y="T3"/>
                            </a:cxn>
                            <a:cxn ang="T86">
                              <a:pos x="T4" y="T5"/>
                            </a:cxn>
                            <a:cxn ang="T87">
                              <a:pos x="T6" y="T7"/>
                            </a:cxn>
                            <a:cxn ang="T88">
                              <a:pos x="T8" y="T9"/>
                            </a:cxn>
                            <a:cxn ang="T89">
                              <a:pos x="T10" y="T11"/>
                            </a:cxn>
                            <a:cxn ang="T90">
                              <a:pos x="T12" y="T13"/>
                            </a:cxn>
                            <a:cxn ang="T91">
                              <a:pos x="T14" y="T15"/>
                            </a:cxn>
                            <a:cxn ang="T92">
                              <a:pos x="T16" y="T17"/>
                            </a:cxn>
                            <a:cxn ang="T93">
                              <a:pos x="T18" y="T19"/>
                            </a:cxn>
                            <a:cxn ang="T94">
                              <a:pos x="T20" y="T21"/>
                            </a:cxn>
                            <a:cxn ang="T95">
                              <a:pos x="T22" y="T23"/>
                            </a:cxn>
                            <a:cxn ang="T96">
                              <a:pos x="T24" y="T25"/>
                            </a:cxn>
                            <a:cxn ang="T97">
                              <a:pos x="T26" y="T27"/>
                            </a:cxn>
                            <a:cxn ang="T98">
                              <a:pos x="T28" y="T29"/>
                            </a:cxn>
                            <a:cxn ang="T99">
                              <a:pos x="T30" y="T31"/>
                            </a:cxn>
                            <a:cxn ang="T100">
                              <a:pos x="T32" y="T33"/>
                            </a:cxn>
                            <a:cxn ang="T101">
                              <a:pos x="T34" y="T35"/>
                            </a:cxn>
                            <a:cxn ang="T102">
                              <a:pos x="T36" y="T37"/>
                            </a:cxn>
                            <a:cxn ang="T103">
                              <a:pos x="T38" y="T39"/>
                            </a:cxn>
                            <a:cxn ang="T104">
                              <a:pos x="T40" y="T41"/>
                            </a:cxn>
                            <a:cxn ang="T105">
                              <a:pos x="T42" y="T43"/>
                            </a:cxn>
                            <a:cxn ang="T106">
                              <a:pos x="T44" y="T45"/>
                            </a:cxn>
                            <a:cxn ang="T107">
                              <a:pos x="T46" y="T47"/>
                            </a:cxn>
                            <a:cxn ang="T108">
                              <a:pos x="T48" y="T49"/>
                            </a:cxn>
                            <a:cxn ang="T109">
                              <a:pos x="T50" y="T51"/>
                            </a:cxn>
                            <a:cxn ang="T110">
                              <a:pos x="T52" y="T53"/>
                            </a:cxn>
                            <a:cxn ang="T111">
                              <a:pos x="T54" y="T55"/>
                            </a:cxn>
                            <a:cxn ang="T112">
                              <a:pos x="T56" y="T57"/>
                            </a:cxn>
                            <a:cxn ang="T113">
                              <a:pos x="T58" y="T59"/>
                            </a:cxn>
                            <a:cxn ang="T114">
                              <a:pos x="T60" y="T61"/>
                            </a:cxn>
                            <a:cxn ang="T115">
                              <a:pos x="T62" y="T63"/>
                            </a:cxn>
                            <a:cxn ang="T116">
                              <a:pos x="T64" y="T65"/>
                            </a:cxn>
                            <a:cxn ang="T117">
                              <a:pos x="T66" y="T67"/>
                            </a:cxn>
                            <a:cxn ang="T118">
                              <a:pos x="T68" y="T69"/>
                            </a:cxn>
                            <a:cxn ang="T119">
                              <a:pos x="T70" y="T71"/>
                            </a:cxn>
                            <a:cxn ang="T120">
                              <a:pos x="T72" y="T73"/>
                            </a:cxn>
                            <a:cxn ang="T121">
                              <a:pos x="T74" y="T75"/>
                            </a:cxn>
                            <a:cxn ang="T122">
                              <a:pos x="T76" y="T77"/>
                            </a:cxn>
                            <a:cxn ang="T123">
                              <a:pos x="T78" y="T79"/>
                            </a:cxn>
                            <a:cxn ang="T124">
                              <a:pos x="T80" y="T81"/>
                            </a:cxn>
                            <a:cxn ang="T125">
                              <a:pos x="T82" y="T83"/>
                            </a:cxn>
                          </a:cxnLst>
                          <a:rect l="T126" t="T127" r="T128" b="T129"/>
                          <a:pathLst>
                            <a:path w="249" h="572">
                              <a:moveTo>
                                <a:pt x="25" y="65"/>
                              </a:moveTo>
                              <a:lnTo>
                                <a:pt x="7" y="44"/>
                              </a:lnTo>
                              <a:lnTo>
                                <a:pt x="0" y="27"/>
                              </a:lnTo>
                              <a:lnTo>
                                <a:pt x="11" y="7"/>
                              </a:lnTo>
                              <a:lnTo>
                                <a:pt x="28" y="0"/>
                              </a:lnTo>
                              <a:lnTo>
                                <a:pt x="60" y="0"/>
                              </a:lnTo>
                              <a:lnTo>
                                <a:pt x="96" y="24"/>
                              </a:lnTo>
                              <a:lnTo>
                                <a:pt x="132" y="61"/>
                              </a:lnTo>
                              <a:lnTo>
                                <a:pt x="192" y="140"/>
                              </a:lnTo>
                              <a:lnTo>
                                <a:pt x="231" y="204"/>
                              </a:lnTo>
                              <a:lnTo>
                                <a:pt x="249" y="255"/>
                              </a:lnTo>
                              <a:lnTo>
                                <a:pt x="245" y="283"/>
                              </a:lnTo>
                              <a:lnTo>
                                <a:pt x="224" y="320"/>
                              </a:lnTo>
                              <a:lnTo>
                                <a:pt x="181" y="347"/>
                              </a:lnTo>
                              <a:lnTo>
                                <a:pt x="110" y="371"/>
                              </a:lnTo>
                              <a:lnTo>
                                <a:pt x="75" y="395"/>
                              </a:lnTo>
                              <a:lnTo>
                                <a:pt x="60" y="415"/>
                              </a:lnTo>
                              <a:lnTo>
                                <a:pt x="68" y="436"/>
                              </a:lnTo>
                              <a:lnTo>
                                <a:pt x="107" y="456"/>
                              </a:lnTo>
                              <a:lnTo>
                                <a:pt x="139" y="497"/>
                              </a:lnTo>
                              <a:lnTo>
                                <a:pt x="153" y="538"/>
                              </a:lnTo>
                              <a:lnTo>
                                <a:pt x="149" y="558"/>
                              </a:lnTo>
                              <a:lnTo>
                                <a:pt x="117" y="572"/>
                              </a:lnTo>
                              <a:lnTo>
                                <a:pt x="107" y="572"/>
                              </a:lnTo>
                              <a:lnTo>
                                <a:pt x="92" y="535"/>
                              </a:lnTo>
                              <a:lnTo>
                                <a:pt x="85" y="494"/>
                              </a:lnTo>
                              <a:lnTo>
                                <a:pt x="64" y="463"/>
                              </a:lnTo>
                              <a:lnTo>
                                <a:pt x="32" y="446"/>
                              </a:lnTo>
                              <a:lnTo>
                                <a:pt x="21" y="426"/>
                              </a:lnTo>
                              <a:lnTo>
                                <a:pt x="25" y="405"/>
                              </a:lnTo>
                              <a:lnTo>
                                <a:pt x="53" y="371"/>
                              </a:lnTo>
                              <a:lnTo>
                                <a:pt x="107" y="351"/>
                              </a:lnTo>
                              <a:lnTo>
                                <a:pt x="157" y="320"/>
                              </a:lnTo>
                              <a:lnTo>
                                <a:pt x="196" y="286"/>
                              </a:lnTo>
                              <a:lnTo>
                                <a:pt x="210" y="252"/>
                              </a:lnTo>
                              <a:lnTo>
                                <a:pt x="206" y="238"/>
                              </a:lnTo>
                              <a:lnTo>
                                <a:pt x="189" y="208"/>
                              </a:lnTo>
                              <a:lnTo>
                                <a:pt x="157" y="163"/>
                              </a:lnTo>
                              <a:lnTo>
                                <a:pt x="121" y="136"/>
                              </a:lnTo>
                              <a:lnTo>
                                <a:pt x="82" y="106"/>
                              </a:lnTo>
                              <a:lnTo>
                                <a:pt x="53" y="89"/>
                              </a:lnTo>
                              <a:lnTo>
                                <a:pt x="25" y="65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5" name="Freeform 12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447" y="1581"/>
                          <a:ext cx="362" cy="499"/>
                        </a:xfrm>
                        <a:custGeom>
                          <a:avLst/>
                          <a:gdLst>
                            <a:gd name="T0" fmla="*/ 151 w 362"/>
                            <a:gd name="T1" fmla="*/ 35 h 499"/>
                            <a:gd name="T2" fmla="*/ 221 w 362"/>
                            <a:gd name="T3" fmla="*/ 0 h 499"/>
                            <a:gd name="T4" fmla="*/ 281 w 362"/>
                            <a:gd name="T5" fmla="*/ 0 h 499"/>
                            <a:gd name="T6" fmla="*/ 344 w 362"/>
                            <a:gd name="T7" fmla="*/ 14 h 499"/>
                            <a:gd name="T8" fmla="*/ 362 w 362"/>
                            <a:gd name="T9" fmla="*/ 35 h 499"/>
                            <a:gd name="T10" fmla="*/ 351 w 362"/>
                            <a:gd name="T11" fmla="*/ 59 h 499"/>
                            <a:gd name="T12" fmla="*/ 334 w 362"/>
                            <a:gd name="T13" fmla="*/ 91 h 499"/>
                            <a:gd name="T14" fmla="*/ 302 w 362"/>
                            <a:gd name="T15" fmla="*/ 87 h 499"/>
                            <a:gd name="T16" fmla="*/ 274 w 362"/>
                            <a:gd name="T17" fmla="*/ 77 h 499"/>
                            <a:gd name="T18" fmla="*/ 253 w 362"/>
                            <a:gd name="T19" fmla="*/ 63 h 499"/>
                            <a:gd name="T20" fmla="*/ 232 w 362"/>
                            <a:gd name="T21" fmla="*/ 59 h 499"/>
                            <a:gd name="T22" fmla="*/ 193 w 362"/>
                            <a:gd name="T23" fmla="*/ 70 h 499"/>
                            <a:gd name="T24" fmla="*/ 137 w 362"/>
                            <a:gd name="T25" fmla="*/ 94 h 499"/>
                            <a:gd name="T26" fmla="*/ 91 w 362"/>
                            <a:gd name="T27" fmla="*/ 136 h 499"/>
                            <a:gd name="T28" fmla="*/ 70 w 362"/>
                            <a:gd name="T29" fmla="*/ 164 h 499"/>
                            <a:gd name="T30" fmla="*/ 60 w 362"/>
                            <a:gd name="T31" fmla="*/ 185 h 499"/>
                            <a:gd name="T32" fmla="*/ 60 w 362"/>
                            <a:gd name="T33" fmla="*/ 202 h 499"/>
                            <a:gd name="T34" fmla="*/ 74 w 362"/>
                            <a:gd name="T35" fmla="*/ 220 h 499"/>
                            <a:gd name="T36" fmla="*/ 116 w 362"/>
                            <a:gd name="T37" fmla="*/ 248 h 499"/>
                            <a:gd name="T38" fmla="*/ 155 w 362"/>
                            <a:gd name="T39" fmla="*/ 286 h 499"/>
                            <a:gd name="T40" fmla="*/ 179 w 362"/>
                            <a:gd name="T41" fmla="*/ 325 h 499"/>
                            <a:gd name="T42" fmla="*/ 193 w 362"/>
                            <a:gd name="T43" fmla="*/ 352 h 499"/>
                            <a:gd name="T44" fmla="*/ 186 w 362"/>
                            <a:gd name="T45" fmla="*/ 370 h 499"/>
                            <a:gd name="T46" fmla="*/ 169 w 362"/>
                            <a:gd name="T47" fmla="*/ 387 h 499"/>
                            <a:gd name="T48" fmla="*/ 134 w 362"/>
                            <a:gd name="T49" fmla="*/ 398 h 499"/>
                            <a:gd name="T50" fmla="*/ 95 w 362"/>
                            <a:gd name="T51" fmla="*/ 412 h 499"/>
                            <a:gd name="T52" fmla="*/ 77 w 362"/>
                            <a:gd name="T53" fmla="*/ 433 h 499"/>
                            <a:gd name="T54" fmla="*/ 81 w 362"/>
                            <a:gd name="T55" fmla="*/ 468 h 499"/>
                            <a:gd name="T56" fmla="*/ 53 w 362"/>
                            <a:gd name="T57" fmla="*/ 499 h 499"/>
                            <a:gd name="T58" fmla="*/ 39 w 362"/>
                            <a:gd name="T59" fmla="*/ 489 h 499"/>
                            <a:gd name="T60" fmla="*/ 42 w 362"/>
                            <a:gd name="T61" fmla="*/ 429 h 499"/>
                            <a:gd name="T62" fmla="*/ 67 w 362"/>
                            <a:gd name="T63" fmla="*/ 398 h 499"/>
                            <a:gd name="T64" fmla="*/ 102 w 362"/>
                            <a:gd name="T65" fmla="*/ 373 h 499"/>
                            <a:gd name="T66" fmla="*/ 137 w 362"/>
                            <a:gd name="T67" fmla="*/ 359 h 499"/>
                            <a:gd name="T68" fmla="*/ 155 w 362"/>
                            <a:gd name="T69" fmla="*/ 352 h 499"/>
                            <a:gd name="T70" fmla="*/ 158 w 362"/>
                            <a:gd name="T71" fmla="*/ 342 h 499"/>
                            <a:gd name="T72" fmla="*/ 148 w 362"/>
                            <a:gd name="T73" fmla="*/ 325 h 499"/>
                            <a:gd name="T74" fmla="*/ 112 w 362"/>
                            <a:gd name="T75" fmla="*/ 290 h 499"/>
                            <a:gd name="T76" fmla="*/ 70 w 362"/>
                            <a:gd name="T77" fmla="*/ 262 h 499"/>
                            <a:gd name="T78" fmla="*/ 35 w 362"/>
                            <a:gd name="T79" fmla="*/ 241 h 499"/>
                            <a:gd name="T80" fmla="*/ 7 w 362"/>
                            <a:gd name="T81" fmla="*/ 220 h 499"/>
                            <a:gd name="T82" fmla="*/ 0 w 362"/>
                            <a:gd name="T83" fmla="*/ 195 h 499"/>
                            <a:gd name="T84" fmla="*/ 18 w 362"/>
                            <a:gd name="T85" fmla="*/ 157 h 499"/>
                            <a:gd name="T86" fmla="*/ 56 w 362"/>
                            <a:gd name="T87" fmla="*/ 108 h 499"/>
                            <a:gd name="T88" fmla="*/ 95 w 362"/>
                            <a:gd name="T89" fmla="*/ 70 h 499"/>
                            <a:gd name="T90" fmla="*/ 123 w 362"/>
                            <a:gd name="T91" fmla="*/ 52 h 499"/>
                            <a:gd name="T92" fmla="*/ 151 w 362"/>
                            <a:gd name="T93" fmla="*/ 35 h 499"/>
                            <a:gd name="T94" fmla="*/ 0 60000 65536"/>
                            <a:gd name="T95" fmla="*/ 0 60000 65536"/>
                            <a:gd name="T96" fmla="*/ 0 60000 65536"/>
                            <a:gd name="T97" fmla="*/ 0 60000 65536"/>
                            <a:gd name="T98" fmla="*/ 0 60000 65536"/>
                            <a:gd name="T99" fmla="*/ 0 60000 65536"/>
                            <a:gd name="T100" fmla="*/ 0 60000 65536"/>
                            <a:gd name="T101" fmla="*/ 0 60000 65536"/>
                            <a:gd name="T102" fmla="*/ 0 60000 65536"/>
                            <a:gd name="T103" fmla="*/ 0 60000 65536"/>
                            <a:gd name="T104" fmla="*/ 0 60000 65536"/>
                            <a:gd name="T105" fmla="*/ 0 60000 65536"/>
                            <a:gd name="T106" fmla="*/ 0 60000 65536"/>
                            <a:gd name="T107" fmla="*/ 0 60000 65536"/>
                            <a:gd name="T108" fmla="*/ 0 60000 65536"/>
                            <a:gd name="T109" fmla="*/ 0 60000 65536"/>
                            <a:gd name="T110" fmla="*/ 0 60000 65536"/>
                            <a:gd name="T111" fmla="*/ 0 60000 65536"/>
                            <a:gd name="T112" fmla="*/ 0 60000 65536"/>
                            <a:gd name="T113" fmla="*/ 0 60000 65536"/>
                            <a:gd name="T114" fmla="*/ 0 60000 65536"/>
                            <a:gd name="T115" fmla="*/ 0 60000 65536"/>
                            <a:gd name="T116" fmla="*/ 0 60000 65536"/>
                            <a:gd name="T117" fmla="*/ 0 60000 65536"/>
                            <a:gd name="T118" fmla="*/ 0 60000 65536"/>
                            <a:gd name="T119" fmla="*/ 0 60000 65536"/>
                            <a:gd name="T120" fmla="*/ 0 60000 65536"/>
                            <a:gd name="T121" fmla="*/ 0 60000 65536"/>
                            <a:gd name="T122" fmla="*/ 0 60000 65536"/>
                            <a:gd name="T123" fmla="*/ 0 60000 65536"/>
                            <a:gd name="T124" fmla="*/ 0 60000 65536"/>
                            <a:gd name="T125" fmla="*/ 0 60000 65536"/>
                            <a:gd name="T126" fmla="*/ 0 60000 65536"/>
                            <a:gd name="T127" fmla="*/ 0 60000 65536"/>
                            <a:gd name="T128" fmla="*/ 0 60000 65536"/>
                            <a:gd name="T129" fmla="*/ 0 60000 65536"/>
                            <a:gd name="T130" fmla="*/ 0 60000 65536"/>
                            <a:gd name="T131" fmla="*/ 0 60000 65536"/>
                            <a:gd name="T132" fmla="*/ 0 60000 65536"/>
                            <a:gd name="T133" fmla="*/ 0 60000 65536"/>
                            <a:gd name="T134" fmla="*/ 0 60000 65536"/>
                            <a:gd name="T135" fmla="*/ 0 60000 65536"/>
                            <a:gd name="T136" fmla="*/ 0 60000 65536"/>
                            <a:gd name="T137" fmla="*/ 0 60000 65536"/>
                            <a:gd name="T138" fmla="*/ 0 60000 65536"/>
                            <a:gd name="T139" fmla="*/ 0 60000 65536"/>
                            <a:gd name="T140" fmla="*/ 0 60000 65536"/>
                            <a:gd name="T141" fmla="*/ 0 w 362"/>
                            <a:gd name="T142" fmla="*/ 0 h 499"/>
                            <a:gd name="T143" fmla="*/ 362 w 362"/>
                            <a:gd name="T144" fmla="*/ 499 h 499"/>
                          </a:gdLst>
                          <a:ahLst/>
                          <a:cxnLst>
                            <a:cxn ang="T94">
                              <a:pos x="T0" y="T1"/>
                            </a:cxn>
                            <a:cxn ang="T95">
                              <a:pos x="T2" y="T3"/>
                            </a:cxn>
                            <a:cxn ang="T96">
                              <a:pos x="T4" y="T5"/>
                            </a:cxn>
                            <a:cxn ang="T97">
                              <a:pos x="T6" y="T7"/>
                            </a:cxn>
                            <a:cxn ang="T98">
                              <a:pos x="T8" y="T9"/>
                            </a:cxn>
                            <a:cxn ang="T99">
                              <a:pos x="T10" y="T11"/>
                            </a:cxn>
                            <a:cxn ang="T100">
                              <a:pos x="T12" y="T13"/>
                            </a:cxn>
                            <a:cxn ang="T101">
                              <a:pos x="T14" y="T15"/>
                            </a:cxn>
                            <a:cxn ang="T102">
                              <a:pos x="T16" y="T17"/>
                            </a:cxn>
                            <a:cxn ang="T103">
                              <a:pos x="T18" y="T19"/>
                            </a:cxn>
                            <a:cxn ang="T104">
                              <a:pos x="T20" y="T21"/>
                            </a:cxn>
                            <a:cxn ang="T105">
                              <a:pos x="T22" y="T23"/>
                            </a:cxn>
                            <a:cxn ang="T106">
                              <a:pos x="T24" y="T25"/>
                            </a:cxn>
                            <a:cxn ang="T107">
                              <a:pos x="T26" y="T27"/>
                            </a:cxn>
                            <a:cxn ang="T108">
                              <a:pos x="T28" y="T29"/>
                            </a:cxn>
                            <a:cxn ang="T109">
                              <a:pos x="T30" y="T31"/>
                            </a:cxn>
                            <a:cxn ang="T110">
                              <a:pos x="T32" y="T33"/>
                            </a:cxn>
                            <a:cxn ang="T111">
                              <a:pos x="T34" y="T35"/>
                            </a:cxn>
                            <a:cxn ang="T112">
                              <a:pos x="T36" y="T37"/>
                            </a:cxn>
                            <a:cxn ang="T113">
                              <a:pos x="T38" y="T39"/>
                            </a:cxn>
                            <a:cxn ang="T114">
                              <a:pos x="T40" y="T41"/>
                            </a:cxn>
                            <a:cxn ang="T115">
                              <a:pos x="T42" y="T43"/>
                            </a:cxn>
                            <a:cxn ang="T116">
                              <a:pos x="T44" y="T45"/>
                            </a:cxn>
                            <a:cxn ang="T117">
                              <a:pos x="T46" y="T47"/>
                            </a:cxn>
                            <a:cxn ang="T118">
                              <a:pos x="T48" y="T49"/>
                            </a:cxn>
                            <a:cxn ang="T119">
                              <a:pos x="T50" y="T51"/>
                            </a:cxn>
                            <a:cxn ang="T120">
                              <a:pos x="T52" y="T53"/>
                            </a:cxn>
                            <a:cxn ang="T121">
                              <a:pos x="T54" y="T55"/>
                            </a:cxn>
                            <a:cxn ang="T122">
                              <a:pos x="T56" y="T57"/>
                            </a:cxn>
                            <a:cxn ang="T123">
                              <a:pos x="T58" y="T59"/>
                            </a:cxn>
                            <a:cxn ang="T124">
                              <a:pos x="T60" y="T61"/>
                            </a:cxn>
                            <a:cxn ang="T125">
                              <a:pos x="T62" y="T63"/>
                            </a:cxn>
                            <a:cxn ang="T126">
                              <a:pos x="T64" y="T65"/>
                            </a:cxn>
                            <a:cxn ang="T127">
                              <a:pos x="T66" y="T67"/>
                            </a:cxn>
                            <a:cxn ang="T128">
                              <a:pos x="T68" y="T69"/>
                            </a:cxn>
                            <a:cxn ang="T129">
                              <a:pos x="T70" y="T71"/>
                            </a:cxn>
                            <a:cxn ang="T130">
                              <a:pos x="T72" y="T73"/>
                            </a:cxn>
                            <a:cxn ang="T131">
                              <a:pos x="T74" y="T75"/>
                            </a:cxn>
                            <a:cxn ang="T132">
                              <a:pos x="T76" y="T77"/>
                            </a:cxn>
                            <a:cxn ang="T133">
                              <a:pos x="T78" y="T79"/>
                            </a:cxn>
                            <a:cxn ang="T134">
                              <a:pos x="T80" y="T81"/>
                            </a:cxn>
                            <a:cxn ang="T135">
                              <a:pos x="T82" y="T83"/>
                            </a:cxn>
                            <a:cxn ang="T136">
                              <a:pos x="T84" y="T85"/>
                            </a:cxn>
                            <a:cxn ang="T137">
                              <a:pos x="T86" y="T87"/>
                            </a:cxn>
                            <a:cxn ang="T138">
                              <a:pos x="T88" y="T89"/>
                            </a:cxn>
                            <a:cxn ang="T139">
                              <a:pos x="T90" y="T91"/>
                            </a:cxn>
                            <a:cxn ang="T140">
                              <a:pos x="T92" y="T93"/>
                            </a:cxn>
                          </a:cxnLst>
                          <a:rect l="T141" t="T142" r="T143" b="T144"/>
                          <a:pathLst>
                            <a:path w="362" h="499">
                              <a:moveTo>
                                <a:pt x="151" y="35"/>
                              </a:moveTo>
                              <a:lnTo>
                                <a:pt x="221" y="0"/>
                              </a:lnTo>
                              <a:lnTo>
                                <a:pt x="281" y="0"/>
                              </a:lnTo>
                              <a:lnTo>
                                <a:pt x="344" y="14"/>
                              </a:lnTo>
                              <a:lnTo>
                                <a:pt x="362" y="35"/>
                              </a:lnTo>
                              <a:lnTo>
                                <a:pt x="351" y="59"/>
                              </a:lnTo>
                              <a:lnTo>
                                <a:pt x="334" y="91"/>
                              </a:lnTo>
                              <a:lnTo>
                                <a:pt x="302" y="87"/>
                              </a:lnTo>
                              <a:lnTo>
                                <a:pt x="274" y="77"/>
                              </a:lnTo>
                              <a:lnTo>
                                <a:pt x="253" y="63"/>
                              </a:lnTo>
                              <a:lnTo>
                                <a:pt x="232" y="59"/>
                              </a:lnTo>
                              <a:lnTo>
                                <a:pt x="193" y="70"/>
                              </a:lnTo>
                              <a:lnTo>
                                <a:pt x="137" y="94"/>
                              </a:lnTo>
                              <a:lnTo>
                                <a:pt x="91" y="136"/>
                              </a:lnTo>
                              <a:lnTo>
                                <a:pt x="70" y="164"/>
                              </a:lnTo>
                              <a:lnTo>
                                <a:pt x="60" y="185"/>
                              </a:lnTo>
                              <a:lnTo>
                                <a:pt x="60" y="202"/>
                              </a:lnTo>
                              <a:lnTo>
                                <a:pt x="74" y="220"/>
                              </a:lnTo>
                              <a:lnTo>
                                <a:pt x="116" y="248"/>
                              </a:lnTo>
                              <a:lnTo>
                                <a:pt x="155" y="286"/>
                              </a:lnTo>
                              <a:lnTo>
                                <a:pt x="179" y="325"/>
                              </a:lnTo>
                              <a:lnTo>
                                <a:pt x="193" y="352"/>
                              </a:lnTo>
                              <a:lnTo>
                                <a:pt x="186" y="370"/>
                              </a:lnTo>
                              <a:lnTo>
                                <a:pt x="169" y="387"/>
                              </a:lnTo>
                              <a:lnTo>
                                <a:pt x="134" y="398"/>
                              </a:lnTo>
                              <a:lnTo>
                                <a:pt x="95" y="412"/>
                              </a:lnTo>
                              <a:lnTo>
                                <a:pt x="77" y="433"/>
                              </a:lnTo>
                              <a:lnTo>
                                <a:pt x="81" y="468"/>
                              </a:lnTo>
                              <a:lnTo>
                                <a:pt x="53" y="499"/>
                              </a:lnTo>
                              <a:lnTo>
                                <a:pt x="39" y="489"/>
                              </a:lnTo>
                              <a:lnTo>
                                <a:pt x="42" y="429"/>
                              </a:lnTo>
                              <a:lnTo>
                                <a:pt x="67" y="398"/>
                              </a:lnTo>
                              <a:lnTo>
                                <a:pt x="102" y="373"/>
                              </a:lnTo>
                              <a:lnTo>
                                <a:pt x="137" y="359"/>
                              </a:lnTo>
                              <a:lnTo>
                                <a:pt x="155" y="352"/>
                              </a:lnTo>
                              <a:lnTo>
                                <a:pt x="158" y="342"/>
                              </a:lnTo>
                              <a:lnTo>
                                <a:pt x="148" y="325"/>
                              </a:lnTo>
                              <a:lnTo>
                                <a:pt x="112" y="290"/>
                              </a:lnTo>
                              <a:lnTo>
                                <a:pt x="70" y="262"/>
                              </a:lnTo>
                              <a:lnTo>
                                <a:pt x="35" y="241"/>
                              </a:lnTo>
                              <a:lnTo>
                                <a:pt x="7" y="220"/>
                              </a:lnTo>
                              <a:lnTo>
                                <a:pt x="0" y="195"/>
                              </a:lnTo>
                              <a:lnTo>
                                <a:pt x="18" y="157"/>
                              </a:lnTo>
                              <a:lnTo>
                                <a:pt x="56" y="108"/>
                              </a:lnTo>
                              <a:lnTo>
                                <a:pt x="95" y="70"/>
                              </a:lnTo>
                              <a:lnTo>
                                <a:pt x="123" y="52"/>
                              </a:lnTo>
                              <a:lnTo>
                                <a:pt x="151" y="35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6" name="Freeform 13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376" y="2005"/>
                          <a:ext cx="229" cy="840"/>
                        </a:xfrm>
                        <a:custGeom>
                          <a:avLst/>
                          <a:gdLst>
                            <a:gd name="T0" fmla="*/ 132 w 229"/>
                            <a:gd name="T1" fmla="*/ 69 h 840"/>
                            <a:gd name="T2" fmla="*/ 136 w 229"/>
                            <a:gd name="T3" fmla="*/ 21 h 840"/>
                            <a:gd name="T4" fmla="*/ 168 w 229"/>
                            <a:gd name="T5" fmla="*/ 0 h 840"/>
                            <a:gd name="T6" fmla="*/ 204 w 229"/>
                            <a:gd name="T7" fmla="*/ 3 h 840"/>
                            <a:gd name="T8" fmla="*/ 225 w 229"/>
                            <a:gd name="T9" fmla="*/ 21 h 840"/>
                            <a:gd name="T10" fmla="*/ 229 w 229"/>
                            <a:gd name="T11" fmla="*/ 90 h 840"/>
                            <a:gd name="T12" fmla="*/ 218 w 229"/>
                            <a:gd name="T13" fmla="*/ 266 h 840"/>
                            <a:gd name="T14" fmla="*/ 204 w 229"/>
                            <a:gd name="T15" fmla="*/ 373 h 840"/>
                            <a:gd name="T16" fmla="*/ 222 w 229"/>
                            <a:gd name="T17" fmla="*/ 460 h 840"/>
                            <a:gd name="T18" fmla="*/ 225 w 229"/>
                            <a:gd name="T19" fmla="*/ 546 h 840"/>
                            <a:gd name="T20" fmla="*/ 215 w 229"/>
                            <a:gd name="T21" fmla="*/ 633 h 840"/>
                            <a:gd name="T22" fmla="*/ 197 w 229"/>
                            <a:gd name="T23" fmla="*/ 743 h 840"/>
                            <a:gd name="T24" fmla="*/ 204 w 229"/>
                            <a:gd name="T25" fmla="*/ 802 h 840"/>
                            <a:gd name="T26" fmla="*/ 186 w 229"/>
                            <a:gd name="T27" fmla="*/ 812 h 840"/>
                            <a:gd name="T28" fmla="*/ 72 w 229"/>
                            <a:gd name="T29" fmla="*/ 833 h 840"/>
                            <a:gd name="T30" fmla="*/ 43 w 229"/>
                            <a:gd name="T31" fmla="*/ 840 h 840"/>
                            <a:gd name="T32" fmla="*/ 0 w 229"/>
                            <a:gd name="T33" fmla="*/ 816 h 840"/>
                            <a:gd name="T34" fmla="*/ 0 w 229"/>
                            <a:gd name="T35" fmla="*/ 802 h 840"/>
                            <a:gd name="T36" fmla="*/ 125 w 229"/>
                            <a:gd name="T37" fmla="*/ 795 h 840"/>
                            <a:gd name="T38" fmla="*/ 168 w 229"/>
                            <a:gd name="T39" fmla="*/ 778 h 840"/>
                            <a:gd name="T40" fmla="*/ 172 w 229"/>
                            <a:gd name="T41" fmla="*/ 740 h 840"/>
                            <a:gd name="T42" fmla="*/ 175 w 229"/>
                            <a:gd name="T43" fmla="*/ 622 h 840"/>
                            <a:gd name="T44" fmla="*/ 165 w 229"/>
                            <a:gd name="T45" fmla="*/ 525 h 840"/>
                            <a:gd name="T46" fmla="*/ 154 w 229"/>
                            <a:gd name="T47" fmla="*/ 408 h 840"/>
                            <a:gd name="T48" fmla="*/ 157 w 229"/>
                            <a:gd name="T49" fmla="*/ 335 h 840"/>
                            <a:gd name="T50" fmla="*/ 165 w 229"/>
                            <a:gd name="T51" fmla="*/ 242 h 840"/>
                            <a:gd name="T52" fmla="*/ 147 w 229"/>
                            <a:gd name="T53" fmla="*/ 152 h 840"/>
                            <a:gd name="T54" fmla="*/ 132 w 229"/>
                            <a:gd name="T55" fmla="*/ 69 h 840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w 229"/>
                            <a:gd name="T85" fmla="*/ 0 h 840"/>
                            <a:gd name="T86" fmla="*/ 229 w 229"/>
                            <a:gd name="T87" fmla="*/ 840 h 840"/>
                          </a:gdLst>
                          <a:ahLst/>
                          <a:cxnLst>
                            <a:cxn ang="T56">
                              <a:pos x="T0" y="T1"/>
                            </a:cxn>
                            <a:cxn ang="T57">
                              <a:pos x="T2" y="T3"/>
                            </a:cxn>
                            <a:cxn ang="T58">
                              <a:pos x="T4" y="T5"/>
                            </a:cxn>
                            <a:cxn ang="T59">
                              <a:pos x="T6" y="T7"/>
                            </a:cxn>
                            <a:cxn ang="T60">
                              <a:pos x="T8" y="T9"/>
                            </a:cxn>
                            <a:cxn ang="T61">
                              <a:pos x="T10" y="T11"/>
                            </a:cxn>
                            <a:cxn ang="T62">
                              <a:pos x="T12" y="T13"/>
                            </a:cxn>
                            <a:cxn ang="T63">
                              <a:pos x="T14" y="T15"/>
                            </a:cxn>
                            <a:cxn ang="T64">
                              <a:pos x="T16" y="T17"/>
                            </a:cxn>
                            <a:cxn ang="T65">
                              <a:pos x="T18" y="T19"/>
                            </a:cxn>
                            <a:cxn ang="T66">
                              <a:pos x="T20" y="T21"/>
                            </a:cxn>
                            <a:cxn ang="T67">
                              <a:pos x="T22" y="T23"/>
                            </a:cxn>
                            <a:cxn ang="T68">
                              <a:pos x="T24" y="T25"/>
                            </a:cxn>
                            <a:cxn ang="T69">
                              <a:pos x="T26" y="T27"/>
                            </a:cxn>
                            <a:cxn ang="T70">
                              <a:pos x="T28" y="T29"/>
                            </a:cxn>
                            <a:cxn ang="T71">
                              <a:pos x="T30" y="T31"/>
                            </a:cxn>
                            <a:cxn ang="T72">
                              <a:pos x="T32" y="T33"/>
                            </a:cxn>
                            <a:cxn ang="T73">
                              <a:pos x="T34" y="T35"/>
                            </a:cxn>
                            <a:cxn ang="T74">
                              <a:pos x="T36" y="T37"/>
                            </a:cxn>
                            <a:cxn ang="T75">
                              <a:pos x="T38" y="T39"/>
                            </a:cxn>
                            <a:cxn ang="T76">
                              <a:pos x="T40" y="T41"/>
                            </a:cxn>
                            <a:cxn ang="T77">
                              <a:pos x="T42" y="T43"/>
                            </a:cxn>
                            <a:cxn ang="T78">
                              <a:pos x="T44" y="T45"/>
                            </a:cxn>
                            <a:cxn ang="T79">
                              <a:pos x="T46" y="T47"/>
                            </a:cxn>
                            <a:cxn ang="T80">
                              <a:pos x="T48" y="T49"/>
                            </a:cxn>
                            <a:cxn ang="T81">
                              <a:pos x="T50" y="T51"/>
                            </a:cxn>
                            <a:cxn ang="T82">
                              <a:pos x="T52" y="T53"/>
                            </a:cxn>
                            <a:cxn ang="T83">
                              <a:pos x="T54" y="T55"/>
                            </a:cxn>
                          </a:cxnLst>
                          <a:rect l="T84" t="T85" r="T86" b="T87"/>
                          <a:pathLst>
                            <a:path w="229" h="840">
                              <a:moveTo>
                                <a:pt x="132" y="69"/>
                              </a:moveTo>
                              <a:lnTo>
                                <a:pt x="136" y="21"/>
                              </a:lnTo>
                              <a:lnTo>
                                <a:pt x="168" y="0"/>
                              </a:lnTo>
                              <a:lnTo>
                                <a:pt x="204" y="3"/>
                              </a:lnTo>
                              <a:lnTo>
                                <a:pt x="225" y="21"/>
                              </a:lnTo>
                              <a:lnTo>
                                <a:pt x="229" y="90"/>
                              </a:lnTo>
                              <a:lnTo>
                                <a:pt x="218" y="266"/>
                              </a:lnTo>
                              <a:lnTo>
                                <a:pt x="204" y="373"/>
                              </a:lnTo>
                              <a:lnTo>
                                <a:pt x="222" y="460"/>
                              </a:lnTo>
                              <a:lnTo>
                                <a:pt x="225" y="546"/>
                              </a:lnTo>
                              <a:lnTo>
                                <a:pt x="215" y="633"/>
                              </a:lnTo>
                              <a:lnTo>
                                <a:pt x="197" y="743"/>
                              </a:lnTo>
                              <a:lnTo>
                                <a:pt x="204" y="802"/>
                              </a:lnTo>
                              <a:lnTo>
                                <a:pt x="186" y="812"/>
                              </a:lnTo>
                              <a:lnTo>
                                <a:pt x="72" y="833"/>
                              </a:lnTo>
                              <a:lnTo>
                                <a:pt x="43" y="840"/>
                              </a:lnTo>
                              <a:lnTo>
                                <a:pt x="0" y="816"/>
                              </a:lnTo>
                              <a:lnTo>
                                <a:pt x="0" y="802"/>
                              </a:lnTo>
                              <a:lnTo>
                                <a:pt x="125" y="795"/>
                              </a:lnTo>
                              <a:lnTo>
                                <a:pt x="168" y="778"/>
                              </a:lnTo>
                              <a:lnTo>
                                <a:pt x="172" y="740"/>
                              </a:lnTo>
                              <a:lnTo>
                                <a:pt x="175" y="622"/>
                              </a:lnTo>
                              <a:lnTo>
                                <a:pt x="165" y="525"/>
                              </a:lnTo>
                              <a:lnTo>
                                <a:pt x="154" y="408"/>
                              </a:lnTo>
                              <a:lnTo>
                                <a:pt x="157" y="335"/>
                              </a:lnTo>
                              <a:lnTo>
                                <a:pt x="165" y="242"/>
                              </a:lnTo>
                              <a:lnTo>
                                <a:pt x="147" y="152"/>
                              </a:lnTo>
                              <a:lnTo>
                                <a:pt x="132" y="69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7" name="Freeform 14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390" y="2033"/>
                          <a:ext cx="447" cy="658"/>
                        </a:xfrm>
                        <a:custGeom>
                          <a:avLst/>
                          <a:gdLst>
                            <a:gd name="T0" fmla="*/ 212 w 447"/>
                            <a:gd name="T1" fmla="*/ 268 h 658"/>
                            <a:gd name="T2" fmla="*/ 212 w 447"/>
                            <a:gd name="T3" fmla="*/ 233 h 658"/>
                            <a:gd name="T4" fmla="*/ 230 w 447"/>
                            <a:gd name="T5" fmla="*/ 174 h 658"/>
                            <a:gd name="T6" fmla="*/ 284 w 447"/>
                            <a:gd name="T7" fmla="*/ 80 h 658"/>
                            <a:gd name="T8" fmla="*/ 370 w 447"/>
                            <a:gd name="T9" fmla="*/ 0 h 658"/>
                            <a:gd name="T10" fmla="*/ 424 w 447"/>
                            <a:gd name="T11" fmla="*/ 0 h 658"/>
                            <a:gd name="T12" fmla="*/ 447 w 447"/>
                            <a:gd name="T13" fmla="*/ 38 h 658"/>
                            <a:gd name="T14" fmla="*/ 415 w 447"/>
                            <a:gd name="T15" fmla="*/ 91 h 658"/>
                            <a:gd name="T16" fmla="*/ 348 w 447"/>
                            <a:gd name="T17" fmla="*/ 129 h 658"/>
                            <a:gd name="T18" fmla="*/ 307 w 447"/>
                            <a:gd name="T19" fmla="*/ 167 h 658"/>
                            <a:gd name="T20" fmla="*/ 266 w 447"/>
                            <a:gd name="T21" fmla="*/ 223 h 658"/>
                            <a:gd name="T22" fmla="*/ 257 w 447"/>
                            <a:gd name="T23" fmla="*/ 261 h 658"/>
                            <a:gd name="T24" fmla="*/ 262 w 447"/>
                            <a:gd name="T25" fmla="*/ 303 h 658"/>
                            <a:gd name="T26" fmla="*/ 284 w 447"/>
                            <a:gd name="T27" fmla="*/ 373 h 658"/>
                            <a:gd name="T28" fmla="*/ 289 w 447"/>
                            <a:gd name="T29" fmla="*/ 449 h 658"/>
                            <a:gd name="T30" fmla="*/ 280 w 447"/>
                            <a:gd name="T31" fmla="*/ 547 h 658"/>
                            <a:gd name="T32" fmla="*/ 257 w 447"/>
                            <a:gd name="T33" fmla="*/ 616 h 658"/>
                            <a:gd name="T34" fmla="*/ 217 w 447"/>
                            <a:gd name="T35" fmla="*/ 658 h 658"/>
                            <a:gd name="T36" fmla="*/ 190 w 447"/>
                            <a:gd name="T37" fmla="*/ 658 h 658"/>
                            <a:gd name="T38" fmla="*/ 104 w 447"/>
                            <a:gd name="T39" fmla="*/ 637 h 658"/>
                            <a:gd name="T40" fmla="*/ 27 w 447"/>
                            <a:gd name="T41" fmla="*/ 634 h 658"/>
                            <a:gd name="T42" fmla="*/ 0 w 447"/>
                            <a:gd name="T43" fmla="*/ 620 h 658"/>
                            <a:gd name="T44" fmla="*/ 50 w 447"/>
                            <a:gd name="T45" fmla="*/ 606 h 658"/>
                            <a:gd name="T46" fmla="*/ 131 w 447"/>
                            <a:gd name="T47" fmla="*/ 609 h 658"/>
                            <a:gd name="T48" fmla="*/ 181 w 447"/>
                            <a:gd name="T49" fmla="*/ 623 h 658"/>
                            <a:gd name="T50" fmla="*/ 212 w 447"/>
                            <a:gd name="T51" fmla="*/ 613 h 658"/>
                            <a:gd name="T52" fmla="*/ 244 w 447"/>
                            <a:gd name="T53" fmla="*/ 557 h 658"/>
                            <a:gd name="T54" fmla="*/ 248 w 447"/>
                            <a:gd name="T55" fmla="*/ 477 h 658"/>
                            <a:gd name="T56" fmla="*/ 239 w 447"/>
                            <a:gd name="T57" fmla="*/ 404 h 658"/>
                            <a:gd name="T58" fmla="*/ 212 w 447"/>
                            <a:gd name="T59" fmla="*/ 317 h 658"/>
                            <a:gd name="T60" fmla="*/ 212 w 447"/>
                            <a:gd name="T61" fmla="*/ 268 h 658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60000 65536"/>
                            <a:gd name="T76" fmla="*/ 0 60000 65536"/>
                            <a:gd name="T77" fmla="*/ 0 60000 65536"/>
                            <a:gd name="T78" fmla="*/ 0 60000 65536"/>
                            <a:gd name="T79" fmla="*/ 0 60000 65536"/>
                            <a:gd name="T80" fmla="*/ 0 60000 65536"/>
                            <a:gd name="T81" fmla="*/ 0 60000 65536"/>
                            <a:gd name="T82" fmla="*/ 0 60000 65536"/>
                            <a:gd name="T83" fmla="*/ 0 60000 65536"/>
                            <a:gd name="T84" fmla="*/ 0 60000 65536"/>
                            <a:gd name="T85" fmla="*/ 0 60000 65536"/>
                            <a:gd name="T86" fmla="*/ 0 60000 65536"/>
                            <a:gd name="T87" fmla="*/ 0 60000 65536"/>
                            <a:gd name="T88" fmla="*/ 0 60000 65536"/>
                            <a:gd name="T89" fmla="*/ 0 60000 65536"/>
                            <a:gd name="T90" fmla="*/ 0 60000 65536"/>
                            <a:gd name="T91" fmla="*/ 0 60000 65536"/>
                            <a:gd name="T92" fmla="*/ 0 60000 65536"/>
                            <a:gd name="T93" fmla="*/ 0 w 447"/>
                            <a:gd name="T94" fmla="*/ 0 h 658"/>
                            <a:gd name="T95" fmla="*/ 447 w 447"/>
                            <a:gd name="T96" fmla="*/ 658 h 658"/>
                          </a:gdLst>
                          <a:ahLst/>
                          <a:cxnLst>
                            <a:cxn ang="T62">
                              <a:pos x="T0" y="T1"/>
                            </a:cxn>
                            <a:cxn ang="T63">
                              <a:pos x="T2" y="T3"/>
                            </a:cxn>
                            <a:cxn ang="T64">
                              <a:pos x="T4" y="T5"/>
                            </a:cxn>
                            <a:cxn ang="T65">
                              <a:pos x="T6" y="T7"/>
                            </a:cxn>
                            <a:cxn ang="T66">
                              <a:pos x="T8" y="T9"/>
                            </a:cxn>
                            <a:cxn ang="T67">
                              <a:pos x="T10" y="T11"/>
                            </a:cxn>
                            <a:cxn ang="T68">
                              <a:pos x="T12" y="T13"/>
                            </a:cxn>
                            <a:cxn ang="T69">
                              <a:pos x="T14" y="T15"/>
                            </a:cxn>
                            <a:cxn ang="T70">
                              <a:pos x="T16" y="T17"/>
                            </a:cxn>
                            <a:cxn ang="T71">
                              <a:pos x="T18" y="T19"/>
                            </a:cxn>
                            <a:cxn ang="T72">
                              <a:pos x="T20" y="T21"/>
                            </a:cxn>
                            <a:cxn ang="T73">
                              <a:pos x="T22" y="T23"/>
                            </a:cxn>
                            <a:cxn ang="T74">
                              <a:pos x="T24" y="T25"/>
                            </a:cxn>
                            <a:cxn ang="T75">
                              <a:pos x="T26" y="T27"/>
                            </a:cxn>
                            <a:cxn ang="T76">
                              <a:pos x="T28" y="T29"/>
                            </a:cxn>
                            <a:cxn ang="T77">
                              <a:pos x="T30" y="T31"/>
                            </a:cxn>
                            <a:cxn ang="T78">
                              <a:pos x="T32" y="T33"/>
                            </a:cxn>
                            <a:cxn ang="T79">
                              <a:pos x="T34" y="T35"/>
                            </a:cxn>
                            <a:cxn ang="T80">
                              <a:pos x="T36" y="T37"/>
                            </a:cxn>
                            <a:cxn ang="T81">
                              <a:pos x="T38" y="T39"/>
                            </a:cxn>
                            <a:cxn ang="T82">
                              <a:pos x="T40" y="T41"/>
                            </a:cxn>
                            <a:cxn ang="T83">
                              <a:pos x="T42" y="T43"/>
                            </a:cxn>
                            <a:cxn ang="T84">
                              <a:pos x="T44" y="T45"/>
                            </a:cxn>
                            <a:cxn ang="T85">
                              <a:pos x="T46" y="T47"/>
                            </a:cxn>
                            <a:cxn ang="T86">
                              <a:pos x="T48" y="T49"/>
                            </a:cxn>
                            <a:cxn ang="T87">
                              <a:pos x="T50" y="T51"/>
                            </a:cxn>
                            <a:cxn ang="T88">
                              <a:pos x="T52" y="T53"/>
                            </a:cxn>
                            <a:cxn ang="T89">
                              <a:pos x="T54" y="T55"/>
                            </a:cxn>
                            <a:cxn ang="T90">
                              <a:pos x="T56" y="T57"/>
                            </a:cxn>
                            <a:cxn ang="T91">
                              <a:pos x="T58" y="T59"/>
                            </a:cxn>
                            <a:cxn ang="T92">
                              <a:pos x="T60" y="T61"/>
                            </a:cxn>
                          </a:cxnLst>
                          <a:rect l="T93" t="T94" r="T95" b="T96"/>
                          <a:pathLst>
                            <a:path w="447" h="658">
                              <a:moveTo>
                                <a:pt x="212" y="268"/>
                              </a:moveTo>
                              <a:lnTo>
                                <a:pt x="212" y="233"/>
                              </a:lnTo>
                              <a:lnTo>
                                <a:pt x="230" y="174"/>
                              </a:lnTo>
                              <a:lnTo>
                                <a:pt x="284" y="80"/>
                              </a:lnTo>
                              <a:lnTo>
                                <a:pt x="370" y="0"/>
                              </a:lnTo>
                              <a:lnTo>
                                <a:pt x="424" y="0"/>
                              </a:lnTo>
                              <a:lnTo>
                                <a:pt x="447" y="38"/>
                              </a:lnTo>
                              <a:lnTo>
                                <a:pt x="415" y="91"/>
                              </a:lnTo>
                              <a:lnTo>
                                <a:pt x="348" y="129"/>
                              </a:lnTo>
                              <a:lnTo>
                                <a:pt x="307" y="167"/>
                              </a:lnTo>
                              <a:lnTo>
                                <a:pt x="266" y="223"/>
                              </a:lnTo>
                              <a:lnTo>
                                <a:pt x="257" y="261"/>
                              </a:lnTo>
                              <a:lnTo>
                                <a:pt x="262" y="303"/>
                              </a:lnTo>
                              <a:lnTo>
                                <a:pt x="284" y="373"/>
                              </a:lnTo>
                              <a:lnTo>
                                <a:pt x="289" y="449"/>
                              </a:lnTo>
                              <a:lnTo>
                                <a:pt x="280" y="547"/>
                              </a:lnTo>
                              <a:lnTo>
                                <a:pt x="257" y="616"/>
                              </a:lnTo>
                              <a:lnTo>
                                <a:pt x="217" y="658"/>
                              </a:lnTo>
                              <a:lnTo>
                                <a:pt x="190" y="658"/>
                              </a:lnTo>
                              <a:lnTo>
                                <a:pt x="104" y="637"/>
                              </a:lnTo>
                              <a:lnTo>
                                <a:pt x="27" y="634"/>
                              </a:lnTo>
                              <a:lnTo>
                                <a:pt x="0" y="620"/>
                              </a:lnTo>
                              <a:lnTo>
                                <a:pt x="50" y="606"/>
                              </a:lnTo>
                              <a:lnTo>
                                <a:pt x="131" y="609"/>
                              </a:lnTo>
                              <a:lnTo>
                                <a:pt x="181" y="623"/>
                              </a:lnTo>
                              <a:lnTo>
                                <a:pt x="212" y="613"/>
                              </a:lnTo>
                              <a:lnTo>
                                <a:pt x="244" y="557"/>
                              </a:lnTo>
                              <a:lnTo>
                                <a:pt x="248" y="477"/>
                              </a:lnTo>
                              <a:lnTo>
                                <a:pt x="239" y="404"/>
                              </a:lnTo>
                              <a:lnTo>
                                <a:pt x="212" y="317"/>
                              </a:lnTo>
                              <a:lnTo>
                                <a:pt x="212" y="268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458" name="Freeform 15"/>
                        <p:cNvSpPr>
                          <a:spLocks/>
                        </p:cNvSpPr>
                        <p:nvPr/>
                      </p:nvSpPr>
                      <p:spPr bwMode="auto">
                        <a:xfrm flipH="1">
                          <a:off x="1353" y="1223"/>
                          <a:ext cx="282" cy="326"/>
                        </a:xfrm>
                        <a:custGeom>
                          <a:avLst/>
                          <a:gdLst>
                            <a:gd name="T0" fmla="*/ 81 w 282"/>
                            <a:gd name="T1" fmla="*/ 137 h 326"/>
                            <a:gd name="T2" fmla="*/ 78 w 282"/>
                            <a:gd name="T3" fmla="*/ 84 h 326"/>
                            <a:gd name="T4" fmla="*/ 88 w 282"/>
                            <a:gd name="T5" fmla="*/ 35 h 326"/>
                            <a:gd name="T6" fmla="*/ 127 w 282"/>
                            <a:gd name="T7" fmla="*/ 7 h 326"/>
                            <a:gd name="T8" fmla="*/ 173 w 282"/>
                            <a:gd name="T9" fmla="*/ 0 h 326"/>
                            <a:gd name="T10" fmla="*/ 208 w 282"/>
                            <a:gd name="T11" fmla="*/ 4 h 326"/>
                            <a:gd name="T12" fmla="*/ 240 w 282"/>
                            <a:gd name="T13" fmla="*/ 25 h 326"/>
                            <a:gd name="T14" fmla="*/ 257 w 282"/>
                            <a:gd name="T15" fmla="*/ 60 h 326"/>
                            <a:gd name="T16" fmla="*/ 278 w 282"/>
                            <a:gd name="T17" fmla="*/ 130 h 326"/>
                            <a:gd name="T18" fmla="*/ 282 w 282"/>
                            <a:gd name="T19" fmla="*/ 207 h 326"/>
                            <a:gd name="T20" fmla="*/ 271 w 282"/>
                            <a:gd name="T21" fmla="*/ 263 h 326"/>
                            <a:gd name="T22" fmla="*/ 250 w 282"/>
                            <a:gd name="T23" fmla="*/ 298 h 326"/>
                            <a:gd name="T24" fmla="*/ 215 w 282"/>
                            <a:gd name="T25" fmla="*/ 319 h 326"/>
                            <a:gd name="T26" fmla="*/ 187 w 282"/>
                            <a:gd name="T27" fmla="*/ 326 h 326"/>
                            <a:gd name="T28" fmla="*/ 145 w 282"/>
                            <a:gd name="T29" fmla="*/ 315 h 326"/>
                            <a:gd name="T30" fmla="*/ 123 w 282"/>
                            <a:gd name="T31" fmla="*/ 284 h 326"/>
                            <a:gd name="T32" fmla="*/ 102 w 282"/>
                            <a:gd name="T33" fmla="*/ 238 h 326"/>
                            <a:gd name="T34" fmla="*/ 85 w 282"/>
                            <a:gd name="T35" fmla="*/ 186 h 326"/>
                            <a:gd name="T36" fmla="*/ 53 w 282"/>
                            <a:gd name="T37" fmla="*/ 207 h 326"/>
                            <a:gd name="T38" fmla="*/ 18 w 282"/>
                            <a:gd name="T39" fmla="*/ 221 h 326"/>
                            <a:gd name="T40" fmla="*/ 4 w 282"/>
                            <a:gd name="T41" fmla="*/ 221 h 326"/>
                            <a:gd name="T42" fmla="*/ 0 w 282"/>
                            <a:gd name="T43" fmla="*/ 207 h 326"/>
                            <a:gd name="T44" fmla="*/ 7 w 282"/>
                            <a:gd name="T45" fmla="*/ 189 h 326"/>
                            <a:gd name="T46" fmla="*/ 60 w 282"/>
                            <a:gd name="T47" fmla="*/ 168 h 326"/>
                            <a:gd name="T48" fmla="*/ 81 w 282"/>
                            <a:gd name="T49" fmla="*/ 137 h 32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60000 65536"/>
                            <a:gd name="T67" fmla="*/ 0 60000 65536"/>
                            <a:gd name="T68" fmla="*/ 0 60000 65536"/>
                            <a:gd name="T69" fmla="*/ 0 60000 65536"/>
                            <a:gd name="T70" fmla="*/ 0 60000 65536"/>
                            <a:gd name="T71" fmla="*/ 0 60000 65536"/>
                            <a:gd name="T72" fmla="*/ 0 60000 65536"/>
                            <a:gd name="T73" fmla="*/ 0 60000 65536"/>
                            <a:gd name="T74" fmla="*/ 0 60000 65536"/>
                            <a:gd name="T75" fmla="*/ 0 w 282"/>
                            <a:gd name="T76" fmla="*/ 0 h 326"/>
                            <a:gd name="T77" fmla="*/ 282 w 282"/>
                            <a:gd name="T78" fmla="*/ 326 h 326"/>
                          </a:gdLst>
                          <a:ahLst/>
                          <a:cxnLst>
                            <a:cxn ang="T50">
                              <a:pos x="T0" y="T1"/>
                            </a:cxn>
                            <a:cxn ang="T51">
                              <a:pos x="T2" y="T3"/>
                            </a:cxn>
                            <a:cxn ang="T52">
                              <a:pos x="T4" y="T5"/>
                            </a:cxn>
                            <a:cxn ang="T53">
                              <a:pos x="T6" y="T7"/>
                            </a:cxn>
                            <a:cxn ang="T54">
                              <a:pos x="T8" y="T9"/>
                            </a:cxn>
                            <a:cxn ang="T55">
                              <a:pos x="T10" y="T11"/>
                            </a:cxn>
                            <a:cxn ang="T56">
                              <a:pos x="T12" y="T13"/>
                            </a:cxn>
                            <a:cxn ang="T57">
                              <a:pos x="T14" y="T15"/>
                            </a:cxn>
                            <a:cxn ang="T58">
                              <a:pos x="T16" y="T17"/>
                            </a:cxn>
                            <a:cxn ang="T59">
                              <a:pos x="T18" y="T19"/>
                            </a:cxn>
                            <a:cxn ang="T60">
                              <a:pos x="T20" y="T21"/>
                            </a:cxn>
                            <a:cxn ang="T61">
                              <a:pos x="T22" y="T23"/>
                            </a:cxn>
                            <a:cxn ang="T62">
                              <a:pos x="T24" y="T25"/>
                            </a:cxn>
                            <a:cxn ang="T63">
                              <a:pos x="T26" y="T27"/>
                            </a:cxn>
                            <a:cxn ang="T64">
                              <a:pos x="T28" y="T29"/>
                            </a:cxn>
                            <a:cxn ang="T65">
                              <a:pos x="T30" y="T31"/>
                            </a:cxn>
                            <a:cxn ang="T66">
                              <a:pos x="T32" y="T33"/>
                            </a:cxn>
                            <a:cxn ang="T67">
                              <a:pos x="T34" y="T35"/>
                            </a:cxn>
                            <a:cxn ang="T68">
                              <a:pos x="T36" y="T37"/>
                            </a:cxn>
                            <a:cxn ang="T69">
                              <a:pos x="T38" y="T39"/>
                            </a:cxn>
                            <a:cxn ang="T70">
                              <a:pos x="T40" y="T41"/>
                            </a:cxn>
                            <a:cxn ang="T71">
                              <a:pos x="T42" y="T43"/>
                            </a:cxn>
                            <a:cxn ang="T72">
                              <a:pos x="T44" y="T45"/>
                            </a:cxn>
                            <a:cxn ang="T73">
                              <a:pos x="T46" y="T47"/>
                            </a:cxn>
                            <a:cxn ang="T74">
                              <a:pos x="T48" y="T49"/>
                            </a:cxn>
                          </a:cxnLst>
                          <a:rect l="T75" t="T76" r="T77" b="T78"/>
                          <a:pathLst>
                            <a:path w="282" h="326">
                              <a:moveTo>
                                <a:pt x="81" y="137"/>
                              </a:moveTo>
                              <a:lnTo>
                                <a:pt x="78" y="84"/>
                              </a:lnTo>
                              <a:lnTo>
                                <a:pt x="88" y="35"/>
                              </a:lnTo>
                              <a:lnTo>
                                <a:pt x="127" y="7"/>
                              </a:lnTo>
                              <a:lnTo>
                                <a:pt x="173" y="0"/>
                              </a:lnTo>
                              <a:lnTo>
                                <a:pt x="208" y="4"/>
                              </a:lnTo>
                              <a:lnTo>
                                <a:pt x="240" y="25"/>
                              </a:lnTo>
                              <a:lnTo>
                                <a:pt x="257" y="60"/>
                              </a:lnTo>
                              <a:lnTo>
                                <a:pt x="278" y="130"/>
                              </a:lnTo>
                              <a:lnTo>
                                <a:pt x="282" y="207"/>
                              </a:lnTo>
                              <a:lnTo>
                                <a:pt x="271" y="263"/>
                              </a:lnTo>
                              <a:lnTo>
                                <a:pt x="250" y="298"/>
                              </a:lnTo>
                              <a:lnTo>
                                <a:pt x="215" y="319"/>
                              </a:lnTo>
                              <a:lnTo>
                                <a:pt x="187" y="326"/>
                              </a:lnTo>
                              <a:lnTo>
                                <a:pt x="145" y="315"/>
                              </a:lnTo>
                              <a:lnTo>
                                <a:pt x="123" y="284"/>
                              </a:lnTo>
                              <a:lnTo>
                                <a:pt x="102" y="238"/>
                              </a:lnTo>
                              <a:lnTo>
                                <a:pt x="85" y="186"/>
                              </a:lnTo>
                              <a:lnTo>
                                <a:pt x="53" y="207"/>
                              </a:lnTo>
                              <a:lnTo>
                                <a:pt x="18" y="221"/>
                              </a:lnTo>
                              <a:lnTo>
                                <a:pt x="4" y="221"/>
                              </a:lnTo>
                              <a:lnTo>
                                <a:pt x="0" y="207"/>
                              </a:lnTo>
                              <a:lnTo>
                                <a:pt x="7" y="189"/>
                              </a:lnTo>
                              <a:lnTo>
                                <a:pt x="60" y="168"/>
                              </a:lnTo>
                              <a:lnTo>
                                <a:pt x="81" y="137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grpSp>
                      <p:nvGrpSpPr>
                        <p:cNvPr id="459" name="Group 16"/>
                        <p:cNvGrpSpPr>
                          <a:grpSpLocks/>
                        </p:cNvGrpSpPr>
                        <p:nvPr/>
                      </p:nvGrpSpPr>
                      <p:grpSpPr bwMode="auto">
                        <a:xfrm flipH="1">
                          <a:off x="1212" y="1104"/>
                          <a:ext cx="277" cy="235"/>
                          <a:chOff x="1590" y="1104"/>
                          <a:chExt cx="277" cy="235"/>
                        </a:xfrm>
                      </p:grpSpPr>
                      <p:sp>
                        <p:nvSpPr>
                          <p:cNvPr id="460" name="Freeform 17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1683" y="1257"/>
                            <a:ext cx="184" cy="82"/>
                          </a:xfrm>
                          <a:custGeom>
                            <a:avLst/>
                            <a:gdLst>
                              <a:gd name="T0" fmla="*/ 13 w 184"/>
                              <a:gd name="T1" fmla="*/ 82 h 82"/>
                              <a:gd name="T2" fmla="*/ 0 w 184"/>
                              <a:gd name="T3" fmla="*/ 71 h 82"/>
                              <a:gd name="T4" fmla="*/ 0 w 184"/>
                              <a:gd name="T5" fmla="*/ 45 h 82"/>
                              <a:gd name="T6" fmla="*/ 16 w 184"/>
                              <a:gd name="T7" fmla="*/ 17 h 82"/>
                              <a:gd name="T8" fmla="*/ 36 w 184"/>
                              <a:gd name="T9" fmla="*/ 9 h 82"/>
                              <a:gd name="T10" fmla="*/ 61 w 184"/>
                              <a:gd name="T11" fmla="*/ 22 h 82"/>
                              <a:gd name="T12" fmla="*/ 86 w 184"/>
                              <a:gd name="T13" fmla="*/ 19 h 82"/>
                              <a:gd name="T14" fmla="*/ 102 w 184"/>
                              <a:gd name="T15" fmla="*/ 0 h 82"/>
                              <a:gd name="T16" fmla="*/ 123 w 184"/>
                              <a:gd name="T17" fmla="*/ 2 h 82"/>
                              <a:gd name="T18" fmla="*/ 155 w 184"/>
                              <a:gd name="T19" fmla="*/ 15 h 82"/>
                              <a:gd name="T20" fmla="*/ 182 w 184"/>
                              <a:gd name="T21" fmla="*/ 13 h 82"/>
                              <a:gd name="T22" fmla="*/ 184 w 184"/>
                              <a:gd name="T23" fmla="*/ 32 h 82"/>
                              <a:gd name="T24" fmla="*/ 175 w 184"/>
                              <a:gd name="T25" fmla="*/ 45 h 82"/>
                              <a:gd name="T26" fmla="*/ 141 w 184"/>
                              <a:gd name="T27" fmla="*/ 43 h 82"/>
                              <a:gd name="T28" fmla="*/ 118 w 184"/>
                              <a:gd name="T29" fmla="*/ 39 h 82"/>
                              <a:gd name="T30" fmla="*/ 105 w 184"/>
                              <a:gd name="T31" fmla="*/ 48 h 82"/>
                              <a:gd name="T32" fmla="*/ 91 w 184"/>
                              <a:gd name="T33" fmla="*/ 67 h 82"/>
                              <a:gd name="T34" fmla="*/ 66 w 184"/>
                              <a:gd name="T35" fmla="*/ 62 h 82"/>
                              <a:gd name="T36" fmla="*/ 54 w 184"/>
                              <a:gd name="T37" fmla="*/ 56 h 82"/>
                              <a:gd name="T38" fmla="*/ 45 w 184"/>
                              <a:gd name="T39" fmla="*/ 63 h 82"/>
                              <a:gd name="T40" fmla="*/ 32 w 184"/>
                              <a:gd name="T41" fmla="*/ 76 h 82"/>
                              <a:gd name="T42" fmla="*/ 13 w 184"/>
                              <a:gd name="T43" fmla="*/ 82 h 82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w 184"/>
                              <a:gd name="T67" fmla="*/ 0 h 82"/>
                              <a:gd name="T68" fmla="*/ 184 w 184"/>
                              <a:gd name="T69" fmla="*/ 82 h 82"/>
                            </a:gdLst>
                            <a:ahLst/>
                            <a:cxnLst>
                              <a:cxn ang="T44">
                                <a:pos x="T0" y="T1"/>
                              </a:cxn>
                              <a:cxn ang="T45">
                                <a:pos x="T2" y="T3"/>
                              </a:cxn>
                              <a:cxn ang="T46">
                                <a:pos x="T4" y="T5"/>
                              </a:cxn>
                              <a:cxn ang="T47">
                                <a:pos x="T6" y="T7"/>
                              </a:cxn>
                              <a:cxn ang="T48">
                                <a:pos x="T8" y="T9"/>
                              </a:cxn>
                              <a:cxn ang="T49">
                                <a:pos x="T10" y="T11"/>
                              </a:cxn>
                              <a:cxn ang="T50">
                                <a:pos x="T12" y="T13"/>
                              </a:cxn>
                              <a:cxn ang="T51">
                                <a:pos x="T14" y="T15"/>
                              </a:cxn>
                              <a:cxn ang="T52">
                                <a:pos x="T16" y="T17"/>
                              </a:cxn>
                              <a:cxn ang="T53">
                                <a:pos x="T18" y="T19"/>
                              </a:cxn>
                              <a:cxn ang="T54">
                                <a:pos x="T20" y="T21"/>
                              </a:cxn>
                              <a:cxn ang="T55">
                                <a:pos x="T22" y="T23"/>
                              </a:cxn>
                              <a:cxn ang="T56">
                                <a:pos x="T24" y="T25"/>
                              </a:cxn>
                              <a:cxn ang="T57">
                                <a:pos x="T26" y="T27"/>
                              </a:cxn>
                              <a:cxn ang="T58">
                                <a:pos x="T28" y="T29"/>
                              </a:cxn>
                              <a:cxn ang="T59">
                                <a:pos x="T30" y="T31"/>
                              </a:cxn>
                              <a:cxn ang="T60">
                                <a:pos x="T32" y="T33"/>
                              </a:cxn>
                              <a:cxn ang="T61">
                                <a:pos x="T34" y="T35"/>
                              </a:cxn>
                              <a:cxn ang="T62">
                                <a:pos x="T36" y="T37"/>
                              </a:cxn>
                              <a:cxn ang="T63">
                                <a:pos x="T38" y="T39"/>
                              </a:cxn>
                              <a:cxn ang="T64">
                                <a:pos x="T40" y="T41"/>
                              </a:cxn>
                              <a:cxn ang="T65">
                                <a:pos x="T42" y="T43"/>
                              </a:cxn>
                            </a:cxnLst>
                            <a:rect l="T66" t="T67" r="T68" b="T69"/>
                            <a:pathLst>
                              <a:path w="184" h="82">
                                <a:moveTo>
                                  <a:pt x="13" y="82"/>
                                </a:moveTo>
                                <a:lnTo>
                                  <a:pt x="0" y="71"/>
                                </a:lnTo>
                                <a:lnTo>
                                  <a:pt x="0" y="45"/>
                                </a:lnTo>
                                <a:lnTo>
                                  <a:pt x="16" y="17"/>
                                </a:lnTo>
                                <a:lnTo>
                                  <a:pt x="36" y="9"/>
                                </a:lnTo>
                                <a:lnTo>
                                  <a:pt x="61" y="22"/>
                                </a:lnTo>
                                <a:lnTo>
                                  <a:pt x="86" y="19"/>
                                </a:lnTo>
                                <a:lnTo>
                                  <a:pt x="102" y="0"/>
                                </a:lnTo>
                                <a:lnTo>
                                  <a:pt x="123" y="2"/>
                                </a:lnTo>
                                <a:lnTo>
                                  <a:pt x="155" y="15"/>
                                </a:lnTo>
                                <a:lnTo>
                                  <a:pt x="182" y="13"/>
                                </a:lnTo>
                                <a:lnTo>
                                  <a:pt x="184" y="32"/>
                                </a:lnTo>
                                <a:lnTo>
                                  <a:pt x="175" y="45"/>
                                </a:lnTo>
                                <a:lnTo>
                                  <a:pt x="141" y="43"/>
                                </a:lnTo>
                                <a:lnTo>
                                  <a:pt x="118" y="39"/>
                                </a:lnTo>
                                <a:lnTo>
                                  <a:pt x="105" y="48"/>
                                </a:lnTo>
                                <a:lnTo>
                                  <a:pt x="91" y="67"/>
                                </a:lnTo>
                                <a:lnTo>
                                  <a:pt x="66" y="62"/>
                                </a:lnTo>
                                <a:lnTo>
                                  <a:pt x="54" y="56"/>
                                </a:lnTo>
                                <a:lnTo>
                                  <a:pt x="45" y="63"/>
                                </a:lnTo>
                                <a:lnTo>
                                  <a:pt x="32" y="76"/>
                                </a:lnTo>
                                <a:lnTo>
                                  <a:pt x="13" y="8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61" name="Freeform 18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1654" y="1193"/>
                            <a:ext cx="178" cy="114"/>
                          </a:xfrm>
                          <a:custGeom>
                            <a:avLst/>
                            <a:gdLst>
                              <a:gd name="T0" fmla="*/ 23 w 178"/>
                              <a:gd name="T1" fmla="*/ 114 h 114"/>
                              <a:gd name="T2" fmla="*/ 11 w 178"/>
                              <a:gd name="T3" fmla="*/ 108 h 114"/>
                              <a:gd name="T4" fmla="*/ 0 w 178"/>
                              <a:gd name="T5" fmla="*/ 79 h 114"/>
                              <a:gd name="T6" fmla="*/ 11 w 178"/>
                              <a:gd name="T7" fmla="*/ 51 h 114"/>
                              <a:gd name="T8" fmla="*/ 27 w 178"/>
                              <a:gd name="T9" fmla="*/ 39 h 114"/>
                              <a:gd name="T10" fmla="*/ 56 w 178"/>
                              <a:gd name="T11" fmla="*/ 42 h 114"/>
                              <a:gd name="T12" fmla="*/ 76 w 178"/>
                              <a:gd name="T13" fmla="*/ 35 h 114"/>
                              <a:gd name="T14" fmla="*/ 90 w 178"/>
                              <a:gd name="T15" fmla="*/ 13 h 114"/>
                              <a:gd name="T16" fmla="*/ 111 w 178"/>
                              <a:gd name="T17" fmla="*/ 4 h 114"/>
                              <a:gd name="T18" fmla="*/ 146 w 178"/>
                              <a:gd name="T19" fmla="*/ 9 h 114"/>
                              <a:gd name="T20" fmla="*/ 171 w 178"/>
                              <a:gd name="T21" fmla="*/ 0 h 114"/>
                              <a:gd name="T22" fmla="*/ 178 w 178"/>
                              <a:gd name="T23" fmla="*/ 17 h 114"/>
                              <a:gd name="T24" fmla="*/ 171 w 178"/>
                              <a:gd name="T25" fmla="*/ 33 h 114"/>
                              <a:gd name="T26" fmla="*/ 140 w 178"/>
                              <a:gd name="T27" fmla="*/ 42 h 114"/>
                              <a:gd name="T28" fmla="*/ 120 w 178"/>
                              <a:gd name="T29" fmla="*/ 40 h 114"/>
                              <a:gd name="T30" fmla="*/ 108 w 178"/>
                              <a:gd name="T31" fmla="*/ 57 h 114"/>
                              <a:gd name="T32" fmla="*/ 97 w 178"/>
                              <a:gd name="T33" fmla="*/ 79 h 114"/>
                              <a:gd name="T34" fmla="*/ 72 w 178"/>
                              <a:gd name="T35" fmla="*/ 81 h 114"/>
                              <a:gd name="T36" fmla="*/ 59 w 178"/>
                              <a:gd name="T37" fmla="*/ 79 h 114"/>
                              <a:gd name="T38" fmla="*/ 47 w 178"/>
                              <a:gd name="T39" fmla="*/ 88 h 114"/>
                              <a:gd name="T40" fmla="*/ 41 w 178"/>
                              <a:gd name="T41" fmla="*/ 99 h 114"/>
                              <a:gd name="T42" fmla="*/ 23 w 178"/>
                              <a:gd name="T43" fmla="*/ 114 h 114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w 178"/>
                              <a:gd name="T67" fmla="*/ 0 h 114"/>
                              <a:gd name="T68" fmla="*/ 178 w 178"/>
                              <a:gd name="T69" fmla="*/ 114 h 114"/>
                            </a:gdLst>
                            <a:ahLst/>
                            <a:cxnLst>
                              <a:cxn ang="T44">
                                <a:pos x="T0" y="T1"/>
                              </a:cxn>
                              <a:cxn ang="T45">
                                <a:pos x="T2" y="T3"/>
                              </a:cxn>
                              <a:cxn ang="T46">
                                <a:pos x="T4" y="T5"/>
                              </a:cxn>
                              <a:cxn ang="T47">
                                <a:pos x="T6" y="T7"/>
                              </a:cxn>
                              <a:cxn ang="T48">
                                <a:pos x="T8" y="T9"/>
                              </a:cxn>
                              <a:cxn ang="T49">
                                <a:pos x="T10" y="T11"/>
                              </a:cxn>
                              <a:cxn ang="T50">
                                <a:pos x="T12" y="T13"/>
                              </a:cxn>
                              <a:cxn ang="T51">
                                <a:pos x="T14" y="T15"/>
                              </a:cxn>
                              <a:cxn ang="T52">
                                <a:pos x="T16" y="T17"/>
                              </a:cxn>
                              <a:cxn ang="T53">
                                <a:pos x="T18" y="T19"/>
                              </a:cxn>
                              <a:cxn ang="T54">
                                <a:pos x="T20" y="T21"/>
                              </a:cxn>
                              <a:cxn ang="T55">
                                <a:pos x="T22" y="T23"/>
                              </a:cxn>
                              <a:cxn ang="T56">
                                <a:pos x="T24" y="T25"/>
                              </a:cxn>
                              <a:cxn ang="T57">
                                <a:pos x="T26" y="T27"/>
                              </a:cxn>
                              <a:cxn ang="T58">
                                <a:pos x="T28" y="T29"/>
                              </a:cxn>
                              <a:cxn ang="T59">
                                <a:pos x="T30" y="T31"/>
                              </a:cxn>
                              <a:cxn ang="T60">
                                <a:pos x="T32" y="T33"/>
                              </a:cxn>
                              <a:cxn ang="T61">
                                <a:pos x="T34" y="T35"/>
                              </a:cxn>
                              <a:cxn ang="T62">
                                <a:pos x="T36" y="T37"/>
                              </a:cxn>
                              <a:cxn ang="T63">
                                <a:pos x="T38" y="T39"/>
                              </a:cxn>
                              <a:cxn ang="T64">
                                <a:pos x="T40" y="T41"/>
                              </a:cxn>
                              <a:cxn ang="T65">
                                <a:pos x="T42" y="T43"/>
                              </a:cxn>
                            </a:cxnLst>
                            <a:rect l="T66" t="T67" r="T68" b="T69"/>
                            <a:pathLst>
                              <a:path w="178" h="114">
                                <a:moveTo>
                                  <a:pt x="23" y="114"/>
                                </a:moveTo>
                                <a:lnTo>
                                  <a:pt x="11" y="108"/>
                                </a:lnTo>
                                <a:lnTo>
                                  <a:pt x="0" y="79"/>
                                </a:lnTo>
                                <a:lnTo>
                                  <a:pt x="11" y="51"/>
                                </a:lnTo>
                                <a:lnTo>
                                  <a:pt x="27" y="39"/>
                                </a:lnTo>
                                <a:lnTo>
                                  <a:pt x="56" y="42"/>
                                </a:lnTo>
                                <a:lnTo>
                                  <a:pt x="76" y="35"/>
                                </a:lnTo>
                                <a:lnTo>
                                  <a:pt x="90" y="13"/>
                                </a:lnTo>
                                <a:lnTo>
                                  <a:pt x="111" y="4"/>
                                </a:lnTo>
                                <a:lnTo>
                                  <a:pt x="146" y="9"/>
                                </a:lnTo>
                                <a:lnTo>
                                  <a:pt x="171" y="0"/>
                                </a:lnTo>
                                <a:lnTo>
                                  <a:pt x="178" y="17"/>
                                </a:lnTo>
                                <a:lnTo>
                                  <a:pt x="171" y="33"/>
                                </a:lnTo>
                                <a:lnTo>
                                  <a:pt x="140" y="42"/>
                                </a:lnTo>
                                <a:lnTo>
                                  <a:pt x="120" y="40"/>
                                </a:lnTo>
                                <a:lnTo>
                                  <a:pt x="108" y="57"/>
                                </a:lnTo>
                                <a:lnTo>
                                  <a:pt x="97" y="79"/>
                                </a:lnTo>
                                <a:lnTo>
                                  <a:pt x="72" y="81"/>
                                </a:lnTo>
                                <a:lnTo>
                                  <a:pt x="59" y="79"/>
                                </a:lnTo>
                                <a:lnTo>
                                  <a:pt x="47" y="88"/>
                                </a:lnTo>
                                <a:lnTo>
                                  <a:pt x="41" y="99"/>
                                </a:lnTo>
                                <a:lnTo>
                                  <a:pt x="23" y="114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62" name="Freeform 19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1630" y="1154"/>
                            <a:ext cx="161" cy="138"/>
                          </a:xfrm>
                          <a:custGeom>
                            <a:avLst/>
                            <a:gdLst>
                              <a:gd name="T0" fmla="*/ 31 w 161"/>
                              <a:gd name="T1" fmla="*/ 138 h 138"/>
                              <a:gd name="T2" fmla="*/ 16 w 161"/>
                              <a:gd name="T3" fmla="*/ 133 h 138"/>
                              <a:gd name="T4" fmla="*/ 0 w 161"/>
                              <a:gd name="T5" fmla="*/ 109 h 138"/>
                              <a:gd name="T6" fmla="*/ 5 w 161"/>
                              <a:gd name="T7" fmla="*/ 78 h 138"/>
                              <a:gd name="T8" fmla="*/ 16 w 161"/>
                              <a:gd name="T9" fmla="*/ 65 h 138"/>
                              <a:gd name="T10" fmla="*/ 43 w 161"/>
                              <a:gd name="T11" fmla="*/ 62 h 138"/>
                              <a:gd name="T12" fmla="*/ 65 w 161"/>
                              <a:gd name="T13" fmla="*/ 51 h 138"/>
                              <a:gd name="T14" fmla="*/ 72 w 161"/>
                              <a:gd name="T15" fmla="*/ 25 h 138"/>
                              <a:gd name="T16" fmla="*/ 92 w 161"/>
                              <a:gd name="T17" fmla="*/ 15 h 138"/>
                              <a:gd name="T18" fmla="*/ 127 w 161"/>
                              <a:gd name="T19" fmla="*/ 13 h 138"/>
                              <a:gd name="T20" fmla="*/ 148 w 161"/>
                              <a:gd name="T21" fmla="*/ 0 h 138"/>
                              <a:gd name="T22" fmla="*/ 161 w 161"/>
                              <a:gd name="T23" fmla="*/ 13 h 138"/>
                              <a:gd name="T24" fmla="*/ 156 w 161"/>
                              <a:gd name="T25" fmla="*/ 25 h 138"/>
                              <a:gd name="T26" fmla="*/ 128 w 161"/>
                              <a:gd name="T27" fmla="*/ 44 h 138"/>
                              <a:gd name="T28" fmla="*/ 107 w 161"/>
                              <a:gd name="T29" fmla="*/ 49 h 138"/>
                              <a:gd name="T30" fmla="*/ 99 w 161"/>
                              <a:gd name="T31" fmla="*/ 65 h 138"/>
                              <a:gd name="T32" fmla="*/ 94 w 161"/>
                              <a:gd name="T33" fmla="*/ 91 h 138"/>
                              <a:gd name="T34" fmla="*/ 69 w 161"/>
                              <a:gd name="T35" fmla="*/ 98 h 138"/>
                              <a:gd name="T36" fmla="*/ 54 w 161"/>
                              <a:gd name="T37" fmla="*/ 94 h 138"/>
                              <a:gd name="T38" fmla="*/ 45 w 161"/>
                              <a:gd name="T39" fmla="*/ 105 h 138"/>
                              <a:gd name="T40" fmla="*/ 40 w 161"/>
                              <a:gd name="T41" fmla="*/ 123 h 138"/>
                              <a:gd name="T42" fmla="*/ 31 w 161"/>
                              <a:gd name="T43" fmla="*/ 138 h 138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w 161"/>
                              <a:gd name="T67" fmla="*/ 0 h 138"/>
                              <a:gd name="T68" fmla="*/ 161 w 161"/>
                              <a:gd name="T69" fmla="*/ 138 h 138"/>
                            </a:gdLst>
                            <a:ahLst/>
                            <a:cxnLst>
                              <a:cxn ang="T44">
                                <a:pos x="T0" y="T1"/>
                              </a:cxn>
                              <a:cxn ang="T45">
                                <a:pos x="T2" y="T3"/>
                              </a:cxn>
                              <a:cxn ang="T46">
                                <a:pos x="T4" y="T5"/>
                              </a:cxn>
                              <a:cxn ang="T47">
                                <a:pos x="T6" y="T7"/>
                              </a:cxn>
                              <a:cxn ang="T48">
                                <a:pos x="T8" y="T9"/>
                              </a:cxn>
                              <a:cxn ang="T49">
                                <a:pos x="T10" y="T11"/>
                              </a:cxn>
                              <a:cxn ang="T50">
                                <a:pos x="T12" y="T13"/>
                              </a:cxn>
                              <a:cxn ang="T51">
                                <a:pos x="T14" y="T15"/>
                              </a:cxn>
                              <a:cxn ang="T52">
                                <a:pos x="T16" y="T17"/>
                              </a:cxn>
                              <a:cxn ang="T53">
                                <a:pos x="T18" y="T19"/>
                              </a:cxn>
                              <a:cxn ang="T54">
                                <a:pos x="T20" y="T21"/>
                              </a:cxn>
                              <a:cxn ang="T55">
                                <a:pos x="T22" y="T23"/>
                              </a:cxn>
                              <a:cxn ang="T56">
                                <a:pos x="T24" y="T25"/>
                              </a:cxn>
                              <a:cxn ang="T57">
                                <a:pos x="T26" y="T27"/>
                              </a:cxn>
                              <a:cxn ang="T58">
                                <a:pos x="T28" y="T29"/>
                              </a:cxn>
                              <a:cxn ang="T59">
                                <a:pos x="T30" y="T31"/>
                              </a:cxn>
                              <a:cxn ang="T60">
                                <a:pos x="T32" y="T33"/>
                              </a:cxn>
                              <a:cxn ang="T61">
                                <a:pos x="T34" y="T35"/>
                              </a:cxn>
                              <a:cxn ang="T62">
                                <a:pos x="T36" y="T37"/>
                              </a:cxn>
                              <a:cxn ang="T63">
                                <a:pos x="T38" y="T39"/>
                              </a:cxn>
                              <a:cxn ang="T64">
                                <a:pos x="T40" y="T41"/>
                              </a:cxn>
                              <a:cxn ang="T65">
                                <a:pos x="T42" y="T43"/>
                              </a:cxn>
                            </a:cxnLst>
                            <a:rect l="T66" t="T67" r="T68" b="T69"/>
                            <a:pathLst>
                              <a:path w="161" h="138">
                                <a:moveTo>
                                  <a:pt x="31" y="138"/>
                                </a:moveTo>
                                <a:lnTo>
                                  <a:pt x="16" y="133"/>
                                </a:lnTo>
                                <a:lnTo>
                                  <a:pt x="0" y="109"/>
                                </a:lnTo>
                                <a:lnTo>
                                  <a:pt x="5" y="78"/>
                                </a:lnTo>
                                <a:lnTo>
                                  <a:pt x="16" y="65"/>
                                </a:lnTo>
                                <a:lnTo>
                                  <a:pt x="43" y="62"/>
                                </a:lnTo>
                                <a:lnTo>
                                  <a:pt x="65" y="51"/>
                                </a:lnTo>
                                <a:lnTo>
                                  <a:pt x="72" y="25"/>
                                </a:lnTo>
                                <a:lnTo>
                                  <a:pt x="92" y="15"/>
                                </a:lnTo>
                                <a:lnTo>
                                  <a:pt x="127" y="13"/>
                                </a:lnTo>
                                <a:lnTo>
                                  <a:pt x="148" y="0"/>
                                </a:lnTo>
                                <a:lnTo>
                                  <a:pt x="161" y="13"/>
                                </a:lnTo>
                                <a:lnTo>
                                  <a:pt x="156" y="25"/>
                                </a:lnTo>
                                <a:lnTo>
                                  <a:pt x="128" y="44"/>
                                </a:lnTo>
                                <a:lnTo>
                                  <a:pt x="107" y="49"/>
                                </a:lnTo>
                                <a:lnTo>
                                  <a:pt x="99" y="65"/>
                                </a:lnTo>
                                <a:lnTo>
                                  <a:pt x="94" y="91"/>
                                </a:lnTo>
                                <a:lnTo>
                                  <a:pt x="69" y="98"/>
                                </a:lnTo>
                                <a:lnTo>
                                  <a:pt x="54" y="94"/>
                                </a:lnTo>
                                <a:lnTo>
                                  <a:pt x="45" y="105"/>
                                </a:lnTo>
                                <a:lnTo>
                                  <a:pt x="40" y="123"/>
                                </a:lnTo>
                                <a:lnTo>
                                  <a:pt x="31" y="138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  <p:sp>
                        <p:nvSpPr>
                          <p:cNvPr id="463" name="Freeform 20"/>
                          <p:cNvSpPr>
                            <a:spLocks/>
                          </p:cNvSpPr>
                          <p:nvPr/>
                        </p:nvSpPr>
                        <p:spPr bwMode="auto">
                          <a:xfrm>
                            <a:off x="1590" y="1104"/>
                            <a:ext cx="123" cy="174"/>
                          </a:xfrm>
                          <a:custGeom>
                            <a:avLst/>
                            <a:gdLst>
                              <a:gd name="T0" fmla="*/ 48 w 123"/>
                              <a:gd name="T1" fmla="*/ 172 h 174"/>
                              <a:gd name="T2" fmla="*/ 31 w 123"/>
                              <a:gd name="T3" fmla="*/ 174 h 174"/>
                              <a:gd name="T4" fmla="*/ 9 w 123"/>
                              <a:gd name="T5" fmla="*/ 158 h 174"/>
                              <a:gd name="T6" fmla="*/ 0 w 123"/>
                              <a:gd name="T7" fmla="*/ 131 h 174"/>
                              <a:gd name="T8" fmla="*/ 4 w 123"/>
                              <a:gd name="T9" fmla="*/ 113 h 174"/>
                              <a:gd name="T10" fmla="*/ 29 w 123"/>
                              <a:gd name="T11" fmla="*/ 97 h 174"/>
                              <a:gd name="T12" fmla="*/ 46 w 123"/>
                              <a:gd name="T13" fmla="*/ 79 h 174"/>
                              <a:gd name="T14" fmla="*/ 46 w 123"/>
                              <a:gd name="T15" fmla="*/ 52 h 174"/>
                              <a:gd name="T16" fmla="*/ 59 w 123"/>
                              <a:gd name="T17" fmla="*/ 39 h 174"/>
                              <a:gd name="T18" fmla="*/ 90 w 123"/>
                              <a:gd name="T19" fmla="*/ 22 h 174"/>
                              <a:gd name="T20" fmla="*/ 106 w 123"/>
                              <a:gd name="T21" fmla="*/ 0 h 174"/>
                              <a:gd name="T22" fmla="*/ 121 w 123"/>
                              <a:gd name="T23" fmla="*/ 7 h 174"/>
                              <a:gd name="T24" fmla="*/ 123 w 123"/>
                              <a:gd name="T25" fmla="*/ 22 h 174"/>
                              <a:gd name="T26" fmla="*/ 105 w 123"/>
                              <a:gd name="T27" fmla="*/ 47 h 174"/>
                              <a:gd name="T28" fmla="*/ 84 w 123"/>
                              <a:gd name="T29" fmla="*/ 61 h 174"/>
                              <a:gd name="T30" fmla="*/ 86 w 123"/>
                              <a:gd name="T31" fmla="*/ 81 h 174"/>
                              <a:gd name="T32" fmla="*/ 90 w 123"/>
                              <a:gd name="T33" fmla="*/ 104 h 174"/>
                              <a:gd name="T34" fmla="*/ 68 w 123"/>
                              <a:gd name="T35" fmla="*/ 118 h 174"/>
                              <a:gd name="T36" fmla="*/ 59 w 123"/>
                              <a:gd name="T37" fmla="*/ 124 h 174"/>
                              <a:gd name="T38" fmla="*/ 51 w 123"/>
                              <a:gd name="T39" fmla="*/ 138 h 174"/>
                              <a:gd name="T40" fmla="*/ 50 w 123"/>
                              <a:gd name="T41" fmla="*/ 152 h 174"/>
                              <a:gd name="T42" fmla="*/ 48 w 123"/>
                              <a:gd name="T43" fmla="*/ 172 h 174"/>
                              <a:gd name="T44" fmla="*/ 0 60000 65536"/>
                              <a:gd name="T45" fmla="*/ 0 60000 65536"/>
                              <a:gd name="T46" fmla="*/ 0 60000 65536"/>
                              <a:gd name="T47" fmla="*/ 0 60000 65536"/>
                              <a:gd name="T48" fmla="*/ 0 60000 65536"/>
                              <a:gd name="T49" fmla="*/ 0 60000 65536"/>
                              <a:gd name="T50" fmla="*/ 0 60000 65536"/>
                              <a:gd name="T51" fmla="*/ 0 60000 65536"/>
                              <a:gd name="T52" fmla="*/ 0 60000 65536"/>
                              <a:gd name="T53" fmla="*/ 0 60000 65536"/>
                              <a:gd name="T54" fmla="*/ 0 60000 65536"/>
                              <a:gd name="T55" fmla="*/ 0 60000 65536"/>
                              <a:gd name="T56" fmla="*/ 0 60000 65536"/>
                              <a:gd name="T57" fmla="*/ 0 60000 65536"/>
                              <a:gd name="T58" fmla="*/ 0 60000 65536"/>
                              <a:gd name="T59" fmla="*/ 0 60000 65536"/>
                              <a:gd name="T60" fmla="*/ 0 60000 65536"/>
                              <a:gd name="T61" fmla="*/ 0 60000 65536"/>
                              <a:gd name="T62" fmla="*/ 0 60000 65536"/>
                              <a:gd name="T63" fmla="*/ 0 60000 65536"/>
                              <a:gd name="T64" fmla="*/ 0 60000 65536"/>
                              <a:gd name="T65" fmla="*/ 0 60000 65536"/>
                              <a:gd name="T66" fmla="*/ 0 w 123"/>
                              <a:gd name="T67" fmla="*/ 0 h 174"/>
                              <a:gd name="T68" fmla="*/ 123 w 123"/>
                              <a:gd name="T69" fmla="*/ 174 h 174"/>
                            </a:gdLst>
                            <a:ahLst/>
                            <a:cxnLst>
                              <a:cxn ang="T44">
                                <a:pos x="T0" y="T1"/>
                              </a:cxn>
                              <a:cxn ang="T45">
                                <a:pos x="T2" y="T3"/>
                              </a:cxn>
                              <a:cxn ang="T46">
                                <a:pos x="T4" y="T5"/>
                              </a:cxn>
                              <a:cxn ang="T47">
                                <a:pos x="T6" y="T7"/>
                              </a:cxn>
                              <a:cxn ang="T48">
                                <a:pos x="T8" y="T9"/>
                              </a:cxn>
                              <a:cxn ang="T49">
                                <a:pos x="T10" y="T11"/>
                              </a:cxn>
                              <a:cxn ang="T50">
                                <a:pos x="T12" y="T13"/>
                              </a:cxn>
                              <a:cxn ang="T51">
                                <a:pos x="T14" y="T15"/>
                              </a:cxn>
                              <a:cxn ang="T52">
                                <a:pos x="T16" y="T17"/>
                              </a:cxn>
                              <a:cxn ang="T53">
                                <a:pos x="T18" y="T19"/>
                              </a:cxn>
                              <a:cxn ang="T54">
                                <a:pos x="T20" y="T21"/>
                              </a:cxn>
                              <a:cxn ang="T55">
                                <a:pos x="T22" y="T23"/>
                              </a:cxn>
                              <a:cxn ang="T56">
                                <a:pos x="T24" y="T25"/>
                              </a:cxn>
                              <a:cxn ang="T57">
                                <a:pos x="T26" y="T27"/>
                              </a:cxn>
                              <a:cxn ang="T58">
                                <a:pos x="T28" y="T29"/>
                              </a:cxn>
                              <a:cxn ang="T59">
                                <a:pos x="T30" y="T31"/>
                              </a:cxn>
                              <a:cxn ang="T60">
                                <a:pos x="T32" y="T33"/>
                              </a:cxn>
                              <a:cxn ang="T61">
                                <a:pos x="T34" y="T35"/>
                              </a:cxn>
                              <a:cxn ang="T62">
                                <a:pos x="T36" y="T37"/>
                              </a:cxn>
                              <a:cxn ang="T63">
                                <a:pos x="T38" y="T39"/>
                              </a:cxn>
                              <a:cxn ang="T64">
                                <a:pos x="T40" y="T41"/>
                              </a:cxn>
                              <a:cxn ang="T65">
                                <a:pos x="T42" y="T43"/>
                              </a:cxn>
                            </a:cxnLst>
                            <a:rect l="T66" t="T67" r="T68" b="T69"/>
                            <a:pathLst>
                              <a:path w="123" h="174">
                                <a:moveTo>
                                  <a:pt x="48" y="172"/>
                                </a:moveTo>
                                <a:lnTo>
                                  <a:pt x="31" y="174"/>
                                </a:lnTo>
                                <a:lnTo>
                                  <a:pt x="9" y="158"/>
                                </a:lnTo>
                                <a:lnTo>
                                  <a:pt x="0" y="131"/>
                                </a:lnTo>
                                <a:lnTo>
                                  <a:pt x="4" y="113"/>
                                </a:lnTo>
                                <a:lnTo>
                                  <a:pt x="29" y="97"/>
                                </a:lnTo>
                                <a:lnTo>
                                  <a:pt x="46" y="79"/>
                                </a:lnTo>
                                <a:lnTo>
                                  <a:pt x="46" y="52"/>
                                </a:lnTo>
                                <a:lnTo>
                                  <a:pt x="59" y="39"/>
                                </a:lnTo>
                                <a:lnTo>
                                  <a:pt x="90" y="22"/>
                                </a:lnTo>
                                <a:lnTo>
                                  <a:pt x="106" y="0"/>
                                </a:lnTo>
                                <a:lnTo>
                                  <a:pt x="121" y="7"/>
                                </a:lnTo>
                                <a:lnTo>
                                  <a:pt x="123" y="22"/>
                                </a:lnTo>
                                <a:lnTo>
                                  <a:pt x="105" y="47"/>
                                </a:lnTo>
                                <a:lnTo>
                                  <a:pt x="84" y="61"/>
                                </a:lnTo>
                                <a:lnTo>
                                  <a:pt x="86" y="81"/>
                                </a:lnTo>
                                <a:lnTo>
                                  <a:pt x="90" y="104"/>
                                </a:lnTo>
                                <a:lnTo>
                                  <a:pt x="68" y="118"/>
                                </a:lnTo>
                                <a:lnTo>
                                  <a:pt x="59" y="124"/>
                                </a:lnTo>
                                <a:lnTo>
                                  <a:pt x="51" y="138"/>
                                </a:lnTo>
                                <a:lnTo>
                                  <a:pt x="50" y="152"/>
                                </a:lnTo>
                                <a:lnTo>
                                  <a:pt x="48" y="172"/>
                                </a:lnTo>
                                <a:close/>
                              </a:path>
                            </a:pathLst>
                          </a:custGeom>
                          <a:solidFill>
                            <a:schemeClr val="accent2"/>
                          </a:solidFill>
                          <a:ln>
                            <a:noFill/>
                          </a:ln>
                          <a:extLst>
                            <a:ext uri="{91240B29-F687-4F45-9708-019B960494DF}">
                              <a14:hiddenLine xmlns:a14="http://schemas.microsoft.com/office/drawing/2010/main" w="9525">
                                <a:solidFill>
                                  <a:srgbClr val="000000"/>
                                </a:solidFill>
                                <a:round/>
                                <a:headEnd/>
                                <a:tailEnd/>
                              </a14:hiddenLine>
                            </a:ext>
                          </a:extLst>
                        </p:spPr>
                        <p:txBody>
                          <a:bodyPr/>
                          <a:lstStyle/>
                          <a:p>
                            <a:endParaRPr lang="en-US"/>
                          </a:p>
                        </p:txBody>
                      </p:sp>
                    </p:grpSp>
                  </p:grpSp>
                  <p:grpSp>
                    <p:nvGrpSpPr>
                      <p:cNvPr id="447" name="Group 21"/>
                      <p:cNvGrpSpPr>
                        <a:grpSpLocks/>
                      </p:cNvGrpSpPr>
                      <p:nvPr/>
                    </p:nvGrpSpPr>
                    <p:grpSpPr bwMode="auto">
                      <a:xfrm rot="4286940" flipH="1">
                        <a:off x="1038" y="766"/>
                        <a:ext cx="141" cy="50"/>
                        <a:chOff x="4032" y="2817"/>
                        <a:chExt cx="417" cy="635"/>
                      </a:xfrm>
                    </p:grpSpPr>
                    <p:sp>
                      <p:nvSpPr>
                        <p:cNvPr id="451" name="Oval 22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4032" y="2817"/>
                          <a:ext cx="417" cy="635"/>
                        </a:xfrm>
                        <a:prstGeom prst="ellipse">
                          <a:avLst/>
                        </a:prstGeom>
                        <a:solidFill>
                          <a:schemeClr val="tx2"/>
                        </a:solidFill>
                        <a:ln w="12700" cap="sq">
                          <a:solidFill>
                            <a:schemeClr val="tx1"/>
                          </a:solidFill>
                          <a:round/>
                          <a:headEnd type="none" w="sm" len="sm"/>
                          <a:tailEnd type="none" w="sm" len="sm"/>
                        </a:ln>
                      </p:spPr>
                      <p:txBody>
                        <a:bodyPr wrap="none" lIns="274320" rIns="274320" anchor="ctr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1pPr>
                          <a:lvl2pPr marL="742950" indent="-285750" eaLnBrk="0" hangingPunct="0"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CA" altLang="en-US" sz="2800"/>
                        </a:p>
                      </p:txBody>
                    </p:sp>
                    <p:sp>
                      <p:nvSpPr>
                        <p:cNvPr id="452" name="Oval 23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4080" y="2928"/>
                          <a:ext cx="240" cy="240"/>
                        </a:xfrm>
                        <a:prstGeom prst="ellipse">
                          <a:avLst/>
                        </a:prstGeom>
                        <a:solidFill>
                          <a:schemeClr val="bg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12700" cap="sq">
                              <a:solidFill>
                                <a:srgbClr val="000000"/>
                              </a:solidFill>
                              <a:round/>
                              <a:headEnd type="none" w="sm" len="sm"/>
                              <a:tailEnd type="none" w="sm" len="sm"/>
                            </a14:hiddenLine>
                          </a:ext>
                        </a:extLst>
                      </p:spPr>
                      <p:txBody>
                        <a:bodyPr wrap="none" lIns="274320" rIns="274320" anchor="ctr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1pPr>
                          <a:lvl2pPr marL="742950" indent="-285750" eaLnBrk="0" hangingPunct="0"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CA" altLang="en-US" sz="2800"/>
                        </a:p>
                      </p:txBody>
                    </p:sp>
                  </p:grpSp>
                  <p:grpSp>
                    <p:nvGrpSpPr>
                      <p:cNvPr id="448" name="Group 24"/>
                      <p:cNvGrpSpPr>
                        <a:grpSpLocks/>
                      </p:cNvGrpSpPr>
                      <p:nvPr/>
                    </p:nvGrpSpPr>
                    <p:grpSpPr bwMode="auto">
                      <a:xfrm rot="4286940" flipH="1">
                        <a:off x="962" y="766"/>
                        <a:ext cx="141" cy="50"/>
                        <a:chOff x="4032" y="2817"/>
                        <a:chExt cx="417" cy="635"/>
                      </a:xfrm>
                    </p:grpSpPr>
                    <p:sp>
                      <p:nvSpPr>
                        <p:cNvPr id="449" name="Oval 25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4032" y="2817"/>
                          <a:ext cx="417" cy="635"/>
                        </a:xfrm>
                        <a:prstGeom prst="ellipse">
                          <a:avLst/>
                        </a:prstGeom>
                        <a:solidFill>
                          <a:schemeClr val="tx2"/>
                        </a:solidFill>
                        <a:ln w="12700" cap="sq">
                          <a:solidFill>
                            <a:schemeClr val="tx1"/>
                          </a:solidFill>
                          <a:round/>
                          <a:headEnd type="none" w="sm" len="sm"/>
                          <a:tailEnd type="none" w="sm" len="sm"/>
                        </a:ln>
                      </p:spPr>
                      <p:txBody>
                        <a:bodyPr wrap="none" lIns="274320" rIns="274320" anchor="ctr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1pPr>
                          <a:lvl2pPr marL="742950" indent="-285750" eaLnBrk="0" hangingPunct="0"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CA" altLang="en-US" sz="2800"/>
                        </a:p>
                      </p:txBody>
                    </p:sp>
                    <p:sp>
                      <p:nvSpPr>
                        <p:cNvPr id="450" name="Oval 26"/>
                        <p:cNvSpPr>
                          <a:spLocks noChangeArrowheads="1"/>
                        </p:cNvSpPr>
                        <p:nvPr/>
                      </p:nvSpPr>
                      <p:spPr bwMode="auto">
                        <a:xfrm>
                          <a:off x="4080" y="2928"/>
                          <a:ext cx="240" cy="240"/>
                        </a:xfrm>
                        <a:prstGeom prst="ellipse">
                          <a:avLst/>
                        </a:prstGeom>
                        <a:solidFill>
                          <a:schemeClr val="bg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12700" cap="sq">
                              <a:solidFill>
                                <a:srgbClr val="000000"/>
                              </a:solidFill>
                              <a:round/>
                              <a:headEnd type="none" w="sm" len="sm"/>
                              <a:tailEnd type="none" w="sm" len="sm"/>
                            </a14:hiddenLine>
                          </a:ext>
                        </a:extLst>
                      </p:spPr>
                      <p:txBody>
                        <a:bodyPr wrap="none" lIns="274320" rIns="274320" anchor="ctr">
                          <a:spAutoFit/>
                        </a:bodyPr>
                        <a:lstStyle>
                          <a:lvl1pPr eaLnBrk="0" hangingPunct="0">
                            <a:spcBef>
                              <a:spcPct val="20000"/>
                            </a:spcBef>
                            <a:buChar char="•"/>
                            <a:defRPr sz="32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1pPr>
                          <a:lvl2pPr marL="742950" indent="-285750" eaLnBrk="0" hangingPunct="0">
                            <a:buChar char="–"/>
                            <a:defRPr sz="28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2pPr>
                          <a:lvl3pPr marL="1143000" indent="-228600" eaLnBrk="0" hangingPunct="0">
                            <a:spcBef>
                              <a:spcPct val="20000"/>
                            </a:spcBef>
                            <a:buChar char="•"/>
                            <a:defRPr sz="24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3pPr>
                          <a:lvl4pPr marL="1600200" indent="-228600" eaLnBrk="0" hangingPunct="0">
                            <a:spcBef>
                              <a:spcPct val="20000"/>
                            </a:spcBef>
                            <a:buChar char="–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4pPr>
                          <a:lvl5pPr marL="2057400" indent="-228600" eaLnBrk="0" hangingPunct="0">
                            <a:spcBef>
                              <a:spcPct val="20000"/>
                            </a:spcBef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5pPr>
                          <a:lvl6pPr marL="25146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6pPr>
                          <a:lvl7pPr marL="29718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7pPr>
                          <a:lvl8pPr marL="34290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8pPr>
                          <a:lvl9pPr marL="3886200" indent="-228600" eaLnBrk="0" fontAlgn="base" hangingPunct="0">
                            <a:spcBef>
                              <a:spcPct val="20000"/>
                            </a:spcBef>
                            <a:spcAft>
                              <a:spcPct val="0"/>
                            </a:spcAft>
                            <a:buChar char="»"/>
                            <a:defRPr sz="2000">
                              <a:solidFill>
                                <a:schemeClr val="tx1"/>
                              </a:solidFill>
                              <a:latin typeface="Times New Roman" pitchFamily="18" charset="0"/>
                            </a:defRPr>
                          </a:lvl9pPr>
                        </a:lstStyle>
                        <a:p>
                          <a:pPr algn="ctr" eaLnBrk="1" hangingPunct="1">
                            <a:spcBef>
                              <a:spcPct val="0"/>
                            </a:spcBef>
                            <a:buFontTx/>
                            <a:buNone/>
                          </a:pPr>
                          <a:endParaRPr lang="en-CA" altLang="en-US" sz="2800"/>
                        </a:p>
                      </p:txBody>
                    </p:sp>
                  </p:grpSp>
                </p:grpSp>
                <p:sp>
                  <p:nvSpPr>
                    <p:cNvPr id="445" name="Oval 2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1098" y="1008"/>
                      <a:ext cx="198" cy="74"/>
                    </a:xfrm>
                    <a:prstGeom prst="ellipse">
                      <a:avLst/>
                    </a:prstGeom>
                    <a:solidFill>
                      <a:schemeClr val="bg1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lIns="274320" rIns="274320" anchor="ctr"/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400" i="0"/>
                    </a:p>
                  </p:txBody>
                </p:sp>
              </p:grpSp>
              <p:sp>
                <p:nvSpPr>
                  <p:cNvPr id="442" name="Freeform 28"/>
                  <p:cNvSpPr>
                    <a:spLocks noChangeAspect="1"/>
                  </p:cNvSpPr>
                  <p:nvPr/>
                </p:nvSpPr>
                <p:spPr bwMode="auto">
                  <a:xfrm>
                    <a:off x="1153" y="2448"/>
                    <a:ext cx="446" cy="375"/>
                  </a:xfrm>
                  <a:custGeom>
                    <a:avLst/>
                    <a:gdLst>
                      <a:gd name="T0" fmla="*/ 194 w 446"/>
                      <a:gd name="T1" fmla="*/ 93 h 375"/>
                      <a:gd name="T2" fmla="*/ 183 w 446"/>
                      <a:gd name="T3" fmla="*/ 57 h 375"/>
                      <a:gd name="T4" fmla="*/ 164 w 446"/>
                      <a:gd name="T5" fmla="*/ 22 h 375"/>
                      <a:gd name="T6" fmla="*/ 131 w 446"/>
                      <a:gd name="T7" fmla="*/ 0 h 375"/>
                      <a:gd name="T8" fmla="*/ 93 w 446"/>
                      <a:gd name="T9" fmla="*/ 0 h 375"/>
                      <a:gd name="T10" fmla="*/ 54 w 446"/>
                      <a:gd name="T11" fmla="*/ 13 h 375"/>
                      <a:gd name="T12" fmla="*/ 2 w 446"/>
                      <a:gd name="T13" fmla="*/ 57 h 375"/>
                      <a:gd name="T14" fmla="*/ 0 w 446"/>
                      <a:gd name="T15" fmla="*/ 79 h 375"/>
                      <a:gd name="T16" fmla="*/ 16 w 446"/>
                      <a:gd name="T17" fmla="*/ 115 h 375"/>
                      <a:gd name="T18" fmla="*/ 68 w 446"/>
                      <a:gd name="T19" fmla="*/ 159 h 375"/>
                      <a:gd name="T20" fmla="*/ 68 w 446"/>
                      <a:gd name="T21" fmla="*/ 177 h 375"/>
                      <a:gd name="T22" fmla="*/ 46 w 446"/>
                      <a:gd name="T23" fmla="*/ 203 h 375"/>
                      <a:gd name="T24" fmla="*/ 49 w 446"/>
                      <a:gd name="T25" fmla="*/ 225 h 375"/>
                      <a:gd name="T26" fmla="*/ 63 w 446"/>
                      <a:gd name="T27" fmla="*/ 234 h 375"/>
                      <a:gd name="T28" fmla="*/ 80 w 446"/>
                      <a:gd name="T29" fmla="*/ 243 h 375"/>
                      <a:gd name="T30" fmla="*/ 80 w 446"/>
                      <a:gd name="T31" fmla="*/ 265 h 375"/>
                      <a:gd name="T32" fmla="*/ 52 w 446"/>
                      <a:gd name="T33" fmla="*/ 305 h 375"/>
                      <a:gd name="T34" fmla="*/ 54 w 446"/>
                      <a:gd name="T35" fmla="*/ 322 h 375"/>
                      <a:gd name="T36" fmla="*/ 82 w 446"/>
                      <a:gd name="T37" fmla="*/ 344 h 375"/>
                      <a:gd name="T38" fmla="*/ 123 w 446"/>
                      <a:gd name="T39" fmla="*/ 327 h 375"/>
                      <a:gd name="T40" fmla="*/ 142 w 446"/>
                      <a:gd name="T41" fmla="*/ 331 h 375"/>
                      <a:gd name="T42" fmla="*/ 189 w 446"/>
                      <a:gd name="T43" fmla="*/ 340 h 375"/>
                      <a:gd name="T44" fmla="*/ 232 w 446"/>
                      <a:gd name="T45" fmla="*/ 366 h 375"/>
                      <a:gd name="T46" fmla="*/ 259 w 446"/>
                      <a:gd name="T47" fmla="*/ 375 h 375"/>
                      <a:gd name="T48" fmla="*/ 355 w 446"/>
                      <a:gd name="T49" fmla="*/ 356 h 375"/>
                      <a:gd name="T50" fmla="*/ 446 w 446"/>
                      <a:gd name="T51" fmla="*/ 273 h 375"/>
                      <a:gd name="T52" fmla="*/ 408 w 446"/>
                      <a:gd name="T53" fmla="*/ 349 h 375"/>
                      <a:gd name="T54" fmla="*/ 325 w 446"/>
                      <a:gd name="T55" fmla="*/ 364 h 375"/>
                      <a:gd name="T56" fmla="*/ 431 w 446"/>
                      <a:gd name="T57" fmla="*/ 303 h 375"/>
                      <a:gd name="T58" fmla="*/ 393 w 446"/>
                      <a:gd name="T59" fmla="*/ 273 h 375"/>
                      <a:gd name="T60" fmla="*/ 281 w 446"/>
                      <a:gd name="T61" fmla="*/ 260 h 375"/>
                      <a:gd name="T62" fmla="*/ 197 w 446"/>
                      <a:gd name="T63" fmla="*/ 247 h 375"/>
                      <a:gd name="T64" fmla="*/ 153 w 446"/>
                      <a:gd name="T65" fmla="*/ 238 h 375"/>
                      <a:gd name="T66" fmla="*/ 161 w 446"/>
                      <a:gd name="T67" fmla="*/ 221 h 375"/>
                      <a:gd name="T68" fmla="*/ 186 w 446"/>
                      <a:gd name="T69" fmla="*/ 199 h 375"/>
                      <a:gd name="T70" fmla="*/ 180 w 446"/>
                      <a:gd name="T71" fmla="*/ 172 h 375"/>
                      <a:gd name="T72" fmla="*/ 156 w 446"/>
                      <a:gd name="T73" fmla="*/ 146 h 375"/>
                      <a:gd name="T74" fmla="*/ 156 w 446"/>
                      <a:gd name="T75" fmla="*/ 124 h 375"/>
                      <a:gd name="T76" fmla="*/ 169 w 446"/>
                      <a:gd name="T77" fmla="*/ 75 h 375"/>
                      <a:gd name="T78" fmla="*/ 147 w 446"/>
                      <a:gd name="T79" fmla="*/ 167 h 375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46"/>
                      <a:gd name="T121" fmla="*/ 0 h 375"/>
                      <a:gd name="T122" fmla="*/ 446 w 446"/>
                      <a:gd name="T123" fmla="*/ 375 h 375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46" h="375">
                        <a:moveTo>
                          <a:pt x="194" y="93"/>
                        </a:moveTo>
                        <a:lnTo>
                          <a:pt x="183" y="57"/>
                        </a:lnTo>
                        <a:lnTo>
                          <a:pt x="164" y="22"/>
                        </a:lnTo>
                        <a:lnTo>
                          <a:pt x="131" y="0"/>
                        </a:lnTo>
                        <a:lnTo>
                          <a:pt x="93" y="0"/>
                        </a:lnTo>
                        <a:lnTo>
                          <a:pt x="54" y="13"/>
                        </a:lnTo>
                        <a:lnTo>
                          <a:pt x="2" y="57"/>
                        </a:lnTo>
                        <a:lnTo>
                          <a:pt x="0" y="79"/>
                        </a:lnTo>
                        <a:lnTo>
                          <a:pt x="16" y="115"/>
                        </a:lnTo>
                        <a:lnTo>
                          <a:pt x="68" y="159"/>
                        </a:lnTo>
                        <a:lnTo>
                          <a:pt x="68" y="177"/>
                        </a:lnTo>
                        <a:lnTo>
                          <a:pt x="46" y="203"/>
                        </a:lnTo>
                        <a:lnTo>
                          <a:pt x="49" y="225"/>
                        </a:lnTo>
                        <a:lnTo>
                          <a:pt x="63" y="234"/>
                        </a:lnTo>
                        <a:lnTo>
                          <a:pt x="80" y="243"/>
                        </a:lnTo>
                        <a:lnTo>
                          <a:pt x="80" y="265"/>
                        </a:lnTo>
                        <a:lnTo>
                          <a:pt x="52" y="305"/>
                        </a:lnTo>
                        <a:lnTo>
                          <a:pt x="54" y="322"/>
                        </a:lnTo>
                        <a:lnTo>
                          <a:pt x="82" y="344"/>
                        </a:lnTo>
                        <a:lnTo>
                          <a:pt x="123" y="327"/>
                        </a:lnTo>
                        <a:lnTo>
                          <a:pt x="142" y="331"/>
                        </a:lnTo>
                        <a:lnTo>
                          <a:pt x="189" y="340"/>
                        </a:lnTo>
                        <a:lnTo>
                          <a:pt x="232" y="366"/>
                        </a:lnTo>
                        <a:lnTo>
                          <a:pt x="259" y="375"/>
                        </a:lnTo>
                        <a:lnTo>
                          <a:pt x="355" y="356"/>
                        </a:lnTo>
                        <a:lnTo>
                          <a:pt x="446" y="273"/>
                        </a:lnTo>
                        <a:lnTo>
                          <a:pt x="408" y="349"/>
                        </a:lnTo>
                        <a:lnTo>
                          <a:pt x="325" y="364"/>
                        </a:lnTo>
                        <a:lnTo>
                          <a:pt x="431" y="303"/>
                        </a:lnTo>
                        <a:lnTo>
                          <a:pt x="393" y="273"/>
                        </a:lnTo>
                        <a:lnTo>
                          <a:pt x="281" y="260"/>
                        </a:lnTo>
                        <a:lnTo>
                          <a:pt x="197" y="247"/>
                        </a:lnTo>
                        <a:lnTo>
                          <a:pt x="153" y="238"/>
                        </a:lnTo>
                        <a:lnTo>
                          <a:pt x="161" y="221"/>
                        </a:lnTo>
                        <a:lnTo>
                          <a:pt x="186" y="199"/>
                        </a:lnTo>
                        <a:lnTo>
                          <a:pt x="180" y="172"/>
                        </a:lnTo>
                        <a:lnTo>
                          <a:pt x="156" y="146"/>
                        </a:lnTo>
                        <a:lnTo>
                          <a:pt x="156" y="124"/>
                        </a:lnTo>
                        <a:lnTo>
                          <a:pt x="169" y="75"/>
                        </a:lnTo>
                        <a:lnTo>
                          <a:pt x="147" y="167"/>
                        </a:lnTo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3" name="Freeform 29"/>
                  <p:cNvSpPr>
                    <a:spLocks/>
                  </p:cNvSpPr>
                  <p:nvPr/>
                </p:nvSpPr>
                <p:spPr bwMode="auto">
                  <a:xfrm>
                    <a:off x="1440" y="2304"/>
                    <a:ext cx="470" cy="320"/>
                  </a:xfrm>
                  <a:custGeom>
                    <a:avLst/>
                    <a:gdLst>
                      <a:gd name="T0" fmla="*/ 88 w 470"/>
                      <a:gd name="T1" fmla="*/ 0 h 320"/>
                      <a:gd name="T2" fmla="*/ 48 w 470"/>
                      <a:gd name="T3" fmla="*/ 9 h 320"/>
                      <a:gd name="T4" fmla="*/ 13 w 470"/>
                      <a:gd name="T5" fmla="*/ 77 h 320"/>
                      <a:gd name="T6" fmla="*/ 0 w 470"/>
                      <a:gd name="T7" fmla="*/ 133 h 320"/>
                      <a:gd name="T8" fmla="*/ 8 w 470"/>
                      <a:gd name="T9" fmla="*/ 133 h 320"/>
                      <a:gd name="T10" fmla="*/ 19 w 470"/>
                      <a:gd name="T11" fmla="*/ 124 h 320"/>
                      <a:gd name="T12" fmla="*/ 31 w 470"/>
                      <a:gd name="T13" fmla="*/ 133 h 320"/>
                      <a:gd name="T14" fmla="*/ 25 w 470"/>
                      <a:gd name="T15" fmla="*/ 152 h 320"/>
                      <a:gd name="T16" fmla="*/ 17 w 470"/>
                      <a:gd name="T17" fmla="*/ 181 h 320"/>
                      <a:gd name="T18" fmla="*/ 23 w 470"/>
                      <a:gd name="T19" fmla="*/ 206 h 320"/>
                      <a:gd name="T20" fmla="*/ 35 w 470"/>
                      <a:gd name="T21" fmla="*/ 200 h 320"/>
                      <a:gd name="T22" fmla="*/ 40 w 470"/>
                      <a:gd name="T23" fmla="*/ 220 h 320"/>
                      <a:gd name="T24" fmla="*/ 35 w 470"/>
                      <a:gd name="T25" fmla="*/ 253 h 320"/>
                      <a:gd name="T26" fmla="*/ 40 w 470"/>
                      <a:gd name="T27" fmla="*/ 301 h 320"/>
                      <a:gd name="T28" fmla="*/ 48 w 470"/>
                      <a:gd name="T29" fmla="*/ 320 h 320"/>
                      <a:gd name="T30" fmla="*/ 65 w 470"/>
                      <a:gd name="T31" fmla="*/ 320 h 320"/>
                      <a:gd name="T32" fmla="*/ 88 w 470"/>
                      <a:gd name="T33" fmla="*/ 306 h 320"/>
                      <a:gd name="T34" fmla="*/ 103 w 470"/>
                      <a:gd name="T35" fmla="*/ 301 h 320"/>
                      <a:gd name="T36" fmla="*/ 111 w 470"/>
                      <a:gd name="T37" fmla="*/ 291 h 320"/>
                      <a:gd name="T38" fmla="*/ 132 w 470"/>
                      <a:gd name="T39" fmla="*/ 282 h 320"/>
                      <a:gd name="T40" fmla="*/ 178 w 470"/>
                      <a:gd name="T41" fmla="*/ 291 h 320"/>
                      <a:gd name="T42" fmla="*/ 195 w 470"/>
                      <a:gd name="T43" fmla="*/ 301 h 320"/>
                      <a:gd name="T44" fmla="*/ 204 w 470"/>
                      <a:gd name="T45" fmla="*/ 277 h 320"/>
                      <a:gd name="T46" fmla="*/ 394 w 470"/>
                      <a:gd name="T47" fmla="*/ 264 h 320"/>
                      <a:gd name="T48" fmla="*/ 470 w 470"/>
                      <a:gd name="T49" fmla="*/ 219 h 320"/>
                      <a:gd name="T50" fmla="*/ 341 w 470"/>
                      <a:gd name="T51" fmla="*/ 205 h 320"/>
                      <a:gd name="T52" fmla="*/ 265 w 470"/>
                      <a:gd name="T53" fmla="*/ 205 h 320"/>
                      <a:gd name="T54" fmla="*/ 197 w 470"/>
                      <a:gd name="T55" fmla="*/ 205 h 320"/>
                      <a:gd name="T56" fmla="*/ 181 w 470"/>
                      <a:gd name="T57" fmla="*/ 177 h 320"/>
                      <a:gd name="T58" fmla="*/ 135 w 470"/>
                      <a:gd name="T59" fmla="*/ 177 h 320"/>
                      <a:gd name="T60" fmla="*/ 120 w 470"/>
                      <a:gd name="T61" fmla="*/ 172 h 320"/>
                      <a:gd name="T62" fmla="*/ 101 w 470"/>
                      <a:gd name="T63" fmla="*/ 162 h 320"/>
                      <a:gd name="T64" fmla="*/ 94 w 470"/>
                      <a:gd name="T65" fmla="*/ 143 h 320"/>
                      <a:gd name="T66" fmla="*/ 97 w 470"/>
                      <a:gd name="T67" fmla="*/ 124 h 320"/>
                      <a:gd name="T68" fmla="*/ 93 w 470"/>
                      <a:gd name="T69" fmla="*/ 106 h 320"/>
                      <a:gd name="T70" fmla="*/ 84 w 470"/>
                      <a:gd name="T71" fmla="*/ 91 h 320"/>
                      <a:gd name="T72" fmla="*/ 90 w 470"/>
                      <a:gd name="T73" fmla="*/ 67 h 320"/>
                      <a:gd name="T74" fmla="*/ 107 w 470"/>
                      <a:gd name="T75" fmla="*/ 52 h 320"/>
                      <a:gd name="T76" fmla="*/ 105 w 470"/>
                      <a:gd name="T77" fmla="*/ 29 h 320"/>
                      <a:gd name="T78" fmla="*/ 88 w 470"/>
                      <a:gd name="T79" fmla="*/ 0 h 320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w 470"/>
                      <a:gd name="T121" fmla="*/ 0 h 320"/>
                      <a:gd name="T122" fmla="*/ 470 w 470"/>
                      <a:gd name="T123" fmla="*/ 320 h 320"/>
                    </a:gdLst>
                    <a:ahLst/>
                    <a:cxnLst>
                      <a:cxn ang="T80">
                        <a:pos x="T0" y="T1"/>
                      </a:cxn>
                      <a:cxn ang="T81">
                        <a:pos x="T2" y="T3"/>
                      </a:cxn>
                      <a:cxn ang="T82">
                        <a:pos x="T4" y="T5"/>
                      </a:cxn>
                      <a:cxn ang="T83">
                        <a:pos x="T6" y="T7"/>
                      </a:cxn>
                      <a:cxn ang="T84">
                        <a:pos x="T8" y="T9"/>
                      </a:cxn>
                      <a:cxn ang="T85">
                        <a:pos x="T10" y="T11"/>
                      </a:cxn>
                      <a:cxn ang="T86">
                        <a:pos x="T12" y="T13"/>
                      </a:cxn>
                      <a:cxn ang="T87">
                        <a:pos x="T14" y="T15"/>
                      </a:cxn>
                      <a:cxn ang="T88">
                        <a:pos x="T16" y="T17"/>
                      </a:cxn>
                      <a:cxn ang="T89">
                        <a:pos x="T18" y="T19"/>
                      </a:cxn>
                      <a:cxn ang="T90">
                        <a:pos x="T20" y="T21"/>
                      </a:cxn>
                      <a:cxn ang="T91">
                        <a:pos x="T22" y="T23"/>
                      </a:cxn>
                      <a:cxn ang="T92">
                        <a:pos x="T24" y="T25"/>
                      </a:cxn>
                      <a:cxn ang="T93">
                        <a:pos x="T26" y="T27"/>
                      </a:cxn>
                      <a:cxn ang="T94">
                        <a:pos x="T28" y="T29"/>
                      </a:cxn>
                      <a:cxn ang="T95">
                        <a:pos x="T30" y="T31"/>
                      </a:cxn>
                      <a:cxn ang="T96">
                        <a:pos x="T32" y="T33"/>
                      </a:cxn>
                      <a:cxn ang="T97">
                        <a:pos x="T34" y="T35"/>
                      </a:cxn>
                      <a:cxn ang="T98">
                        <a:pos x="T36" y="T37"/>
                      </a:cxn>
                      <a:cxn ang="T99">
                        <a:pos x="T38" y="T39"/>
                      </a:cxn>
                      <a:cxn ang="T100">
                        <a:pos x="T40" y="T41"/>
                      </a:cxn>
                      <a:cxn ang="T101">
                        <a:pos x="T42" y="T43"/>
                      </a:cxn>
                      <a:cxn ang="T102">
                        <a:pos x="T44" y="T45"/>
                      </a:cxn>
                      <a:cxn ang="T103">
                        <a:pos x="T46" y="T47"/>
                      </a:cxn>
                      <a:cxn ang="T104">
                        <a:pos x="T48" y="T49"/>
                      </a:cxn>
                      <a:cxn ang="T105">
                        <a:pos x="T50" y="T51"/>
                      </a:cxn>
                      <a:cxn ang="T106">
                        <a:pos x="T52" y="T53"/>
                      </a:cxn>
                      <a:cxn ang="T107">
                        <a:pos x="T54" y="T55"/>
                      </a:cxn>
                      <a:cxn ang="T108">
                        <a:pos x="T56" y="T57"/>
                      </a:cxn>
                      <a:cxn ang="T109">
                        <a:pos x="T58" y="T59"/>
                      </a:cxn>
                      <a:cxn ang="T110">
                        <a:pos x="T60" y="T61"/>
                      </a:cxn>
                      <a:cxn ang="T111">
                        <a:pos x="T62" y="T63"/>
                      </a:cxn>
                      <a:cxn ang="T112">
                        <a:pos x="T64" y="T65"/>
                      </a:cxn>
                      <a:cxn ang="T113">
                        <a:pos x="T66" y="T67"/>
                      </a:cxn>
                      <a:cxn ang="T114">
                        <a:pos x="T68" y="T69"/>
                      </a:cxn>
                      <a:cxn ang="T115">
                        <a:pos x="T70" y="T71"/>
                      </a:cxn>
                      <a:cxn ang="T116">
                        <a:pos x="T72" y="T73"/>
                      </a:cxn>
                      <a:cxn ang="T117">
                        <a:pos x="T74" y="T75"/>
                      </a:cxn>
                      <a:cxn ang="T118">
                        <a:pos x="T76" y="T77"/>
                      </a:cxn>
                      <a:cxn ang="T119">
                        <a:pos x="T78" y="T79"/>
                      </a:cxn>
                    </a:cxnLst>
                    <a:rect l="T120" t="T121" r="T122" b="T123"/>
                    <a:pathLst>
                      <a:path w="470" h="320">
                        <a:moveTo>
                          <a:pt x="88" y="0"/>
                        </a:moveTo>
                        <a:lnTo>
                          <a:pt x="48" y="9"/>
                        </a:lnTo>
                        <a:lnTo>
                          <a:pt x="13" y="77"/>
                        </a:lnTo>
                        <a:lnTo>
                          <a:pt x="0" y="133"/>
                        </a:lnTo>
                        <a:lnTo>
                          <a:pt x="8" y="133"/>
                        </a:lnTo>
                        <a:lnTo>
                          <a:pt x="19" y="124"/>
                        </a:lnTo>
                        <a:lnTo>
                          <a:pt x="31" y="133"/>
                        </a:lnTo>
                        <a:lnTo>
                          <a:pt x="25" y="152"/>
                        </a:lnTo>
                        <a:lnTo>
                          <a:pt x="17" y="181"/>
                        </a:lnTo>
                        <a:lnTo>
                          <a:pt x="23" y="206"/>
                        </a:lnTo>
                        <a:lnTo>
                          <a:pt x="35" y="200"/>
                        </a:lnTo>
                        <a:lnTo>
                          <a:pt x="40" y="220"/>
                        </a:lnTo>
                        <a:lnTo>
                          <a:pt x="35" y="253"/>
                        </a:lnTo>
                        <a:lnTo>
                          <a:pt x="40" y="301"/>
                        </a:lnTo>
                        <a:lnTo>
                          <a:pt x="48" y="320"/>
                        </a:lnTo>
                        <a:lnTo>
                          <a:pt x="65" y="320"/>
                        </a:lnTo>
                        <a:lnTo>
                          <a:pt x="88" y="306"/>
                        </a:lnTo>
                        <a:lnTo>
                          <a:pt x="103" y="301"/>
                        </a:lnTo>
                        <a:lnTo>
                          <a:pt x="111" y="291"/>
                        </a:lnTo>
                        <a:lnTo>
                          <a:pt x="132" y="282"/>
                        </a:lnTo>
                        <a:lnTo>
                          <a:pt x="178" y="291"/>
                        </a:lnTo>
                        <a:lnTo>
                          <a:pt x="195" y="301"/>
                        </a:lnTo>
                        <a:lnTo>
                          <a:pt x="204" y="277"/>
                        </a:lnTo>
                        <a:lnTo>
                          <a:pt x="394" y="264"/>
                        </a:lnTo>
                        <a:lnTo>
                          <a:pt x="470" y="219"/>
                        </a:lnTo>
                        <a:lnTo>
                          <a:pt x="341" y="205"/>
                        </a:lnTo>
                        <a:lnTo>
                          <a:pt x="265" y="205"/>
                        </a:lnTo>
                        <a:lnTo>
                          <a:pt x="197" y="205"/>
                        </a:lnTo>
                        <a:lnTo>
                          <a:pt x="181" y="177"/>
                        </a:lnTo>
                        <a:lnTo>
                          <a:pt x="135" y="177"/>
                        </a:lnTo>
                        <a:lnTo>
                          <a:pt x="120" y="172"/>
                        </a:lnTo>
                        <a:lnTo>
                          <a:pt x="101" y="162"/>
                        </a:lnTo>
                        <a:lnTo>
                          <a:pt x="94" y="143"/>
                        </a:lnTo>
                        <a:lnTo>
                          <a:pt x="97" y="124"/>
                        </a:lnTo>
                        <a:lnTo>
                          <a:pt x="93" y="106"/>
                        </a:lnTo>
                        <a:lnTo>
                          <a:pt x="84" y="91"/>
                        </a:lnTo>
                        <a:lnTo>
                          <a:pt x="90" y="67"/>
                        </a:lnTo>
                        <a:lnTo>
                          <a:pt x="107" y="52"/>
                        </a:lnTo>
                        <a:lnTo>
                          <a:pt x="105" y="29"/>
                        </a:lnTo>
                        <a:lnTo>
                          <a:pt x="88" y="0"/>
                        </a:lnTo>
                        <a:close/>
                      </a:path>
                    </a:pathLst>
                  </a:custGeom>
                  <a:solidFill>
                    <a:schemeClr val="accent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40" name="Text Box 84"/>
                <p:cNvSpPr txBox="1">
                  <a:spLocks noChangeArrowheads="1"/>
                </p:cNvSpPr>
                <p:nvPr/>
              </p:nvSpPr>
              <p:spPr bwMode="auto">
                <a:xfrm>
                  <a:off x="1295400" y="2838450"/>
                  <a:ext cx="3886200" cy="142180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>
                    <a:spcBef>
                      <a:spcPts val="0"/>
                    </a:spcBef>
                    <a:buFontTx/>
                    <a:buNone/>
                  </a:pPr>
                  <a:endParaRPr lang="en-US" altLang="en-US" sz="1200" i="0" dirty="0">
                    <a:solidFill>
                      <a:schemeClr val="accent1"/>
                    </a:solidFill>
                  </a:endParaRPr>
                </a:p>
                <a:p>
                  <a:pPr>
                    <a:spcBef>
                      <a:spcPts val="0"/>
                    </a:spcBef>
                    <a:buFontTx/>
                    <a:buNone/>
                  </a:pP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Strange(</a:t>
                  </a:r>
                  <a:r>
                    <a:rPr lang="en-US" altLang="en-US" sz="1200" dirty="0" err="1">
                      <a:solidFill>
                        <a:schemeClr val="accent1"/>
                      </a:solidFill>
                    </a:rPr>
                    <a:t>x</a:t>
                  </a:r>
                  <a:r>
                    <a:rPr lang="en-US" altLang="en-US" sz="1200" i="0" dirty="0" err="1">
                      <a:solidFill>
                        <a:schemeClr val="accent1"/>
                      </a:solidFill>
                    </a:rPr>
                    <a:t>,</a:t>
                  </a:r>
                  <a:r>
                    <a:rPr lang="en-US" altLang="en-US" sz="1200" dirty="0" err="1">
                      <a:solidFill>
                        <a:schemeClr val="accent1"/>
                      </a:solidFill>
                    </a:rPr>
                    <a:t>y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):</a:t>
                  </a:r>
                </a:p>
                <a:p>
                  <a:pPr>
                    <a:spcBef>
                      <a:spcPts val="0"/>
                    </a:spcBef>
                    <a:buNone/>
                  </a:pPr>
                  <a:endParaRPr lang="en-US" altLang="en-US" sz="1200" i="0" dirty="0">
                    <a:solidFill>
                      <a:schemeClr val="accent1"/>
                    </a:solidFill>
                  </a:endParaRPr>
                </a:p>
                <a:p>
                  <a:pPr>
                    <a:spcBef>
                      <a:spcPts val="0"/>
                    </a:spcBef>
                    <a:buNone/>
                  </a:pP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  x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x/4;     y1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=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3y;  f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Strange( x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, y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);</a:t>
                  </a:r>
                </a:p>
                <a:p>
                  <a:pPr>
                    <a:spcBef>
                      <a:spcPts val="0"/>
                    </a:spcBef>
                    <a:buNone/>
                  </a:pP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  x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x - 3x1; y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  <a:sym typeface="Symbol"/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  y;  f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  <a:sym typeface="Symbol"/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= Strange( x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, y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); </a:t>
                  </a:r>
                </a:p>
                <a:p>
                  <a:pPr>
                    <a:spcBef>
                      <a:spcPts val="0"/>
                    </a:spcBef>
                    <a:buNone/>
                  </a:pP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   return(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f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</a:rPr>
                    <a:t>1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+f</a:t>
                  </a:r>
                  <a:r>
                    <a:rPr lang="en-US" altLang="en-US" sz="1200" i="0" baseline="-25000" dirty="0">
                      <a:solidFill>
                        <a:schemeClr val="accent1"/>
                      </a:solidFill>
                      <a:sym typeface="Symbol"/>
                    </a:rPr>
                    <a:t>2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  <a:sym typeface="Symbol"/>
                    </a:rPr>
                    <a:t> </a:t>
                  </a:r>
                  <a:r>
                    <a:rPr lang="en-US" altLang="en-US" sz="1200" i="0" dirty="0">
                      <a:solidFill>
                        <a:schemeClr val="accent1"/>
                      </a:solidFill>
                    </a:rPr>
                    <a:t>);</a:t>
                  </a:r>
                  <a:endParaRPr lang="en-US" altLang="en-US" sz="1200" i="0" baseline="30000" dirty="0">
                    <a:solidFill>
                      <a:schemeClr val="accent1"/>
                    </a:solidFill>
                  </a:endParaRPr>
                </a:p>
              </p:txBody>
            </p:sp>
          </p:grpSp>
        </p:grpSp>
      </p:grpSp>
      <p:sp>
        <p:nvSpPr>
          <p:cNvPr id="304" name="Rectangle 2">
            <a:extLst>
              <a:ext uri="{FF2B5EF4-FFF2-40B4-BE49-F238E27FC236}">
                <a16:creationId xmlns:a16="http://schemas.microsoft.com/office/drawing/2014/main" id="{555CEF53-BC2D-427B-AA0F-9203563F9468}"/>
              </a:ext>
            </a:extLst>
          </p:cNvPr>
          <p:cNvSpPr txBox="1">
            <a:spLocks noChangeArrowheads="1"/>
          </p:cNvSpPr>
          <p:nvPr/>
        </p:nvSpPr>
        <p:spPr>
          <a:xfrm>
            <a:off x="762000" y="-12700"/>
            <a:ext cx="7772400" cy="1143000"/>
          </a:xfrm>
          <a:prstGeom prst="rect">
            <a:avLst/>
          </a:prstGeom>
        </p:spPr>
        <p:txBody>
          <a:bodyPr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 dirty="0"/>
              <a:t>Friends &amp; Strong Induction</a:t>
            </a:r>
          </a:p>
        </p:txBody>
      </p:sp>
    </p:spTree>
    <p:extLst>
      <p:ext uri="{BB962C8B-B14F-4D97-AF65-F5344CB8AC3E}">
        <p14:creationId xmlns:p14="http://schemas.microsoft.com/office/powerpoint/2010/main" val="5627130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4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3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0323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14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621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16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3796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3862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63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3864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65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3797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3798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3845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6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7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8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9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0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1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2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3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4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5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6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7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8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59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60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61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3799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3811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2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3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4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5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6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7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8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19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0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1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2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3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4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5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6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7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8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29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0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1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2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3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4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5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6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7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8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39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0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1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2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3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3844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3800" name="Group 127"/>
          <p:cNvGrpSpPr>
            <a:grpSpLocks/>
          </p:cNvGrpSpPr>
          <p:nvPr/>
        </p:nvGrpSpPr>
        <p:grpSpPr bwMode="auto">
          <a:xfrm>
            <a:off x="4932363" y="2590800"/>
            <a:ext cx="401637" cy="1143000"/>
            <a:chOff x="5760" y="720"/>
            <a:chExt cx="1021" cy="2477"/>
          </a:xfrm>
        </p:grpSpPr>
        <p:grpSp>
          <p:nvGrpSpPr>
            <p:cNvPr id="73801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3805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6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7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8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9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0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3802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3803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4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1347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1430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938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621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1600" b="0" i="1" u="none" strike="noStrike" cap="none" normalizeH="0" baseline="-25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482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4875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6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4877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8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482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482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4858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9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0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1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2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3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4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5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6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7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8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69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0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1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2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3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74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482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4824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5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6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7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8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29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0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1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2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3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4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5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6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7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8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39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0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1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2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3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4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5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6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7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8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49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0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1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2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3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4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5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6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4857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2371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5844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5910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11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5912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13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5845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5846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5893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4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5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6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7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8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9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0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1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2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3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4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5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6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7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8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909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5847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5859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0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1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2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3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4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5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6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7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8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69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0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1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2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3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4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5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6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7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8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79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0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1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2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3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4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5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6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7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8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89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0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1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5892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5848" name="Group 127"/>
          <p:cNvGrpSpPr>
            <a:grpSpLocks/>
          </p:cNvGrpSpPr>
          <p:nvPr/>
        </p:nvGrpSpPr>
        <p:grpSpPr bwMode="auto">
          <a:xfrm>
            <a:off x="6608763" y="2590800"/>
            <a:ext cx="401637" cy="1143000"/>
            <a:chOff x="5760" y="720"/>
            <a:chExt cx="1021" cy="2477"/>
          </a:xfrm>
        </p:grpSpPr>
        <p:grpSp>
          <p:nvGrpSpPr>
            <p:cNvPr id="75849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5853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4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5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6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7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8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5850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5851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2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3395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6868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6923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4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6925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6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6869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6870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6906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7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8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9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0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1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2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3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4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5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6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7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8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19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0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1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22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6871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6872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3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4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5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6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7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8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79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0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1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2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3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4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5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6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7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8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89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0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1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2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3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4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5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6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7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8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899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0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1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2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3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4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905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4419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7892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7958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9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7960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61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7893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7894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7941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2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3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4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5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6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7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8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9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0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1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2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3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4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5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6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57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7895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7907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08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09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0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1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2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3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4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5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6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7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8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19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0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1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2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3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4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5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6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7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8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29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0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1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2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3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4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5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6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7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8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39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7940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7896" name="Group 127"/>
          <p:cNvGrpSpPr>
            <a:grpSpLocks/>
          </p:cNvGrpSpPr>
          <p:nvPr/>
        </p:nvGrpSpPr>
        <p:grpSpPr bwMode="auto">
          <a:xfrm>
            <a:off x="6837363" y="5334000"/>
            <a:ext cx="401637" cy="1143000"/>
            <a:chOff x="5760" y="720"/>
            <a:chExt cx="1021" cy="2477"/>
          </a:xfrm>
        </p:grpSpPr>
        <p:grpSp>
          <p:nvGrpSpPr>
            <p:cNvPr id="77897" name="Group 128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7901" name="Freeform 129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2" name="Freeform 130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3" name="Freeform 131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4" name="Freeform 132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5" name="Freeform 133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6" name="Freeform 134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98" name="Group 135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7899" name="Freeform 136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0" name="Oval 137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5443" name="Group 3"/>
          <p:cNvGraphicFramePr>
            <a:graphicFrameLocks noGrp="1"/>
          </p:cNvGraphicFramePr>
          <p:nvPr/>
        </p:nvGraphicFramePr>
        <p:xfrm>
          <a:off x="76200" y="1219200"/>
          <a:ext cx="88392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42557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017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671638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387475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63353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8916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78974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5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78976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7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8917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8918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8957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8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9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0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1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2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3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4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5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6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7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8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69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0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1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2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73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8919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8923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4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5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6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7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8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29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0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1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2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3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4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5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6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7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8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39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0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1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2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3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4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5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6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7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8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49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0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1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2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3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4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5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8956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78920" name="Text Box 127"/>
          <p:cNvSpPr txBox="1">
            <a:spLocks noChangeArrowheads="1"/>
          </p:cNvSpPr>
          <p:nvPr/>
        </p:nvSpPr>
        <p:spPr bwMode="auto">
          <a:xfrm>
            <a:off x="6257925" y="5791200"/>
            <a:ext cx="889000" cy="1096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/>
              <a:t>a</a:t>
            </a:r>
            <a:r>
              <a:rPr lang="en-US" altLang="en-US" sz="2400" baseline="30000"/>
              <a:t>h</a:t>
            </a:r>
            <a:r>
              <a:rPr lang="en-US" altLang="en-US" sz="2400" i="0" baseline="30000"/>
              <a:t> </a:t>
            </a:r>
            <a:r>
              <a:rPr lang="en-US" altLang="en-US" sz="2400" i="0"/>
              <a:t>= </a:t>
            </a:r>
            <a:r>
              <a:rPr lang="en-US" altLang="en-US" sz="2400"/>
              <a:t>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800" i="0"/>
              <a:t>   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= </a:t>
            </a:r>
            <a:r>
              <a:rPr lang="en-US" altLang="en-US" sz="2400"/>
              <a:t>n</a:t>
            </a:r>
            <a:endParaRPr lang="en-CA" altLang="en-US" sz="2400" baseline="-25000"/>
          </a:p>
        </p:txBody>
      </p:sp>
      <p:sp>
        <p:nvSpPr>
          <p:cNvPr id="78921" name="Text Box 128"/>
          <p:cNvSpPr txBox="1">
            <a:spLocks noChangeArrowheads="1"/>
          </p:cNvSpPr>
          <p:nvPr/>
        </p:nvSpPr>
        <p:spPr bwMode="auto">
          <a:xfrm>
            <a:off x="6934200" y="5737225"/>
            <a:ext cx="1295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baseline="30000" dirty="0"/>
              <a:t>log </a:t>
            </a:r>
            <a:r>
              <a:rPr lang="en-US" altLang="en-US" sz="2000" baseline="30000" dirty="0"/>
              <a:t>n</a:t>
            </a:r>
            <a:r>
              <a:rPr lang="en-US" altLang="en-US" sz="2000" i="0" dirty="0"/>
              <a:t>/</a:t>
            </a:r>
            <a:r>
              <a:rPr lang="en-US" altLang="en-US" sz="2000" i="0" baseline="-25000" dirty="0"/>
              <a:t>log</a:t>
            </a:r>
            <a:r>
              <a:rPr lang="en-US" altLang="en-US" sz="2000" baseline="-25000" dirty="0"/>
              <a:t> b</a:t>
            </a:r>
            <a:endParaRPr lang="en-CA" altLang="en-US" sz="2000" dirty="0"/>
          </a:p>
        </p:txBody>
      </p:sp>
      <p:sp>
        <p:nvSpPr>
          <p:cNvPr id="78922" name="Text Box 129"/>
          <p:cNvSpPr txBox="1">
            <a:spLocks noChangeArrowheads="1"/>
          </p:cNvSpPr>
          <p:nvPr/>
        </p:nvSpPr>
        <p:spPr bwMode="auto">
          <a:xfrm>
            <a:off x="6934200" y="6357938"/>
            <a:ext cx="1676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baseline="30000" dirty="0"/>
              <a:t>log </a:t>
            </a:r>
            <a:r>
              <a:rPr lang="en-US" altLang="en-US" sz="2000" baseline="30000" dirty="0"/>
              <a:t>a</a:t>
            </a:r>
            <a:r>
              <a:rPr lang="en-US" altLang="en-US" sz="2000" i="0" dirty="0"/>
              <a:t>/</a:t>
            </a:r>
            <a:r>
              <a:rPr lang="en-US" altLang="en-US" sz="2000" i="0" baseline="-25000" dirty="0"/>
              <a:t>log </a:t>
            </a:r>
            <a:r>
              <a:rPr lang="en-US" altLang="en-US" sz="2000" baseline="-25000" dirty="0"/>
              <a:t>b</a:t>
            </a:r>
            <a:endParaRPr lang="en-CA" altLang="en-US" sz="2000" dirty="0"/>
          </a:p>
        </p:txBody>
      </p:sp>
    </p:spTree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6467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79940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80009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10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80011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12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9941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79942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79992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3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4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5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6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7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8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9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0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1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2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3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4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5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6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7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008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9943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79958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59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0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1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2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3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4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5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6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7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8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69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0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1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2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3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4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5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6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7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8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79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0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1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2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3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4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5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6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7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8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89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0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9991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79944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79956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79957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</a:t>
              </a:r>
              <a:r>
                <a:rPr lang="en-US" altLang="en-US" sz="2000" baseline="30000"/>
                <a:t> 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</a:t>
              </a:r>
              <a:r>
                <a:rPr lang="en-US" altLang="en-US" sz="2000" baseline="-25000"/>
                <a:t> b</a:t>
              </a:r>
              <a:endParaRPr lang="en-CA" altLang="en-US" sz="2000"/>
            </a:p>
          </p:txBody>
        </p:sp>
      </p:grpSp>
      <p:grpSp>
        <p:nvGrpSpPr>
          <p:cNvPr id="79945" name="Group 130"/>
          <p:cNvGrpSpPr>
            <a:grpSpLocks/>
          </p:cNvGrpSpPr>
          <p:nvPr/>
        </p:nvGrpSpPr>
        <p:grpSpPr bwMode="auto">
          <a:xfrm>
            <a:off x="8208963" y="2590800"/>
            <a:ext cx="401637" cy="1143000"/>
            <a:chOff x="5760" y="720"/>
            <a:chExt cx="1021" cy="2477"/>
          </a:xfrm>
        </p:grpSpPr>
        <p:grpSp>
          <p:nvGrpSpPr>
            <p:cNvPr id="79946" name="Group 131"/>
            <p:cNvGrpSpPr>
              <a:grpSpLocks/>
            </p:cNvGrpSpPr>
            <p:nvPr/>
          </p:nvGrpSpPr>
          <p:grpSpPr bwMode="auto">
            <a:xfrm>
              <a:off x="5760" y="901"/>
              <a:ext cx="916" cy="2296"/>
              <a:chOff x="5760" y="901"/>
              <a:chExt cx="916" cy="2296"/>
            </a:xfrm>
          </p:grpSpPr>
          <p:sp>
            <p:nvSpPr>
              <p:cNvPr id="79950" name="Freeform 132"/>
              <p:cNvSpPr>
                <a:spLocks/>
              </p:cNvSpPr>
              <p:nvPr/>
            </p:nvSpPr>
            <p:spPr bwMode="auto">
              <a:xfrm>
                <a:off x="5993" y="991"/>
                <a:ext cx="538" cy="525"/>
              </a:xfrm>
              <a:custGeom>
                <a:avLst/>
                <a:gdLst>
                  <a:gd name="T0" fmla="*/ 164 w 538"/>
                  <a:gd name="T1" fmla="*/ 222 h 525"/>
                  <a:gd name="T2" fmla="*/ 211 w 538"/>
                  <a:gd name="T3" fmla="*/ 152 h 525"/>
                  <a:gd name="T4" fmla="*/ 263 w 538"/>
                  <a:gd name="T5" fmla="*/ 100 h 525"/>
                  <a:gd name="T6" fmla="*/ 316 w 538"/>
                  <a:gd name="T7" fmla="*/ 35 h 525"/>
                  <a:gd name="T8" fmla="*/ 380 w 538"/>
                  <a:gd name="T9" fmla="*/ 6 h 525"/>
                  <a:gd name="T10" fmla="*/ 432 w 538"/>
                  <a:gd name="T11" fmla="*/ 0 h 525"/>
                  <a:gd name="T12" fmla="*/ 485 w 538"/>
                  <a:gd name="T13" fmla="*/ 17 h 525"/>
                  <a:gd name="T14" fmla="*/ 514 w 538"/>
                  <a:gd name="T15" fmla="*/ 59 h 525"/>
                  <a:gd name="T16" fmla="*/ 538 w 538"/>
                  <a:gd name="T17" fmla="*/ 135 h 525"/>
                  <a:gd name="T18" fmla="*/ 531 w 538"/>
                  <a:gd name="T19" fmla="*/ 216 h 525"/>
                  <a:gd name="T20" fmla="*/ 508 w 538"/>
                  <a:gd name="T21" fmla="*/ 286 h 525"/>
                  <a:gd name="T22" fmla="*/ 450 w 538"/>
                  <a:gd name="T23" fmla="*/ 368 h 525"/>
                  <a:gd name="T24" fmla="*/ 386 w 538"/>
                  <a:gd name="T25" fmla="*/ 426 h 525"/>
                  <a:gd name="T26" fmla="*/ 316 w 538"/>
                  <a:gd name="T27" fmla="*/ 478 h 525"/>
                  <a:gd name="T28" fmla="*/ 240 w 538"/>
                  <a:gd name="T29" fmla="*/ 513 h 525"/>
                  <a:gd name="T30" fmla="*/ 176 w 538"/>
                  <a:gd name="T31" fmla="*/ 525 h 525"/>
                  <a:gd name="T32" fmla="*/ 147 w 538"/>
                  <a:gd name="T33" fmla="*/ 508 h 525"/>
                  <a:gd name="T34" fmla="*/ 123 w 538"/>
                  <a:gd name="T35" fmla="*/ 438 h 525"/>
                  <a:gd name="T36" fmla="*/ 129 w 538"/>
                  <a:gd name="T37" fmla="*/ 345 h 525"/>
                  <a:gd name="T38" fmla="*/ 17 w 538"/>
                  <a:gd name="T39" fmla="*/ 350 h 525"/>
                  <a:gd name="T40" fmla="*/ 0 w 538"/>
                  <a:gd name="T41" fmla="*/ 333 h 525"/>
                  <a:gd name="T42" fmla="*/ 17 w 538"/>
                  <a:gd name="T43" fmla="*/ 298 h 525"/>
                  <a:gd name="T44" fmla="*/ 135 w 538"/>
                  <a:gd name="T45" fmla="*/ 292 h 525"/>
                  <a:gd name="T46" fmla="*/ 164 w 538"/>
                  <a:gd name="T47" fmla="*/ 222 h 525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538"/>
                  <a:gd name="T73" fmla="*/ 0 h 525"/>
                  <a:gd name="T74" fmla="*/ 538 w 538"/>
                  <a:gd name="T75" fmla="*/ 525 h 525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538" h="525">
                    <a:moveTo>
                      <a:pt x="164" y="222"/>
                    </a:moveTo>
                    <a:lnTo>
                      <a:pt x="211" y="152"/>
                    </a:lnTo>
                    <a:lnTo>
                      <a:pt x="263" y="100"/>
                    </a:lnTo>
                    <a:lnTo>
                      <a:pt x="316" y="35"/>
                    </a:lnTo>
                    <a:lnTo>
                      <a:pt x="380" y="6"/>
                    </a:lnTo>
                    <a:lnTo>
                      <a:pt x="432" y="0"/>
                    </a:lnTo>
                    <a:lnTo>
                      <a:pt x="485" y="17"/>
                    </a:lnTo>
                    <a:lnTo>
                      <a:pt x="514" y="59"/>
                    </a:lnTo>
                    <a:lnTo>
                      <a:pt x="538" y="135"/>
                    </a:lnTo>
                    <a:lnTo>
                      <a:pt x="531" y="216"/>
                    </a:lnTo>
                    <a:lnTo>
                      <a:pt x="508" y="286"/>
                    </a:lnTo>
                    <a:lnTo>
                      <a:pt x="450" y="368"/>
                    </a:lnTo>
                    <a:lnTo>
                      <a:pt x="386" y="426"/>
                    </a:lnTo>
                    <a:lnTo>
                      <a:pt x="316" y="478"/>
                    </a:lnTo>
                    <a:lnTo>
                      <a:pt x="240" y="513"/>
                    </a:lnTo>
                    <a:lnTo>
                      <a:pt x="176" y="525"/>
                    </a:lnTo>
                    <a:lnTo>
                      <a:pt x="147" y="508"/>
                    </a:lnTo>
                    <a:lnTo>
                      <a:pt x="123" y="438"/>
                    </a:lnTo>
                    <a:lnTo>
                      <a:pt x="129" y="345"/>
                    </a:lnTo>
                    <a:lnTo>
                      <a:pt x="17" y="350"/>
                    </a:lnTo>
                    <a:lnTo>
                      <a:pt x="0" y="333"/>
                    </a:lnTo>
                    <a:lnTo>
                      <a:pt x="17" y="298"/>
                    </a:lnTo>
                    <a:lnTo>
                      <a:pt x="135" y="292"/>
                    </a:lnTo>
                    <a:lnTo>
                      <a:pt x="164" y="2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1" name="Freeform 133"/>
              <p:cNvSpPr>
                <a:spLocks/>
              </p:cNvSpPr>
              <p:nvPr/>
            </p:nvSpPr>
            <p:spPr bwMode="auto">
              <a:xfrm>
                <a:off x="5964" y="1544"/>
                <a:ext cx="373" cy="772"/>
              </a:xfrm>
              <a:custGeom>
                <a:avLst/>
                <a:gdLst>
                  <a:gd name="T0" fmla="*/ 106 w 373"/>
                  <a:gd name="T1" fmla="*/ 65 h 772"/>
                  <a:gd name="T2" fmla="*/ 158 w 373"/>
                  <a:gd name="T3" fmla="*/ 18 h 772"/>
                  <a:gd name="T4" fmla="*/ 239 w 373"/>
                  <a:gd name="T5" fmla="*/ 0 h 772"/>
                  <a:gd name="T6" fmla="*/ 309 w 373"/>
                  <a:gd name="T7" fmla="*/ 12 h 772"/>
                  <a:gd name="T8" fmla="*/ 361 w 373"/>
                  <a:gd name="T9" fmla="*/ 59 h 772"/>
                  <a:gd name="T10" fmla="*/ 373 w 373"/>
                  <a:gd name="T11" fmla="*/ 94 h 772"/>
                  <a:gd name="T12" fmla="*/ 373 w 373"/>
                  <a:gd name="T13" fmla="*/ 141 h 772"/>
                  <a:gd name="T14" fmla="*/ 350 w 373"/>
                  <a:gd name="T15" fmla="*/ 182 h 772"/>
                  <a:gd name="T16" fmla="*/ 309 w 373"/>
                  <a:gd name="T17" fmla="*/ 252 h 772"/>
                  <a:gd name="T18" fmla="*/ 292 w 373"/>
                  <a:gd name="T19" fmla="*/ 334 h 772"/>
                  <a:gd name="T20" fmla="*/ 286 w 373"/>
                  <a:gd name="T21" fmla="*/ 403 h 772"/>
                  <a:gd name="T22" fmla="*/ 303 w 373"/>
                  <a:gd name="T23" fmla="*/ 479 h 772"/>
                  <a:gd name="T24" fmla="*/ 350 w 373"/>
                  <a:gd name="T25" fmla="*/ 549 h 772"/>
                  <a:gd name="T26" fmla="*/ 367 w 373"/>
                  <a:gd name="T27" fmla="*/ 619 h 772"/>
                  <a:gd name="T28" fmla="*/ 361 w 373"/>
                  <a:gd name="T29" fmla="*/ 683 h 772"/>
                  <a:gd name="T30" fmla="*/ 327 w 373"/>
                  <a:gd name="T31" fmla="*/ 737 h 772"/>
                  <a:gd name="T32" fmla="*/ 280 w 373"/>
                  <a:gd name="T33" fmla="*/ 766 h 772"/>
                  <a:gd name="T34" fmla="*/ 222 w 373"/>
                  <a:gd name="T35" fmla="*/ 772 h 772"/>
                  <a:gd name="T36" fmla="*/ 152 w 373"/>
                  <a:gd name="T37" fmla="*/ 772 h 772"/>
                  <a:gd name="T38" fmla="*/ 100 w 373"/>
                  <a:gd name="T39" fmla="*/ 742 h 772"/>
                  <a:gd name="T40" fmla="*/ 46 w 373"/>
                  <a:gd name="T41" fmla="*/ 654 h 772"/>
                  <a:gd name="T42" fmla="*/ 12 w 373"/>
                  <a:gd name="T43" fmla="*/ 578 h 772"/>
                  <a:gd name="T44" fmla="*/ 0 w 373"/>
                  <a:gd name="T45" fmla="*/ 462 h 772"/>
                  <a:gd name="T46" fmla="*/ 12 w 373"/>
                  <a:gd name="T47" fmla="*/ 357 h 772"/>
                  <a:gd name="T48" fmla="*/ 35 w 373"/>
                  <a:gd name="T49" fmla="*/ 246 h 772"/>
                  <a:gd name="T50" fmla="*/ 71 w 373"/>
                  <a:gd name="T51" fmla="*/ 135 h 772"/>
                  <a:gd name="T52" fmla="*/ 106 w 373"/>
                  <a:gd name="T53" fmla="*/ 65 h 772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73"/>
                  <a:gd name="T82" fmla="*/ 0 h 772"/>
                  <a:gd name="T83" fmla="*/ 373 w 373"/>
                  <a:gd name="T84" fmla="*/ 772 h 772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73" h="772">
                    <a:moveTo>
                      <a:pt x="106" y="65"/>
                    </a:moveTo>
                    <a:lnTo>
                      <a:pt x="158" y="18"/>
                    </a:lnTo>
                    <a:lnTo>
                      <a:pt x="239" y="0"/>
                    </a:lnTo>
                    <a:lnTo>
                      <a:pt x="309" y="12"/>
                    </a:lnTo>
                    <a:lnTo>
                      <a:pt x="361" y="59"/>
                    </a:lnTo>
                    <a:lnTo>
                      <a:pt x="373" y="94"/>
                    </a:lnTo>
                    <a:lnTo>
                      <a:pt x="373" y="141"/>
                    </a:lnTo>
                    <a:lnTo>
                      <a:pt x="350" y="182"/>
                    </a:lnTo>
                    <a:lnTo>
                      <a:pt x="309" y="252"/>
                    </a:lnTo>
                    <a:lnTo>
                      <a:pt x="292" y="334"/>
                    </a:lnTo>
                    <a:lnTo>
                      <a:pt x="286" y="403"/>
                    </a:lnTo>
                    <a:lnTo>
                      <a:pt x="303" y="479"/>
                    </a:lnTo>
                    <a:lnTo>
                      <a:pt x="350" y="549"/>
                    </a:lnTo>
                    <a:lnTo>
                      <a:pt x="367" y="619"/>
                    </a:lnTo>
                    <a:lnTo>
                      <a:pt x="361" y="683"/>
                    </a:lnTo>
                    <a:lnTo>
                      <a:pt x="327" y="737"/>
                    </a:lnTo>
                    <a:lnTo>
                      <a:pt x="280" y="766"/>
                    </a:lnTo>
                    <a:lnTo>
                      <a:pt x="222" y="772"/>
                    </a:lnTo>
                    <a:lnTo>
                      <a:pt x="152" y="772"/>
                    </a:lnTo>
                    <a:lnTo>
                      <a:pt x="100" y="742"/>
                    </a:lnTo>
                    <a:lnTo>
                      <a:pt x="46" y="654"/>
                    </a:lnTo>
                    <a:lnTo>
                      <a:pt x="12" y="578"/>
                    </a:lnTo>
                    <a:lnTo>
                      <a:pt x="0" y="462"/>
                    </a:lnTo>
                    <a:lnTo>
                      <a:pt x="12" y="357"/>
                    </a:lnTo>
                    <a:lnTo>
                      <a:pt x="35" y="246"/>
                    </a:lnTo>
                    <a:lnTo>
                      <a:pt x="71" y="135"/>
                    </a:lnTo>
                    <a:lnTo>
                      <a:pt x="106" y="6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2" name="Freeform 134"/>
              <p:cNvSpPr>
                <a:spLocks/>
              </p:cNvSpPr>
              <p:nvPr/>
            </p:nvSpPr>
            <p:spPr bwMode="auto">
              <a:xfrm>
                <a:off x="6262" y="1569"/>
                <a:ext cx="414" cy="694"/>
              </a:xfrm>
              <a:custGeom>
                <a:avLst/>
                <a:gdLst>
                  <a:gd name="T0" fmla="*/ 0 w 414"/>
                  <a:gd name="T1" fmla="*/ 34 h 694"/>
                  <a:gd name="T2" fmla="*/ 5 w 414"/>
                  <a:gd name="T3" fmla="*/ 5 h 694"/>
                  <a:gd name="T4" fmla="*/ 69 w 414"/>
                  <a:gd name="T5" fmla="*/ 0 h 694"/>
                  <a:gd name="T6" fmla="*/ 104 w 414"/>
                  <a:gd name="T7" fmla="*/ 29 h 694"/>
                  <a:gd name="T8" fmla="*/ 157 w 414"/>
                  <a:gd name="T9" fmla="*/ 105 h 694"/>
                  <a:gd name="T10" fmla="*/ 226 w 414"/>
                  <a:gd name="T11" fmla="*/ 204 h 694"/>
                  <a:gd name="T12" fmla="*/ 291 w 414"/>
                  <a:gd name="T13" fmla="*/ 274 h 694"/>
                  <a:gd name="T14" fmla="*/ 408 w 414"/>
                  <a:gd name="T15" fmla="*/ 402 h 694"/>
                  <a:gd name="T16" fmla="*/ 414 w 414"/>
                  <a:gd name="T17" fmla="*/ 431 h 694"/>
                  <a:gd name="T18" fmla="*/ 390 w 414"/>
                  <a:gd name="T19" fmla="*/ 449 h 694"/>
                  <a:gd name="T20" fmla="*/ 332 w 414"/>
                  <a:gd name="T21" fmla="*/ 472 h 694"/>
                  <a:gd name="T22" fmla="*/ 250 w 414"/>
                  <a:gd name="T23" fmla="*/ 490 h 694"/>
                  <a:gd name="T24" fmla="*/ 151 w 414"/>
                  <a:gd name="T25" fmla="*/ 496 h 694"/>
                  <a:gd name="T26" fmla="*/ 116 w 414"/>
                  <a:gd name="T27" fmla="*/ 501 h 694"/>
                  <a:gd name="T28" fmla="*/ 104 w 414"/>
                  <a:gd name="T29" fmla="*/ 525 h 694"/>
                  <a:gd name="T30" fmla="*/ 127 w 414"/>
                  <a:gd name="T31" fmla="*/ 565 h 694"/>
                  <a:gd name="T32" fmla="*/ 209 w 414"/>
                  <a:gd name="T33" fmla="*/ 635 h 694"/>
                  <a:gd name="T34" fmla="*/ 268 w 414"/>
                  <a:gd name="T35" fmla="*/ 653 h 694"/>
                  <a:gd name="T36" fmla="*/ 280 w 414"/>
                  <a:gd name="T37" fmla="*/ 676 h 694"/>
                  <a:gd name="T38" fmla="*/ 255 w 414"/>
                  <a:gd name="T39" fmla="*/ 694 h 694"/>
                  <a:gd name="T40" fmla="*/ 203 w 414"/>
                  <a:gd name="T41" fmla="*/ 694 h 694"/>
                  <a:gd name="T42" fmla="*/ 133 w 414"/>
                  <a:gd name="T43" fmla="*/ 653 h 694"/>
                  <a:gd name="T44" fmla="*/ 75 w 414"/>
                  <a:gd name="T45" fmla="*/ 595 h 694"/>
                  <a:gd name="T46" fmla="*/ 40 w 414"/>
                  <a:gd name="T47" fmla="*/ 542 h 694"/>
                  <a:gd name="T48" fmla="*/ 40 w 414"/>
                  <a:gd name="T49" fmla="*/ 501 h 694"/>
                  <a:gd name="T50" fmla="*/ 63 w 414"/>
                  <a:gd name="T51" fmla="*/ 472 h 694"/>
                  <a:gd name="T52" fmla="*/ 98 w 414"/>
                  <a:gd name="T53" fmla="*/ 461 h 694"/>
                  <a:gd name="T54" fmla="*/ 151 w 414"/>
                  <a:gd name="T55" fmla="*/ 455 h 694"/>
                  <a:gd name="T56" fmla="*/ 209 w 414"/>
                  <a:gd name="T57" fmla="*/ 455 h 694"/>
                  <a:gd name="T58" fmla="*/ 280 w 414"/>
                  <a:gd name="T59" fmla="*/ 443 h 694"/>
                  <a:gd name="T60" fmla="*/ 315 w 414"/>
                  <a:gd name="T61" fmla="*/ 431 h 694"/>
                  <a:gd name="T62" fmla="*/ 332 w 414"/>
                  <a:gd name="T63" fmla="*/ 414 h 694"/>
                  <a:gd name="T64" fmla="*/ 326 w 414"/>
                  <a:gd name="T65" fmla="*/ 397 h 694"/>
                  <a:gd name="T66" fmla="*/ 274 w 414"/>
                  <a:gd name="T67" fmla="*/ 350 h 694"/>
                  <a:gd name="T68" fmla="*/ 191 w 414"/>
                  <a:gd name="T69" fmla="*/ 268 h 694"/>
                  <a:gd name="T70" fmla="*/ 116 w 414"/>
                  <a:gd name="T71" fmla="*/ 199 h 694"/>
                  <a:gd name="T72" fmla="*/ 34 w 414"/>
                  <a:gd name="T73" fmla="*/ 123 h 694"/>
                  <a:gd name="T74" fmla="*/ 5 w 414"/>
                  <a:gd name="T75" fmla="*/ 69 h 694"/>
                  <a:gd name="T76" fmla="*/ 0 w 414"/>
                  <a:gd name="T77" fmla="*/ 34 h 694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14"/>
                  <a:gd name="T118" fmla="*/ 0 h 694"/>
                  <a:gd name="T119" fmla="*/ 414 w 414"/>
                  <a:gd name="T120" fmla="*/ 694 h 694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14" h="694">
                    <a:moveTo>
                      <a:pt x="0" y="34"/>
                    </a:moveTo>
                    <a:lnTo>
                      <a:pt x="5" y="5"/>
                    </a:lnTo>
                    <a:lnTo>
                      <a:pt x="69" y="0"/>
                    </a:lnTo>
                    <a:lnTo>
                      <a:pt x="104" y="29"/>
                    </a:lnTo>
                    <a:lnTo>
                      <a:pt x="157" y="105"/>
                    </a:lnTo>
                    <a:lnTo>
                      <a:pt x="226" y="204"/>
                    </a:lnTo>
                    <a:lnTo>
                      <a:pt x="291" y="274"/>
                    </a:lnTo>
                    <a:lnTo>
                      <a:pt x="408" y="402"/>
                    </a:lnTo>
                    <a:lnTo>
                      <a:pt x="414" y="431"/>
                    </a:lnTo>
                    <a:lnTo>
                      <a:pt x="390" y="449"/>
                    </a:lnTo>
                    <a:lnTo>
                      <a:pt x="332" y="472"/>
                    </a:lnTo>
                    <a:lnTo>
                      <a:pt x="250" y="490"/>
                    </a:lnTo>
                    <a:lnTo>
                      <a:pt x="151" y="496"/>
                    </a:lnTo>
                    <a:lnTo>
                      <a:pt x="116" y="501"/>
                    </a:lnTo>
                    <a:lnTo>
                      <a:pt x="104" y="525"/>
                    </a:lnTo>
                    <a:lnTo>
                      <a:pt x="127" y="565"/>
                    </a:lnTo>
                    <a:lnTo>
                      <a:pt x="209" y="635"/>
                    </a:lnTo>
                    <a:lnTo>
                      <a:pt x="268" y="653"/>
                    </a:lnTo>
                    <a:lnTo>
                      <a:pt x="280" y="676"/>
                    </a:lnTo>
                    <a:lnTo>
                      <a:pt x="255" y="694"/>
                    </a:lnTo>
                    <a:lnTo>
                      <a:pt x="203" y="694"/>
                    </a:lnTo>
                    <a:lnTo>
                      <a:pt x="133" y="653"/>
                    </a:lnTo>
                    <a:lnTo>
                      <a:pt x="75" y="595"/>
                    </a:lnTo>
                    <a:lnTo>
                      <a:pt x="40" y="542"/>
                    </a:lnTo>
                    <a:lnTo>
                      <a:pt x="40" y="501"/>
                    </a:lnTo>
                    <a:lnTo>
                      <a:pt x="63" y="472"/>
                    </a:lnTo>
                    <a:lnTo>
                      <a:pt x="98" y="461"/>
                    </a:lnTo>
                    <a:lnTo>
                      <a:pt x="151" y="455"/>
                    </a:lnTo>
                    <a:lnTo>
                      <a:pt x="209" y="455"/>
                    </a:lnTo>
                    <a:lnTo>
                      <a:pt x="280" y="443"/>
                    </a:lnTo>
                    <a:lnTo>
                      <a:pt x="315" y="431"/>
                    </a:lnTo>
                    <a:lnTo>
                      <a:pt x="332" y="414"/>
                    </a:lnTo>
                    <a:lnTo>
                      <a:pt x="326" y="397"/>
                    </a:lnTo>
                    <a:lnTo>
                      <a:pt x="274" y="350"/>
                    </a:lnTo>
                    <a:lnTo>
                      <a:pt x="191" y="268"/>
                    </a:lnTo>
                    <a:lnTo>
                      <a:pt x="116" y="199"/>
                    </a:lnTo>
                    <a:lnTo>
                      <a:pt x="34" y="123"/>
                    </a:lnTo>
                    <a:lnTo>
                      <a:pt x="5" y="69"/>
                    </a:lnTo>
                    <a:lnTo>
                      <a:pt x="0" y="3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3" name="Freeform 135"/>
              <p:cNvSpPr>
                <a:spLocks/>
              </p:cNvSpPr>
              <p:nvPr/>
            </p:nvSpPr>
            <p:spPr bwMode="auto">
              <a:xfrm>
                <a:off x="5993" y="2151"/>
                <a:ext cx="449" cy="1046"/>
              </a:xfrm>
              <a:custGeom>
                <a:avLst/>
                <a:gdLst>
                  <a:gd name="T0" fmla="*/ 222 w 449"/>
                  <a:gd name="T1" fmla="*/ 0 h 1046"/>
                  <a:gd name="T2" fmla="*/ 286 w 449"/>
                  <a:gd name="T3" fmla="*/ 12 h 1046"/>
                  <a:gd name="T4" fmla="*/ 315 w 449"/>
                  <a:gd name="T5" fmla="*/ 59 h 1046"/>
                  <a:gd name="T6" fmla="*/ 309 w 449"/>
                  <a:gd name="T7" fmla="*/ 170 h 1046"/>
                  <a:gd name="T8" fmla="*/ 298 w 449"/>
                  <a:gd name="T9" fmla="*/ 287 h 1046"/>
                  <a:gd name="T10" fmla="*/ 298 w 449"/>
                  <a:gd name="T11" fmla="*/ 409 h 1046"/>
                  <a:gd name="T12" fmla="*/ 356 w 449"/>
                  <a:gd name="T13" fmla="*/ 555 h 1046"/>
                  <a:gd name="T14" fmla="*/ 402 w 449"/>
                  <a:gd name="T15" fmla="*/ 660 h 1046"/>
                  <a:gd name="T16" fmla="*/ 426 w 449"/>
                  <a:gd name="T17" fmla="*/ 766 h 1046"/>
                  <a:gd name="T18" fmla="*/ 420 w 449"/>
                  <a:gd name="T19" fmla="*/ 859 h 1046"/>
                  <a:gd name="T20" fmla="*/ 420 w 449"/>
                  <a:gd name="T21" fmla="*/ 894 h 1046"/>
                  <a:gd name="T22" fmla="*/ 443 w 449"/>
                  <a:gd name="T23" fmla="*/ 929 h 1046"/>
                  <a:gd name="T24" fmla="*/ 449 w 449"/>
                  <a:gd name="T25" fmla="*/ 964 h 1046"/>
                  <a:gd name="T26" fmla="*/ 432 w 449"/>
                  <a:gd name="T27" fmla="*/ 981 h 1046"/>
                  <a:gd name="T28" fmla="*/ 385 w 449"/>
                  <a:gd name="T29" fmla="*/ 970 h 1046"/>
                  <a:gd name="T30" fmla="*/ 298 w 449"/>
                  <a:gd name="T31" fmla="*/ 958 h 1046"/>
                  <a:gd name="T32" fmla="*/ 193 w 449"/>
                  <a:gd name="T33" fmla="*/ 981 h 1046"/>
                  <a:gd name="T34" fmla="*/ 123 w 449"/>
                  <a:gd name="T35" fmla="*/ 1022 h 1046"/>
                  <a:gd name="T36" fmla="*/ 88 w 449"/>
                  <a:gd name="T37" fmla="*/ 1046 h 1046"/>
                  <a:gd name="T38" fmla="*/ 53 w 449"/>
                  <a:gd name="T39" fmla="*/ 1046 h 1046"/>
                  <a:gd name="T40" fmla="*/ 0 w 449"/>
                  <a:gd name="T41" fmla="*/ 970 h 1046"/>
                  <a:gd name="T42" fmla="*/ 6 w 449"/>
                  <a:gd name="T43" fmla="*/ 958 h 1046"/>
                  <a:gd name="T44" fmla="*/ 112 w 449"/>
                  <a:gd name="T45" fmla="*/ 923 h 1046"/>
                  <a:gd name="T46" fmla="*/ 234 w 449"/>
                  <a:gd name="T47" fmla="*/ 906 h 1046"/>
                  <a:gd name="T48" fmla="*/ 321 w 449"/>
                  <a:gd name="T49" fmla="*/ 900 h 1046"/>
                  <a:gd name="T50" fmla="*/ 373 w 449"/>
                  <a:gd name="T51" fmla="*/ 900 h 1046"/>
                  <a:gd name="T52" fmla="*/ 385 w 449"/>
                  <a:gd name="T53" fmla="*/ 865 h 1046"/>
                  <a:gd name="T54" fmla="*/ 368 w 449"/>
                  <a:gd name="T55" fmla="*/ 766 h 1046"/>
                  <a:gd name="T56" fmla="*/ 327 w 449"/>
                  <a:gd name="T57" fmla="*/ 660 h 1046"/>
                  <a:gd name="T58" fmla="*/ 263 w 449"/>
                  <a:gd name="T59" fmla="*/ 526 h 1046"/>
                  <a:gd name="T60" fmla="*/ 210 w 449"/>
                  <a:gd name="T61" fmla="*/ 409 h 1046"/>
                  <a:gd name="T62" fmla="*/ 187 w 449"/>
                  <a:gd name="T63" fmla="*/ 304 h 1046"/>
                  <a:gd name="T64" fmla="*/ 181 w 449"/>
                  <a:gd name="T65" fmla="*/ 188 h 1046"/>
                  <a:gd name="T66" fmla="*/ 181 w 449"/>
                  <a:gd name="T67" fmla="*/ 76 h 1046"/>
                  <a:gd name="T68" fmla="*/ 205 w 449"/>
                  <a:gd name="T69" fmla="*/ 30 h 1046"/>
                  <a:gd name="T70" fmla="*/ 222 w 449"/>
                  <a:gd name="T71" fmla="*/ 0 h 10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49"/>
                  <a:gd name="T109" fmla="*/ 0 h 1046"/>
                  <a:gd name="T110" fmla="*/ 449 w 449"/>
                  <a:gd name="T111" fmla="*/ 1046 h 10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49" h="1046">
                    <a:moveTo>
                      <a:pt x="222" y="0"/>
                    </a:moveTo>
                    <a:lnTo>
                      <a:pt x="286" y="12"/>
                    </a:lnTo>
                    <a:lnTo>
                      <a:pt x="315" y="59"/>
                    </a:lnTo>
                    <a:lnTo>
                      <a:pt x="309" y="170"/>
                    </a:lnTo>
                    <a:lnTo>
                      <a:pt x="298" y="287"/>
                    </a:lnTo>
                    <a:lnTo>
                      <a:pt x="298" y="409"/>
                    </a:lnTo>
                    <a:lnTo>
                      <a:pt x="356" y="555"/>
                    </a:lnTo>
                    <a:lnTo>
                      <a:pt x="402" y="660"/>
                    </a:lnTo>
                    <a:lnTo>
                      <a:pt x="426" y="766"/>
                    </a:lnTo>
                    <a:lnTo>
                      <a:pt x="420" y="859"/>
                    </a:lnTo>
                    <a:lnTo>
                      <a:pt x="420" y="894"/>
                    </a:lnTo>
                    <a:lnTo>
                      <a:pt x="443" y="929"/>
                    </a:lnTo>
                    <a:lnTo>
                      <a:pt x="449" y="964"/>
                    </a:lnTo>
                    <a:lnTo>
                      <a:pt x="432" y="981"/>
                    </a:lnTo>
                    <a:lnTo>
                      <a:pt x="385" y="970"/>
                    </a:lnTo>
                    <a:lnTo>
                      <a:pt x="298" y="958"/>
                    </a:lnTo>
                    <a:lnTo>
                      <a:pt x="193" y="981"/>
                    </a:lnTo>
                    <a:lnTo>
                      <a:pt x="123" y="1022"/>
                    </a:lnTo>
                    <a:lnTo>
                      <a:pt x="88" y="1046"/>
                    </a:lnTo>
                    <a:lnTo>
                      <a:pt x="53" y="1046"/>
                    </a:lnTo>
                    <a:lnTo>
                      <a:pt x="0" y="970"/>
                    </a:lnTo>
                    <a:lnTo>
                      <a:pt x="6" y="958"/>
                    </a:lnTo>
                    <a:lnTo>
                      <a:pt x="112" y="923"/>
                    </a:lnTo>
                    <a:lnTo>
                      <a:pt x="234" y="906"/>
                    </a:lnTo>
                    <a:lnTo>
                      <a:pt x="321" y="900"/>
                    </a:lnTo>
                    <a:lnTo>
                      <a:pt x="373" y="900"/>
                    </a:lnTo>
                    <a:lnTo>
                      <a:pt x="385" y="865"/>
                    </a:lnTo>
                    <a:lnTo>
                      <a:pt x="368" y="766"/>
                    </a:lnTo>
                    <a:lnTo>
                      <a:pt x="327" y="660"/>
                    </a:lnTo>
                    <a:lnTo>
                      <a:pt x="263" y="526"/>
                    </a:lnTo>
                    <a:lnTo>
                      <a:pt x="210" y="409"/>
                    </a:lnTo>
                    <a:lnTo>
                      <a:pt x="187" y="304"/>
                    </a:lnTo>
                    <a:lnTo>
                      <a:pt x="181" y="188"/>
                    </a:lnTo>
                    <a:lnTo>
                      <a:pt x="181" y="76"/>
                    </a:lnTo>
                    <a:lnTo>
                      <a:pt x="205" y="30"/>
                    </a:lnTo>
                    <a:lnTo>
                      <a:pt x="222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4" name="Freeform 136"/>
              <p:cNvSpPr>
                <a:spLocks/>
              </p:cNvSpPr>
              <p:nvPr/>
            </p:nvSpPr>
            <p:spPr bwMode="auto">
              <a:xfrm>
                <a:off x="5772" y="2181"/>
                <a:ext cx="373" cy="870"/>
              </a:xfrm>
              <a:custGeom>
                <a:avLst/>
                <a:gdLst>
                  <a:gd name="T0" fmla="*/ 280 w 373"/>
                  <a:gd name="T1" fmla="*/ 0 h 870"/>
                  <a:gd name="T2" fmla="*/ 332 w 373"/>
                  <a:gd name="T3" fmla="*/ 0 h 870"/>
                  <a:gd name="T4" fmla="*/ 350 w 373"/>
                  <a:gd name="T5" fmla="*/ 35 h 870"/>
                  <a:gd name="T6" fmla="*/ 361 w 373"/>
                  <a:gd name="T7" fmla="*/ 112 h 870"/>
                  <a:gd name="T8" fmla="*/ 350 w 373"/>
                  <a:gd name="T9" fmla="*/ 193 h 870"/>
                  <a:gd name="T10" fmla="*/ 321 w 373"/>
                  <a:gd name="T11" fmla="*/ 356 h 870"/>
                  <a:gd name="T12" fmla="*/ 326 w 373"/>
                  <a:gd name="T13" fmla="*/ 426 h 870"/>
                  <a:gd name="T14" fmla="*/ 361 w 373"/>
                  <a:gd name="T15" fmla="*/ 566 h 870"/>
                  <a:gd name="T16" fmla="*/ 373 w 373"/>
                  <a:gd name="T17" fmla="*/ 665 h 870"/>
                  <a:gd name="T18" fmla="*/ 373 w 373"/>
                  <a:gd name="T19" fmla="*/ 742 h 870"/>
                  <a:gd name="T20" fmla="*/ 356 w 373"/>
                  <a:gd name="T21" fmla="*/ 759 h 870"/>
                  <a:gd name="T22" fmla="*/ 303 w 373"/>
                  <a:gd name="T23" fmla="*/ 771 h 870"/>
                  <a:gd name="T24" fmla="*/ 232 w 373"/>
                  <a:gd name="T25" fmla="*/ 788 h 870"/>
                  <a:gd name="T26" fmla="*/ 163 w 373"/>
                  <a:gd name="T27" fmla="*/ 823 h 870"/>
                  <a:gd name="T28" fmla="*/ 93 w 373"/>
                  <a:gd name="T29" fmla="*/ 870 h 870"/>
                  <a:gd name="T30" fmla="*/ 64 w 373"/>
                  <a:gd name="T31" fmla="*/ 870 h 870"/>
                  <a:gd name="T32" fmla="*/ 0 w 373"/>
                  <a:gd name="T33" fmla="*/ 818 h 870"/>
                  <a:gd name="T34" fmla="*/ 6 w 373"/>
                  <a:gd name="T35" fmla="*/ 794 h 870"/>
                  <a:gd name="T36" fmla="*/ 87 w 373"/>
                  <a:gd name="T37" fmla="*/ 759 h 870"/>
                  <a:gd name="T38" fmla="*/ 227 w 373"/>
                  <a:gd name="T39" fmla="*/ 724 h 870"/>
                  <a:gd name="T40" fmla="*/ 292 w 373"/>
                  <a:gd name="T41" fmla="*/ 700 h 870"/>
                  <a:gd name="T42" fmla="*/ 303 w 373"/>
                  <a:gd name="T43" fmla="*/ 677 h 870"/>
                  <a:gd name="T44" fmla="*/ 303 w 373"/>
                  <a:gd name="T45" fmla="*/ 578 h 870"/>
                  <a:gd name="T46" fmla="*/ 280 w 373"/>
                  <a:gd name="T47" fmla="*/ 450 h 870"/>
                  <a:gd name="T48" fmla="*/ 268 w 373"/>
                  <a:gd name="T49" fmla="*/ 368 h 870"/>
                  <a:gd name="T50" fmla="*/ 257 w 373"/>
                  <a:gd name="T51" fmla="*/ 240 h 870"/>
                  <a:gd name="T52" fmla="*/ 251 w 373"/>
                  <a:gd name="T53" fmla="*/ 100 h 870"/>
                  <a:gd name="T54" fmla="*/ 257 w 373"/>
                  <a:gd name="T55" fmla="*/ 35 h 870"/>
                  <a:gd name="T56" fmla="*/ 280 w 373"/>
                  <a:gd name="T57" fmla="*/ 0 h 87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373"/>
                  <a:gd name="T88" fmla="*/ 0 h 870"/>
                  <a:gd name="T89" fmla="*/ 373 w 373"/>
                  <a:gd name="T90" fmla="*/ 870 h 870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373" h="870">
                    <a:moveTo>
                      <a:pt x="280" y="0"/>
                    </a:moveTo>
                    <a:lnTo>
                      <a:pt x="332" y="0"/>
                    </a:lnTo>
                    <a:lnTo>
                      <a:pt x="350" y="35"/>
                    </a:lnTo>
                    <a:lnTo>
                      <a:pt x="361" y="112"/>
                    </a:lnTo>
                    <a:lnTo>
                      <a:pt x="350" y="193"/>
                    </a:lnTo>
                    <a:lnTo>
                      <a:pt x="321" y="356"/>
                    </a:lnTo>
                    <a:lnTo>
                      <a:pt x="326" y="426"/>
                    </a:lnTo>
                    <a:lnTo>
                      <a:pt x="361" y="566"/>
                    </a:lnTo>
                    <a:lnTo>
                      <a:pt x="373" y="665"/>
                    </a:lnTo>
                    <a:lnTo>
                      <a:pt x="373" y="742"/>
                    </a:lnTo>
                    <a:lnTo>
                      <a:pt x="356" y="759"/>
                    </a:lnTo>
                    <a:lnTo>
                      <a:pt x="303" y="771"/>
                    </a:lnTo>
                    <a:lnTo>
                      <a:pt x="232" y="788"/>
                    </a:lnTo>
                    <a:lnTo>
                      <a:pt x="163" y="823"/>
                    </a:lnTo>
                    <a:lnTo>
                      <a:pt x="93" y="870"/>
                    </a:lnTo>
                    <a:lnTo>
                      <a:pt x="64" y="870"/>
                    </a:lnTo>
                    <a:lnTo>
                      <a:pt x="0" y="818"/>
                    </a:lnTo>
                    <a:lnTo>
                      <a:pt x="6" y="794"/>
                    </a:lnTo>
                    <a:lnTo>
                      <a:pt x="87" y="759"/>
                    </a:lnTo>
                    <a:lnTo>
                      <a:pt x="227" y="724"/>
                    </a:lnTo>
                    <a:lnTo>
                      <a:pt x="292" y="700"/>
                    </a:lnTo>
                    <a:lnTo>
                      <a:pt x="303" y="677"/>
                    </a:lnTo>
                    <a:lnTo>
                      <a:pt x="303" y="578"/>
                    </a:lnTo>
                    <a:lnTo>
                      <a:pt x="280" y="450"/>
                    </a:lnTo>
                    <a:lnTo>
                      <a:pt x="268" y="368"/>
                    </a:lnTo>
                    <a:lnTo>
                      <a:pt x="257" y="240"/>
                    </a:lnTo>
                    <a:lnTo>
                      <a:pt x="251" y="100"/>
                    </a:lnTo>
                    <a:lnTo>
                      <a:pt x="257" y="35"/>
                    </a:lnTo>
                    <a:lnTo>
                      <a:pt x="28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5" name="Freeform 137"/>
              <p:cNvSpPr>
                <a:spLocks/>
              </p:cNvSpPr>
              <p:nvPr/>
            </p:nvSpPr>
            <p:spPr bwMode="auto">
              <a:xfrm>
                <a:off x="5760" y="901"/>
                <a:ext cx="612" cy="776"/>
              </a:xfrm>
              <a:custGeom>
                <a:avLst/>
                <a:gdLst>
                  <a:gd name="T0" fmla="*/ 326 w 612"/>
                  <a:gd name="T1" fmla="*/ 776 h 776"/>
                  <a:gd name="T2" fmla="*/ 355 w 612"/>
                  <a:gd name="T3" fmla="*/ 740 h 776"/>
                  <a:gd name="T4" fmla="*/ 344 w 612"/>
                  <a:gd name="T5" fmla="*/ 688 h 776"/>
                  <a:gd name="T6" fmla="*/ 321 w 612"/>
                  <a:gd name="T7" fmla="*/ 618 h 776"/>
                  <a:gd name="T8" fmla="*/ 232 w 612"/>
                  <a:gd name="T9" fmla="*/ 536 h 776"/>
                  <a:gd name="T10" fmla="*/ 145 w 612"/>
                  <a:gd name="T11" fmla="*/ 461 h 776"/>
                  <a:gd name="T12" fmla="*/ 104 w 612"/>
                  <a:gd name="T13" fmla="*/ 379 h 776"/>
                  <a:gd name="T14" fmla="*/ 87 w 612"/>
                  <a:gd name="T15" fmla="*/ 251 h 776"/>
                  <a:gd name="T16" fmla="*/ 186 w 612"/>
                  <a:gd name="T17" fmla="*/ 216 h 776"/>
                  <a:gd name="T18" fmla="*/ 344 w 612"/>
                  <a:gd name="T19" fmla="*/ 199 h 776"/>
                  <a:gd name="T20" fmla="*/ 408 w 612"/>
                  <a:gd name="T21" fmla="*/ 205 h 776"/>
                  <a:gd name="T22" fmla="*/ 425 w 612"/>
                  <a:gd name="T23" fmla="*/ 222 h 776"/>
                  <a:gd name="T24" fmla="*/ 454 w 612"/>
                  <a:gd name="T25" fmla="*/ 193 h 776"/>
                  <a:gd name="T26" fmla="*/ 443 w 612"/>
                  <a:gd name="T27" fmla="*/ 164 h 776"/>
                  <a:gd name="T28" fmla="*/ 460 w 612"/>
                  <a:gd name="T29" fmla="*/ 111 h 776"/>
                  <a:gd name="T30" fmla="*/ 507 w 612"/>
                  <a:gd name="T31" fmla="*/ 64 h 776"/>
                  <a:gd name="T32" fmla="*/ 542 w 612"/>
                  <a:gd name="T33" fmla="*/ 52 h 776"/>
                  <a:gd name="T34" fmla="*/ 588 w 612"/>
                  <a:gd name="T35" fmla="*/ 81 h 776"/>
                  <a:gd name="T36" fmla="*/ 612 w 612"/>
                  <a:gd name="T37" fmla="*/ 52 h 776"/>
                  <a:gd name="T38" fmla="*/ 571 w 612"/>
                  <a:gd name="T39" fmla="*/ 0 h 776"/>
                  <a:gd name="T40" fmla="*/ 518 w 612"/>
                  <a:gd name="T41" fmla="*/ 0 h 776"/>
                  <a:gd name="T42" fmla="*/ 454 w 612"/>
                  <a:gd name="T43" fmla="*/ 29 h 776"/>
                  <a:gd name="T44" fmla="*/ 414 w 612"/>
                  <a:gd name="T45" fmla="*/ 105 h 776"/>
                  <a:gd name="T46" fmla="*/ 361 w 612"/>
                  <a:gd name="T47" fmla="*/ 141 h 776"/>
                  <a:gd name="T48" fmla="*/ 280 w 612"/>
                  <a:gd name="T49" fmla="*/ 152 h 776"/>
                  <a:gd name="T50" fmla="*/ 133 w 612"/>
                  <a:gd name="T51" fmla="*/ 170 h 776"/>
                  <a:gd name="T52" fmla="*/ 17 w 612"/>
                  <a:gd name="T53" fmla="*/ 205 h 776"/>
                  <a:gd name="T54" fmla="*/ 0 w 612"/>
                  <a:gd name="T55" fmla="*/ 234 h 776"/>
                  <a:gd name="T56" fmla="*/ 11 w 612"/>
                  <a:gd name="T57" fmla="*/ 327 h 776"/>
                  <a:gd name="T58" fmla="*/ 52 w 612"/>
                  <a:gd name="T59" fmla="*/ 455 h 776"/>
                  <a:gd name="T60" fmla="*/ 110 w 612"/>
                  <a:gd name="T61" fmla="*/ 560 h 776"/>
                  <a:gd name="T62" fmla="*/ 168 w 612"/>
                  <a:gd name="T63" fmla="*/ 653 h 776"/>
                  <a:gd name="T64" fmla="*/ 221 w 612"/>
                  <a:gd name="T65" fmla="*/ 717 h 776"/>
                  <a:gd name="T66" fmla="*/ 274 w 612"/>
                  <a:gd name="T67" fmla="*/ 764 h 776"/>
                  <a:gd name="T68" fmla="*/ 326 w 612"/>
                  <a:gd name="T69" fmla="*/ 776 h 77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w 612"/>
                  <a:gd name="T106" fmla="*/ 0 h 776"/>
                  <a:gd name="T107" fmla="*/ 612 w 612"/>
                  <a:gd name="T108" fmla="*/ 776 h 77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T105" t="T106" r="T107" b="T108"/>
                <a:pathLst>
                  <a:path w="612" h="776">
                    <a:moveTo>
                      <a:pt x="326" y="776"/>
                    </a:moveTo>
                    <a:lnTo>
                      <a:pt x="355" y="740"/>
                    </a:lnTo>
                    <a:lnTo>
                      <a:pt x="344" y="688"/>
                    </a:lnTo>
                    <a:lnTo>
                      <a:pt x="321" y="618"/>
                    </a:lnTo>
                    <a:lnTo>
                      <a:pt x="232" y="536"/>
                    </a:lnTo>
                    <a:lnTo>
                      <a:pt x="145" y="461"/>
                    </a:lnTo>
                    <a:lnTo>
                      <a:pt x="104" y="379"/>
                    </a:lnTo>
                    <a:lnTo>
                      <a:pt x="87" y="251"/>
                    </a:lnTo>
                    <a:lnTo>
                      <a:pt x="186" y="216"/>
                    </a:lnTo>
                    <a:lnTo>
                      <a:pt x="344" y="199"/>
                    </a:lnTo>
                    <a:lnTo>
                      <a:pt x="408" y="205"/>
                    </a:lnTo>
                    <a:lnTo>
                      <a:pt x="425" y="222"/>
                    </a:lnTo>
                    <a:lnTo>
                      <a:pt x="454" y="193"/>
                    </a:lnTo>
                    <a:lnTo>
                      <a:pt x="443" y="164"/>
                    </a:lnTo>
                    <a:lnTo>
                      <a:pt x="460" y="111"/>
                    </a:lnTo>
                    <a:lnTo>
                      <a:pt x="507" y="64"/>
                    </a:lnTo>
                    <a:lnTo>
                      <a:pt x="542" y="52"/>
                    </a:lnTo>
                    <a:lnTo>
                      <a:pt x="588" y="81"/>
                    </a:lnTo>
                    <a:lnTo>
                      <a:pt x="612" y="52"/>
                    </a:lnTo>
                    <a:lnTo>
                      <a:pt x="571" y="0"/>
                    </a:lnTo>
                    <a:lnTo>
                      <a:pt x="518" y="0"/>
                    </a:lnTo>
                    <a:lnTo>
                      <a:pt x="454" y="29"/>
                    </a:lnTo>
                    <a:lnTo>
                      <a:pt x="414" y="105"/>
                    </a:lnTo>
                    <a:lnTo>
                      <a:pt x="361" y="141"/>
                    </a:lnTo>
                    <a:lnTo>
                      <a:pt x="280" y="152"/>
                    </a:lnTo>
                    <a:lnTo>
                      <a:pt x="133" y="170"/>
                    </a:lnTo>
                    <a:lnTo>
                      <a:pt x="17" y="205"/>
                    </a:lnTo>
                    <a:lnTo>
                      <a:pt x="0" y="234"/>
                    </a:lnTo>
                    <a:lnTo>
                      <a:pt x="11" y="327"/>
                    </a:lnTo>
                    <a:lnTo>
                      <a:pt x="52" y="455"/>
                    </a:lnTo>
                    <a:lnTo>
                      <a:pt x="110" y="560"/>
                    </a:lnTo>
                    <a:lnTo>
                      <a:pt x="168" y="653"/>
                    </a:lnTo>
                    <a:lnTo>
                      <a:pt x="221" y="717"/>
                    </a:lnTo>
                    <a:lnTo>
                      <a:pt x="274" y="764"/>
                    </a:lnTo>
                    <a:lnTo>
                      <a:pt x="326" y="7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947" name="Group 138"/>
            <p:cNvGrpSpPr>
              <a:grpSpLocks/>
            </p:cNvGrpSpPr>
            <p:nvPr/>
          </p:nvGrpSpPr>
          <p:grpSpPr bwMode="auto">
            <a:xfrm>
              <a:off x="6571" y="720"/>
              <a:ext cx="210" cy="264"/>
              <a:chOff x="6571" y="720"/>
              <a:chExt cx="210" cy="264"/>
            </a:xfrm>
          </p:grpSpPr>
          <p:sp>
            <p:nvSpPr>
              <p:cNvPr id="79948" name="Freeform 139"/>
              <p:cNvSpPr>
                <a:spLocks/>
              </p:cNvSpPr>
              <p:nvPr/>
            </p:nvSpPr>
            <p:spPr bwMode="auto">
              <a:xfrm>
                <a:off x="6612" y="720"/>
                <a:ext cx="169" cy="192"/>
              </a:xfrm>
              <a:custGeom>
                <a:avLst/>
                <a:gdLst>
                  <a:gd name="T0" fmla="*/ 52 w 169"/>
                  <a:gd name="T1" fmla="*/ 12 h 192"/>
                  <a:gd name="T2" fmla="*/ 99 w 169"/>
                  <a:gd name="T3" fmla="*/ 0 h 192"/>
                  <a:gd name="T4" fmla="*/ 157 w 169"/>
                  <a:gd name="T5" fmla="*/ 17 h 192"/>
                  <a:gd name="T6" fmla="*/ 169 w 169"/>
                  <a:gd name="T7" fmla="*/ 58 h 192"/>
                  <a:gd name="T8" fmla="*/ 163 w 169"/>
                  <a:gd name="T9" fmla="*/ 111 h 192"/>
                  <a:gd name="T10" fmla="*/ 134 w 169"/>
                  <a:gd name="T11" fmla="*/ 145 h 192"/>
                  <a:gd name="T12" fmla="*/ 93 w 169"/>
                  <a:gd name="T13" fmla="*/ 151 h 192"/>
                  <a:gd name="T14" fmla="*/ 52 w 169"/>
                  <a:gd name="T15" fmla="*/ 151 h 192"/>
                  <a:gd name="T16" fmla="*/ 34 w 169"/>
                  <a:gd name="T17" fmla="*/ 169 h 192"/>
                  <a:gd name="T18" fmla="*/ 34 w 169"/>
                  <a:gd name="T19" fmla="*/ 180 h 192"/>
                  <a:gd name="T20" fmla="*/ 23 w 169"/>
                  <a:gd name="T21" fmla="*/ 192 h 192"/>
                  <a:gd name="T22" fmla="*/ 0 w 169"/>
                  <a:gd name="T23" fmla="*/ 186 h 192"/>
                  <a:gd name="T24" fmla="*/ 5 w 169"/>
                  <a:gd name="T25" fmla="*/ 157 h 192"/>
                  <a:gd name="T26" fmla="*/ 23 w 169"/>
                  <a:gd name="T27" fmla="*/ 134 h 192"/>
                  <a:gd name="T28" fmla="*/ 58 w 169"/>
                  <a:gd name="T29" fmla="*/ 116 h 192"/>
                  <a:gd name="T30" fmla="*/ 93 w 169"/>
                  <a:gd name="T31" fmla="*/ 122 h 192"/>
                  <a:gd name="T32" fmla="*/ 122 w 169"/>
                  <a:gd name="T33" fmla="*/ 116 h 192"/>
                  <a:gd name="T34" fmla="*/ 139 w 169"/>
                  <a:gd name="T35" fmla="*/ 87 h 192"/>
                  <a:gd name="T36" fmla="*/ 139 w 169"/>
                  <a:gd name="T37" fmla="*/ 52 h 192"/>
                  <a:gd name="T38" fmla="*/ 122 w 169"/>
                  <a:gd name="T39" fmla="*/ 35 h 192"/>
                  <a:gd name="T40" fmla="*/ 99 w 169"/>
                  <a:gd name="T41" fmla="*/ 35 h 192"/>
                  <a:gd name="T42" fmla="*/ 75 w 169"/>
                  <a:gd name="T43" fmla="*/ 41 h 192"/>
                  <a:gd name="T44" fmla="*/ 58 w 169"/>
                  <a:gd name="T45" fmla="*/ 52 h 192"/>
                  <a:gd name="T46" fmla="*/ 40 w 169"/>
                  <a:gd name="T47" fmla="*/ 41 h 192"/>
                  <a:gd name="T48" fmla="*/ 52 w 169"/>
                  <a:gd name="T49" fmla="*/ 12 h 19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9"/>
                  <a:gd name="T76" fmla="*/ 0 h 192"/>
                  <a:gd name="T77" fmla="*/ 169 w 169"/>
                  <a:gd name="T78" fmla="*/ 192 h 192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9" h="192">
                    <a:moveTo>
                      <a:pt x="52" y="12"/>
                    </a:moveTo>
                    <a:lnTo>
                      <a:pt x="99" y="0"/>
                    </a:lnTo>
                    <a:lnTo>
                      <a:pt x="157" y="17"/>
                    </a:lnTo>
                    <a:lnTo>
                      <a:pt x="169" y="58"/>
                    </a:lnTo>
                    <a:lnTo>
                      <a:pt x="163" y="111"/>
                    </a:lnTo>
                    <a:lnTo>
                      <a:pt x="134" y="145"/>
                    </a:lnTo>
                    <a:lnTo>
                      <a:pt x="93" y="151"/>
                    </a:lnTo>
                    <a:lnTo>
                      <a:pt x="52" y="151"/>
                    </a:lnTo>
                    <a:lnTo>
                      <a:pt x="34" y="169"/>
                    </a:lnTo>
                    <a:lnTo>
                      <a:pt x="34" y="180"/>
                    </a:lnTo>
                    <a:lnTo>
                      <a:pt x="23" y="192"/>
                    </a:lnTo>
                    <a:lnTo>
                      <a:pt x="0" y="186"/>
                    </a:lnTo>
                    <a:lnTo>
                      <a:pt x="5" y="157"/>
                    </a:lnTo>
                    <a:lnTo>
                      <a:pt x="23" y="134"/>
                    </a:lnTo>
                    <a:lnTo>
                      <a:pt x="58" y="116"/>
                    </a:lnTo>
                    <a:lnTo>
                      <a:pt x="93" y="122"/>
                    </a:lnTo>
                    <a:lnTo>
                      <a:pt x="122" y="116"/>
                    </a:lnTo>
                    <a:lnTo>
                      <a:pt x="139" y="87"/>
                    </a:lnTo>
                    <a:lnTo>
                      <a:pt x="139" y="52"/>
                    </a:lnTo>
                    <a:lnTo>
                      <a:pt x="122" y="35"/>
                    </a:lnTo>
                    <a:lnTo>
                      <a:pt x="99" y="35"/>
                    </a:lnTo>
                    <a:lnTo>
                      <a:pt x="75" y="41"/>
                    </a:lnTo>
                    <a:lnTo>
                      <a:pt x="58" y="52"/>
                    </a:lnTo>
                    <a:lnTo>
                      <a:pt x="40" y="41"/>
                    </a:lnTo>
                    <a:lnTo>
                      <a:pt x="52" y="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9" name="Oval 140"/>
              <p:cNvSpPr>
                <a:spLocks noChangeArrowheads="1"/>
              </p:cNvSpPr>
              <p:nvPr/>
            </p:nvSpPr>
            <p:spPr bwMode="auto">
              <a:xfrm>
                <a:off x="6571" y="936"/>
                <a:ext cx="49" cy="48"/>
              </a:xfrm>
              <a:prstGeom prst="ellipse">
                <a:avLst/>
              </a:pr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7491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 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80964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81026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7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81028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9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80965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80966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81009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0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1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2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3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4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5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6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7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8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19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0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1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2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3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4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25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0967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80975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76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77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78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79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0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1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2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3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4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5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6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7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8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89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0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1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2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3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4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5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6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7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8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0999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0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1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2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3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4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5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6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7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1008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0968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80973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80974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endParaRPr lang="en-CA" altLang="en-US" sz="2000"/>
            </a:p>
          </p:txBody>
        </p:sp>
      </p:grpSp>
      <p:grpSp>
        <p:nvGrpSpPr>
          <p:cNvPr id="80969" name="Group 130"/>
          <p:cNvGrpSpPr>
            <a:grpSpLocks/>
          </p:cNvGrpSpPr>
          <p:nvPr/>
        </p:nvGrpSpPr>
        <p:grpSpPr bwMode="auto">
          <a:xfrm>
            <a:off x="7315200" y="5257800"/>
            <a:ext cx="1674813" cy="549275"/>
            <a:chOff x="2860" y="3974"/>
            <a:chExt cx="1055" cy="346"/>
          </a:xfrm>
        </p:grpSpPr>
        <p:sp>
          <p:nvSpPr>
            <p:cNvPr id="80971" name="Text Box 131"/>
            <p:cNvSpPr txBox="1">
              <a:spLocks noChangeArrowheads="1"/>
            </p:cNvSpPr>
            <p:nvPr/>
          </p:nvSpPr>
          <p:spPr bwMode="auto">
            <a:xfrm>
              <a:off x="2860" y="4032"/>
              <a:ext cx="10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r>
                <a:rPr lang="en-US" altLang="en-US" sz="2400" i="0"/>
                <a:t>          </a:t>
              </a:r>
              <a:r>
                <a:rPr lang="en-CA" altLang="en-US" sz="2000" i="0"/>
                <a:t>·</a:t>
              </a:r>
              <a:r>
                <a:rPr lang="en-US" altLang="en-US" sz="2400" i="0"/>
                <a:t> </a:t>
              </a:r>
              <a:r>
                <a:rPr lang="en-US" altLang="en-US" sz="2000"/>
                <a:t>T</a:t>
              </a:r>
              <a:r>
                <a:rPr lang="en-US" altLang="en-US" sz="2000" i="0"/>
                <a:t>(1)</a:t>
              </a:r>
              <a:endParaRPr lang="en-CA" altLang="en-US" sz="2000" i="0"/>
            </a:p>
          </p:txBody>
        </p:sp>
        <p:sp>
          <p:nvSpPr>
            <p:cNvPr id="80972" name="Text Box 132"/>
            <p:cNvSpPr txBox="1">
              <a:spLocks noChangeArrowheads="1"/>
            </p:cNvSpPr>
            <p:nvPr/>
          </p:nvSpPr>
          <p:spPr bwMode="auto">
            <a:xfrm>
              <a:off x="2928" y="3974"/>
              <a:ext cx="6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r>
                <a:rPr lang="en-US" altLang="en-US" sz="2000" i="0" baseline="-25000"/>
                <a:t> </a:t>
              </a:r>
              <a:endParaRPr lang="en-CA" altLang="en-US" sz="2000" i="0"/>
            </a:p>
          </p:txBody>
        </p:sp>
      </p:grpSp>
      <p:sp>
        <p:nvSpPr>
          <p:cNvPr id="447621" name="Text Box 133"/>
          <p:cNvSpPr txBox="1">
            <a:spLocks noChangeArrowheads="1"/>
          </p:cNvSpPr>
          <p:nvPr/>
        </p:nvSpPr>
        <p:spPr bwMode="auto">
          <a:xfrm>
            <a:off x="2193925" y="6038850"/>
            <a:ext cx="4603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Total Work  </a:t>
            </a:r>
            <a:r>
              <a:rPr lang="en-US" altLang="en-US" sz="2400"/>
              <a:t>T</a:t>
            </a:r>
            <a:r>
              <a:rPr lang="en-US" altLang="en-US" sz="2400" i="0"/>
              <a:t>(</a:t>
            </a:r>
            <a:r>
              <a:rPr lang="en-US" altLang="en-US" sz="2400"/>
              <a:t>n</a:t>
            </a:r>
            <a:r>
              <a:rPr lang="en-US" altLang="en-US" sz="2400" i="0"/>
              <a:t>) = </a:t>
            </a:r>
            <a:r>
              <a:rPr lang="en-CA" altLang="en-US" i="0">
                <a:cs typeface="Times New Roman" pitchFamily="18" charset="0"/>
              </a:rPr>
              <a:t>∑</a:t>
            </a:r>
            <a:r>
              <a:rPr lang="en-US" altLang="en-US" baseline="-25000">
                <a:cs typeface="Times New Roman" pitchFamily="18" charset="0"/>
              </a:rPr>
              <a:t>i</a:t>
            </a:r>
            <a:r>
              <a:rPr lang="en-US" altLang="en-US" i="0" baseline="-25000">
                <a:cs typeface="Times New Roman" pitchFamily="18" charset="0"/>
              </a:rPr>
              <a:t>=0..</a:t>
            </a:r>
            <a:r>
              <a:rPr lang="en-US" altLang="en-US" baseline="-25000">
                <a:cs typeface="Times New Roman" pitchFamily="18" charset="0"/>
              </a:rPr>
              <a:t>h</a:t>
            </a:r>
            <a:r>
              <a:rPr lang="en-US" altLang="en-US" i="0">
                <a:cs typeface="Times New Roman" pitchFamily="18" charset="0"/>
              </a:rPr>
              <a:t> </a:t>
            </a:r>
            <a:r>
              <a:rPr lang="en-US" altLang="en-US" sz="2400"/>
              <a:t>a</a:t>
            </a:r>
            <a:r>
              <a:rPr lang="en-US" altLang="en-US" sz="2400" baseline="30000"/>
              <a:t>i</a:t>
            </a:r>
            <a:r>
              <a:rPr lang="en-US" altLang="en-US" sz="2400" i="0"/>
              <a:t>×</a:t>
            </a:r>
            <a:r>
              <a:rPr lang="en-US" altLang="en-US" sz="2000"/>
              <a:t>f</a:t>
            </a:r>
            <a:r>
              <a:rPr lang="en-US" altLang="en-US" sz="2000" i="0"/>
              <a:t>(</a:t>
            </a:r>
            <a:r>
              <a:rPr lang="en-US" altLang="en-US" sz="2000"/>
              <a:t>n</a:t>
            </a:r>
            <a:r>
              <a:rPr lang="en-US" altLang="en-US" sz="2000" i="0"/>
              <a:t>/</a:t>
            </a:r>
            <a:r>
              <a:rPr lang="en-US" altLang="en-US" sz="2000"/>
              <a:t>b</a:t>
            </a:r>
            <a:r>
              <a:rPr lang="en-US" altLang="en-US" sz="2000" baseline="30000"/>
              <a:t>i</a:t>
            </a:r>
            <a:r>
              <a:rPr lang="en-US" altLang="en-US" sz="2000" i="0"/>
              <a:t>)</a:t>
            </a:r>
            <a:endParaRPr lang="en-CA" altLang="en-US" sz="20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76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76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76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47621" grpId="0" autoUpdateAnimBg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  <a:endParaRPr lang="en-US" altLang="en-US" sz="3600"/>
          </a:p>
        </p:txBody>
      </p:sp>
      <p:sp>
        <p:nvSpPr>
          <p:cNvPr id="81923" name="Text Box 3"/>
          <p:cNvSpPr txBox="1">
            <a:spLocks noChangeArrowheads="1"/>
          </p:cNvSpPr>
          <p:nvPr/>
        </p:nvSpPr>
        <p:spPr bwMode="auto">
          <a:xfrm>
            <a:off x="4953000" y="1370013"/>
            <a:ext cx="3829050" cy="823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= </a:t>
            </a:r>
            <a:r>
              <a:rPr lang="en-CA" altLang="en-US" sz="4800" i="0">
                <a:cs typeface="Times New Roman" pitchFamily="18" charset="0"/>
              </a:rPr>
              <a:t>∑</a:t>
            </a:r>
            <a:r>
              <a:rPr lang="en-US" altLang="en-US" sz="4800" baseline="-25000">
                <a:cs typeface="Times New Roman" pitchFamily="18" charset="0"/>
              </a:rPr>
              <a:t>i</a:t>
            </a:r>
            <a:r>
              <a:rPr lang="en-US" altLang="en-US" sz="4800" i="0" baseline="-25000">
                <a:cs typeface="Times New Roman" pitchFamily="18" charset="0"/>
              </a:rPr>
              <a:t>=0..</a:t>
            </a:r>
            <a:r>
              <a:rPr lang="en-US" altLang="en-US" sz="4800" baseline="-25000">
                <a:cs typeface="Times New Roman" pitchFamily="18" charset="0"/>
              </a:rPr>
              <a:t>h</a:t>
            </a:r>
            <a:r>
              <a:rPr lang="en-US" altLang="en-US" sz="4800" i="0">
                <a:cs typeface="Times New Roman" pitchFamily="18" charset="0"/>
              </a:rPr>
              <a:t> </a:t>
            </a:r>
            <a:r>
              <a:rPr lang="en-US" altLang="en-US" sz="4000"/>
              <a:t>a</a:t>
            </a:r>
            <a:r>
              <a:rPr lang="en-US" altLang="en-US" sz="4000" baseline="30000"/>
              <a:t>i</a:t>
            </a:r>
            <a:r>
              <a:rPr lang="en-US" altLang="en-US" sz="4000" i="0"/>
              <a:t>×</a:t>
            </a:r>
            <a:r>
              <a:rPr lang="en-US" altLang="en-US" sz="3600"/>
              <a:t>f</a:t>
            </a:r>
            <a:r>
              <a:rPr lang="en-US" altLang="en-US" sz="3600" i="0"/>
              <a:t>(</a:t>
            </a:r>
            <a:r>
              <a:rPr lang="en-US" altLang="en-US" sz="3600"/>
              <a:t>n</a:t>
            </a:r>
            <a:r>
              <a:rPr lang="en-US" altLang="en-US" sz="3600" i="0"/>
              <a:t>/</a:t>
            </a:r>
            <a:r>
              <a:rPr lang="en-US" altLang="en-US" sz="3600"/>
              <a:t>b</a:t>
            </a:r>
            <a:r>
              <a:rPr lang="en-US" altLang="en-US" sz="3600" baseline="30000"/>
              <a:t>i</a:t>
            </a:r>
            <a:r>
              <a:rPr lang="en-US" altLang="en-US" sz="3600" i="0"/>
              <a:t>)</a:t>
            </a:r>
            <a:endParaRPr lang="en-CA" altLang="en-US" sz="3600" i="0"/>
          </a:p>
        </p:txBody>
      </p:sp>
      <p:grpSp>
        <p:nvGrpSpPr>
          <p:cNvPr id="81924" name="Group 5"/>
          <p:cNvGrpSpPr>
            <a:grpSpLocks/>
          </p:cNvGrpSpPr>
          <p:nvPr/>
        </p:nvGrpSpPr>
        <p:grpSpPr bwMode="auto">
          <a:xfrm>
            <a:off x="1219200" y="2438400"/>
            <a:ext cx="6705600" cy="1524000"/>
            <a:chOff x="192" y="2160"/>
            <a:chExt cx="4224" cy="960"/>
          </a:xfrm>
        </p:grpSpPr>
        <p:sp>
          <p:nvSpPr>
            <p:cNvPr id="81927" name="Rectangle 6"/>
            <p:cNvSpPr>
              <a:spLocks noChangeArrowheads="1"/>
            </p:cNvSpPr>
            <p:nvPr/>
          </p:nvSpPr>
          <p:spPr bwMode="auto">
            <a:xfrm>
              <a:off x="266" y="2318"/>
              <a:ext cx="4001" cy="69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3600" i="0"/>
                <a:t>If a Geometric Sum</a:t>
              </a:r>
            </a:p>
            <a:p>
              <a:pPr algn="ctr">
                <a:spcBef>
                  <a:spcPct val="0"/>
                </a:spcBef>
                <a:buFontTx/>
                <a:buNone/>
              </a:pPr>
              <a:r>
                <a:rPr lang="en-CA" altLang="en-US" sz="3600" i="0"/>
                <a:t>∑</a:t>
              </a:r>
              <a:r>
                <a:rPr lang="en-CA" altLang="en-US" sz="3600" baseline="-25000"/>
                <a:t>i</a:t>
              </a:r>
              <a:r>
                <a:rPr lang="en-CA" altLang="en-US" sz="3600" i="0" baseline="-25000"/>
                <a:t>=</a:t>
              </a:r>
              <a:r>
                <a:rPr lang="en-US" altLang="en-US" sz="3600" i="0" baseline="-25000"/>
                <a:t>0</a:t>
              </a:r>
              <a:r>
                <a:rPr lang="en-CA" altLang="en-US" sz="3600" i="0" baseline="-25000"/>
                <a:t>..</a:t>
              </a:r>
              <a:r>
                <a:rPr lang="en-CA" altLang="en-US" sz="3600" baseline="-25000"/>
                <a:t>n</a:t>
              </a:r>
              <a:r>
                <a:rPr lang="en-CA" altLang="en-US" sz="2800" i="0"/>
                <a:t> </a:t>
              </a:r>
              <a:r>
                <a:rPr lang="en-CA" altLang="en-US" sz="2800" i="0" baseline="-25000"/>
                <a:t> </a:t>
              </a:r>
              <a:r>
                <a:rPr lang="en-US" altLang="en-US" sz="2800"/>
                <a:t>x</a:t>
              </a:r>
              <a:r>
                <a:rPr lang="en-US" altLang="en-US" sz="2800" baseline="30000"/>
                <a:t>i</a:t>
              </a:r>
              <a:r>
                <a:rPr lang="en-US" altLang="en-US" sz="2800" i="0" baseline="30000"/>
                <a:t> </a:t>
              </a:r>
              <a:r>
                <a:rPr lang="en-CA" altLang="en-US" i="0"/>
                <a:t>=</a:t>
              </a:r>
              <a:r>
                <a:rPr lang="en-US" altLang="en-US" i="0"/>
                <a:t> </a:t>
              </a:r>
              <a:r>
                <a:rPr lang="en-CA" altLang="en-US" i="0">
                  <a:cs typeface="Times New Roman" pitchFamily="18" charset="0"/>
                </a:rPr>
                <a:t>θ</a:t>
              </a:r>
              <a:r>
                <a:rPr lang="en-US" altLang="en-US" i="0">
                  <a:cs typeface="Times New Roman" pitchFamily="18" charset="0"/>
                </a:rPr>
                <a:t>(max(first term, last term))</a:t>
              </a:r>
              <a:endParaRPr lang="en-CA" altLang="en-US" i="0">
                <a:cs typeface="Times New Roman" pitchFamily="18" charset="0"/>
              </a:endParaRPr>
            </a:p>
          </p:txBody>
        </p:sp>
        <p:sp>
          <p:nvSpPr>
            <p:cNvPr id="81928" name="Rectangle 7"/>
            <p:cNvSpPr>
              <a:spLocks noChangeArrowheads="1"/>
            </p:cNvSpPr>
            <p:nvPr/>
          </p:nvSpPr>
          <p:spPr bwMode="auto">
            <a:xfrm>
              <a:off x="192" y="2160"/>
              <a:ext cx="4224" cy="960"/>
            </a:xfrm>
            <a:prstGeom prst="rect">
              <a:avLst/>
            </a:prstGeom>
            <a:noFill/>
            <a:ln w="381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pic>
        <p:nvPicPr>
          <p:cNvPr id="81925" name="Picture 10" descr="02-6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219200" y="4267200"/>
            <a:ext cx="3498850" cy="2305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1926" name="Picture 11" descr="02-65b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876800" y="4267200"/>
            <a:ext cx="3425825" cy="2316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graphicFrame>
        <p:nvGraphicFramePr>
          <p:cNvPr id="449539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 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83012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83078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9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83080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81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83013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83014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83061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2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3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4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5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6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7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8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9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0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1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2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3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4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5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6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7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3015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83027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28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29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0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1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2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3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4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5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6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7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8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9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0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1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2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3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4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5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6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7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8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9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0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1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2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3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4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5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6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7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8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9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0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3016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83025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83026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endParaRPr lang="en-CA" altLang="en-US" sz="2000"/>
            </a:p>
          </p:txBody>
        </p:sp>
      </p:grpSp>
      <p:grpSp>
        <p:nvGrpSpPr>
          <p:cNvPr id="83017" name="Group 130"/>
          <p:cNvGrpSpPr>
            <a:grpSpLocks/>
          </p:cNvGrpSpPr>
          <p:nvPr/>
        </p:nvGrpSpPr>
        <p:grpSpPr bwMode="auto">
          <a:xfrm>
            <a:off x="7315200" y="5257800"/>
            <a:ext cx="1674813" cy="549275"/>
            <a:chOff x="2860" y="3974"/>
            <a:chExt cx="1055" cy="346"/>
          </a:xfrm>
        </p:grpSpPr>
        <p:sp>
          <p:nvSpPr>
            <p:cNvPr id="83023" name="Text Box 131"/>
            <p:cNvSpPr txBox="1">
              <a:spLocks noChangeArrowheads="1"/>
            </p:cNvSpPr>
            <p:nvPr/>
          </p:nvSpPr>
          <p:spPr bwMode="auto">
            <a:xfrm>
              <a:off x="2860" y="4032"/>
              <a:ext cx="10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r>
                <a:rPr lang="en-US" altLang="en-US" sz="2400" i="0"/>
                <a:t>          </a:t>
              </a:r>
              <a:r>
                <a:rPr lang="en-CA" altLang="en-US" sz="2000" i="0"/>
                <a:t>·</a:t>
              </a:r>
              <a:r>
                <a:rPr lang="en-US" altLang="en-US" sz="2400" i="0"/>
                <a:t> </a:t>
              </a:r>
              <a:r>
                <a:rPr lang="en-US" altLang="en-US" sz="2000"/>
                <a:t>T</a:t>
              </a:r>
              <a:r>
                <a:rPr lang="en-US" altLang="en-US" sz="2000" i="0"/>
                <a:t>(1)</a:t>
              </a:r>
              <a:endParaRPr lang="en-CA" altLang="en-US" sz="2000" i="0"/>
            </a:p>
          </p:txBody>
        </p:sp>
        <p:sp>
          <p:nvSpPr>
            <p:cNvPr id="83024" name="Text Box 132"/>
            <p:cNvSpPr txBox="1">
              <a:spLocks noChangeArrowheads="1"/>
            </p:cNvSpPr>
            <p:nvPr/>
          </p:nvSpPr>
          <p:spPr bwMode="auto">
            <a:xfrm>
              <a:off x="2928" y="3974"/>
              <a:ext cx="6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r>
                <a:rPr lang="en-US" altLang="en-US" sz="2000" i="0" baseline="-25000"/>
                <a:t> </a:t>
              </a:r>
              <a:endParaRPr lang="en-CA" altLang="en-US" sz="2000" i="0"/>
            </a:p>
          </p:txBody>
        </p:sp>
      </p:grpSp>
      <p:sp>
        <p:nvSpPr>
          <p:cNvPr id="83018" name="Oval 133"/>
          <p:cNvSpPr>
            <a:spLocks noChangeArrowheads="1"/>
          </p:cNvSpPr>
          <p:nvPr/>
        </p:nvSpPr>
        <p:spPr bwMode="auto">
          <a:xfrm>
            <a:off x="7162800" y="5257800"/>
            <a:ext cx="19812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83019" name="Oval 134"/>
          <p:cNvSpPr>
            <a:spLocks noChangeArrowheads="1"/>
          </p:cNvSpPr>
          <p:nvPr/>
        </p:nvSpPr>
        <p:spPr bwMode="auto">
          <a:xfrm>
            <a:off x="7162800" y="2449513"/>
            <a:ext cx="19812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83020" name="Text Box 135"/>
          <p:cNvSpPr txBox="1">
            <a:spLocks noChangeArrowheads="1"/>
          </p:cNvSpPr>
          <p:nvPr/>
        </p:nvSpPr>
        <p:spPr bwMode="auto">
          <a:xfrm>
            <a:off x="746125" y="5995988"/>
            <a:ext cx="5724525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Dominated by    Top Level   or   Base Cases  </a:t>
            </a:r>
            <a:endParaRPr lang="en-CA" altLang="en-US" sz="2400" i="0"/>
          </a:p>
        </p:txBody>
      </p:sp>
      <p:sp>
        <p:nvSpPr>
          <p:cNvPr id="83021" name="Freeform 136"/>
          <p:cNvSpPr>
            <a:spLocks/>
          </p:cNvSpPr>
          <p:nvPr/>
        </p:nvSpPr>
        <p:spPr bwMode="auto">
          <a:xfrm>
            <a:off x="3657600" y="2830513"/>
            <a:ext cx="3429000" cy="3276600"/>
          </a:xfrm>
          <a:custGeom>
            <a:avLst/>
            <a:gdLst>
              <a:gd name="T0" fmla="*/ 0 w 2160"/>
              <a:gd name="T1" fmla="*/ 2147483647 h 2064"/>
              <a:gd name="T2" fmla="*/ 2147483647 w 2160"/>
              <a:gd name="T3" fmla="*/ 2147483647 h 2064"/>
              <a:gd name="T4" fmla="*/ 2147483647 w 2160"/>
              <a:gd name="T5" fmla="*/ 0 h 2064"/>
              <a:gd name="T6" fmla="*/ 0 60000 65536"/>
              <a:gd name="T7" fmla="*/ 0 60000 65536"/>
              <a:gd name="T8" fmla="*/ 0 60000 65536"/>
              <a:gd name="T9" fmla="*/ 0 w 2160"/>
              <a:gd name="T10" fmla="*/ 0 h 2064"/>
              <a:gd name="T11" fmla="*/ 2160 w 2160"/>
              <a:gd name="T12" fmla="*/ 2064 h 206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160" h="2064">
                <a:moveTo>
                  <a:pt x="0" y="2064"/>
                </a:moveTo>
                <a:cubicBezTo>
                  <a:pt x="252" y="1492"/>
                  <a:pt x="504" y="920"/>
                  <a:pt x="864" y="576"/>
                </a:cubicBezTo>
                <a:cubicBezTo>
                  <a:pt x="1224" y="232"/>
                  <a:pt x="1692" y="116"/>
                  <a:pt x="2160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83022" name="Freeform 137"/>
          <p:cNvSpPr>
            <a:spLocks/>
          </p:cNvSpPr>
          <p:nvPr/>
        </p:nvSpPr>
        <p:spPr bwMode="auto">
          <a:xfrm>
            <a:off x="5486400" y="5562600"/>
            <a:ext cx="1600200" cy="533400"/>
          </a:xfrm>
          <a:custGeom>
            <a:avLst/>
            <a:gdLst>
              <a:gd name="T0" fmla="*/ 0 w 1008"/>
              <a:gd name="T1" fmla="*/ 2147483647 h 336"/>
              <a:gd name="T2" fmla="*/ 2147483647 w 1008"/>
              <a:gd name="T3" fmla="*/ 2147483647 h 336"/>
              <a:gd name="T4" fmla="*/ 2147483647 w 1008"/>
              <a:gd name="T5" fmla="*/ 0 h 336"/>
              <a:gd name="T6" fmla="*/ 0 60000 65536"/>
              <a:gd name="T7" fmla="*/ 0 60000 65536"/>
              <a:gd name="T8" fmla="*/ 0 60000 65536"/>
              <a:gd name="T9" fmla="*/ 0 w 1008"/>
              <a:gd name="T10" fmla="*/ 0 h 336"/>
              <a:gd name="T11" fmla="*/ 1008 w 1008"/>
              <a:gd name="T12" fmla="*/ 336 h 336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008" h="336">
                <a:moveTo>
                  <a:pt x="0" y="336"/>
                </a:moveTo>
                <a:cubicBezTo>
                  <a:pt x="61" y="295"/>
                  <a:pt x="197" y="147"/>
                  <a:pt x="365" y="91"/>
                </a:cubicBezTo>
                <a:cubicBezTo>
                  <a:pt x="533" y="35"/>
                  <a:pt x="874" y="19"/>
                  <a:pt x="1008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2" name="Text Box 11"/>
          <p:cNvSpPr txBox="1">
            <a:spLocks noChangeArrowheads="1"/>
          </p:cNvSpPr>
          <p:nvPr/>
        </p:nvSpPr>
        <p:spPr bwMode="auto">
          <a:xfrm>
            <a:off x="1422400" y="58738"/>
            <a:ext cx="69516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Sorting Problem </a:t>
            </a:r>
            <a:r>
              <a:rPr lang="en-US" altLang="en-US" sz="4400" i="0" u="sng" dirty="0">
                <a:solidFill>
                  <a:schemeClr val="tx2"/>
                </a:solidFill>
              </a:rPr>
              <a:t>Specification</a:t>
            </a:r>
          </a:p>
        </p:txBody>
      </p:sp>
      <p:sp>
        <p:nvSpPr>
          <p:cNvPr id="194563" name="Rectangle 13"/>
          <p:cNvSpPr>
            <a:spLocks noChangeArrowheads="1"/>
          </p:cNvSpPr>
          <p:nvPr/>
        </p:nvSpPr>
        <p:spPr bwMode="auto">
          <a:xfrm>
            <a:off x="838200" y="838200"/>
            <a:ext cx="7543800" cy="2149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000" i="0" dirty="0"/>
              <a:t> &lt;</a:t>
            </a:r>
            <a:r>
              <a:rPr lang="en-US" altLang="en-US" sz="3000" i="0" dirty="0" err="1"/>
              <a:t>preCond</a:t>
            </a:r>
            <a:r>
              <a:rPr lang="en-US" altLang="en-US" sz="3000" i="0" dirty="0"/>
              <a:t>&gt;:  The input is a list of </a:t>
            </a:r>
            <a:r>
              <a:rPr lang="en-US" altLang="en-US" sz="3000" dirty="0"/>
              <a:t>n</a:t>
            </a:r>
            <a:r>
              <a:rPr lang="en-US" altLang="en-US" sz="3000" i="0" dirty="0"/>
              <a:t> values with the same </a:t>
            </a:r>
            <a:r>
              <a:rPr lang="en-US" altLang="en-US" sz="3000" i="0"/>
              <a:t>value possibly </a:t>
            </a:r>
            <a:r>
              <a:rPr lang="en-US" altLang="en-US" sz="3000" i="0" dirty="0"/>
              <a:t>repeated.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000" i="0" dirty="0"/>
              <a:t> &lt;</a:t>
            </a:r>
            <a:r>
              <a:rPr lang="en-US" altLang="en-US" sz="3000" i="0" dirty="0" err="1"/>
              <a:t>postCond</a:t>
            </a:r>
            <a:r>
              <a:rPr lang="en-US" altLang="en-US" sz="3000" i="0" dirty="0"/>
              <a:t>&gt;: The output is a list consisting of the same </a:t>
            </a:r>
            <a:r>
              <a:rPr lang="en-US" altLang="en-US" sz="3000" dirty="0"/>
              <a:t>n</a:t>
            </a:r>
            <a:r>
              <a:rPr lang="en-US" altLang="en-US" sz="3000" i="0" dirty="0"/>
              <a:t> values in non-decreasing order.</a:t>
            </a:r>
          </a:p>
        </p:txBody>
      </p:sp>
      <p:grpSp>
        <p:nvGrpSpPr>
          <p:cNvPr id="194564" name="Group 18"/>
          <p:cNvGrpSpPr>
            <a:grpSpLocks/>
          </p:cNvGrpSpPr>
          <p:nvPr/>
        </p:nvGrpSpPr>
        <p:grpSpPr bwMode="auto">
          <a:xfrm>
            <a:off x="187325" y="3429000"/>
            <a:ext cx="2946400" cy="2151063"/>
            <a:chOff x="118" y="2928"/>
            <a:chExt cx="1856" cy="1355"/>
          </a:xfrm>
        </p:grpSpPr>
        <p:sp>
          <p:nvSpPr>
            <p:cNvPr id="194568" name="Freeform 19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569" name="Text Box 20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194570" name="Text Box 21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194571" name="Text Box 22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194572" name="Text Box 23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194573" name="Text Box 24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194574" name="Text Box 25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194575" name="Text Box 26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194576" name="Text Box 27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194577" name="Text Box 28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194578" name="Rectangle 29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194565" name="Group 30"/>
          <p:cNvGrpSpPr>
            <a:grpSpLocks/>
          </p:cNvGrpSpPr>
          <p:nvPr/>
        </p:nvGrpSpPr>
        <p:grpSpPr bwMode="auto">
          <a:xfrm>
            <a:off x="5257800" y="4191000"/>
            <a:ext cx="3733800" cy="533400"/>
            <a:chOff x="3072" y="3360"/>
            <a:chExt cx="2352" cy="336"/>
          </a:xfrm>
        </p:grpSpPr>
        <p:sp>
          <p:nvSpPr>
            <p:cNvPr id="194566" name="Text Box 31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14,23,25,30,31,52,62,79,88,98</a:t>
              </a:r>
              <a:endParaRPr lang="en-CA" altLang="en-US" sz="2000" i="0" dirty="0"/>
            </a:p>
          </p:txBody>
        </p:sp>
        <p:sp>
          <p:nvSpPr>
            <p:cNvPr id="194567" name="Rectangle 32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pic>
        <p:nvPicPr>
          <p:cNvPr id="20" name="Picture 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4938" y="1876929"/>
            <a:ext cx="1068537" cy="96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" name="Picture 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663" y="742401"/>
            <a:ext cx="609599" cy="889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33065490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45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45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945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9456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45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45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45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456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5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45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45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456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14" name="Group 13"/>
          <p:cNvGrpSpPr/>
          <p:nvPr/>
        </p:nvGrpSpPr>
        <p:grpSpPr>
          <a:xfrm>
            <a:off x="1241490" y="2004518"/>
            <a:ext cx="2187510" cy="4470250"/>
            <a:chOff x="790840" y="1994130"/>
            <a:chExt cx="2187510" cy="4470250"/>
          </a:xfrm>
        </p:grpSpPr>
        <p:sp>
          <p:nvSpPr>
            <p:cNvPr id="3" name="Oval 2"/>
            <p:cNvSpPr/>
            <p:nvPr/>
          </p:nvSpPr>
          <p:spPr bwMode="auto">
            <a:xfrm>
              <a:off x="2362200" y="1994130"/>
              <a:ext cx="616150" cy="383310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10" name="Straight Arrow Connector 9"/>
            <p:cNvCxnSpPr>
              <a:stCxn id="20" idx="1"/>
              <a:endCxn id="3" idx="4"/>
            </p:cNvCxnSpPr>
            <p:nvPr/>
          </p:nvCxnSpPr>
          <p:spPr bwMode="auto">
            <a:xfrm flipV="1">
              <a:off x="790840" y="2377440"/>
              <a:ext cx="1879435" cy="4086940"/>
            </a:xfrm>
            <a:prstGeom prst="straightConnector1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20" name="Text Box 19"/>
          <p:cNvSpPr txBox="1">
            <a:spLocks noChangeArrowheads="1"/>
          </p:cNvSpPr>
          <p:nvPr/>
        </p:nvSpPr>
        <p:spPr bwMode="auto">
          <a:xfrm>
            <a:off x="1241490" y="6243935"/>
            <a:ext cx="342433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personally do </a:t>
            </a:r>
            <a:r>
              <a:rPr lang="en-US" altLang="en-US" sz="2400" dirty="0"/>
              <a:t>f(n) </a:t>
            </a:r>
            <a:r>
              <a:rPr lang="en-US" altLang="en-US" sz="2400" i="0" dirty="0"/>
              <a:t>work.</a:t>
            </a:r>
            <a:endParaRPr lang="en-US" altLang="en-US" sz="2400" i="0" dirty="0">
              <a:sym typeface="Symbol"/>
            </a:endParaRPr>
          </a:p>
        </p:txBody>
      </p:sp>
      <p:grpSp>
        <p:nvGrpSpPr>
          <p:cNvPr id="32" name="Group 31"/>
          <p:cNvGrpSpPr/>
          <p:nvPr/>
        </p:nvGrpSpPr>
        <p:grpSpPr>
          <a:xfrm>
            <a:off x="1298675" y="2030706"/>
            <a:ext cx="1279933" cy="3991326"/>
            <a:chOff x="1310867" y="1543979"/>
            <a:chExt cx="1279933" cy="3991326"/>
          </a:xfrm>
        </p:grpSpPr>
        <p:sp>
          <p:nvSpPr>
            <p:cNvPr id="34" name="Oval 33"/>
            <p:cNvSpPr/>
            <p:nvPr/>
          </p:nvSpPr>
          <p:spPr bwMode="auto">
            <a:xfrm>
              <a:off x="2362200" y="1543979"/>
              <a:ext cx="228600" cy="383310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35" name="Straight Arrow Connector 34"/>
            <p:cNvCxnSpPr>
              <a:endCxn id="34" idx="4"/>
            </p:cNvCxnSpPr>
            <p:nvPr/>
          </p:nvCxnSpPr>
          <p:spPr bwMode="auto">
            <a:xfrm flipV="1">
              <a:off x="1310867" y="1927289"/>
              <a:ext cx="1165633" cy="3608016"/>
            </a:xfrm>
            <a:prstGeom prst="straightConnector1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36" name="Text Box 19"/>
          <p:cNvSpPr txBox="1">
            <a:spLocks noChangeArrowheads="1"/>
          </p:cNvSpPr>
          <p:nvPr/>
        </p:nvSpPr>
        <p:spPr bwMode="auto">
          <a:xfrm>
            <a:off x="1229298" y="5791200"/>
            <a:ext cx="753667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 size of the friend’s input is </a:t>
            </a:r>
            <a:r>
              <a:rPr lang="en-US" altLang="en-US" sz="2400" baseline="30000" dirty="0"/>
              <a:t>1</a:t>
            </a:r>
            <a:r>
              <a:rPr lang="en-US" altLang="en-US" sz="2400" dirty="0"/>
              <a:t>/</a:t>
            </a:r>
            <a:r>
              <a:rPr lang="en-US" altLang="en-US" sz="2400" baseline="-25000" dirty="0"/>
              <a:t>b</a:t>
            </a:r>
            <a:r>
              <a:rPr lang="en-US" altLang="en-US" sz="2400" i="0" dirty="0">
                <a:sym typeface="Symbol"/>
              </a:rPr>
              <a:t> of the size </a:t>
            </a:r>
            <a:r>
              <a:rPr lang="en-US" altLang="en-US" sz="2400" dirty="0">
                <a:sym typeface="Symbol"/>
              </a:rPr>
              <a:t>n</a:t>
            </a:r>
            <a:r>
              <a:rPr lang="en-US" altLang="en-US" sz="2400" i="0" dirty="0">
                <a:sym typeface="Symbol"/>
              </a:rPr>
              <a:t> of my input.</a:t>
            </a:r>
          </a:p>
        </p:txBody>
      </p:sp>
      <p:grpSp>
        <p:nvGrpSpPr>
          <p:cNvPr id="37" name="Group 36"/>
          <p:cNvGrpSpPr/>
          <p:nvPr/>
        </p:nvGrpSpPr>
        <p:grpSpPr>
          <a:xfrm>
            <a:off x="1298675" y="2012418"/>
            <a:ext cx="706909" cy="3547949"/>
            <a:chOff x="1883891" y="1994130"/>
            <a:chExt cx="706909" cy="3547949"/>
          </a:xfrm>
        </p:grpSpPr>
        <p:sp>
          <p:nvSpPr>
            <p:cNvPr id="38" name="Oval 37"/>
            <p:cNvSpPr/>
            <p:nvPr/>
          </p:nvSpPr>
          <p:spPr bwMode="auto">
            <a:xfrm>
              <a:off x="2362200" y="1994130"/>
              <a:ext cx="228600" cy="383310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39" name="Straight Arrow Connector 38"/>
            <p:cNvCxnSpPr>
              <a:endCxn id="38" idx="4"/>
            </p:cNvCxnSpPr>
            <p:nvPr/>
          </p:nvCxnSpPr>
          <p:spPr bwMode="auto">
            <a:xfrm flipV="1">
              <a:off x="1883891" y="2377440"/>
              <a:ext cx="592609" cy="3164639"/>
            </a:xfrm>
            <a:prstGeom prst="straightConnector1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40" name="Text Box 19"/>
          <p:cNvSpPr txBox="1">
            <a:spLocks noChangeArrowheads="1"/>
          </p:cNvSpPr>
          <p:nvPr/>
        </p:nvSpPr>
        <p:spPr bwMode="auto">
          <a:xfrm>
            <a:off x="1241490" y="5329535"/>
            <a:ext cx="216597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have </a:t>
            </a:r>
            <a:r>
              <a:rPr lang="en-US" altLang="en-US" sz="2400" dirty="0"/>
              <a:t>a</a:t>
            </a:r>
            <a:r>
              <a:rPr lang="en-US" altLang="en-US" sz="2400" i="0" dirty="0"/>
              <a:t> friends.</a:t>
            </a:r>
            <a:endParaRPr lang="en-US" altLang="en-US" sz="2400" i="0" dirty="0">
              <a:sym typeface="Symbol"/>
            </a:endParaRPr>
          </a:p>
        </p:txBody>
      </p:sp>
      <p:grpSp>
        <p:nvGrpSpPr>
          <p:cNvPr id="44" name="Group 43"/>
          <p:cNvGrpSpPr/>
          <p:nvPr/>
        </p:nvGrpSpPr>
        <p:grpSpPr>
          <a:xfrm>
            <a:off x="990600" y="2005584"/>
            <a:ext cx="616150" cy="2642616"/>
            <a:chOff x="2362200" y="1994130"/>
            <a:chExt cx="616150" cy="2642616"/>
          </a:xfrm>
        </p:grpSpPr>
        <p:sp>
          <p:nvSpPr>
            <p:cNvPr id="45" name="Oval 44"/>
            <p:cNvSpPr/>
            <p:nvPr/>
          </p:nvSpPr>
          <p:spPr bwMode="auto">
            <a:xfrm>
              <a:off x="2362200" y="1994130"/>
              <a:ext cx="616150" cy="383310"/>
            </a:xfrm>
            <a:prstGeom prst="ellips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cxnSp>
          <p:nvCxnSpPr>
            <p:cNvPr id="46" name="Straight Arrow Connector 45"/>
            <p:cNvCxnSpPr>
              <a:endCxn id="45" idx="4"/>
            </p:cNvCxnSpPr>
            <p:nvPr/>
          </p:nvCxnSpPr>
          <p:spPr bwMode="auto">
            <a:xfrm flipV="1">
              <a:off x="2670275" y="2377440"/>
              <a:ext cx="0" cy="2259306"/>
            </a:xfrm>
            <a:prstGeom prst="straightConnector1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sp>
        <p:nvSpPr>
          <p:cNvPr id="47" name="Text Box 19"/>
          <p:cNvSpPr txBox="1">
            <a:spLocks noChangeArrowheads="1"/>
          </p:cNvSpPr>
          <p:nvPr/>
        </p:nvSpPr>
        <p:spPr bwMode="auto">
          <a:xfrm>
            <a:off x="1296354" y="4461453"/>
            <a:ext cx="700544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/>
              <a:t>T(n) </a:t>
            </a:r>
            <a:r>
              <a:rPr lang="en-US" altLang="en-US" sz="2400" i="0" dirty="0"/>
              <a:t>is the total time for me and all my friends to solve </a:t>
            </a:r>
            <a:br>
              <a:rPr lang="en-US" altLang="en-US" sz="2400" i="0" dirty="0"/>
            </a:br>
            <a:r>
              <a:rPr lang="en-US" altLang="en-US" sz="2400" i="0" dirty="0"/>
              <a:t>my instance of size </a:t>
            </a:r>
            <a:r>
              <a:rPr lang="en-US" altLang="en-US" sz="2400" dirty="0"/>
              <a:t>n</a:t>
            </a:r>
            <a:r>
              <a:rPr lang="en-US" altLang="en-US" sz="2400" i="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1054110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34" name="Oval 33"/>
          <p:cNvSpPr/>
          <p:nvPr/>
        </p:nvSpPr>
        <p:spPr bwMode="auto">
          <a:xfrm>
            <a:off x="2350008" y="2030706"/>
            <a:ext cx="228600" cy="383310"/>
          </a:xfrm>
          <a:prstGeom prst="ellips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2286000" y="4343400"/>
            <a:ext cx="6858000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en-US" i="0" dirty="0"/>
              <a:t>Is it fine if the size of the friend’s input is  </a:t>
            </a:r>
          </a:p>
        </p:txBody>
      </p:sp>
      <p:grpSp>
        <p:nvGrpSpPr>
          <p:cNvPr id="16" name="Group 15"/>
          <p:cNvGrpSpPr/>
          <p:nvPr/>
        </p:nvGrpSpPr>
        <p:grpSpPr>
          <a:xfrm>
            <a:off x="76200" y="4891322"/>
            <a:ext cx="3048000" cy="1585678"/>
            <a:chOff x="76200" y="4891322"/>
            <a:chExt cx="3048000" cy="1585678"/>
          </a:xfrm>
        </p:grpSpPr>
        <p:grpSp>
          <p:nvGrpSpPr>
            <p:cNvPr id="31" name="Group 127"/>
            <p:cNvGrpSpPr>
              <a:grpSpLocks/>
            </p:cNvGrpSpPr>
            <p:nvPr/>
          </p:nvGrpSpPr>
          <p:grpSpPr bwMode="auto">
            <a:xfrm flipH="1">
              <a:off x="76200" y="5105400"/>
              <a:ext cx="401638" cy="1143000"/>
              <a:chOff x="5760" y="720"/>
              <a:chExt cx="1021" cy="2477"/>
            </a:xfrm>
          </p:grpSpPr>
          <p:grpSp>
            <p:nvGrpSpPr>
              <p:cNvPr id="33" name="Group 128"/>
              <p:cNvGrpSpPr>
                <a:grpSpLocks/>
              </p:cNvGrpSpPr>
              <p:nvPr/>
            </p:nvGrpSpPr>
            <p:grpSpPr bwMode="auto">
              <a:xfrm>
                <a:off x="5760" y="901"/>
                <a:ext cx="916" cy="2296"/>
                <a:chOff x="5760" y="901"/>
                <a:chExt cx="916" cy="2296"/>
              </a:xfrm>
            </p:grpSpPr>
            <p:sp>
              <p:nvSpPr>
                <p:cNvPr id="48" name="Freeform 129"/>
                <p:cNvSpPr>
                  <a:spLocks/>
                </p:cNvSpPr>
                <p:nvPr/>
              </p:nvSpPr>
              <p:spPr bwMode="auto">
                <a:xfrm>
                  <a:off x="5993" y="991"/>
                  <a:ext cx="538" cy="525"/>
                </a:xfrm>
                <a:custGeom>
                  <a:avLst/>
                  <a:gdLst>
                    <a:gd name="T0" fmla="*/ 164 w 538"/>
                    <a:gd name="T1" fmla="*/ 222 h 525"/>
                    <a:gd name="T2" fmla="*/ 211 w 538"/>
                    <a:gd name="T3" fmla="*/ 152 h 525"/>
                    <a:gd name="T4" fmla="*/ 263 w 538"/>
                    <a:gd name="T5" fmla="*/ 100 h 525"/>
                    <a:gd name="T6" fmla="*/ 316 w 538"/>
                    <a:gd name="T7" fmla="*/ 35 h 525"/>
                    <a:gd name="T8" fmla="*/ 380 w 538"/>
                    <a:gd name="T9" fmla="*/ 6 h 525"/>
                    <a:gd name="T10" fmla="*/ 432 w 538"/>
                    <a:gd name="T11" fmla="*/ 0 h 525"/>
                    <a:gd name="T12" fmla="*/ 485 w 538"/>
                    <a:gd name="T13" fmla="*/ 17 h 525"/>
                    <a:gd name="T14" fmla="*/ 514 w 538"/>
                    <a:gd name="T15" fmla="*/ 59 h 525"/>
                    <a:gd name="T16" fmla="*/ 538 w 538"/>
                    <a:gd name="T17" fmla="*/ 135 h 525"/>
                    <a:gd name="T18" fmla="*/ 531 w 538"/>
                    <a:gd name="T19" fmla="*/ 216 h 525"/>
                    <a:gd name="T20" fmla="*/ 508 w 538"/>
                    <a:gd name="T21" fmla="*/ 286 h 525"/>
                    <a:gd name="T22" fmla="*/ 450 w 538"/>
                    <a:gd name="T23" fmla="*/ 368 h 525"/>
                    <a:gd name="T24" fmla="*/ 386 w 538"/>
                    <a:gd name="T25" fmla="*/ 426 h 525"/>
                    <a:gd name="T26" fmla="*/ 316 w 538"/>
                    <a:gd name="T27" fmla="*/ 478 h 525"/>
                    <a:gd name="T28" fmla="*/ 240 w 538"/>
                    <a:gd name="T29" fmla="*/ 513 h 525"/>
                    <a:gd name="T30" fmla="*/ 176 w 538"/>
                    <a:gd name="T31" fmla="*/ 525 h 525"/>
                    <a:gd name="T32" fmla="*/ 147 w 538"/>
                    <a:gd name="T33" fmla="*/ 508 h 525"/>
                    <a:gd name="T34" fmla="*/ 123 w 538"/>
                    <a:gd name="T35" fmla="*/ 438 h 525"/>
                    <a:gd name="T36" fmla="*/ 129 w 538"/>
                    <a:gd name="T37" fmla="*/ 345 h 525"/>
                    <a:gd name="T38" fmla="*/ 17 w 538"/>
                    <a:gd name="T39" fmla="*/ 350 h 525"/>
                    <a:gd name="T40" fmla="*/ 0 w 538"/>
                    <a:gd name="T41" fmla="*/ 333 h 525"/>
                    <a:gd name="T42" fmla="*/ 17 w 538"/>
                    <a:gd name="T43" fmla="*/ 298 h 525"/>
                    <a:gd name="T44" fmla="*/ 135 w 538"/>
                    <a:gd name="T45" fmla="*/ 292 h 525"/>
                    <a:gd name="T46" fmla="*/ 164 w 538"/>
                    <a:gd name="T47" fmla="*/ 222 h 525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538"/>
                    <a:gd name="T73" fmla="*/ 0 h 525"/>
                    <a:gd name="T74" fmla="*/ 538 w 538"/>
                    <a:gd name="T75" fmla="*/ 525 h 525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538" h="525">
                      <a:moveTo>
                        <a:pt x="164" y="222"/>
                      </a:moveTo>
                      <a:lnTo>
                        <a:pt x="211" y="152"/>
                      </a:lnTo>
                      <a:lnTo>
                        <a:pt x="263" y="100"/>
                      </a:lnTo>
                      <a:lnTo>
                        <a:pt x="316" y="35"/>
                      </a:lnTo>
                      <a:lnTo>
                        <a:pt x="380" y="6"/>
                      </a:lnTo>
                      <a:lnTo>
                        <a:pt x="432" y="0"/>
                      </a:lnTo>
                      <a:lnTo>
                        <a:pt x="485" y="17"/>
                      </a:lnTo>
                      <a:lnTo>
                        <a:pt x="514" y="59"/>
                      </a:lnTo>
                      <a:lnTo>
                        <a:pt x="538" y="135"/>
                      </a:lnTo>
                      <a:lnTo>
                        <a:pt x="531" y="216"/>
                      </a:lnTo>
                      <a:lnTo>
                        <a:pt x="508" y="286"/>
                      </a:lnTo>
                      <a:lnTo>
                        <a:pt x="450" y="368"/>
                      </a:lnTo>
                      <a:lnTo>
                        <a:pt x="386" y="426"/>
                      </a:lnTo>
                      <a:lnTo>
                        <a:pt x="316" y="478"/>
                      </a:lnTo>
                      <a:lnTo>
                        <a:pt x="240" y="513"/>
                      </a:lnTo>
                      <a:lnTo>
                        <a:pt x="176" y="525"/>
                      </a:lnTo>
                      <a:lnTo>
                        <a:pt x="147" y="508"/>
                      </a:lnTo>
                      <a:lnTo>
                        <a:pt x="123" y="438"/>
                      </a:lnTo>
                      <a:lnTo>
                        <a:pt x="129" y="345"/>
                      </a:lnTo>
                      <a:lnTo>
                        <a:pt x="17" y="350"/>
                      </a:lnTo>
                      <a:lnTo>
                        <a:pt x="0" y="333"/>
                      </a:lnTo>
                      <a:lnTo>
                        <a:pt x="17" y="298"/>
                      </a:lnTo>
                      <a:lnTo>
                        <a:pt x="135" y="292"/>
                      </a:lnTo>
                      <a:lnTo>
                        <a:pt x="164" y="22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" name="Freeform 130"/>
                <p:cNvSpPr>
                  <a:spLocks/>
                </p:cNvSpPr>
                <p:nvPr/>
              </p:nvSpPr>
              <p:spPr bwMode="auto">
                <a:xfrm>
                  <a:off x="5964" y="1544"/>
                  <a:ext cx="373" cy="772"/>
                </a:xfrm>
                <a:custGeom>
                  <a:avLst/>
                  <a:gdLst>
                    <a:gd name="T0" fmla="*/ 106 w 373"/>
                    <a:gd name="T1" fmla="*/ 65 h 772"/>
                    <a:gd name="T2" fmla="*/ 158 w 373"/>
                    <a:gd name="T3" fmla="*/ 18 h 772"/>
                    <a:gd name="T4" fmla="*/ 239 w 373"/>
                    <a:gd name="T5" fmla="*/ 0 h 772"/>
                    <a:gd name="T6" fmla="*/ 309 w 373"/>
                    <a:gd name="T7" fmla="*/ 12 h 772"/>
                    <a:gd name="T8" fmla="*/ 361 w 373"/>
                    <a:gd name="T9" fmla="*/ 59 h 772"/>
                    <a:gd name="T10" fmla="*/ 373 w 373"/>
                    <a:gd name="T11" fmla="*/ 94 h 772"/>
                    <a:gd name="T12" fmla="*/ 373 w 373"/>
                    <a:gd name="T13" fmla="*/ 141 h 772"/>
                    <a:gd name="T14" fmla="*/ 350 w 373"/>
                    <a:gd name="T15" fmla="*/ 182 h 772"/>
                    <a:gd name="T16" fmla="*/ 309 w 373"/>
                    <a:gd name="T17" fmla="*/ 252 h 772"/>
                    <a:gd name="T18" fmla="*/ 292 w 373"/>
                    <a:gd name="T19" fmla="*/ 334 h 772"/>
                    <a:gd name="T20" fmla="*/ 286 w 373"/>
                    <a:gd name="T21" fmla="*/ 403 h 772"/>
                    <a:gd name="T22" fmla="*/ 303 w 373"/>
                    <a:gd name="T23" fmla="*/ 479 h 772"/>
                    <a:gd name="T24" fmla="*/ 350 w 373"/>
                    <a:gd name="T25" fmla="*/ 549 h 772"/>
                    <a:gd name="T26" fmla="*/ 367 w 373"/>
                    <a:gd name="T27" fmla="*/ 619 h 772"/>
                    <a:gd name="T28" fmla="*/ 361 w 373"/>
                    <a:gd name="T29" fmla="*/ 683 h 772"/>
                    <a:gd name="T30" fmla="*/ 327 w 373"/>
                    <a:gd name="T31" fmla="*/ 737 h 772"/>
                    <a:gd name="T32" fmla="*/ 280 w 373"/>
                    <a:gd name="T33" fmla="*/ 766 h 772"/>
                    <a:gd name="T34" fmla="*/ 222 w 373"/>
                    <a:gd name="T35" fmla="*/ 772 h 772"/>
                    <a:gd name="T36" fmla="*/ 152 w 373"/>
                    <a:gd name="T37" fmla="*/ 772 h 772"/>
                    <a:gd name="T38" fmla="*/ 100 w 373"/>
                    <a:gd name="T39" fmla="*/ 742 h 772"/>
                    <a:gd name="T40" fmla="*/ 46 w 373"/>
                    <a:gd name="T41" fmla="*/ 654 h 772"/>
                    <a:gd name="T42" fmla="*/ 12 w 373"/>
                    <a:gd name="T43" fmla="*/ 578 h 772"/>
                    <a:gd name="T44" fmla="*/ 0 w 373"/>
                    <a:gd name="T45" fmla="*/ 462 h 772"/>
                    <a:gd name="T46" fmla="*/ 12 w 373"/>
                    <a:gd name="T47" fmla="*/ 357 h 772"/>
                    <a:gd name="T48" fmla="*/ 35 w 373"/>
                    <a:gd name="T49" fmla="*/ 246 h 772"/>
                    <a:gd name="T50" fmla="*/ 71 w 373"/>
                    <a:gd name="T51" fmla="*/ 135 h 772"/>
                    <a:gd name="T52" fmla="*/ 106 w 373"/>
                    <a:gd name="T53" fmla="*/ 65 h 772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73"/>
                    <a:gd name="T82" fmla="*/ 0 h 772"/>
                    <a:gd name="T83" fmla="*/ 373 w 373"/>
                    <a:gd name="T84" fmla="*/ 772 h 772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73" h="772">
                      <a:moveTo>
                        <a:pt x="106" y="65"/>
                      </a:moveTo>
                      <a:lnTo>
                        <a:pt x="158" y="18"/>
                      </a:lnTo>
                      <a:lnTo>
                        <a:pt x="239" y="0"/>
                      </a:lnTo>
                      <a:lnTo>
                        <a:pt x="309" y="12"/>
                      </a:lnTo>
                      <a:lnTo>
                        <a:pt x="361" y="59"/>
                      </a:lnTo>
                      <a:lnTo>
                        <a:pt x="373" y="94"/>
                      </a:lnTo>
                      <a:lnTo>
                        <a:pt x="373" y="141"/>
                      </a:lnTo>
                      <a:lnTo>
                        <a:pt x="350" y="182"/>
                      </a:lnTo>
                      <a:lnTo>
                        <a:pt x="309" y="252"/>
                      </a:lnTo>
                      <a:lnTo>
                        <a:pt x="292" y="334"/>
                      </a:lnTo>
                      <a:lnTo>
                        <a:pt x="286" y="403"/>
                      </a:lnTo>
                      <a:lnTo>
                        <a:pt x="303" y="479"/>
                      </a:lnTo>
                      <a:lnTo>
                        <a:pt x="350" y="549"/>
                      </a:lnTo>
                      <a:lnTo>
                        <a:pt x="367" y="619"/>
                      </a:lnTo>
                      <a:lnTo>
                        <a:pt x="361" y="683"/>
                      </a:lnTo>
                      <a:lnTo>
                        <a:pt x="327" y="737"/>
                      </a:lnTo>
                      <a:lnTo>
                        <a:pt x="280" y="766"/>
                      </a:lnTo>
                      <a:lnTo>
                        <a:pt x="222" y="772"/>
                      </a:lnTo>
                      <a:lnTo>
                        <a:pt x="152" y="772"/>
                      </a:lnTo>
                      <a:lnTo>
                        <a:pt x="100" y="742"/>
                      </a:lnTo>
                      <a:lnTo>
                        <a:pt x="46" y="654"/>
                      </a:lnTo>
                      <a:lnTo>
                        <a:pt x="12" y="578"/>
                      </a:lnTo>
                      <a:lnTo>
                        <a:pt x="0" y="462"/>
                      </a:lnTo>
                      <a:lnTo>
                        <a:pt x="12" y="357"/>
                      </a:lnTo>
                      <a:lnTo>
                        <a:pt x="35" y="246"/>
                      </a:lnTo>
                      <a:lnTo>
                        <a:pt x="71" y="135"/>
                      </a:lnTo>
                      <a:lnTo>
                        <a:pt x="106" y="6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" name="Freeform 131"/>
                <p:cNvSpPr>
                  <a:spLocks/>
                </p:cNvSpPr>
                <p:nvPr/>
              </p:nvSpPr>
              <p:spPr bwMode="auto">
                <a:xfrm>
                  <a:off x="6262" y="1569"/>
                  <a:ext cx="414" cy="694"/>
                </a:xfrm>
                <a:custGeom>
                  <a:avLst/>
                  <a:gdLst>
                    <a:gd name="T0" fmla="*/ 0 w 414"/>
                    <a:gd name="T1" fmla="*/ 34 h 694"/>
                    <a:gd name="T2" fmla="*/ 5 w 414"/>
                    <a:gd name="T3" fmla="*/ 5 h 694"/>
                    <a:gd name="T4" fmla="*/ 69 w 414"/>
                    <a:gd name="T5" fmla="*/ 0 h 694"/>
                    <a:gd name="T6" fmla="*/ 104 w 414"/>
                    <a:gd name="T7" fmla="*/ 29 h 694"/>
                    <a:gd name="T8" fmla="*/ 157 w 414"/>
                    <a:gd name="T9" fmla="*/ 105 h 694"/>
                    <a:gd name="T10" fmla="*/ 226 w 414"/>
                    <a:gd name="T11" fmla="*/ 204 h 694"/>
                    <a:gd name="T12" fmla="*/ 291 w 414"/>
                    <a:gd name="T13" fmla="*/ 274 h 694"/>
                    <a:gd name="T14" fmla="*/ 408 w 414"/>
                    <a:gd name="T15" fmla="*/ 402 h 694"/>
                    <a:gd name="T16" fmla="*/ 414 w 414"/>
                    <a:gd name="T17" fmla="*/ 431 h 694"/>
                    <a:gd name="T18" fmla="*/ 390 w 414"/>
                    <a:gd name="T19" fmla="*/ 449 h 694"/>
                    <a:gd name="T20" fmla="*/ 332 w 414"/>
                    <a:gd name="T21" fmla="*/ 472 h 694"/>
                    <a:gd name="T22" fmla="*/ 250 w 414"/>
                    <a:gd name="T23" fmla="*/ 490 h 694"/>
                    <a:gd name="T24" fmla="*/ 151 w 414"/>
                    <a:gd name="T25" fmla="*/ 496 h 694"/>
                    <a:gd name="T26" fmla="*/ 116 w 414"/>
                    <a:gd name="T27" fmla="*/ 501 h 694"/>
                    <a:gd name="T28" fmla="*/ 104 w 414"/>
                    <a:gd name="T29" fmla="*/ 525 h 694"/>
                    <a:gd name="T30" fmla="*/ 127 w 414"/>
                    <a:gd name="T31" fmla="*/ 565 h 694"/>
                    <a:gd name="T32" fmla="*/ 209 w 414"/>
                    <a:gd name="T33" fmla="*/ 635 h 694"/>
                    <a:gd name="T34" fmla="*/ 268 w 414"/>
                    <a:gd name="T35" fmla="*/ 653 h 694"/>
                    <a:gd name="T36" fmla="*/ 280 w 414"/>
                    <a:gd name="T37" fmla="*/ 676 h 694"/>
                    <a:gd name="T38" fmla="*/ 255 w 414"/>
                    <a:gd name="T39" fmla="*/ 694 h 694"/>
                    <a:gd name="T40" fmla="*/ 203 w 414"/>
                    <a:gd name="T41" fmla="*/ 694 h 694"/>
                    <a:gd name="T42" fmla="*/ 133 w 414"/>
                    <a:gd name="T43" fmla="*/ 653 h 694"/>
                    <a:gd name="T44" fmla="*/ 75 w 414"/>
                    <a:gd name="T45" fmla="*/ 595 h 694"/>
                    <a:gd name="T46" fmla="*/ 40 w 414"/>
                    <a:gd name="T47" fmla="*/ 542 h 694"/>
                    <a:gd name="T48" fmla="*/ 40 w 414"/>
                    <a:gd name="T49" fmla="*/ 501 h 694"/>
                    <a:gd name="T50" fmla="*/ 63 w 414"/>
                    <a:gd name="T51" fmla="*/ 472 h 694"/>
                    <a:gd name="T52" fmla="*/ 98 w 414"/>
                    <a:gd name="T53" fmla="*/ 461 h 694"/>
                    <a:gd name="T54" fmla="*/ 151 w 414"/>
                    <a:gd name="T55" fmla="*/ 455 h 694"/>
                    <a:gd name="T56" fmla="*/ 209 w 414"/>
                    <a:gd name="T57" fmla="*/ 455 h 694"/>
                    <a:gd name="T58" fmla="*/ 280 w 414"/>
                    <a:gd name="T59" fmla="*/ 443 h 694"/>
                    <a:gd name="T60" fmla="*/ 315 w 414"/>
                    <a:gd name="T61" fmla="*/ 431 h 694"/>
                    <a:gd name="T62" fmla="*/ 332 w 414"/>
                    <a:gd name="T63" fmla="*/ 414 h 694"/>
                    <a:gd name="T64" fmla="*/ 326 w 414"/>
                    <a:gd name="T65" fmla="*/ 397 h 694"/>
                    <a:gd name="T66" fmla="*/ 274 w 414"/>
                    <a:gd name="T67" fmla="*/ 350 h 694"/>
                    <a:gd name="T68" fmla="*/ 191 w 414"/>
                    <a:gd name="T69" fmla="*/ 268 h 694"/>
                    <a:gd name="T70" fmla="*/ 116 w 414"/>
                    <a:gd name="T71" fmla="*/ 199 h 694"/>
                    <a:gd name="T72" fmla="*/ 34 w 414"/>
                    <a:gd name="T73" fmla="*/ 123 h 694"/>
                    <a:gd name="T74" fmla="*/ 5 w 414"/>
                    <a:gd name="T75" fmla="*/ 69 h 694"/>
                    <a:gd name="T76" fmla="*/ 0 w 414"/>
                    <a:gd name="T77" fmla="*/ 34 h 694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w 414"/>
                    <a:gd name="T118" fmla="*/ 0 h 694"/>
                    <a:gd name="T119" fmla="*/ 414 w 414"/>
                    <a:gd name="T120" fmla="*/ 694 h 694"/>
                  </a:gdLst>
                  <a:ahLst/>
                  <a:cxnLst>
                    <a:cxn ang="T78">
                      <a:pos x="T0" y="T1"/>
                    </a:cxn>
                    <a:cxn ang="T79">
                      <a:pos x="T2" y="T3"/>
                    </a:cxn>
                    <a:cxn ang="T80">
                      <a:pos x="T4" y="T5"/>
                    </a:cxn>
                    <a:cxn ang="T81">
                      <a:pos x="T6" y="T7"/>
                    </a:cxn>
                    <a:cxn ang="T82">
                      <a:pos x="T8" y="T9"/>
                    </a:cxn>
                    <a:cxn ang="T83">
                      <a:pos x="T10" y="T11"/>
                    </a:cxn>
                    <a:cxn ang="T84">
                      <a:pos x="T12" y="T13"/>
                    </a:cxn>
                    <a:cxn ang="T85">
                      <a:pos x="T14" y="T15"/>
                    </a:cxn>
                    <a:cxn ang="T86">
                      <a:pos x="T16" y="T17"/>
                    </a:cxn>
                    <a:cxn ang="T87">
                      <a:pos x="T18" y="T19"/>
                    </a:cxn>
                    <a:cxn ang="T88">
                      <a:pos x="T20" y="T21"/>
                    </a:cxn>
                    <a:cxn ang="T89">
                      <a:pos x="T22" y="T23"/>
                    </a:cxn>
                    <a:cxn ang="T90">
                      <a:pos x="T24" y="T25"/>
                    </a:cxn>
                    <a:cxn ang="T91">
                      <a:pos x="T26" y="T27"/>
                    </a:cxn>
                    <a:cxn ang="T92">
                      <a:pos x="T28" y="T29"/>
                    </a:cxn>
                    <a:cxn ang="T93">
                      <a:pos x="T30" y="T31"/>
                    </a:cxn>
                    <a:cxn ang="T94">
                      <a:pos x="T32" y="T33"/>
                    </a:cxn>
                    <a:cxn ang="T95">
                      <a:pos x="T34" y="T35"/>
                    </a:cxn>
                    <a:cxn ang="T96">
                      <a:pos x="T36" y="T37"/>
                    </a:cxn>
                    <a:cxn ang="T97">
                      <a:pos x="T38" y="T39"/>
                    </a:cxn>
                    <a:cxn ang="T98">
                      <a:pos x="T40" y="T41"/>
                    </a:cxn>
                    <a:cxn ang="T99">
                      <a:pos x="T42" y="T43"/>
                    </a:cxn>
                    <a:cxn ang="T100">
                      <a:pos x="T44" y="T45"/>
                    </a:cxn>
                    <a:cxn ang="T101">
                      <a:pos x="T46" y="T47"/>
                    </a:cxn>
                    <a:cxn ang="T102">
                      <a:pos x="T48" y="T49"/>
                    </a:cxn>
                    <a:cxn ang="T103">
                      <a:pos x="T50" y="T51"/>
                    </a:cxn>
                    <a:cxn ang="T104">
                      <a:pos x="T52" y="T53"/>
                    </a:cxn>
                    <a:cxn ang="T105">
                      <a:pos x="T54" y="T55"/>
                    </a:cxn>
                    <a:cxn ang="T106">
                      <a:pos x="T56" y="T57"/>
                    </a:cxn>
                    <a:cxn ang="T107">
                      <a:pos x="T58" y="T59"/>
                    </a:cxn>
                    <a:cxn ang="T108">
                      <a:pos x="T60" y="T61"/>
                    </a:cxn>
                    <a:cxn ang="T109">
                      <a:pos x="T62" y="T63"/>
                    </a:cxn>
                    <a:cxn ang="T110">
                      <a:pos x="T64" y="T65"/>
                    </a:cxn>
                    <a:cxn ang="T111">
                      <a:pos x="T66" y="T67"/>
                    </a:cxn>
                    <a:cxn ang="T112">
                      <a:pos x="T68" y="T69"/>
                    </a:cxn>
                    <a:cxn ang="T113">
                      <a:pos x="T70" y="T71"/>
                    </a:cxn>
                    <a:cxn ang="T114">
                      <a:pos x="T72" y="T73"/>
                    </a:cxn>
                    <a:cxn ang="T115">
                      <a:pos x="T74" y="T75"/>
                    </a:cxn>
                    <a:cxn ang="T116">
                      <a:pos x="T76" y="T77"/>
                    </a:cxn>
                  </a:cxnLst>
                  <a:rect l="T117" t="T118" r="T119" b="T120"/>
                  <a:pathLst>
                    <a:path w="414" h="694">
                      <a:moveTo>
                        <a:pt x="0" y="34"/>
                      </a:moveTo>
                      <a:lnTo>
                        <a:pt x="5" y="5"/>
                      </a:lnTo>
                      <a:lnTo>
                        <a:pt x="69" y="0"/>
                      </a:lnTo>
                      <a:lnTo>
                        <a:pt x="104" y="29"/>
                      </a:lnTo>
                      <a:lnTo>
                        <a:pt x="157" y="105"/>
                      </a:lnTo>
                      <a:lnTo>
                        <a:pt x="226" y="204"/>
                      </a:lnTo>
                      <a:lnTo>
                        <a:pt x="291" y="274"/>
                      </a:lnTo>
                      <a:lnTo>
                        <a:pt x="408" y="402"/>
                      </a:lnTo>
                      <a:lnTo>
                        <a:pt x="414" y="431"/>
                      </a:lnTo>
                      <a:lnTo>
                        <a:pt x="390" y="449"/>
                      </a:lnTo>
                      <a:lnTo>
                        <a:pt x="332" y="472"/>
                      </a:lnTo>
                      <a:lnTo>
                        <a:pt x="250" y="490"/>
                      </a:lnTo>
                      <a:lnTo>
                        <a:pt x="151" y="496"/>
                      </a:lnTo>
                      <a:lnTo>
                        <a:pt x="116" y="501"/>
                      </a:lnTo>
                      <a:lnTo>
                        <a:pt x="104" y="525"/>
                      </a:lnTo>
                      <a:lnTo>
                        <a:pt x="127" y="565"/>
                      </a:lnTo>
                      <a:lnTo>
                        <a:pt x="209" y="635"/>
                      </a:lnTo>
                      <a:lnTo>
                        <a:pt x="268" y="653"/>
                      </a:lnTo>
                      <a:lnTo>
                        <a:pt x="280" y="676"/>
                      </a:lnTo>
                      <a:lnTo>
                        <a:pt x="255" y="694"/>
                      </a:lnTo>
                      <a:lnTo>
                        <a:pt x="203" y="694"/>
                      </a:lnTo>
                      <a:lnTo>
                        <a:pt x="133" y="653"/>
                      </a:lnTo>
                      <a:lnTo>
                        <a:pt x="75" y="595"/>
                      </a:lnTo>
                      <a:lnTo>
                        <a:pt x="40" y="542"/>
                      </a:lnTo>
                      <a:lnTo>
                        <a:pt x="40" y="501"/>
                      </a:lnTo>
                      <a:lnTo>
                        <a:pt x="63" y="472"/>
                      </a:lnTo>
                      <a:lnTo>
                        <a:pt x="98" y="461"/>
                      </a:lnTo>
                      <a:lnTo>
                        <a:pt x="151" y="455"/>
                      </a:lnTo>
                      <a:lnTo>
                        <a:pt x="209" y="455"/>
                      </a:lnTo>
                      <a:lnTo>
                        <a:pt x="280" y="443"/>
                      </a:lnTo>
                      <a:lnTo>
                        <a:pt x="315" y="431"/>
                      </a:lnTo>
                      <a:lnTo>
                        <a:pt x="332" y="414"/>
                      </a:lnTo>
                      <a:lnTo>
                        <a:pt x="326" y="397"/>
                      </a:lnTo>
                      <a:lnTo>
                        <a:pt x="274" y="350"/>
                      </a:lnTo>
                      <a:lnTo>
                        <a:pt x="191" y="268"/>
                      </a:lnTo>
                      <a:lnTo>
                        <a:pt x="116" y="199"/>
                      </a:lnTo>
                      <a:lnTo>
                        <a:pt x="34" y="123"/>
                      </a:lnTo>
                      <a:lnTo>
                        <a:pt x="5" y="69"/>
                      </a:lnTo>
                      <a:lnTo>
                        <a:pt x="0" y="3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" name="Freeform 132"/>
                <p:cNvSpPr>
                  <a:spLocks/>
                </p:cNvSpPr>
                <p:nvPr/>
              </p:nvSpPr>
              <p:spPr bwMode="auto">
                <a:xfrm>
                  <a:off x="5993" y="2151"/>
                  <a:ext cx="449" cy="1046"/>
                </a:xfrm>
                <a:custGeom>
                  <a:avLst/>
                  <a:gdLst>
                    <a:gd name="T0" fmla="*/ 222 w 449"/>
                    <a:gd name="T1" fmla="*/ 0 h 1046"/>
                    <a:gd name="T2" fmla="*/ 286 w 449"/>
                    <a:gd name="T3" fmla="*/ 12 h 1046"/>
                    <a:gd name="T4" fmla="*/ 315 w 449"/>
                    <a:gd name="T5" fmla="*/ 59 h 1046"/>
                    <a:gd name="T6" fmla="*/ 309 w 449"/>
                    <a:gd name="T7" fmla="*/ 170 h 1046"/>
                    <a:gd name="T8" fmla="*/ 298 w 449"/>
                    <a:gd name="T9" fmla="*/ 287 h 1046"/>
                    <a:gd name="T10" fmla="*/ 298 w 449"/>
                    <a:gd name="T11" fmla="*/ 409 h 1046"/>
                    <a:gd name="T12" fmla="*/ 356 w 449"/>
                    <a:gd name="T13" fmla="*/ 555 h 1046"/>
                    <a:gd name="T14" fmla="*/ 402 w 449"/>
                    <a:gd name="T15" fmla="*/ 660 h 1046"/>
                    <a:gd name="T16" fmla="*/ 426 w 449"/>
                    <a:gd name="T17" fmla="*/ 766 h 1046"/>
                    <a:gd name="T18" fmla="*/ 420 w 449"/>
                    <a:gd name="T19" fmla="*/ 859 h 1046"/>
                    <a:gd name="T20" fmla="*/ 420 w 449"/>
                    <a:gd name="T21" fmla="*/ 894 h 1046"/>
                    <a:gd name="T22" fmla="*/ 443 w 449"/>
                    <a:gd name="T23" fmla="*/ 929 h 1046"/>
                    <a:gd name="T24" fmla="*/ 449 w 449"/>
                    <a:gd name="T25" fmla="*/ 964 h 1046"/>
                    <a:gd name="T26" fmla="*/ 432 w 449"/>
                    <a:gd name="T27" fmla="*/ 981 h 1046"/>
                    <a:gd name="T28" fmla="*/ 385 w 449"/>
                    <a:gd name="T29" fmla="*/ 970 h 1046"/>
                    <a:gd name="T30" fmla="*/ 298 w 449"/>
                    <a:gd name="T31" fmla="*/ 958 h 1046"/>
                    <a:gd name="T32" fmla="*/ 193 w 449"/>
                    <a:gd name="T33" fmla="*/ 981 h 1046"/>
                    <a:gd name="T34" fmla="*/ 123 w 449"/>
                    <a:gd name="T35" fmla="*/ 1022 h 1046"/>
                    <a:gd name="T36" fmla="*/ 88 w 449"/>
                    <a:gd name="T37" fmla="*/ 1046 h 1046"/>
                    <a:gd name="T38" fmla="*/ 53 w 449"/>
                    <a:gd name="T39" fmla="*/ 1046 h 1046"/>
                    <a:gd name="T40" fmla="*/ 0 w 449"/>
                    <a:gd name="T41" fmla="*/ 970 h 1046"/>
                    <a:gd name="T42" fmla="*/ 6 w 449"/>
                    <a:gd name="T43" fmla="*/ 958 h 1046"/>
                    <a:gd name="T44" fmla="*/ 112 w 449"/>
                    <a:gd name="T45" fmla="*/ 923 h 1046"/>
                    <a:gd name="T46" fmla="*/ 234 w 449"/>
                    <a:gd name="T47" fmla="*/ 906 h 1046"/>
                    <a:gd name="T48" fmla="*/ 321 w 449"/>
                    <a:gd name="T49" fmla="*/ 900 h 1046"/>
                    <a:gd name="T50" fmla="*/ 373 w 449"/>
                    <a:gd name="T51" fmla="*/ 900 h 1046"/>
                    <a:gd name="T52" fmla="*/ 385 w 449"/>
                    <a:gd name="T53" fmla="*/ 865 h 1046"/>
                    <a:gd name="T54" fmla="*/ 368 w 449"/>
                    <a:gd name="T55" fmla="*/ 766 h 1046"/>
                    <a:gd name="T56" fmla="*/ 327 w 449"/>
                    <a:gd name="T57" fmla="*/ 660 h 1046"/>
                    <a:gd name="T58" fmla="*/ 263 w 449"/>
                    <a:gd name="T59" fmla="*/ 526 h 1046"/>
                    <a:gd name="T60" fmla="*/ 210 w 449"/>
                    <a:gd name="T61" fmla="*/ 409 h 1046"/>
                    <a:gd name="T62" fmla="*/ 187 w 449"/>
                    <a:gd name="T63" fmla="*/ 304 h 1046"/>
                    <a:gd name="T64" fmla="*/ 181 w 449"/>
                    <a:gd name="T65" fmla="*/ 188 h 1046"/>
                    <a:gd name="T66" fmla="*/ 181 w 449"/>
                    <a:gd name="T67" fmla="*/ 76 h 1046"/>
                    <a:gd name="T68" fmla="*/ 205 w 449"/>
                    <a:gd name="T69" fmla="*/ 30 h 1046"/>
                    <a:gd name="T70" fmla="*/ 222 w 449"/>
                    <a:gd name="T71" fmla="*/ 0 h 10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449"/>
                    <a:gd name="T109" fmla="*/ 0 h 1046"/>
                    <a:gd name="T110" fmla="*/ 449 w 449"/>
                    <a:gd name="T111" fmla="*/ 1046 h 10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449" h="1046">
                      <a:moveTo>
                        <a:pt x="222" y="0"/>
                      </a:moveTo>
                      <a:lnTo>
                        <a:pt x="286" y="12"/>
                      </a:lnTo>
                      <a:lnTo>
                        <a:pt x="315" y="59"/>
                      </a:lnTo>
                      <a:lnTo>
                        <a:pt x="309" y="170"/>
                      </a:lnTo>
                      <a:lnTo>
                        <a:pt x="298" y="287"/>
                      </a:lnTo>
                      <a:lnTo>
                        <a:pt x="298" y="409"/>
                      </a:lnTo>
                      <a:lnTo>
                        <a:pt x="356" y="555"/>
                      </a:lnTo>
                      <a:lnTo>
                        <a:pt x="402" y="660"/>
                      </a:lnTo>
                      <a:lnTo>
                        <a:pt x="426" y="766"/>
                      </a:lnTo>
                      <a:lnTo>
                        <a:pt x="420" y="859"/>
                      </a:lnTo>
                      <a:lnTo>
                        <a:pt x="420" y="894"/>
                      </a:lnTo>
                      <a:lnTo>
                        <a:pt x="443" y="929"/>
                      </a:lnTo>
                      <a:lnTo>
                        <a:pt x="449" y="964"/>
                      </a:lnTo>
                      <a:lnTo>
                        <a:pt x="432" y="981"/>
                      </a:lnTo>
                      <a:lnTo>
                        <a:pt x="385" y="970"/>
                      </a:lnTo>
                      <a:lnTo>
                        <a:pt x="298" y="958"/>
                      </a:lnTo>
                      <a:lnTo>
                        <a:pt x="193" y="981"/>
                      </a:lnTo>
                      <a:lnTo>
                        <a:pt x="123" y="1022"/>
                      </a:lnTo>
                      <a:lnTo>
                        <a:pt x="88" y="1046"/>
                      </a:lnTo>
                      <a:lnTo>
                        <a:pt x="53" y="1046"/>
                      </a:lnTo>
                      <a:lnTo>
                        <a:pt x="0" y="970"/>
                      </a:lnTo>
                      <a:lnTo>
                        <a:pt x="6" y="958"/>
                      </a:lnTo>
                      <a:lnTo>
                        <a:pt x="112" y="923"/>
                      </a:lnTo>
                      <a:lnTo>
                        <a:pt x="234" y="906"/>
                      </a:lnTo>
                      <a:lnTo>
                        <a:pt x="321" y="900"/>
                      </a:lnTo>
                      <a:lnTo>
                        <a:pt x="373" y="900"/>
                      </a:lnTo>
                      <a:lnTo>
                        <a:pt x="385" y="865"/>
                      </a:lnTo>
                      <a:lnTo>
                        <a:pt x="368" y="766"/>
                      </a:lnTo>
                      <a:lnTo>
                        <a:pt x="327" y="660"/>
                      </a:lnTo>
                      <a:lnTo>
                        <a:pt x="263" y="526"/>
                      </a:lnTo>
                      <a:lnTo>
                        <a:pt x="210" y="409"/>
                      </a:lnTo>
                      <a:lnTo>
                        <a:pt x="187" y="304"/>
                      </a:lnTo>
                      <a:lnTo>
                        <a:pt x="181" y="188"/>
                      </a:lnTo>
                      <a:lnTo>
                        <a:pt x="181" y="76"/>
                      </a:lnTo>
                      <a:lnTo>
                        <a:pt x="205" y="30"/>
                      </a:lnTo>
                      <a:lnTo>
                        <a:pt x="222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" name="Freeform 133"/>
                <p:cNvSpPr>
                  <a:spLocks/>
                </p:cNvSpPr>
                <p:nvPr/>
              </p:nvSpPr>
              <p:spPr bwMode="auto">
                <a:xfrm>
                  <a:off x="5772" y="2181"/>
                  <a:ext cx="373" cy="870"/>
                </a:xfrm>
                <a:custGeom>
                  <a:avLst/>
                  <a:gdLst>
                    <a:gd name="T0" fmla="*/ 280 w 373"/>
                    <a:gd name="T1" fmla="*/ 0 h 870"/>
                    <a:gd name="T2" fmla="*/ 332 w 373"/>
                    <a:gd name="T3" fmla="*/ 0 h 870"/>
                    <a:gd name="T4" fmla="*/ 350 w 373"/>
                    <a:gd name="T5" fmla="*/ 35 h 870"/>
                    <a:gd name="T6" fmla="*/ 361 w 373"/>
                    <a:gd name="T7" fmla="*/ 112 h 870"/>
                    <a:gd name="T8" fmla="*/ 350 w 373"/>
                    <a:gd name="T9" fmla="*/ 193 h 870"/>
                    <a:gd name="T10" fmla="*/ 321 w 373"/>
                    <a:gd name="T11" fmla="*/ 356 h 870"/>
                    <a:gd name="T12" fmla="*/ 326 w 373"/>
                    <a:gd name="T13" fmla="*/ 426 h 870"/>
                    <a:gd name="T14" fmla="*/ 361 w 373"/>
                    <a:gd name="T15" fmla="*/ 566 h 870"/>
                    <a:gd name="T16" fmla="*/ 373 w 373"/>
                    <a:gd name="T17" fmla="*/ 665 h 870"/>
                    <a:gd name="T18" fmla="*/ 373 w 373"/>
                    <a:gd name="T19" fmla="*/ 742 h 870"/>
                    <a:gd name="T20" fmla="*/ 356 w 373"/>
                    <a:gd name="T21" fmla="*/ 759 h 870"/>
                    <a:gd name="T22" fmla="*/ 303 w 373"/>
                    <a:gd name="T23" fmla="*/ 771 h 870"/>
                    <a:gd name="T24" fmla="*/ 232 w 373"/>
                    <a:gd name="T25" fmla="*/ 788 h 870"/>
                    <a:gd name="T26" fmla="*/ 163 w 373"/>
                    <a:gd name="T27" fmla="*/ 823 h 870"/>
                    <a:gd name="T28" fmla="*/ 93 w 373"/>
                    <a:gd name="T29" fmla="*/ 870 h 870"/>
                    <a:gd name="T30" fmla="*/ 64 w 373"/>
                    <a:gd name="T31" fmla="*/ 870 h 870"/>
                    <a:gd name="T32" fmla="*/ 0 w 373"/>
                    <a:gd name="T33" fmla="*/ 818 h 870"/>
                    <a:gd name="T34" fmla="*/ 6 w 373"/>
                    <a:gd name="T35" fmla="*/ 794 h 870"/>
                    <a:gd name="T36" fmla="*/ 87 w 373"/>
                    <a:gd name="T37" fmla="*/ 759 h 870"/>
                    <a:gd name="T38" fmla="*/ 227 w 373"/>
                    <a:gd name="T39" fmla="*/ 724 h 870"/>
                    <a:gd name="T40" fmla="*/ 292 w 373"/>
                    <a:gd name="T41" fmla="*/ 700 h 870"/>
                    <a:gd name="T42" fmla="*/ 303 w 373"/>
                    <a:gd name="T43" fmla="*/ 677 h 870"/>
                    <a:gd name="T44" fmla="*/ 303 w 373"/>
                    <a:gd name="T45" fmla="*/ 578 h 870"/>
                    <a:gd name="T46" fmla="*/ 280 w 373"/>
                    <a:gd name="T47" fmla="*/ 450 h 870"/>
                    <a:gd name="T48" fmla="*/ 268 w 373"/>
                    <a:gd name="T49" fmla="*/ 368 h 870"/>
                    <a:gd name="T50" fmla="*/ 257 w 373"/>
                    <a:gd name="T51" fmla="*/ 240 h 870"/>
                    <a:gd name="T52" fmla="*/ 251 w 373"/>
                    <a:gd name="T53" fmla="*/ 100 h 870"/>
                    <a:gd name="T54" fmla="*/ 257 w 373"/>
                    <a:gd name="T55" fmla="*/ 35 h 870"/>
                    <a:gd name="T56" fmla="*/ 280 w 373"/>
                    <a:gd name="T57" fmla="*/ 0 h 870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373"/>
                    <a:gd name="T88" fmla="*/ 0 h 870"/>
                    <a:gd name="T89" fmla="*/ 373 w 373"/>
                    <a:gd name="T90" fmla="*/ 870 h 870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373" h="870">
                      <a:moveTo>
                        <a:pt x="280" y="0"/>
                      </a:moveTo>
                      <a:lnTo>
                        <a:pt x="332" y="0"/>
                      </a:lnTo>
                      <a:lnTo>
                        <a:pt x="350" y="35"/>
                      </a:lnTo>
                      <a:lnTo>
                        <a:pt x="361" y="112"/>
                      </a:lnTo>
                      <a:lnTo>
                        <a:pt x="350" y="193"/>
                      </a:lnTo>
                      <a:lnTo>
                        <a:pt x="321" y="356"/>
                      </a:lnTo>
                      <a:lnTo>
                        <a:pt x="326" y="426"/>
                      </a:lnTo>
                      <a:lnTo>
                        <a:pt x="361" y="566"/>
                      </a:lnTo>
                      <a:lnTo>
                        <a:pt x="373" y="665"/>
                      </a:lnTo>
                      <a:lnTo>
                        <a:pt x="373" y="742"/>
                      </a:lnTo>
                      <a:lnTo>
                        <a:pt x="356" y="759"/>
                      </a:lnTo>
                      <a:lnTo>
                        <a:pt x="303" y="771"/>
                      </a:lnTo>
                      <a:lnTo>
                        <a:pt x="232" y="788"/>
                      </a:lnTo>
                      <a:lnTo>
                        <a:pt x="163" y="823"/>
                      </a:lnTo>
                      <a:lnTo>
                        <a:pt x="93" y="870"/>
                      </a:lnTo>
                      <a:lnTo>
                        <a:pt x="64" y="870"/>
                      </a:lnTo>
                      <a:lnTo>
                        <a:pt x="0" y="818"/>
                      </a:lnTo>
                      <a:lnTo>
                        <a:pt x="6" y="794"/>
                      </a:lnTo>
                      <a:lnTo>
                        <a:pt x="87" y="759"/>
                      </a:lnTo>
                      <a:lnTo>
                        <a:pt x="227" y="724"/>
                      </a:lnTo>
                      <a:lnTo>
                        <a:pt x="292" y="700"/>
                      </a:lnTo>
                      <a:lnTo>
                        <a:pt x="303" y="677"/>
                      </a:lnTo>
                      <a:lnTo>
                        <a:pt x="303" y="578"/>
                      </a:lnTo>
                      <a:lnTo>
                        <a:pt x="280" y="450"/>
                      </a:lnTo>
                      <a:lnTo>
                        <a:pt x="268" y="368"/>
                      </a:lnTo>
                      <a:lnTo>
                        <a:pt x="257" y="240"/>
                      </a:lnTo>
                      <a:lnTo>
                        <a:pt x="251" y="100"/>
                      </a:lnTo>
                      <a:lnTo>
                        <a:pt x="257" y="35"/>
                      </a:lnTo>
                      <a:lnTo>
                        <a:pt x="280" y="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" name="Freeform 134"/>
                <p:cNvSpPr>
                  <a:spLocks/>
                </p:cNvSpPr>
                <p:nvPr/>
              </p:nvSpPr>
              <p:spPr bwMode="auto">
                <a:xfrm>
                  <a:off x="5760" y="901"/>
                  <a:ext cx="612" cy="776"/>
                </a:xfrm>
                <a:custGeom>
                  <a:avLst/>
                  <a:gdLst>
                    <a:gd name="T0" fmla="*/ 326 w 612"/>
                    <a:gd name="T1" fmla="*/ 776 h 776"/>
                    <a:gd name="T2" fmla="*/ 355 w 612"/>
                    <a:gd name="T3" fmla="*/ 740 h 776"/>
                    <a:gd name="T4" fmla="*/ 344 w 612"/>
                    <a:gd name="T5" fmla="*/ 688 h 776"/>
                    <a:gd name="T6" fmla="*/ 321 w 612"/>
                    <a:gd name="T7" fmla="*/ 618 h 776"/>
                    <a:gd name="T8" fmla="*/ 232 w 612"/>
                    <a:gd name="T9" fmla="*/ 536 h 776"/>
                    <a:gd name="T10" fmla="*/ 145 w 612"/>
                    <a:gd name="T11" fmla="*/ 461 h 776"/>
                    <a:gd name="T12" fmla="*/ 104 w 612"/>
                    <a:gd name="T13" fmla="*/ 379 h 776"/>
                    <a:gd name="T14" fmla="*/ 87 w 612"/>
                    <a:gd name="T15" fmla="*/ 251 h 776"/>
                    <a:gd name="T16" fmla="*/ 186 w 612"/>
                    <a:gd name="T17" fmla="*/ 216 h 776"/>
                    <a:gd name="T18" fmla="*/ 344 w 612"/>
                    <a:gd name="T19" fmla="*/ 199 h 776"/>
                    <a:gd name="T20" fmla="*/ 408 w 612"/>
                    <a:gd name="T21" fmla="*/ 205 h 776"/>
                    <a:gd name="T22" fmla="*/ 425 w 612"/>
                    <a:gd name="T23" fmla="*/ 222 h 776"/>
                    <a:gd name="T24" fmla="*/ 454 w 612"/>
                    <a:gd name="T25" fmla="*/ 193 h 776"/>
                    <a:gd name="T26" fmla="*/ 443 w 612"/>
                    <a:gd name="T27" fmla="*/ 164 h 776"/>
                    <a:gd name="T28" fmla="*/ 460 w 612"/>
                    <a:gd name="T29" fmla="*/ 111 h 776"/>
                    <a:gd name="T30" fmla="*/ 507 w 612"/>
                    <a:gd name="T31" fmla="*/ 64 h 776"/>
                    <a:gd name="T32" fmla="*/ 542 w 612"/>
                    <a:gd name="T33" fmla="*/ 52 h 776"/>
                    <a:gd name="T34" fmla="*/ 588 w 612"/>
                    <a:gd name="T35" fmla="*/ 81 h 776"/>
                    <a:gd name="T36" fmla="*/ 612 w 612"/>
                    <a:gd name="T37" fmla="*/ 52 h 776"/>
                    <a:gd name="T38" fmla="*/ 571 w 612"/>
                    <a:gd name="T39" fmla="*/ 0 h 776"/>
                    <a:gd name="T40" fmla="*/ 518 w 612"/>
                    <a:gd name="T41" fmla="*/ 0 h 776"/>
                    <a:gd name="T42" fmla="*/ 454 w 612"/>
                    <a:gd name="T43" fmla="*/ 29 h 776"/>
                    <a:gd name="T44" fmla="*/ 414 w 612"/>
                    <a:gd name="T45" fmla="*/ 105 h 776"/>
                    <a:gd name="T46" fmla="*/ 361 w 612"/>
                    <a:gd name="T47" fmla="*/ 141 h 776"/>
                    <a:gd name="T48" fmla="*/ 280 w 612"/>
                    <a:gd name="T49" fmla="*/ 152 h 776"/>
                    <a:gd name="T50" fmla="*/ 133 w 612"/>
                    <a:gd name="T51" fmla="*/ 170 h 776"/>
                    <a:gd name="T52" fmla="*/ 17 w 612"/>
                    <a:gd name="T53" fmla="*/ 205 h 776"/>
                    <a:gd name="T54" fmla="*/ 0 w 612"/>
                    <a:gd name="T55" fmla="*/ 234 h 776"/>
                    <a:gd name="T56" fmla="*/ 11 w 612"/>
                    <a:gd name="T57" fmla="*/ 327 h 776"/>
                    <a:gd name="T58" fmla="*/ 52 w 612"/>
                    <a:gd name="T59" fmla="*/ 455 h 776"/>
                    <a:gd name="T60" fmla="*/ 110 w 612"/>
                    <a:gd name="T61" fmla="*/ 560 h 776"/>
                    <a:gd name="T62" fmla="*/ 168 w 612"/>
                    <a:gd name="T63" fmla="*/ 653 h 776"/>
                    <a:gd name="T64" fmla="*/ 221 w 612"/>
                    <a:gd name="T65" fmla="*/ 717 h 776"/>
                    <a:gd name="T66" fmla="*/ 274 w 612"/>
                    <a:gd name="T67" fmla="*/ 764 h 776"/>
                    <a:gd name="T68" fmla="*/ 326 w 612"/>
                    <a:gd name="T69" fmla="*/ 776 h 77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w 612"/>
                    <a:gd name="T106" fmla="*/ 0 h 776"/>
                    <a:gd name="T107" fmla="*/ 612 w 612"/>
                    <a:gd name="T108" fmla="*/ 776 h 776"/>
                  </a:gdLst>
                  <a:ahLst/>
                  <a:cxnLst>
                    <a:cxn ang="T70">
                      <a:pos x="T0" y="T1"/>
                    </a:cxn>
                    <a:cxn ang="T71">
                      <a:pos x="T2" y="T3"/>
                    </a:cxn>
                    <a:cxn ang="T72">
                      <a:pos x="T4" y="T5"/>
                    </a:cxn>
                    <a:cxn ang="T73">
                      <a:pos x="T6" y="T7"/>
                    </a:cxn>
                    <a:cxn ang="T74">
                      <a:pos x="T8" y="T9"/>
                    </a:cxn>
                    <a:cxn ang="T75">
                      <a:pos x="T10" y="T11"/>
                    </a:cxn>
                    <a:cxn ang="T76">
                      <a:pos x="T12" y="T13"/>
                    </a:cxn>
                    <a:cxn ang="T77">
                      <a:pos x="T14" y="T15"/>
                    </a:cxn>
                    <a:cxn ang="T78">
                      <a:pos x="T16" y="T17"/>
                    </a:cxn>
                    <a:cxn ang="T79">
                      <a:pos x="T18" y="T19"/>
                    </a:cxn>
                    <a:cxn ang="T80">
                      <a:pos x="T20" y="T21"/>
                    </a:cxn>
                    <a:cxn ang="T81">
                      <a:pos x="T22" y="T23"/>
                    </a:cxn>
                    <a:cxn ang="T82">
                      <a:pos x="T24" y="T25"/>
                    </a:cxn>
                    <a:cxn ang="T83">
                      <a:pos x="T26" y="T27"/>
                    </a:cxn>
                    <a:cxn ang="T84">
                      <a:pos x="T28" y="T29"/>
                    </a:cxn>
                    <a:cxn ang="T85">
                      <a:pos x="T30" y="T31"/>
                    </a:cxn>
                    <a:cxn ang="T86">
                      <a:pos x="T32" y="T33"/>
                    </a:cxn>
                    <a:cxn ang="T87">
                      <a:pos x="T34" y="T35"/>
                    </a:cxn>
                    <a:cxn ang="T88">
                      <a:pos x="T36" y="T37"/>
                    </a:cxn>
                    <a:cxn ang="T89">
                      <a:pos x="T38" y="T39"/>
                    </a:cxn>
                    <a:cxn ang="T90">
                      <a:pos x="T40" y="T41"/>
                    </a:cxn>
                    <a:cxn ang="T91">
                      <a:pos x="T42" y="T43"/>
                    </a:cxn>
                    <a:cxn ang="T92">
                      <a:pos x="T44" y="T45"/>
                    </a:cxn>
                    <a:cxn ang="T93">
                      <a:pos x="T46" y="T47"/>
                    </a:cxn>
                    <a:cxn ang="T94">
                      <a:pos x="T48" y="T49"/>
                    </a:cxn>
                    <a:cxn ang="T95">
                      <a:pos x="T50" y="T51"/>
                    </a:cxn>
                    <a:cxn ang="T96">
                      <a:pos x="T52" y="T53"/>
                    </a:cxn>
                    <a:cxn ang="T97">
                      <a:pos x="T54" y="T55"/>
                    </a:cxn>
                    <a:cxn ang="T98">
                      <a:pos x="T56" y="T57"/>
                    </a:cxn>
                    <a:cxn ang="T99">
                      <a:pos x="T58" y="T59"/>
                    </a:cxn>
                    <a:cxn ang="T100">
                      <a:pos x="T60" y="T61"/>
                    </a:cxn>
                    <a:cxn ang="T101">
                      <a:pos x="T62" y="T63"/>
                    </a:cxn>
                    <a:cxn ang="T102">
                      <a:pos x="T64" y="T65"/>
                    </a:cxn>
                    <a:cxn ang="T103">
                      <a:pos x="T66" y="T67"/>
                    </a:cxn>
                    <a:cxn ang="T104">
                      <a:pos x="T68" y="T69"/>
                    </a:cxn>
                  </a:cxnLst>
                  <a:rect l="T105" t="T106" r="T107" b="T108"/>
                  <a:pathLst>
                    <a:path w="612" h="776">
                      <a:moveTo>
                        <a:pt x="326" y="776"/>
                      </a:moveTo>
                      <a:lnTo>
                        <a:pt x="355" y="740"/>
                      </a:lnTo>
                      <a:lnTo>
                        <a:pt x="344" y="688"/>
                      </a:lnTo>
                      <a:lnTo>
                        <a:pt x="321" y="618"/>
                      </a:lnTo>
                      <a:lnTo>
                        <a:pt x="232" y="536"/>
                      </a:lnTo>
                      <a:lnTo>
                        <a:pt x="145" y="461"/>
                      </a:lnTo>
                      <a:lnTo>
                        <a:pt x="104" y="379"/>
                      </a:lnTo>
                      <a:lnTo>
                        <a:pt x="87" y="251"/>
                      </a:lnTo>
                      <a:lnTo>
                        <a:pt x="186" y="216"/>
                      </a:lnTo>
                      <a:lnTo>
                        <a:pt x="344" y="199"/>
                      </a:lnTo>
                      <a:lnTo>
                        <a:pt x="408" y="205"/>
                      </a:lnTo>
                      <a:lnTo>
                        <a:pt x="425" y="222"/>
                      </a:lnTo>
                      <a:lnTo>
                        <a:pt x="454" y="193"/>
                      </a:lnTo>
                      <a:lnTo>
                        <a:pt x="443" y="164"/>
                      </a:lnTo>
                      <a:lnTo>
                        <a:pt x="460" y="111"/>
                      </a:lnTo>
                      <a:lnTo>
                        <a:pt x="507" y="64"/>
                      </a:lnTo>
                      <a:lnTo>
                        <a:pt x="542" y="52"/>
                      </a:lnTo>
                      <a:lnTo>
                        <a:pt x="588" y="81"/>
                      </a:lnTo>
                      <a:lnTo>
                        <a:pt x="612" y="52"/>
                      </a:lnTo>
                      <a:lnTo>
                        <a:pt x="571" y="0"/>
                      </a:lnTo>
                      <a:lnTo>
                        <a:pt x="518" y="0"/>
                      </a:lnTo>
                      <a:lnTo>
                        <a:pt x="454" y="29"/>
                      </a:lnTo>
                      <a:lnTo>
                        <a:pt x="414" y="105"/>
                      </a:lnTo>
                      <a:lnTo>
                        <a:pt x="361" y="141"/>
                      </a:lnTo>
                      <a:lnTo>
                        <a:pt x="280" y="152"/>
                      </a:lnTo>
                      <a:lnTo>
                        <a:pt x="133" y="170"/>
                      </a:lnTo>
                      <a:lnTo>
                        <a:pt x="17" y="205"/>
                      </a:lnTo>
                      <a:lnTo>
                        <a:pt x="0" y="234"/>
                      </a:lnTo>
                      <a:lnTo>
                        <a:pt x="11" y="327"/>
                      </a:lnTo>
                      <a:lnTo>
                        <a:pt x="52" y="455"/>
                      </a:lnTo>
                      <a:lnTo>
                        <a:pt x="110" y="560"/>
                      </a:lnTo>
                      <a:lnTo>
                        <a:pt x="168" y="653"/>
                      </a:lnTo>
                      <a:lnTo>
                        <a:pt x="221" y="717"/>
                      </a:lnTo>
                      <a:lnTo>
                        <a:pt x="274" y="764"/>
                      </a:lnTo>
                      <a:lnTo>
                        <a:pt x="326" y="7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" name="Group 135"/>
              <p:cNvGrpSpPr>
                <a:grpSpLocks/>
              </p:cNvGrpSpPr>
              <p:nvPr/>
            </p:nvGrpSpPr>
            <p:grpSpPr bwMode="auto">
              <a:xfrm>
                <a:off x="6571" y="720"/>
                <a:ext cx="210" cy="264"/>
                <a:chOff x="6571" y="720"/>
                <a:chExt cx="210" cy="264"/>
              </a:xfrm>
            </p:grpSpPr>
            <p:sp>
              <p:nvSpPr>
                <p:cNvPr id="42" name="Freeform 136"/>
                <p:cNvSpPr>
                  <a:spLocks/>
                </p:cNvSpPr>
                <p:nvPr/>
              </p:nvSpPr>
              <p:spPr bwMode="auto">
                <a:xfrm>
                  <a:off x="6612" y="720"/>
                  <a:ext cx="169" cy="192"/>
                </a:xfrm>
                <a:custGeom>
                  <a:avLst/>
                  <a:gdLst>
                    <a:gd name="T0" fmla="*/ 52 w 169"/>
                    <a:gd name="T1" fmla="*/ 12 h 192"/>
                    <a:gd name="T2" fmla="*/ 99 w 169"/>
                    <a:gd name="T3" fmla="*/ 0 h 192"/>
                    <a:gd name="T4" fmla="*/ 157 w 169"/>
                    <a:gd name="T5" fmla="*/ 17 h 192"/>
                    <a:gd name="T6" fmla="*/ 169 w 169"/>
                    <a:gd name="T7" fmla="*/ 58 h 192"/>
                    <a:gd name="T8" fmla="*/ 163 w 169"/>
                    <a:gd name="T9" fmla="*/ 111 h 192"/>
                    <a:gd name="T10" fmla="*/ 134 w 169"/>
                    <a:gd name="T11" fmla="*/ 145 h 192"/>
                    <a:gd name="T12" fmla="*/ 93 w 169"/>
                    <a:gd name="T13" fmla="*/ 151 h 192"/>
                    <a:gd name="T14" fmla="*/ 52 w 169"/>
                    <a:gd name="T15" fmla="*/ 151 h 192"/>
                    <a:gd name="T16" fmla="*/ 34 w 169"/>
                    <a:gd name="T17" fmla="*/ 169 h 192"/>
                    <a:gd name="T18" fmla="*/ 34 w 169"/>
                    <a:gd name="T19" fmla="*/ 180 h 192"/>
                    <a:gd name="T20" fmla="*/ 23 w 169"/>
                    <a:gd name="T21" fmla="*/ 192 h 192"/>
                    <a:gd name="T22" fmla="*/ 0 w 169"/>
                    <a:gd name="T23" fmla="*/ 186 h 192"/>
                    <a:gd name="T24" fmla="*/ 5 w 169"/>
                    <a:gd name="T25" fmla="*/ 157 h 192"/>
                    <a:gd name="T26" fmla="*/ 23 w 169"/>
                    <a:gd name="T27" fmla="*/ 134 h 192"/>
                    <a:gd name="T28" fmla="*/ 58 w 169"/>
                    <a:gd name="T29" fmla="*/ 116 h 192"/>
                    <a:gd name="T30" fmla="*/ 93 w 169"/>
                    <a:gd name="T31" fmla="*/ 122 h 192"/>
                    <a:gd name="T32" fmla="*/ 122 w 169"/>
                    <a:gd name="T33" fmla="*/ 116 h 192"/>
                    <a:gd name="T34" fmla="*/ 139 w 169"/>
                    <a:gd name="T35" fmla="*/ 87 h 192"/>
                    <a:gd name="T36" fmla="*/ 139 w 169"/>
                    <a:gd name="T37" fmla="*/ 52 h 192"/>
                    <a:gd name="T38" fmla="*/ 122 w 169"/>
                    <a:gd name="T39" fmla="*/ 35 h 192"/>
                    <a:gd name="T40" fmla="*/ 99 w 169"/>
                    <a:gd name="T41" fmla="*/ 35 h 192"/>
                    <a:gd name="T42" fmla="*/ 75 w 169"/>
                    <a:gd name="T43" fmla="*/ 41 h 192"/>
                    <a:gd name="T44" fmla="*/ 58 w 169"/>
                    <a:gd name="T45" fmla="*/ 52 h 192"/>
                    <a:gd name="T46" fmla="*/ 40 w 169"/>
                    <a:gd name="T47" fmla="*/ 41 h 192"/>
                    <a:gd name="T48" fmla="*/ 52 w 169"/>
                    <a:gd name="T49" fmla="*/ 12 h 192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169"/>
                    <a:gd name="T76" fmla="*/ 0 h 192"/>
                    <a:gd name="T77" fmla="*/ 169 w 169"/>
                    <a:gd name="T78" fmla="*/ 192 h 192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169" h="192">
                      <a:moveTo>
                        <a:pt x="52" y="12"/>
                      </a:moveTo>
                      <a:lnTo>
                        <a:pt x="99" y="0"/>
                      </a:lnTo>
                      <a:lnTo>
                        <a:pt x="157" y="17"/>
                      </a:lnTo>
                      <a:lnTo>
                        <a:pt x="169" y="58"/>
                      </a:lnTo>
                      <a:lnTo>
                        <a:pt x="163" y="111"/>
                      </a:lnTo>
                      <a:lnTo>
                        <a:pt x="134" y="145"/>
                      </a:lnTo>
                      <a:lnTo>
                        <a:pt x="93" y="151"/>
                      </a:lnTo>
                      <a:lnTo>
                        <a:pt x="52" y="151"/>
                      </a:lnTo>
                      <a:lnTo>
                        <a:pt x="34" y="169"/>
                      </a:lnTo>
                      <a:lnTo>
                        <a:pt x="34" y="180"/>
                      </a:lnTo>
                      <a:lnTo>
                        <a:pt x="23" y="192"/>
                      </a:lnTo>
                      <a:lnTo>
                        <a:pt x="0" y="186"/>
                      </a:lnTo>
                      <a:lnTo>
                        <a:pt x="5" y="157"/>
                      </a:lnTo>
                      <a:lnTo>
                        <a:pt x="23" y="134"/>
                      </a:lnTo>
                      <a:lnTo>
                        <a:pt x="58" y="116"/>
                      </a:lnTo>
                      <a:lnTo>
                        <a:pt x="93" y="122"/>
                      </a:lnTo>
                      <a:lnTo>
                        <a:pt x="122" y="116"/>
                      </a:lnTo>
                      <a:lnTo>
                        <a:pt x="139" y="87"/>
                      </a:lnTo>
                      <a:lnTo>
                        <a:pt x="139" y="52"/>
                      </a:lnTo>
                      <a:lnTo>
                        <a:pt x="122" y="35"/>
                      </a:lnTo>
                      <a:lnTo>
                        <a:pt x="99" y="35"/>
                      </a:lnTo>
                      <a:lnTo>
                        <a:pt x="75" y="41"/>
                      </a:lnTo>
                      <a:lnTo>
                        <a:pt x="58" y="52"/>
                      </a:lnTo>
                      <a:lnTo>
                        <a:pt x="40" y="41"/>
                      </a:lnTo>
                      <a:lnTo>
                        <a:pt x="52" y="12"/>
                      </a:lnTo>
                      <a:close/>
                    </a:path>
                  </a:pathLst>
                </a:cu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" name="Oval 137"/>
                <p:cNvSpPr>
                  <a:spLocks noChangeArrowheads="1"/>
                </p:cNvSpPr>
                <p:nvPr/>
              </p:nvSpPr>
              <p:spPr bwMode="auto">
                <a:xfrm>
                  <a:off x="6571" y="936"/>
                  <a:ext cx="49" cy="48"/>
                </a:xfrm>
                <a:prstGeom prst="ellipse">
                  <a:avLst/>
                </a:prstGeom>
                <a:solidFill>
                  <a:schemeClr val="hlink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</p:grpSp>
        </p:grpSp>
        <p:sp>
          <p:nvSpPr>
            <p:cNvPr id="12" name="Rounded Rectangular Callout 11"/>
            <p:cNvSpPr/>
            <p:nvPr/>
          </p:nvSpPr>
          <p:spPr bwMode="auto">
            <a:xfrm>
              <a:off x="624840" y="4891322"/>
              <a:ext cx="2499360" cy="1585678"/>
            </a:xfrm>
            <a:prstGeom prst="wedgeRoundRectCallout">
              <a:avLst>
                <a:gd name="adj1" fmla="val -54719"/>
                <a:gd name="adj2" fmla="val -6762"/>
                <a:gd name="adj3" fmla="val 16667"/>
              </a:avLst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2400" i="0" dirty="0"/>
                <a:t>If the friends input </a:t>
              </a: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lang="en-US" sz="2400" i="0" dirty="0"/>
                <a:t>is bigger,</a:t>
              </a: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4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</a:rPr>
                <a:t>then</a:t>
              </a:r>
              <a:r>
                <a:rPr kumimoji="0" lang="en-US" sz="2400" b="0" i="0" u="none" strike="noStrike" cap="none" normalizeH="0" dirty="0">
                  <a:ln>
                    <a:noFill/>
                  </a:ln>
                  <a:solidFill>
                    <a:schemeClr val="tx1"/>
                  </a:solidFill>
                  <a:effectLst/>
                </a:rPr>
                <a:t> the time </a:t>
              </a:r>
            </a:p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en-US" sz="2400" b="0" i="0" u="none" strike="noStrike" cap="none" normalizeH="0" dirty="0">
                  <a:ln>
                    <a:noFill/>
                  </a:ln>
                  <a:solidFill>
                    <a:schemeClr val="tx1"/>
                  </a:solidFill>
                  <a:effectLst/>
                </a:rPr>
                <a:t>will be bigger.</a:t>
              </a:r>
              <a:endParaRPr kumimoji="0" lang="en-US" sz="24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</a:endParaRPr>
            </a:p>
          </p:txBody>
        </p:sp>
      </p:grpSp>
      <p:sp>
        <p:nvSpPr>
          <p:cNvPr id="54" name="Text Box 19"/>
          <p:cNvSpPr txBox="1">
            <a:spLocks noChangeArrowheads="1"/>
          </p:cNvSpPr>
          <p:nvPr/>
        </p:nvSpPr>
        <p:spPr bwMode="auto">
          <a:xfrm>
            <a:off x="3352800" y="4842808"/>
            <a:ext cx="2377574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dirty="0">
                <a:sym typeface="Symbol"/>
              </a:rPr>
              <a:t></a:t>
            </a: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b</a:t>
            </a:r>
            <a:r>
              <a:rPr lang="en-US" altLang="en-US" sz="2400" i="0" dirty="0">
                <a:sym typeface="Symbol"/>
              </a:rPr>
              <a:t></a:t>
            </a:r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b</a:t>
            </a:r>
            <a:r>
              <a:rPr lang="en-US" altLang="en-US" sz="2400" i="0" dirty="0">
                <a:sym typeface="Symbol"/>
              </a:rPr>
              <a:t> + 1</a:t>
            </a:r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b</a:t>
            </a:r>
            <a:r>
              <a:rPr lang="en-US" altLang="en-US" sz="2400" i="0" dirty="0">
                <a:sym typeface="Symbol"/>
              </a:rPr>
              <a:t> + 100</a:t>
            </a:r>
            <a:endParaRPr lang="en-US" altLang="en-US" sz="2400" i="0" dirty="0"/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b</a:t>
            </a:r>
            <a:r>
              <a:rPr lang="en-US" altLang="en-US" sz="2400" i="0" dirty="0">
                <a:sym typeface="Symbol"/>
              </a:rPr>
              <a:t> + 100 </a:t>
            </a:r>
            <a:r>
              <a:rPr lang="en-US" altLang="en-US" sz="2400" i="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log(n)</a:t>
            </a:r>
          </a:p>
          <a:p>
            <a:pPr marL="342900" indent="-342900" eaLnBrk="1" hangingPunct="1">
              <a:spcBef>
                <a:spcPct val="0"/>
              </a:spcBef>
            </a:pPr>
            <a:r>
              <a:rPr lang="en-US" altLang="en-US" sz="2400" i="0" dirty="0"/>
              <a:t>n-1 </a:t>
            </a:r>
          </a:p>
        </p:txBody>
      </p:sp>
      <p:sp>
        <p:nvSpPr>
          <p:cNvPr id="55" name="Text Box 19"/>
          <p:cNvSpPr txBox="1">
            <a:spLocks noChangeArrowheads="1"/>
          </p:cNvSpPr>
          <p:nvPr/>
        </p:nvSpPr>
        <p:spPr bwMode="auto">
          <a:xfrm>
            <a:off x="5744605" y="4800600"/>
            <a:ext cx="633187" cy="193899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rgbClr val="92D050"/>
                </a:solidFill>
              </a:rPr>
              <a:t>Yes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rgbClr val="92D050"/>
                </a:solidFill>
              </a:rPr>
              <a:t>Yes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>
                <a:solidFill>
                  <a:srgbClr val="92D050"/>
                </a:solidFill>
              </a:rPr>
              <a:t>Yes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>
                <a:solidFill>
                  <a:srgbClr val="92D050"/>
                </a:solidFill>
              </a:rPr>
              <a:t>Yes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rgbClr val="FF0000"/>
                </a:solidFill>
              </a:rPr>
              <a:t>No</a:t>
            </a:r>
          </a:p>
        </p:txBody>
      </p:sp>
      <p:sp>
        <p:nvSpPr>
          <p:cNvPr id="56" name="Text Box 19"/>
          <p:cNvSpPr txBox="1">
            <a:spLocks noChangeArrowheads="1"/>
          </p:cNvSpPr>
          <p:nvPr/>
        </p:nvSpPr>
        <p:spPr bwMode="auto">
          <a:xfrm>
            <a:off x="6534734" y="4800600"/>
            <a:ext cx="2533066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i.e. no significant </a:t>
            </a:r>
            <a:br>
              <a:rPr lang="en-US" altLang="en-US" sz="2400" i="0" dirty="0"/>
            </a:br>
            <a:r>
              <a:rPr lang="en-US" altLang="en-US" sz="2400" i="0" dirty="0"/>
              <a:t>change to running </a:t>
            </a:r>
            <a:br>
              <a:rPr lang="en-US" altLang="en-US" sz="2400" i="0" dirty="0"/>
            </a:br>
            <a:r>
              <a:rPr lang="en-US" altLang="en-US" sz="2400" i="0" dirty="0"/>
              <a:t>time when </a:t>
            </a:r>
            <a:r>
              <a:rPr lang="en-US" altLang="en-US" sz="2400" dirty="0"/>
              <a:t>n</a:t>
            </a:r>
            <a:r>
              <a:rPr lang="en-US" altLang="en-US" sz="2400" i="0" dirty="0"/>
              <a:t> is big.</a:t>
            </a:r>
          </a:p>
        </p:txBody>
      </p:sp>
      <p:sp>
        <p:nvSpPr>
          <p:cNvPr id="57" name="Text Box 19"/>
          <p:cNvSpPr txBox="1">
            <a:spLocks noChangeArrowheads="1"/>
          </p:cNvSpPr>
          <p:nvPr/>
        </p:nvSpPr>
        <p:spPr bwMode="auto">
          <a:xfrm>
            <a:off x="6788254" y="6103203"/>
            <a:ext cx="2050946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Time becomes </a:t>
            </a:r>
            <a:br>
              <a:rPr lang="en-US" altLang="en-US" sz="2400" i="0" dirty="0"/>
            </a:br>
            <a:r>
              <a:rPr lang="en-US" altLang="en-US" sz="2400" i="0" dirty="0"/>
              <a:t>exponential.</a:t>
            </a:r>
          </a:p>
        </p:txBody>
      </p:sp>
    </p:spTree>
    <p:extLst>
      <p:ext uri="{BB962C8B-B14F-4D97-AF65-F5344CB8AC3E}">
        <p14:creationId xmlns:p14="http://schemas.microsoft.com/office/powerpoint/2010/main" val="345938054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5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5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5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5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13" name="Text Box 19"/>
          <p:cNvSpPr txBox="1">
            <a:spLocks noChangeArrowheads="1"/>
          </p:cNvSpPr>
          <p:nvPr/>
        </p:nvSpPr>
        <p:spPr bwMode="auto">
          <a:xfrm>
            <a:off x="2720956" y="4419600"/>
            <a:ext cx="525656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This version is more than we really need.</a:t>
            </a:r>
          </a:p>
        </p:txBody>
      </p:sp>
      <p:sp useBgFill="1">
        <p:nvSpPr>
          <p:cNvPr id="17" name="Rectangle 4"/>
          <p:cNvSpPr>
            <a:spLocks noChangeArrowheads="1"/>
          </p:cNvSpPr>
          <p:nvPr/>
        </p:nvSpPr>
        <p:spPr bwMode="auto">
          <a:xfrm>
            <a:off x="152400" y="43434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18" name="Text Box 19"/>
          <p:cNvSpPr txBox="1">
            <a:spLocks noChangeArrowheads="1"/>
          </p:cNvSpPr>
          <p:nvPr/>
        </p:nvSpPr>
        <p:spPr bwMode="auto">
          <a:xfrm>
            <a:off x="2873356" y="4572000"/>
            <a:ext cx="525656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This version is more than we really need.</a:t>
            </a:r>
          </a:p>
        </p:txBody>
      </p:sp>
    </p:spTree>
    <p:extLst>
      <p:ext uri="{BB962C8B-B14F-4D97-AF65-F5344CB8AC3E}">
        <p14:creationId xmlns:p14="http://schemas.microsoft.com/office/powerpoint/2010/main" val="6120214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xit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 additive="base">
                                        <p:cTn id="6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" dur="500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1+ppt_h/2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8" grpId="0"/>
    </p:bldLst>
  </p:timing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3971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76200" y="1981200"/>
            <a:ext cx="9067800" cy="3814763"/>
          </a:xfrm>
        </p:spPr>
      </p:pic>
      <p:sp useBgFill="1">
        <p:nvSpPr>
          <p:cNvPr id="4" name="Rectangle 4"/>
          <p:cNvSpPr>
            <a:spLocks noChangeArrowheads="1"/>
          </p:cNvSpPr>
          <p:nvPr/>
        </p:nvSpPr>
        <p:spPr bwMode="auto">
          <a:xfrm>
            <a:off x="0" y="4126523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7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609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9283831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6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x"/>
                                          </p:val>
                                        </p:tav>
                                        <p:tav tm="100000">
                                          <p:val>
                                            <p:strVal val="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y"/>
                                          </p:val>
                                        </p:tav>
                                        <p:tav tm="100000">
                                          <p:val>
                                            <p:strVal val="ppt_y+.1"/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999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7772400" cy="41148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2800" dirty="0"/>
              <a:t>Time for top level:</a:t>
            </a:r>
            <a:endParaRPr lang="en-US" altLang="en-US" sz="4000" dirty="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 1 &lt; 2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  <a:endParaRPr lang="en-US" altLang="en-US" sz="36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352800" y="2362204"/>
            <a:ext cx="1893888" cy="641351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1" y="2330456"/>
            <a:ext cx="2824163" cy="646114"/>
            <a:chOff x="3408" y="1468"/>
            <a:chExt cx="1779" cy="407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779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 dirty="0"/>
                <a:t>θ(</a:t>
              </a:r>
              <a:r>
                <a:rPr lang="en-US" altLang="en-US" dirty="0"/>
                <a:t>n</a:t>
              </a:r>
              <a:r>
                <a:rPr lang="en-US" altLang="en-US" i="0" dirty="0"/>
                <a:t>       ) = </a:t>
              </a:r>
              <a:r>
                <a:rPr lang="en-CA" altLang="en-US" i="0" dirty="0"/>
                <a:t>θ</a:t>
              </a:r>
              <a:r>
                <a:rPr lang="en-US" altLang="en-US" i="0" dirty="0"/>
                <a:t>(</a:t>
              </a:r>
              <a:r>
                <a:rPr lang="en-US" altLang="en-US" dirty="0"/>
                <a:t>n</a:t>
              </a:r>
              <a:r>
                <a:rPr lang="en-US" altLang="en-US" i="0" baseline="30000" dirty="0"/>
                <a:t>2</a:t>
              </a:r>
              <a:r>
                <a:rPr lang="en-US" altLang="en-US" i="0" dirty="0"/>
                <a:t>)</a:t>
              </a:r>
              <a:endParaRPr lang="en-CA" altLang="en-US" i="0" dirty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5" cy="23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 dirty="0"/>
                <a:t>log 4</a:t>
              </a:r>
              <a:r>
                <a:rPr lang="en-US" altLang="en-US" sz="1800" i="0" dirty="0"/>
                <a:t>/</a:t>
              </a:r>
              <a:r>
                <a:rPr lang="en-US" altLang="en-US" sz="1800" i="0" baseline="-25000" dirty="0"/>
                <a:t>log 2 </a:t>
              </a:r>
              <a:endParaRPr lang="en-CA" altLang="en-US" sz="1800" i="0" dirty="0"/>
            </a:p>
          </p:txBody>
        </p:sp>
      </p:grpSp>
      <p:grpSp>
        <p:nvGrpSpPr>
          <p:cNvPr id="4" name="Group 9"/>
          <p:cNvGrpSpPr>
            <a:grpSpLocks/>
          </p:cNvGrpSpPr>
          <p:nvPr/>
        </p:nvGrpSpPr>
        <p:grpSpPr bwMode="auto">
          <a:xfrm>
            <a:off x="333376" y="3505203"/>
            <a:ext cx="7245351" cy="627063"/>
            <a:chOff x="210" y="2208"/>
            <a:chExt cx="4564" cy="395"/>
          </a:xfrm>
        </p:grpSpPr>
        <p:sp>
          <p:nvSpPr>
            <p:cNvPr id="96267" name="Rectangle 10"/>
            <p:cNvSpPr>
              <a:spLocks noChangeArrowheads="1"/>
            </p:cNvSpPr>
            <p:nvPr/>
          </p:nvSpPr>
          <p:spPr bwMode="auto">
            <a:xfrm>
              <a:off x="210" y="2276"/>
              <a:ext cx="152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 dirty="0"/>
                <a:t>Hence, </a:t>
              </a:r>
              <a:r>
                <a:rPr lang="en-CA" altLang="en-US" sz="2800" dirty="0"/>
                <a:t>T</a:t>
              </a:r>
              <a:r>
                <a:rPr lang="en-CA" altLang="en-US" sz="2800" i="0" dirty="0"/>
                <a:t>(</a:t>
              </a:r>
              <a:r>
                <a:rPr lang="en-CA" altLang="en-US" sz="2800" dirty="0"/>
                <a:t>n</a:t>
              </a:r>
              <a:r>
                <a:rPr lang="en-CA" altLang="en-US" sz="2800" i="0" dirty="0"/>
                <a:t>) = ?</a:t>
              </a:r>
              <a:endParaRPr lang="en-US" altLang="en-US" sz="2800" i="0" dirty="0"/>
            </a:p>
          </p:txBody>
        </p:sp>
        <p:grpSp>
          <p:nvGrpSpPr>
            <p:cNvPr id="96268" name="Group 11"/>
            <p:cNvGrpSpPr>
              <a:grpSpLocks/>
            </p:cNvGrpSpPr>
            <p:nvPr/>
          </p:nvGrpSpPr>
          <p:grpSpPr bwMode="auto">
            <a:xfrm>
              <a:off x="1377" y="2208"/>
              <a:ext cx="3397" cy="369"/>
              <a:chOff x="1372" y="2188"/>
              <a:chExt cx="3397" cy="369"/>
            </a:xfrm>
          </p:grpSpPr>
          <p:sp useBgFill="1">
            <p:nvSpPr>
              <p:cNvPr id="96269" name="Text Box 12"/>
              <p:cNvSpPr txBox="1">
                <a:spLocks noChangeArrowheads="1"/>
              </p:cNvSpPr>
              <p:nvPr/>
            </p:nvSpPr>
            <p:spPr bwMode="auto">
              <a:xfrm>
                <a:off x="1372" y="2227"/>
                <a:ext cx="3397" cy="330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800" i="0" dirty="0"/>
                  <a:t>= θ(base cases) = θ(</a:t>
                </a:r>
                <a:r>
                  <a:rPr lang="en-US" altLang="en-US" sz="2800" dirty="0"/>
                  <a:t>n</a:t>
                </a:r>
                <a:r>
                  <a:rPr lang="en-US" altLang="en-US" sz="2800" i="0" dirty="0"/>
                  <a:t>         ) </a:t>
                </a:r>
                <a:r>
                  <a:rPr lang="en-CA" altLang="en-US" sz="2800" i="0" dirty="0"/>
                  <a:t>= θ(</a:t>
                </a:r>
                <a:r>
                  <a:rPr lang="en-CA" altLang="en-US" sz="2800" dirty="0"/>
                  <a:t>n</a:t>
                </a:r>
                <a:r>
                  <a:rPr lang="en-US" altLang="en-US" sz="2800" i="0" baseline="30000" dirty="0"/>
                  <a:t>2</a:t>
                </a:r>
                <a:r>
                  <a:rPr lang="en-CA" altLang="en-US" sz="2800" i="0" dirty="0"/>
                  <a:t>).</a:t>
                </a:r>
              </a:p>
            </p:txBody>
          </p:sp>
          <p:sp>
            <p:nvSpPr>
              <p:cNvPr id="96270" name="Text Box 13"/>
              <p:cNvSpPr txBox="1">
                <a:spLocks noChangeArrowheads="1"/>
              </p:cNvSpPr>
              <p:nvPr/>
            </p:nvSpPr>
            <p:spPr bwMode="auto">
              <a:xfrm>
                <a:off x="3313" y="2188"/>
                <a:ext cx="57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800" i="0" baseline="30000"/>
                  <a:t>log </a:t>
                </a:r>
                <a:r>
                  <a:rPr lang="en-US" altLang="en-US" sz="1800" baseline="30000"/>
                  <a:t>a</a:t>
                </a:r>
                <a:r>
                  <a:rPr lang="en-US" altLang="en-US" sz="1800" i="0"/>
                  <a:t>/</a:t>
                </a:r>
                <a:r>
                  <a:rPr lang="en-US" altLang="en-US" sz="1800" i="0" baseline="-25000"/>
                  <a:t>log </a:t>
                </a:r>
                <a:r>
                  <a:rPr lang="en-US" altLang="en-US" sz="1800" baseline="-25000"/>
                  <a:t>b</a:t>
                </a:r>
                <a:r>
                  <a:rPr lang="en-US" altLang="en-US" sz="1800" i="0" baseline="-25000"/>
                  <a:t> </a:t>
                </a:r>
                <a:endParaRPr lang="en-CA" altLang="en-US" sz="1800" i="0"/>
              </a:p>
            </p:txBody>
          </p:sp>
        </p:grp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 dirty="0"/>
              <a:t>Evaluating</a:t>
            </a:r>
            <a:r>
              <a:rPr lang="en-US" altLang="en-US" sz="4000" dirty="0"/>
              <a:t>: 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) =</a:t>
            </a:r>
            <a:r>
              <a:rPr lang="en-US" altLang="en-US" sz="4000" dirty="0">
                <a:solidFill>
                  <a:schemeClr val="tx1"/>
                </a:solidFill>
              </a:rPr>
              <a:t> </a:t>
            </a:r>
            <a:r>
              <a:rPr lang="en-US" altLang="en-US" sz="4000" i="1" dirty="0" err="1">
                <a:solidFill>
                  <a:schemeClr val="tx1"/>
                </a:solidFill>
              </a:rPr>
              <a:t>aT</a:t>
            </a:r>
            <a:r>
              <a:rPr lang="en-US" altLang="en-US" sz="4000" dirty="0">
                <a:solidFill>
                  <a:schemeClr val="tx1"/>
                </a:solidFill>
              </a:rPr>
              <a:t>(</a:t>
            </a:r>
            <a:r>
              <a:rPr lang="en-US" altLang="en-US" sz="4000" i="1" dirty="0">
                <a:solidFill>
                  <a:schemeClr val="tx1"/>
                </a:solidFill>
              </a:rPr>
              <a:t>n</a:t>
            </a:r>
            <a:r>
              <a:rPr lang="en-US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i="1" dirty="0">
                <a:solidFill>
                  <a:schemeClr val="tx1"/>
                </a:solidFill>
              </a:rPr>
              <a:t>b</a:t>
            </a:r>
            <a:r>
              <a:rPr lang="en-US" altLang="en-US" sz="4000" dirty="0">
                <a:solidFill>
                  <a:schemeClr val="tx1"/>
                </a:solidFill>
              </a:rPr>
              <a:t>) + </a:t>
            </a:r>
            <a:r>
              <a:rPr lang="en-US" altLang="en-US" sz="4000" i="1" dirty="0" err="1">
                <a:solidFill>
                  <a:schemeClr val="tx1"/>
                </a:solidFill>
              </a:rPr>
              <a:t>n</a:t>
            </a:r>
            <a:r>
              <a:rPr lang="en-US" altLang="en-US" sz="4000" i="1" baseline="30000" dirty="0" err="1">
                <a:solidFill>
                  <a:schemeClr val="tx1"/>
                </a:solidFill>
              </a:rPr>
              <a:t>c</a:t>
            </a:r>
            <a:br>
              <a:rPr lang="en-US" altLang="en-US" sz="4000" dirty="0">
                <a:solidFill>
                  <a:schemeClr val="tx1"/>
                </a:solidFill>
              </a:rPr>
            </a:br>
            <a:r>
              <a:rPr lang="en-US" altLang="en-US" sz="4000" dirty="0">
                <a:solidFill>
                  <a:schemeClr val="tx1"/>
                </a:solidFill>
              </a:rPr>
              <a:t>                           = 4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dirty="0">
                <a:solidFill>
                  <a:schemeClr val="tx1"/>
                </a:solidFill>
              </a:rPr>
              <a:t>2</a:t>
            </a:r>
            <a:r>
              <a:rPr lang="en-CA" altLang="en-US" sz="4000" dirty="0">
                <a:solidFill>
                  <a:schemeClr val="tx1"/>
                </a:solidFill>
              </a:rPr>
              <a:t>) + 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/>
              <a:t> </a:t>
            </a:r>
            <a:endParaRPr lang="en-US" altLang="en-US" sz="4000" dirty="0"/>
          </a:p>
        </p:txBody>
      </p:sp>
      <p:sp>
        <p:nvSpPr>
          <p:cNvPr id="461839" name="Rectangle 15"/>
          <p:cNvSpPr>
            <a:spLocks noChangeArrowheads="1"/>
          </p:cNvSpPr>
          <p:nvPr/>
        </p:nvSpPr>
        <p:spPr bwMode="auto">
          <a:xfrm>
            <a:off x="3200400" y="1952625"/>
            <a:ext cx="2117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            </a:t>
            </a:r>
            <a:r>
              <a:rPr lang="en-US" altLang="en-US"/>
              <a:t>c</a:t>
            </a:r>
            <a:r>
              <a:rPr lang="en-US" altLang="en-US" i="0"/>
              <a:t> =</a:t>
            </a:r>
            <a:endParaRPr lang="en-US" altLang="en-US" i="0" baseline="30000"/>
          </a:p>
        </p:txBody>
      </p:sp>
      <p:grpSp>
        <p:nvGrpSpPr>
          <p:cNvPr id="6" name="Group 16"/>
          <p:cNvGrpSpPr>
            <a:grpSpLocks/>
          </p:cNvGrpSpPr>
          <p:nvPr/>
        </p:nvGrpSpPr>
        <p:grpSpPr bwMode="auto">
          <a:xfrm>
            <a:off x="3517900" y="1905003"/>
            <a:ext cx="2236788" cy="609601"/>
            <a:chOff x="2216" y="1200"/>
            <a:chExt cx="1409" cy="384"/>
          </a:xfrm>
        </p:grpSpPr>
        <p:sp>
          <p:nvSpPr>
            <p:cNvPr id="96265" name="Rectangle 17"/>
            <p:cNvSpPr>
              <a:spLocks noChangeArrowheads="1"/>
            </p:cNvSpPr>
            <p:nvPr/>
          </p:nvSpPr>
          <p:spPr bwMode="auto">
            <a:xfrm>
              <a:off x="2216" y="1219"/>
              <a:ext cx="5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= </a:t>
              </a:r>
              <a:r>
                <a:rPr lang="en-US" altLang="en-US"/>
                <a:t>n</a:t>
              </a:r>
              <a:r>
                <a:rPr lang="en-US" altLang="en-US" i="0" baseline="30000"/>
                <a:t>1</a:t>
              </a:r>
            </a:p>
          </p:txBody>
        </p:sp>
        <p:sp>
          <p:nvSpPr>
            <p:cNvPr id="96266" name="Rectangle 18"/>
            <p:cNvSpPr>
              <a:spLocks noChangeArrowheads="1"/>
            </p:cNvSpPr>
            <p:nvPr/>
          </p:nvSpPr>
          <p:spPr bwMode="auto">
            <a:xfrm>
              <a:off x="3381" y="120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1</a:t>
              </a:r>
              <a:endParaRPr lang="en-US" altLang="en-US" i="0" baseline="30000"/>
            </a:p>
          </p:txBody>
        </p:sp>
      </p:grpSp>
      <p:sp>
        <p:nvSpPr>
          <p:cNvPr id="19" name="Rectangle 2"/>
          <p:cNvSpPr txBox="1">
            <a:spLocks noChangeArrowheads="1"/>
          </p:cNvSpPr>
          <p:nvPr/>
        </p:nvSpPr>
        <p:spPr bwMode="auto">
          <a:xfrm>
            <a:off x="685800" y="4191000"/>
            <a:ext cx="80772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endParaRPr lang="en-US" altLang="en-US" sz="3200" i="1" kern="0" dirty="0"/>
          </a:p>
        </p:txBody>
      </p:sp>
      <p:sp>
        <p:nvSpPr>
          <p:cNvPr id="20" name="Text Box 3"/>
          <p:cNvSpPr txBox="1">
            <a:spLocks noChangeArrowheads="1"/>
          </p:cNvSpPr>
          <p:nvPr/>
        </p:nvSpPr>
        <p:spPr bwMode="auto">
          <a:xfrm>
            <a:off x="1292226" y="4419600"/>
            <a:ext cx="686438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 dirty="0">
                <a:cs typeface="Times New Roman" pitchFamily="18" charset="0"/>
              </a:rPr>
              <a:t>If we reduce the number of friends from 4 to 3</a:t>
            </a:r>
            <a:br>
              <a:rPr lang="en-US" altLang="en-US" sz="2800" i="0" dirty="0">
                <a:cs typeface="Times New Roman" pitchFamily="18" charset="0"/>
              </a:rPr>
            </a:br>
            <a:r>
              <a:rPr lang="en-US" altLang="en-US" sz="2800" i="0" dirty="0">
                <a:cs typeface="Times New Roman" pitchFamily="18" charset="0"/>
              </a:rPr>
              <a:t>is the savings just 25%? </a:t>
            </a:r>
          </a:p>
        </p:txBody>
      </p:sp>
    </p:spTree>
    <p:extLst>
      <p:ext uri="{BB962C8B-B14F-4D97-AF65-F5344CB8AC3E}">
        <p14:creationId xmlns:p14="http://schemas.microsoft.com/office/powerpoint/2010/main" val="12687001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18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461839" grpId="0"/>
      <p:bldP spid="20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90" name="Oval 2"/>
          <p:cNvSpPr>
            <a:spLocks noChangeArrowheads="1"/>
          </p:cNvSpPr>
          <p:nvPr/>
        </p:nvSpPr>
        <p:spPr bwMode="auto">
          <a:xfrm>
            <a:off x="41529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89091" name="AutoShape 3"/>
          <p:cNvCxnSpPr>
            <a:cxnSpLocks noChangeShapeType="1"/>
            <a:stCxn id="89090" idx="4"/>
            <a:endCxn id="89154" idx="0"/>
          </p:cNvCxnSpPr>
          <p:nvPr/>
        </p:nvCxnSpPr>
        <p:spPr bwMode="auto">
          <a:xfrm>
            <a:off x="4552950" y="1076325"/>
            <a:ext cx="3573463" cy="76200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092" name="AutoShape 4"/>
          <p:cNvCxnSpPr>
            <a:cxnSpLocks noChangeShapeType="1"/>
            <a:stCxn id="89090" idx="4"/>
            <a:endCxn id="89172" idx="0"/>
          </p:cNvCxnSpPr>
          <p:nvPr/>
        </p:nvCxnSpPr>
        <p:spPr bwMode="auto">
          <a:xfrm flipH="1">
            <a:off x="1182688" y="1076325"/>
            <a:ext cx="3370262" cy="78422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093" name="AutoShape 5"/>
          <p:cNvCxnSpPr>
            <a:cxnSpLocks noChangeShapeType="1"/>
            <a:stCxn id="89090" idx="4"/>
            <a:endCxn id="89163" idx="0"/>
          </p:cNvCxnSpPr>
          <p:nvPr/>
        </p:nvCxnSpPr>
        <p:spPr bwMode="auto">
          <a:xfrm flipH="1">
            <a:off x="3630613" y="1076325"/>
            <a:ext cx="922337" cy="7429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89094" name="AutoShape 6"/>
          <p:cNvCxnSpPr>
            <a:cxnSpLocks noChangeShapeType="1"/>
            <a:stCxn id="89090" idx="4"/>
            <a:endCxn id="89145" idx="0"/>
          </p:cNvCxnSpPr>
          <p:nvPr/>
        </p:nvCxnSpPr>
        <p:spPr bwMode="auto">
          <a:xfrm>
            <a:off x="4552950" y="1076325"/>
            <a:ext cx="1379538" cy="75247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89095" name="AutoShape 7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89096" name="Text Box 8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grpSp>
        <p:nvGrpSpPr>
          <p:cNvPr id="89097" name="Group 9"/>
          <p:cNvGrpSpPr>
            <a:grpSpLocks/>
          </p:cNvGrpSpPr>
          <p:nvPr/>
        </p:nvGrpSpPr>
        <p:grpSpPr bwMode="auto">
          <a:xfrm>
            <a:off x="142875" y="1870075"/>
            <a:ext cx="1981200" cy="1422400"/>
            <a:chOff x="96" y="1296"/>
            <a:chExt cx="1488" cy="1104"/>
          </a:xfrm>
        </p:grpSpPr>
        <p:sp>
          <p:nvSpPr>
            <p:cNvPr id="89172" name="Oval 1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89173" name="AutoShape 11"/>
            <p:cNvCxnSpPr>
              <a:cxnSpLocks noChangeShapeType="1"/>
              <a:stCxn id="89172" idx="4"/>
              <a:endCxn id="89180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74" name="AutoShape 12"/>
            <p:cNvCxnSpPr>
              <a:cxnSpLocks noChangeShapeType="1"/>
              <a:stCxn id="89172" idx="4"/>
              <a:endCxn id="89177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75" name="AutoShape 13"/>
            <p:cNvCxnSpPr>
              <a:cxnSpLocks noChangeShapeType="1"/>
              <a:stCxn id="89172" idx="4"/>
              <a:endCxn id="89178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76" name="AutoShape 14"/>
            <p:cNvCxnSpPr>
              <a:cxnSpLocks noChangeShapeType="1"/>
              <a:stCxn id="89172" idx="4"/>
              <a:endCxn id="89179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77" name="AutoShape 1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78" name="AutoShape 1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79" name="AutoShape 1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80" name="AutoShape 1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  <p:grpSp>
        <p:nvGrpSpPr>
          <p:cNvPr id="89098" name="Group 19"/>
          <p:cNvGrpSpPr>
            <a:grpSpLocks/>
          </p:cNvGrpSpPr>
          <p:nvPr/>
        </p:nvGrpSpPr>
        <p:grpSpPr bwMode="auto">
          <a:xfrm>
            <a:off x="2590800" y="1828800"/>
            <a:ext cx="1981200" cy="1422400"/>
            <a:chOff x="96" y="1296"/>
            <a:chExt cx="1488" cy="1104"/>
          </a:xfrm>
        </p:grpSpPr>
        <p:sp>
          <p:nvSpPr>
            <p:cNvPr id="89163" name="Oval 2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89164" name="AutoShape 21"/>
            <p:cNvCxnSpPr>
              <a:cxnSpLocks noChangeShapeType="1"/>
              <a:stCxn id="89163" idx="4"/>
              <a:endCxn id="89171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65" name="AutoShape 22"/>
            <p:cNvCxnSpPr>
              <a:cxnSpLocks noChangeShapeType="1"/>
              <a:stCxn id="89163" idx="4"/>
              <a:endCxn id="89168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66" name="AutoShape 23"/>
            <p:cNvCxnSpPr>
              <a:cxnSpLocks noChangeShapeType="1"/>
              <a:stCxn id="89163" idx="4"/>
              <a:endCxn id="89169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67" name="AutoShape 24"/>
            <p:cNvCxnSpPr>
              <a:cxnSpLocks noChangeShapeType="1"/>
              <a:stCxn id="89163" idx="4"/>
              <a:endCxn id="89170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68" name="AutoShape 2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69" name="AutoShape 2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70" name="AutoShape 2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71" name="AutoShape 2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  <p:grpSp>
        <p:nvGrpSpPr>
          <p:cNvPr id="89099" name="Group 29"/>
          <p:cNvGrpSpPr>
            <a:grpSpLocks/>
          </p:cNvGrpSpPr>
          <p:nvPr/>
        </p:nvGrpSpPr>
        <p:grpSpPr bwMode="auto">
          <a:xfrm>
            <a:off x="7086600" y="1847850"/>
            <a:ext cx="1981200" cy="1422400"/>
            <a:chOff x="96" y="1296"/>
            <a:chExt cx="1488" cy="1104"/>
          </a:xfrm>
        </p:grpSpPr>
        <p:sp>
          <p:nvSpPr>
            <p:cNvPr id="89154" name="Oval 3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89155" name="AutoShape 31"/>
            <p:cNvCxnSpPr>
              <a:cxnSpLocks noChangeShapeType="1"/>
              <a:stCxn id="89154" idx="4"/>
              <a:endCxn id="89162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56" name="AutoShape 32"/>
            <p:cNvCxnSpPr>
              <a:cxnSpLocks noChangeShapeType="1"/>
              <a:stCxn id="89154" idx="4"/>
              <a:endCxn id="89159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57" name="AutoShape 33"/>
            <p:cNvCxnSpPr>
              <a:cxnSpLocks noChangeShapeType="1"/>
              <a:stCxn id="89154" idx="4"/>
              <a:endCxn id="89160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58" name="AutoShape 34"/>
            <p:cNvCxnSpPr>
              <a:cxnSpLocks noChangeShapeType="1"/>
              <a:stCxn id="89154" idx="4"/>
              <a:endCxn id="89161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59" name="AutoShape 3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60" name="AutoShape 3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61" name="AutoShape 3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62" name="AutoShape 3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  <p:grpSp>
        <p:nvGrpSpPr>
          <p:cNvPr id="89100" name="Group 39"/>
          <p:cNvGrpSpPr>
            <a:grpSpLocks/>
          </p:cNvGrpSpPr>
          <p:nvPr/>
        </p:nvGrpSpPr>
        <p:grpSpPr bwMode="auto">
          <a:xfrm>
            <a:off x="4892675" y="1838325"/>
            <a:ext cx="1981200" cy="1422400"/>
            <a:chOff x="96" y="1296"/>
            <a:chExt cx="1488" cy="1104"/>
          </a:xfrm>
        </p:grpSpPr>
        <p:sp>
          <p:nvSpPr>
            <p:cNvPr id="89145" name="Oval 40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89146" name="AutoShape 41"/>
            <p:cNvCxnSpPr>
              <a:cxnSpLocks noChangeShapeType="1"/>
              <a:stCxn id="89145" idx="4"/>
              <a:endCxn id="89153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47" name="AutoShape 42"/>
            <p:cNvCxnSpPr>
              <a:cxnSpLocks noChangeShapeType="1"/>
              <a:stCxn id="89145" idx="4"/>
              <a:endCxn id="89150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48" name="AutoShape 43"/>
            <p:cNvCxnSpPr>
              <a:cxnSpLocks noChangeShapeType="1"/>
              <a:stCxn id="89145" idx="4"/>
              <a:endCxn id="89151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89149" name="AutoShape 44"/>
            <p:cNvCxnSpPr>
              <a:cxnSpLocks noChangeShapeType="1"/>
              <a:stCxn id="89145" idx="4"/>
              <a:endCxn id="89152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89150" name="AutoShape 45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51" name="AutoShape 46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52" name="AutoShape 47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89153" name="AutoShape 48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  <p:grpSp>
        <p:nvGrpSpPr>
          <p:cNvPr id="6" name="Group 49"/>
          <p:cNvGrpSpPr>
            <a:grpSpLocks/>
          </p:cNvGrpSpPr>
          <p:nvPr/>
        </p:nvGrpSpPr>
        <p:grpSpPr bwMode="auto">
          <a:xfrm>
            <a:off x="152400" y="1524000"/>
            <a:ext cx="2057400" cy="2286000"/>
            <a:chOff x="96" y="960"/>
            <a:chExt cx="1296" cy="1440"/>
          </a:xfrm>
        </p:grpSpPr>
        <p:sp>
          <p:nvSpPr>
            <p:cNvPr id="89143" name="Line 50"/>
            <p:cNvSpPr>
              <a:spLocks noChangeShapeType="1"/>
            </p:cNvSpPr>
            <p:nvPr/>
          </p:nvSpPr>
          <p:spPr bwMode="auto">
            <a:xfrm>
              <a:off x="144" y="1008"/>
              <a:ext cx="1248" cy="124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4" name="Line 51"/>
            <p:cNvSpPr>
              <a:spLocks noChangeShapeType="1"/>
            </p:cNvSpPr>
            <p:nvPr/>
          </p:nvSpPr>
          <p:spPr bwMode="auto">
            <a:xfrm flipH="1">
              <a:off x="96" y="960"/>
              <a:ext cx="1104" cy="14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" name="Group 52"/>
          <p:cNvGrpSpPr>
            <a:grpSpLocks/>
          </p:cNvGrpSpPr>
          <p:nvPr/>
        </p:nvGrpSpPr>
        <p:grpSpPr bwMode="auto">
          <a:xfrm>
            <a:off x="2514600" y="2819400"/>
            <a:ext cx="5105400" cy="762000"/>
            <a:chOff x="1584" y="1776"/>
            <a:chExt cx="3216" cy="480"/>
          </a:xfrm>
        </p:grpSpPr>
        <p:grpSp>
          <p:nvGrpSpPr>
            <p:cNvPr id="89134" name="Group 53"/>
            <p:cNvGrpSpPr>
              <a:grpSpLocks/>
            </p:cNvGrpSpPr>
            <p:nvPr/>
          </p:nvGrpSpPr>
          <p:grpSpPr bwMode="auto">
            <a:xfrm>
              <a:off x="1584" y="1776"/>
              <a:ext cx="336" cy="480"/>
              <a:chOff x="1584" y="1776"/>
              <a:chExt cx="336" cy="480"/>
            </a:xfrm>
          </p:grpSpPr>
          <p:sp>
            <p:nvSpPr>
              <p:cNvPr id="89141" name="Line 54"/>
              <p:cNvSpPr>
                <a:spLocks noChangeShapeType="1"/>
              </p:cNvSpPr>
              <p:nvPr/>
            </p:nvSpPr>
            <p:spPr bwMode="auto">
              <a:xfrm>
                <a:off x="1584" y="1776"/>
                <a:ext cx="336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42" name="Line 55"/>
              <p:cNvSpPr>
                <a:spLocks noChangeShapeType="1"/>
              </p:cNvSpPr>
              <p:nvPr/>
            </p:nvSpPr>
            <p:spPr bwMode="auto">
              <a:xfrm flipH="1">
                <a:off x="1584" y="1776"/>
                <a:ext cx="24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35" name="Group 56"/>
            <p:cNvGrpSpPr>
              <a:grpSpLocks/>
            </p:cNvGrpSpPr>
            <p:nvPr/>
          </p:nvGrpSpPr>
          <p:grpSpPr bwMode="auto">
            <a:xfrm>
              <a:off x="3024" y="1776"/>
              <a:ext cx="336" cy="480"/>
              <a:chOff x="1584" y="1776"/>
              <a:chExt cx="336" cy="480"/>
            </a:xfrm>
          </p:grpSpPr>
          <p:sp>
            <p:nvSpPr>
              <p:cNvPr id="89139" name="Line 57"/>
              <p:cNvSpPr>
                <a:spLocks noChangeShapeType="1"/>
              </p:cNvSpPr>
              <p:nvPr/>
            </p:nvSpPr>
            <p:spPr bwMode="auto">
              <a:xfrm>
                <a:off x="1584" y="1776"/>
                <a:ext cx="336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40" name="Line 58"/>
              <p:cNvSpPr>
                <a:spLocks noChangeShapeType="1"/>
              </p:cNvSpPr>
              <p:nvPr/>
            </p:nvSpPr>
            <p:spPr bwMode="auto">
              <a:xfrm flipH="1">
                <a:off x="1584" y="1776"/>
                <a:ext cx="24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9136" name="Group 59"/>
            <p:cNvGrpSpPr>
              <a:grpSpLocks/>
            </p:cNvGrpSpPr>
            <p:nvPr/>
          </p:nvGrpSpPr>
          <p:grpSpPr bwMode="auto">
            <a:xfrm>
              <a:off x="4464" y="1776"/>
              <a:ext cx="336" cy="480"/>
              <a:chOff x="1584" y="1776"/>
              <a:chExt cx="336" cy="480"/>
            </a:xfrm>
          </p:grpSpPr>
          <p:sp>
            <p:nvSpPr>
              <p:cNvPr id="89137" name="Line 60"/>
              <p:cNvSpPr>
                <a:spLocks noChangeShapeType="1"/>
              </p:cNvSpPr>
              <p:nvPr/>
            </p:nvSpPr>
            <p:spPr bwMode="auto">
              <a:xfrm>
                <a:off x="1584" y="1776"/>
                <a:ext cx="336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138" name="Line 61"/>
              <p:cNvSpPr>
                <a:spLocks noChangeShapeType="1"/>
              </p:cNvSpPr>
              <p:nvPr/>
            </p:nvSpPr>
            <p:spPr bwMode="auto">
              <a:xfrm flipH="1">
                <a:off x="1584" y="1776"/>
                <a:ext cx="24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1" name="Group 62"/>
          <p:cNvGrpSpPr>
            <a:grpSpLocks/>
          </p:cNvGrpSpPr>
          <p:nvPr/>
        </p:nvGrpSpPr>
        <p:grpSpPr bwMode="auto">
          <a:xfrm>
            <a:off x="3124200" y="3200400"/>
            <a:ext cx="5715000" cy="152400"/>
            <a:chOff x="1968" y="2016"/>
            <a:chExt cx="3600" cy="96"/>
          </a:xfrm>
        </p:grpSpPr>
        <p:grpSp>
          <p:nvGrpSpPr>
            <p:cNvPr id="89104" name="Group 63"/>
            <p:cNvGrpSpPr>
              <a:grpSpLocks/>
            </p:cNvGrpSpPr>
            <p:nvPr/>
          </p:nvGrpSpPr>
          <p:grpSpPr bwMode="auto">
            <a:xfrm>
              <a:off x="1968" y="2016"/>
              <a:ext cx="768" cy="96"/>
              <a:chOff x="1968" y="2016"/>
              <a:chExt cx="768" cy="96"/>
            </a:xfrm>
          </p:grpSpPr>
          <p:grpSp>
            <p:nvGrpSpPr>
              <p:cNvPr id="89125" name="Group 64"/>
              <p:cNvGrpSpPr>
                <a:grpSpLocks/>
              </p:cNvGrpSpPr>
              <p:nvPr/>
            </p:nvGrpSpPr>
            <p:grpSpPr bwMode="auto">
              <a:xfrm>
                <a:off x="1968" y="2016"/>
                <a:ext cx="96" cy="96"/>
                <a:chOff x="1488" y="2928"/>
                <a:chExt cx="96" cy="96"/>
              </a:xfrm>
            </p:grpSpPr>
            <p:sp>
              <p:nvSpPr>
                <p:cNvPr id="89132" name="Line 65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33" name="Line 66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26" name="Group 67"/>
              <p:cNvGrpSpPr>
                <a:grpSpLocks/>
              </p:cNvGrpSpPr>
              <p:nvPr/>
            </p:nvGrpSpPr>
            <p:grpSpPr bwMode="auto">
              <a:xfrm>
                <a:off x="2304" y="2016"/>
                <a:ext cx="96" cy="96"/>
                <a:chOff x="1488" y="2928"/>
                <a:chExt cx="96" cy="96"/>
              </a:xfrm>
            </p:grpSpPr>
            <p:sp>
              <p:nvSpPr>
                <p:cNvPr id="89130" name="Line 68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31" name="Line 69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27" name="Group 70"/>
              <p:cNvGrpSpPr>
                <a:grpSpLocks/>
              </p:cNvGrpSpPr>
              <p:nvPr/>
            </p:nvGrpSpPr>
            <p:grpSpPr bwMode="auto">
              <a:xfrm>
                <a:off x="2640" y="2016"/>
                <a:ext cx="96" cy="96"/>
                <a:chOff x="1488" y="2928"/>
                <a:chExt cx="96" cy="96"/>
              </a:xfrm>
            </p:grpSpPr>
            <p:sp>
              <p:nvSpPr>
                <p:cNvPr id="89128" name="Line 71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29" name="Line 72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89105" name="Group 73"/>
            <p:cNvGrpSpPr>
              <a:grpSpLocks/>
            </p:cNvGrpSpPr>
            <p:nvPr/>
          </p:nvGrpSpPr>
          <p:grpSpPr bwMode="auto">
            <a:xfrm>
              <a:off x="3408" y="2016"/>
              <a:ext cx="768" cy="96"/>
              <a:chOff x="1968" y="2016"/>
              <a:chExt cx="768" cy="96"/>
            </a:xfrm>
          </p:grpSpPr>
          <p:grpSp>
            <p:nvGrpSpPr>
              <p:cNvPr id="89116" name="Group 74"/>
              <p:cNvGrpSpPr>
                <a:grpSpLocks/>
              </p:cNvGrpSpPr>
              <p:nvPr/>
            </p:nvGrpSpPr>
            <p:grpSpPr bwMode="auto">
              <a:xfrm>
                <a:off x="1968" y="2016"/>
                <a:ext cx="96" cy="96"/>
                <a:chOff x="1488" y="2928"/>
                <a:chExt cx="96" cy="96"/>
              </a:xfrm>
            </p:grpSpPr>
            <p:sp>
              <p:nvSpPr>
                <p:cNvPr id="89123" name="Line 75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24" name="Line 76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17" name="Group 77"/>
              <p:cNvGrpSpPr>
                <a:grpSpLocks/>
              </p:cNvGrpSpPr>
              <p:nvPr/>
            </p:nvGrpSpPr>
            <p:grpSpPr bwMode="auto">
              <a:xfrm>
                <a:off x="2304" y="2016"/>
                <a:ext cx="96" cy="96"/>
                <a:chOff x="1488" y="2928"/>
                <a:chExt cx="96" cy="96"/>
              </a:xfrm>
            </p:grpSpPr>
            <p:sp>
              <p:nvSpPr>
                <p:cNvPr id="89121" name="Line 78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22" name="Line 79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18" name="Group 80"/>
              <p:cNvGrpSpPr>
                <a:grpSpLocks/>
              </p:cNvGrpSpPr>
              <p:nvPr/>
            </p:nvGrpSpPr>
            <p:grpSpPr bwMode="auto">
              <a:xfrm>
                <a:off x="2640" y="2016"/>
                <a:ext cx="96" cy="96"/>
                <a:chOff x="1488" y="2928"/>
                <a:chExt cx="96" cy="96"/>
              </a:xfrm>
            </p:grpSpPr>
            <p:sp>
              <p:nvSpPr>
                <p:cNvPr id="89119" name="Line 81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20" name="Line 82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89106" name="Group 83"/>
            <p:cNvGrpSpPr>
              <a:grpSpLocks/>
            </p:cNvGrpSpPr>
            <p:nvPr/>
          </p:nvGrpSpPr>
          <p:grpSpPr bwMode="auto">
            <a:xfrm>
              <a:off x="4800" y="2016"/>
              <a:ext cx="768" cy="96"/>
              <a:chOff x="1968" y="2016"/>
              <a:chExt cx="768" cy="96"/>
            </a:xfrm>
          </p:grpSpPr>
          <p:grpSp>
            <p:nvGrpSpPr>
              <p:cNvPr id="89107" name="Group 84"/>
              <p:cNvGrpSpPr>
                <a:grpSpLocks/>
              </p:cNvGrpSpPr>
              <p:nvPr/>
            </p:nvGrpSpPr>
            <p:grpSpPr bwMode="auto">
              <a:xfrm>
                <a:off x="1968" y="2016"/>
                <a:ext cx="96" cy="96"/>
                <a:chOff x="1488" y="2928"/>
                <a:chExt cx="96" cy="96"/>
              </a:xfrm>
            </p:grpSpPr>
            <p:sp>
              <p:nvSpPr>
                <p:cNvPr id="89114" name="Line 85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15" name="Line 86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08" name="Group 87"/>
              <p:cNvGrpSpPr>
                <a:grpSpLocks/>
              </p:cNvGrpSpPr>
              <p:nvPr/>
            </p:nvGrpSpPr>
            <p:grpSpPr bwMode="auto">
              <a:xfrm>
                <a:off x="2304" y="2016"/>
                <a:ext cx="96" cy="96"/>
                <a:chOff x="1488" y="2928"/>
                <a:chExt cx="96" cy="96"/>
              </a:xfrm>
            </p:grpSpPr>
            <p:sp>
              <p:nvSpPr>
                <p:cNvPr id="89112" name="Line 88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13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89109" name="Group 90"/>
              <p:cNvGrpSpPr>
                <a:grpSpLocks/>
              </p:cNvGrpSpPr>
              <p:nvPr/>
            </p:nvGrpSpPr>
            <p:grpSpPr bwMode="auto">
              <a:xfrm>
                <a:off x="2640" y="2016"/>
                <a:ext cx="96" cy="96"/>
                <a:chOff x="1488" y="2928"/>
                <a:chExt cx="96" cy="96"/>
              </a:xfrm>
            </p:grpSpPr>
            <p:sp>
              <p:nvSpPr>
                <p:cNvPr id="89110" name="Line 91"/>
                <p:cNvSpPr>
                  <a:spLocks noChangeShapeType="1"/>
                </p:cNvSpPr>
                <p:nvPr/>
              </p:nvSpPr>
              <p:spPr bwMode="auto">
                <a:xfrm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9111" name="Line 92"/>
                <p:cNvSpPr>
                  <a:spLocks noChangeShapeType="1"/>
                </p:cNvSpPr>
                <p:nvPr/>
              </p:nvSpPr>
              <p:spPr bwMode="auto">
                <a:xfrm flipH="1">
                  <a:off x="1488" y="2928"/>
                  <a:ext cx="96" cy="96"/>
                </a:xfrm>
                <a:prstGeom prst="lin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</p:spTree>
    <p:extLst>
      <p:ext uri="{BB962C8B-B14F-4D97-AF65-F5344CB8AC3E}">
        <p14:creationId xmlns:p14="http://schemas.microsoft.com/office/powerpoint/2010/main" val="32095481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 nodeType="clickPar">
                      <p:stCondLst>
                        <p:cond delay="indefinite"/>
                      </p:stCondLst>
                      <p:childTnLst>
                        <p:par>
                          <p:cTn id="1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3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7772400" cy="4114800"/>
          </a:xfrm>
        </p:spPr>
        <p:txBody>
          <a:bodyPr/>
          <a:lstStyle/>
          <a:p>
            <a:pPr eaLnBrk="1" hangingPunct="1">
              <a:buFontTx/>
              <a:buNone/>
            </a:pPr>
            <a:r>
              <a:rPr lang="en-US" altLang="en-US" sz="2800" dirty="0"/>
              <a:t>Time for top level:</a:t>
            </a:r>
            <a:endParaRPr lang="en-US" altLang="en-US" sz="4000" dirty="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 1 &lt; 1.58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  <a:endParaRPr lang="en-US" altLang="en-US" sz="36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352800" y="2362204"/>
            <a:ext cx="1893888" cy="641351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0" y="2330454"/>
            <a:ext cx="3130550" cy="641351"/>
            <a:chOff x="3408" y="1468"/>
            <a:chExt cx="1972" cy="404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9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 </a:t>
              </a:r>
              <a:r>
                <a:rPr lang="en-CA" altLang="en-US" i="0"/>
                <a:t>θ</a:t>
              </a:r>
              <a:r>
                <a:rPr lang="en-US" altLang="en-US" i="0"/>
                <a:t>(</a:t>
              </a:r>
              <a:r>
                <a:rPr lang="en-US" altLang="en-US"/>
                <a:t>n</a:t>
              </a:r>
              <a:r>
                <a:rPr lang="en-US" altLang="en-US" i="0" baseline="30000"/>
                <a:t>1.58</a:t>
              </a:r>
              <a:r>
                <a:rPr lang="en-US" altLang="en-US" i="0"/>
                <a:t>)</a:t>
              </a:r>
              <a:endParaRPr lang="en-CA" altLang="en-US" i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3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2 </a:t>
              </a:r>
              <a:endParaRPr lang="en-CA" altLang="en-US" sz="1800" i="0"/>
            </a:p>
          </p:txBody>
        </p:sp>
      </p:grpSp>
      <p:grpSp>
        <p:nvGrpSpPr>
          <p:cNvPr id="4" name="Group 9"/>
          <p:cNvGrpSpPr>
            <a:grpSpLocks/>
          </p:cNvGrpSpPr>
          <p:nvPr/>
        </p:nvGrpSpPr>
        <p:grpSpPr bwMode="auto">
          <a:xfrm>
            <a:off x="333375" y="3505203"/>
            <a:ext cx="7486651" cy="627063"/>
            <a:chOff x="210" y="2208"/>
            <a:chExt cx="4716" cy="395"/>
          </a:xfrm>
        </p:grpSpPr>
        <p:sp>
          <p:nvSpPr>
            <p:cNvPr id="96267" name="Rectangle 10"/>
            <p:cNvSpPr>
              <a:spLocks noChangeArrowheads="1"/>
            </p:cNvSpPr>
            <p:nvPr/>
          </p:nvSpPr>
          <p:spPr bwMode="auto">
            <a:xfrm>
              <a:off x="210" y="2276"/>
              <a:ext cx="152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 dirty="0"/>
                <a:t>Hence, </a:t>
              </a:r>
              <a:r>
                <a:rPr lang="en-CA" altLang="en-US" sz="2800" dirty="0"/>
                <a:t>T</a:t>
              </a:r>
              <a:r>
                <a:rPr lang="en-CA" altLang="en-US" sz="2800" i="0" dirty="0"/>
                <a:t>(</a:t>
              </a:r>
              <a:r>
                <a:rPr lang="en-CA" altLang="en-US" sz="2800" dirty="0"/>
                <a:t>n</a:t>
              </a:r>
              <a:r>
                <a:rPr lang="en-CA" altLang="en-US" sz="2800" i="0" dirty="0"/>
                <a:t>) = ?</a:t>
              </a:r>
              <a:endParaRPr lang="en-US" altLang="en-US" sz="2800" i="0" dirty="0"/>
            </a:p>
          </p:txBody>
        </p:sp>
        <p:grpSp>
          <p:nvGrpSpPr>
            <p:cNvPr id="96268" name="Group 11"/>
            <p:cNvGrpSpPr>
              <a:grpSpLocks/>
            </p:cNvGrpSpPr>
            <p:nvPr/>
          </p:nvGrpSpPr>
          <p:grpSpPr bwMode="auto">
            <a:xfrm>
              <a:off x="1377" y="2208"/>
              <a:ext cx="3549" cy="369"/>
              <a:chOff x="1372" y="2188"/>
              <a:chExt cx="3549" cy="369"/>
            </a:xfrm>
          </p:grpSpPr>
          <p:sp useBgFill="1">
            <p:nvSpPr>
              <p:cNvPr id="96269" name="Text Box 12"/>
              <p:cNvSpPr txBox="1">
                <a:spLocks noChangeArrowheads="1"/>
              </p:cNvSpPr>
              <p:nvPr/>
            </p:nvSpPr>
            <p:spPr bwMode="auto">
              <a:xfrm>
                <a:off x="1372" y="2227"/>
                <a:ext cx="3549" cy="330"/>
              </a:xfrm>
              <a:prstGeom prst="rect">
                <a:avLst/>
              </a:prstGeom>
              <a:ln>
                <a:noFill/>
              </a:ln>
              <a:extLs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800" i="0" dirty="0"/>
                  <a:t>= θ(base cases) = θ(</a:t>
                </a:r>
                <a:r>
                  <a:rPr lang="en-US" altLang="en-US" sz="2800" dirty="0"/>
                  <a:t>n  </a:t>
                </a:r>
                <a:r>
                  <a:rPr lang="en-US" altLang="en-US" sz="2800" i="0" dirty="0"/>
                  <a:t>       ) </a:t>
                </a:r>
                <a:r>
                  <a:rPr lang="en-CA" altLang="en-US" sz="2800" i="0" dirty="0"/>
                  <a:t>= θ(</a:t>
                </a:r>
                <a:r>
                  <a:rPr lang="en-CA" altLang="en-US" sz="2800" dirty="0"/>
                  <a:t>n</a:t>
                </a:r>
                <a:r>
                  <a:rPr lang="en-US" altLang="en-US" sz="2800" i="0" baseline="30000" dirty="0"/>
                  <a:t>1.58</a:t>
                </a:r>
                <a:r>
                  <a:rPr lang="en-CA" altLang="en-US" sz="2800" i="0" dirty="0"/>
                  <a:t>).</a:t>
                </a:r>
              </a:p>
            </p:txBody>
          </p:sp>
          <p:sp>
            <p:nvSpPr>
              <p:cNvPr id="96270" name="Text Box 13"/>
              <p:cNvSpPr txBox="1">
                <a:spLocks noChangeArrowheads="1"/>
              </p:cNvSpPr>
              <p:nvPr/>
            </p:nvSpPr>
            <p:spPr bwMode="auto">
              <a:xfrm>
                <a:off x="3313" y="2188"/>
                <a:ext cx="57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800" i="0" baseline="30000"/>
                  <a:t>log </a:t>
                </a:r>
                <a:r>
                  <a:rPr lang="en-US" altLang="en-US" sz="1800" baseline="30000"/>
                  <a:t>a</a:t>
                </a:r>
                <a:r>
                  <a:rPr lang="en-US" altLang="en-US" sz="1800" i="0"/>
                  <a:t>/</a:t>
                </a:r>
                <a:r>
                  <a:rPr lang="en-US" altLang="en-US" sz="1800" i="0" baseline="-25000"/>
                  <a:t>log </a:t>
                </a:r>
                <a:r>
                  <a:rPr lang="en-US" altLang="en-US" sz="1800" baseline="-25000"/>
                  <a:t>b</a:t>
                </a:r>
                <a:r>
                  <a:rPr lang="en-US" altLang="en-US" sz="1800" i="0" baseline="-25000"/>
                  <a:t> </a:t>
                </a:r>
                <a:endParaRPr lang="en-CA" altLang="en-US" sz="1800" i="0"/>
              </a:p>
            </p:txBody>
          </p:sp>
        </p:grp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/>
              <a:t>Evaluating</a:t>
            </a:r>
            <a:r>
              <a:rPr lang="en-US" altLang="en-US" sz="4000"/>
              <a:t>: </a:t>
            </a:r>
            <a:r>
              <a:rPr lang="en-CA" altLang="en-US" sz="4000" i="1">
                <a:solidFill>
                  <a:schemeClr val="tx1"/>
                </a:solidFill>
              </a:rPr>
              <a:t>T</a:t>
            </a:r>
            <a:r>
              <a:rPr lang="en-CA" altLang="en-US" sz="4000">
                <a:solidFill>
                  <a:schemeClr val="tx1"/>
                </a:solidFill>
              </a:rPr>
              <a:t>(</a:t>
            </a:r>
            <a:r>
              <a:rPr lang="en-CA" altLang="en-US" sz="4000" i="1">
                <a:solidFill>
                  <a:schemeClr val="tx1"/>
                </a:solidFill>
              </a:rPr>
              <a:t>n</a:t>
            </a:r>
            <a:r>
              <a:rPr lang="en-CA" altLang="en-US" sz="4000">
                <a:solidFill>
                  <a:schemeClr val="tx1"/>
                </a:solidFill>
              </a:rPr>
              <a:t>) =</a:t>
            </a:r>
            <a:r>
              <a:rPr lang="en-US" altLang="en-US" sz="4000">
                <a:solidFill>
                  <a:schemeClr val="tx1"/>
                </a:solidFill>
              </a:rPr>
              <a:t> </a:t>
            </a:r>
            <a:r>
              <a:rPr lang="en-US" altLang="en-US" sz="4000" i="1">
                <a:solidFill>
                  <a:schemeClr val="tx1"/>
                </a:solidFill>
              </a:rPr>
              <a:t>aT</a:t>
            </a:r>
            <a:r>
              <a:rPr lang="en-US" altLang="en-US" sz="4000">
                <a:solidFill>
                  <a:schemeClr val="tx1"/>
                </a:solidFill>
              </a:rPr>
              <a:t>(</a:t>
            </a:r>
            <a:r>
              <a:rPr lang="en-US" altLang="en-US" sz="4000" i="1">
                <a:solidFill>
                  <a:schemeClr val="tx1"/>
                </a:solidFill>
              </a:rPr>
              <a:t>n</a:t>
            </a:r>
            <a:r>
              <a:rPr lang="en-US" altLang="en-US" sz="4000">
                <a:solidFill>
                  <a:schemeClr val="tx1"/>
                </a:solidFill>
              </a:rPr>
              <a:t>/</a:t>
            </a:r>
            <a:r>
              <a:rPr lang="en-US" altLang="en-US" sz="4000" i="1">
                <a:solidFill>
                  <a:schemeClr val="tx1"/>
                </a:solidFill>
              </a:rPr>
              <a:t>b</a:t>
            </a:r>
            <a:r>
              <a:rPr lang="en-US" altLang="en-US" sz="4000">
                <a:solidFill>
                  <a:schemeClr val="tx1"/>
                </a:solidFill>
              </a:rPr>
              <a:t>) + </a:t>
            </a:r>
            <a:r>
              <a:rPr lang="en-US" altLang="en-US" sz="4000" i="1">
                <a:solidFill>
                  <a:schemeClr val="tx1"/>
                </a:solidFill>
              </a:rPr>
              <a:t>n</a:t>
            </a:r>
            <a:r>
              <a:rPr lang="en-US" altLang="en-US" sz="4000" i="1" baseline="30000">
                <a:solidFill>
                  <a:schemeClr val="tx1"/>
                </a:solidFill>
              </a:rPr>
              <a:t>c</a:t>
            </a:r>
            <a:br>
              <a:rPr lang="en-US" altLang="en-US" sz="4000">
                <a:solidFill>
                  <a:schemeClr val="tx1"/>
                </a:solidFill>
              </a:rPr>
            </a:br>
            <a:r>
              <a:rPr lang="en-US" altLang="en-US" sz="4000">
                <a:solidFill>
                  <a:schemeClr val="tx1"/>
                </a:solidFill>
              </a:rPr>
              <a:t>                           = 3</a:t>
            </a:r>
            <a:r>
              <a:rPr lang="en-CA" altLang="en-US" sz="4000" i="1">
                <a:solidFill>
                  <a:schemeClr val="tx1"/>
                </a:solidFill>
              </a:rPr>
              <a:t>T</a:t>
            </a:r>
            <a:r>
              <a:rPr lang="en-CA" altLang="en-US" sz="4000">
                <a:solidFill>
                  <a:schemeClr val="tx1"/>
                </a:solidFill>
              </a:rPr>
              <a:t>(</a:t>
            </a:r>
            <a:r>
              <a:rPr lang="en-CA" altLang="en-US" sz="4000" i="1">
                <a:solidFill>
                  <a:schemeClr val="tx1"/>
                </a:solidFill>
              </a:rPr>
              <a:t>n</a:t>
            </a:r>
            <a:r>
              <a:rPr lang="en-CA" altLang="en-US" sz="4000">
                <a:solidFill>
                  <a:schemeClr val="tx1"/>
                </a:solidFill>
              </a:rPr>
              <a:t>/</a:t>
            </a:r>
            <a:r>
              <a:rPr lang="en-US" altLang="en-US" sz="4000">
                <a:solidFill>
                  <a:schemeClr val="tx1"/>
                </a:solidFill>
              </a:rPr>
              <a:t>2</a:t>
            </a:r>
            <a:r>
              <a:rPr lang="en-CA" altLang="en-US" sz="4000">
                <a:solidFill>
                  <a:schemeClr val="tx1"/>
                </a:solidFill>
              </a:rPr>
              <a:t>) + </a:t>
            </a:r>
            <a:r>
              <a:rPr lang="en-CA" altLang="en-US" sz="4000" i="1">
                <a:solidFill>
                  <a:schemeClr val="tx1"/>
                </a:solidFill>
              </a:rPr>
              <a:t>n</a:t>
            </a:r>
            <a:r>
              <a:rPr lang="en-CA" altLang="en-US" sz="4000"/>
              <a:t> </a:t>
            </a:r>
            <a:endParaRPr lang="en-US" altLang="en-US" sz="4000"/>
          </a:p>
        </p:txBody>
      </p:sp>
      <p:sp>
        <p:nvSpPr>
          <p:cNvPr id="461839" name="Rectangle 15"/>
          <p:cNvSpPr>
            <a:spLocks noChangeArrowheads="1"/>
          </p:cNvSpPr>
          <p:nvPr/>
        </p:nvSpPr>
        <p:spPr bwMode="auto">
          <a:xfrm>
            <a:off x="3200400" y="1952625"/>
            <a:ext cx="21177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            </a:t>
            </a:r>
            <a:r>
              <a:rPr lang="en-US" altLang="en-US"/>
              <a:t>c</a:t>
            </a:r>
            <a:r>
              <a:rPr lang="en-US" altLang="en-US" i="0"/>
              <a:t> =</a:t>
            </a:r>
            <a:endParaRPr lang="en-US" altLang="en-US" i="0" baseline="30000"/>
          </a:p>
        </p:txBody>
      </p:sp>
      <p:grpSp>
        <p:nvGrpSpPr>
          <p:cNvPr id="6" name="Group 16"/>
          <p:cNvGrpSpPr>
            <a:grpSpLocks/>
          </p:cNvGrpSpPr>
          <p:nvPr/>
        </p:nvGrpSpPr>
        <p:grpSpPr bwMode="auto">
          <a:xfrm>
            <a:off x="3517900" y="1905003"/>
            <a:ext cx="2236788" cy="609601"/>
            <a:chOff x="2216" y="1200"/>
            <a:chExt cx="1409" cy="384"/>
          </a:xfrm>
        </p:grpSpPr>
        <p:sp>
          <p:nvSpPr>
            <p:cNvPr id="96265" name="Rectangle 17"/>
            <p:cNvSpPr>
              <a:spLocks noChangeArrowheads="1"/>
            </p:cNvSpPr>
            <p:nvPr/>
          </p:nvSpPr>
          <p:spPr bwMode="auto">
            <a:xfrm>
              <a:off x="2216" y="1219"/>
              <a:ext cx="5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= </a:t>
              </a:r>
              <a:r>
                <a:rPr lang="en-US" altLang="en-US"/>
                <a:t>n</a:t>
              </a:r>
              <a:r>
                <a:rPr lang="en-US" altLang="en-US" i="0" baseline="30000"/>
                <a:t>1</a:t>
              </a:r>
            </a:p>
          </p:txBody>
        </p:sp>
        <p:sp>
          <p:nvSpPr>
            <p:cNvPr id="96266" name="Rectangle 18"/>
            <p:cNvSpPr>
              <a:spLocks noChangeArrowheads="1"/>
            </p:cNvSpPr>
            <p:nvPr/>
          </p:nvSpPr>
          <p:spPr bwMode="auto">
            <a:xfrm>
              <a:off x="3381" y="120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1</a:t>
              </a:r>
              <a:endParaRPr lang="en-US" altLang="en-US" i="0" baseline="30000"/>
            </a:p>
          </p:txBody>
        </p:sp>
      </p:grpSp>
      <p:sp>
        <p:nvSpPr>
          <p:cNvPr id="19" name="Rectangle 2"/>
          <p:cNvSpPr txBox="1">
            <a:spLocks noChangeArrowheads="1"/>
          </p:cNvSpPr>
          <p:nvPr/>
        </p:nvSpPr>
        <p:spPr bwMode="auto">
          <a:xfrm>
            <a:off x="685800" y="4191000"/>
            <a:ext cx="80772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endParaRPr lang="en-US" altLang="en-US" sz="3200" i="1" kern="0" dirty="0"/>
          </a:p>
        </p:txBody>
      </p:sp>
      <p:sp>
        <p:nvSpPr>
          <p:cNvPr id="20" name="Text Box 3"/>
          <p:cNvSpPr txBox="1">
            <a:spLocks noChangeArrowheads="1"/>
          </p:cNvSpPr>
          <p:nvPr/>
        </p:nvSpPr>
        <p:spPr bwMode="auto">
          <a:xfrm>
            <a:off x="2872771" y="4419600"/>
            <a:ext cx="3703258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 dirty="0">
                <a:cs typeface="Times New Roman" pitchFamily="18" charset="0"/>
              </a:rPr>
              <a:t>Not just a 25% savings!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CA" altLang="en-US" sz="2800" i="0" dirty="0">
                <a:cs typeface="Times New Roman" pitchFamily="18" charset="0"/>
              </a:rPr>
              <a:t>θ</a:t>
            </a:r>
            <a:r>
              <a:rPr lang="en-US" altLang="en-US" sz="2800" i="0" dirty="0">
                <a:cs typeface="Times New Roman" pitchFamily="18" charset="0"/>
              </a:rPr>
              <a:t>(</a:t>
            </a:r>
            <a:r>
              <a:rPr lang="en-US" altLang="en-US" sz="2800" dirty="0"/>
              <a:t>n</a:t>
            </a:r>
            <a:r>
              <a:rPr lang="en-US" altLang="en-US" sz="2800" i="0" baseline="30000" dirty="0"/>
              <a:t>2</a:t>
            </a:r>
            <a:r>
              <a:rPr lang="en-US" altLang="en-US" sz="2800" i="0" dirty="0"/>
              <a:t>) vs </a:t>
            </a:r>
            <a:r>
              <a:rPr lang="en-CA" altLang="en-US" sz="2800" i="0" dirty="0">
                <a:cs typeface="Times New Roman" pitchFamily="18" charset="0"/>
              </a:rPr>
              <a:t>θ</a:t>
            </a:r>
            <a:r>
              <a:rPr lang="en-US" altLang="en-US" sz="2800" i="0" dirty="0">
                <a:cs typeface="Times New Roman" pitchFamily="18" charset="0"/>
              </a:rPr>
              <a:t>(</a:t>
            </a:r>
            <a:r>
              <a:rPr lang="en-US" altLang="en-US" sz="2800" dirty="0"/>
              <a:t>n</a:t>
            </a:r>
            <a:r>
              <a:rPr lang="en-US" altLang="en-US" sz="2800" i="0" baseline="30000" dirty="0"/>
              <a:t>1.58..</a:t>
            </a:r>
            <a:r>
              <a:rPr lang="en-US" altLang="en-US" sz="2800" i="0" dirty="0"/>
              <a:t>) </a:t>
            </a:r>
            <a:endParaRPr lang="en-CA" altLang="en-US" sz="2800" i="0" dirty="0"/>
          </a:p>
        </p:txBody>
      </p:sp>
    </p:spTree>
    <p:extLst>
      <p:ext uri="{BB962C8B-B14F-4D97-AF65-F5344CB8AC3E}">
        <p14:creationId xmlns:p14="http://schemas.microsoft.com/office/powerpoint/2010/main" val="109083529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6182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20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7772400" cy="4114800"/>
          </a:xfrm>
        </p:spPr>
        <p:txBody>
          <a:bodyPr/>
          <a:lstStyle/>
          <a:p>
            <a:pPr eaLnBrk="1" hangingPunct="1">
              <a:buNone/>
            </a:pPr>
            <a:r>
              <a:rPr lang="en-US" altLang="en-US" sz="2800" dirty="0"/>
              <a:t>Time for top level:  n</a:t>
            </a:r>
            <a:r>
              <a:rPr lang="en-US" altLang="en-US" sz="2800" baseline="30000" dirty="0"/>
              <a:t>2</a:t>
            </a:r>
            <a:r>
              <a:rPr lang="en-US" altLang="en-US" sz="2800" dirty="0"/>
              <a:t>, c=2</a:t>
            </a:r>
            <a:endParaRPr lang="en-US" altLang="en-US" sz="2800" dirty="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</a:t>
            </a:r>
            <a:r>
              <a:rPr lang="en-US" altLang="en-US" sz="1800" dirty="0"/>
              <a:t> </a:t>
            </a:r>
            <a:r>
              <a:rPr lang="en-US" altLang="en-US" sz="2800" dirty="0"/>
              <a:t>      </a:t>
            </a:r>
            <a:r>
              <a:rPr lang="en-US" altLang="en-US" sz="1800" dirty="0"/>
              <a:t> </a:t>
            </a:r>
            <a:r>
              <a:rPr lang="en-US" altLang="en-US" sz="2800" dirty="0"/>
              <a:t>1.58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  <a:endParaRPr lang="en-US" altLang="en-US" sz="36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352800" y="2362200"/>
            <a:ext cx="1893888" cy="641350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0" y="2330450"/>
            <a:ext cx="3130550" cy="641350"/>
            <a:chOff x="3408" y="1468"/>
            <a:chExt cx="1972" cy="404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9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 </a:t>
              </a:r>
              <a:r>
                <a:rPr lang="en-CA" altLang="en-US" i="0"/>
                <a:t>θ</a:t>
              </a:r>
              <a:r>
                <a:rPr lang="en-US" altLang="en-US" i="0"/>
                <a:t>(</a:t>
              </a:r>
              <a:r>
                <a:rPr lang="en-US" altLang="en-US"/>
                <a:t>n</a:t>
              </a:r>
              <a:r>
                <a:rPr lang="en-US" altLang="en-US" i="0" baseline="30000"/>
                <a:t>1.58</a:t>
              </a:r>
              <a:r>
                <a:rPr lang="en-US" altLang="en-US" i="0"/>
                <a:t>)</a:t>
              </a:r>
              <a:endParaRPr lang="en-CA" altLang="en-US" i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3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2 </a:t>
              </a:r>
              <a:endParaRPr lang="en-CA" altLang="en-US" sz="1800" i="0"/>
            </a:p>
          </p:txBody>
        </p:sp>
      </p:grpSp>
      <p:grpSp>
        <p:nvGrpSpPr>
          <p:cNvPr id="4" name="Group 9"/>
          <p:cNvGrpSpPr>
            <a:grpSpLocks/>
          </p:cNvGrpSpPr>
          <p:nvPr/>
        </p:nvGrpSpPr>
        <p:grpSpPr bwMode="auto">
          <a:xfrm>
            <a:off x="333375" y="3567113"/>
            <a:ext cx="5167313" cy="565150"/>
            <a:chOff x="210" y="2247"/>
            <a:chExt cx="3255" cy="356"/>
          </a:xfrm>
        </p:grpSpPr>
        <p:sp>
          <p:nvSpPr>
            <p:cNvPr id="96267" name="Rectangle 10"/>
            <p:cNvSpPr>
              <a:spLocks noChangeArrowheads="1"/>
            </p:cNvSpPr>
            <p:nvPr/>
          </p:nvSpPr>
          <p:spPr bwMode="auto">
            <a:xfrm>
              <a:off x="210" y="2276"/>
              <a:ext cx="152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 dirty="0"/>
                <a:t>Hence, </a:t>
              </a:r>
              <a:r>
                <a:rPr lang="en-CA" altLang="en-US" sz="2800" dirty="0"/>
                <a:t>T</a:t>
              </a:r>
              <a:r>
                <a:rPr lang="en-CA" altLang="en-US" sz="2800" i="0" dirty="0"/>
                <a:t>(</a:t>
              </a:r>
              <a:r>
                <a:rPr lang="en-CA" altLang="en-US" sz="2800" dirty="0"/>
                <a:t>n</a:t>
              </a:r>
              <a:r>
                <a:rPr lang="en-CA" altLang="en-US" sz="2800" i="0" dirty="0"/>
                <a:t>) = ?</a:t>
              </a:r>
              <a:endParaRPr lang="en-US" altLang="en-US" sz="2800" i="0" dirty="0"/>
            </a:p>
          </p:txBody>
        </p:sp>
        <p:sp useBgFill="1">
          <p:nvSpPr>
            <p:cNvPr id="96269" name="Text Box 12"/>
            <p:cNvSpPr txBox="1">
              <a:spLocks noChangeArrowheads="1"/>
            </p:cNvSpPr>
            <p:nvPr/>
          </p:nvSpPr>
          <p:spPr bwMode="auto">
            <a:xfrm>
              <a:off x="1377" y="2247"/>
              <a:ext cx="2088" cy="330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 dirty="0"/>
                <a:t>= θ(top level) = θ(</a:t>
              </a:r>
              <a:r>
                <a:rPr lang="en-CA" altLang="en-US" sz="2800" dirty="0"/>
                <a:t>n</a:t>
              </a:r>
              <a:r>
                <a:rPr lang="en-US" altLang="en-US" sz="2800" i="0" baseline="30000" dirty="0"/>
                <a:t>2</a:t>
              </a:r>
              <a:r>
                <a:rPr lang="en-CA" altLang="en-US" sz="2800" i="0" dirty="0"/>
                <a:t>).</a:t>
              </a:r>
            </a:p>
          </p:txBody>
        </p: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 dirty="0"/>
              <a:t>Evaluating</a:t>
            </a:r>
            <a:r>
              <a:rPr lang="en-US" altLang="en-US" sz="4000" dirty="0"/>
              <a:t>: 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) =</a:t>
            </a:r>
            <a:r>
              <a:rPr lang="en-US" altLang="en-US" sz="4000" dirty="0">
                <a:solidFill>
                  <a:schemeClr val="tx1"/>
                </a:solidFill>
              </a:rPr>
              <a:t> </a:t>
            </a:r>
            <a:r>
              <a:rPr lang="en-US" altLang="en-US" sz="4000" i="1" dirty="0" err="1">
                <a:solidFill>
                  <a:schemeClr val="tx1"/>
                </a:solidFill>
              </a:rPr>
              <a:t>aT</a:t>
            </a:r>
            <a:r>
              <a:rPr lang="en-US" altLang="en-US" sz="4000" dirty="0">
                <a:solidFill>
                  <a:schemeClr val="tx1"/>
                </a:solidFill>
              </a:rPr>
              <a:t>(</a:t>
            </a:r>
            <a:r>
              <a:rPr lang="en-US" altLang="en-US" sz="4000" i="1" dirty="0">
                <a:solidFill>
                  <a:schemeClr val="tx1"/>
                </a:solidFill>
              </a:rPr>
              <a:t>n</a:t>
            </a:r>
            <a:r>
              <a:rPr lang="en-US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i="1" dirty="0">
                <a:solidFill>
                  <a:schemeClr val="tx1"/>
                </a:solidFill>
              </a:rPr>
              <a:t>b</a:t>
            </a:r>
            <a:r>
              <a:rPr lang="en-US" altLang="en-US" sz="4000" dirty="0">
                <a:solidFill>
                  <a:schemeClr val="tx1"/>
                </a:solidFill>
              </a:rPr>
              <a:t>) + </a:t>
            </a:r>
            <a:r>
              <a:rPr lang="en-US" altLang="en-US" sz="4000" i="1" dirty="0" err="1">
                <a:solidFill>
                  <a:schemeClr val="tx1"/>
                </a:solidFill>
              </a:rPr>
              <a:t>n</a:t>
            </a:r>
            <a:r>
              <a:rPr lang="en-US" altLang="en-US" sz="4000" i="1" baseline="30000" dirty="0" err="1">
                <a:solidFill>
                  <a:schemeClr val="tx1"/>
                </a:solidFill>
              </a:rPr>
              <a:t>c</a:t>
            </a:r>
            <a:br>
              <a:rPr lang="en-US" altLang="en-US" sz="4000" dirty="0">
                <a:solidFill>
                  <a:schemeClr val="tx1"/>
                </a:solidFill>
              </a:rPr>
            </a:br>
            <a:r>
              <a:rPr lang="en-US" altLang="en-US" sz="4000" dirty="0">
                <a:solidFill>
                  <a:schemeClr val="tx1"/>
                </a:solidFill>
              </a:rPr>
              <a:t>                           = 3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dirty="0">
                <a:solidFill>
                  <a:schemeClr val="tx1"/>
                </a:solidFill>
              </a:rPr>
              <a:t>2</a:t>
            </a:r>
            <a:r>
              <a:rPr lang="en-CA" altLang="en-US" sz="4000" dirty="0">
                <a:solidFill>
                  <a:schemeClr val="tx1"/>
                </a:solidFill>
              </a:rPr>
              <a:t>) + 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/>
              <a:t> </a:t>
            </a:r>
            <a:endParaRPr lang="en-US" altLang="en-US" sz="4000" dirty="0"/>
          </a:p>
        </p:txBody>
      </p:sp>
      <p:sp>
        <p:nvSpPr>
          <p:cNvPr id="5" name="Rectangle 4"/>
          <p:cNvSpPr/>
          <p:nvPr/>
        </p:nvSpPr>
        <p:spPr>
          <a:xfrm>
            <a:off x="6846277" y="1066800"/>
            <a:ext cx="356188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000" baseline="30000" dirty="0">
                <a:solidFill>
                  <a:srgbClr val="FF0000"/>
                </a:solidFill>
              </a:rPr>
              <a:t>2</a:t>
            </a:r>
            <a:endParaRPr lang="en-US" sz="4000" dirty="0">
              <a:solidFill>
                <a:srgbClr val="FF0000"/>
              </a:solidFill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2751138" y="3006970"/>
            <a:ext cx="69602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 dirty="0"/>
              <a:t>2</a:t>
            </a:r>
            <a:r>
              <a:rPr lang="en-US" altLang="en-US" dirty="0"/>
              <a:t> &gt;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950879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5" grpId="0"/>
      <p:bldP spid="7" grpId="0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1826" name="Rectangle 2"/>
          <p:cNvSpPr>
            <a:spLocks noGrp="1" noChangeArrowheads="1"/>
          </p:cNvSpPr>
          <p:nvPr>
            <p:ph type="body" idx="1"/>
          </p:nvPr>
        </p:nvSpPr>
        <p:spPr>
          <a:xfrm>
            <a:off x="285750" y="1981200"/>
            <a:ext cx="8536202" cy="4114800"/>
          </a:xfrm>
        </p:spPr>
        <p:txBody>
          <a:bodyPr/>
          <a:lstStyle/>
          <a:p>
            <a:pPr eaLnBrk="1" hangingPunct="1">
              <a:buNone/>
            </a:pPr>
            <a:r>
              <a:rPr lang="en-US" altLang="en-US" sz="2800" dirty="0"/>
              <a:t>Time for top level:  n</a:t>
            </a:r>
            <a:r>
              <a:rPr lang="en-US" altLang="en-US" sz="2800" baseline="30000" dirty="0"/>
              <a:t>1.58</a:t>
            </a:r>
            <a:r>
              <a:rPr lang="en-US" altLang="en-US" sz="2800" dirty="0"/>
              <a:t>, c=1.58</a:t>
            </a:r>
            <a:endParaRPr lang="en-US" altLang="en-US" sz="2800" dirty="0">
              <a:solidFill>
                <a:schemeClr val="accent2"/>
              </a:solidFill>
            </a:endParaRPr>
          </a:p>
          <a:p>
            <a:pPr eaLnBrk="1" hangingPunct="1">
              <a:buFontTx/>
              <a:buNone/>
            </a:pPr>
            <a:r>
              <a:rPr lang="en-US" altLang="en-US" sz="2800" dirty="0"/>
              <a:t>Time for base cases:</a:t>
            </a:r>
          </a:p>
          <a:p>
            <a:pPr eaLnBrk="1" hangingPunct="1">
              <a:buFontTx/>
              <a:buNone/>
            </a:pPr>
            <a:r>
              <a:rPr lang="en-US" altLang="en-US" sz="2800" dirty="0"/>
              <a:t>Do</a:t>
            </a:r>
            <a:r>
              <a:rPr lang="en-CA" altLang="en-US" sz="2800" dirty="0" err="1"/>
              <a:t>minated</a:t>
            </a:r>
            <a:r>
              <a:rPr lang="en-US" altLang="en-US" sz="2800" dirty="0"/>
              <a:t>?: </a:t>
            </a:r>
            <a:r>
              <a:rPr lang="en-US" altLang="en-US" sz="2800" i="1" dirty="0"/>
              <a:t>c</a:t>
            </a:r>
            <a:r>
              <a:rPr lang="en-US" altLang="en-US" sz="2800" dirty="0"/>
              <a:t> =</a:t>
            </a:r>
            <a:r>
              <a:rPr lang="en-US" altLang="en-US" sz="1800" dirty="0"/>
              <a:t> </a:t>
            </a:r>
            <a:r>
              <a:rPr lang="en-US" altLang="en-US" sz="2800" dirty="0"/>
              <a:t>1.58 = </a:t>
            </a:r>
            <a:r>
              <a:rPr lang="en-CA" altLang="en-US" sz="2800" baseline="30000" dirty="0"/>
              <a:t>log</a:t>
            </a:r>
            <a:r>
              <a:rPr lang="en-US" altLang="en-US" sz="2800" baseline="30000" dirty="0"/>
              <a:t> </a:t>
            </a:r>
            <a:r>
              <a:rPr lang="en-CA" altLang="en-US" sz="2800" i="1" baseline="30000" dirty="0"/>
              <a:t>a</a:t>
            </a:r>
            <a:r>
              <a:rPr lang="en-US" altLang="en-US" sz="2800" dirty="0"/>
              <a:t>/</a:t>
            </a:r>
            <a:r>
              <a:rPr lang="en-US" altLang="en-US" sz="2800" baseline="-25000" dirty="0"/>
              <a:t>l</a:t>
            </a:r>
            <a:r>
              <a:rPr lang="en-CA" altLang="en-US" sz="2800" baseline="-25000" dirty="0" err="1"/>
              <a:t>og</a:t>
            </a:r>
            <a:r>
              <a:rPr lang="en-CA" altLang="en-US" sz="2800" baseline="-25000" dirty="0"/>
              <a:t> </a:t>
            </a:r>
            <a:r>
              <a:rPr lang="en-CA" altLang="en-US" sz="2800" i="1" baseline="-25000" dirty="0"/>
              <a:t>b</a:t>
            </a:r>
            <a:r>
              <a:rPr lang="en-CA" altLang="en-US" sz="2800" dirty="0"/>
              <a:t>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CA" altLang="en-US" sz="2800" dirty="0"/>
              <a:t>Hence, all θ(</a:t>
            </a:r>
            <a:r>
              <a:rPr lang="en-CA" altLang="en-US" sz="2800" dirty="0" err="1"/>
              <a:t>logn</a:t>
            </a:r>
            <a:r>
              <a:rPr lang="en-CA" altLang="en-US" sz="2800" dirty="0"/>
              <a:t>) layers require a total of</a:t>
            </a:r>
            <a:r>
              <a:rPr lang="en-US" altLang="en-US" sz="2800" dirty="0"/>
              <a:t> </a:t>
            </a:r>
            <a:r>
              <a:rPr lang="en-CA" altLang="en-US" sz="2800" dirty="0"/>
              <a:t>θ</a:t>
            </a:r>
            <a:r>
              <a:rPr lang="en-US" altLang="en-US" sz="2800" dirty="0"/>
              <a:t>(n</a:t>
            </a:r>
            <a:r>
              <a:rPr lang="en-US" altLang="en-US" sz="2800" baseline="30000" dirty="0"/>
              <a:t>1.58</a:t>
            </a:r>
            <a:r>
              <a:rPr lang="en-US" altLang="en-US" sz="2800" dirty="0"/>
              <a:t>) work.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dirty="0"/>
              <a:t>The sum of these layers is no longer geometric.</a:t>
            </a:r>
            <a:endParaRPr lang="en-CA" altLang="en-US" sz="280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dirty="0"/>
              <a:t>Hence T(n) = θ</a:t>
            </a:r>
            <a:r>
              <a:rPr lang="en-US" altLang="en-US" sz="2800" dirty="0"/>
              <a:t>(n</a:t>
            </a:r>
            <a:r>
              <a:rPr lang="en-US" altLang="en-US" sz="2800" baseline="30000" dirty="0"/>
              <a:t>1.58 </a:t>
            </a:r>
            <a:r>
              <a:rPr lang="en-CA" altLang="en-US" sz="2800" dirty="0" err="1"/>
              <a:t>logn</a:t>
            </a:r>
            <a:r>
              <a:rPr lang="en-US" altLang="en-US" sz="2800" dirty="0"/>
              <a:t>) </a:t>
            </a:r>
          </a:p>
          <a:p>
            <a:pPr eaLnBrk="1" hangingPunct="1">
              <a:buFontTx/>
              <a:buNone/>
            </a:pPr>
            <a:endParaRPr lang="en-US" altLang="en-US" sz="2800" dirty="0"/>
          </a:p>
        </p:txBody>
      </p:sp>
      <p:grpSp>
        <p:nvGrpSpPr>
          <p:cNvPr id="2" name="Group 3"/>
          <p:cNvGrpSpPr>
            <a:grpSpLocks/>
          </p:cNvGrpSpPr>
          <p:nvPr/>
        </p:nvGrpSpPr>
        <p:grpSpPr bwMode="auto">
          <a:xfrm>
            <a:off x="3352800" y="2362200"/>
            <a:ext cx="1893888" cy="641350"/>
            <a:chOff x="2112" y="1488"/>
            <a:chExt cx="1193" cy="404"/>
          </a:xfrm>
        </p:grpSpPr>
        <p:sp>
          <p:nvSpPr>
            <p:cNvPr id="96273" name="Text Box 4"/>
            <p:cNvSpPr txBox="1">
              <a:spLocks noChangeArrowheads="1"/>
            </p:cNvSpPr>
            <p:nvPr/>
          </p:nvSpPr>
          <p:spPr bwMode="auto">
            <a:xfrm>
              <a:off x="2112" y="1527"/>
              <a:ext cx="119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θ(</a:t>
              </a:r>
              <a:r>
                <a:rPr lang="en-US" altLang="en-US"/>
                <a:t>n</a:t>
              </a:r>
              <a:r>
                <a:rPr lang="en-US" altLang="en-US" i="0"/>
                <a:t>       ) =</a:t>
              </a:r>
              <a:endParaRPr lang="en-CA" altLang="en-US" i="0"/>
            </a:p>
          </p:txBody>
        </p:sp>
        <p:sp>
          <p:nvSpPr>
            <p:cNvPr id="96274" name="Text Box 5"/>
            <p:cNvSpPr txBox="1">
              <a:spLocks noChangeArrowheads="1"/>
            </p:cNvSpPr>
            <p:nvPr/>
          </p:nvSpPr>
          <p:spPr bwMode="auto">
            <a:xfrm>
              <a:off x="2448" y="148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</a:t>
              </a:r>
              <a:r>
                <a:rPr lang="en-US" altLang="en-US" sz="1800" baseline="30000"/>
                <a:t>a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</a:t>
              </a:r>
              <a:r>
                <a:rPr lang="en-US" altLang="en-US" sz="1800" baseline="-25000"/>
                <a:t>b</a:t>
              </a:r>
              <a:r>
                <a:rPr lang="en-US" altLang="en-US" sz="1800" i="0" baseline="-25000"/>
                <a:t> </a:t>
              </a:r>
              <a:endParaRPr lang="en-CA" altLang="en-US" sz="1800" i="0"/>
            </a:p>
          </p:txBody>
        </p:sp>
      </p:grpSp>
      <p:grpSp>
        <p:nvGrpSpPr>
          <p:cNvPr id="3" name="Group 6"/>
          <p:cNvGrpSpPr>
            <a:grpSpLocks/>
          </p:cNvGrpSpPr>
          <p:nvPr/>
        </p:nvGrpSpPr>
        <p:grpSpPr bwMode="auto">
          <a:xfrm>
            <a:off x="5410200" y="2330450"/>
            <a:ext cx="3130550" cy="641350"/>
            <a:chOff x="3408" y="1468"/>
            <a:chExt cx="1972" cy="404"/>
          </a:xfrm>
        </p:grpSpPr>
        <p:sp>
          <p:nvSpPr>
            <p:cNvPr id="96271" name="Text Box 7"/>
            <p:cNvSpPr txBox="1">
              <a:spLocks noChangeArrowheads="1"/>
            </p:cNvSpPr>
            <p:nvPr/>
          </p:nvSpPr>
          <p:spPr bwMode="auto">
            <a:xfrm>
              <a:off x="3408" y="1507"/>
              <a:ext cx="19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 dirty="0"/>
                <a:t>θ(</a:t>
              </a:r>
              <a:r>
                <a:rPr lang="en-US" altLang="en-US" dirty="0"/>
                <a:t>n</a:t>
              </a:r>
              <a:r>
                <a:rPr lang="en-US" altLang="en-US" i="0" dirty="0"/>
                <a:t>       ) = </a:t>
              </a:r>
              <a:r>
                <a:rPr lang="en-CA" altLang="en-US" i="0" dirty="0"/>
                <a:t>θ</a:t>
              </a:r>
              <a:r>
                <a:rPr lang="en-US" altLang="en-US" i="0" dirty="0"/>
                <a:t>(</a:t>
              </a:r>
              <a:r>
                <a:rPr lang="en-US" altLang="en-US" dirty="0"/>
                <a:t>n</a:t>
              </a:r>
              <a:r>
                <a:rPr lang="en-US" altLang="en-US" i="0" baseline="30000" dirty="0"/>
                <a:t>1.58</a:t>
              </a:r>
              <a:r>
                <a:rPr lang="en-US" altLang="en-US" i="0" dirty="0"/>
                <a:t>)</a:t>
              </a:r>
              <a:endParaRPr lang="en-CA" altLang="en-US" i="0" dirty="0"/>
            </a:p>
          </p:txBody>
        </p:sp>
        <p:sp>
          <p:nvSpPr>
            <p:cNvPr id="96272" name="Text Box 8"/>
            <p:cNvSpPr txBox="1">
              <a:spLocks noChangeArrowheads="1"/>
            </p:cNvSpPr>
            <p:nvPr/>
          </p:nvSpPr>
          <p:spPr bwMode="auto">
            <a:xfrm>
              <a:off x="3744" y="1468"/>
              <a:ext cx="570" cy="23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baseline="30000"/>
                <a:t>log 3</a:t>
              </a:r>
              <a:r>
                <a:rPr lang="en-US" altLang="en-US" sz="1800" i="0"/>
                <a:t>/</a:t>
              </a:r>
              <a:r>
                <a:rPr lang="en-US" altLang="en-US" sz="1800" i="0" baseline="-25000"/>
                <a:t>log 2 </a:t>
              </a:r>
              <a:endParaRPr lang="en-CA" altLang="en-US" sz="1800" i="0"/>
            </a:p>
          </p:txBody>
        </p:sp>
      </p:grpSp>
      <p:sp>
        <p:nvSpPr>
          <p:cNvPr id="96262" name="Rectangle 14"/>
          <p:cNvSpPr>
            <a:spLocks noGrp="1" noChangeArrowheads="1"/>
          </p:cNvSpPr>
          <p:nvPr>
            <p:ph type="title"/>
          </p:nvPr>
        </p:nvSpPr>
        <p:spPr>
          <a:xfrm>
            <a:off x="685800" y="533400"/>
            <a:ext cx="7772400" cy="1143000"/>
          </a:xfrm>
        </p:spPr>
        <p:txBody>
          <a:bodyPr/>
          <a:lstStyle/>
          <a:p>
            <a:pPr algn="l" eaLnBrk="1" hangingPunct="1"/>
            <a:r>
              <a:rPr lang="en-CA" altLang="en-US" sz="4000" dirty="0"/>
              <a:t>Evaluating</a:t>
            </a:r>
            <a:r>
              <a:rPr lang="en-US" altLang="en-US" sz="4000" dirty="0"/>
              <a:t>: 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) =</a:t>
            </a:r>
            <a:r>
              <a:rPr lang="en-US" altLang="en-US" sz="4000" dirty="0">
                <a:solidFill>
                  <a:schemeClr val="tx1"/>
                </a:solidFill>
              </a:rPr>
              <a:t> </a:t>
            </a:r>
            <a:r>
              <a:rPr lang="en-US" altLang="en-US" sz="4000" i="1" dirty="0" err="1">
                <a:solidFill>
                  <a:schemeClr val="tx1"/>
                </a:solidFill>
              </a:rPr>
              <a:t>aT</a:t>
            </a:r>
            <a:r>
              <a:rPr lang="en-US" altLang="en-US" sz="4000" dirty="0">
                <a:solidFill>
                  <a:schemeClr val="tx1"/>
                </a:solidFill>
              </a:rPr>
              <a:t>(</a:t>
            </a:r>
            <a:r>
              <a:rPr lang="en-US" altLang="en-US" sz="4000" i="1" dirty="0">
                <a:solidFill>
                  <a:schemeClr val="tx1"/>
                </a:solidFill>
              </a:rPr>
              <a:t>n</a:t>
            </a:r>
            <a:r>
              <a:rPr lang="en-US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i="1" dirty="0">
                <a:solidFill>
                  <a:schemeClr val="tx1"/>
                </a:solidFill>
              </a:rPr>
              <a:t>b</a:t>
            </a:r>
            <a:r>
              <a:rPr lang="en-US" altLang="en-US" sz="4000" dirty="0">
                <a:solidFill>
                  <a:schemeClr val="tx1"/>
                </a:solidFill>
              </a:rPr>
              <a:t>) + </a:t>
            </a:r>
            <a:r>
              <a:rPr lang="en-US" altLang="en-US" sz="4000" i="1" dirty="0" err="1">
                <a:solidFill>
                  <a:schemeClr val="tx1"/>
                </a:solidFill>
              </a:rPr>
              <a:t>n</a:t>
            </a:r>
            <a:r>
              <a:rPr lang="en-US" altLang="en-US" sz="4000" i="1" baseline="30000" dirty="0" err="1">
                <a:solidFill>
                  <a:schemeClr val="tx1"/>
                </a:solidFill>
              </a:rPr>
              <a:t>c</a:t>
            </a:r>
            <a:br>
              <a:rPr lang="en-US" altLang="en-US" sz="4000" dirty="0">
                <a:solidFill>
                  <a:schemeClr val="tx1"/>
                </a:solidFill>
              </a:rPr>
            </a:br>
            <a:r>
              <a:rPr lang="en-US" altLang="en-US" sz="4000" dirty="0">
                <a:solidFill>
                  <a:schemeClr val="tx1"/>
                </a:solidFill>
              </a:rPr>
              <a:t>                           = 3</a:t>
            </a:r>
            <a:r>
              <a:rPr lang="en-CA" altLang="en-US" sz="4000" i="1" dirty="0">
                <a:solidFill>
                  <a:schemeClr val="tx1"/>
                </a:solidFill>
              </a:rPr>
              <a:t>T</a:t>
            </a:r>
            <a:r>
              <a:rPr lang="en-CA" altLang="en-US" sz="4000" dirty="0">
                <a:solidFill>
                  <a:schemeClr val="tx1"/>
                </a:solidFill>
              </a:rPr>
              <a:t>(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>
                <a:solidFill>
                  <a:schemeClr val="tx1"/>
                </a:solidFill>
              </a:rPr>
              <a:t>/</a:t>
            </a:r>
            <a:r>
              <a:rPr lang="en-US" altLang="en-US" sz="4000" dirty="0">
                <a:solidFill>
                  <a:schemeClr val="tx1"/>
                </a:solidFill>
              </a:rPr>
              <a:t>2</a:t>
            </a:r>
            <a:r>
              <a:rPr lang="en-CA" altLang="en-US" sz="4000" dirty="0">
                <a:solidFill>
                  <a:schemeClr val="tx1"/>
                </a:solidFill>
              </a:rPr>
              <a:t>) + </a:t>
            </a:r>
            <a:r>
              <a:rPr lang="en-CA" altLang="en-US" sz="4000" i="1" dirty="0">
                <a:solidFill>
                  <a:schemeClr val="tx1"/>
                </a:solidFill>
              </a:rPr>
              <a:t>n</a:t>
            </a:r>
            <a:r>
              <a:rPr lang="en-CA" altLang="en-US" sz="4000" dirty="0"/>
              <a:t> </a:t>
            </a:r>
            <a:endParaRPr lang="en-US" altLang="en-US" sz="4000" dirty="0"/>
          </a:p>
        </p:txBody>
      </p:sp>
      <p:sp>
        <p:nvSpPr>
          <p:cNvPr id="5" name="Rectangle 4"/>
          <p:cNvSpPr/>
          <p:nvPr/>
        </p:nvSpPr>
        <p:spPr>
          <a:xfrm>
            <a:off x="6846277" y="1066800"/>
            <a:ext cx="784189" cy="707886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4000" i="0" baseline="30000" dirty="0">
                <a:solidFill>
                  <a:srgbClr val="FF0000"/>
                </a:solidFill>
              </a:rPr>
              <a:t>1.58</a:t>
            </a:r>
            <a:endParaRPr lang="en-US" sz="4000" dirty="0">
              <a:solidFill>
                <a:srgbClr val="FF0000"/>
              </a:solidFill>
            </a:endParaRPr>
          </a:p>
        </p:txBody>
      </p:sp>
      <p:pic>
        <p:nvPicPr>
          <p:cNvPr id="15" name="Picture 11" descr="02-65b"/>
          <p:cNvPicPr>
            <a:picLocks noChangeAspect="1" noChangeArrowheads="1"/>
          </p:cNvPicPr>
          <p:nvPr/>
        </p:nvPicPr>
        <p:blipFill>
          <a:blip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07452" y="4191000"/>
            <a:ext cx="1514500" cy="1023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5568264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6182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6182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61826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61826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61826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61826" grpId="0" build="p"/>
      <p:bldP spid="5" grpId="0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 dirty="0"/>
              <a:t>Evaluating</a:t>
            </a:r>
            <a:r>
              <a:rPr lang="en-US" altLang="en-US" dirty="0"/>
              <a:t>: </a:t>
            </a:r>
            <a:r>
              <a:rPr lang="en-CA" altLang="en-US" sz="3600" i="1" dirty="0"/>
              <a:t>T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) =</a:t>
            </a:r>
            <a:r>
              <a:rPr lang="en-US" altLang="en-US" sz="3600" dirty="0"/>
              <a:t> </a:t>
            </a:r>
            <a:r>
              <a:rPr lang="en-CA" altLang="en-US" sz="3600" i="1" dirty="0" err="1"/>
              <a:t>aT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/</a:t>
            </a:r>
            <a:r>
              <a:rPr lang="en-CA" altLang="en-US" sz="3600" i="1" dirty="0"/>
              <a:t>b</a:t>
            </a:r>
            <a:r>
              <a:rPr lang="en-CA" altLang="en-US" sz="3600" dirty="0"/>
              <a:t>)+</a:t>
            </a:r>
            <a:r>
              <a:rPr lang="en-CA" altLang="en-US" sz="3600" i="1" dirty="0"/>
              <a:t>f</a:t>
            </a:r>
            <a:r>
              <a:rPr lang="en-CA" altLang="en-US" sz="3600" dirty="0"/>
              <a:t>(</a:t>
            </a:r>
            <a:r>
              <a:rPr lang="en-CA" altLang="en-US" sz="3600" i="1" dirty="0"/>
              <a:t>n</a:t>
            </a:r>
            <a:r>
              <a:rPr lang="en-CA" altLang="en-US" sz="3600" dirty="0"/>
              <a:t>)</a:t>
            </a:r>
          </a:p>
        </p:txBody>
      </p:sp>
      <p:graphicFrame>
        <p:nvGraphicFramePr>
          <p:cNvPr id="449539" name="Group 3"/>
          <p:cNvGraphicFramePr>
            <a:graphicFrameLocks noGrp="1"/>
          </p:cNvGraphicFramePr>
          <p:nvPr/>
        </p:nvGraphicFramePr>
        <p:xfrm>
          <a:off x="76200" y="12192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Instance</a:t>
                      </a:r>
                    </a:p>
                    <a:p>
                      <a:pPr marL="0" marR="0" lvl="0" indent="0" algn="ctr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size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in stack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frame 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# stack frames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Work in Level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0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4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a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 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·</a:t>
                      </a:r>
                      <a:r>
                        <a:rPr kumimoji="0" lang="en-CA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accent2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f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/b</a:t>
                      </a:r>
                      <a:r>
                        <a:rPr kumimoji="0" lang="en-US" sz="20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16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= </a:t>
                      </a:r>
                      <a:r>
                        <a:rPr kumimoji="0" lang="en-US" sz="16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16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16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log </a:t>
                      </a:r>
                      <a:r>
                        <a:rPr kumimoji="0" lang="en-US" sz="1600" b="0" i="1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endParaRPr kumimoji="0" lang="en-CA" sz="24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b</a:t>
                      </a:r>
                      <a:r>
                        <a:rPr kumimoji="0" lang="en-US" sz="20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h</a:t>
                      </a:r>
                      <a:endParaRPr kumimoji="0" lang="en-CA" sz="2000" b="0" i="1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0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0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83012" name="Group 68"/>
          <p:cNvGrpSpPr>
            <a:grpSpLocks/>
          </p:cNvGrpSpPr>
          <p:nvPr/>
        </p:nvGrpSpPr>
        <p:grpSpPr bwMode="auto">
          <a:xfrm>
            <a:off x="1419225" y="3148013"/>
            <a:ext cx="1031875" cy="168275"/>
            <a:chOff x="260" y="1787"/>
            <a:chExt cx="942" cy="147"/>
          </a:xfrm>
        </p:grpSpPr>
        <p:sp>
          <p:nvSpPr>
            <p:cNvPr id="83078" name="Oval 69"/>
            <p:cNvSpPr>
              <a:spLocks noChangeArrowheads="1"/>
            </p:cNvSpPr>
            <p:nvPr/>
          </p:nvSpPr>
          <p:spPr bwMode="auto">
            <a:xfrm>
              <a:off x="805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9" name="Oval 70"/>
            <p:cNvSpPr>
              <a:spLocks noChangeArrowheads="1"/>
            </p:cNvSpPr>
            <p:nvPr/>
          </p:nvSpPr>
          <p:spPr bwMode="auto">
            <a:xfrm>
              <a:off x="533" y="1792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sp>
          <p:nvSpPr>
            <p:cNvPr id="83080" name="Oval 71"/>
            <p:cNvSpPr>
              <a:spLocks noChangeArrowheads="1"/>
            </p:cNvSpPr>
            <p:nvPr/>
          </p:nvSpPr>
          <p:spPr bwMode="auto">
            <a:xfrm>
              <a:off x="1100" y="1787"/>
              <a:ext cx="102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81" name="Oval 72"/>
            <p:cNvSpPr>
              <a:spLocks noChangeArrowheads="1"/>
            </p:cNvSpPr>
            <p:nvPr/>
          </p:nvSpPr>
          <p:spPr bwMode="auto">
            <a:xfrm>
              <a:off x="260" y="1787"/>
              <a:ext cx="103" cy="14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2400" i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83013" name="Oval 73"/>
          <p:cNvSpPr>
            <a:spLocks noChangeArrowheads="1"/>
          </p:cNvSpPr>
          <p:nvPr/>
        </p:nvSpPr>
        <p:spPr bwMode="auto">
          <a:xfrm>
            <a:off x="1868488" y="2741613"/>
            <a:ext cx="112712" cy="161925"/>
          </a:xfrm>
          <a:prstGeom prst="ellipse">
            <a:avLst/>
          </a:prstGeom>
          <a:solidFill>
            <a:srgbClr val="CC99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83014" name="Group 74"/>
          <p:cNvGrpSpPr>
            <a:grpSpLocks/>
          </p:cNvGrpSpPr>
          <p:nvPr/>
        </p:nvGrpSpPr>
        <p:grpSpPr bwMode="auto">
          <a:xfrm>
            <a:off x="1316038" y="4583113"/>
            <a:ext cx="1235075" cy="90487"/>
            <a:chOff x="530" y="1115"/>
            <a:chExt cx="3575" cy="182"/>
          </a:xfrm>
        </p:grpSpPr>
        <p:sp>
          <p:nvSpPr>
            <p:cNvPr id="83061" name="Oval 75"/>
            <p:cNvSpPr>
              <a:spLocks noChangeArrowheads="1"/>
            </p:cNvSpPr>
            <p:nvPr/>
          </p:nvSpPr>
          <p:spPr bwMode="auto">
            <a:xfrm>
              <a:off x="232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2" name="Oval 76"/>
            <p:cNvSpPr>
              <a:spLocks noChangeArrowheads="1"/>
            </p:cNvSpPr>
            <p:nvPr/>
          </p:nvSpPr>
          <p:spPr bwMode="auto">
            <a:xfrm>
              <a:off x="3925" y="1115"/>
              <a:ext cx="180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3" name="Oval 77"/>
            <p:cNvSpPr>
              <a:spLocks noChangeArrowheads="1"/>
            </p:cNvSpPr>
            <p:nvPr/>
          </p:nvSpPr>
          <p:spPr bwMode="auto">
            <a:xfrm>
              <a:off x="53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4" name="Oval 78"/>
            <p:cNvSpPr>
              <a:spLocks noChangeArrowheads="1"/>
            </p:cNvSpPr>
            <p:nvPr/>
          </p:nvSpPr>
          <p:spPr bwMode="auto">
            <a:xfrm>
              <a:off x="746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5" name="Oval 79"/>
            <p:cNvSpPr>
              <a:spLocks noChangeArrowheads="1"/>
            </p:cNvSpPr>
            <p:nvPr/>
          </p:nvSpPr>
          <p:spPr bwMode="auto">
            <a:xfrm>
              <a:off x="9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6" name="Oval 80"/>
            <p:cNvSpPr>
              <a:spLocks noChangeArrowheads="1"/>
            </p:cNvSpPr>
            <p:nvPr/>
          </p:nvSpPr>
          <p:spPr bwMode="auto">
            <a:xfrm>
              <a:off x="1199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7" name="Oval 81"/>
            <p:cNvSpPr>
              <a:spLocks noChangeArrowheads="1"/>
            </p:cNvSpPr>
            <p:nvPr/>
          </p:nvSpPr>
          <p:spPr bwMode="auto">
            <a:xfrm>
              <a:off x="1429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8" name="Oval 82"/>
            <p:cNvSpPr>
              <a:spLocks noChangeArrowheads="1"/>
            </p:cNvSpPr>
            <p:nvPr/>
          </p:nvSpPr>
          <p:spPr bwMode="auto">
            <a:xfrm>
              <a:off x="166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9" name="Oval 83"/>
            <p:cNvSpPr>
              <a:spLocks noChangeArrowheads="1"/>
            </p:cNvSpPr>
            <p:nvPr/>
          </p:nvSpPr>
          <p:spPr bwMode="auto">
            <a:xfrm>
              <a:off x="1877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0" name="Oval 84"/>
            <p:cNvSpPr>
              <a:spLocks noChangeArrowheads="1"/>
            </p:cNvSpPr>
            <p:nvPr/>
          </p:nvSpPr>
          <p:spPr bwMode="auto">
            <a:xfrm>
              <a:off x="2093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1" name="Oval 85"/>
            <p:cNvSpPr>
              <a:spLocks noChangeArrowheads="1"/>
            </p:cNvSpPr>
            <p:nvPr/>
          </p:nvSpPr>
          <p:spPr bwMode="auto">
            <a:xfrm>
              <a:off x="2550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2" name="Oval 86"/>
            <p:cNvSpPr>
              <a:spLocks noChangeArrowheads="1"/>
            </p:cNvSpPr>
            <p:nvPr/>
          </p:nvSpPr>
          <p:spPr bwMode="auto">
            <a:xfrm>
              <a:off x="27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3" name="Oval 87"/>
            <p:cNvSpPr>
              <a:spLocks noChangeArrowheads="1"/>
            </p:cNvSpPr>
            <p:nvPr/>
          </p:nvSpPr>
          <p:spPr bwMode="auto">
            <a:xfrm>
              <a:off x="3008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4" name="Oval 88"/>
            <p:cNvSpPr>
              <a:spLocks noChangeArrowheads="1"/>
            </p:cNvSpPr>
            <p:nvPr/>
          </p:nvSpPr>
          <p:spPr bwMode="auto">
            <a:xfrm>
              <a:off x="3240" y="1115"/>
              <a:ext cx="181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5" name="Oval 89"/>
            <p:cNvSpPr>
              <a:spLocks noChangeArrowheads="1"/>
            </p:cNvSpPr>
            <p:nvPr/>
          </p:nvSpPr>
          <p:spPr bwMode="auto">
            <a:xfrm>
              <a:off x="3456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6" name="Oval 90"/>
            <p:cNvSpPr>
              <a:spLocks noChangeArrowheads="1"/>
            </p:cNvSpPr>
            <p:nvPr/>
          </p:nvSpPr>
          <p:spPr bwMode="auto">
            <a:xfrm>
              <a:off x="3671" y="1115"/>
              <a:ext cx="182" cy="18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77" name="Rectangle 91"/>
            <p:cNvSpPr>
              <a:spLocks noChangeArrowheads="1"/>
            </p:cNvSpPr>
            <p:nvPr/>
          </p:nvSpPr>
          <p:spPr bwMode="auto">
            <a:xfrm>
              <a:off x="2130" y="1141"/>
              <a:ext cx="350" cy="14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3015" name="Group 92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83027" name="Oval 93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28" name="Oval 94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29" name="Oval 95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0" name="Oval 96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1" name="Oval 97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2" name="Oval 98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3" name="Oval 99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4" name="Oval 100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5" name="Oval 101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6" name="Oval 102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7" name="Oval 103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8" name="Oval 104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39" name="Oval 105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0" name="Oval 106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1" name="Oval 107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2" name="Oval 108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3" name="Rectangle 109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4" name="Oval 110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5" name="Oval 111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6" name="Oval 112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7" name="Oval 113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8" name="Oval 114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49" name="Oval 115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0" name="Oval 116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1" name="Oval 117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2" name="Oval 118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3" name="Oval 119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4" name="Oval 120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5" name="Oval 121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6" name="Oval 122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7" name="Oval 123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8" name="Oval 124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59" name="Oval 125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3060" name="Rectangle 126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83016" name="Group 127"/>
          <p:cNvGrpSpPr>
            <a:grpSpLocks/>
          </p:cNvGrpSpPr>
          <p:nvPr/>
        </p:nvGrpSpPr>
        <p:grpSpPr bwMode="auto">
          <a:xfrm>
            <a:off x="6064250" y="5257800"/>
            <a:ext cx="1031875" cy="549275"/>
            <a:chOff x="2860" y="3974"/>
            <a:chExt cx="650" cy="346"/>
          </a:xfrm>
        </p:grpSpPr>
        <p:sp>
          <p:nvSpPr>
            <p:cNvPr id="83025" name="Text Box 128"/>
            <p:cNvSpPr txBox="1">
              <a:spLocks noChangeArrowheads="1"/>
            </p:cNvSpPr>
            <p:nvPr/>
          </p:nvSpPr>
          <p:spPr bwMode="auto">
            <a:xfrm>
              <a:off x="2860" y="4032"/>
              <a:ext cx="21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endParaRPr lang="en-CA" altLang="en-US" sz="2400" baseline="-25000"/>
            </a:p>
          </p:txBody>
        </p:sp>
        <p:sp>
          <p:nvSpPr>
            <p:cNvPr id="83026" name="Text Box 129"/>
            <p:cNvSpPr txBox="1">
              <a:spLocks noChangeArrowheads="1"/>
            </p:cNvSpPr>
            <p:nvPr/>
          </p:nvSpPr>
          <p:spPr bwMode="auto">
            <a:xfrm>
              <a:off x="2928" y="3974"/>
              <a:ext cx="58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endParaRPr lang="en-CA" altLang="en-US" sz="2000"/>
            </a:p>
          </p:txBody>
        </p:sp>
      </p:grpSp>
      <p:grpSp>
        <p:nvGrpSpPr>
          <p:cNvPr id="83017" name="Group 130"/>
          <p:cNvGrpSpPr>
            <a:grpSpLocks/>
          </p:cNvGrpSpPr>
          <p:nvPr/>
        </p:nvGrpSpPr>
        <p:grpSpPr bwMode="auto">
          <a:xfrm>
            <a:off x="7315200" y="5257800"/>
            <a:ext cx="1674813" cy="549275"/>
            <a:chOff x="2860" y="3974"/>
            <a:chExt cx="1055" cy="346"/>
          </a:xfrm>
        </p:grpSpPr>
        <p:sp>
          <p:nvSpPr>
            <p:cNvPr id="83023" name="Text Box 131"/>
            <p:cNvSpPr txBox="1">
              <a:spLocks noChangeArrowheads="1"/>
            </p:cNvSpPr>
            <p:nvPr/>
          </p:nvSpPr>
          <p:spPr bwMode="auto">
            <a:xfrm>
              <a:off x="2860" y="4032"/>
              <a:ext cx="1055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/>
                <a:t>n</a:t>
              </a:r>
              <a:r>
                <a:rPr lang="en-US" altLang="en-US" sz="2400" i="0"/>
                <a:t>          </a:t>
              </a:r>
              <a:r>
                <a:rPr lang="en-CA" altLang="en-US" sz="2000" i="0"/>
                <a:t>·</a:t>
              </a:r>
              <a:r>
                <a:rPr lang="en-US" altLang="en-US" sz="2400" i="0"/>
                <a:t> </a:t>
              </a:r>
              <a:r>
                <a:rPr lang="en-US" altLang="en-US" sz="2000"/>
                <a:t>T</a:t>
              </a:r>
              <a:r>
                <a:rPr lang="en-US" altLang="en-US" sz="2000" i="0"/>
                <a:t>(1)</a:t>
              </a:r>
              <a:endParaRPr lang="en-CA" altLang="en-US" sz="2000" i="0"/>
            </a:p>
          </p:txBody>
        </p:sp>
        <p:sp>
          <p:nvSpPr>
            <p:cNvPr id="83024" name="Text Box 132"/>
            <p:cNvSpPr txBox="1">
              <a:spLocks noChangeArrowheads="1"/>
            </p:cNvSpPr>
            <p:nvPr/>
          </p:nvSpPr>
          <p:spPr bwMode="auto">
            <a:xfrm>
              <a:off x="2928" y="3974"/>
              <a:ext cx="60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log </a:t>
              </a:r>
              <a:r>
                <a:rPr lang="en-US" altLang="en-US" sz="2000" baseline="30000"/>
                <a:t>a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log </a:t>
              </a:r>
              <a:r>
                <a:rPr lang="en-US" altLang="en-US" sz="2000" baseline="-25000"/>
                <a:t>b</a:t>
              </a:r>
              <a:r>
                <a:rPr lang="en-US" altLang="en-US" sz="2000" i="0" baseline="-25000"/>
                <a:t> </a:t>
              </a:r>
              <a:endParaRPr lang="en-CA" altLang="en-US" sz="2000" i="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228600" y="2449513"/>
            <a:ext cx="8915400" cy="4027487"/>
            <a:chOff x="228600" y="2449513"/>
            <a:chExt cx="8915400" cy="4027487"/>
          </a:xfrm>
        </p:grpSpPr>
        <p:sp>
          <p:nvSpPr>
            <p:cNvPr id="83018" name="Oval 133"/>
            <p:cNvSpPr>
              <a:spLocks noChangeArrowheads="1"/>
            </p:cNvSpPr>
            <p:nvPr/>
          </p:nvSpPr>
          <p:spPr bwMode="auto">
            <a:xfrm>
              <a:off x="7162800" y="5257800"/>
              <a:ext cx="1981200" cy="60960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83019" name="Oval 134"/>
            <p:cNvSpPr>
              <a:spLocks noChangeArrowheads="1"/>
            </p:cNvSpPr>
            <p:nvPr/>
          </p:nvSpPr>
          <p:spPr bwMode="auto">
            <a:xfrm>
              <a:off x="7162800" y="2449513"/>
              <a:ext cx="1981200" cy="60960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83020" name="Text Box 135"/>
            <p:cNvSpPr txBox="1">
              <a:spLocks noChangeArrowheads="1"/>
            </p:cNvSpPr>
            <p:nvPr/>
          </p:nvSpPr>
          <p:spPr bwMode="auto">
            <a:xfrm>
              <a:off x="228600" y="6015335"/>
              <a:ext cx="6321154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All levels the same:  Top Level   to  Base Cases  </a:t>
              </a:r>
              <a:endParaRPr lang="en-CA" altLang="en-US" sz="2400" i="0" dirty="0"/>
            </a:p>
          </p:txBody>
        </p:sp>
        <p:sp>
          <p:nvSpPr>
            <p:cNvPr id="83021" name="Freeform 136"/>
            <p:cNvSpPr>
              <a:spLocks/>
            </p:cNvSpPr>
            <p:nvPr/>
          </p:nvSpPr>
          <p:spPr bwMode="auto">
            <a:xfrm>
              <a:off x="3657600" y="2830513"/>
              <a:ext cx="3429000" cy="3276600"/>
            </a:xfrm>
            <a:custGeom>
              <a:avLst/>
              <a:gdLst>
                <a:gd name="T0" fmla="*/ 0 w 2160"/>
                <a:gd name="T1" fmla="*/ 2147483647 h 2064"/>
                <a:gd name="T2" fmla="*/ 2147483647 w 2160"/>
                <a:gd name="T3" fmla="*/ 2147483647 h 2064"/>
                <a:gd name="T4" fmla="*/ 2147483647 w 2160"/>
                <a:gd name="T5" fmla="*/ 0 h 2064"/>
                <a:gd name="T6" fmla="*/ 0 60000 65536"/>
                <a:gd name="T7" fmla="*/ 0 60000 65536"/>
                <a:gd name="T8" fmla="*/ 0 60000 65536"/>
                <a:gd name="T9" fmla="*/ 0 w 2160"/>
                <a:gd name="T10" fmla="*/ 0 h 2064"/>
                <a:gd name="T11" fmla="*/ 2160 w 2160"/>
                <a:gd name="T12" fmla="*/ 2064 h 206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160" h="2064">
                  <a:moveTo>
                    <a:pt x="0" y="2064"/>
                  </a:moveTo>
                  <a:cubicBezTo>
                    <a:pt x="252" y="1492"/>
                    <a:pt x="504" y="920"/>
                    <a:pt x="864" y="576"/>
                  </a:cubicBezTo>
                  <a:cubicBezTo>
                    <a:pt x="1224" y="232"/>
                    <a:pt x="1692" y="116"/>
                    <a:pt x="2160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2" name="Freeform 137"/>
            <p:cNvSpPr>
              <a:spLocks/>
            </p:cNvSpPr>
            <p:nvPr/>
          </p:nvSpPr>
          <p:spPr bwMode="auto">
            <a:xfrm>
              <a:off x="5486400" y="5562600"/>
              <a:ext cx="1600200" cy="533400"/>
            </a:xfrm>
            <a:custGeom>
              <a:avLst/>
              <a:gdLst>
                <a:gd name="T0" fmla="*/ 0 w 1008"/>
                <a:gd name="T1" fmla="*/ 2147483647 h 336"/>
                <a:gd name="T2" fmla="*/ 2147483647 w 1008"/>
                <a:gd name="T3" fmla="*/ 2147483647 h 336"/>
                <a:gd name="T4" fmla="*/ 2147483647 w 1008"/>
                <a:gd name="T5" fmla="*/ 0 h 336"/>
                <a:gd name="T6" fmla="*/ 0 60000 65536"/>
                <a:gd name="T7" fmla="*/ 0 60000 65536"/>
                <a:gd name="T8" fmla="*/ 0 60000 65536"/>
                <a:gd name="T9" fmla="*/ 0 w 1008"/>
                <a:gd name="T10" fmla="*/ 0 h 336"/>
                <a:gd name="T11" fmla="*/ 1008 w 1008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8" h="336">
                  <a:moveTo>
                    <a:pt x="0" y="336"/>
                  </a:moveTo>
                  <a:cubicBezTo>
                    <a:pt x="61" y="295"/>
                    <a:pt x="197" y="147"/>
                    <a:pt x="365" y="91"/>
                  </a:cubicBezTo>
                  <a:cubicBezTo>
                    <a:pt x="533" y="35"/>
                    <a:pt x="874" y="19"/>
                    <a:pt x="1008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stealth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751019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Merge Sort</a:t>
            </a:r>
          </a:p>
        </p:txBody>
      </p:sp>
      <p:grpSp>
        <p:nvGrpSpPr>
          <p:cNvPr id="197635" name="Group 3"/>
          <p:cNvGrpSpPr>
            <a:grpSpLocks/>
          </p:cNvGrpSpPr>
          <p:nvPr/>
        </p:nvGrpSpPr>
        <p:grpSpPr bwMode="auto">
          <a:xfrm>
            <a:off x="6019800" y="668338"/>
            <a:ext cx="2946400" cy="2151062"/>
            <a:chOff x="118" y="2928"/>
            <a:chExt cx="1856" cy="1355"/>
          </a:xfrm>
        </p:grpSpPr>
        <p:sp>
          <p:nvSpPr>
            <p:cNvPr id="197644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5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197646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197647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197648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197649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197650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197651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197652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</a:t>
              </a:r>
              <a:endParaRPr lang="en-CA" altLang="en-US" sz="2000" i="0" dirty="0"/>
            </a:p>
          </p:txBody>
        </p:sp>
        <p:sp>
          <p:nvSpPr>
            <p:cNvPr id="197653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197654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3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8200" y="711135"/>
            <a:ext cx="609599" cy="8890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1097518"/>
            <a:ext cx="2667001" cy="2255281"/>
          </a:xfrm>
          <a:prstGeom prst="wedgeRectCallout">
            <a:avLst>
              <a:gd name="adj1" fmla="val -34776"/>
              <a:gd name="adj2" fmla="val -6685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Consider your input instance.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You are assured that it meets the precondition.</a:t>
            </a:r>
          </a:p>
          <a:p>
            <a:pPr algn="ctr" eaLnBrk="1" hangingPunct="1">
              <a:spcBef>
                <a:spcPct val="0"/>
              </a:spcBef>
              <a:buNone/>
            </a:pPr>
            <a:endParaRPr lang="en-US" altLang="en-US" sz="2800" i="0" dirty="0"/>
          </a:p>
        </p:txBody>
      </p:sp>
      <p:sp>
        <p:nvSpPr>
          <p:cNvPr id="29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510" y="4828308"/>
            <a:ext cx="2833251" cy="1877292"/>
          </a:xfrm>
          <a:prstGeom prst="wedgeRectCallout">
            <a:avLst>
              <a:gd name="adj1" fmla="val -39959"/>
              <a:gd name="adj2" fmla="val -66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/>
              <a:t>Your job </a:t>
            </a:r>
            <a:r>
              <a:rPr lang="en-US" altLang="en-US" sz="2800" i="0" dirty="0"/>
              <a:t>is to produce an output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that meets the post condition.</a:t>
            </a:r>
          </a:p>
        </p:txBody>
      </p:sp>
      <p:grpSp>
        <p:nvGrpSpPr>
          <p:cNvPr id="32" name="Group 18"/>
          <p:cNvGrpSpPr>
            <a:grpSpLocks/>
          </p:cNvGrpSpPr>
          <p:nvPr/>
        </p:nvGrpSpPr>
        <p:grpSpPr bwMode="auto">
          <a:xfrm>
            <a:off x="5181600" y="5181600"/>
            <a:ext cx="3733800" cy="533400"/>
            <a:chOff x="3072" y="3360"/>
            <a:chExt cx="2352" cy="336"/>
          </a:xfrm>
        </p:grpSpPr>
        <p:sp>
          <p:nvSpPr>
            <p:cNvPr id="33" name="Text Box 19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14,23,25,30,31,52,62,79,88,98</a:t>
              </a:r>
              <a:endParaRPr lang="en-CA" altLang="en-US" sz="2000" i="0"/>
            </a:p>
          </p:txBody>
        </p:sp>
        <p:sp>
          <p:nvSpPr>
            <p:cNvPr id="34" name="Rectangle 20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pic>
        <p:nvPicPr>
          <p:cNvPr id="35" name="Picture 4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94463" y="5715000"/>
            <a:ext cx="1068537" cy="96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8275" y="2846665"/>
            <a:ext cx="2839119" cy="2129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7017" y="3612119"/>
            <a:ext cx="3082983" cy="959881"/>
          </a:xfrm>
          <a:prstGeom prst="wedgeRectCallout">
            <a:avLst>
              <a:gd name="adj1" fmla="val -34776"/>
              <a:gd name="adj2" fmla="val -6685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Technique: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Divide and Conquer </a:t>
            </a:r>
            <a:endParaRPr lang="en-CA" altLang="en-US" sz="2000" i="0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 </a:t>
            </a:r>
            <a:endParaRPr lang="en-CA" altLang="en-US" sz="2000" i="0" dirty="0"/>
          </a:p>
        </p:txBody>
      </p:sp>
    </p:spTree>
    <p:extLst>
      <p:ext uri="{BB962C8B-B14F-4D97-AF65-F5344CB8AC3E}">
        <p14:creationId xmlns:p14="http://schemas.microsoft.com/office/powerpoint/2010/main" val="1930254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76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76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76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634" grpId="0"/>
      <p:bldP spid="27" grpId="0" animBg="1"/>
      <p:bldP spid="29" grpId="0" animBg="1"/>
      <p:bldP spid="37" grpId="0" animBg="1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22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52227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  <p:sp useBgFill="1">
        <p:nvSpPr>
          <p:cNvPr id="52228" name="Rectangle 4"/>
          <p:cNvSpPr>
            <a:spLocks noChangeArrowheads="1"/>
          </p:cNvSpPr>
          <p:nvPr/>
        </p:nvSpPr>
        <p:spPr bwMode="auto">
          <a:xfrm>
            <a:off x="0" y="4191000"/>
            <a:ext cx="9372600" cy="2057400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5" name="Group 4"/>
          <p:cNvGrpSpPr/>
          <p:nvPr/>
        </p:nvGrpSpPr>
        <p:grpSpPr>
          <a:xfrm>
            <a:off x="228600" y="1981200"/>
            <a:ext cx="5830824" cy="1996440"/>
            <a:chOff x="228600" y="1981200"/>
            <a:chExt cx="5830824" cy="1996440"/>
          </a:xfrm>
        </p:grpSpPr>
        <p:sp>
          <p:nvSpPr>
            <p:cNvPr id="2" name="Rectangle 1"/>
            <p:cNvSpPr/>
            <p:nvPr/>
          </p:nvSpPr>
          <p:spPr bwMode="auto">
            <a:xfrm>
              <a:off x="5373624" y="1981200"/>
              <a:ext cx="6858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6" name="Rectangle 5"/>
            <p:cNvSpPr/>
            <p:nvPr/>
          </p:nvSpPr>
          <p:spPr bwMode="auto">
            <a:xfrm>
              <a:off x="228600" y="3581400"/>
              <a:ext cx="990600" cy="332232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7" name="Rectangle 6"/>
            <p:cNvSpPr/>
            <p:nvPr/>
          </p:nvSpPr>
          <p:spPr bwMode="auto">
            <a:xfrm>
              <a:off x="1272540" y="2377440"/>
              <a:ext cx="708660" cy="1600200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" name="Text Box 19"/>
            <p:cNvSpPr txBox="1">
              <a:spLocks noChangeArrowheads="1"/>
            </p:cNvSpPr>
            <p:nvPr/>
          </p:nvSpPr>
          <p:spPr bwMode="auto">
            <a:xfrm>
              <a:off x="615130" y="3391900"/>
              <a:ext cx="3145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&gt;</a:t>
              </a:r>
            </a:p>
          </p:txBody>
        </p:sp>
        <p:cxnSp>
          <p:nvCxnSpPr>
            <p:cNvPr id="4" name="Straight Connector 3"/>
            <p:cNvCxnSpPr/>
            <p:nvPr/>
          </p:nvCxnSpPr>
          <p:spPr bwMode="auto">
            <a:xfrm flipH="1">
              <a:off x="228600" y="32766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" name="Text Box 19"/>
            <p:cNvSpPr txBox="1">
              <a:spLocks noChangeArrowheads="1"/>
            </p:cNvSpPr>
            <p:nvPr/>
          </p:nvSpPr>
          <p:spPr bwMode="auto">
            <a:xfrm>
              <a:off x="5218435" y="1994130"/>
              <a:ext cx="26161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800" i="0" dirty="0">
                  <a:solidFill>
                    <a:schemeClr val="bg2"/>
                  </a:solidFill>
                </a:rPr>
                <a:t>)</a:t>
              </a:r>
            </a:p>
          </p:txBody>
        </p:sp>
        <p:cxnSp>
          <p:nvCxnSpPr>
            <p:cNvPr id="15" name="Straight Connector 14"/>
            <p:cNvCxnSpPr/>
            <p:nvPr/>
          </p:nvCxnSpPr>
          <p:spPr bwMode="auto">
            <a:xfrm flipH="1">
              <a:off x="381000" y="2971800"/>
              <a:ext cx="1752600" cy="0"/>
            </a:xfrm>
            <a:prstGeom prst="line">
              <a:avLst/>
            </a:prstGeom>
            <a:noFill/>
            <a:ln w="6350" cap="flat" cmpd="sng" algn="ctr">
              <a:solidFill>
                <a:schemeClr val="bg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27555122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6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Logs</a:t>
            </a:r>
          </a:p>
        </p:txBody>
      </p:sp>
      <p:sp>
        <p:nvSpPr>
          <p:cNvPr id="98307" name="Rectangle 3"/>
          <p:cNvSpPr>
            <a:spLocks noChangeArrowheads="1"/>
          </p:cNvSpPr>
          <p:nvPr/>
        </p:nvSpPr>
        <p:spPr bwMode="auto">
          <a:xfrm>
            <a:off x="846138" y="2743200"/>
            <a:ext cx="12112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 27</a:t>
            </a:r>
          </a:p>
        </p:txBody>
      </p:sp>
      <p:sp>
        <p:nvSpPr>
          <p:cNvPr id="98308" name="Rectangle 4"/>
          <p:cNvSpPr>
            <a:spLocks noChangeArrowheads="1"/>
          </p:cNvSpPr>
          <p:nvPr/>
        </p:nvSpPr>
        <p:spPr bwMode="auto">
          <a:xfrm>
            <a:off x="973138" y="3243263"/>
            <a:ext cx="10080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 9</a:t>
            </a:r>
          </a:p>
        </p:txBody>
      </p:sp>
      <p:sp>
        <p:nvSpPr>
          <p:cNvPr id="98309" name="Line 5"/>
          <p:cNvSpPr>
            <a:spLocks noChangeShapeType="1"/>
          </p:cNvSpPr>
          <p:nvPr/>
        </p:nvSpPr>
        <p:spPr bwMode="auto">
          <a:xfrm>
            <a:off x="8382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310" name="Text Box 6"/>
          <p:cNvSpPr txBox="1">
            <a:spLocks noChangeArrowheads="1"/>
          </p:cNvSpPr>
          <p:nvPr/>
        </p:nvSpPr>
        <p:spPr bwMode="auto">
          <a:xfrm>
            <a:off x="22701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</p:spTree>
    <p:extLst>
      <p:ext uri="{BB962C8B-B14F-4D97-AF65-F5344CB8AC3E}">
        <p14:creationId xmlns:p14="http://schemas.microsoft.com/office/powerpoint/2010/main" val="1446071341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30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Logs</a:t>
            </a:r>
          </a:p>
        </p:txBody>
      </p:sp>
      <p:sp>
        <p:nvSpPr>
          <p:cNvPr id="99331" name="Rectangle 3"/>
          <p:cNvSpPr>
            <a:spLocks noChangeArrowheads="1"/>
          </p:cNvSpPr>
          <p:nvPr/>
        </p:nvSpPr>
        <p:spPr bwMode="auto">
          <a:xfrm>
            <a:off x="714375" y="2743200"/>
            <a:ext cx="13430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?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99332" name="Rectangle 4"/>
          <p:cNvSpPr>
            <a:spLocks noChangeArrowheads="1"/>
          </p:cNvSpPr>
          <p:nvPr/>
        </p:nvSpPr>
        <p:spPr bwMode="auto">
          <a:xfrm>
            <a:off x="842963" y="3243263"/>
            <a:ext cx="11382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?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99333" name="Line 5"/>
          <p:cNvSpPr>
            <a:spLocks noChangeShapeType="1"/>
          </p:cNvSpPr>
          <p:nvPr/>
        </p:nvSpPr>
        <p:spPr bwMode="auto">
          <a:xfrm>
            <a:off x="8382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334" name="Text Box 6"/>
          <p:cNvSpPr txBox="1">
            <a:spLocks noChangeArrowheads="1"/>
          </p:cNvSpPr>
          <p:nvPr/>
        </p:nvSpPr>
        <p:spPr bwMode="auto">
          <a:xfrm>
            <a:off x="22701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99335" name="Text Box 7"/>
          <p:cNvSpPr txBox="1">
            <a:spLocks noChangeArrowheads="1"/>
          </p:cNvSpPr>
          <p:nvPr/>
        </p:nvSpPr>
        <p:spPr bwMode="auto">
          <a:xfrm>
            <a:off x="1143000" y="3916363"/>
            <a:ext cx="22748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hlink"/>
                </a:solidFill>
              </a:rPr>
              <a:t>Which base?</a:t>
            </a:r>
          </a:p>
        </p:txBody>
      </p:sp>
    </p:spTree>
    <p:extLst>
      <p:ext uri="{BB962C8B-B14F-4D97-AF65-F5344CB8AC3E}">
        <p14:creationId xmlns:p14="http://schemas.microsoft.com/office/powerpoint/2010/main" val="3922106839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0354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Logs</a:t>
            </a:r>
          </a:p>
        </p:txBody>
      </p:sp>
      <p:sp>
        <p:nvSpPr>
          <p:cNvPr id="100355" name="Rectangle 3"/>
          <p:cNvSpPr>
            <a:spLocks noChangeArrowheads="1"/>
          </p:cNvSpPr>
          <p:nvPr/>
        </p:nvSpPr>
        <p:spPr bwMode="auto">
          <a:xfrm>
            <a:off x="700088" y="2743200"/>
            <a:ext cx="13573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2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100356" name="Rectangle 4"/>
          <p:cNvSpPr>
            <a:spLocks noChangeArrowheads="1"/>
          </p:cNvSpPr>
          <p:nvPr/>
        </p:nvSpPr>
        <p:spPr bwMode="auto">
          <a:xfrm>
            <a:off x="828675" y="3243263"/>
            <a:ext cx="11525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2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100357" name="Line 5"/>
          <p:cNvSpPr>
            <a:spLocks noChangeShapeType="1"/>
          </p:cNvSpPr>
          <p:nvPr/>
        </p:nvSpPr>
        <p:spPr bwMode="auto">
          <a:xfrm>
            <a:off x="8382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58" name="Text Box 6"/>
          <p:cNvSpPr txBox="1">
            <a:spLocks noChangeArrowheads="1"/>
          </p:cNvSpPr>
          <p:nvPr/>
        </p:nvSpPr>
        <p:spPr bwMode="auto">
          <a:xfrm>
            <a:off x="22701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100359" name="Text Box 7"/>
          <p:cNvSpPr txBox="1">
            <a:spLocks noChangeArrowheads="1"/>
          </p:cNvSpPr>
          <p:nvPr/>
        </p:nvSpPr>
        <p:spPr bwMode="auto">
          <a:xfrm>
            <a:off x="1277938" y="3916363"/>
            <a:ext cx="31416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hlink"/>
                </a:solidFill>
              </a:rPr>
              <a:t>It does not matter.</a:t>
            </a:r>
          </a:p>
        </p:txBody>
      </p:sp>
      <p:sp>
        <p:nvSpPr>
          <p:cNvPr id="100360" name="Rectangle 8"/>
          <p:cNvSpPr>
            <a:spLocks noChangeArrowheads="1"/>
          </p:cNvSpPr>
          <p:nvPr/>
        </p:nvSpPr>
        <p:spPr bwMode="auto">
          <a:xfrm>
            <a:off x="2881313" y="2743200"/>
            <a:ext cx="11303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2</a:t>
            </a:r>
            <a:r>
              <a:rPr lang="en-US" altLang="en-US" i="0">
                <a:sym typeface="WP Greek Courier" pitchFamily="49" charset="2"/>
              </a:rPr>
              <a:t> </a:t>
            </a:r>
            <a:r>
              <a:rPr lang="en-US" altLang="en-US" i="0">
                <a:solidFill>
                  <a:schemeClr val="hlink"/>
                </a:solidFill>
                <a:sym typeface="WP Greek Courier" pitchFamily="49" charset="2"/>
              </a:rPr>
              <a:t>c</a:t>
            </a:r>
          </a:p>
        </p:txBody>
      </p:sp>
      <p:sp>
        <p:nvSpPr>
          <p:cNvPr id="100361" name="Rectangle 9"/>
          <p:cNvSpPr>
            <a:spLocks noChangeArrowheads="1"/>
          </p:cNvSpPr>
          <p:nvPr/>
        </p:nvSpPr>
        <p:spPr bwMode="auto">
          <a:xfrm>
            <a:off x="2908300" y="3243263"/>
            <a:ext cx="113030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2</a:t>
            </a:r>
            <a:r>
              <a:rPr lang="en-US" altLang="en-US" i="0">
                <a:sym typeface="WP Greek Courier" pitchFamily="49" charset="2"/>
              </a:rPr>
              <a:t> </a:t>
            </a:r>
            <a:r>
              <a:rPr lang="en-US" altLang="en-US" i="0">
                <a:solidFill>
                  <a:schemeClr val="hlink"/>
                </a:solidFill>
                <a:sym typeface="WP Greek Courier" pitchFamily="49" charset="2"/>
              </a:rPr>
              <a:t>c</a:t>
            </a:r>
          </a:p>
        </p:txBody>
      </p:sp>
      <p:sp>
        <p:nvSpPr>
          <p:cNvPr id="100362" name="Line 10"/>
          <p:cNvSpPr>
            <a:spLocks noChangeShapeType="1"/>
          </p:cNvSpPr>
          <p:nvPr/>
        </p:nvSpPr>
        <p:spPr bwMode="auto">
          <a:xfrm>
            <a:off x="28956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63" name="Rectangle 11"/>
          <p:cNvSpPr>
            <a:spLocks noChangeArrowheads="1"/>
          </p:cNvSpPr>
          <p:nvPr/>
        </p:nvSpPr>
        <p:spPr bwMode="auto">
          <a:xfrm>
            <a:off x="3967163" y="2743200"/>
            <a:ext cx="15827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·</a:t>
            </a:r>
            <a:r>
              <a:rPr lang="en-US" altLang="en-US" i="0">
                <a:sym typeface="WP Greek Courier" pitchFamily="49" charset="2"/>
              </a:rPr>
              <a:t> 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c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100364" name="Rectangle 12"/>
          <p:cNvSpPr>
            <a:spLocks noChangeArrowheads="1"/>
          </p:cNvSpPr>
          <p:nvPr/>
        </p:nvSpPr>
        <p:spPr bwMode="auto">
          <a:xfrm>
            <a:off x="3952875" y="3243263"/>
            <a:ext cx="13779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·</a:t>
            </a:r>
            <a:r>
              <a:rPr lang="en-US" altLang="en-US" i="0">
                <a:sym typeface="WP Greek Courier" pitchFamily="49" charset="2"/>
              </a:rPr>
              <a:t> 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c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100365" name="Line 13"/>
          <p:cNvSpPr>
            <a:spLocks noChangeShapeType="1"/>
          </p:cNvSpPr>
          <p:nvPr/>
        </p:nvSpPr>
        <p:spPr bwMode="auto">
          <a:xfrm>
            <a:off x="4175125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0366" name="Text Box 14"/>
          <p:cNvSpPr txBox="1">
            <a:spLocks noChangeArrowheads="1"/>
          </p:cNvSpPr>
          <p:nvPr/>
        </p:nvSpPr>
        <p:spPr bwMode="auto">
          <a:xfrm>
            <a:off x="5607050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100367" name="Rectangle 15"/>
          <p:cNvSpPr>
            <a:spLocks noChangeArrowheads="1"/>
          </p:cNvSpPr>
          <p:nvPr/>
        </p:nvSpPr>
        <p:spPr bwMode="auto">
          <a:xfrm>
            <a:off x="6149975" y="2743200"/>
            <a:ext cx="13430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c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100368" name="Rectangle 16"/>
          <p:cNvSpPr>
            <a:spLocks noChangeArrowheads="1"/>
          </p:cNvSpPr>
          <p:nvPr/>
        </p:nvSpPr>
        <p:spPr bwMode="auto">
          <a:xfrm>
            <a:off x="6237288" y="3243263"/>
            <a:ext cx="11382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c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100369" name="Line 17"/>
          <p:cNvSpPr>
            <a:spLocks noChangeShapeType="1"/>
          </p:cNvSpPr>
          <p:nvPr/>
        </p:nvSpPr>
        <p:spPr bwMode="auto">
          <a:xfrm>
            <a:off x="6118225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7714" name="Text Box 18"/>
          <p:cNvSpPr txBox="1">
            <a:spLocks noChangeArrowheads="1"/>
          </p:cNvSpPr>
          <p:nvPr/>
        </p:nvSpPr>
        <p:spPr bwMode="auto">
          <a:xfrm>
            <a:off x="1295400" y="4373563"/>
            <a:ext cx="3009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hlink"/>
                </a:solidFill>
              </a:rPr>
              <a:t>Which is easiest?</a:t>
            </a:r>
          </a:p>
        </p:txBody>
      </p:sp>
    </p:spTree>
    <p:extLst>
      <p:ext uri="{BB962C8B-B14F-4D97-AF65-F5344CB8AC3E}">
        <p14:creationId xmlns:p14="http://schemas.microsoft.com/office/powerpoint/2010/main" val="38298764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77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977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977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7714" grpId="0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378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US" altLang="en-US"/>
              <a:t>Logs</a:t>
            </a:r>
          </a:p>
        </p:txBody>
      </p:sp>
      <p:sp>
        <p:nvSpPr>
          <p:cNvPr id="101379" name="Rectangle 3"/>
          <p:cNvSpPr>
            <a:spLocks noChangeArrowheads="1"/>
          </p:cNvSpPr>
          <p:nvPr/>
        </p:nvSpPr>
        <p:spPr bwMode="auto">
          <a:xfrm>
            <a:off x="700088" y="2743200"/>
            <a:ext cx="1357312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3</a:t>
            </a:r>
            <a:r>
              <a:rPr lang="en-US" altLang="en-US" i="0">
                <a:sym typeface="WP Greek Courier" pitchFamily="49" charset="2"/>
              </a:rPr>
              <a:t> 27</a:t>
            </a:r>
          </a:p>
        </p:txBody>
      </p:sp>
      <p:sp>
        <p:nvSpPr>
          <p:cNvPr id="101380" name="Rectangle 4"/>
          <p:cNvSpPr>
            <a:spLocks noChangeArrowheads="1"/>
          </p:cNvSpPr>
          <p:nvPr/>
        </p:nvSpPr>
        <p:spPr bwMode="auto">
          <a:xfrm>
            <a:off x="828675" y="3243263"/>
            <a:ext cx="11525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3</a:t>
            </a:r>
            <a:r>
              <a:rPr lang="en-US" altLang="en-US" i="0">
                <a:sym typeface="WP Greek Courier" pitchFamily="49" charset="2"/>
              </a:rPr>
              <a:t> 9</a:t>
            </a:r>
          </a:p>
        </p:txBody>
      </p:sp>
      <p:sp>
        <p:nvSpPr>
          <p:cNvPr id="101381" name="Line 5"/>
          <p:cNvSpPr>
            <a:spLocks noChangeShapeType="1"/>
          </p:cNvSpPr>
          <p:nvPr/>
        </p:nvSpPr>
        <p:spPr bwMode="auto">
          <a:xfrm>
            <a:off x="8382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2" name="Text Box 6"/>
          <p:cNvSpPr txBox="1">
            <a:spLocks noChangeArrowheads="1"/>
          </p:cNvSpPr>
          <p:nvPr/>
        </p:nvSpPr>
        <p:spPr bwMode="auto">
          <a:xfrm>
            <a:off x="22701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101383" name="Rectangle 7"/>
          <p:cNvSpPr>
            <a:spLocks noChangeArrowheads="1"/>
          </p:cNvSpPr>
          <p:nvPr/>
        </p:nvSpPr>
        <p:spPr bwMode="auto">
          <a:xfrm>
            <a:off x="2911475" y="2743200"/>
            <a:ext cx="12890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3</a:t>
            </a:r>
            <a:r>
              <a:rPr lang="en-US" altLang="en-US" i="0">
                <a:sym typeface="WP Greek Courier" pitchFamily="49" charset="2"/>
              </a:rPr>
              <a:t> 3</a:t>
            </a:r>
            <a:r>
              <a:rPr lang="en-US" altLang="en-US" i="0" baseline="30000">
                <a:sym typeface="WP Greek Courier" pitchFamily="49" charset="2"/>
              </a:rPr>
              <a:t>3</a:t>
            </a:r>
            <a:endParaRPr lang="en-US" altLang="en-US" i="0">
              <a:sym typeface="WP Greek Courier" pitchFamily="49" charset="2"/>
            </a:endParaRPr>
          </a:p>
        </p:txBody>
      </p:sp>
      <p:sp>
        <p:nvSpPr>
          <p:cNvPr id="101384" name="Rectangle 8"/>
          <p:cNvSpPr>
            <a:spLocks noChangeArrowheads="1"/>
          </p:cNvSpPr>
          <p:nvPr/>
        </p:nvSpPr>
        <p:spPr bwMode="auto">
          <a:xfrm>
            <a:off x="2897188" y="3243263"/>
            <a:ext cx="12890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log</a:t>
            </a:r>
            <a:r>
              <a:rPr lang="en-US" altLang="en-US" i="0" baseline="-25000">
                <a:solidFill>
                  <a:schemeClr val="hlink"/>
                </a:solidFill>
                <a:sym typeface="WP Greek Courier" pitchFamily="49" charset="2"/>
              </a:rPr>
              <a:t>3</a:t>
            </a:r>
            <a:r>
              <a:rPr lang="en-US" altLang="en-US" i="0">
                <a:sym typeface="WP Greek Courier" pitchFamily="49" charset="2"/>
              </a:rPr>
              <a:t> 3</a:t>
            </a:r>
            <a:r>
              <a:rPr lang="en-US" altLang="en-US" i="0" baseline="30000">
                <a:sym typeface="WP Greek Courier" pitchFamily="49" charset="2"/>
              </a:rPr>
              <a:t>2</a:t>
            </a:r>
          </a:p>
        </p:txBody>
      </p:sp>
      <p:sp>
        <p:nvSpPr>
          <p:cNvPr id="101385" name="Line 9"/>
          <p:cNvSpPr>
            <a:spLocks noChangeShapeType="1"/>
          </p:cNvSpPr>
          <p:nvPr/>
        </p:nvSpPr>
        <p:spPr bwMode="auto">
          <a:xfrm>
            <a:off x="2895600" y="3336925"/>
            <a:ext cx="1295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386" name="Text Box 10"/>
          <p:cNvSpPr txBox="1">
            <a:spLocks noChangeArrowheads="1"/>
          </p:cNvSpPr>
          <p:nvPr/>
        </p:nvSpPr>
        <p:spPr bwMode="auto">
          <a:xfrm>
            <a:off x="4327525" y="2990850"/>
            <a:ext cx="4127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101387" name="Rectangle 11"/>
          <p:cNvSpPr>
            <a:spLocks noChangeArrowheads="1"/>
          </p:cNvSpPr>
          <p:nvPr/>
        </p:nvSpPr>
        <p:spPr bwMode="auto">
          <a:xfrm>
            <a:off x="4953000" y="2730500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3</a:t>
            </a:r>
          </a:p>
        </p:txBody>
      </p:sp>
      <p:sp>
        <p:nvSpPr>
          <p:cNvPr id="101388" name="Rectangle 12"/>
          <p:cNvSpPr>
            <a:spLocks noChangeArrowheads="1"/>
          </p:cNvSpPr>
          <p:nvPr/>
        </p:nvSpPr>
        <p:spPr bwMode="auto">
          <a:xfrm>
            <a:off x="4938713" y="32305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ym typeface="WP Greek Courier" pitchFamily="49" charset="2"/>
              </a:rPr>
              <a:t>2</a:t>
            </a:r>
            <a:endParaRPr lang="en-US" altLang="en-US" i="0" baseline="30000">
              <a:sym typeface="WP Greek Courier" pitchFamily="49" charset="2"/>
            </a:endParaRPr>
          </a:p>
        </p:txBody>
      </p:sp>
      <p:sp>
        <p:nvSpPr>
          <p:cNvPr id="101389" name="Line 13"/>
          <p:cNvSpPr>
            <a:spLocks noChangeShapeType="1"/>
          </p:cNvSpPr>
          <p:nvPr/>
        </p:nvSpPr>
        <p:spPr bwMode="auto">
          <a:xfrm>
            <a:off x="4876800" y="3314700"/>
            <a:ext cx="533400" cy="0"/>
          </a:xfrm>
          <a:prstGeom prst="line">
            <a:avLst/>
          </a:prstGeom>
          <a:noFill/>
          <a:ln w="381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98734" name="Text Box 14"/>
          <p:cNvSpPr txBox="1">
            <a:spLocks noChangeArrowheads="1"/>
          </p:cNvSpPr>
          <p:nvPr/>
        </p:nvSpPr>
        <p:spPr bwMode="auto">
          <a:xfrm>
            <a:off x="685800" y="4191000"/>
            <a:ext cx="52562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Please no calculators in exams.</a:t>
            </a:r>
          </a:p>
        </p:txBody>
      </p:sp>
      <p:grpSp>
        <p:nvGrpSpPr>
          <p:cNvPr id="2" name="Group 15"/>
          <p:cNvGrpSpPr>
            <a:grpSpLocks/>
          </p:cNvGrpSpPr>
          <p:nvPr/>
        </p:nvGrpSpPr>
        <p:grpSpPr bwMode="auto">
          <a:xfrm>
            <a:off x="685800" y="4635500"/>
            <a:ext cx="4327525" cy="1079500"/>
            <a:chOff x="432" y="3544"/>
            <a:chExt cx="2726" cy="680"/>
          </a:xfrm>
        </p:grpSpPr>
        <p:sp>
          <p:nvSpPr>
            <p:cNvPr id="101392" name="Text Box 16"/>
            <p:cNvSpPr txBox="1">
              <a:spLocks noChangeArrowheads="1"/>
            </p:cNvSpPr>
            <p:nvPr/>
          </p:nvSpPr>
          <p:spPr bwMode="auto">
            <a:xfrm>
              <a:off x="432" y="3571"/>
              <a:ext cx="175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And I wont ask </a:t>
              </a:r>
            </a:p>
          </p:txBody>
        </p:sp>
        <p:sp>
          <p:nvSpPr>
            <p:cNvPr id="101393" name="Rectangle 17"/>
            <p:cNvSpPr>
              <a:spLocks noChangeArrowheads="1"/>
            </p:cNvSpPr>
            <p:nvPr/>
          </p:nvSpPr>
          <p:spPr bwMode="auto">
            <a:xfrm>
              <a:off x="2347" y="3544"/>
              <a:ext cx="76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ym typeface="WP Greek Courier" pitchFamily="49" charset="2"/>
                </a:rPr>
                <a:t>log 25</a:t>
              </a:r>
            </a:p>
          </p:txBody>
        </p:sp>
        <p:sp>
          <p:nvSpPr>
            <p:cNvPr id="101394" name="Rectangle 18"/>
            <p:cNvSpPr>
              <a:spLocks noChangeArrowheads="1"/>
            </p:cNvSpPr>
            <p:nvPr/>
          </p:nvSpPr>
          <p:spPr bwMode="auto">
            <a:xfrm>
              <a:off x="2427" y="3859"/>
              <a:ext cx="63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ym typeface="WP Greek Courier" pitchFamily="49" charset="2"/>
                </a:rPr>
                <a:t>log 9</a:t>
              </a:r>
            </a:p>
          </p:txBody>
        </p:sp>
        <p:sp>
          <p:nvSpPr>
            <p:cNvPr id="101395" name="Line 19"/>
            <p:cNvSpPr>
              <a:spLocks noChangeShapeType="1"/>
            </p:cNvSpPr>
            <p:nvPr/>
          </p:nvSpPr>
          <p:spPr bwMode="auto">
            <a:xfrm>
              <a:off x="2342" y="3918"/>
              <a:ext cx="816" cy="0"/>
            </a:xfrm>
            <a:prstGeom prst="line">
              <a:avLst/>
            </a:prstGeom>
            <a:noFill/>
            <a:ln w="381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409662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7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987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987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8734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5106" name="Picture 44" descr="02-146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50545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5107" name="Picture 41" descr="02-146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510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grpSp>
        <p:nvGrpSpPr>
          <p:cNvPr id="2" name="Group 38"/>
          <p:cNvGrpSpPr>
            <a:grpSpLocks/>
          </p:cNvGrpSpPr>
          <p:nvPr/>
        </p:nvGrpSpPr>
        <p:grpSpPr bwMode="auto">
          <a:xfrm>
            <a:off x="76200" y="1371600"/>
            <a:ext cx="3048000" cy="4038600"/>
            <a:chOff x="48" y="864"/>
            <a:chExt cx="1920" cy="2544"/>
          </a:xfrm>
        </p:grpSpPr>
        <p:grpSp>
          <p:nvGrpSpPr>
            <p:cNvPr id="175112" name="Group 11"/>
            <p:cNvGrpSpPr>
              <a:grpSpLocks/>
            </p:cNvGrpSpPr>
            <p:nvPr/>
          </p:nvGrpSpPr>
          <p:grpSpPr bwMode="auto">
            <a:xfrm>
              <a:off x="48" y="864"/>
              <a:ext cx="278" cy="672"/>
              <a:chOff x="864" y="465"/>
              <a:chExt cx="1046" cy="2358"/>
            </a:xfrm>
          </p:grpSpPr>
          <p:grpSp>
            <p:nvGrpSpPr>
              <p:cNvPr id="175114" name="Group 12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75117" name="Group 13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75119" name="Group 14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75126" name="Freeform 15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27" name="Freeform 16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28" name="Freeform 17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29" name="Freeform 18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30" name="Freeform 19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5131" name="Freeform 20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75132" name="Group 21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75133" name="Freeform 22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5134" name="Freeform 23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5135" name="Freeform 2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5136" name="Freeform 2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75120" name="Group 26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5124" name="Oval 27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5125" name="Oval 28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175121" name="Group 29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5122" name="Oval 3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5123" name="Oval 31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175118" name="Oval 32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175115" name="Freeform 33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116" name="Freeform 34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5113" name="AutoShape 35"/>
            <p:cNvSpPr>
              <a:spLocks noChangeArrowheads="1"/>
            </p:cNvSpPr>
            <p:nvPr/>
          </p:nvSpPr>
          <p:spPr bwMode="auto">
            <a:xfrm>
              <a:off x="96" y="1680"/>
              <a:ext cx="1872" cy="1728"/>
            </a:xfrm>
            <a:prstGeom prst="wedgeRoundRectCallout">
              <a:avLst>
                <a:gd name="adj1" fmla="val -44019"/>
                <a:gd name="adj2" fmla="val -88889"/>
                <a:gd name="adj3" fmla="val 16667"/>
              </a:avLst>
            </a:prstGeom>
            <a:noFill/>
            <a:ln w="3810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 This job of mine is a bit daunting.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/>
                <a:t>Where do I start?</a:t>
              </a:r>
            </a:p>
          </p:txBody>
        </p:sp>
      </p:grpSp>
      <p:sp>
        <p:nvSpPr>
          <p:cNvPr id="175110" name="Line 36"/>
          <p:cNvSpPr>
            <a:spLocks noChangeShapeType="1"/>
          </p:cNvSpPr>
          <p:nvPr/>
        </p:nvSpPr>
        <p:spPr bwMode="auto">
          <a:xfrm>
            <a:off x="4343400" y="2438400"/>
            <a:ext cx="3505200" cy="32004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829" name="Rectangle 37"/>
          <p:cNvSpPr>
            <a:spLocks noChangeArrowheads="1"/>
          </p:cNvSpPr>
          <p:nvPr/>
        </p:nvSpPr>
        <p:spPr bwMode="auto">
          <a:xfrm>
            <a:off x="457200" y="4357688"/>
            <a:ext cx="22955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I am lazy.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98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98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98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9829" grpId="0" autoUpdateAnimBg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130" name="Picture 38" descr="02-147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038600"/>
            <a:ext cx="5943600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6131" name="Object 37"/>
          <p:cNvGraphicFramePr>
            <a:graphicFrameLocks noChangeAspect="1"/>
          </p:cNvGraphicFramePr>
          <p:nvPr/>
        </p:nvGraphicFramePr>
        <p:xfrm>
          <a:off x="3200400" y="2590800"/>
          <a:ext cx="5943600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4" imgW="5351846" imgH="1231290" progId="">
                  <p:embed/>
                </p:oleObj>
              </mc:Choice>
              <mc:Fallback>
                <p:oleObj name="CorelPhotoPaint.Image.9" r:id="rId4" imgW="5351846" imgH="1231290" progId="">
                  <p:embed/>
                  <p:pic>
                    <p:nvPicPr>
                      <p:cNvPr id="176131" name="Object 3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2590800"/>
                        <a:ext cx="5943600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613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sp>
        <p:nvSpPr>
          <p:cNvPr id="483336" name="Freeform 8"/>
          <p:cNvSpPr>
            <a:spLocks/>
          </p:cNvSpPr>
          <p:nvPr/>
        </p:nvSpPr>
        <p:spPr bwMode="auto">
          <a:xfrm>
            <a:off x="4327525" y="3230563"/>
            <a:ext cx="3665538" cy="1863725"/>
          </a:xfrm>
          <a:custGeom>
            <a:avLst/>
            <a:gdLst>
              <a:gd name="T0" fmla="*/ 0 w 2309"/>
              <a:gd name="T1" fmla="*/ 2147483647 h 1174"/>
              <a:gd name="T2" fmla="*/ 2147483647 w 2309"/>
              <a:gd name="T3" fmla="*/ 2147483647 h 1174"/>
              <a:gd name="T4" fmla="*/ 2147483647 w 2309"/>
              <a:gd name="T5" fmla="*/ 2147483647 h 1174"/>
              <a:gd name="T6" fmla="*/ 0 60000 65536"/>
              <a:gd name="T7" fmla="*/ 0 60000 65536"/>
              <a:gd name="T8" fmla="*/ 0 60000 65536"/>
              <a:gd name="T9" fmla="*/ 0 w 2309"/>
              <a:gd name="T10" fmla="*/ 0 h 1174"/>
              <a:gd name="T11" fmla="*/ 2309 w 2309"/>
              <a:gd name="T12" fmla="*/ 1174 h 1174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309" h="1174">
                <a:moveTo>
                  <a:pt x="0" y="269"/>
                </a:moveTo>
                <a:cubicBezTo>
                  <a:pt x="170" y="249"/>
                  <a:pt x="638" y="0"/>
                  <a:pt x="1023" y="151"/>
                </a:cubicBezTo>
                <a:cubicBezTo>
                  <a:pt x="1407" y="151"/>
                  <a:pt x="2041" y="961"/>
                  <a:pt x="2309" y="117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176134" name="Group 9"/>
          <p:cNvGrpSpPr>
            <a:grpSpLocks/>
          </p:cNvGrpSpPr>
          <p:nvPr/>
        </p:nvGrpSpPr>
        <p:grpSpPr bwMode="auto">
          <a:xfrm>
            <a:off x="76200" y="1371600"/>
            <a:ext cx="441325" cy="1066800"/>
            <a:chOff x="864" y="465"/>
            <a:chExt cx="1046" cy="2358"/>
          </a:xfrm>
        </p:grpSpPr>
        <p:grpSp>
          <p:nvGrpSpPr>
            <p:cNvPr id="176138" name="Group 10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76141" name="Group 11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76143" name="Group 12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76150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1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2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3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4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6155" name="Freeform 18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76156" name="Group 19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76157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6158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6159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6160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76144" name="Group 24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6148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6149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  <p:grpSp>
              <p:nvGrpSpPr>
                <p:cNvPr id="176145" name="Group 27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6146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6147" name="Oval 29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</p:grpSp>
          <p:sp>
            <p:nvSpPr>
              <p:cNvPr id="176142" name="Oval 30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76139" name="Freeform 31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140" name="Freeform 32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3361" name="AutoShape 33"/>
          <p:cNvSpPr>
            <a:spLocks noChangeArrowheads="1"/>
          </p:cNvSpPr>
          <p:nvPr/>
        </p:nvSpPr>
        <p:spPr bwMode="auto">
          <a:xfrm>
            <a:off x="152400" y="2667000"/>
            <a:ext cx="2971800" cy="2743200"/>
          </a:xfrm>
          <a:prstGeom prst="wedgeRoundRectCallout">
            <a:avLst>
              <a:gd name="adj1" fmla="val -44019"/>
              <a:gd name="adj2" fmla="val -88889"/>
              <a:gd name="adj3" fmla="val 16667"/>
            </a:avLst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At some point,</a:t>
            </a:r>
            <a:br>
              <a:rPr lang="en-US" altLang="en-US" sz="2800" i="0"/>
            </a:br>
            <a:r>
              <a:rPr lang="en-US" altLang="en-US" sz="2800" i="0"/>
              <a:t>the biggest disk moves.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 will do that job.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 i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 i="0"/>
          </a:p>
        </p:txBody>
      </p:sp>
      <p:pic>
        <p:nvPicPr>
          <p:cNvPr id="176136" name="Picture 35" descr="02-146b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50545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6137" name="Picture 36" descr="02-14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3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33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33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9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10" presetID="2" presetClass="entr" presetSubtype="8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33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833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33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3336" grpId="0" animBg="1"/>
      <p:bldP spid="483361" grpId="0" animBg="1" autoUpdateAnimBg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7154" name="Picture 38" descr="02-147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038600"/>
            <a:ext cx="5943600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7155" name="Object 39"/>
          <p:cNvGraphicFramePr>
            <a:graphicFrameLocks noChangeAspect="1"/>
          </p:cNvGraphicFramePr>
          <p:nvPr/>
        </p:nvGraphicFramePr>
        <p:xfrm>
          <a:off x="3200400" y="2590800"/>
          <a:ext cx="5943600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4" imgW="5351846" imgH="1231290" progId="">
                  <p:embed/>
                </p:oleObj>
              </mc:Choice>
              <mc:Fallback>
                <p:oleObj name="CorelPhotoPaint.Image.9" r:id="rId4" imgW="5351846" imgH="1231290" progId="">
                  <p:embed/>
                  <p:pic>
                    <p:nvPicPr>
                      <p:cNvPr id="177155" name="Object 39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2590800"/>
                        <a:ext cx="5943600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7156" name="Picture 36" descr="02-146b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50545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7157" name="Picture 37" descr="02-14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715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grpSp>
        <p:nvGrpSpPr>
          <p:cNvPr id="177159" name="Group 9"/>
          <p:cNvGrpSpPr>
            <a:grpSpLocks/>
          </p:cNvGrpSpPr>
          <p:nvPr/>
        </p:nvGrpSpPr>
        <p:grpSpPr bwMode="auto">
          <a:xfrm>
            <a:off x="76200" y="1371600"/>
            <a:ext cx="441325" cy="1066800"/>
            <a:chOff x="864" y="465"/>
            <a:chExt cx="1046" cy="2358"/>
          </a:xfrm>
        </p:grpSpPr>
        <p:grpSp>
          <p:nvGrpSpPr>
            <p:cNvPr id="177162" name="Group 10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77165" name="Group 11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77167" name="Group 12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77174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5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6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7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8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7179" name="Freeform 18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77180" name="Group 19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77181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7182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7183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7184" name="Freeform 23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77168" name="Group 24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7172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7173" name="Oval 26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  <p:grpSp>
              <p:nvGrpSpPr>
                <p:cNvPr id="177169" name="Group 27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7170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7171" name="Oval 29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</p:grpSp>
          <p:sp>
            <p:nvSpPr>
              <p:cNvPr id="177166" name="Oval 30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77163" name="Freeform 31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164" name="Freeform 32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4385" name="AutoShape 33"/>
          <p:cNvSpPr>
            <a:spLocks noChangeArrowheads="1"/>
          </p:cNvSpPr>
          <p:nvPr/>
        </p:nvSpPr>
        <p:spPr bwMode="auto">
          <a:xfrm>
            <a:off x="152400" y="2667000"/>
            <a:ext cx="2971800" cy="2743200"/>
          </a:xfrm>
          <a:prstGeom prst="wedgeRoundRectCallout">
            <a:avLst>
              <a:gd name="adj1" fmla="val -44019"/>
              <a:gd name="adj2" fmla="val -88889"/>
              <a:gd name="adj3" fmla="val 16667"/>
            </a:avLst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To do this, </a:t>
            </a:r>
            <a:br>
              <a:rPr lang="en-US" altLang="en-US" sz="2800" i="0"/>
            </a:br>
            <a:r>
              <a:rPr lang="en-US" altLang="en-US" sz="2800" i="0"/>
              <a:t>the other disks must be in the middle.</a:t>
            </a:r>
          </a:p>
        </p:txBody>
      </p:sp>
      <p:sp>
        <p:nvSpPr>
          <p:cNvPr id="484387" name="Rectangle 35"/>
          <p:cNvSpPr>
            <a:spLocks noChangeArrowheads="1"/>
          </p:cNvSpPr>
          <p:nvPr/>
        </p:nvSpPr>
        <p:spPr bwMode="auto">
          <a:xfrm>
            <a:off x="5349875" y="2971800"/>
            <a:ext cx="1600200" cy="6096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3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43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438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43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843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843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4387" grpId="0" animBg="1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78" name="Picture 100" descr="02-147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038600"/>
            <a:ext cx="5943600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8179" name="Object 101"/>
          <p:cNvGraphicFramePr>
            <a:graphicFrameLocks noChangeAspect="1"/>
          </p:cNvGraphicFramePr>
          <p:nvPr/>
        </p:nvGraphicFramePr>
        <p:xfrm>
          <a:off x="3200400" y="2590800"/>
          <a:ext cx="5943600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4" imgW="5351846" imgH="1231290" progId="">
                  <p:embed/>
                </p:oleObj>
              </mc:Choice>
              <mc:Fallback>
                <p:oleObj name="CorelPhotoPaint.Image.9" r:id="rId4" imgW="5351846" imgH="1231290" progId="">
                  <p:embed/>
                  <p:pic>
                    <p:nvPicPr>
                      <p:cNvPr id="178179" name="Object 10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2590800"/>
                        <a:ext cx="5943600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8180" name="Picture 102" descr="02-146b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550545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8181" name="Picture 103" descr="02-14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1143000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818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grpSp>
        <p:nvGrpSpPr>
          <p:cNvPr id="178183" name="Group 8"/>
          <p:cNvGrpSpPr>
            <a:grpSpLocks/>
          </p:cNvGrpSpPr>
          <p:nvPr/>
        </p:nvGrpSpPr>
        <p:grpSpPr bwMode="auto">
          <a:xfrm>
            <a:off x="76200" y="1371600"/>
            <a:ext cx="441325" cy="1066800"/>
            <a:chOff x="864" y="465"/>
            <a:chExt cx="1046" cy="2358"/>
          </a:xfrm>
        </p:grpSpPr>
        <p:grpSp>
          <p:nvGrpSpPr>
            <p:cNvPr id="178250" name="Group 9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78253" name="Group 10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78255" name="Group 11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78262" name="Freeform 12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3" name="Freeform 13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4" name="Freeform 14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5" name="Freeform 15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6" name="Freeform 16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78267" name="Freeform 17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78268" name="Group 18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78269" name="Freeform 19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70" name="Freeform 20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71" name="Freeform 21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72" name="Freeform 22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78256" name="Group 23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8260" name="Oval 24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8261" name="Oval 25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  <p:grpSp>
              <p:nvGrpSpPr>
                <p:cNvPr id="178257" name="Group 26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78258" name="Oval 27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178259" name="Oval 28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</p:grpSp>
          </p:grpSp>
          <p:sp>
            <p:nvSpPr>
              <p:cNvPr id="178254" name="Oval 29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78251" name="Freeform 30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52" name="Freeform 31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85408" name="AutoShape 32"/>
          <p:cNvSpPr>
            <a:spLocks noChangeArrowheads="1"/>
          </p:cNvSpPr>
          <p:nvPr/>
        </p:nvSpPr>
        <p:spPr bwMode="auto">
          <a:xfrm>
            <a:off x="152400" y="2667000"/>
            <a:ext cx="2819400" cy="3733800"/>
          </a:xfrm>
          <a:prstGeom prst="wedgeRoundRectCallout">
            <a:avLst>
              <a:gd name="adj1" fmla="val -43694"/>
              <a:gd name="adj2" fmla="val -78569"/>
              <a:gd name="adj3" fmla="val 16667"/>
            </a:avLst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How will these move?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 will get a friend to do it.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another to move these.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 only move the big disk.</a:t>
            </a:r>
          </a:p>
        </p:txBody>
      </p:sp>
      <p:sp>
        <p:nvSpPr>
          <p:cNvPr id="178185" name="Rectangle 33"/>
          <p:cNvSpPr>
            <a:spLocks noChangeArrowheads="1"/>
          </p:cNvSpPr>
          <p:nvPr/>
        </p:nvSpPr>
        <p:spPr bwMode="auto">
          <a:xfrm>
            <a:off x="5349875" y="2971800"/>
            <a:ext cx="1600200" cy="6096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9" name="Group 36"/>
          <p:cNvGrpSpPr>
            <a:grpSpLocks/>
          </p:cNvGrpSpPr>
          <p:nvPr/>
        </p:nvGrpSpPr>
        <p:grpSpPr bwMode="auto">
          <a:xfrm>
            <a:off x="3573463" y="1600200"/>
            <a:ext cx="2141537" cy="1371600"/>
            <a:chOff x="2251" y="1008"/>
            <a:chExt cx="1349" cy="864"/>
          </a:xfrm>
        </p:grpSpPr>
        <p:sp>
          <p:nvSpPr>
            <p:cNvPr id="178248" name="Rectangle 34"/>
            <p:cNvSpPr>
              <a:spLocks noChangeArrowheads="1"/>
            </p:cNvSpPr>
            <p:nvPr/>
          </p:nvSpPr>
          <p:spPr bwMode="auto">
            <a:xfrm>
              <a:off x="2251" y="1008"/>
              <a:ext cx="1008" cy="384"/>
            </a:xfrm>
            <a:prstGeom prst="rect">
              <a:avLst/>
            </a:prstGeom>
            <a:noFill/>
            <a:ln w="381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9" name="Line 35"/>
            <p:cNvSpPr>
              <a:spLocks noChangeShapeType="1"/>
            </p:cNvSpPr>
            <p:nvPr/>
          </p:nvSpPr>
          <p:spPr bwMode="auto">
            <a:xfrm>
              <a:off x="2880" y="1392"/>
              <a:ext cx="72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37"/>
          <p:cNvGrpSpPr>
            <a:grpSpLocks/>
          </p:cNvGrpSpPr>
          <p:nvPr/>
        </p:nvGrpSpPr>
        <p:grpSpPr bwMode="auto">
          <a:xfrm>
            <a:off x="5486400" y="1828800"/>
            <a:ext cx="381000" cy="993775"/>
            <a:chOff x="2308" y="1513"/>
            <a:chExt cx="1162" cy="2570"/>
          </a:xfrm>
        </p:grpSpPr>
        <p:grpSp>
          <p:nvGrpSpPr>
            <p:cNvPr id="178234" name="Group 3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78242" name="Freeform 3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3" name="Freeform 4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4" name="Freeform 4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5" name="Freeform 4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6" name="Freeform 4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7" name="Freeform 4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8235" name="Freeform 4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6" name="Freeform 4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7" name="Oval 4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38" name="Oval 4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39" name="Oval 4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0" name="Oval 5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1" name="Oval 5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2" name="Group 71"/>
          <p:cNvGrpSpPr>
            <a:grpSpLocks/>
          </p:cNvGrpSpPr>
          <p:nvPr/>
        </p:nvGrpSpPr>
        <p:grpSpPr bwMode="auto">
          <a:xfrm>
            <a:off x="5386388" y="4503738"/>
            <a:ext cx="3376612" cy="1981200"/>
            <a:chOff x="3393" y="2837"/>
            <a:chExt cx="2127" cy="1248"/>
          </a:xfrm>
        </p:grpSpPr>
        <p:sp>
          <p:nvSpPr>
            <p:cNvPr id="178215" name="Rectangle 52"/>
            <p:cNvSpPr>
              <a:spLocks noChangeArrowheads="1"/>
            </p:cNvSpPr>
            <p:nvPr/>
          </p:nvSpPr>
          <p:spPr bwMode="auto">
            <a:xfrm>
              <a:off x="4512" y="3701"/>
              <a:ext cx="1008" cy="384"/>
            </a:xfrm>
            <a:prstGeom prst="rect">
              <a:avLst/>
            </a:prstGeom>
            <a:noFill/>
            <a:ln w="381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78216" name="Group 53"/>
            <p:cNvGrpSpPr>
              <a:grpSpLocks/>
            </p:cNvGrpSpPr>
            <p:nvPr/>
          </p:nvGrpSpPr>
          <p:grpSpPr bwMode="auto">
            <a:xfrm>
              <a:off x="3393" y="2837"/>
              <a:ext cx="1349" cy="864"/>
              <a:chOff x="2251" y="1008"/>
              <a:chExt cx="1349" cy="864"/>
            </a:xfrm>
          </p:grpSpPr>
          <p:sp>
            <p:nvSpPr>
              <p:cNvPr id="178232" name="Rectangle 54"/>
              <p:cNvSpPr>
                <a:spLocks noChangeArrowheads="1"/>
              </p:cNvSpPr>
              <p:nvPr/>
            </p:nvSpPr>
            <p:spPr bwMode="auto">
              <a:xfrm>
                <a:off x="2251" y="1008"/>
                <a:ext cx="1008" cy="384"/>
              </a:xfrm>
              <a:prstGeom prst="rect">
                <a:avLst/>
              </a:prstGeom>
              <a:noFill/>
              <a:ln w="381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33" name="Line 55"/>
              <p:cNvSpPr>
                <a:spLocks noChangeShapeType="1"/>
              </p:cNvSpPr>
              <p:nvPr/>
            </p:nvSpPr>
            <p:spPr bwMode="auto">
              <a:xfrm>
                <a:off x="2880" y="1392"/>
                <a:ext cx="72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17" name="Group 56"/>
            <p:cNvGrpSpPr>
              <a:grpSpLocks/>
            </p:cNvGrpSpPr>
            <p:nvPr/>
          </p:nvGrpSpPr>
          <p:grpSpPr bwMode="auto">
            <a:xfrm>
              <a:off x="4598" y="2981"/>
              <a:ext cx="240" cy="626"/>
              <a:chOff x="2308" y="1513"/>
              <a:chExt cx="1162" cy="2570"/>
            </a:xfrm>
          </p:grpSpPr>
          <p:grpSp>
            <p:nvGrpSpPr>
              <p:cNvPr id="178218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78226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7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8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9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30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31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8219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0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1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2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3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4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5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6" name="Group 97"/>
          <p:cNvGrpSpPr>
            <a:grpSpLocks/>
          </p:cNvGrpSpPr>
          <p:nvPr/>
        </p:nvGrpSpPr>
        <p:grpSpPr bwMode="auto">
          <a:xfrm>
            <a:off x="3749675" y="3233738"/>
            <a:ext cx="4251325" cy="1863725"/>
            <a:chOff x="2362" y="2037"/>
            <a:chExt cx="2678" cy="1174"/>
          </a:xfrm>
        </p:grpSpPr>
        <p:sp>
          <p:nvSpPr>
            <p:cNvPr id="178190" name="Freeform 72"/>
            <p:cNvSpPr>
              <a:spLocks/>
            </p:cNvSpPr>
            <p:nvPr/>
          </p:nvSpPr>
          <p:spPr bwMode="auto">
            <a:xfrm>
              <a:off x="2731" y="2037"/>
              <a:ext cx="2309" cy="1174"/>
            </a:xfrm>
            <a:custGeom>
              <a:avLst/>
              <a:gdLst>
                <a:gd name="T0" fmla="*/ 0 w 2309"/>
                <a:gd name="T1" fmla="*/ 269 h 1174"/>
                <a:gd name="T2" fmla="*/ 1023 w 2309"/>
                <a:gd name="T3" fmla="*/ 151 h 1174"/>
                <a:gd name="T4" fmla="*/ 2309 w 2309"/>
                <a:gd name="T5" fmla="*/ 1174 h 1174"/>
                <a:gd name="T6" fmla="*/ 0 60000 65536"/>
                <a:gd name="T7" fmla="*/ 0 60000 65536"/>
                <a:gd name="T8" fmla="*/ 0 60000 65536"/>
                <a:gd name="T9" fmla="*/ 0 w 2309"/>
                <a:gd name="T10" fmla="*/ 0 h 1174"/>
                <a:gd name="T11" fmla="*/ 2309 w 2309"/>
                <a:gd name="T12" fmla="*/ 1174 h 11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09" h="1174">
                  <a:moveTo>
                    <a:pt x="0" y="269"/>
                  </a:moveTo>
                  <a:cubicBezTo>
                    <a:pt x="170" y="249"/>
                    <a:pt x="638" y="0"/>
                    <a:pt x="1023" y="151"/>
                  </a:cubicBezTo>
                  <a:cubicBezTo>
                    <a:pt x="1407" y="151"/>
                    <a:pt x="2041" y="961"/>
                    <a:pt x="2309" y="117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8191" name="Group 73"/>
            <p:cNvGrpSpPr>
              <a:grpSpLocks/>
            </p:cNvGrpSpPr>
            <p:nvPr/>
          </p:nvGrpSpPr>
          <p:grpSpPr bwMode="auto">
            <a:xfrm>
              <a:off x="2362" y="2064"/>
              <a:ext cx="278" cy="672"/>
              <a:chOff x="864" y="465"/>
              <a:chExt cx="1046" cy="2358"/>
            </a:xfrm>
          </p:grpSpPr>
          <p:grpSp>
            <p:nvGrpSpPr>
              <p:cNvPr id="178192" name="Group 74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78195" name="Group 75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78197" name="Group 76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78204" name="Freeform 77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5" name="Freeform 78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6" name="Freeform 79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7" name="Freeform 80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8" name="Freeform 81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9" name="Freeform 82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78210" name="Group 83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78211" name="Freeform 8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2" name="Freeform 8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3" name="Freeform 8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4" name="Freeform 8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78198" name="Group 88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8202" name="Oval 8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8203" name="Oval 9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178199" name="Group 91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8200" name="Oval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8201" name="Oval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178196" name="Oval 94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178193" name="Freeform 95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94" name="Freeform 96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4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54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54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4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854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854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4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854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854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54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854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854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6200" y="1192823"/>
            <a:ext cx="8991600" cy="5339171"/>
          </a:xfrm>
          <a:prstGeom prst="rect">
            <a:avLst/>
          </a:prstGeom>
        </p:spPr>
      </p:pic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7635" name="Group 3"/>
          <p:cNvGrpSpPr>
            <a:grpSpLocks/>
          </p:cNvGrpSpPr>
          <p:nvPr/>
        </p:nvGrpSpPr>
        <p:grpSpPr bwMode="auto">
          <a:xfrm>
            <a:off x="6019800" y="668338"/>
            <a:ext cx="2946400" cy="2151062"/>
            <a:chOff x="118" y="2928"/>
            <a:chExt cx="1856" cy="1355"/>
          </a:xfrm>
        </p:grpSpPr>
        <p:sp>
          <p:nvSpPr>
            <p:cNvPr id="197644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5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197646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197647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197648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197649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197650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197651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197652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</a:t>
              </a:r>
              <a:endParaRPr lang="en-CA" altLang="en-US" sz="2000" i="0" dirty="0"/>
            </a:p>
          </p:txBody>
        </p:sp>
        <p:sp>
          <p:nvSpPr>
            <p:cNvPr id="197653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197654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8275" y="2846665"/>
            <a:ext cx="2839119" cy="2129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7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1097518"/>
            <a:ext cx="5093277" cy="2981288"/>
          </a:xfrm>
          <a:prstGeom prst="wedgeRectCallout">
            <a:avLst>
              <a:gd name="adj1" fmla="val -41758"/>
              <a:gd name="adj2" fmla="val -6472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can have as many</a:t>
            </a:r>
            <a:br>
              <a:rPr lang="en-US" altLang="en-US" sz="2800" i="0" dirty="0"/>
            </a:br>
            <a:r>
              <a:rPr lang="en-US" altLang="en-US" sz="2800" i="0" dirty="0"/>
              <a:t> friends as you want.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give each a sub instance.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Meets the precondition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Smaller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Trust them to give you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     the output for their instances.</a:t>
            </a:r>
          </a:p>
          <a:p>
            <a:pPr marL="457200" indent="-457200" eaLnBrk="1" hangingPunct="1">
              <a:spcBef>
                <a:spcPct val="0"/>
              </a:spcBef>
            </a:pPr>
            <a:endParaRPr lang="en-US" altLang="en-US" sz="2800" i="0" dirty="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80B0E1B-C2B7-4FB1-8561-591BB59D4474}"/>
              </a:ext>
            </a:extLst>
          </p:cNvPr>
          <p:cNvGrpSpPr/>
          <p:nvPr/>
        </p:nvGrpSpPr>
        <p:grpSpPr>
          <a:xfrm>
            <a:off x="5867400" y="188912"/>
            <a:ext cx="3151188" cy="2478088"/>
            <a:chOff x="5867400" y="188912"/>
            <a:chExt cx="3151188" cy="2478088"/>
          </a:xfrm>
        </p:grpSpPr>
        <p:sp>
          <p:nvSpPr>
            <p:cNvPr id="39" name="Text Box 103"/>
            <p:cNvSpPr txBox="1">
              <a:spLocks noChangeArrowheads="1"/>
            </p:cNvSpPr>
            <p:nvPr/>
          </p:nvSpPr>
          <p:spPr bwMode="auto">
            <a:xfrm>
              <a:off x="5867400" y="188912"/>
              <a:ext cx="3151188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Split Set into Two</a:t>
              </a:r>
            </a:p>
          </p:txBody>
        </p:sp>
        <p:sp>
          <p:nvSpPr>
            <p:cNvPr id="83" name="Freeform 104">
              <a:extLst>
                <a:ext uri="{FF2B5EF4-FFF2-40B4-BE49-F238E27FC236}">
                  <a16:creationId xmlns:a16="http://schemas.microsoft.com/office/drawing/2014/main" id="{B402CD8A-BD72-483C-B350-C80E24A97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6883400" y="896938"/>
              <a:ext cx="977900" cy="1770062"/>
            </a:xfrm>
            <a:custGeom>
              <a:avLst/>
              <a:gdLst>
                <a:gd name="T0" fmla="*/ 0 w 616"/>
                <a:gd name="T1" fmla="*/ 1115 h 1115"/>
                <a:gd name="T2" fmla="*/ 192 w 616"/>
                <a:gd name="T3" fmla="*/ 731 h 1115"/>
                <a:gd name="T4" fmla="*/ 480 w 616"/>
                <a:gd name="T5" fmla="*/ 539 h 1115"/>
                <a:gd name="T6" fmla="*/ 616 w 616"/>
                <a:gd name="T7" fmla="*/ 0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16"/>
                <a:gd name="T13" fmla="*/ 0 h 1115"/>
                <a:gd name="T14" fmla="*/ 616 w 616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16" h="1115">
                  <a:moveTo>
                    <a:pt x="0" y="1115"/>
                  </a:moveTo>
                  <a:cubicBezTo>
                    <a:pt x="56" y="971"/>
                    <a:pt x="112" y="827"/>
                    <a:pt x="192" y="731"/>
                  </a:cubicBezTo>
                  <a:cubicBezTo>
                    <a:pt x="272" y="635"/>
                    <a:pt x="409" y="661"/>
                    <a:pt x="480" y="539"/>
                  </a:cubicBezTo>
                  <a:cubicBezTo>
                    <a:pt x="551" y="417"/>
                    <a:pt x="588" y="112"/>
                    <a:pt x="616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4" name="Group 49">
            <a:extLst>
              <a:ext uri="{FF2B5EF4-FFF2-40B4-BE49-F238E27FC236}">
                <a16:creationId xmlns:a16="http://schemas.microsoft.com/office/drawing/2014/main" id="{D7544FFD-C5A2-4C2D-AFFA-EB0990F3F5BC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347169" y="5418656"/>
            <a:ext cx="381000" cy="993775"/>
            <a:chOff x="2308" y="1513"/>
            <a:chExt cx="1162" cy="2570"/>
          </a:xfrm>
        </p:grpSpPr>
        <p:grpSp>
          <p:nvGrpSpPr>
            <p:cNvPr id="85" name="Group 50">
              <a:extLst>
                <a:ext uri="{FF2B5EF4-FFF2-40B4-BE49-F238E27FC236}">
                  <a16:creationId xmlns:a16="http://schemas.microsoft.com/office/drawing/2014/main" id="{A8BA862E-E444-476B-8595-34679D6D26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3" name="Freeform 51">
                <a:extLst>
                  <a:ext uri="{FF2B5EF4-FFF2-40B4-BE49-F238E27FC236}">
                    <a16:creationId xmlns:a16="http://schemas.microsoft.com/office/drawing/2014/main" id="{50510531-E1DC-4E89-AD6E-0CEF99B9E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52">
                <a:extLst>
                  <a:ext uri="{FF2B5EF4-FFF2-40B4-BE49-F238E27FC236}">
                    <a16:creationId xmlns:a16="http://schemas.microsoft.com/office/drawing/2014/main" id="{48997F82-8DDE-4E10-B88D-8D1B5A3493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53">
                <a:extLst>
                  <a:ext uri="{FF2B5EF4-FFF2-40B4-BE49-F238E27FC236}">
                    <a16:creationId xmlns:a16="http://schemas.microsoft.com/office/drawing/2014/main" id="{95A04E4B-5F24-4A93-AC1A-287081490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54">
                <a:extLst>
                  <a:ext uri="{FF2B5EF4-FFF2-40B4-BE49-F238E27FC236}">
                    <a16:creationId xmlns:a16="http://schemas.microsoft.com/office/drawing/2014/main" id="{B61E32AA-11B9-43F9-8CF4-1A978E2922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55">
                <a:extLst>
                  <a:ext uri="{FF2B5EF4-FFF2-40B4-BE49-F238E27FC236}">
                    <a16:creationId xmlns:a16="http://schemas.microsoft.com/office/drawing/2014/main" id="{0018BD02-EA99-4936-982A-88662FF998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8" name="Freeform 56">
                <a:extLst>
                  <a:ext uri="{FF2B5EF4-FFF2-40B4-BE49-F238E27FC236}">
                    <a16:creationId xmlns:a16="http://schemas.microsoft.com/office/drawing/2014/main" id="{DA9A1992-EFA3-4B35-A1C7-73E6811CD6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6" name="Freeform 57">
              <a:extLst>
                <a:ext uri="{FF2B5EF4-FFF2-40B4-BE49-F238E27FC236}">
                  <a16:creationId xmlns:a16="http://schemas.microsoft.com/office/drawing/2014/main" id="{5D8610EC-9EAA-4A13-B9CB-79CDD9145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Freeform 58">
              <a:extLst>
                <a:ext uri="{FF2B5EF4-FFF2-40B4-BE49-F238E27FC236}">
                  <a16:creationId xmlns:a16="http://schemas.microsoft.com/office/drawing/2014/main" id="{4C75CD36-989D-40DF-8823-500788DFB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" name="Oval 59">
              <a:extLst>
                <a:ext uri="{FF2B5EF4-FFF2-40B4-BE49-F238E27FC236}">
                  <a16:creationId xmlns:a16="http://schemas.microsoft.com/office/drawing/2014/main" id="{FB090F05-C389-4600-9F06-5058DC7CE7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Oval 60">
              <a:extLst>
                <a:ext uri="{FF2B5EF4-FFF2-40B4-BE49-F238E27FC236}">
                  <a16:creationId xmlns:a16="http://schemas.microsoft.com/office/drawing/2014/main" id="{6D8B52A3-CDBD-4D95-826D-BEB3420D104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0" name="Oval 61">
              <a:extLst>
                <a:ext uri="{FF2B5EF4-FFF2-40B4-BE49-F238E27FC236}">
                  <a16:creationId xmlns:a16="http://schemas.microsoft.com/office/drawing/2014/main" id="{8C32A1BE-9B0C-44E3-8DF5-4F61033AB1D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1" name="Oval 62">
              <a:extLst>
                <a:ext uri="{FF2B5EF4-FFF2-40B4-BE49-F238E27FC236}">
                  <a16:creationId xmlns:a16="http://schemas.microsoft.com/office/drawing/2014/main" id="{E9106C1E-4F01-447A-95B2-62262B1EEE4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2" name="Oval 63">
              <a:extLst>
                <a:ext uri="{FF2B5EF4-FFF2-40B4-BE49-F238E27FC236}">
                  <a16:creationId xmlns:a16="http://schemas.microsoft.com/office/drawing/2014/main" id="{8146ABE3-91B1-48A9-AA8C-A600D3E47A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99" name="Group 49">
            <a:extLst>
              <a:ext uri="{FF2B5EF4-FFF2-40B4-BE49-F238E27FC236}">
                <a16:creationId xmlns:a16="http://schemas.microsoft.com/office/drawing/2014/main" id="{FD027C95-8304-4F26-B007-EB0B201B4BF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9600" y="5571056"/>
            <a:ext cx="381000" cy="993775"/>
            <a:chOff x="2308" y="1513"/>
            <a:chExt cx="1162" cy="2570"/>
          </a:xfrm>
        </p:grpSpPr>
        <p:grpSp>
          <p:nvGrpSpPr>
            <p:cNvPr id="100" name="Group 50">
              <a:extLst>
                <a:ext uri="{FF2B5EF4-FFF2-40B4-BE49-F238E27FC236}">
                  <a16:creationId xmlns:a16="http://schemas.microsoft.com/office/drawing/2014/main" id="{BF77C8DB-1106-401A-B05A-E233179E05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8" name="Freeform 51">
                <a:extLst>
                  <a:ext uri="{FF2B5EF4-FFF2-40B4-BE49-F238E27FC236}">
                    <a16:creationId xmlns:a16="http://schemas.microsoft.com/office/drawing/2014/main" id="{DF05D3BD-3D0C-4209-BE6F-174759856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" name="Freeform 52">
                <a:extLst>
                  <a:ext uri="{FF2B5EF4-FFF2-40B4-BE49-F238E27FC236}">
                    <a16:creationId xmlns:a16="http://schemas.microsoft.com/office/drawing/2014/main" id="{E90D65A1-D084-47C6-8F7B-54BE36D8C7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" name="Freeform 53">
                <a:extLst>
                  <a:ext uri="{FF2B5EF4-FFF2-40B4-BE49-F238E27FC236}">
                    <a16:creationId xmlns:a16="http://schemas.microsoft.com/office/drawing/2014/main" id="{8324E80D-1E14-4A5B-9D0B-6FC2C040B1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" name="Freeform 54">
                <a:extLst>
                  <a:ext uri="{FF2B5EF4-FFF2-40B4-BE49-F238E27FC236}">
                    <a16:creationId xmlns:a16="http://schemas.microsoft.com/office/drawing/2014/main" id="{820DD616-A3D1-41BD-9A4B-B409F021E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" name="Freeform 55">
                <a:extLst>
                  <a:ext uri="{FF2B5EF4-FFF2-40B4-BE49-F238E27FC236}">
                    <a16:creationId xmlns:a16="http://schemas.microsoft.com/office/drawing/2014/main" id="{90131632-3C6E-495A-811A-83163510D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3" name="Freeform 56">
                <a:extLst>
                  <a:ext uri="{FF2B5EF4-FFF2-40B4-BE49-F238E27FC236}">
                    <a16:creationId xmlns:a16="http://schemas.microsoft.com/office/drawing/2014/main" id="{550F4C68-A865-480D-BDF1-5ABF368B80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1" name="Freeform 57">
              <a:extLst>
                <a:ext uri="{FF2B5EF4-FFF2-40B4-BE49-F238E27FC236}">
                  <a16:creationId xmlns:a16="http://schemas.microsoft.com/office/drawing/2014/main" id="{D4CE9D95-5414-4BC2-AC57-0D228C563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Freeform 58">
              <a:extLst>
                <a:ext uri="{FF2B5EF4-FFF2-40B4-BE49-F238E27FC236}">
                  <a16:creationId xmlns:a16="http://schemas.microsoft.com/office/drawing/2014/main" id="{C424E309-D648-4D5E-8F48-2423560F7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" name="Oval 59">
              <a:extLst>
                <a:ext uri="{FF2B5EF4-FFF2-40B4-BE49-F238E27FC236}">
                  <a16:creationId xmlns:a16="http://schemas.microsoft.com/office/drawing/2014/main" id="{436D38FF-5168-498A-93D0-051F538D7A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4" name="Oval 60">
              <a:extLst>
                <a:ext uri="{FF2B5EF4-FFF2-40B4-BE49-F238E27FC236}">
                  <a16:creationId xmlns:a16="http://schemas.microsoft.com/office/drawing/2014/main" id="{4A460870-65E9-49F7-A0DC-4B6EC408444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5" name="Oval 61">
              <a:extLst>
                <a:ext uri="{FF2B5EF4-FFF2-40B4-BE49-F238E27FC236}">
                  <a16:creationId xmlns:a16="http://schemas.microsoft.com/office/drawing/2014/main" id="{0E98EF88-0EFD-4A2B-BA13-F733E9EFCDA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6" name="Oval 62">
              <a:extLst>
                <a:ext uri="{FF2B5EF4-FFF2-40B4-BE49-F238E27FC236}">
                  <a16:creationId xmlns:a16="http://schemas.microsoft.com/office/drawing/2014/main" id="{2CCD9929-431B-4764-AACB-35F973CFA94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7" name="Oval 63">
              <a:extLst>
                <a:ext uri="{FF2B5EF4-FFF2-40B4-BE49-F238E27FC236}">
                  <a16:creationId xmlns:a16="http://schemas.microsoft.com/office/drawing/2014/main" id="{6E031970-04FD-4FBE-AC6D-4E4AEAA9A3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14" name="Group 49">
            <a:extLst>
              <a:ext uri="{FF2B5EF4-FFF2-40B4-BE49-F238E27FC236}">
                <a16:creationId xmlns:a16="http://schemas.microsoft.com/office/drawing/2014/main" id="{A1A9F42C-DE4B-46A2-832D-B89B39CA9BD1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72031" y="5723456"/>
            <a:ext cx="381000" cy="993775"/>
            <a:chOff x="2308" y="1513"/>
            <a:chExt cx="1162" cy="2570"/>
          </a:xfrm>
        </p:grpSpPr>
        <p:grpSp>
          <p:nvGrpSpPr>
            <p:cNvPr id="115" name="Group 50">
              <a:extLst>
                <a:ext uri="{FF2B5EF4-FFF2-40B4-BE49-F238E27FC236}">
                  <a16:creationId xmlns:a16="http://schemas.microsoft.com/office/drawing/2014/main" id="{0BE0D70F-11CF-4BAD-B23F-8B6C76BFF2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51">
                <a:extLst>
                  <a:ext uri="{FF2B5EF4-FFF2-40B4-BE49-F238E27FC236}">
                    <a16:creationId xmlns:a16="http://schemas.microsoft.com/office/drawing/2014/main" id="{71C414F3-DC6A-4999-B1A0-055C0F555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52">
                <a:extLst>
                  <a:ext uri="{FF2B5EF4-FFF2-40B4-BE49-F238E27FC236}">
                    <a16:creationId xmlns:a16="http://schemas.microsoft.com/office/drawing/2014/main" id="{284DE617-2942-4D50-AE06-68EAB573C2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53">
                <a:extLst>
                  <a:ext uri="{FF2B5EF4-FFF2-40B4-BE49-F238E27FC236}">
                    <a16:creationId xmlns:a16="http://schemas.microsoft.com/office/drawing/2014/main" id="{54B26C31-E6A9-45EA-B9F9-156E155B4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54">
                <a:extLst>
                  <a:ext uri="{FF2B5EF4-FFF2-40B4-BE49-F238E27FC236}">
                    <a16:creationId xmlns:a16="http://schemas.microsoft.com/office/drawing/2014/main" id="{0DA769AE-C244-42C5-9D46-480171316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55">
                <a:extLst>
                  <a:ext uri="{FF2B5EF4-FFF2-40B4-BE49-F238E27FC236}">
                    <a16:creationId xmlns:a16="http://schemas.microsoft.com/office/drawing/2014/main" id="{AC8ECF31-1DD8-4DC3-9867-44F1F7BEC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56">
                <a:extLst>
                  <a:ext uri="{FF2B5EF4-FFF2-40B4-BE49-F238E27FC236}">
                    <a16:creationId xmlns:a16="http://schemas.microsoft.com/office/drawing/2014/main" id="{723E206C-E093-4B38-A1D0-229E051FD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57">
              <a:extLst>
                <a:ext uri="{FF2B5EF4-FFF2-40B4-BE49-F238E27FC236}">
                  <a16:creationId xmlns:a16="http://schemas.microsoft.com/office/drawing/2014/main" id="{8CC2FA03-5D51-49D0-BEBD-062C1966B94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58">
              <a:extLst>
                <a:ext uri="{FF2B5EF4-FFF2-40B4-BE49-F238E27FC236}">
                  <a16:creationId xmlns:a16="http://schemas.microsoft.com/office/drawing/2014/main" id="{E084FAD1-931E-4663-A8C8-A833A6EA8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59">
              <a:extLst>
                <a:ext uri="{FF2B5EF4-FFF2-40B4-BE49-F238E27FC236}">
                  <a16:creationId xmlns:a16="http://schemas.microsoft.com/office/drawing/2014/main" id="{955CF083-D8C9-42BF-A4E0-8DD0C61241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60">
              <a:extLst>
                <a:ext uri="{FF2B5EF4-FFF2-40B4-BE49-F238E27FC236}">
                  <a16:creationId xmlns:a16="http://schemas.microsoft.com/office/drawing/2014/main" id="{6AC807E5-A556-4E95-BDF8-6B0F82FA05D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61">
              <a:extLst>
                <a:ext uri="{FF2B5EF4-FFF2-40B4-BE49-F238E27FC236}">
                  <a16:creationId xmlns:a16="http://schemas.microsoft.com/office/drawing/2014/main" id="{CE7EA00B-9692-4408-902D-7272E2C30B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62">
              <a:extLst>
                <a:ext uri="{FF2B5EF4-FFF2-40B4-BE49-F238E27FC236}">
                  <a16:creationId xmlns:a16="http://schemas.microsoft.com/office/drawing/2014/main" id="{FA5F36D6-02C7-453B-943E-BB0CA33E334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63">
              <a:extLst>
                <a:ext uri="{FF2B5EF4-FFF2-40B4-BE49-F238E27FC236}">
                  <a16:creationId xmlns:a16="http://schemas.microsoft.com/office/drawing/2014/main" id="{5691ADC8-64EB-44CA-AE4F-8686E4CAD3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29" name="Group 49">
            <a:extLst>
              <a:ext uri="{FF2B5EF4-FFF2-40B4-BE49-F238E27FC236}">
                <a16:creationId xmlns:a16="http://schemas.microsoft.com/office/drawing/2014/main" id="{294F7330-CB28-4F68-BC38-A34E2D473DA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134462" y="5875856"/>
            <a:ext cx="381000" cy="993775"/>
            <a:chOff x="2308" y="1513"/>
            <a:chExt cx="1162" cy="2570"/>
          </a:xfrm>
        </p:grpSpPr>
        <p:grpSp>
          <p:nvGrpSpPr>
            <p:cNvPr id="130" name="Group 50">
              <a:extLst>
                <a:ext uri="{FF2B5EF4-FFF2-40B4-BE49-F238E27FC236}">
                  <a16:creationId xmlns:a16="http://schemas.microsoft.com/office/drawing/2014/main" id="{80D83300-7E5F-41A2-8378-FD96949EE0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8" name="Freeform 51">
                <a:extLst>
                  <a:ext uri="{FF2B5EF4-FFF2-40B4-BE49-F238E27FC236}">
                    <a16:creationId xmlns:a16="http://schemas.microsoft.com/office/drawing/2014/main" id="{BAE9254B-44E0-4C25-A5E0-58DCCB254A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52">
                <a:extLst>
                  <a:ext uri="{FF2B5EF4-FFF2-40B4-BE49-F238E27FC236}">
                    <a16:creationId xmlns:a16="http://schemas.microsoft.com/office/drawing/2014/main" id="{3B0AC0C7-AD1B-4091-8AC6-00FCC3F41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53">
                <a:extLst>
                  <a:ext uri="{FF2B5EF4-FFF2-40B4-BE49-F238E27FC236}">
                    <a16:creationId xmlns:a16="http://schemas.microsoft.com/office/drawing/2014/main" id="{D41DDD66-F658-44CC-8AB4-95E8698939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54">
                <a:extLst>
                  <a:ext uri="{FF2B5EF4-FFF2-40B4-BE49-F238E27FC236}">
                    <a16:creationId xmlns:a16="http://schemas.microsoft.com/office/drawing/2014/main" id="{A5C5FC17-D10A-4C67-A8DD-2D90FB3F0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55">
                <a:extLst>
                  <a:ext uri="{FF2B5EF4-FFF2-40B4-BE49-F238E27FC236}">
                    <a16:creationId xmlns:a16="http://schemas.microsoft.com/office/drawing/2014/main" id="{26C3EF49-A0E9-4A71-9527-60C9F4014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56">
                <a:extLst>
                  <a:ext uri="{FF2B5EF4-FFF2-40B4-BE49-F238E27FC236}">
                    <a16:creationId xmlns:a16="http://schemas.microsoft.com/office/drawing/2014/main" id="{6F1D51A4-487A-4584-8689-9E586D6A03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1" name="Freeform 57">
              <a:extLst>
                <a:ext uri="{FF2B5EF4-FFF2-40B4-BE49-F238E27FC236}">
                  <a16:creationId xmlns:a16="http://schemas.microsoft.com/office/drawing/2014/main" id="{5A0529DD-932B-409B-824C-4F064902D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Freeform 58">
              <a:extLst>
                <a:ext uri="{FF2B5EF4-FFF2-40B4-BE49-F238E27FC236}">
                  <a16:creationId xmlns:a16="http://schemas.microsoft.com/office/drawing/2014/main" id="{DE679E1B-942A-4DB1-8D1D-1033F1796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3" name="Oval 59">
              <a:extLst>
                <a:ext uri="{FF2B5EF4-FFF2-40B4-BE49-F238E27FC236}">
                  <a16:creationId xmlns:a16="http://schemas.microsoft.com/office/drawing/2014/main" id="{9212D3FA-A4E4-4BF6-B055-08F869511C2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" name="Oval 60">
              <a:extLst>
                <a:ext uri="{FF2B5EF4-FFF2-40B4-BE49-F238E27FC236}">
                  <a16:creationId xmlns:a16="http://schemas.microsoft.com/office/drawing/2014/main" id="{F1F25908-DAE3-455B-81BD-9E2B7A4762A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" name="Oval 61">
              <a:extLst>
                <a:ext uri="{FF2B5EF4-FFF2-40B4-BE49-F238E27FC236}">
                  <a16:creationId xmlns:a16="http://schemas.microsoft.com/office/drawing/2014/main" id="{63ACC367-E903-4481-9A2D-115DC92CFED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" name="Oval 62">
              <a:extLst>
                <a:ext uri="{FF2B5EF4-FFF2-40B4-BE49-F238E27FC236}">
                  <a16:creationId xmlns:a16="http://schemas.microsoft.com/office/drawing/2014/main" id="{1D115CB8-8823-4C41-B6F3-9AB3F2488A1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7" name="Oval 63">
              <a:extLst>
                <a:ext uri="{FF2B5EF4-FFF2-40B4-BE49-F238E27FC236}">
                  <a16:creationId xmlns:a16="http://schemas.microsoft.com/office/drawing/2014/main" id="{B0D22033-4AA9-42F9-8957-066E77A2F5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44" name="Group 107">
            <a:extLst>
              <a:ext uri="{FF2B5EF4-FFF2-40B4-BE49-F238E27FC236}">
                <a16:creationId xmlns:a16="http://schemas.microsoft.com/office/drawing/2014/main" id="{E3E8AFC5-961B-43B0-BDF8-E81AED9A6ADD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5634276"/>
            <a:ext cx="690399" cy="533400"/>
            <a:chOff x="3072" y="3360"/>
            <a:chExt cx="2352" cy="336"/>
          </a:xfrm>
        </p:grpSpPr>
        <p:sp>
          <p:nvSpPr>
            <p:cNvPr id="145" name="Text Box 108">
              <a:extLst>
                <a:ext uri="{FF2B5EF4-FFF2-40B4-BE49-F238E27FC236}">
                  <a16:creationId xmlns:a16="http://schemas.microsoft.com/office/drawing/2014/main" id="{6EC94717-A376-4A7E-B03A-ECDC530558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" y="3413"/>
              <a:ext cx="861" cy="25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1,2,3</a:t>
              </a:r>
              <a:endParaRPr lang="en-CA" altLang="en-US" sz="2000" i="0" dirty="0"/>
            </a:p>
          </p:txBody>
        </p:sp>
        <p:sp>
          <p:nvSpPr>
            <p:cNvPr id="146" name="Rectangle 109">
              <a:extLst>
                <a:ext uri="{FF2B5EF4-FFF2-40B4-BE49-F238E27FC236}">
                  <a16:creationId xmlns:a16="http://schemas.microsoft.com/office/drawing/2014/main" id="{96AE9493-3DA8-446E-93CE-053E5FDE72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147" name="Down Arrow 66">
            <a:extLst>
              <a:ext uri="{FF2B5EF4-FFF2-40B4-BE49-F238E27FC236}">
                <a16:creationId xmlns:a16="http://schemas.microsoft.com/office/drawing/2014/main" id="{EAB82F7E-7D80-4319-ADD8-C72C6C2F2829}"/>
              </a:ext>
            </a:extLst>
          </p:cNvPr>
          <p:cNvSpPr/>
          <p:nvPr/>
        </p:nvSpPr>
        <p:spPr bwMode="auto">
          <a:xfrm rot="16200000">
            <a:off x="4404874" y="5928873"/>
            <a:ext cx="573587" cy="979868"/>
          </a:xfrm>
          <a:prstGeom prst="downArrow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48" name="Text Box 113">
            <a:extLst>
              <a:ext uri="{FF2B5EF4-FFF2-40B4-BE49-F238E27FC236}">
                <a16:creationId xmlns:a16="http://schemas.microsoft.com/office/drawing/2014/main" id="{3BDE1057-B01F-4CB4-B927-5702422715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61305" y="5065693"/>
            <a:ext cx="404303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Trust your friends</a:t>
            </a:r>
            <a:br>
              <a:rPr lang="en-US" altLang="en-US" sz="2800" i="0" dirty="0"/>
            </a:br>
            <a:r>
              <a:rPr lang="en-US" altLang="en-US" sz="2800" i="0" dirty="0"/>
              <a:t>Don’t micro manage them</a:t>
            </a:r>
          </a:p>
        </p:txBody>
      </p:sp>
      <p:grpSp>
        <p:nvGrpSpPr>
          <p:cNvPr id="149" name="Group 148">
            <a:extLst>
              <a:ext uri="{FF2B5EF4-FFF2-40B4-BE49-F238E27FC236}">
                <a16:creationId xmlns:a16="http://schemas.microsoft.com/office/drawing/2014/main" id="{C531649B-6464-441C-AF24-DFEF6A2A04BD}"/>
              </a:ext>
            </a:extLst>
          </p:cNvPr>
          <p:cNvGrpSpPr/>
          <p:nvPr/>
        </p:nvGrpSpPr>
        <p:grpSpPr>
          <a:xfrm>
            <a:off x="1600200" y="5209218"/>
            <a:ext cx="1147987" cy="947936"/>
            <a:chOff x="3600361" y="5043311"/>
            <a:chExt cx="1086490" cy="882075"/>
          </a:xfrm>
        </p:grpSpPr>
        <p:sp>
          <p:nvSpPr>
            <p:cNvPr id="150" name="Freeform 4">
              <a:extLst>
                <a:ext uri="{FF2B5EF4-FFF2-40B4-BE49-F238E27FC236}">
                  <a16:creationId xmlns:a16="http://schemas.microsoft.com/office/drawing/2014/main" id="{906846DD-8DD7-431C-8265-8741E5775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0361" y="5080496"/>
              <a:ext cx="1086490" cy="79980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  <a:gd name="connsiteX0" fmla="*/ 1825 w 9606"/>
                <a:gd name="connsiteY0" fmla="*/ 1621 h 9040"/>
                <a:gd name="connsiteX1" fmla="*/ 15 w 9606"/>
                <a:gd name="connsiteY1" fmla="*/ 5164 h 9040"/>
                <a:gd name="connsiteX2" fmla="*/ 2747 w 9606"/>
                <a:gd name="connsiteY2" fmla="*/ 6308 h 9040"/>
                <a:gd name="connsiteX3" fmla="*/ 5988 w 9606"/>
                <a:gd name="connsiteY3" fmla="*/ 6438 h 9040"/>
                <a:gd name="connsiteX4" fmla="*/ 6874 w 9606"/>
                <a:gd name="connsiteY4" fmla="*/ 9038 h 9040"/>
                <a:gd name="connsiteX5" fmla="*/ 9584 w 9606"/>
                <a:gd name="connsiteY5" fmla="*/ 5872 h 9040"/>
                <a:gd name="connsiteX6" fmla="*/ 5187 w 9606"/>
                <a:gd name="connsiteY6" fmla="*/ 204 h 9040"/>
                <a:gd name="connsiteX7" fmla="*/ 1825 w 9606"/>
                <a:gd name="connsiteY7" fmla="*/ 1621 h 9040"/>
                <a:gd name="connsiteX0" fmla="*/ 1899 w 7438"/>
                <a:gd name="connsiteY0" fmla="*/ 1688 h 9930"/>
                <a:gd name="connsiteX1" fmla="*/ 15 w 7438"/>
                <a:gd name="connsiteY1" fmla="*/ 5607 h 9930"/>
                <a:gd name="connsiteX2" fmla="*/ 2859 w 7438"/>
                <a:gd name="connsiteY2" fmla="*/ 6873 h 9930"/>
                <a:gd name="connsiteX3" fmla="*/ 6233 w 7438"/>
                <a:gd name="connsiteY3" fmla="*/ 7017 h 9930"/>
                <a:gd name="connsiteX4" fmla="*/ 7155 w 7438"/>
                <a:gd name="connsiteY4" fmla="*/ 9893 h 9930"/>
                <a:gd name="connsiteX5" fmla="*/ 7308 w 7438"/>
                <a:gd name="connsiteY5" fmla="*/ 4681 h 9930"/>
                <a:gd name="connsiteX6" fmla="*/ 5399 w 7438"/>
                <a:gd name="connsiteY6" fmla="*/ 121 h 9930"/>
                <a:gd name="connsiteX7" fmla="*/ 1899 w 7438"/>
                <a:gd name="connsiteY7" fmla="*/ 1688 h 9930"/>
                <a:gd name="connsiteX0" fmla="*/ 2553 w 9857"/>
                <a:gd name="connsiteY0" fmla="*/ 1700 h 7244"/>
                <a:gd name="connsiteX1" fmla="*/ 20 w 9857"/>
                <a:gd name="connsiteY1" fmla="*/ 5647 h 7244"/>
                <a:gd name="connsiteX2" fmla="*/ 3844 w 9857"/>
                <a:gd name="connsiteY2" fmla="*/ 6921 h 7244"/>
                <a:gd name="connsiteX3" fmla="*/ 8380 w 9857"/>
                <a:gd name="connsiteY3" fmla="*/ 7066 h 7244"/>
                <a:gd name="connsiteX4" fmla="*/ 9825 w 9857"/>
                <a:gd name="connsiteY4" fmla="*/ 4714 h 7244"/>
                <a:gd name="connsiteX5" fmla="*/ 7259 w 9857"/>
                <a:gd name="connsiteY5" fmla="*/ 122 h 7244"/>
                <a:gd name="connsiteX6" fmla="*/ 2553 w 9857"/>
                <a:gd name="connsiteY6" fmla="*/ 1700 h 7244"/>
                <a:gd name="connsiteX0" fmla="*/ 2590 w 9984"/>
                <a:gd name="connsiteY0" fmla="*/ 2347 h 9560"/>
                <a:gd name="connsiteX1" fmla="*/ 20 w 9984"/>
                <a:gd name="connsiteY1" fmla="*/ 7795 h 9560"/>
                <a:gd name="connsiteX2" fmla="*/ 3900 w 9984"/>
                <a:gd name="connsiteY2" fmla="*/ 9554 h 9560"/>
                <a:gd name="connsiteX3" fmla="*/ 7717 w 9984"/>
                <a:gd name="connsiteY3" fmla="*/ 8316 h 9560"/>
                <a:gd name="connsiteX4" fmla="*/ 9968 w 9984"/>
                <a:gd name="connsiteY4" fmla="*/ 6507 h 9560"/>
                <a:gd name="connsiteX5" fmla="*/ 7364 w 9984"/>
                <a:gd name="connsiteY5" fmla="*/ 168 h 9560"/>
                <a:gd name="connsiteX6" fmla="*/ 2590 w 9984"/>
                <a:gd name="connsiteY6" fmla="*/ 2347 h 9560"/>
                <a:gd name="connsiteX0" fmla="*/ 2594 w 8814"/>
                <a:gd name="connsiteY0" fmla="*/ 2287 h 9843"/>
                <a:gd name="connsiteX1" fmla="*/ 20 w 8814"/>
                <a:gd name="connsiteY1" fmla="*/ 7986 h 9843"/>
                <a:gd name="connsiteX2" fmla="*/ 3906 w 8814"/>
                <a:gd name="connsiteY2" fmla="*/ 9826 h 9843"/>
                <a:gd name="connsiteX3" fmla="*/ 7729 w 8814"/>
                <a:gd name="connsiteY3" fmla="*/ 8531 h 9843"/>
                <a:gd name="connsiteX4" fmla="*/ 8770 w 8814"/>
                <a:gd name="connsiteY4" fmla="*/ 2927 h 9843"/>
                <a:gd name="connsiteX5" fmla="*/ 7376 w 8814"/>
                <a:gd name="connsiteY5" fmla="*/ 8 h 9843"/>
                <a:gd name="connsiteX6" fmla="*/ 2594 w 8814"/>
                <a:gd name="connsiteY6" fmla="*/ 2287 h 9843"/>
                <a:gd name="connsiteX0" fmla="*/ 2941 w 9999"/>
                <a:gd name="connsiteY0" fmla="*/ 1131 h 8808"/>
                <a:gd name="connsiteX1" fmla="*/ 21 w 9999"/>
                <a:gd name="connsiteY1" fmla="*/ 6921 h 8808"/>
                <a:gd name="connsiteX2" fmla="*/ 4430 w 9999"/>
                <a:gd name="connsiteY2" fmla="*/ 8791 h 8808"/>
                <a:gd name="connsiteX3" fmla="*/ 8767 w 9999"/>
                <a:gd name="connsiteY3" fmla="*/ 7475 h 8808"/>
                <a:gd name="connsiteX4" fmla="*/ 9948 w 9999"/>
                <a:gd name="connsiteY4" fmla="*/ 1782 h 8808"/>
                <a:gd name="connsiteX5" fmla="*/ 7151 w 9999"/>
                <a:gd name="connsiteY5" fmla="*/ 39 h 8808"/>
                <a:gd name="connsiteX6" fmla="*/ 2941 w 9999"/>
                <a:gd name="connsiteY6" fmla="*/ 1131 h 8808"/>
                <a:gd name="connsiteX0" fmla="*/ 2941 w 10000"/>
                <a:gd name="connsiteY0" fmla="*/ 1284 h 9399"/>
                <a:gd name="connsiteX1" fmla="*/ 21 w 10000"/>
                <a:gd name="connsiteY1" fmla="*/ 7858 h 9399"/>
                <a:gd name="connsiteX2" fmla="*/ 4430 w 10000"/>
                <a:gd name="connsiteY2" fmla="*/ 9287 h 9399"/>
                <a:gd name="connsiteX3" fmla="*/ 8768 w 10000"/>
                <a:gd name="connsiteY3" fmla="*/ 8487 h 9399"/>
                <a:gd name="connsiteX4" fmla="*/ 9949 w 10000"/>
                <a:gd name="connsiteY4" fmla="*/ 2023 h 9399"/>
                <a:gd name="connsiteX5" fmla="*/ 7152 w 10000"/>
                <a:gd name="connsiteY5" fmla="*/ 44 h 9399"/>
                <a:gd name="connsiteX6" fmla="*/ 2941 w 10000"/>
                <a:gd name="connsiteY6" fmla="*/ 1284 h 9399"/>
                <a:gd name="connsiteX0" fmla="*/ 1587 w 8646"/>
                <a:gd name="connsiteY0" fmla="*/ 1351 h 10066"/>
                <a:gd name="connsiteX1" fmla="*/ 45 w 8646"/>
                <a:gd name="connsiteY1" fmla="*/ 7237 h 10066"/>
                <a:gd name="connsiteX2" fmla="*/ 3076 w 8646"/>
                <a:gd name="connsiteY2" fmla="*/ 9866 h 10066"/>
                <a:gd name="connsiteX3" fmla="*/ 7414 w 8646"/>
                <a:gd name="connsiteY3" fmla="*/ 9015 h 10066"/>
                <a:gd name="connsiteX4" fmla="*/ 8595 w 8646"/>
                <a:gd name="connsiteY4" fmla="*/ 2137 h 10066"/>
                <a:gd name="connsiteX5" fmla="*/ 5798 w 8646"/>
                <a:gd name="connsiteY5" fmla="*/ 32 h 10066"/>
                <a:gd name="connsiteX6" fmla="*/ 1587 w 8646"/>
                <a:gd name="connsiteY6" fmla="*/ 1351 h 10066"/>
                <a:gd name="connsiteX0" fmla="*/ 1836 w 9989"/>
                <a:gd name="connsiteY0" fmla="*/ 1342 h 9835"/>
                <a:gd name="connsiteX1" fmla="*/ 52 w 9989"/>
                <a:gd name="connsiteY1" fmla="*/ 7190 h 9835"/>
                <a:gd name="connsiteX2" fmla="*/ 3558 w 9989"/>
                <a:gd name="connsiteY2" fmla="*/ 9801 h 9835"/>
                <a:gd name="connsiteX3" fmla="*/ 8388 w 9989"/>
                <a:gd name="connsiteY3" fmla="*/ 8222 h 9835"/>
                <a:gd name="connsiteX4" fmla="*/ 9941 w 9989"/>
                <a:gd name="connsiteY4" fmla="*/ 2123 h 9835"/>
                <a:gd name="connsiteX5" fmla="*/ 6706 w 9989"/>
                <a:gd name="connsiteY5" fmla="*/ 32 h 9835"/>
                <a:gd name="connsiteX6" fmla="*/ 1836 w 9989"/>
                <a:gd name="connsiteY6" fmla="*/ 1342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89" h="9835">
                  <a:moveTo>
                    <a:pt x="1836" y="1342"/>
                  </a:moveTo>
                  <a:cubicBezTo>
                    <a:pt x="726" y="2535"/>
                    <a:pt x="-235" y="5780"/>
                    <a:pt x="52" y="7190"/>
                  </a:cubicBezTo>
                  <a:cubicBezTo>
                    <a:pt x="339" y="8600"/>
                    <a:pt x="2169" y="9629"/>
                    <a:pt x="3558" y="9801"/>
                  </a:cubicBezTo>
                  <a:cubicBezTo>
                    <a:pt x="4947" y="9973"/>
                    <a:pt x="7324" y="9501"/>
                    <a:pt x="8388" y="8222"/>
                  </a:cubicBezTo>
                  <a:cubicBezTo>
                    <a:pt x="9452" y="6941"/>
                    <a:pt x="10190" y="4162"/>
                    <a:pt x="9941" y="2123"/>
                  </a:cubicBezTo>
                  <a:cubicBezTo>
                    <a:pt x="9692" y="87"/>
                    <a:pt x="8056" y="163"/>
                    <a:pt x="6706" y="32"/>
                  </a:cubicBezTo>
                  <a:cubicBezTo>
                    <a:pt x="5355" y="-98"/>
                    <a:pt x="2945" y="149"/>
                    <a:pt x="1836" y="1342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Text Box 5">
              <a:extLst>
                <a:ext uri="{FF2B5EF4-FFF2-40B4-BE49-F238E27FC236}">
                  <a16:creationId xmlns:a16="http://schemas.microsoft.com/office/drawing/2014/main" id="{E500F6C1-42A5-4046-8C2A-7D3A6A5A6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600" y="5061477"/>
              <a:ext cx="296144" cy="372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</a:t>
              </a:r>
              <a:endParaRPr lang="en-CA" altLang="en-US" sz="2000" i="0" dirty="0"/>
            </a:p>
          </p:txBody>
        </p:sp>
        <p:sp>
          <p:nvSpPr>
            <p:cNvPr id="153" name="Text Box 8">
              <a:extLst>
                <a:ext uri="{FF2B5EF4-FFF2-40B4-BE49-F238E27FC236}">
                  <a16:creationId xmlns:a16="http://schemas.microsoft.com/office/drawing/2014/main" id="{C80E1D35-556D-4CAD-AA9C-FA489D777F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6675" y="5553075"/>
              <a:ext cx="296144" cy="372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</a:t>
              </a:r>
              <a:endParaRPr lang="en-CA" altLang="en-US" sz="2000" i="0" dirty="0"/>
            </a:p>
          </p:txBody>
        </p:sp>
        <p:sp>
          <p:nvSpPr>
            <p:cNvPr id="154" name="Text Box 10">
              <a:extLst>
                <a:ext uri="{FF2B5EF4-FFF2-40B4-BE49-F238E27FC236}">
                  <a16:creationId xmlns:a16="http://schemas.microsoft.com/office/drawing/2014/main" id="{6D6CAA31-9EBD-4AEE-AC06-702ACC9545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909" y="5043311"/>
              <a:ext cx="296144" cy="37231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</a:t>
              </a:r>
              <a:endParaRPr lang="en-CA" altLang="en-US" sz="2000" i="0" dirty="0"/>
            </a:p>
          </p:txBody>
        </p:sp>
      </p:grpSp>
      <p:pic>
        <p:nvPicPr>
          <p:cNvPr id="156" name="Picture 4">
            <a:extLst>
              <a:ext uri="{FF2B5EF4-FFF2-40B4-BE49-F238E27FC236}">
                <a16:creationId xmlns:a16="http://schemas.microsoft.com/office/drawing/2014/main" id="{C5ECB285-E979-4CC2-804D-4305B384DE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7249" y="6231167"/>
            <a:ext cx="624662" cy="563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57" name="Picture 6">
            <a:extLst>
              <a:ext uri="{FF2B5EF4-FFF2-40B4-BE49-F238E27FC236}">
                <a16:creationId xmlns:a16="http://schemas.microsoft.com/office/drawing/2014/main" id="{FF83257E-E2F6-48C5-BB7D-9EEB31F0250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67244" y="5157034"/>
            <a:ext cx="363776" cy="530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3" name="Group 2">
            <a:extLst>
              <a:ext uri="{FF2B5EF4-FFF2-40B4-BE49-F238E27FC236}">
                <a16:creationId xmlns:a16="http://schemas.microsoft.com/office/drawing/2014/main" id="{4944AE0A-4B7D-40F9-B7AD-746FE6C801D3}"/>
              </a:ext>
            </a:extLst>
          </p:cNvPr>
          <p:cNvGrpSpPr/>
          <p:nvPr/>
        </p:nvGrpSpPr>
        <p:grpSpPr>
          <a:xfrm>
            <a:off x="2039048" y="6182274"/>
            <a:ext cx="406400" cy="333376"/>
            <a:chOff x="960438" y="4416425"/>
            <a:chExt cx="406400" cy="333376"/>
          </a:xfrm>
        </p:grpSpPr>
        <p:sp>
          <p:nvSpPr>
            <p:cNvPr id="168" name="AutoShape 214">
              <a:extLst>
                <a:ext uri="{FF2B5EF4-FFF2-40B4-BE49-F238E27FC236}">
                  <a16:creationId xmlns:a16="http://schemas.microsoft.com/office/drawing/2014/main" id="{857C1C4C-FC19-4400-8C28-85E553AF91A0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0438" y="4416425"/>
              <a:ext cx="406400" cy="285750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400" i="0" baseline="-8000" dirty="0">
                  <a:solidFill>
                    <a:schemeClr val="bg2"/>
                  </a:solidFill>
                </a:rPr>
                <a:t>79 cm</a:t>
              </a:r>
              <a:endParaRPr lang="en-CA" altLang="en-US" sz="14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169" name="Line 215">
              <a:extLst>
                <a:ext uri="{FF2B5EF4-FFF2-40B4-BE49-F238E27FC236}">
                  <a16:creationId xmlns:a16="http://schemas.microsoft.com/office/drawing/2014/main" id="{DA59D075-6732-439C-B1F0-CB668E7235F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63638" y="4678363"/>
              <a:ext cx="0" cy="71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79" name="Rectangle 178">
            <a:extLst>
              <a:ext uri="{FF2B5EF4-FFF2-40B4-BE49-F238E27FC236}">
                <a16:creationId xmlns:a16="http://schemas.microsoft.com/office/drawing/2014/main" id="{EA8BA332-9E58-42E4-A2D4-081A51073D42}"/>
              </a:ext>
            </a:extLst>
          </p:cNvPr>
          <p:cNvSpPr/>
          <p:nvPr/>
        </p:nvSpPr>
        <p:spPr>
          <a:xfrm>
            <a:off x="5577854" y="6248400"/>
            <a:ext cx="168828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/>
              <a:t>By </a:t>
            </a:r>
            <a:r>
              <a:rPr lang="en-US" altLang="en-US" i="0" dirty="0"/>
              <a:t>magic!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6645435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7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 animBg="1"/>
      <p:bldP spid="147" grpId="0" animBg="1"/>
      <p:bldP spid="147" grpId="1" animBg="1"/>
      <p:bldP spid="148" grpId="0"/>
      <p:bldP spid="148" grpId="1"/>
      <p:bldP spid="179" grpId="0"/>
      <p:bldP spid="179" grpId="1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sp>
        <p:nvSpPr>
          <p:cNvPr id="180227" name="Text Box 6"/>
          <p:cNvSpPr txBox="1">
            <a:spLocks noChangeArrowheads="1"/>
          </p:cNvSpPr>
          <p:nvPr/>
        </p:nvSpPr>
        <p:spPr bwMode="auto">
          <a:xfrm>
            <a:off x="593725" y="1543050"/>
            <a:ext cx="71167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Get a job at the Towers of Hanoi company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at level </a:t>
            </a:r>
            <a:r>
              <a:rPr lang="en-US" altLang="en-US"/>
              <a:t>n</a:t>
            </a:r>
            <a:r>
              <a:rPr lang="en-US" altLang="en-US" i="0"/>
              <a:t>=1,2,3,4,…..</a:t>
            </a:r>
          </a:p>
        </p:txBody>
      </p:sp>
      <p:sp>
        <p:nvSpPr>
          <p:cNvPr id="292872" name="Text Box 8"/>
          <p:cNvSpPr txBox="1">
            <a:spLocks noChangeArrowheads="1"/>
          </p:cNvSpPr>
          <p:nvPr/>
        </p:nvSpPr>
        <p:spPr bwMode="auto">
          <a:xfrm>
            <a:off x="593725" y="3143250"/>
            <a:ext cx="74342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Or get transferred in as the president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&amp; you decide what your vice president does.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28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28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28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2872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  <p:sp>
        <p:nvSpPr>
          <p:cNvPr id="295940" name="Text Box 4"/>
          <p:cNvSpPr txBox="1">
            <a:spLocks noChangeArrowheads="1"/>
          </p:cNvSpPr>
          <p:nvPr/>
        </p:nvSpPr>
        <p:spPr bwMode="auto">
          <a:xfrm>
            <a:off x="365125" y="3625850"/>
            <a:ext cx="2773363" cy="2227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Time: </a:t>
            </a:r>
            <a:br>
              <a:rPr lang="en-US" altLang="en-US" sz="2800" i="0"/>
            </a:br>
            <a:r>
              <a:rPr lang="en-US" altLang="en-US" sz="2800"/>
              <a:t>T</a:t>
            </a:r>
            <a:r>
              <a:rPr lang="en-US" altLang="en-US" sz="2800" i="0"/>
              <a:t>(1) = 1,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≈ 2(2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-2))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≈ 4(2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-3))</a:t>
            </a:r>
          </a:p>
        </p:txBody>
      </p:sp>
      <p:sp>
        <p:nvSpPr>
          <p:cNvPr id="295946" name="Rectangle 10"/>
          <p:cNvSpPr>
            <a:spLocks noChangeArrowheads="1"/>
          </p:cNvSpPr>
          <p:nvPr/>
        </p:nvSpPr>
        <p:spPr bwMode="auto">
          <a:xfrm>
            <a:off x="3228975" y="4502150"/>
            <a:ext cx="15573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cs typeface="Times New Roman" pitchFamily="18" charset="0"/>
              </a:rPr>
              <a:t>≈ </a:t>
            </a:r>
            <a:r>
              <a:rPr lang="en-US" altLang="en-US" sz="2800" i="0"/>
              <a:t>2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-1)</a:t>
            </a:r>
          </a:p>
        </p:txBody>
      </p:sp>
      <p:sp>
        <p:nvSpPr>
          <p:cNvPr id="295947" name="Rectangle 11"/>
          <p:cNvSpPr>
            <a:spLocks noChangeArrowheads="1"/>
          </p:cNvSpPr>
          <p:nvPr/>
        </p:nvSpPr>
        <p:spPr bwMode="auto">
          <a:xfrm>
            <a:off x="3224213" y="4900613"/>
            <a:ext cx="155733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4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-2)</a:t>
            </a:r>
          </a:p>
        </p:txBody>
      </p:sp>
      <p:sp>
        <p:nvSpPr>
          <p:cNvPr id="295948" name="Rectangle 12"/>
          <p:cNvSpPr>
            <a:spLocks noChangeArrowheads="1"/>
          </p:cNvSpPr>
          <p:nvPr/>
        </p:nvSpPr>
        <p:spPr bwMode="auto">
          <a:xfrm>
            <a:off x="3248025" y="5281613"/>
            <a:ext cx="155733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8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-3)</a:t>
            </a:r>
          </a:p>
        </p:txBody>
      </p:sp>
      <p:sp>
        <p:nvSpPr>
          <p:cNvPr id="295949" name="Rectangle 13"/>
          <p:cNvSpPr>
            <a:spLocks noChangeArrowheads="1"/>
          </p:cNvSpPr>
          <p:nvPr/>
        </p:nvSpPr>
        <p:spPr bwMode="auto">
          <a:xfrm>
            <a:off x="3248025" y="5738813"/>
            <a:ext cx="16049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2</a:t>
            </a:r>
            <a:r>
              <a:rPr lang="en-US" altLang="en-US" sz="2800" baseline="30000"/>
              <a:t>i</a:t>
            </a:r>
            <a:r>
              <a:rPr lang="en-US" altLang="en-US" sz="2800" i="0" baseline="30000"/>
              <a:t> 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-i)</a:t>
            </a:r>
          </a:p>
        </p:txBody>
      </p:sp>
      <p:sp>
        <p:nvSpPr>
          <p:cNvPr id="295950" name="Rectangle 14"/>
          <p:cNvSpPr>
            <a:spLocks noChangeArrowheads="1"/>
          </p:cNvSpPr>
          <p:nvPr/>
        </p:nvSpPr>
        <p:spPr bwMode="auto">
          <a:xfrm>
            <a:off x="3248025" y="6119813"/>
            <a:ext cx="766763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2</a:t>
            </a:r>
            <a:r>
              <a:rPr lang="en-US" altLang="en-US" sz="2800" baseline="30000"/>
              <a:t>n</a:t>
            </a:r>
          </a:p>
        </p:txBody>
      </p:sp>
      <p:sp>
        <p:nvSpPr>
          <p:cNvPr id="295951" name="Rectangle 15"/>
          <p:cNvSpPr>
            <a:spLocks noChangeArrowheads="1"/>
          </p:cNvSpPr>
          <p:nvPr/>
        </p:nvSpPr>
        <p:spPr bwMode="auto">
          <a:xfrm>
            <a:off x="1363663" y="4479925"/>
            <a:ext cx="1847850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1 + 2T(n-1)</a:t>
            </a:r>
          </a:p>
        </p:txBody>
      </p:sp>
      <p:pic>
        <p:nvPicPr>
          <p:cNvPr id="181258" name="Picture 18" descr="02-15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295400"/>
            <a:ext cx="4953000" cy="2676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959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9594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59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594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959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959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59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59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959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9594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95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95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959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9594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959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959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959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959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5946" grpId="0"/>
      <p:bldP spid="295947" grpId="0"/>
      <p:bldP spid="295948" grpId="0"/>
      <p:bldP spid="295949" grpId="0"/>
      <p:bldP spid="295950" grpId="0"/>
      <p:bldP spid="295951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8178" name="Picture 100" descr="02-147b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3359776"/>
            <a:ext cx="5943600" cy="1368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78179" name="Object 101"/>
          <p:cNvGraphicFramePr>
            <a:graphicFrameLocks noChangeAspect="1"/>
          </p:cNvGraphicFramePr>
          <p:nvPr/>
        </p:nvGraphicFramePr>
        <p:xfrm>
          <a:off x="3200400" y="1911976"/>
          <a:ext cx="5943600" cy="1368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orelPhotoPaint.Image.9" r:id="rId4" imgW="5351846" imgH="1231290" progId="">
                  <p:embed/>
                </p:oleObj>
              </mc:Choice>
              <mc:Fallback>
                <p:oleObj name="CorelPhotoPaint.Image.9" r:id="rId4" imgW="5351846" imgH="1231290" progId="">
                  <p:embed/>
                  <p:pic>
                    <p:nvPicPr>
                      <p:cNvPr id="178179" name="Object 101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5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200400" y="1911976"/>
                        <a:ext cx="5943600" cy="1368425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  <a:effectLst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chemeClr val="accent1"/>
                            </a:solidFill>
                          </a14:hiddenFill>
                        </a:ext>
                        <a:ext uri="{91240B29-F687-4F45-9708-019B960494DF}">
                          <a14:hiddenLine xmlns:a14="http://schemas.microsoft.com/office/drawing/2010/main" w="25400">
                            <a:solidFill>
                              <a:schemeClr val="accent1"/>
                            </a:solidFill>
                            <a:miter lim="800000"/>
                            <a:headEnd/>
                            <a:tailEnd/>
                          </a14:hiddenLine>
                        </a:ext>
                        <a:ext uri="{AF507438-7753-43E0-B8FC-AC1667EBCBE1}">
                          <a14:hiddenEffects xmlns:a14="http://schemas.microsoft.com/office/drawing/2010/main">
                            <a:effectLst>
                              <a:outerShdw dist="35921" dir="2700000" algn="ctr" rotWithShape="0">
                                <a:schemeClr val="bg2"/>
                              </a:outerShdw>
                            </a:effectLst>
                          </a14:hiddenEffects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78180" name="Picture 102" descr="02-146b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826626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78181" name="Picture 103" descr="02-146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200400" y="464176"/>
            <a:ext cx="5943600" cy="135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8185" name="Rectangle 33"/>
          <p:cNvSpPr>
            <a:spLocks noChangeArrowheads="1"/>
          </p:cNvSpPr>
          <p:nvPr/>
        </p:nvSpPr>
        <p:spPr bwMode="auto">
          <a:xfrm>
            <a:off x="5349875" y="2292976"/>
            <a:ext cx="1600200" cy="6096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grpSp>
        <p:nvGrpSpPr>
          <p:cNvPr id="9" name="Group 36"/>
          <p:cNvGrpSpPr>
            <a:grpSpLocks/>
          </p:cNvGrpSpPr>
          <p:nvPr/>
        </p:nvGrpSpPr>
        <p:grpSpPr bwMode="auto">
          <a:xfrm>
            <a:off x="3573463" y="921376"/>
            <a:ext cx="2141537" cy="1371600"/>
            <a:chOff x="2251" y="1008"/>
            <a:chExt cx="1349" cy="864"/>
          </a:xfrm>
        </p:grpSpPr>
        <p:sp>
          <p:nvSpPr>
            <p:cNvPr id="178248" name="Rectangle 34"/>
            <p:cNvSpPr>
              <a:spLocks noChangeArrowheads="1"/>
            </p:cNvSpPr>
            <p:nvPr/>
          </p:nvSpPr>
          <p:spPr bwMode="auto">
            <a:xfrm>
              <a:off x="2251" y="1008"/>
              <a:ext cx="1008" cy="384"/>
            </a:xfrm>
            <a:prstGeom prst="rect">
              <a:avLst/>
            </a:prstGeom>
            <a:noFill/>
            <a:ln w="381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9" name="Line 35"/>
            <p:cNvSpPr>
              <a:spLocks noChangeShapeType="1"/>
            </p:cNvSpPr>
            <p:nvPr/>
          </p:nvSpPr>
          <p:spPr bwMode="auto">
            <a:xfrm>
              <a:off x="2880" y="1392"/>
              <a:ext cx="720" cy="48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37"/>
          <p:cNvGrpSpPr>
            <a:grpSpLocks/>
          </p:cNvGrpSpPr>
          <p:nvPr/>
        </p:nvGrpSpPr>
        <p:grpSpPr bwMode="auto">
          <a:xfrm>
            <a:off x="5486400" y="1149976"/>
            <a:ext cx="381000" cy="993775"/>
            <a:chOff x="2308" y="1513"/>
            <a:chExt cx="1162" cy="2570"/>
          </a:xfrm>
        </p:grpSpPr>
        <p:grpSp>
          <p:nvGrpSpPr>
            <p:cNvPr id="178234" name="Group 3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78242" name="Freeform 3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3" name="Freeform 4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4" name="Freeform 4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5" name="Freeform 4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6" name="Freeform 4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47" name="Freeform 4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8235" name="Freeform 4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6" name="Freeform 4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237" name="Oval 4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38" name="Oval 4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39" name="Oval 4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0" name="Oval 5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78241" name="Oval 5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2" name="Group 71"/>
          <p:cNvGrpSpPr>
            <a:grpSpLocks/>
          </p:cNvGrpSpPr>
          <p:nvPr/>
        </p:nvGrpSpPr>
        <p:grpSpPr bwMode="auto">
          <a:xfrm>
            <a:off x="5386388" y="3824914"/>
            <a:ext cx="3376612" cy="1981200"/>
            <a:chOff x="3393" y="2837"/>
            <a:chExt cx="2127" cy="1248"/>
          </a:xfrm>
        </p:grpSpPr>
        <p:sp>
          <p:nvSpPr>
            <p:cNvPr id="178215" name="Rectangle 52"/>
            <p:cNvSpPr>
              <a:spLocks noChangeArrowheads="1"/>
            </p:cNvSpPr>
            <p:nvPr/>
          </p:nvSpPr>
          <p:spPr bwMode="auto">
            <a:xfrm>
              <a:off x="4512" y="3701"/>
              <a:ext cx="1008" cy="384"/>
            </a:xfrm>
            <a:prstGeom prst="rect">
              <a:avLst/>
            </a:prstGeom>
            <a:noFill/>
            <a:ln w="381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78216" name="Group 53"/>
            <p:cNvGrpSpPr>
              <a:grpSpLocks/>
            </p:cNvGrpSpPr>
            <p:nvPr/>
          </p:nvGrpSpPr>
          <p:grpSpPr bwMode="auto">
            <a:xfrm>
              <a:off x="3393" y="2837"/>
              <a:ext cx="1349" cy="864"/>
              <a:chOff x="2251" y="1008"/>
              <a:chExt cx="1349" cy="864"/>
            </a:xfrm>
          </p:grpSpPr>
          <p:sp>
            <p:nvSpPr>
              <p:cNvPr id="178232" name="Rectangle 54"/>
              <p:cNvSpPr>
                <a:spLocks noChangeArrowheads="1"/>
              </p:cNvSpPr>
              <p:nvPr/>
            </p:nvSpPr>
            <p:spPr bwMode="auto">
              <a:xfrm>
                <a:off x="2251" y="1008"/>
                <a:ext cx="1008" cy="384"/>
              </a:xfrm>
              <a:prstGeom prst="rect">
                <a:avLst/>
              </a:prstGeom>
              <a:noFill/>
              <a:ln w="38100">
                <a:solidFill>
                  <a:schemeClr val="hlink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33" name="Line 55"/>
              <p:cNvSpPr>
                <a:spLocks noChangeShapeType="1"/>
              </p:cNvSpPr>
              <p:nvPr/>
            </p:nvSpPr>
            <p:spPr bwMode="auto">
              <a:xfrm>
                <a:off x="2880" y="1392"/>
                <a:ext cx="720" cy="48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78217" name="Group 56"/>
            <p:cNvGrpSpPr>
              <a:grpSpLocks/>
            </p:cNvGrpSpPr>
            <p:nvPr/>
          </p:nvGrpSpPr>
          <p:grpSpPr bwMode="auto">
            <a:xfrm>
              <a:off x="4598" y="2981"/>
              <a:ext cx="240" cy="626"/>
              <a:chOff x="2308" y="1513"/>
              <a:chExt cx="1162" cy="2570"/>
            </a:xfrm>
          </p:grpSpPr>
          <p:grpSp>
            <p:nvGrpSpPr>
              <p:cNvPr id="178218" name="Group 5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78226" name="Freeform 5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7" name="Freeform 5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8" name="Freeform 6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29" name="Freeform 6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30" name="Freeform 6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231" name="Freeform 6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8219" name="Freeform 6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0" name="Freeform 6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221" name="Oval 6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2" name="Oval 6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3" name="Oval 6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4" name="Oval 6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225" name="Oval 7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6" name="Group 97"/>
          <p:cNvGrpSpPr>
            <a:grpSpLocks/>
          </p:cNvGrpSpPr>
          <p:nvPr/>
        </p:nvGrpSpPr>
        <p:grpSpPr bwMode="auto">
          <a:xfrm>
            <a:off x="3749675" y="2554914"/>
            <a:ext cx="4251325" cy="1863725"/>
            <a:chOff x="2362" y="2037"/>
            <a:chExt cx="2678" cy="1174"/>
          </a:xfrm>
        </p:grpSpPr>
        <p:sp>
          <p:nvSpPr>
            <p:cNvPr id="178190" name="Freeform 72"/>
            <p:cNvSpPr>
              <a:spLocks/>
            </p:cNvSpPr>
            <p:nvPr/>
          </p:nvSpPr>
          <p:spPr bwMode="auto">
            <a:xfrm>
              <a:off x="2731" y="2037"/>
              <a:ext cx="2309" cy="1174"/>
            </a:xfrm>
            <a:custGeom>
              <a:avLst/>
              <a:gdLst>
                <a:gd name="T0" fmla="*/ 0 w 2309"/>
                <a:gd name="T1" fmla="*/ 269 h 1174"/>
                <a:gd name="T2" fmla="*/ 1023 w 2309"/>
                <a:gd name="T3" fmla="*/ 151 h 1174"/>
                <a:gd name="T4" fmla="*/ 2309 w 2309"/>
                <a:gd name="T5" fmla="*/ 1174 h 1174"/>
                <a:gd name="T6" fmla="*/ 0 60000 65536"/>
                <a:gd name="T7" fmla="*/ 0 60000 65536"/>
                <a:gd name="T8" fmla="*/ 0 60000 65536"/>
                <a:gd name="T9" fmla="*/ 0 w 2309"/>
                <a:gd name="T10" fmla="*/ 0 h 1174"/>
                <a:gd name="T11" fmla="*/ 2309 w 2309"/>
                <a:gd name="T12" fmla="*/ 1174 h 1174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2309" h="1174">
                  <a:moveTo>
                    <a:pt x="0" y="269"/>
                  </a:moveTo>
                  <a:cubicBezTo>
                    <a:pt x="170" y="249"/>
                    <a:pt x="638" y="0"/>
                    <a:pt x="1023" y="151"/>
                  </a:cubicBezTo>
                  <a:cubicBezTo>
                    <a:pt x="1407" y="151"/>
                    <a:pt x="2041" y="961"/>
                    <a:pt x="2309" y="117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8191" name="Group 73"/>
            <p:cNvGrpSpPr>
              <a:grpSpLocks/>
            </p:cNvGrpSpPr>
            <p:nvPr/>
          </p:nvGrpSpPr>
          <p:grpSpPr bwMode="auto">
            <a:xfrm>
              <a:off x="2362" y="2064"/>
              <a:ext cx="278" cy="672"/>
              <a:chOff x="864" y="465"/>
              <a:chExt cx="1046" cy="2358"/>
            </a:xfrm>
          </p:grpSpPr>
          <p:grpSp>
            <p:nvGrpSpPr>
              <p:cNvPr id="178192" name="Group 74"/>
              <p:cNvGrpSpPr>
                <a:grpSpLocks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78195" name="Group 75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78197" name="Group 76"/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78204" name="Freeform 77"/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5" name="Freeform 78"/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6" name="Freeform 79"/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7" name="Freeform 80"/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8" name="Freeform 81"/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8209" name="Freeform 82"/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78210" name="Group 83"/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78211" name="Freeform 84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2" name="Freeform 85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3" name="Freeform 86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78214" name="Freeform 87"/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78198" name="Group 88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8202" name="Oval 89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8203" name="Oval 90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178199" name="Group 91"/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78200" name="Oval 92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78201" name="Oval 93"/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178196" name="Oval 94"/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178193" name="Freeform 95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194" name="Freeform 96"/>
              <p:cNvSpPr>
                <a:spLocks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97" name="AutoShape 33"/>
          <p:cNvSpPr>
            <a:spLocks noChangeArrowheads="1"/>
          </p:cNvSpPr>
          <p:nvPr/>
        </p:nvSpPr>
        <p:spPr bwMode="auto">
          <a:xfrm>
            <a:off x="152400" y="616576"/>
            <a:ext cx="2667000" cy="1984404"/>
          </a:xfrm>
          <a:prstGeom prst="wedgeRoundRectCallout">
            <a:avLst>
              <a:gd name="adj1" fmla="val 138500"/>
              <a:gd name="adj2" fmla="val -10872"/>
              <a:gd name="adj3" fmla="val 16667"/>
            </a:avLst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It takes 2</a:t>
            </a:r>
            <a:r>
              <a:rPr lang="en-US" altLang="en-US" sz="2800" i="0" baseline="30000" dirty="0"/>
              <a:t>n-1</a:t>
            </a:r>
            <a:r>
              <a:rPr lang="en-US" altLang="en-US" sz="2800" i="0" dirty="0"/>
              <a:t>-1 moves to complete my task.</a:t>
            </a:r>
          </a:p>
        </p:txBody>
      </p:sp>
      <p:sp>
        <p:nvSpPr>
          <p:cNvPr id="98" name="AutoShape 33"/>
          <p:cNvSpPr>
            <a:spLocks noChangeArrowheads="1"/>
          </p:cNvSpPr>
          <p:nvPr/>
        </p:nvSpPr>
        <p:spPr bwMode="auto">
          <a:xfrm>
            <a:off x="187569" y="2981980"/>
            <a:ext cx="2514600" cy="755796"/>
          </a:xfrm>
          <a:prstGeom prst="wedgeRoundRectCallout">
            <a:avLst>
              <a:gd name="adj1" fmla="val 85820"/>
              <a:gd name="adj2" fmla="val -62058"/>
              <a:gd name="adj3" fmla="val 16667"/>
            </a:avLst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I move one</a:t>
            </a:r>
          </a:p>
        </p:txBody>
      </p:sp>
      <p:sp>
        <p:nvSpPr>
          <p:cNvPr id="100" name="Rectangle 99"/>
          <p:cNvSpPr/>
          <p:nvPr/>
        </p:nvSpPr>
        <p:spPr>
          <a:xfrm>
            <a:off x="1905000" y="6334780"/>
            <a:ext cx="2131406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en-US" i="0" dirty="0"/>
              <a:t>Total  =  2</a:t>
            </a:r>
            <a:r>
              <a:rPr lang="en-US" altLang="en-US" i="0" baseline="30000" dirty="0"/>
              <a:t>n</a:t>
            </a:r>
            <a:r>
              <a:rPr lang="en-US" altLang="en-US" i="0" dirty="0"/>
              <a:t>-1</a:t>
            </a:r>
          </a:p>
        </p:txBody>
      </p:sp>
      <p:sp>
        <p:nvSpPr>
          <p:cNvPr id="101" name="AutoShape 33"/>
          <p:cNvSpPr>
            <a:spLocks noChangeArrowheads="1"/>
          </p:cNvSpPr>
          <p:nvPr/>
        </p:nvSpPr>
        <p:spPr bwMode="auto">
          <a:xfrm>
            <a:off x="152400" y="4038600"/>
            <a:ext cx="2667000" cy="1984404"/>
          </a:xfrm>
          <a:prstGeom prst="wedgeRoundRectCallout">
            <a:avLst>
              <a:gd name="adj1" fmla="val 129357"/>
              <a:gd name="adj2" fmla="val -33604"/>
              <a:gd name="adj3" fmla="val 16667"/>
            </a:avLst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It takes 2</a:t>
            </a:r>
            <a:r>
              <a:rPr lang="en-US" altLang="en-US" sz="2800" i="0" baseline="30000" dirty="0"/>
              <a:t>n-1</a:t>
            </a:r>
            <a:r>
              <a:rPr lang="en-US" altLang="en-US" sz="2800" i="0" dirty="0"/>
              <a:t>-1 moves to complete my task.</a:t>
            </a:r>
          </a:p>
        </p:txBody>
      </p:sp>
      <p:sp>
        <p:nvSpPr>
          <p:cNvPr id="102" name="Rectangle 101"/>
          <p:cNvSpPr/>
          <p:nvPr/>
        </p:nvSpPr>
        <p:spPr>
          <a:xfrm>
            <a:off x="3886200" y="6334780"/>
            <a:ext cx="3843393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altLang="en-US" i="0" dirty="0"/>
              <a:t>=  (2</a:t>
            </a:r>
            <a:r>
              <a:rPr lang="en-US" altLang="en-US" i="0" baseline="30000" dirty="0"/>
              <a:t>n-1</a:t>
            </a:r>
            <a:r>
              <a:rPr lang="en-US" altLang="en-US" i="0" dirty="0"/>
              <a:t>-1)  +  1 + (2</a:t>
            </a:r>
            <a:r>
              <a:rPr lang="en-US" altLang="en-US" i="0" baseline="30000" dirty="0"/>
              <a:t>n-1</a:t>
            </a:r>
            <a:r>
              <a:rPr lang="en-US" altLang="en-US" i="0" dirty="0"/>
              <a:t>-1) </a:t>
            </a:r>
          </a:p>
        </p:txBody>
      </p:sp>
      <p:sp>
        <p:nvSpPr>
          <p:cNvPr id="10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Towers of Hanoi</a:t>
            </a:r>
          </a:p>
        </p:txBody>
      </p:sp>
    </p:spTree>
    <p:extLst>
      <p:ext uri="{BB962C8B-B14F-4D97-AF65-F5344CB8AC3E}">
        <p14:creationId xmlns:p14="http://schemas.microsoft.com/office/powerpoint/2010/main" val="33620991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 animBg="1"/>
      <p:bldP spid="98" grpId="0" animBg="1"/>
      <p:bldP spid="100" grpId="0"/>
      <p:bldP spid="101" grpId="0" animBg="1"/>
      <p:bldP spid="102" grpId="0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>
                <a:solidFill>
                  <a:schemeClr val="accent2"/>
                </a:solidFill>
              </a:rPr>
              <a:t>T(n) =</a:t>
            </a:r>
            <a:r>
              <a:rPr lang="en-US" altLang="en-US" sz="3600">
                <a:solidFill>
                  <a:schemeClr val="accent2"/>
                </a:solidFill>
              </a:rPr>
              <a:t> </a:t>
            </a:r>
            <a:r>
              <a:rPr lang="en-CA" altLang="en-US" sz="3600">
                <a:solidFill>
                  <a:schemeClr val="accent2"/>
                </a:solidFill>
              </a:rPr>
              <a:t>aT(n-b)+f(n)</a:t>
            </a:r>
          </a:p>
        </p:txBody>
      </p:sp>
      <p:sp>
        <p:nvSpPr>
          <p:cNvPr id="182275" name="Rectangle 3"/>
          <p:cNvSpPr>
            <a:spLocks noChangeArrowheads="1"/>
          </p:cNvSpPr>
          <p:nvPr/>
        </p:nvSpPr>
        <p:spPr bwMode="auto">
          <a:xfrm>
            <a:off x="76200" y="5284788"/>
            <a:ext cx="1219200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h = ?</a:t>
            </a:r>
            <a:endParaRPr lang="en-CA" altLang="en-US" sz="2400" i="0"/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2613025" y="3462338"/>
            <a:ext cx="1527175" cy="2278062"/>
            <a:chOff x="1646" y="2181"/>
            <a:chExt cx="962" cy="1435"/>
          </a:xfrm>
        </p:grpSpPr>
        <p:sp>
          <p:nvSpPr>
            <p:cNvPr id="182411" name="Rectangle 5"/>
            <p:cNvSpPr>
              <a:spLocks noChangeArrowheads="1"/>
            </p:cNvSpPr>
            <p:nvPr/>
          </p:nvSpPr>
          <p:spPr bwMode="auto">
            <a:xfrm>
              <a:off x="1646" y="3329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n-hb</a:t>
              </a:r>
              <a:endParaRPr lang="en-CA" altLang="en-US" sz="2000" i="0" baseline="30000"/>
            </a:p>
          </p:txBody>
        </p:sp>
        <p:sp>
          <p:nvSpPr>
            <p:cNvPr id="182412" name="Rectangle 6"/>
            <p:cNvSpPr>
              <a:spLocks noChangeArrowheads="1"/>
            </p:cNvSpPr>
            <p:nvPr/>
          </p:nvSpPr>
          <p:spPr bwMode="auto">
            <a:xfrm>
              <a:off x="1646" y="3042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413" name="Rectangle 7"/>
            <p:cNvSpPr>
              <a:spLocks noChangeArrowheads="1"/>
            </p:cNvSpPr>
            <p:nvPr/>
          </p:nvSpPr>
          <p:spPr bwMode="auto">
            <a:xfrm>
              <a:off x="1646" y="2755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n-ib</a:t>
              </a:r>
              <a:endParaRPr lang="en-CA" altLang="en-US" sz="2000" i="0" baseline="30000"/>
            </a:p>
          </p:txBody>
        </p:sp>
        <p:sp>
          <p:nvSpPr>
            <p:cNvPr id="182414" name="Rectangle 8"/>
            <p:cNvSpPr>
              <a:spLocks noChangeArrowheads="1"/>
            </p:cNvSpPr>
            <p:nvPr/>
          </p:nvSpPr>
          <p:spPr bwMode="auto">
            <a:xfrm>
              <a:off x="1646" y="2468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415" name="Rectangle 9"/>
            <p:cNvSpPr>
              <a:spLocks noChangeArrowheads="1"/>
            </p:cNvSpPr>
            <p:nvPr/>
          </p:nvSpPr>
          <p:spPr bwMode="auto">
            <a:xfrm>
              <a:off x="1646" y="2181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n-2b</a:t>
              </a:r>
              <a:endParaRPr lang="en-CA" altLang="en-US" sz="2000" i="0" baseline="30000"/>
            </a:p>
          </p:txBody>
        </p:sp>
      </p:grpSp>
      <p:sp>
        <p:nvSpPr>
          <p:cNvPr id="620554" name="Rectangle 10"/>
          <p:cNvSpPr>
            <a:spLocks noChangeArrowheads="1"/>
          </p:cNvSpPr>
          <p:nvPr/>
        </p:nvSpPr>
        <p:spPr bwMode="auto">
          <a:xfrm>
            <a:off x="2613025" y="3006725"/>
            <a:ext cx="1527175" cy="455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000" i="0"/>
              <a:t>n-b</a:t>
            </a:r>
            <a:endParaRPr lang="en-CA" altLang="en-US" sz="2000" i="0" baseline="30000"/>
          </a:p>
        </p:txBody>
      </p:sp>
      <p:grpSp>
        <p:nvGrpSpPr>
          <p:cNvPr id="3" name="Group 11"/>
          <p:cNvGrpSpPr>
            <a:grpSpLocks/>
          </p:cNvGrpSpPr>
          <p:nvPr/>
        </p:nvGrpSpPr>
        <p:grpSpPr bwMode="auto">
          <a:xfrm>
            <a:off x="4140200" y="2551113"/>
            <a:ext cx="1701800" cy="3189287"/>
            <a:chOff x="2608" y="1607"/>
            <a:chExt cx="1072" cy="2009"/>
          </a:xfrm>
        </p:grpSpPr>
        <p:sp>
          <p:nvSpPr>
            <p:cNvPr id="182404" name="Rectangle 12"/>
            <p:cNvSpPr>
              <a:spLocks noChangeArrowheads="1"/>
            </p:cNvSpPr>
            <p:nvPr/>
          </p:nvSpPr>
          <p:spPr bwMode="auto">
            <a:xfrm>
              <a:off x="2608" y="3329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T(0)</a:t>
              </a:r>
              <a:endParaRPr lang="en-CA" altLang="en-US" sz="2000" i="0"/>
            </a:p>
          </p:txBody>
        </p:sp>
        <p:sp>
          <p:nvSpPr>
            <p:cNvPr id="182405" name="Rectangle 13"/>
            <p:cNvSpPr>
              <a:spLocks noChangeArrowheads="1"/>
            </p:cNvSpPr>
            <p:nvPr/>
          </p:nvSpPr>
          <p:spPr bwMode="auto">
            <a:xfrm>
              <a:off x="2608" y="3042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406" name="Rectangle 14"/>
            <p:cNvSpPr>
              <a:spLocks noChangeArrowheads="1"/>
            </p:cNvSpPr>
            <p:nvPr/>
          </p:nvSpPr>
          <p:spPr bwMode="auto">
            <a:xfrm>
              <a:off x="2608" y="2755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f(n-ib)</a:t>
              </a:r>
              <a:endParaRPr lang="en-CA" altLang="en-US" sz="2400" i="0"/>
            </a:p>
          </p:txBody>
        </p:sp>
        <p:sp>
          <p:nvSpPr>
            <p:cNvPr id="182407" name="Rectangle 15"/>
            <p:cNvSpPr>
              <a:spLocks noChangeArrowheads="1"/>
            </p:cNvSpPr>
            <p:nvPr/>
          </p:nvSpPr>
          <p:spPr bwMode="auto">
            <a:xfrm>
              <a:off x="2608" y="2468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408" name="Rectangle 16"/>
            <p:cNvSpPr>
              <a:spLocks noChangeArrowheads="1"/>
            </p:cNvSpPr>
            <p:nvPr/>
          </p:nvSpPr>
          <p:spPr bwMode="auto">
            <a:xfrm>
              <a:off x="2608" y="2181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f(n-2b)</a:t>
              </a:r>
              <a:endParaRPr lang="en-CA" altLang="en-US" sz="2000" i="0"/>
            </a:p>
          </p:txBody>
        </p:sp>
        <p:sp>
          <p:nvSpPr>
            <p:cNvPr id="182409" name="Rectangle 17"/>
            <p:cNvSpPr>
              <a:spLocks noChangeArrowheads="1"/>
            </p:cNvSpPr>
            <p:nvPr/>
          </p:nvSpPr>
          <p:spPr bwMode="auto">
            <a:xfrm>
              <a:off x="2608" y="1894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f(n-b)</a:t>
              </a:r>
              <a:endParaRPr lang="en-CA" altLang="en-US" sz="2000" i="0"/>
            </a:p>
          </p:txBody>
        </p:sp>
        <p:sp>
          <p:nvSpPr>
            <p:cNvPr id="182410" name="Rectangle 18"/>
            <p:cNvSpPr>
              <a:spLocks noChangeArrowheads="1"/>
            </p:cNvSpPr>
            <p:nvPr/>
          </p:nvSpPr>
          <p:spPr bwMode="auto">
            <a:xfrm>
              <a:off x="2608" y="1607"/>
              <a:ext cx="107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f(n)</a:t>
              </a:r>
              <a:endParaRPr lang="en-CA" altLang="en-US" sz="2000" i="0"/>
            </a:p>
          </p:txBody>
        </p:sp>
      </p:grpSp>
      <p:sp>
        <p:nvSpPr>
          <p:cNvPr id="620563" name="Rectangle 19"/>
          <p:cNvSpPr>
            <a:spLocks noChangeArrowheads="1"/>
          </p:cNvSpPr>
          <p:nvPr/>
        </p:nvSpPr>
        <p:spPr bwMode="auto">
          <a:xfrm>
            <a:off x="2613025" y="2551113"/>
            <a:ext cx="1527175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n</a:t>
            </a:r>
            <a:endParaRPr lang="en-CA" altLang="en-US" sz="2400" i="0"/>
          </a:p>
        </p:txBody>
      </p:sp>
      <p:sp>
        <p:nvSpPr>
          <p:cNvPr id="182280" name="Rectangle 20"/>
          <p:cNvSpPr>
            <a:spLocks noChangeArrowheads="1"/>
          </p:cNvSpPr>
          <p:nvPr/>
        </p:nvSpPr>
        <p:spPr bwMode="auto">
          <a:xfrm>
            <a:off x="7253288" y="1219200"/>
            <a:ext cx="1814512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Work in Level</a:t>
            </a:r>
            <a:endParaRPr lang="en-CA" altLang="en-US" sz="2400" i="0"/>
          </a:p>
        </p:txBody>
      </p:sp>
      <p:sp>
        <p:nvSpPr>
          <p:cNvPr id="182281" name="Rectangle 21"/>
          <p:cNvSpPr>
            <a:spLocks noChangeArrowheads="1"/>
          </p:cNvSpPr>
          <p:nvPr/>
        </p:nvSpPr>
        <p:spPr bwMode="auto">
          <a:xfrm>
            <a:off x="5842000" y="1219200"/>
            <a:ext cx="1411288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# stack frames</a:t>
            </a:r>
            <a:endParaRPr lang="en-CA" altLang="en-US" sz="2400" i="0"/>
          </a:p>
        </p:txBody>
      </p:sp>
      <p:sp>
        <p:nvSpPr>
          <p:cNvPr id="182282" name="Rectangle 22"/>
          <p:cNvSpPr>
            <a:spLocks noChangeArrowheads="1"/>
          </p:cNvSpPr>
          <p:nvPr/>
        </p:nvSpPr>
        <p:spPr bwMode="auto">
          <a:xfrm>
            <a:off x="4140200" y="1219200"/>
            <a:ext cx="1701800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Work</a:t>
            </a:r>
          </a:p>
          <a:p>
            <a:pPr eaLnBrk="1" hangingPunct="1">
              <a:buFontTx/>
              <a:buNone/>
            </a:pPr>
            <a:r>
              <a:rPr lang="en-US" altLang="en-US" sz="2400" i="0"/>
              <a:t>in stack</a:t>
            </a:r>
          </a:p>
          <a:p>
            <a:pPr eaLnBrk="1" hangingPunct="1">
              <a:buFontTx/>
              <a:buNone/>
            </a:pPr>
            <a:r>
              <a:rPr lang="en-US" altLang="en-US" sz="2400" i="0"/>
              <a:t>frame </a:t>
            </a:r>
            <a:endParaRPr lang="en-CA" altLang="en-US" sz="2400" i="0"/>
          </a:p>
        </p:txBody>
      </p:sp>
      <p:sp>
        <p:nvSpPr>
          <p:cNvPr id="182283" name="Rectangle 23"/>
          <p:cNvSpPr>
            <a:spLocks noChangeArrowheads="1"/>
          </p:cNvSpPr>
          <p:nvPr/>
        </p:nvSpPr>
        <p:spPr bwMode="auto">
          <a:xfrm>
            <a:off x="2613025" y="1219200"/>
            <a:ext cx="1527175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Instance</a:t>
            </a:r>
          </a:p>
          <a:p>
            <a:pPr algn="ctr" eaLnBrk="1" hangingPunct="1">
              <a:buFontTx/>
              <a:buNone/>
            </a:pPr>
            <a:r>
              <a:rPr lang="en-US" altLang="en-US" sz="2400" i="0"/>
              <a:t>size</a:t>
            </a:r>
            <a:endParaRPr lang="en-CA" altLang="en-US" sz="2400" i="0"/>
          </a:p>
        </p:txBody>
      </p:sp>
      <p:sp>
        <p:nvSpPr>
          <p:cNvPr id="182284" name="Line 24"/>
          <p:cNvSpPr>
            <a:spLocks noChangeShapeType="1"/>
          </p:cNvSpPr>
          <p:nvPr/>
        </p:nvSpPr>
        <p:spPr bwMode="auto">
          <a:xfrm>
            <a:off x="76200" y="1219200"/>
            <a:ext cx="89916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5" name="Line 25"/>
          <p:cNvSpPr>
            <a:spLocks noChangeShapeType="1"/>
          </p:cNvSpPr>
          <p:nvPr/>
        </p:nvSpPr>
        <p:spPr bwMode="auto">
          <a:xfrm>
            <a:off x="76200" y="2551113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6" name="Line 26"/>
          <p:cNvSpPr>
            <a:spLocks noChangeShapeType="1"/>
          </p:cNvSpPr>
          <p:nvPr/>
        </p:nvSpPr>
        <p:spPr bwMode="auto">
          <a:xfrm>
            <a:off x="76200" y="3006725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7" name="Line 27"/>
          <p:cNvSpPr>
            <a:spLocks noChangeShapeType="1"/>
          </p:cNvSpPr>
          <p:nvPr/>
        </p:nvSpPr>
        <p:spPr bwMode="auto">
          <a:xfrm>
            <a:off x="76200" y="3462338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8" name="Line 28"/>
          <p:cNvSpPr>
            <a:spLocks noChangeShapeType="1"/>
          </p:cNvSpPr>
          <p:nvPr/>
        </p:nvSpPr>
        <p:spPr bwMode="auto">
          <a:xfrm>
            <a:off x="76200" y="3917950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89" name="Line 29"/>
          <p:cNvSpPr>
            <a:spLocks noChangeShapeType="1"/>
          </p:cNvSpPr>
          <p:nvPr/>
        </p:nvSpPr>
        <p:spPr bwMode="auto">
          <a:xfrm>
            <a:off x="76200" y="4373563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0" name="Line 30"/>
          <p:cNvSpPr>
            <a:spLocks noChangeShapeType="1"/>
          </p:cNvSpPr>
          <p:nvPr/>
        </p:nvSpPr>
        <p:spPr bwMode="auto">
          <a:xfrm>
            <a:off x="76200" y="4829175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1" name="Line 31"/>
          <p:cNvSpPr>
            <a:spLocks noChangeShapeType="1"/>
          </p:cNvSpPr>
          <p:nvPr/>
        </p:nvSpPr>
        <p:spPr bwMode="auto">
          <a:xfrm>
            <a:off x="76200" y="5284788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2" name="Line 32"/>
          <p:cNvSpPr>
            <a:spLocks noChangeShapeType="1"/>
          </p:cNvSpPr>
          <p:nvPr/>
        </p:nvSpPr>
        <p:spPr bwMode="auto">
          <a:xfrm>
            <a:off x="76200" y="5740400"/>
            <a:ext cx="89916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3" name="Line 33"/>
          <p:cNvSpPr>
            <a:spLocks noChangeShapeType="1"/>
          </p:cNvSpPr>
          <p:nvPr/>
        </p:nvSpPr>
        <p:spPr bwMode="auto">
          <a:xfrm>
            <a:off x="76200" y="1219200"/>
            <a:ext cx="0" cy="45212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4" name="Line 34"/>
          <p:cNvSpPr>
            <a:spLocks noChangeShapeType="1"/>
          </p:cNvSpPr>
          <p:nvPr/>
        </p:nvSpPr>
        <p:spPr bwMode="auto">
          <a:xfrm>
            <a:off x="12954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5" name="Line 35"/>
          <p:cNvSpPr>
            <a:spLocks noChangeShapeType="1"/>
          </p:cNvSpPr>
          <p:nvPr/>
        </p:nvSpPr>
        <p:spPr bwMode="auto">
          <a:xfrm>
            <a:off x="2613025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6" name="Line 36"/>
          <p:cNvSpPr>
            <a:spLocks noChangeShapeType="1"/>
          </p:cNvSpPr>
          <p:nvPr/>
        </p:nvSpPr>
        <p:spPr bwMode="auto">
          <a:xfrm>
            <a:off x="41402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7" name="Line 37"/>
          <p:cNvSpPr>
            <a:spLocks noChangeShapeType="1"/>
          </p:cNvSpPr>
          <p:nvPr/>
        </p:nvSpPr>
        <p:spPr bwMode="auto">
          <a:xfrm>
            <a:off x="58420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8" name="Line 38"/>
          <p:cNvSpPr>
            <a:spLocks noChangeShapeType="1"/>
          </p:cNvSpPr>
          <p:nvPr/>
        </p:nvSpPr>
        <p:spPr bwMode="auto">
          <a:xfrm>
            <a:off x="7253288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2299" name="Line 39"/>
          <p:cNvSpPr>
            <a:spLocks noChangeShapeType="1"/>
          </p:cNvSpPr>
          <p:nvPr/>
        </p:nvSpPr>
        <p:spPr bwMode="auto">
          <a:xfrm>
            <a:off x="9067800" y="1219200"/>
            <a:ext cx="0" cy="45212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grpSp>
        <p:nvGrpSpPr>
          <p:cNvPr id="182300" name="Group 40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182370" name="Oval 41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1" name="Oval 42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2" name="Oval 43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3" name="Oval 44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4" name="Oval 45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5" name="Oval 46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6" name="Oval 47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7" name="Oval 48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8" name="Oval 49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79" name="Oval 50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0" name="Oval 51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1" name="Oval 52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2" name="Oval 53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3" name="Oval 54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4" name="Oval 55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5" name="Oval 56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6" name="Rectangle 57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7" name="Oval 58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8" name="Oval 59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89" name="Oval 60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0" name="Oval 61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1" name="Oval 62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2" name="Oval 63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3" name="Oval 64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4" name="Oval 65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5" name="Oval 66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6" name="Oval 67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7" name="Oval 68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8" name="Oval 69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399" name="Oval 70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400" name="Oval 71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401" name="Oval 72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402" name="Oval 73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2403" name="Rectangle 74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5" name="Group 75"/>
          <p:cNvGrpSpPr>
            <a:grpSpLocks/>
          </p:cNvGrpSpPr>
          <p:nvPr/>
        </p:nvGrpSpPr>
        <p:grpSpPr bwMode="auto">
          <a:xfrm>
            <a:off x="5842000" y="2551113"/>
            <a:ext cx="1411288" cy="3189287"/>
            <a:chOff x="3680" y="1607"/>
            <a:chExt cx="889" cy="2009"/>
          </a:xfrm>
        </p:grpSpPr>
        <p:sp>
          <p:nvSpPr>
            <p:cNvPr id="182362" name="Rectangle 76"/>
            <p:cNvSpPr>
              <a:spLocks noChangeArrowheads="1"/>
            </p:cNvSpPr>
            <p:nvPr/>
          </p:nvSpPr>
          <p:spPr bwMode="auto">
            <a:xfrm>
              <a:off x="3680" y="3329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a </a:t>
              </a:r>
            </a:p>
          </p:txBody>
        </p:sp>
        <p:sp>
          <p:nvSpPr>
            <p:cNvPr id="182363" name="Rectangle 77"/>
            <p:cNvSpPr>
              <a:spLocks noChangeArrowheads="1"/>
            </p:cNvSpPr>
            <p:nvPr/>
          </p:nvSpPr>
          <p:spPr bwMode="auto">
            <a:xfrm>
              <a:off x="3680" y="3042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64" name="Rectangle 78"/>
            <p:cNvSpPr>
              <a:spLocks noChangeArrowheads="1"/>
            </p:cNvSpPr>
            <p:nvPr/>
          </p:nvSpPr>
          <p:spPr bwMode="auto">
            <a:xfrm>
              <a:off x="3680" y="2755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a</a:t>
              </a:r>
              <a:r>
                <a:rPr lang="en-US" altLang="en-US" sz="2400" i="0" baseline="30000"/>
                <a:t>i</a:t>
              </a:r>
              <a:endParaRPr lang="en-CA" altLang="en-US" sz="2400" i="0" baseline="30000"/>
            </a:p>
          </p:txBody>
        </p:sp>
        <p:sp>
          <p:nvSpPr>
            <p:cNvPr id="182365" name="Rectangle 79"/>
            <p:cNvSpPr>
              <a:spLocks noChangeArrowheads="1"/>
            </p:cNvSpPr>
            <p:nvPr/>
          </p:nvSpPr>
          <p:spPr bwMode="auto">
            <a:xfrm>
              <a:off x="3680" y="2468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66" name="Rectangle 80"/>
            <p:cNvSpPr>
              <a:spLocks noChangeArrowheads="1"/>
            </p:cNvSpPr>
            <p:nvPr/>
          </p:nvSpPr>
          <p:spPr bwMode="auto">
            <a:xfrm>
              <a:off x="3680" y="2181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a</a:t>
              </a:r>
              <a:r>
                <a:rPr lang="en-US" altLang="en-US" sz="2400" i="0" baseline="30000"/>
                <a:t>2</a:t>
              </a:r>
              <a:endParaRPr lang="en-CA" altLang="en-US" sz="2400" i="0" baseline="30000"/>
            </a:p>
          </p:txBody>
        </p:sp>
        <p:sp>
          <p:nvSpPr>
            <p:cNvPr id="182367" name="Rectangle 81"/>
            <p:cNvSpPr>
              <a:spLocks noChangeArrowheads="1"/>
            </p:cNvSpPr>
            <p:nvPr/>
          </p:nvSpPr>
          <p:spPr bwMode="auto">
            <a:xfrm>
              <a:off x="3680" y="1894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a</a:t>
              </a:r>
              <a:endParaRPr lang="en-CA" altLang="en-US" sz="2400" i="0"/>
            </a:p>
          </p:txBody>
        </p:sp>
        <p:sp>
          <p:nvSpPr>
            <p:cNvPr id="182368" name="Rectangle 82"/>
            <p:cNvSpPr>
              <a:spLocks noChangeArrowheads="1"/>
            </p:cNvSpPr>
            <p:nvPr/>
          </p:nvSpPr>
          <p:spPr bwMode="auto">
            <a:xfrm>
              <a:off x="3680" y="1607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2369" name="Rectangle 83"/>
            <p:cNvSpPr>
              <a:spLocks noChangeArrowheads="1"/>
            </p:cNvSpPr>
            <p:nvPr/>
          </p:nvSpPr>
          <p:spPr bwMode="auto">
            <a:xfrm>
              <a:off x="4080" y="3264"/>
              <a:ext cx="2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n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b</a:t>
              </a:r>
            </a:p>
          </p:txBody>
        </p:sp>
      </p:grpSp>
      <p:grpSp>
        <p:nvGrpSpPr>
          <p:cNvPr id="6" name="Group 84"/>
          <p:cNvGrpSpPr>
            <a:grpSpLocks/>
          </p:cNvGrpSpPr>
          <p:nvPr/>
        </p:nvGrpSpPr>
        <p:grpSpPr bwMode="auto">
          <a:xfrm>
            <a:off x="7253288" y="2551113"/>
            <a:ext cx="1814512" cy="3189287"/>
            <a:chOff x="4569" y="1607"/>
            <a:chExt cx="1143" cy="2009"/>
          </a:xfrm>
        </p:grpSpPr>
        <p:sp>
          <p:nvSpPr>
            <p:cNvPr id="182354" name="Rectangle 85"/>
            <p:cNvSpPr>
              <a:spLocks noChangeArrowheads="1"/>
            </p:cNvSpPr>
            <p:nvPr/>
          </p:nvSpPr>
          <p:spPr bwMode="auto">
            <a:xfrm>
              <a:off x="4569" y="3329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a     </a:t>
              </a:r>
              <a:r>
                <a:rPr lang="en-CA" altLang="en-US" sz="2400" i="0"/>
                <a:t>·</a:t>
              </a:r>
              <a:r>
                <a:rPr lang="en-US" altLang="en-US" sz="2400" i="0"/>
                <a:t> T(0)    </a:t>
              </a:r>
              <a:endParaRPr lang="en-CA" altLang="en-US" sz="2400" i="0"/>
            </a:p>
          </p:txBody>
        </p:sp>
        <p:sp>
          <p:nvSpPr>
            <p:cNvPr id="182355" name="Rectangle 86"/>
            <p:cNvSpPr>
              <a:spLocks noChangeArrowheads="1"/>
            </p:cNvSpPr>
            <p:nvPr/>
          </p:nvSpPr>
          <p:spPr bwMode="auto">
            <a:xfrm>
              <a:off x="4569" y="3042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56" name="Rectangle 87"/>
            <p:cNvSpPr>
              <a:spLocks noChangeArrowheads="1"/>
            </p:cNvSpPr>
            <p:nvPr/>
          </p:nvSpPr>
          <p:spPr bwMode="auto">
            <a:xfrm>
              <a:off x="4569" y="2755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a</a:t>
              </a:r>
              <a:r>
                <a:rPr lang="en-US" altLang="en-US" sz="2000" i="0" baseline="30000"/>
                <a:t>i  </a:t>
              </a:r>
              <a:r>
                <a:rPr lang="en-CA" altLang="en-US" sz="2000" i="0"/>
                <a:t>·</a:t>
              </a:r>
              <a:r>
                <a:rPr lang="en-CA" altLang="en-US" sz="2000" i="0">
                  <a:solidFill>
                    <a:schemeClr val="accent2"/>
                  </a:solidFill>
                </a:rPr>
                <a:t> </a:t>
              </a:r>
              <a:r>
                <a:rPr lang="en-US" altLang="en-US" sz="2000" i="0"/>
                <a:t>f(n-ib)</a:t>
              </a:r>
              <a:endParaRPr lang="en-CA" altLang="en-US" sz="2000" i="0"/>
            </a:p>
          </p:txBody>
        </p:sp>
        <p:sp>
          <p:nvSpPr>
            <p:cNvPr id="182357" name="Rectangle 88"/>
            <p:cNvSpPr>
              <a:spLocks noChangeArrowheads="1"/>
            </p:cNvSpPr>
            <p:nvPr/>
          </p:nvSpPr>
          <p:spPr bwMode="auto">
            <a:xfrm>
              <a:off x="4569" y="2468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58" name="Rectangle 89"/>
            <p:cNvSpPr>
              <a:spLocks noChangeArrowheads="1"/>
            </p:cNvSpPr>
            <p:nvPr/>
          </p:nvSpPr>
          <p:spPr bwMode="auto">
            <a:xfrm>
              <a:off x="4569" y="2181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a</a:t>
              </a:r>
              <a:r>
                <a:rPr lang="en-US" altLang="en-US" sz="2000" i="0" baseline="30000"/>
                <a:t>2  </a:t>
              </a:r>
              <a:r>
                <a:rPr lang="en-CA" altLang="en-US" sz="2000" i="0"/>
                <a:t>·</a:t>
              </a:r>
              <a:r>
                <a:rPr lang="en-CA" altLang="en-US" sz="2000" i="0">
                  <a:solidFill>
                    <a:schemeClr val="accent2"/>
                  </a:solidFill>
                </a:rPr>
                <a:t> </a:t>
              </a:r>
              <a:r>
                <a:rPr lang="en-US" altLang="en-US" sz="2000" i="0"/>
                <a:t>f(n-2b)</a:t>
              </a:r>
              <a:endParaRPr lang="en-CA" altLang="en-US" sz="2000" i="0"/>
            </a:p>
          </p:txBody>
        </p:sp>
        <p:sp>
          <p:nvSpPr>
            <p:cNvPr id="182359" name="Rectangle 90"/>
            <p:cNvSpPr>
              <a:spLocks noChangeArrowheads="1"/>
            </p:cNvSpPr>
            <p:nvPr/>
          </p:nvSpPr>
          <p:spPr bwMode="auto">
            <a:xfrm>
              <a:off x="4569" y="1894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a </a:t>
              </a:r>
              <a:r>
                <a:rPr lang="en-CA" altLang="en-US" sz="2000" i="0"/>
                <a:t>·</a:t>
              </a:r>
              <a:r>
                <a:rPr lang="en-CA" altLang="en-US" sz="2000" i="0">
                  <a:solidFill>
                    <a:schemeClr val="accent2"/>
                  </a:solidFill>
                </a:rPr>
                <a:t> </a:t>
              </a:r>
              <a:r>
                <a:rPr lang="en-US" altLang="en-US" sz="2000" i="0"/>
                <a:t>f(n-b)</a:t>
              </a:r>
              <a:endParaRPr lang="en-CA" altLang="en-US" sz="2000" i="0"/>
            </a:p>
          </p:txBody>
        </p:sp>
        <p:sp>
          <p:nvSpPr>
            <p:cNvPr id="182360" name="Rectangle 91"/>
            <p:cNvSpPr>
              <a:spLocks noChangeArrowheads="1"/>
            </p:cNvSpPr>
            <p:nvPr/>
          </p:nvSpPr>
          <p:spPr bwMode="auto">
            <a:xfrm>
              <a:off x="4569" y="1607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1 </a:t>
              </a:r>
              <a:r>
                <a:rPr lang="en-CA" altLang="en-US" sz="2000" i="0"/>
                <a:t>·</a:t>
              </a:r>
              <a:r>
                <a:rPr lang="en-CA" altLang="en-US" sz="2000" i="0">
                  <a:solidFill>
                    <a:schemeClr val="accent2"/>
                  </a:solidFill>
                </a:rPr>
                <a:t> </a:t>
              </a:r>
              <a:r>
                <a:rPr lang="en-US" altLang="en-US" sz="2000" i="0"/>
                <a:t>f(n)</a:t>
              </a:r>
              <a:endParaRPr lang="en-CA" altLang="en-US" sz="2000" i="0"/>
            </a:p>
          </p:txBody>
        </p:sp>
        <p:sp>
          <p:nvSpPr>
            <p:cNvPr id="182361" name="Rectangle 92"/>
            <p:cNvSpPr>
              <a:spLocks noChangeArrowheads="1"/>
            </p:cNvSpPr>
            <p:nvPr/>
          </p:nvSpPr>
          <p:spPr bwMode="auto">
            <a:xfrm>
              <a:off x="4752" y="3264"/>
              <a:ext cx="26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baseline="30000"/>
                <a:t>n</a:t>
              </a:r>
              <a:r>
                <a:rPr lang="en-US" altLang="en-US" sz="2000" i="0"/>
                <a:t>/</a:t>
              </a:r>
              <a:r>
                <a:rPr lang="en-US" altLang="en-US" sz="2000" i="0" baseline="-25000"/>
                <a:t>b</a:t>
              </a:r>
            </a:p>
          </p:txBody>
        </p:sp>
      </p:grpSp>
      <p:sp>
        <p:nvSpPr>
          <p:cNvPr id="620637" name="Text Box 93"/>
          <p:cNvSpPr txBox="1">
            <a:spLocks noChangeArrowheads="1"/>
          </p:cNvSpPr>
          <p:nvPr/>
        </p:nvSpPr>
        <p:spPr bwMode="auto">
          <a:xfrm>
            <a:off x="1233488" y="5791200"/>
            <a:ext cx="2805112" cy="895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|base case| = 0 = n-hb</a:t>
            </a:r>
          </a:p>
          <a:p>
            <a:pPr algn="ctr" eaLnBrk="1" hangingPunct="1">
              <a:buFontTx/>
              <a:buNone/>
            </a:pPr>
            <a:r>
              <a:rPr lang="en-US" altLang="en-US" sz="2400" i="0"/>
              <a:t>h = </a:t>
            </a:r>
            <a:r>
              <a:rPr lang="en-US" altLang="en-US" sz="2400" i="0" baseline="30000"/>
              <a:t>n</a:t>
            </a:r>
            <a:r>
              <a:rPr lang="en-US" altLang="en-US" sz="2400" i="0"/>
              <a:t>/</a:t>
            </a:r>
            <a:r>
              <a:rPr lang="en-US" altLang="en-US" sz="2400" i="0" baseline="-25000"/>
              <a:t>b</a:t>
            </a:r>
            <a:endParaRPr lang="en-US" altLang="en-US" sz="2400" i="0"/>
          </a:p>
        </p:txBody>
      </p:sp>
      <p:sp useBgFill="1">
        <p:nvSpPr>
          <p:cNvPr id="620638" name="Rectangle 94"/>
          <p:cNvSpPr>
            <a:spLocks noChangeArrowheads="1"/>
          </p:cNvSpPr>
          <p:nvPr/>
        </p:nvSpPr>
        <p:spPr bwMode="auto">
          <a:xfrm>
            <a:off x="76200" y="5284788"/>
            <a:ext cx="1219200" cy="455612"/>
          </a:xfrm>
          <a:prstGeom prst="rect">
            <a:avLst/>
          </a:prstGeom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h = </a:t>
            </a:r>
            <a:r>
              <a:rPr lang="en-US" altLang="en-US" sz="2400" i="0" baseline="30000"/>
              <a:t>n</a:t>
            </a:r>
            <a:r>
              <a:rPr lang="en-US" altLang="en-US" sz="2400" i="0"/>
              <a:t>/</a:t>
            </a:r>
            <a:r>
              <a:rPr lang="en-US" altLang="en-US" sz="2400" i="0" baseline="-25000"/>
              <a:t>b</a:t>
            </a:r>
            <a:endParaRPr lang="en-CA" altLang="en-US" sz="2400" i="0"/>
          </a:p>
        </p:txBody>
      </p:sp>
      <p:grpSp>
        <p:nvGrpSpPr>
          <p:cNvPr id="182305" name="Group 95"/>
          <p:cNvGrpSpPr>
            <a:grpSpLocks/>
          </p:cNvGrpSpPr>
          <p:nvPr/>
        </p:nvGrpSpPr>
        <p:grpSpPr bwMode="auto">
          <a:xfrm>
            <a:off x="76200" y="1219200"/>
            <a:ext cx="2536825" cy="4521200"/>
            <a:chOff x="48" y="768"/>
            <a:chExt cx="1598" cy="2848"/>
          </a:xfrm>
        </p:grpSpPr>
        <p:sp>
          <p:nvSpPr>
            <p:cNvPr id="182314" name="Rectangle 96"/>
            <p:cNvSpPr>
              <a:spLocks noChangeArrowheads="1"/>
            </p:cNvSpPr>
            <p:nvPr/>
          </p:nvSpPr>
          <p:spPr bwMode="auto">
            <a:xfrm>
              <a:off x="816" y="3329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15" name="Rectangle 97"/>
            <p:cNvSpPr>
              <a:spLocks noChangeArrowheads="1"/>
            </p:cNvSpPr>
            <p:nvPr/>
          </p:nvSpPr>
          <p:spPr bwMode="auto">
            <a:xfrm>
              <a:off x="816" y="3042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16" name="Rectangle 98"/>
            <p:cNvSpPr>
              <a:spLocks noChangeArrowheads="1"/>
            </p:cNvSpPr>
            <p:nvPr/>
          </p:nvSpPr>
          <p:spPr bwMode="auto">
            <a:xfrm>
              <a:off x="48" y="3042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17" name="Rectangle 99"/>
            <p:cNvSpPr>
              <a:spLocks noChangeArrowheads="1"/>
            </p:cNvSpPr>
            <p:nvPr/>
          </p:nvSpPr>
          <p:spPr bwMode="auto">
            <a:xfrm>
              <a:off x="816" y="2755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18" name="Rectangle 100"/>
            <p:cNvSpPr>
              <a:spLocks noChangeArrowheads="1"/>
            </p:cNvSpPr>
            <p:nvPr/>
          </p:nvSpPr>
          <p:spPr bwMode="auto">
            <a:xfrm>
              <a:off x="48" y="2755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i</a:t>
              </a:r>
              <a:endParaRPr lang="en-CA" altLang="en-US" sz="2400" i="0"/>
            </a:p>
          </p:txBody>
        </p:sp>
        <p:sp>
          <p:nvSpPr>
            <p:cNvPr id="182319" name="Rectangle 101"/>
            <p:cNvSpPr>
              <a:spLocks noChangeArrowheads="1"/>
            </p:cNvSpPr>
            <p:nvPr/>
          </p:nvSpPr>
          <p:spPr bwMode="auto">
            <a:xfrm>
              <a:off x="816" y="2468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0" name="Rectangle 102"/>
            <p:cNvSpPr>
              <a:spLocks noChangeArrowheads="1"/>
            </p:cNvSpPr>
            <p:nvPr/>
          </p:nvSpPr>
          <p:spPr bwMode="auto">
            <a:xfrm>
              <a:off x="48" y="2468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1" name="Rectangle 103"/>
            <p:cNvSpPr>
              <a:spLocks noChangeArrowheads="1"/>
            </p:cNvSpPr>
            <p:nvPr/>
          </p:nvSpPr>
          <p:spPr bwMode="auto">
            <a:xfrm>
              <a:off x="816" y="2181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2" name="Rectangle 104"/>
            <p:cNvSpPr>
              <a:spLocks noChangeArrowheads="1"/>
            </p:cNvSpPr>
            <p:nvPr/>
          </p:nvSpPr>
          <p:spPr bwMode="auto">
            <a:xfrm>
              <a:off x="48" y="2181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2</a:t>
              </a:r>
              <a:endParaRPr lang="en-CA" altLang="en-US" sz="2400" i="0"/>
            </a:p>
          </p:txBody>
        </p:sp>
        <p:sp>
          <p:nvSpPr>
            <p:cNvPr id="182323" name="Rectangle 105"/>
            <p:cNvSpPr>
              <a:spLocks noChangeArrowheads="1"/>
            </p:cNvSpPr>
            <p:nvPr/>
          </p:nvSpPr>
          <p:spPr bwMode="auto">
            <a:xfrm>
              <a:off x="816" y="1894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4" name="Rectangle 106"/>
            <p:cNvSpPr>
              <a:spLocks noChangeArrowheads="1"/>
            </p:cNvSpPr>
            <p:nvPr/>
          </p:nvSpPr>
          <p:spPr bwMode="auto">
            <a:xfrm>
              <a:off x="48" y="1894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2325" name="Rectangle 107"/>
            <p:cNvSpPr>
              <a:spLocks noChangeArrowheads="1"/>
            </p:cNvSpPr>
            <p:nvPr/>
          </p:nvSpPr>
          <p:spPr bwMode="auto">
            <a:xfrm>
              <a:off x="816" y="1607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6" name="Rectangle 108"/>
            <p:cNvSpPr>
              <a:spLocks noChangeArrowheads="1"/>
            </p:cNvSpPr>
            <p:nvPr/>
          </p:nvSpPr>
          <p:spPr bwMode="auto">
            <a:xfrm>
              <a:off x="48" y="1607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0</a:t>
              </a:r>
              <a:endParaRPr lang="en-CA" altLang="en-US" sz="2400" i="0"/>
            </a:p>
          </p:txBody>
        </p:sp>
        <p:sp>
          <p:nvSpPr>
            <p:cNvPr id="182327" name="Rectangle 109"/>
            <p:cNvSpPr>
              <a:spLocks noChangeArrowheads="1"/>
            </p:cNvSpPr>
            <p:nvPr/>
          </p:nvSpPr>
          <p:spPr bwMode="auto">
            <a:xfrm>
              <a:off x="816" y="768"/>
              <a:ext cx="830" cy="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2328" name="Rectangle 110"/>
            <p:cNvSpPr>
              <a:spLocks noChangeArrowheads="1"/>
            </p:cNvSpPr>
            <p:nvPr/>
          </p:nvSpPr>
          <p:spPr bwMode="auto">
            <a:xfrm>
              <a:off x="48" y="768"/>
              <a:ext cx="768" cy="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Level</a:t>
              </a:r>
              <a:endParaRPr lang="en-CA" altLang="en-US" sz="2400" i="0"/>
            </a:p>
          </p:txBody>
        </p:sp>
        <p:grpSp>
          <p:nvGrpSpPr>
            <p:cNvPr id="182329" name="Group 111"/>
            <p:cNvGrpSpPr>
              <a:grpSpLocks/>
            </p:cNvGrpSpPr>
            <p:nvPr/>
          </p:nvGrpSpPr>
          <p:grpSpPr bwMode="auto">
            <a:xfrm>
              <a:off x="894" y="1983"/>
              <a:ext cx="650" cy="106"/>
              <a:chOff x="260" y="1787"/>
              <a:chExt cx="942" cy="147"/>
            </a:xfrm>
          </p:grpSpPr>
          <p:sp>
            <p:nvSpPr>
              <p:cNvPr id="182350" name="Oval 112"/>
              <p:cNvSpPr>
                <a:spLocks noChangeArrowheads="1"/>
              </p:cNvSpPr>
              <p:nvPr/>
            </p:nvSpPr>
            <p:spPr bwMode="auto">
              <a:xfrm>
                <a:off x="805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51" name="Oval 113"/>
              <p:cNvSpPr>
                <a:spLocks noChangeArrowheads="1"/>
              </p:cNvSpPr>
              <p:nvPr/>
            </p:nvSpPr>
            <p:spPr bwMode="auto">
              <a:xfrm>
                <a:off x="533" y="1792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2352" name="Oval 114"/>
              <p:cNvSpPr>
                <a:spLocks noChangeArrowheads="1"/>
              </p:cNvSpPr>
              <p:nvPr/>
            </p:nvSpPr>
            <p:spPr bwMode="auto">
              <a:xfrm>
                <a:off x="1100" y="1787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53" name="Oval 115"/>
              <p:cNvSpPr>
                <a:spLocks noChangeArrowheads="1"/>
              </p:cNvSpPr>
              <p:nvPr/>
            </p:nvSpPr>
            <p:spPr bwMode="auto">
              <a:xfrm>
                <a:off x="260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82330" name="Oval 116"/>
            <p:cNvSpPr>
              <a:spLocks noChangeArrowheads="1"/>
            </p:cNvSpPr>
            <p:nvPr/>
          </p:nvSpPr>
          <p:spPr bwMode="auto">
            <a:xfrm>
              <a:off x="1177" y="1727"/>
              <a:ext cx="71" cy="10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grpSp>
          <p:nvGrpSpPr>
            <p:cNvPr id="182331" name="Group 117"/>
            <p:cNvGrpSpPr>
              <a:grpSpLocks/>
            </p:cNvGrpSpPr>
            <p:nvPr/>
          </p:nvGrpSpPr>
          <p:grpSpPr bwMode="auto">
            <a:xfrm>
              <a:off x="829" y="2887"/>
              <a:ext cx="778" cy="57"/>
              <a:chOff x="530" y="1115"/>
              <a:chExt cx="3575" cy="182"/>
            </a:xfrm>
          </p:grpSpPr>
          <p:sp>
            <p:nvSpPr>
              <p:cNvPr id="182333" name="Oval 118"/>
              <p:cNvSpPr>
                <a:spLocks noChangeArrowheads="1"/>
              </p:cNvSpPr>
              <p:nvPr/>
            </p:nvSpPr>
            <p:spPr bwMode="auto">
              <a:xfrm>
                <a:off x="232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4" name="Oval 119"/>
              <p:cNvSpPr>
                <a:spLocks noChangeArrowheads="1"/>
              </p:cNvSpPr>
              <p:nvPr/>
            </p:nvSpPr>
            <p:spPr bwMode="auto">
              <a:xfrm>
                <a:off x="3925" y="1115"/>
                <a:ext cx="180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5" name="Oval 120"/>
              <p:cNvSpPr>
                <a:spLocks noChangeArrowheads="1"/>
              </p:cNvSpPr>
              <p:nvPr/>
            </p:nvSpPr>
            <p:spPr bwMode="auto">
              <a:xfrm>
                <a:off x="53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6" name="Oval 121"/>
              <p:cNvSpPr>
                <a:spLocks noChangeArrowheads="1"/>
              </p:cNvSpPr>
              <p:nvPr/>
            </p:nvSpPr>
            <p:spPr bwMode="auto">
              <a:xfrm>
                <a:off x="746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7" name="Oval 122"/>
              <p:cNvSpPr>
                <a:spLocks noChangeArrowheads="1"/>
              </p:cNvSpPr>
              <p:nvPr/>
            </p:nvSpPr>
            <p:spPr bwMode="auto">
              <a:xfrm>
                <a:off x="9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8" name="Oval 123"/>
              <p:cNvSpPr>
                <a:spLocks noChangeArrowheads="1"/>
              </p:cNvSpPr>
              <p:nvPr/>
            </p:nvSpPr>
            <p:spPr bwMode="auto">
              <a:xfrm>
                <a:off x="1199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39" name="Oval 124"/>
              <p:cNvSpPr>
                <a:spLocks noChangeArrowheads="1"/>
              </p:cNvSpPr>
              <p:nvPr/>
            </p:nvSpPr>
            <p:spPr bwMode="auto">
              <a:xfrm>
                <a:off x="1429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0" name="Oval 125"/>
              <p:cNvSpPr>
                <a:spLocks noChangeArrowheads="1"/>
              </p:cNvSpPr>
              <p:nvPr/>
            </p:nvSpPr>
            <p:spPr bwMode="auto">
              <a:xfrm>
                <a:off x="166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1" name="Oval 126"/>
              <p:cNvSpPr>
                <a:spLocks noChangeArrowheads="1"/>
              </p:cNvSpPr>
              <p:nvPr/>
            </p:nvSpPr>
            <p:spPr bwMode="auto">
              <a:xfrm>
                <a:off x="1877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2" name="Oval 127"/>
              <p:cNvSpPr>
                <a:spLocks noChangeArrowheads="1"/>
              </p:cNvSpPr>
              <p:nvPr/>
            </p:nvSpPr>
            <p:spPr bwMode="auto">
              <a:xfrm>
                <a:off x="2093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3" name="Oval 128"/>
              <p:cNvSpPr>
                <a:spLocks noChangeArrowheads="1"/>
              </p:cNvSpPr>
              <p:nvPr/>
            </p:nvSpPr>
            <p:spPr bwMode="auto">
              <a:xfrm>
                <a:off x="255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4" name="Oval 129"/>
              <p:cNvSpPr>
                <a:spLocks noChangeArrowheads="1"/>
              </p:cNvSpPr>
              <p:nvPr/>
            </p:nvSpPr>
            <p:spPr bwMode="auto">
              <a:xfrm>
                <a:off x="27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5" name="Oval 130"/>
              <p:cNvSpPr>
                <a:spLocks noChangeArrowheads="1"/>
              </p:cNvSpPr>
              <p:nvPr/>
            </p:nvSpPr>
            <p:spPr bwMode="auto">
              <a:xfrm>
                <a:off x="3008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6" name="Oval 131"/>
              <p:cNvSpPr>
                <a:spLocks noChangeArrowheads="1"/>
              </p:cNvSpPr>
              <p:nvPr/>
            </p:nvSpPr>
            <p:spPr bwMode="auto">
              <a:xfrm>
                <a:off x="3240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7" name="Oval 132"/>
              <p:cNvSpPr>
                <a:spLocks noChangeArrowheads="1"/>
              </p:cNvSpPr>
              <p:nvPr/>
            </p:nvSpPr>
            <p:spPr bwMode="auto">
              <a:xfrm>
                <a:off x="345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8" name="Oval 133"/>
              <p:cNvSpPr>
                <a:spLocks noChangeArrowheads="1"/>
              </p:cNvSpPr>
              <p:nvPr/>
            </p:nvSpPr>
            <p:spPr bwMode="auto">
              <a:xfrm>
                <a:off x="36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2349" name="Rectangle 134"/>
              <p:cNvSpPr>
                <a:spLocks noChangeArrowheads="1"/>
              </p:cNvSpPr>
              <p:nvPr/>
            </p:nvSpPr>
            <p:spPr bwMode="auto">
              <a:xfrm>
                <a:off x="2130" y="1141"/>
                <a:ext cx="35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182332" name="Line 135"/>
            <p:cNvSpPr>
              <a:spLocks noChangeShapeType="1"/>
            </p:cNvSpPr>
            <p:nvPr/>
          </p:nvSpPr>
          <p:spPr bwMode="auto">
            <a:xfrm>
              <a:off x="48" y="3328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" name="Group 136"/>
          <p:cNvGrpSpPr>
            <a:grpSpLocks/>
          </p:cNvGrpSpPr>
          <p:nvPr/>
        </p:nvGrpSpPr>
        <p:grpSpPr bwMode="auto">
          <a:xfrm>
            <a:off x="3030538" y="5562600"/>
            <a:ext cx="4208462" cy="890588"/>
            <a:chOff x="1909" y="3504"/>
            <a:chExt cx="2651" cy="561"/>
          </a:xfrm>
        </p:grpSpPr>
        <p:sp>
          <p:nvSpPr>
            <p:cNvPr id="182312" name="Text Box 137"/>
            <p:cNvSpPr txBox="1">
              <a:spLocks noChangeArrowheads="1"/>
            </p:cNvSpPr>
            <p:nvPr/>
          </p:nvSpPr>
          <p:spPr bwMode="auto">
            <a:xfrm>
              <a:off x="1909" y="3777"/>
              <a:ext cx="2651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Likely dominated by</a:t>
              </a:r>
              <a:r>
                <a:rPr lang="en-US" altLang="en-US" sz="2400" i="0">
                  <a:solidFill>
                    <a:schemeClr val="hlink"/>
                  </a:solidFill>
                </a:rPr>
                <a:t> base cases  </a:t>
              </a:r>
              <a:endParaRPr lang="en-CA" altLang="en-US" sz="2400" i="0">
                <a:solidFill>
                  <a:schemeClr val="hlink"/>
                </a:solidFill>
              </a:endParaRPr>
            </a:p>
          </p:txBody>
        </p:sp>
        <p:sp>
          <p:nvSpPr>
            <p:cNvPr id="182313" name="Freeform 138"/>
            <p:cNvSpPr>
              <a:spLocks/>
            </p:cNvSpPr>
            <p:nvPr/>
          </p:nvSpPr>
          <p:spPr bwMode="auto">
            <a:xfrm>
              <a:off x="3504" y="3504"/>
              <a:ext cx="1008" cy="336"/>
            </a:xfrm>
            <a:custGeom>
              <a:avLst/>
              <a:gdLst>
                <a:gd name="T0" fmla="*/ 0 w 1008"/>
                <a:gd name="T1" fmla="*/ 336 h 336"/>
                <a:gd name="T2" fmla="*/ 365 w 1008"/>
                <a:gd name="T3" fmla="*/ 91 h 336"/>
                <a:gd name="T4" fmla="*/ 1008 w 1008"/>
                <a:gd name="T5" fmla="*/ 0 h 336"/>
                <a:gd name="T6" fmla="*/ 0 60000 65536"/>
                <a:gd name="T7" fmla="*/ 0 60000 65536"/>
                <a:gd name="T8" fmla="*/ 0 60000 65536"/>
                <a:gd name="T9" fmla="*/ 0 w 1008"/>
                <a:gd name="T10" fmla="*/ 0 h 336"/>
                <a:gd name="T11" fmla="*/ 1008 w 1008"/>
                <a:gd name="T12" fmla="*/ 336 h 3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008" h="336">
                  <a:moveTo>
                    <a:pt x="0" y="336"/>
                  </a:moveTo>
                  <a:cubicBezTo>
                    <a:pt x="61" y="295"/>
                    <a:pt x="197" y="147"/>
                    <a:pt x="365" y="91"/>
                  </a:cubicBezTo>
                  <a:cubicBezTo>
                    <a:pt x="533" y="35"/>
                    <a:pt x="874" y="19"/>
                    <a:pt x="1008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stealth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" name="Group 139"/>
          <p:cNvGrpSpPr>
            <a:grpSpLocks/>
          </p:cNvGrpSpPr>
          <p:nvPr/>
        </p:nvGrpSpPr>
        <p:grpSpPr bwMode="auto">
          <a:xfrm>
            <a:off x="7162800" y="5257800"/>
            <a:ext cx="1981200" cy="1193800"/>
            <a:chOff x="4512" y="3312"/>
            <a:chExt cx="1248" cy="752"/>
          </a:xfrm>
        </p:grpSpPr>
        <p:sp>
          <p:nvSpPr>
            <p:cNvPr id="182309" name="Oval 140"/>
            <p:cNvSpPr>
              <a:spLocks noChangeArrowheads="1"/>
            </p:cNvSpPr>
            <p:nvPr/>
          </p:nvSpPr>
          <p:spPr bwMode="auto">
            <a:xfrm>
              <a:off x="4512" y="3312"/>
              <a:ext cx="1248" cy="384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182310" name="Rectangle 141"/>
            <p:cNvSpPr>
              <a:spLocks noChangeArrowheads="1"/>
            </p:cNvSpPr>
            <p:nvPr/>
          </p:nvSpPr>
          <p:spPr bwMode="auto">
            <a:xfrm>
              <a:off x="4622" y="3776"/>
              <a:ext cx="1042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hlink"/>
                  </a:solidFill>
                </a:rPr>
                <a:t>Exponential</a:t>
              </a:r>
            </a:p>
          </p:txBody>
        </p:sp>
        <p:sp>
          <p:nvSpPr>
            <p:cNvPr id="182311" name="Line 142"/>
            <p:cNvSpPr>
              <a:spLocks noChangeShapeType="1"/>
            </p:cNvSpPr>
            <p:nvPr/>
          </p:nvSpPr>
          <p:spPr bwMode="auto">
            <a:xfrm flipV="1">
              <a:off x="5136" y="3696"/>
              <a:ext cx="0" cy="192"/>
            </a:xfrm>
            <a:prstGeom prst="line">
              <a:avLst/>
            </a:prstGeom>
            <a:noFill/>
            <a:ln w="25400">
              <a:solidFill>
                <a:schemeClr val="hlink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0687" name="Oval 143"/>
          <p:cNvSpPr>
            <a:spLocks noChangeArrowheads="1"/>
          </p:cNvSpPr>
          <p:nvPr/>
        </p:nvSpPr>
        <p:spPr bwMode="auto">
          <a:xfrm>
            <a:off x="5943600" y="609600"/>
            <a:ext cx="9144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>
              <a:solidFill>
                <a:schemeClr val="hlink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206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206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06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5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205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205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205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205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206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206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06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06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206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206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0554" grpId="0" autoUpdateAnimBg="0"/>
      <p:bldP spid="620563" grpId="0" autoUpdateAnimBg="0"/>
      <p:bldP spid="620637" grpId="0" autoUpdateAnimBg="0"/>
      <p:bldP spid="620638" grpId="0" animBg="1" autoUpdateAnimBg="0"/>
      <p:bldP spid="620687" grpId="0" animBg="1" autoUpdateAnimBg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228600"/>
            <a:ext cx="7772400" cy="1143000"/>
          </a:xfrm>
        </p:spPr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>
                <a:solidFill>
                  <a:schemeClr val="accent2"/>
                </a:solidFill>
              </a:rPr>
              <a:t>T(n) =</a:t>
            </a:r>
            <a:r>
              <a:rPr lang="en-US" altLang="en-US" sz="3600">
                <a:solidFill>
                  <a:schemeClr val="accent2"/>
                </a:solidFill>
              </a:rPr>
              <a:t> </a:t>
            </a:r>
            <a:r>
              <a:rPr lang="en-CA" altLang="en-US" sz="3600">
                <a:solidFill>
                  <a:schemeClr val="accent2"/>
                </a:solidFill>
              </a:rPr>
              <a:t>1T(n-b)+f(n)</a:t>
            </a:r>
          </a:p>
        </p:txBody>
      </p:sp>
      <p:sp>
        <p:nvSpPr>
          <p:cNvPr id="183299" name="Rectangle 3"/>
          <p:cNvSpPr>
            <a:spLocks noChangeArrowheads="1"/>
          </p:cNvSpPr>
          <p:nvPr/>
        </p:nvSpPr>
        <p:spPr bwMode="auto">
          <a:xfrm>
            <a:off x="76200" y="5284788"/>
            <a:ext cx="1219200" cy="455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h = ?</a:t>
            </a:r>
            <a:endParaRPr lang="en-CA" altLang="en-US" sz="2400" i="0"/>
          </a:p>
        </p:txBody>
      </p:sp>
      <p:sp>
        <p:nvSpPr>
          <p:cNvPr id="183300" name="Rectangle 4"/>
          <p:cNvSpPr>
            <a:spLocks noChangeArrowheads="1"/>
          </p:cNvSpPr>
          <p:nvPr/>
        </p:nvSpPr>
        <p:spPr bwMode="auto">
          <a:xfrm>
            <a:off x="7253288" y="1219200"/>
            <a:ext cx="1814512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Work in Level</a:t>
            </a:r>
            <a:endParaRPr lang="en-CA" altLang="en-US" sz="2400" i="0"/>
          </a:p>
        </p:txBody>
      </p:sp>
      <p:sp>
        <p:nvSpPr>
          <p:cNvPr id="183301" name="Rectangle 5"/>
          <p:cNvSpPr>
            <a:spLocks noChangeArrowheads="1"/>
          </p:cNvSpPr>
          <p:nvPr/>
        </p:nvSpPr>
        <p:spPr bwMode="auto">
          <a:xfrm>
            <a:off x="5842000" y="1219200"/>
            <a:ext cx="1411288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# stack frames</a:t>
            </a:r>
            <a:endParaRPr lang="en-CA" altLang="en-US" sz="2400" i="0"/>
          </a:p>
        </p:txBody>
      </p:sp>
      <p:sp>
        <p:nvSpPr>
          <p:cNvPr id="183302" name="Rectangle 6"/>
          <p:cNvSpPr>
            <a:spLocks noChangeArrowheads="1"/>
          </p:cNvSpPr>
          <p:nvPr/>
        </p:nvSpPr>
        <p:spPr bwMode="auto">
          <a:xfrm>
            <a:off x="4140200" y="1219200"/>
            <a:ext cx="1701800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Work</a:t>
            </a:r>
          </a:p>
          <a:p>
            <a:pPr eaLnBrk="1" hangingPunct="1">
              <a:buFontTx/>
              <a:buNone/>
            </a:pPr>
            <a:r>
              <a:rPr lang="en-US" altLang="en-US" sz="2400" i="0"/>
              <a:t>in stack</a:t>
            </a:r>
          </a:p>
          <a:p>
            <a:pPr eaLnBrk="1" hangingPunct="1">
              <a:buFontTx/>
              <a:buNone/>
            </a:pPr>
            <a:r>
              <a:rPr lang="en-US" altLang="en-US" sz="2400" i="0"/>
              <a:t>frame </a:t>
            </a:r>
            <a:endParaRPr lang="en-CA" altLang="en-US" sz="2400" i="0"/>
          </a:p>
        </p:txBody>
      </p:sp>
      <p:sp>
        <p:nvSpPr>
          <p:cNvPr id="183303" name="Rectangle 7"/>
          <p:cNvSpPr>
            <a:spLocks noChangeArrowheads="1"/>
          </p:cNvSpPr>
          <p:nvPr/>
        </p:nvSpPr>
        <p:spPr bwMode="auto">
          <a:xfrm>
            <a:off x="2613025" y="1219200"/>
            <a:ext cx="1527175" cy="1331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 anchorCtr="1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400" i="0"/>
              <a:t>Instance</a:t>
            </a:r>
          </a:p>
          <a:p>
            <a:pPr algn="ctr" eaLnBrk="1" hangingPunct="1">
              <a:buFontTx/>
              <a:buNone/>
            </a:pPr>
            <a:r>
              <a:rPr lang="en-US" altLang="en-US" sz="2400" i="0"/>
              <a:t>size</a:t>
            </a:r>
            <a:endParaRPr lang="en-CA" altLang="en-US" sz="2400" i="0"/>
          </a:p>
        </p:txBody>
      </p:sp>
      <p:sp>
        <p:nvSpPr>
          <p:cNvPr id="183304" name="Line 8"/>
          <p:cNvSpPr>
            <a:spLocks noChangeShapeType="1"/>
          </p:cNvSpPr>
          <p:nvPr/>
        </p:nvSpPr>
        <p:spPr bwMode="auto">
          <a:xfrm>
            <a:off x="76200" y="1219200"/>
            <a:ext cx="89916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5" name="Line 9"/>
          <p:cNvSpPr>
            <a:spLocks noChangeShapeType="1"/>
          </p:cNvSpPr>
          <p:nvPr/>
        </p:nvSpPr>
        <p:spPr bwMode="auto">
          <a:xfrm>
            <a:off x="76200" y="2551113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6" name="Line 10"/>
          <p:cNvSpPr>
            <a:spLocks noChangeShapeType="1"/>
          </p:cNvSpPr>
          <p:nvPr/>
        </p:nvSpPr>
        <p:spPr bwMode="auto">
          <a:xfrm flipV="1">
            <a:off x="0" y="3006725"/>
            <a:ext cx="9067800" cy="41275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7" name="Line 11"/>
          <p:cNvSpPr>
            <a:spLocks noChangeShapeType="1"/>
          </p:cNvSpPr>
          <p:nvPr/>
        </p:nvSpPr>
        <p:spPr bwMode="auto">
          <a:xfrm>
            <a:off x="76200" y="3462338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8" name="Line 12"/>
          <p:cNvSpPr>
            <a:spLocks noChangeShapeType="1"/>
          </p:cNvSpPr>
          <p:nvPr/>
        </p:nvSpPr>
        <p:spPr bwMode="auto">
          <a:xfrm>
            <a:off x="76200" y="3917950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09" name="Line 13"/>
          <p:cNvSpPr>
            <a:spLocks noChangeShapeType="1"/>
          </p:cNvSpPr>
          <p:nvPr/>
        </p:nvSpPr>
        <p:spPr bwMode="auto">
          <a:xfrm>
            <a:off x="76200" y="4373563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0" name="Line 14"/>
          <p:cNvSpPr>
            <a:spLocks noChangeShapeType="1"/>
          </p:cNvSpPr>
          <p:nvPr/>
        </p:nvSpPr>
        <p:spPr bwMode="auto">
          <a:xfrm>
            <a:off x="76200" y="4829175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1" name="Line 15"/>
          <p:cNvSpPr>
            <a:spLocks noChangeShapeType="1"/>
          </p:cNvSpPr>
          <p:nvPr/>
        </p:nvSpPr>
        <p:spPr bwMode="auto">
          <a:xfrm>
            <a:off x="76200" y="5284788"/>
            <a:ext cx="8991600" cy="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2" name="Line 16"/>
          <p:cNvSpPr>
            <a:spLocks noChangeShapeType="1"/>
          </p:cNvSpPr>
          <p:nvPr/>
        </p:nvSpPr>
        <p:spPr bwMode="auto">
          <a:xfrm>
            <a:off x="76200" y="5740400"/>
            <a:ext cx="8991600" cy="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3" name="Line 17"/>
          <p:cNvSpPr>
            <a:spLocks noChangeShapeType="1"/>
          </p:cNvSpPr>
          <p:nvPr/>
        </p:nvSpPr>
        <p:spPr bwMode="auto">
          <a:xfrm>
            <a:off x="76200" y="1219200"/>
            <a:ext cx="0" cy="45212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4" name="Line 18"/>
          <p:cNvSpPr>
            <a:spLocks noChangeShapeType="1"/>
          </p:cNvSpPr>
          <p:nvPr/>
        </p:nvSpPr>
        <p:spPr bwMode="auto">
          <a:xfrm>
            <a:off x="12954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5" name="Line 19"/>
          <p:cNvSpPr>
            <a:spLocks noChangeShapeType="1"/>
          </p:cNvSpPr>
          <p:nvPr/>
        </p:nvSpPr>
        <p:spPr bwMode="auto">
          <a:xfrm>
            <a:off x="2613025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6" name="Line 20"/>
          <p:cNvSpPr>
            <a:spLocks noChangeShapeType="1"/>
          </p:cNvSpPr>
          <p:nvPr/>
        </p:nvSpPr>
        <p:spPr bwMode="auto">
          <a:xfrm>
            <a:off x="41402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7" name="Line 21"/>
          <p:cNvSpPr>
            <a:spLocks noChangeShapeType="1"/>
          </p:cNvSpPr>
          <p:nvPr/>
        </p:nvSpPr>
        <p:spPr bwMode="auto">
          <a:xfrm>
            <a:off x="5842000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8" name="Line 22"/>
          <p:cNvSpPr>
            <a:spLocks noChangeShapeType="1"/>
          </p:cNvSpPr>
          <p:nvPr/>
        </p:nvSpPr>
        <p:spPr bwMode="auto">
          <a:xfrm>
            <a:off x="7253288" y="1219200"/>
            <a:ext cx="0" cy="4521200"/>
          </a:xfrm>
          <a:prstGeom prst="line">
            <a:avLst/>
          </a:prstGeom>
          <a:noFill/>
          <a:ln w="12700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sp>
        <p:nvSpPr>
          <p:cNvPr id="183319" name="Line 23"/>
          <p:cNvSpPr>
            <a:spLocks noChangeShapeType="1"/>
          </p:cNvSpPr>
          <p:nvPr/>
        </p:nvSpPr>
        <p:spPr bwMode="auto">
          <a:xfrm>
            <a:off x="9067800" y="1219200"/>
            <a:ext cx="0" cy="4521200"/>
          </a:xfrm>
          <a:prstGeom prst="line">
            <a:avLst/>
          </a:prstGeom>
          <a:noFill/>
          <a:ln w="28575" cap="sq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anchor="ctr" anchorCtr="1"/>
          <a:lstStyle/>
          <a:p>
            <a:endParaRPr lang="en-US"/>
          </a:p>
        </p:txBody>
      </p:sp>
      <p:grpSp>
        <p:nvGrpSpPr>
          <p:cNvPr id="183320" name="Group 24"/>
          <p:cNvGrpSpPr>
            <a:grpSpLocks/>
          </p:cNvGrpSpPr>
          <p:nvPr/>
        </p:nvGrpSpPr>
        <p:grpSpPr bwMode="auto">
          <a:xfrm>
            <a:off x="1282700" y="5532438"/>
            <a:ext cx="1308100" cy="30162"/>
            <a:chOff x="626" y="3456"/>
            <a:chExt cx="3790" cy="58"/>
          </a:xfrm>
        </p:grpSpPr>
        <p:sp>
          <p:nvSpPr>
            <p:cNvPr id="183401" name="Oval 25"/>
            <p:cNvSpPr>
              <a:spLocks noChangeArrowheads="1"/>
            </p:cNvSpPr>
            <p:nvPr/>
          </p:nvSpPr>
          <p:spPr bwMode="auto">
            <a:xfrm flipV="1">
              <a:off x="156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2" name="Oval 26"/>
            <p:cNvSpPr>
              <a:spLocks noChangeArrowheads="1"/>
            </p:cNvSpPr>
            <p:nvPr/>
          </p:nvSpPr>
          <p:spPr bwMode="auto">
            <a:xfrm flipV="1">
              <a:off x="240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3" name="Oval 27"/>
            <p:cNvSpPr>
              <a:spLocks noChangeArrowheads="1"/>
            </p:cNvSpPr>
            <p:nvPr/>
          </p:nvSpPr>
          <p:spPr bwMode="auto">
            <a:xfrm flipV="1">
              <a:off x="62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4" name="Oval 28"/>
            <p:cNvSpPr>
              <a:spLocks noChangeArrowheads="1"/>
            </p:cNvSpPr>
            <p:nvPr/>
          </p:nvSpPr>
          <p:spPr bwMode="auto">
            <a:xfrm flipV="1">
              <a:off x="73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5" name="Oval 29"/>
            <p:cNvSpPr>
              <a:spLocks noChangeArrowheads="1"/>
            </p:cNvSpPr>
            <p:nvPr/>
          </p:nvSpPr>
          <p:spPr bwMode="auto">
            <a:xfrm flipV="1">
              <a:off x="8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6" name="Oval 30"/>
            <p:cNvSpPr>
              <a:spLocks noChangeArrowheads="1"/>
            </p:cNvSpPr>
            <p:nvPr/>
          </p:nvSpPr>
          <p:spPr bwMode="auto">
            <a:xfrm flipV="1">
              <a:off x="97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7" name="Oval 31"/>
            <p:cNvSpPr>
              <a:spLocks noChangeArrowheads="1"/>
            </p:cNvSpPr>
            <p:nvPr/>
          </p:nvSpPr>
          <p:spPr bwMode="auto">
            <a:xfrm flipV="1">
              <a:off x="10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8" name="Oval 32"/>
            <p:cNvSpPr>
              <a:spLocks noChangeArrowheads="1"/>
            </p:cNvSpPr>
            <p:nvPr/>
          </p:nvSpPr>
          <p:spPr bwMode="auto">
            <a:xfrm flipV="1">
              <a:off x="12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09" name="Oval 33"/>
            <p:cNvSpPr>
              <a:spLocks noChangeArrowheads="1"/>
            </p:cNvSpPr>
            <p:nvPr/>
          </p:nvSpPr>
          <p:spPr bwMode="auto">
            <a:xfrm flipV="1">
              <a:off x="133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0" name="Oval 34"/>
            <p:cNvSpPr>
              <a:spLocks noChangeArrowheads="1"/>
            </p:cNvSpPr>
            <p:nvPr/>
          </p:nvSpPr>
          <p:spPr bwMode="auto">
            <a:xfrm flipV="1">
              <a:off x="14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1" name="Oval 35"/>
            <p:cNvSpPr>
              <a:spLocks noChangeArrowheads="1"/>
            </p:cNvSpPr>
            <p:nvPr/>
          </p:nvSpPr>
          <p:spPr bwMode="auto">
            <a:xfrm flipV="1">
              <a:off x="168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2" name="Oval 36"/>
            <p:cNvSpPr>
              <a:spLocks noChangeArrowheads="1"/>
            </p:cNvSpPr>
            <p:nvPr/>
          </p:nvSpPr>
          <p:spPr bwMode="auto">
            <a:xfrm flipV="1">
              <a:off x="179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3" name="Oval 37"/>
            <p:cNvSpPr>
              <a:spLocks noChangeArrowheads="1"/>
            </p:cNvSpPr>
            <p:nvPr/>
          </p:nvSpPr>
          <p:spPr bwMode="auto">
            <a:xfrm flipV="1">
              <a:off x="192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4" name="Oval 38"/>
            <p:cNvSpPr>
              <a:spLocks noChangeArrowheads="1"/>
            </p:cNvSpPr>
            <p:nvPr/>
          </p:nvSpPr>
          <p:spPr bwMode="auto">
            <a:xfrm flipV="1">
              <a:off x="204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5" name="Oval 39"/>
            <p:cNvSpPr>
              <a:spLocks noChangeArrowheads="1"/>
            </p:cNvSpPr>
            <p:nvPr/>
          </p:nvSpPr>
          <p:spPr bwMode="auto">
            <a:xfrm flipV="1">
              <a:off x="215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6" name="Oval 40"/>
            <p:cNvSpPr>
              <a:spLocks noChangeArrowheads="1"/>
            </p:cNvSpPr>
            <p:nvPr/>
          </p:nvSpPr>
          <p:spPr bwMode="auto">
            <a:xfrm flipV="1">
              <a:off x="226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7" name="Rectangle 41"/>
            <p:cNvSpPr>
              <a:spLocks noChangeArrowheads="1"/>
            </p:cNvSpPr>
            <p:nvPr/>
          </p:nvSpPr>
          <p:spPr bwMode="auto">
            <a:xfrm flipV="1">
              <a:off x="146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8" name="Oval 42"/>
            <p:cNvSpPr>
              <a:spLocks noChangeArrowheads="1"/>
            </p:cNvSpPr>
            <p:nvPr/>
          </p:nvSpPr>
          <p:spPr bwMode="auto">
            <a:xfrm flipV="1">
              <a:off x="3485" y="3456"/>
              <a:ext cx="96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19" name="Oval 43"/>
            <p:cNvSpPr>
              <a:spLocks noChangeArrowheads="1"/>
            </p:cNvSpPr>
            <p:nvPr/>
          </p:nvSpPr>
          <p:spPr bwMode="auto">
            <a:xfrm flipV="1">
              <a:off x="4322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0" name="Oval 44"/>
            <p:cNvSpPr>
              <a:spLocks noChangeArrowheads="1"/>
            </p:cNvSpPr>
            <p:nvPr/>
          </p:nvSpPr>
          <p:spPr bwMode="auto">
            <a:xfrm flipV="1">
              <a:off x="254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1" name="Oval 45"/>
            <p:cNvSpPr>
              <a:spLocks noChangeArrowheads="1"/>
            </p:cNvSpPr>
            <p:nvPr/>
          </p:nvSpPr>
          <p:spPr bwMode="auto">
            <a:xfrm flipV="1">
              <a:off x="265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2" name="Oval 46"/>
            <p:cNvSpPr>
              <a:spLocks noChangeArrowheads="1"/>
            </p:cNvSpPr>
            <p:nvPr/>
          </p:nvSpPr>
          <p:spPr bwMode="auto">
            <a:xfrm flipV="1">
              <a:off x="27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3" name="Oval 47"/>
            <p:cNvSpPr>
              <a:spLocks noChangeArrowheads="1"/>
            </p:cNvSpPr>
            <p:nvPr/>
          </p:nvSpPr>
          <p:spPr bwMode="auto">
            <a:xfrm flipV="1">
              <a:off x="289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4" name="Oval 48"/>
            <p:cNvSpPr>
              <a:spLocks noChangeArrowheads="1"/>
            </p:cNvSpPr>
            <p:nvPr/>
          </p:nvSpPr>
          <p:spPr bwMode="auto">
            <a:xfrm flipV="1">
              <a:off x="3016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5" name="Oval 49"/>
            <p:cNvSpPr>
              <a:spLocks noChangeArrowheads="1"/>
            </p:cNvSpPr>
            <p:nvPr/>
          </p:nvSpPr>
          <p:spPr bwMode="auto">
            <a:xfrm flipV="1">
              <a:off x="313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6" name="Oval 50"/>
            <p:cNvSpPr>
              <a:spLocks noChangeArrowheads="1"/>
            </p:cNvSpPr>
            <p:nvPr/>
          </p:nvSpPr>
          <p:spPr bwMode="auto">
            <a:xfrm flipV="1">
              <a:off x="3251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7" name="Oval 51"/>
            <p:cNvSpPr>
              <a:spLocks noChangeArrowheads="1"/>
            </p:cNvSpPr>
            <p:nvPr/>
          </p:nvSpPr>
          <p:spPr bwMode="auto">
            <a:xfrm flipV="1">
              <a:off x="33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8" name="Oval 52"/>
            <p:cNvSpPr>
              <a:spLocks noChangeArrowheads="1"/>
            </p:cNvSpPr>
            <p:nvPr/>
          </p:nvSpPr>
          <p:spPr bwMode="auto">
            <a:xfrm flipV="1">
              <a:off x="3603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29" name="Oval 53"/>
            <p:cNvSpPr>
              <a:spLocks noChangeArrowheads="1"/>
            </p:cNvSpPr>
            <p:nvPr/>
          </p:nvSpPr>
          <p:spPr bwMode="auto">
            <a:xfrm flipV="1">
              <a:off x="3718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0" name="Oval 54"/>
            <p:cNvSpPr>
              <a:spLocks noChangeArrowheads="1"/>
            </p:cNvSpPr>
            <p:nvPr/>
          </p:nvSpPr>
          <p:spPr bwMode="auto">
            <a:xfrm flipV="1">
              <a:off x="3842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1" name="Oval 55"/>
            <p:cNvSpPr>
              <a:spLocks noChangeArrowheads="1"/>
            </p:cNvSpPr>
            <p:nvPr/>
          </p:nvSpPr>
          <p:spPr bwMode="auto">
            <a:xfrm flipV="1">
              <a:off x="3964" y="3456"/>
              <a:ext cx="94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2" name="Oval 56"/>
            <p:cNvSpPr>
              <a:spLocks noChangeArrowheads="1"/>
            </p:cNvSpPr>
            <p:nvPr/>
          </p:nvSpPr>
          <p:spPr bwMode="auto">
            <a:xfrm flipV="1">
              <a:off x="4077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3" name="Oval 57"/>
            <p:cNvSpPr>
              <a:spLocks noChangeArrowheads="1"/>
            </p:cNvSpPr>
            <p:nvPr/>
          </p:nvSpPr>
          <p:spPr bwMode="auto">
            <a:xfrm flipV="1">
              <a:off x="4189" y="3456"/>
              <a:ext cx="95" cy="58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83434" name="Rectangle 58"/>
            <p:cNvSpPr>
              <a:spLocks noChangeArrowheads="1"/>
            </p:cNvSpPr>
            <p:nvPr/>
          </p:nvSpPr>
          <p:spPr bwMode="auto">
            <a:xfrm flipV="1">
              <a:off x="3383" y="3459"/>
              <a:ext cx="183" cy="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" name="Group 59"/>
          <p:cNvGrpSpPr>
            <a:grpSpLocks/>
          </p:cNvGrpSpPr>
          <p:nvPr/>
        </p:nvGrpSpPr>
        <p:grpSpPr bwMode="auto">
          <a:xfrm>
            <a:off x="5867400" y="2590800"/>
            <a:ext cx="1411288" cy="3189288"/>
            <a:chOff x="3680" y="1607"/>
            <a:chExt cx="889" cy="2009"/>
          </a:xfrm>
        </p:grpSpPr>
        <p:sp>
          <p:nvSpPr>
            <p:cNvPr id="183393" name="Rectangle 60"/>
            <p:cNvSpPr>
              <a:spLocks noChangeArrowheads="1"/>
            </p:cNvSpPr>
            <p:nvPr/>
          </p:nvSpPr>
          <p:spPr bwMode="auto">
            <a:xfrm>
              <a:off x="3680" y="3329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 </a:t>
              </a:r>
            </a:p>
          </p:txBody>
        </p:sp>
        <p:sp>
          <p:nvSpPr>
            <p:cNvPr id="183394" name="Rectangle 61"/>
            <p:cNvSpPr>
              <a:spLocks noChangeArrowheads="1"/>
            </p:cNvSpPr>
            <p:nvPr/>
          </p:nvSpPr>
          <p:spPr bwMode="auto">
            <a:xfrm>
              <a:off x="3680" y="3042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95" name="Rectangle 62"/>
            <p:cNvSpPr>
              <a:spLocks noChangeArrowheads="1"/>
            </p:cNvSpPr>
            <p:nvPr/>
          </p:nvSpPr>
          <p:spPr bwMode="auto">
            <a:xfrm>
              <a:off x="3680" y="2755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 baseline="30000"/>
            </a:p>
          </p:txBody>
        </p:sp>
        <p:sp>
          <p:nvSpPr>
            <p:cNvPr id="183396" name="Rectangle 63"/>
            <p:cNvSpPr>
              <a:spLocks noChangeArrowheads="1"/>
            </p:cNvSpPr>
            <p:nvPr/>
          </p:nvSpPr>
          <p:spPr bwMode="auto">
            <a:xfrm>
              <a:off x="3680" y="2468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97" name="Rectangle 64"/>
            <p:cNvSpPr>
              <a:spLocks noChangeArrowheads="1"/>
            </p:cNvSpPr>
            <p:nvPr/>
          </p:nvSpPr>
          <p:spPr bwMode="auto">
            <a:xfrm>
              <a:off x="3680" y="2181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 baseline="30000"/>
            </a:p>
          </p:txBody>
        </p:sp>
        <p:sp>
          <p:nvSpPr>
            <p:cNvPr id="183398" name="Rectangle 65"/>
            <p:cNvSpPr>
              <a:spLocks noChangeArrowheads="1"/>
            </p:cNvSpPr>
            <p:nvPr/>
          </p:nvSpPr>
          <p:spPr bwMode="auto">
            <a:xfrm>
              <a:off x="3680" y="1894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3399" name="Rectangle 66"/>
            <p:cNvSpPr>
              <a:spLocks noChangeArrowheads="1"/>
            </p:cNvSpPr>
            <p:nvPr/>
          </p:nvSpPr>
          <p:spPr bwMode="auto">
            <a:xfrm>
              <a:off x="3680" y="1607"/>
              <a:ext cx="889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3400" name="Rectangle 67"/>
            <p:cNvSpPr>
              <a:spLocks noChangeArrowheads="1"/>
            </p:cNvSpPr>
            <p:nvPr/>
          </p:nvSpPr>
          <p:spPr bwMode="auto">
            <a:xfrm>
              <a:off x="4228" y="3317"/>
              <a:ext cx="116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CA" altLang="en-US" sz="2000" i="0" baseline="-25000"/>
            </a:p>
          </p:txBody>
        </p:sp>
      </p:grpSp>
      <p:grpSp>
        <p:nvGrpSpPr>
          <p:cNvPr id="4" name="Group 68"/>
          <p:cNvGrpSpPr>
            <a:grpSpLocks/>
          </p:cNvGrpSpPr>
          <p:nvPr/>
        </p:nvGrpSpPr>
        <p:grpSpPr bwMode="auto">
          <a:xfrm>
            <a:off x="7253288" y="2551113"/>
            <a:ext cx="1814512" cy="3189287"/>
            <a:chOff x="4569" y="1607"/>
            <a:chExt cx="1143" cy="2009"/>
          </a:xfrm>
        </p:grpSpPr>
        <p:sp>
          <p:nvSpPr>
            <p:cNvPr id="183385" name="Rectangle 69"/>
            <p:cNvSpPr>
              <a:spLocks noChangeArrowheads="1"/>
            </p:cNvSpPr>
            <p:nvPr/>
          </p:nvSpPr>
          <p:spPr bwMode="auto">
            <a:xfrm>
              <a:off x="4569" y="3329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f(0)    </a:t>
              </a:r>
              <a:endParaRPr lang="en-CA" altLang="en-US" sz="2400" i="0"/>
            </a:p>
          </p:txBody>
        </p:sp>
        <p:sp>
          <p:nvSpPr>
            <p:cNvPr id="183386" name="Rectangle 70"/>
            <p:cNvSpPr>
              <a:spLocks noChangeArrowheads="1"/>
            </p:cNvSpPr>
            <p:nvPr/>
          </p:nvSpPr>
          <p:spPr bwMode="auto">
            <a:xfrm>
              <a:off x="4569" y="3042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87" name="Rectangle 71"/>
            <p:cNvSpPr>
              <a:spLocks noChangeArrowheads="1"/>
            </p:cNvSpPr>
            <p:nvPr/>
          </p:nvSpPr>
          <p:spPr bwMode="auto">
            <a:xfrm>
              <a:off x="4569" y="2755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f(n-ib)</a:t>
              </a:r>
              <a:endParaRPr lang="en-CA" altLang="en-US" sz="2000" i="0"/>
            </a:p>
          </p:txBody>
        </p:sp>
        <p:sp>
          <p:nvSpPr>
            <p:cNvPr id="183388" name="Rectangle 72"/>
            <p:cNvSpPr>
              <a:spLocks noChangeArrowheads="1"/>
            </p:cNvSpPr>
            <p:nvPr/>
          </p:nvSpPr>
          <p:spPr bwMode="auto">
            <a:xfrm>
              <a:off x="4569" y="2468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89" name="Rectangle 73"/>
            <p:cNvSpPr>
              <a:spLocks noChangeArrowheads="1"/>
            </p:cNvSpPr>
            <p:nvPr/>
          </p:nvSpPr>
          <p:spPr bwMode="auto">
            <a:xfrm>
              <a:off x="4569" y="2181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f(n-2b)</a:t>
              </a:r>
              <a:endParaRPr lang="en-CA" altLang="en-US" sz="2000" i="0"/>
            </a:p>
          </p:txBody>
        </p:sp>
        <p:sp>
          <p:nvSpPr>
            <p:cNvPr id="183390" name="Rectangle 74"/>
            <p:cNvSpPr>
              <a:spLocks noChangeArrowheads="1"/>
            </p:cNvSpPr>
            <p:nvPr/>
          </p:nvSpPr>
          <p:spPr bwMode="auto">
            <a:xfrm>
              <a:off x="4569" y="1894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f(n-b)</a:t>
              </a:r>
              <a:endParaRPr lang="en-CA" altLang="en-US" sz="2000" i="0"/>
            </a:p>
          </p:txBody>
        </p:sp>
        <p:sp>
          <p:nvSpPr>
            <p:cNvPr id="183391" name="Rectangle 75"/>
            <p:cNvSpPr>
              <a:spLocks noChangeArrowheads="1"/>
            </p:cNvSpPr>
            <p:nvPr/>
          </p:nvSpPr>
          <p:spPr bwMode="auto">
            <a:xfrm>
              <a:off x="4569" y="1607"/>
              <a:ext cx="1143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f(n)</a:t>
              </a:r>
              <a:endParaRPr lang="en-CA" altLang="en-US" sz="2000" i="0"/>
            </a:p>
          </p:txBody>
        </p:sp>
        <p:sp>
          <p:nvSpPr>
            <p:cNvPr id="183392" name="Rectangle 76"/>
            <p:cNvSpPr>
              <a:spLocks noChangeArrowheads="1"/>
            </p:cNvSpPr>
            <p:nvPr/>
          </p:nvSpPr>
          <p:spPr bwMode="auto">
            <a:xfrm>
              <a:off x="4900" y="3317"/>
              <a:ext cx="116" cy="18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endParaRPr lang="en-CA" altLang="en-US" sz="2000" i="0" baseline="-25000"/>
            </a:p>
          </p:txBody>
        </p:sp>
      </p:grpSp>
      <p:grpSp>
        <p:nvGrpSpPr>
          <p:cNvPr id="5" name="Group 77"/>
          <p:cNvGrpSpPr>
            <a:grpSpLocks/>
          </p:cNvGrpSpPr>
          <p:nvPr/>
        </p:nvGrpSpPr>
        <p:grpSpPr bwMode="auto">
          <a:xfrm>
            <a:off x="76200" y="2551113"/>
            <a:ext cx="5765800" cy="3189287"/>
            <a:chOff x="48" y="1607"/>
            <a:chExt cx="3632" cy="2009"/>
          </a:xfrm>
        </p:grpSpPr>
        <p:sp>
          <p:nvSpPr>
            <p:cNvPr id="183368" name="Rectangle 78"/>
            <p:cNvSpPr>
              <a:spLocks noChangeArrowheads="1"/>
            </p:cNvSpPr>
            <p:nvPr/>
          </p:nvSpPr>
          <p:spPr bwMode="auto">
            <a:xfrm>
              <a:off x="1646" y="1894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000" i="0"/>
                <a:t>n-b</a:t>
              </a:r>
              <a:endParaRPr lang="en-CA" altLang="en-US" sz="2000" i="0" baseline="30000"/>
            </a:p>
          </p:txBody>
        </p:sp>
        <p:sp>
          <p:nvSpPr>
            <p:cNvPr id="183369" name="Rectangle 79"/>
            <p:cNvSpPr>
              <a:spLocks noChangeArrowheads="1"/>
            </p:cNvSpPr>
            <p:nvPr/>
          </p:nvSpPr>
          <p:spPr bwMode="auto">
            <a:xfrm>
              <a:off x="1646" y="1607"/>
              <a:ext cx="962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n</a:t>
              </a:r>
              <a:endParaRPr lang="en-CA" altLang="en-US" sz="2400" i="0"/>
            </a:p>
          </p:txBody>
        </p:sp>
        <p:grpSp>
          <p:nvGrpSpPr>
            <p:cNvPr id="183370" name="Group 80"/>
            <p:cNvGrpSpPr>
              <a:grpSpLocks/>
            </p:cNvGrpSpPr>
            <p:nvPr/>
          </p:nvGrpSpPr>
          <p:grpSpPr bwMode="auto">
            <a:xfrm>
              <a:off x="1646" y="2181"/>
              <a:ext cx="962" cy="1435"/>
              <a:chOff x="1646" y="2181"/>
              <a:chExt cx="962" cy="1435"/>
            </a:xfrm>
          </p:grpSpPr>
          <p:sp>
            <p:nvSpPr>
              <p:cNvPr id="183380" name="Rectangle 81"/>
              <p:cNvSpPr>
                <a:spLocks noChangeArrowheads="1"/>
              </p:cNvSpPr>
              <p:nvPr/>
            </p:nvSpPr>
            <p:spPr bwMode="auto">
              <a:xfrm>
                <a:off x="1646" y="3329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n-hb</a:t>
                </a:r>
                <a:endParaRPr lang="en-CA" altLang="en-US" sz="2000" i="0" baseline="30000"/>
              </a:p>
            </p:txBody>
          </p:sp>
          <p:sp>
            <p:nvSpPr>
              <p:cNvPr id="183381" name="Rectangle 82"/>
              <p:cNvSpPr>
                <a:spLocks noChangeArrowheads="1"/>
              </p:cNvSpPr>
              <p:nvPr/>
            </p:nvSpPr>
            <p:spPr bwMode="auto">
              <a:xfrm>
                <a:off x="1646" y="3042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82" name="Rectangle 83"/>
              <p:cNvSpPr>
                <a:spLocks noChangeArrowheads="1"/>
              </p:cNvSpPr>
              <p:nvPr/>
            </p:nvSpPr>
            <p:spPr bwMode="auto">
              <a:xfrm>
                <a:off x="1646" y="2755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n-ib</a:t>
                </a:r>
                <a:endParaRPr lang="en-CA" altLang="en-US" sz="2000" i="0" baseline="30000"/>
              </a:p>
            </p:txBody>
          </p:sp>
          <p:sp>
            <p:nvSpPr>
              <p:cNvPr id="183383" name="Rectangle 84"/>
              <p:cNvSpPr>
                <a:spLocks noChangeArrowheads="1"/>
              </p:cNvSpPr>
              <p:nvPr/>
            </p:nvSpPr>
            <p:spPr bwMode="auto">
              <a:xfrm>
                <a:off x="1646" y="2468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84" name="Rectangle 85"/>
              <p:cNvSpPr>
                <a:spLocks noChangeArrowheads="1"/>
              </p:cNvSpPr>
              <p:nvPr/>
            </p:nvSpPr>
            <p:spPr bwMode="auto">
              <a:xfrm>
                <a:off x="1646" y="2181"/>
                <a:ext cx="96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n-2b</a:t>
                </a:r>
                <a:endParaRPr lang="en-CA" altLang="en-US" sz="2000" i="0" baseline="30000"/>
              </a:p>
            </p:txBody>
          </p:sp>
        </p:grpSp>
        <p:grpSp>
          <p:nvGrpSpPr>
            <p:cNvPr id="183371" name="Group 86"/>
            <p:cNvGrpSpPr>
              <a:grpSpLocks/>
            </p:cNvGrpSpPr>
            <p:nvPr/>
          </p:nvGrpSpPr>
          <p:grpSpPr bwMode="auto">
            <a:xfrm>
              <a:off x="2608" y="1607"/>
              <a:ext cx="1072" cy="2009"/>
              <a:chOff x="2608" y="1607"/>
              <a:chExt cx="1072" cy="2009"/>
            </a:xfrm>
          </p:grpSpPr>
          <p:sp>
            <p:nvSpPr>
              <p:cNvPr id="183373" name="Rectangle 87"/>
              <p:cNvSpPr>
                <a:spLocks noChangeArrowheads="1"/>
              </p:cNvSpPr>
              <p:nvPr/>
            </p:nvSpPr>
            <p:spPr bwMode="auto">
              <a:xfrm>
                <a:off x="2608" y="3329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T(0)</a:t>
                </a:r>
                <a:endParaRPr lang="en-CA" altLang="en-US" sz="2000" i="0"/>
              </a:p>
            </p:txBody>
          </p:sp>
          <p:sp>
            <p:nvSpPr>
              <p:cNvPr id="183374" name="Rectangle 88"/>
              <p:cNvSpPr>
                <a:spLocks noChangeArrowheads="1"/>
              </p:cNvSpPr>
              <p:nvPr/>
            </p:nvSpPr>
            <p:spPr bwMode="auto">
              <a:xfrm>
                <a:off x="2608" y="3042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75" name="Rectangle 89"/>
              <p:cNvSpPr>
                <a:spLocks noChangeArrowheads="1"/>
              </p:cNvSpPr>
              <p:nvPr/>
            </p:nvSpPr>
            <p:spPr bwMode="auto">
              <a:xfrm>
                <a:off x="2608" y="2755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f(n-ib)</a:t>
                </a:r>
                <a:endParaRPr lang="en-CA" altLang="en-US" sz="2400" i="0"/>
              </a:p>
            </p:txBody>
          </p:sp>
          <p:sp>
            <p:nvSpPr>
              <p:cNvPr id="183376" name="Rectangle 90"/>
              <p:cNvSpPr>
                <a:spLocks noChangeArrowheads="1"/>
              </p:cNvSpPr>
              <p:nvPr/>
            </p:nvSpPr>
            <p:spPr bwMode="auto">
              <a:xfrm>
                <a:off x="2608" y="2468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77" name="Rectangle 91"/>
              <p:cNvSpPr>
                <a:spLocks noChangeArrowheads="1"/>
              </p:cNvSpPr>
              <p:nvPr/>
            </p:nvSpPr>
            <p:spPr bwMode="auto">
              <a:xfrm>
                <a:off x="2608" y="2181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f(n-2b)</a:t>
                </a:r>
                <a:endParaRPr lang="en-CA" altLang="en-US" sz="2000" i="0"/>
              </a:p>
            </p:txBody>
          </p:sp>
          <p:sp>
            <p:nvSpPr>
              <p:cNvPr id="183378" name="Rectangle 92"/>
              <p:cNvSpPr>
                <a:spLocks noChangeArrowheads="1"/>
              </p:cNvSpPr>
              <p:nvPr/>
            </p:nvSpPr>
            <p:spPr bwMode="auto">
              <a:xfrm>
                <a:off x="2608" y="1894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f(n-b)</a:t>
                </a:r>
                <a:endParaRPr lang="en-CA" altLang="en-US" sz="2000" i="0"/>
              </a:p>
            </p:txBody>
          </p:sp>
          <p:sp>
            <p:nvSpPr>
              <p:cNvPr id="183379" name="Rectangle 93"/>
              <p:cNvSpPr>
                <a:spLocks noChangeArrowheads="1"/>
              </p:cNvSpPr>
              <p:nvPr/>
            </p:nvSpPr>
            <p:spPr bwMode="auto">
              <a:xfrm>
                <a:off x="2608" y="1607"/>
                <a:ext cx="1072" cy="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anchor="ctr" anchorCtr="1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buFontTx/>
                  <a:buNone/>
                </a:pPr>
                <a:r>
                  <a:rPr lang="en-US" altLang="en-US" sz="2000" i="0"/>
                  <a:t>f(n)</a:t>
                </a:r>
                <a:endParaRPr lang="en-CA" altLang="en-US" sz="2000" i="0"/>
              </a:p>
            </p:txBody>
          </p:sp>
        </p:grpSp>
        <p:sp useBgFill="1">
          <p:nvSpPr>
            <p:cNvPr id="183372" name="Rectangle 94"/>
            <p:cNvSpPr>
              <a:spLocks noChangeArrowheads="1"/>
            </p:cNvSpPr>
            <p:nvPr/>
          </p:nvSpPr>
          <p:spPr bwMode="auto">
            <a:xfrm>
              <a:off x="48" y="3329"/>
              <a:ext cx="768" cy="287"/>
            </a:xfrm>
            <a:prstGeom prst="rect">
              <a:avLst/>
            </a:prstGeom>
            <a:ln>
              <a:noFill/>
            </a:ln>
            <a:extLs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h = </a:t>
              </a:r>
              <a:r>
                <a:rPr lang="en-US" altLang="en-US" sz="2400" i="0" baseline="30000"/>
                <a:t>n</a:t>
              </a:r>
              <a:r>
                <a:rPr lang="en-US" altLang="en-US" sz="2400" i="0"/>
                <a:t>/</a:t>
              </a:r>
              <a:r>
                <a:rPr lang="en-US" altLang="en-US" sz="2400" i="0" baseline="-25000"/>
                <a:t>b</a:t>
              </a:r>
              <a:endParaRPr lang="en-CA" altLang="en-US" sz="2400" i="0"/>
            </a:p>
          </p:txBody>
        </p:sp>
      </p:grpSp>
      <p:grpSp>
        <p:nvGrpSpPr>
          <p:cNvPr id="183324" name="Group 95"/>
          <p:cNvGrpSpPr>
            <a:grpSpLocks/>
          </p:cNvGrpSpPr>
          <p:nvPr/>
        </p:nvGrpSpPr>
        <p:grpSpPr bwMode="auto">
          <a:xfrm>
            <a:off x="76200" y="1219200"/>
            <a:ext cx="2536825" cy="4521200"/>
            <a:chOff x="48" y="768"/>
            <a:chExt cx="1598" cy="2848"/>
          </a:xfrm>
        </p:grpSpPr>
        <p:sp>
          <p:nvSpPr>
            <p:cNvPr id="183328" name="Rectangle 96"/>
            <p:cNvSpPr>
              <a:spLocks noChangeArrowheads="1"/>
            </p:cNvSpPr>
            <p:nvPr/>
          </p:nvSpPr>
          <p:spPr bwMode="auto">
            <a:xfrm>
              <a:off x="816" y="3329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29" name="Rectangle 97"/>
            <p:cNvSpPr>
              <a:spLocks noChangeArrowheads="1"/>
            </p:cNvSpPr>
            <p:nvPr/>
          </p:nvSpPr>
          <p:spPr bwMode="auto">
            <a:xfrm>
              <a:off x="816" y="3042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0" name="Rectangle 98"/>
            <p:cNvSpPr>
              <a:spLocks noChangeArrowheads="1"/>
            </p:cNvSpPr>
            <p:nvPr/>
          </p:nvSpPr>
          <p:spPr bwMode="auto">
            <a:xfrm>
              <a:off x="48" y="3042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1" name="Rectangle 99"/>
            <p:cNvSpPr>
              <a:spLocks noChangeArrowheads="1"/>
            </p:cNvSpPr>
            <p:nvPr/>
          </p:nvSpPr>
          <p:spPr bwMode="auto">
            <a:xfrm>
              <a:off x="816" y="2755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2" name="Rectangle 100"/>
            <p:cNvSpPr>
              <a:spLocks noChangeArrowheads="1"/>
            </p:cNvSpPr>
            <p:nvPr/>
          </p:nvSpPr>
          <p:spPr bwMode="auto">
            <a:xfrm>
              <a:off x="48" y="2755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i</a:t>
              </a:r>
              <a:endParaRPr lang="en-CA" altLang="en-US" sz="2400" i="0"/>
            </a:p>
          </p:txBody>
        </p:sp>
        <p:sp>
          <p:nvSpPr>
            <p:cNvPr id="183333" name="Rectangle 101"/>
            <p:cNvSpPr>
              <a:spLocks noChangeArrowheads="1"/>
            </p:cNvSpPr>
            <p:nvPr/>
          </p:nvSpPr>
          <p:spPr bwMode="auto">
            <a:xfrm>
              <a:off x="816" y="2468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4" name="Rectangle 102"/>
            <p:cNvSpPr>
              <a:spLocks noChangeArrowheads="1"/>
            </p:cNvSpPr>
            <p:nvPr/>
          </p:nvSpPr>
          <p:spPr bwMode="auto">
            <a:xfrm>
              <a:off x="48" y="2468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5" name="Rectangle 103"/>
            <p:cNvSpPr>
              <a:spLocks noChangeArrowheads="1"/>
            </p:cNvSpPr>
            <p:nvPr/>
          </p:nvSpPr>
          <p:spPr bwMode="auto">
            <a:xfrm>
              <a:off x="816" y="2181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6" name="Rectangle 104"/>
            <p:cNvSpPr>
              <a:spLocks noChangeArrowheads="1"/>
            </p:cNvSpPr>
            <p:nvPr/>
          </p:nvSpPr>
          <p:spPr bwMode="auto">
            <a:xfrm>
              <a:off x="48" y="2181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2</a:t>
              </a:r>
              <a:endParaRPr lang="en-CA" altLang="en-US" sz="2400" i="0"/>
            </a:p>
          </p:txBody>
        </p:sp>
        <p:sp>
          <p:nvSpPr>
            <p:cNvPr id="183337" name="Rectangle 105"/>
            <p:cNvSpPr>
              <a:spLocks noChangeArrowheads="1"/>
            </p:cNvSpPr>
            <p:nvPr/>
          </p:nvSpPr>
          <p:spPr bwMode="auto">
            <a:xfrm>
              <a:off x="816" y="1894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38" name="Rectangle 106"/>
            <p:cNvSpPr>
              <a:spLocks noChangeArrowheads="1"/>
            </p:cNvSpPr>
            <p:nvPr/>
          </p:nvSpPr>
          <p:spPr bwMode="auto">
            <a:xfrm>
              <a:off x="48" y="1894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1</a:t>
              </a:r>
              <a:endParaRPr lang="en-CA" altLang="en-US" sz="2400" i="0"/>
            </a:p>
          </p:txBody>
        </p:sp>
        <p:sp>
          <p:nvSpPr>
            <p:cNvPr id="183339" name="Rectangle 107"/>
            <p:cNvSpPr>
              <a:spLocks noChangeArrowheads="1"/>
            </p:cNvSpPr>
            <p:nvPr/>
          </p:nvSpPr>
          <p:spPr bwMode="auto">
            <a:xfrm>
              <a:off x="816" y="1607"/>
              <a:ext cx="830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40" name="Rectangle 108"/>
            <p:cNvSpPr>
              <a:spLocks noChangeArrowheads="1"/>
            </p:cNvSpPr>
            <p:nvPr/>
          </p:nvSpPr>
          <p:spPr bwMode="auto">
            <a:xfrm>
              <a:off x="48" y="1607"/>
              <a:ext cx="768" cy="2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0</a:t>
              </a:r>
              <a:endParaRPr lang="en-CA" altLang="en-US" sz="2400" i="0"/>
            </a:p>
          </p:txBody>
        </p:sp>
        <p:sp>
          <p:nvSpPr>
            <p:cNvPr id="183341" name="Rectangle 109"/>
            <p:cNvSpPr>
              <a:spLocks noChangeArrowheads="1"/>
            </p:cNvSpPr>
            <p:nvPr/>
          </p:nvSpPr>
          <p:spPr bwMode="auto">
            <a:xfrm>
              <a:off x="816" y="768"/>
              <a:ext cx="830" cy="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83342" name="Rectangle 110"/>
            <p:cNvSpPr>
              <a:spLocks noChangeArrowheads="1"/>
            </p:cNvSpPr>
            <p:nvPr/>
          </p:nvSpPr>
          <p:spPr bwMode="auto">
            <a:xfrm>
              <a:off x="48" y="768"/>
              <a:ext cx="768" cy="83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anchor="ctr" anchorCtr="1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Level</a:t>
              </a:r>
              <a:endParaRPr lang="en-CA" altLang="en-US" sz="2400" i="0"/>
            </a:p>
          </p:txBody>
        </p:sp>
        <p:grpSp>
          <p:nvGrpSpPr>
            <p:cNvPr id="183343" name="Group 111"/>
            <p:cNvGrpSpPr>
              <a:grpSpLocks/>
            </p:cNvGrpSpPr>
            <p:nvPr/>
          </p:nvGrpSpPr>
          <p:grpSpPr bwMode="auto">
            <a:xfrm>
              <a:off x="894" y="1983"/>
              <a:ext cx="650" cy="106"/>
              <a:chOff x="260" y="1787"/>
              <a:chExt cx="942" cy="147"/>
            </a:xfrm>
          </p:grpSpPr>
          <p:sp>
            <p:nvSpPr>
              <p:cNvPr id="183364" name="Oval 112"/>
              <p:cNvSpPr>
                <a:spLocks noChangeArrowheads="1"/>
              </p:cNvSpPr>
              <p:nvPr/>
            </p:nvSpPr>
            <p:spPr bwMode="auto">
              <a:xfrm>
                <a:off x="805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5" name="Oval 113"/>
              <p:cNvSpPr>
                <a:spLocks noChangeArrowheads="1"/>
              </p:cNvSpPr>
              <p:nvPr/>
            </p:nvSpPr>
            <p:spPr bwMode="auto">
              <a:xfrm>
                <a:off x="533" y="1792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83366" name="Oval 114"/>
              <p:cNvSpPr>
                <a:spLocks noChangeArrowheads="1"/>
              </p:cNvSpPr>
              <p:nvPr/>
            </p:nvSpPr>
            <p:spPr bwMode="auto">
              <a:xfrm>
                <a:off x="1100" y="1787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7" name="Oval 115"/>
              <p:cNvSpPr>
                <a:spLocks noChangeArrowheads="1"/>
              </p:cNvSpPr>
              <p:nvPr/>
            </p:nvSpPr>
            <p:spPr bwMode="auto">
              <a:xfrm>
                <a:off x="260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83344" name="Oval 116"/>
            <p:cNvSpPr>
              <a:spLocks noChangeArrowheads="1"/>
            </p:cNvSpPr>
            <p:nvPr/>
          </p:nvSpPr>
          <p:spPr bwMode="auto">
            <a:xfrm>
              <a:off x="1177" y="1727"/>
              <a:ext cx="71" cy="102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grpSp>
          <p:nvGrpSpPr>
            <p:cNvPr id="183345" name="Group 117"/>
            <p:cNvGrpSpPr>
              <a:grpSpLocks/>
            </p:cNvGrpSpPr>
            <p:nvPr/>
          </p:nvGrpSpPr>
          <p:grpSpPr bwMode="auto">
            <a:xfrm>
              <a:off x="829" y="2887"/>
              <a:ext cx="778" cy="57"/>
              <a:chOff x="530" y="1115"/>
              <a:chExt cx="3575" cy="182"/>
            </a:xfrm>
          </p:grpSpPr>
          <p:sp>
            <p:nvSpPr>
              <p:cNvPr id="183347" name="Oval 118"/>
              <p:cNvSpPr>
                <a:spLocks noChangeArrowheads="1"/>
              </p:cNvSpPr>
              <p:nvPr/>
            </p:nvSpPr>
            <p:spPr bwMode="auto">
              <a:xfrm>
                <a:off x="232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48" name="Oval 119"/>
              <p:cNvSpPr>
                <a:spLocks noChangeArrowheads="1"/>
              </p:cNvSpPr>
              <p:nvPr/>
            </p:nvSpPr>
            <p:spPr bwMode="auto">
              <a:xfrm>
                <a:off x="3925" y="1115"/>
                <a:ext cx="180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49" name="Oval 120"/>
              <p:cNvSpPr>
                <a:spLocks noChangeArrowheads="1"/>
              </p:cNvSpPr>
              <p:nvPr/>
            </p:nvSpPr>
            <p:spPr bwMode="auto">
              <a:xfrm>
                <a:off x="53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0" name="Oval 121"/>
              <p:cNvSpPr>
                <a:spLocks noChangeArrowheads="1"/>
              </p:cNvSpPr>
              <p:nvPr/>
            </p:nvSpPr>
            <p:spPr bwMode="auto">
              <a:xfrm>
                <a:off x="746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1" name="Oval 122"/>
              <p:cNvSpPr>
                <a:spLocks noChangeArrowheads="1"/>
              </p:cNvSpPr>
              <p:nvPr/>
            </p:nvSpPr>
            <p:spPr bwMode="auto">
              <a:xfrm>
                <a:off x="9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2" name="Oval 123"/>
              <p:cNvSpPr>
                <a:spLocks noChangeArrowheads="1"/>
              </p:cNvSpPr>
              <p:nvPr/>
            </p:nvSpPr>
            <p:spPr bwMode="auto">
              <a:xfrm>
                <a:off x="1199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3" name="Oval 124"/>
              <p:cNvSpPr>
                <a:spLocks noChangeArrowheads="1"/>
              </p:cNvSpPr>
              <p:nvPr/>
            </p:nvSpPr>
            <p:spPr bwMode="auto">
              <a:xfrm>
                <a:off x="1429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4" name="Oval 125"/>
              <p:cNvSpPr>
                <a:spLocks noChangeArrowheads="1"/>
              </p:cNvSpPr>
              <p:nvPr/>
            </p:nvSpPr>
            <p:spPr bwMode="auto">
              <a:xfrm>
                <a:off x="166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5" name="Oval 126"/>
              <p:cNvSpPr>
                <a:spLocks noChangeArrowheads="1"/>
              </p:cNvSpPr>
              <p:nvPr/>
            </p:nvSpPr>
            <p:spPr bwMode="auto">
              <a:xfrm>
                <a:off x="1877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6" name="Oval 127"/>
              <p:cNvSpPr>
                <a:spLocks noChangeArrowheads="1"/>
              </p:cNvSpPr>
              <p:nvPr/>
            </p:nvSpPr>
            <p:spPr bwMode="auto">
              <a:xfrm>
                <a:off x="2093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7" name="Oval 128"/>
              <p:cNvSpPr>
                <a:spLocks noChangeArrowheads="1"/>
              </p:cNvSpPr>
              <p:nvPr/>
            </p:nvSpPr>
            <p:spPr bwMode="auto">
              <a:xfrm>
                <a:off x="255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8" name="Oval 129"/>
              <p:cNvSpPr>
                <a:spLocks noChangeArrowheads="1"/>
              </p:cNvSpPr>
              <p:nvPr/>
            </p:nvSpPr>
            <p:spPr bwMode="auto">
              <a:xfrm>
                <a:off x="27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59" name="Oval 130"/>
              <p:cNvSpPr>
                <a:spLocks noChangeArrowheads="1"/>
              </p:cNvSpPr>
              <p:nvPr/>
            </p:nvSpPr>
            <p:spPr bwMode="auto">
              <a:xfrm>
                <a:off x="3008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0" name="Oval 131"/>
              <p:cNvSpPr>
                <a:spLocks noChangeArrowheads="1"/>
              </p:cNvSpPr>
              <p:nvPr/>
            </p:nvSpPr>
            <p:spPr bwMode="auto">
              <a:xfrm>
                <a:off x="3240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1" name="Oval 132"/>
              <p:cNvSpPr>
                <a:spLocks noChangeArrowheads="1"/>
              </p:cNvSpPr>
              <p:nvPr/>
            </p:nvSpPr>
            <p:spPr bwMode="auto">
              <a:xfrm>
                <a:off x="345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2" name="Oval 133"/>
              <p:cNvSpPr>
                <a:spLocks noChangeArrowheads="1"/>
              </p:cNvSpPr>
              <p:nvPr/>
            </p:nvSpPr>
            <p:spPr bwMode="auto">
              <a:xfrm>
                <a:off x="36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3363" name="Rectangle 134"/>
              <p:cNvSpPr>
                <a:spLocks noChangeArrowheads="1"/>
              </p:cNvSpPr>
              <p:nvPr/>
            </p:nvSpPr>
            <p:spPr bwMode="auto">
              <a:xfrm>
                <a:off x="2130" y="1141"/>
                <a:ext cx="35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183346" name="Line 135"/>
            <p:cNvSpPr>
              <a:spLocks noChangeShapeType="1"/>
            </p:cNvSpPr>
            <p:nvPr/>
          </p:nvSpPr>
          <p:spPr bwMode="auto">
            <a:xfrm>
              <a:off x="48" y="3328"/>
              <a:ext cx="816" cy="0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21704" name="Oval 136"/>
          <p:cNvSpPr>
            <a:spLocks noChangeArrowheads="1"/>
          </p:cNvSpPr>
          <p:nvPr/>
        </p:nvSpPr>
        <p:spPr bwMode="auto">
          <a:xfrm>
            <a:off x="5105400" y="609600"/>
            <a:ext cx="914400" cy="6096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>
              <a:solidFill>
                <a:schemeClr val="hlink"/>
              </a:solidFill>
            </a:endParaRPr>
          </a:p>
        </p:txBody>
      </p:sp>
      <p:sp>
        <p:nvSpPr>
          <p:cNvPr id="621705" name="Text Box 137"/>
          <p:cNvSpPr txBox="1">
            <a:spLocks noChangeArrowheads="1"/>
          </p:cNvSpPr>
          <p:nvPr/>
        </p:nvSpPr>
        <p:spPr bwMode="auto">
          <a:xfrm>
            <a:off x="2193925" y="6042025"/>
            <a:ext cx="40005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Total Work  T(n) = </a:t>
            </a:r>
            <a:r>
              <a:rPr lang="en-CA" altLang="en-US" sz="2400" i="0">
                <a:cs typeface="Times New Roman" pitchFamily="18" charset="0"/>
              </a:rPr>
              <a:t>∑</a:t>
            </a:r>
            <a:r>
              <a:rPr lang="en-US" altLang="en-US" sz="2400" i="0" baseline="-25000">
                <a:cs typeface="Times New Roman" pitchFamily="18" charset="0"/>
              </a:rPr>
              <a:t>i=0..h</a:t>
            </a:r>
            <a:r>
              <a:rPr lang="en-US" altLang="en-US" sz="2400" i="0">
                <a:cs typeface="Times New Roman" pitchFamily="18" charset="0"/>
              </a:rPr>
              <a:t> </a:t>
            </a:r>
            <a:r>
              <a:rPr lang="en-US" altLang="en-US" sz="2400" i="0"/>
              <a:t>f(b</a:t>
            </a:r>
            <a:r>
              <a:rPr lang="en-CA" altLang="en-US" sz="2400" i="0"/>
              <a:t>·</a:t>
            </a:r>
            <a:r>
              <a:rPr lang="en-US" altLang="en-US" sz="2400" i="0"/>
              <a:t>i)</a:t>
            </a:r>
            <a:endParaRPr lang="en-CA" altLang="en-US" sz="2400" i="0"/>
          </a:p>
        </p:txBody>
      </p:sp>
      <p:sp>
        <p:nvSpPr>
          <p:cNvPr id="621706" name="Text Box 138"/>
          <p:cNvSpPr txBox="1">
            <a:spLocks noChangeArrowheads="1"/>
          </p:cNvSpPr>
          <p:nvPr/>
        </p:nvSpPr>
        <p:spPr bwMode="auto">
          <a:xfrm>
            <a:off x="6172200" y="6019800"/>
            <a:ext cx="28194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= </a:t>
            </a:r>
            <a:r>
              <a:rPr lang="en-CA" altLang="en-US" sz="2400" i="0"/>
              <a:t>θ</a:t>
            </a:r>
            <a:r>
              <a:rPr lang="en-US" altLang="en-US" sz="2400" i="0"/>
              <a:t>(f(n))   or </a:t>
            </a:r>
            <a:r>
              <a:rPr lang="en-CA" altLang="en-US" sz="2400" i="0"/>
              <a:t>θ</a:t>
            </a:r>
            <a:r>
              <a:rPr lang="en-US" altLang="en-US" sz="2400" i="0"/>
              <a:t>(n</a:t>
            </a:r>
            <a:r>
              <a:rPr lang="en-CA" altLang="en-US" sz="2000" i="0"/>
              <a:t>·</a:t>
            </a:r>
            <a:r>
              <a:rPr lang="en-US" altLang="en-US" sz="2400" i="0"/>
              <a:t>f(n))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217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217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217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217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217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17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217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217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1704" grpId="0" animBg="1" autoUpdateAnimBg="0"/>
      <p:bldP spid="621705" grpId="0" autoUpdateAnimBg="0"/>
      <p:bldP spid="621706" grpId="0" autoUpdateAnimBg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2" name="Rectangle 2"/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pPr eaLnBrk="1" hangingPunct="1"/>
            <a:r>
              <a:rPr lang="en-CA" altLang="en-US"/>
              <a:t>Evaluating</a:t>
            </a:r>
            <a:r>
              <a:rPr lang="en-US" altLang="en-US"/>
              <a:t>: </a:t>
            </a:r>
            <a:r>
              <a:rPr lang="en-CA" altLang="en-US" sz="3600" i="1"/>
              <a:t>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 =</a:t>
            </a:r>
            <a:r>
              <a:rPr lang="en-US" altLang="en-US" sz="3600"/>
              <a:t> </a:t>
            </a:r>
            <a:r>
              <a:rPr lang="en-CA" altLang="en-US" sz="3600" i="1"/>
              <a:t>aT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/</a:t>
            </a:r>
            <a:r>
              <a:rPr lang="en-CA" altLang="en-US" sz="3600" i="1"/>
              <a:t>b</a:t>
            </a:r>
            <a:r>
              <a:rPr lang="en-CA" altLang="en-US" sz="3600"/>
              <a:t>)+</a:t>
            </a:r>
            <a:r>
              <a:rPr lang="en-CA" altLang="en-US" sz="3600" i="1"/>
              <a:t>f</a:t>
            </a:r>
            <a:r>
              <a:rPr lang="en-CA" altLang="en-US" sz="3600"/>
              <a:t>(</a:t>
            </a:r>
            <a:r>
              <a:rPr lang="en-CA" altLang="en-US" sz="3600" i="1"/>
              <a:t>n</a:t>
            </a:r>
            <a:r>
              <a:rPr lang="en-CA" altLang="en-US" sz="3600"/>
              <a:t>)</a:t>
            </a:r>
          </a:p>
        </p:txBody>
      </p:sp>
      <p:pic>
        <p:nvPicPr>
          <p:cNvPr id="184323" name="Picture 3" descr="capture3"/>
          <p:cNvPicPr>
            <a:picLocks noGrp="1" noChangeAspect="1" noChangeArrowheads="1"/>
          </p:cNvPicPr>
          <p:nvPr>
            <p:ph idx="1"/>
          </p:nvPr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>
          <a:xfrm>
            <a:off x="61913" y="1976438"/>
            <a:ext cx="9067800" cy="3814762"/>
          </a:xfrm>
        </p:spPr>
      </p:pic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5346" name="Picture 26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5347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57061" name="Text Box 5"/>
          <p:cNvSpPr txBox="1">
            <a:spLocks noChangeArrowheads="1"/>
          </p:cNvSpPr>
          <p:nvPr/>
        </p:nvSpPr>
        <p:spPr bwMode="auto">
          <a:xfrm>
            <a:off x="1189038" y="4191000"/>
            <a:ext cx="681672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This is the format of </a:t>
            </a:r>
            <a:r>
              <a:rPr lang="en-US" altLang="en-US" sz="2800" b="1" i="0" u="sng"/>
              <a:t>“all”</a:t>
            </a:r>
            <a:r>
              <a:rPr lang="en-US" altLang="en-US" sz="2800" i="0"/>
              <a:t> recursive programs.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Don’t deviate from this.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Or else!</a:t>
            </a: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5105400" y="5181600"/>
            <a:ext cx="990600" cy="1371600"/>
            <a:chOff x="2065" y="1551"/>
            <a:chExt cx="1628" cy="1988"/>
          </a:xfrm>
        </p:grpSpPr>
        <p:sp>
          <p:nvSpPr>
            <p:cNvPr id="185350" name="Freeform 7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1" name="Freeform 8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2" name="Freeform 9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3" name="Freeform 10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4" name="Freeform 11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5" name="Freeform 12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6" name="Freeform 13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7" name="Freeform 14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8" name="Freeform 15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59" name="Freeform 16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0" name="Freeform 17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1" name="Freeform 18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2" name="Freeform 19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3" name="Freeform 20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4" name="Freeform 21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5" name="Freeform 22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366" name="Freeform 23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7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70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57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5706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7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57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5706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6370" name="Picture 27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6371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58084" name="Text Box 4"/>
          <p:cNvSpPr txBox="1">
            <a:spLocks noChangeArrowheads="1"/>
          </p:cNvSpPr>
          <p:nvPr/>
        </p:nvSpPr>
        <p:spPr bwMode="auto">
          <a:xfrm>
            <a:off x="1506538" y="4191000"/>
            <a:ext cx="6053137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This is input instance is your mission.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You must return this output.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(An </a:t>
            </a:r>
            <a:r>
              <a:rPr lang="en-US" altLang="en-US" sz="2800"/>
              <a:t>x</a:t>
            </a:r>
            <a:r>
              <a:rPr lang="en-US" altLang="en-US" sz="2800" i="0"/>
              <a:t>, </a:t>
            </a:r>
            <a:r>
              <a:rPr lang="en-US" altLang="en-US" sz="2800"/>
              <a:t>y</a:t>
            </a:r>
            <a:r>
              <a:rPr lang="en-US" altLang="en-US" sz="2800" i="0"/>
              <a:t>, &amp; </a:t>
            </a:r>
            <a:r>
              <a:rPr lang="en-US" altLang="en-US" sz="2800"/>
              <a:t>z</a:t>
            </a:r>
            <a:r>
              <a:rPr lang="en-US" altLang="en-US" sz="2800" i="0"/>
              <a:t> in </a:t>
            </a:r>
            <a:r>
              <a:rPr lang="en-US" altLang="en-US" sz="2800" b="1" i="0" u="sng"/>
              <a:t>every</a:t>
            </a:r>
            <a:r>
              <a:rPr lang="en-US" altLang="en-US" sz="2800" i="0"/>
              <a:t> computation path.)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Focus on your mission.</a:t>
            </a:r>
          </a:p>
        </p:txBody>
      </p:sp>
      <p:sp>
        <p:nvSpPr>
          <p:cNvPr id="558103" name="Oval 23"/>
          <p:cNvSpPr>
            <a:spLocks noChangeArrowheads="1"/>
          </p:cNvSpPr>
          <p:nvPr/>
        </p:nvSpPr>
        <p:spPr bwMode="auto">
          <a:xfrm>
            <a:off x="2667000" y="609600"/>
            <a:ext cx="6858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58106" name="Oval 26"/>
          <p:cNvSpPr>
            <a:spLocks noChangeArrowheads="1"/>
          </p:cNvSpPr>
          <p:nvPr/>
        </p:nvSpPr>
        <p:spPr bwMode="auto">
          <a:xfrm>
            <a:off x="2438400" y="3481388"/>
            <a:ext cx="6858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80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808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58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58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80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80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58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58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580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580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580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580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80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8103" grpId="0" animBg="1"/>
      <p:bldP spid="558106" grpId="0" animBg="1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7394" name="Picture 8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7395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4228" name="Text Box 4"/>
          <p:cNvSpPr txBox="1">
            <a:spLocks noChangeArrowheads="1"/>
          </p:cNvSpPr>
          <p:nvPr/>
        </p:nvSpPr>
        <p:spPr bwMode="auto">
          <a:xfrm>
            <a:off x="1768475" y="4191000"/>
            <a:ext cx="553402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The &lt;preCond&gt; &amp; &lt;postCond&gt; must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document these variables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what you must do. </a:t>
            </a:r>
          </a:p>
        </p:txBody>
      </p:sp>
      <p:sp>
        <p:nvSpPr>
          <p:cNvPr id="187397" name="Oval 5"/>
          <p:cNvSpPr>
            <a:spLocks noChangeArrowheads="1"/>
          </p:cNvSpPr>
          <p:nvPr/>
        </p:nvSpPr>
        <p:spPr bwMode="auto">
          <a:xfrm>
            <a:off x="2667000" y="609600"/>
            <a:ext cx="6858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4230" name="Rectangle 6"/>
          <p:cNvSpPr>
            <a:spLocks noChangeArrowheads="1"/>
          </p:cNvSpPr>
          <p:nvPr/>
        </p:nvSpPr>
        <p:spPr bwMode="auto">
          <a:xfrm>
            <a:off x="1143000" y="914400"/>
            <a:ext cx="6477000" cy="6096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187399" name="Oval 7"/>
          <p:cNvSpPr>
            <a:spLocks noChangeArrowheads="1"/>
          </p:cNvSpPr>
          <p:nvPr/>
        </p:nvSpPr>
        <p:spPr bwMode="auto">
          <a:xfrm>
            <a:off x="2438400" y="3481388"/>
            <a:ext cx="6858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28">
                                            <p:txEl>
                                              <p:charRg st="0" end="3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4228">
                                            <p:txEl>
                                              <p:charRg st="0" end="3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4228">
                                            <p:txEl>
                                              <p:charRg st="0" end="3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42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42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28">
                                            <p:txEl>
                                              <p:charRg st="32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64228">
                                            <p:txEl>
                                              <p:charRg st="32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64228">
                                            <p:txEl>
                                              <p:charRg st="32" end="5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4228">
                                            <p:txEl>
                                              <p:charRg st="57" end="8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64228">
                                            <p:txEl>
                                              <p:charRg st="57" end="8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64228">
                                            <p:txEl>
                                              <p:charRg st="57" end="8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4230" grpId="0" animBg="1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8418" name="Picture 13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8419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59108" name="Text Box 4"/>
          <p:cNvSpPr txBox="1">
            <a:spLocks noChangeArrowheads="1"/>
          </p:cNvSpPr>
          <p:nvPr/>
        </p:nvSpPr>
        <p:spPr bwMode="auto">
          <a:xfrm>
            <a:off x="1565275" y="4191000"/>
            <a:ext cx="5964238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To get help,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you construct an instance for each friend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It must be </a:t>
            </a:r>
            <a:r>
              <a:rPr lang="en-US" altLang="en-US" sz="2800" b="1" i="0" u="sng"/>
              <a:t>valid</a:t>
            </a:r>
            <a:r>
              <a:rPr lang="en-US" altLang="en-US" sz="2800" i="0"/>
              <a:t> and </a:t>
            </a:r>
            <a:r>
              <a:rPr lang="en-US" altLang="en-US" sz="2800" b="1" i="0" u="sng"/>
              <a:t>smaller</a:t>
            </a:r>
            <a:r>
              <a:rPr lang="en-US" altLang="en-US" sz="2800" i="0"/>
              <a:t>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pass them to them.</a:t>
            </a:r>
          </a:p>
        </p:txBody>
      </p:sp>
      <p:sp>
        <p:nvSpPr>
          <p:cNvPr id="559109" name="Oval 5"/>
          <p:cNvSpPr>
            <a:spLocks noChangeArrowheads="1"/>
          </p:cNvSpPr>
          <p:nvPr/>
        </p:nvSpPr>
        <p:spPr bwMode="auto">
          <a:xfrm>
            <a:off x="1524000" y="208915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59114" name="Oval 10"/>
          <p:cNvSpPr>
            <a:spLocks noChangeArrowheads="1"/>
          </p:cNvSpPr>
          <p:nvPr/>
        </p:nvSpPr>
        <p:spPr bwMode="auto">
          <a:xfrm>
            <a:off x="1547813" y="2643188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9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910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59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5910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59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59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59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59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59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59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 nodeType="clickPar">
                      <p:stCondLst>
                        <p:cond delay="indefinite"/>
                      </p:stCondLst>
                      <p:childTnLst>
                        <p:par>
                          <p:cTn id="3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59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5910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910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49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27088E-6 L 0.2625 0.04534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55910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25" y="2267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9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27088E-6 L 0.2625 0.04534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55911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125" y="2267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9109" grpId="0" animBg="1"/>
      <p:bldP spid="559109" grpId="1" animBg="1"/>
      <p:bldP spid="559114" grpId="0" animBg="1"/>
      <p:bldP spid="559114" grpId="1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3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401" y="5143707"/>
            <a:ext cx="363776" cy="530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8275" y="2846665"/>
            <a:ext cx="2839119" cy="2129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grpSp>
        <p:nvGrpSpPr>
          <p:cNvPr id="41" name="Group 49"/>
          <p:cNvGrpSpPr>
            <a:grpSpLocks/>
          </p:cNvGrpSpPr>
          <p:nvPr/>
        </p:nvGrpSpPr>
        <p:grpSpPr bwMode="auto">
          <a:xfrm flipH="1">
            <a:off x="347169" y="5418656"/>
            <a:ext cx="381000" cy="993775"/>
            <a:chOff x="2308" y="1513"/>
            <a:chExt cx="1162" cy="2570"/>
          </a:xfrm>
        </p:grpSpPr>
        <p:grpSp>
          <p:nvGrpSpPr>
            <p:cNvPr id="42" name="Group 50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0" name="Freeform 51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" name="Freeform 52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53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Freeform 54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Freeform 55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" name="Freeform 56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3" name="Freeform 57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58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Oval 59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6" name="Oval 60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7" name="Oval 61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8" name="Oval 62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9" name="Oval 63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56" name="Group 107"/>
          <p:cNvGrpSpPr>
            <a:grpSpLocks/>
          </p:cNvGrpSpPr>
          <p:nvPr/>
        </p:nvGrpSpPr>
        <p:grpSpPr bwMode="auto">
          <a:xfrm>
            <a:off x="6853401" y="5634276"/>
            <a:ext cx="1905000" cy="533400"/>
            <a:chOff x="3072" y="3360"/>
            <a:chExt cx="2352" cy="336"/>
          </a:xfrm>
        </p:grpSpPr>
        <p:sp>
          <p:nvSpPr>
            <p:cNvPr id="57" name="Text Box 108"/>
            <p:cNvSpPr txBox="1">
              <a:spLocks noChangeArrowheads="1"/>
            </p:cNvSpPr>
            <p:nvPr/>
          </p:nvSpPr>
          <p:spPr bwMode="auto">
            <a:xfrm>
              <a:off x="3105" y="3413"/>
              <a:ext cx="21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25,31,52,88,98</a:t>
              </a:r>
              <a:endParaRPr lang="en-CA" altLang="en-US" sz="2000" i="0"/>
            </a:p>
          </p:txBody>
        </p:sp>
        <p:sp>
          <p:nvSpPr>
            <p:cNvPr id="58" name="Rectangle 109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59" name="Text Box 113"/>
          <p:cNvSpPr txBox="1">
            <a:spLocks noChangeArrowheads="1"/>
          </p:cNvSpPr>
          <p:nvPr/>
        </p:nvSpPr>
        <p:spPr bwMode="auto">
          <a:xfrm>
            <a:off x="255094" y="4069281"/>
            <a:ext cx="308451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Get one friend to </a:t>
            </a:r>
            <a:br>
              <a:rPr lang="en-US" altLang="en-US" i="0" dirty="0"/>
            </a:br>
            <a:r>
              <a:rPr lang="en-US" altLang="en-US" i="0" dirty="0"/>
              <a:t>sort the first half. </a:t>
            </a:r>
          </a:p>
        </p:txBody>
      </p:sp>
      <p:sp>
        <p:nvSpPr>
          <p:cNvPr id="67" name="Down Arrow 66"/>
          <p:cNvSpPr/>
          <p:nvPr/>
        </p:nvSpPr>
        <p:spPr bwMode="auto">
          <a:xfrm rot="16200000">
            <a:off x="4404874" y="5928873"/>
            <a:ext cx="573587" cy="979868"/>
          </a:xfrm>
          <a:prstGeom prst="downArrow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8" name="Text Box 113"/>
          <p:cNvSpPr txBox="1">
            <a:spLocks noChangeArrowheads="1"/>
          </p:cNvSpPr>
          <p:nvPr/>
        </p:nvSpPr>
        <p:spPr bwMode="auto">
          <a:xfrm>
            <a:off x="2740653" y="5065693"/>
            <a:ext cx="388433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Trust your friend</a:t>
            </a:r>
            <a:br>
              <a:rPr lang="en-US" altLang="en-US" sz="2800" i="0" dirty="0"/>
            </a:br>
            <a:r>
              <a:rPr lang="en-US" altLang="en-US" sz="2800" i="0" dirty="0"/>
              <a:t>Don’t micro manage him.</a:t>
            </a:r>
          </a:p>
        </p:txBody>
      </p:sp>
      <p:grpSp>
        <p:nvGrpSpPr>
          <p:cNvPr id="76" name="Group 3">
            <a:extLst>
              <a:ext uri="{FF2B5EF4-FFF2-40B4-BE49-F238E27FC236}">
                <a16:creationId xmlns:a16="http://schemas.microsoft.com/office/drawing/2014/main" id="{42B20244-EEB1-479D-A870-6933DE568836}"/>
              </a:ext>
            </a:extLst>
          </p:cNvPr>
          <p:cNvGrpSpPr>
            <a:grpSpLocks/>
          </p:cNvGrpSpPr>
          <p:nvPr/>
        </p:nvGrpSpPr>
        <p:grpSpPr bwMode="auto">
          <a:xfrm>
            <a:off x="7416800" y="1285879"/>
            <a:ext cx="1311275" cy="1322388"/>
            <a:chOff x="998" y="3317"/>
            <a:chExt cx="826" cy="833"/>
          </a:xfrm>
        </p:grpSpPr>
        <p:sp>
          <p:nvSpPr>
            <p:cNvPr id="77" name="Freeform 4">
              <a:extLst>
                <a:ext uri="{FF2B5EF4-FFF2-40B4-BE49-F238E27FC236}">
                  <a16:creationId xmlns:a16="http://schemas.microsoft.com/office/drawing/2014/main" id="{4D50B7B0-C581-4849-9942-74BF2106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320"/>
              <a:ext cx="755" cy="830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  <a:gd name="connsiteX0" fmla="*/ 107 w 7890"/>
                <a:gd name="connsiteY0" fmla="*/ 1621 h 9230"/>
                <a:gd name="connsiteX1" fmla="*/ 1029 w 7890"/>
                <a:gd name="connsiteY1" fmla="*/ 6308 h 9230"/>
                <a:gd name="connsiteX2" fmla="*/ 2930 w 7890"/>
                <a:gd name="connsiteY2" fmla="*/ 8596 h 9230"/>
                <a:gd name="connsiteX3" fmla="*/ 5156 w 7890"/>
                <a:gd name="connsiteY3" fmla="*/ 9038 h 9230"/>
                <a:gd name="connsiteX4" fmla="*/ 7866 w 7890"/>
                <a:gd name="connsiteY4" fmla="*/ 5872 h 9230"/>
                <a:gd name="connsiteX5" fmla="*/ 3469 w 7890"/>
                <a:gd name="connsiteY5" fmla="*/ 204 h 9230"/>
                <a:gd name="connsiteX6" fmla="*/ 107 w 7890"/>
                <a:gd name="connsiteY6" fmla="*/ 1621 h 9230"/>
                <a:gd name="connsiteX0" fmla="*/ 3099 w 8703"/>
                <a:gd name="connsiteY0" fmla="*/ 1 h 9780"/>
                <a:gd name="connsiteX1" fmla="*/ 6 w 8703"/>
                <a:gd name="connsiteY1" fmla="*/ 6614 h 9780"/>
                <a:gd name="connsiteX2" fmla="*/ 2416 w 8703"/>
                <a:gd name="connsiteY2" fmla="*/ 9093 h 9780"/>
                <a:gd name="connsiteX3" fmla="*/ 5237 w 8703"/>
                <a:gd name="connsiteY3" fmla="*/ 9572 h 9780"/>
                <a:gd name="connsiteX4" fmla="*/ 8672 w 8703"/>
                <a:gd name="connsiteY4" fmla="*/ 6142 h 9780"/>
                <a:gd name="connsiteX5" fmla="*/ 3099 w 8703"/>
                <a:gd name="connsiteY5" fmla="*/ 1 h 9780"/>
                <a:gd name="connsiteX0" fmla="*/ 5431 w 10048"/>
                <a:gd name="connsiteY0" fmla="*/ 3 h 7582"/>
                <a:gd name="connsiteX1" fmla="*/ 56 w 10048"/>
                <a:gd name="connsiteY1" fmla="*/ 4345 h 7582"/>
                <a:gd name="connsiteX2" fmla="*/ 2825 w 10048"/>
                <a:gd name="connsiteY2" fmla="*/ 6880 h 7582"/>
                <a:gd name="connsiteX3" fmla="*/ 6066 w 10048"/>
                <a:gd name="connsiteY3" fmla="*/ 7369 h 7582"/>
                <a:gd name="connsiteX4" fmla="*/ 10013 w 10048"/>
                <a:gd name="connsiteY4" fmla="*/ 3862 h 7582"/>
                <a:gd name="connsiteX5" fmla="*/ 5431 w 10048"/>
                <a:gd name="connsiteY5" fmla="*/ 3 h 7582"/>
                <a:gd name="connsiteX0" fmla="*/ 3203 w 7798"/>
                <a:gd name="connsiteY0" fmla="*/ 7 h 9990"/>
                <a:gd name="connsiteX1" fmla="*/ 229 w 7798"/>
                <a:gd name="connsiteY1" fmla="*/ 6165 h 9990"/>
                <a:gd name="connsiteX2" fmla="*/ 610 w 7798"/>
                <a:gd name="connsiteY2" fmla="*/ 9077 h 9990"/>
                <a:gd name="connsiteX3" fmla="*/ 3835 w 7798"/>
                <a:gd name="connsiteY3" fmla="*/ 9722 h 9990"/>
                <a:gd name="connsiteX4" fmla="*/ 7763 w 7798"/>
                <a:gd name="connsiteY4" fmla="*/ 5097 h 9990"/>
                <a:gd name="connsiteX5" fmla="*/ 3203 w 7798"/>
                <a:gd name="connsiteY5" fmla="*/ 7 h 9990"/>
                <a:gd name="connsiteX0" fmla="*/ 4106 w 9999"/>
                <a:gd name="connsiteY0" fmla="*/ 7 h 10000"/>
                <a:gd name="connsiteX1" fmla="*/ 293 w 9999"/>
                <a:gd name="connsiteY1" fmla="*/ 6171 h 10000"/>
                <a:gd name="connsiteX2" fmla="*/ 781 w 9999"/>
                <a:gd name="connsiteY2" fmla="*/ 9086 h 10000"/>
                <a:gd name="connsiteX3" fmla="*/ 4917 w 9999"/>
                <a:gd name="connsiteY3" fmla="*/ 9732 h 10000"/>
                <a:gd name="connsiteX4" fmla="*/ 9954 w 9999"/>
                <a:gd name="connsiteY4" fmla="*/ 5102 h 10000"/>
                <a:gd name="connsiteX5" fmla="*/ 4106 w 9999"/>
                <a:gd name="connsiteY5" fmla="*/ 7 h 10000"/>
                <a:gd name="connsiteX0" fmla="*/ 4085 w 9979"/>
                <a:gd name="connsiteY0" fmla="*/ 7 h 10000"/>
                <a:gd name="connsiteX1" fmla="*/ 272 w 9979"/>
                <a:gd name="connsiteY1" fmla="*/ 6171 h 10000"/>
                <a:gd name="connsiteX2" fmla="*/ 360 w 9979"/>
                <a:gd name="connsiteY2" fmla="*/ 6166 h 10000"/>
                <a:gd name="connsiteX3" fmla="*/ 760 w 9979"/>
                <a:gd name="connsiteY3" fmla="*/ 9086 h 10000"/>
                <a:gd name="connsiteX4" fmla="*/ 4896 w 9979"/>
                <a:gd name="connsiteY4" fmla="*/ 9732 h 10000"/>
                <a:gd name="connsiteX5" fmla="*/ 9934 w 9979"/>
                <a:gd name="connsiteY5" fmla="*/ 5102 h 10000"/>
                <a:gd name="connsiteX6" fmla="*/ 4085 w 9979"/>
                <a:gd name="connsiteY6" fmla="*/ 7 h 10000"/>
                <a:gd name="connsiteX0" fmla="*/ 4094 w 10000"/>
                <a:gd name="connsiteY0" fmla="*/ 7 h 9445"/>
                <a:gd name="connsiteX1" fmla="*/ 273 w 10000"/>
                <a:gd name="connsiteY1" fmla="*/ 6171 h 9445"/>
                <a:gd name="connsiteX2" fmla="*/ 361 w 10000"/>
                <a:gd name="connsiteY2" fmla="*/ 6166 h 9445"/>
                <a:gd name="connsiteX3" fmla="*/ 762 w 10000"/>
                <a:gd name="connsiteY3" fmla="*/ 9086 h 9445"/>
                <a:gd name="connsiteX4" fmla="*/ 4906 w 10000"/>
                <a:gd name="connsiteY4" fmla="*/ 8954 h 9445"/>
                <a:gd name="connsiteX5" fmla="*/ 9955 w 10000"/>
                <a:gd name="connsiteY5" fmla="*/ 5102 h 9445"/>
                <a:gd name="connsiteX6" fmla="*/ 4094 w 10000"/>
                <a:gd name="connsiteY6" fmla="*/ 7 h 9445"/>
                <a:gd name="connsiteX0" fmla="*/ 4094 w 9047"/>
                <a:gd name="connsiteY0" fmla="*/ 7 h 9998"/>
                <a:gd name="connsiteX1" fmla="*/ 273 w 9047"/>
                <a:gd name="connsiteY1" fmla="*/ 6534 h 9998"/>
                <a:gd name="connsiteX2" fmla="*/ 361 w 9047"/>
                <a:gd name="connsiteY2" fmla="*/ 6528 h 9998"/>
                <a:gd name="connsiteX3" fmla="*/ 762 w 9047"/>
                <a:gd name="connsiteY3" fmla="*/ 9620 h 9998"/>
                <a:gd name="connsiteX4" fmla="*/ 4906 w 9047"/>
                <a:gd name="connsiteY4" fmla="*/ 9480 h 9998"/>
                <a:gd name="connsiteX5" fmla="*/ 8991 w 9047"/>
                <a:gd name="connsiteY5" fmla="*/ 5402 h 9998"/>
                <a:gd name="connsiteX6" fmla="*/ 4094 w 9047"/>
                <a:gd name="connsiteY6" fmla="*/ 7 h 9998"/>
                <a:gd name="connsiteX0" fmla="*/ 4716 w 10190"/>
                <a:gd name="connsiteY0" fmla="*/ 7 h 9917"/>
                <a:gd name="connsiteX1" fmla="*/ 493 w 10190"/>
                <a:gd name="connsiteY1" fmla="*/ 6535 h 9917"/>
                <a:gd name="connsiteX2" fmla="*/ 146 w 10190"/>
                <a:gd name="connsiteY2" fmla="*/ 7900 h 9917"/>
                <a:gd name="connsiteX3" fmla="*/ 1033 w 10190"/>
                <a:gd name="connsiteY3" fmla="*/ 9622 h 9917"/>
                <a:gd name="connsiteX4" fmla="*/ 5614 w 10190"/>
                <a:gd name="connsiteY4" fmla="*/ 9482 h 9917"/>
                <a:gd name="connsiteX5" fmla="*/ 10129 w 10190"/>
                <a:gd name="connsiteY5" fmla="*/ 5403 h 9917"/>
                <a:gd name="connsiteX6" fmla="*/ 4716 w 10190"/>
                <a:gd name="connsiteY6" fmla="*/ 7 h 9917"/>
                <a:gd name="connsiteX0" fmla="*/ 4463 w 9835"/>
                <a:gd name="connsiteY0" fmla="*/ 7 h 9999"/>
                <a:gd name="connsiteX1" fmla="*/ 319 w 9835"/>
                <a:gd name="connsiteY1" fmla="*/ 6590 h 9999"/>
                <a:gd name="connsiteX2" fmla="*/ 849 w 9835"/>
                <a:gd name="connsiteY2" fmla="*/ 9703 h 9999"/>
                <a:gd name="connsiteX3" fmla="*/ 5344 w 9835"/>
                <a:gd name="connsiteY3" fmla="*/ 9561 h 9999"/>
                <a:gd name="connsiteX4" fmla="*/ 9775 w 9835"/>
                <a:gd name="connsiteY4" fmla="*/ 5448 h 9999"/>
                <a:gd name="connsiteX5" fmla="*/ 4463 w 9835"/>
                <a:gd name="connsiteY5" fmla="*/ 7 h 9999"/>
                <a:gd name="connsiteX0" fmla="*/ 4247 w 9705"/>
                <a:gd name="connsiteY0" fmla="*/ 7 h 9797"/>
                <a:gd name="connsiteX1" fmla="*/ 33 w 9705"/>
                <a:gd name="connsiteY1" fmla="*/ 6591 h 9797"/>
                <a:gd name="connsiteX2" fmla="*/ 2432 w 9705"/>
                <a:gd name="connsiteY2" fmla="*/ 9151 h 9797"/>
                <a:gd name="connsiteX3" fmla="*/ 5143 w 9705"/>
                <a:gd name="connsiteY3" fmla="*/ 9562 h 9797"/>
                <a:gd name="connsiteX4" fmla="*/ 9648 w 9705"/>
                <a:gd name="connsiteY4" fmla="*/ 5449 h 9797"/>
                <a:gd name="connsiteX5" fmla="*/ 4247 w 9705"/>
                <a:gd name="connsiteY5" fmla="*/ 7 h 9797"/>
                <a:gd name="connsiteX0" fmla="*/ 3838 w 9462"/>
                <a:gd name="connsiteY0" fmla="*/ 9 h 10042"/>
                <a:gd name="connsiteX1" fmla="*/ 44 w 9462"/>
                <a:gd name="connsiteY1" fmla="*/ 6824 h 10042"/>
                <a:gd name="connsiteX2" fmla="*/ 1968 w 9462"/>
                <a:gd name="connsiteY2" fmla="*/ 9343 h 10042"/>
                <a:gd name="connsiteX3" fmla="*/ 4761 w 9462"/>
                <a:gd name="connsiteY3" fmla="*/ 9762 h 10042"/>
                <a:gd name="connsiteX4" fmla="*/ 9403 w 9462"/>
                <a:gd name="connsiteY4" fmla="*/ 5564 h 10042"/>
                <a:gd name="connsiteX5" fmla="*/ 3838 w 9462"/>
                <a:gd name="connsiteY5" fmla="*/ 9 h 10042"/>
                <a:gd name="connsiteX0" fmla="*/ 4859 w 10031"/>
                <a:gd name="connsiteY0" fmla="*/ 9 h 10000"/>
                <a:gd name="connsiteX1" fmla="*/ 78 w 10031"/>
                <a:gd name="connsiteY1" fmla="*/ 6795 h 10000"/>
                <a:gd name="connsiteX2" fmla="*/ 2111 w 10031"/>
                <a:gd name="connsiteY2" fmla="*/ 9304 h 10000"/>
                <a:gd name="connsiteX3" fmla="*/ 5063 w 10031"/>
                <a:gd name="connsiteY3" fmla="*/ 9721 h 10000"/>
                <a:gd name="connsiteX4" fmla="*/ 9969 w 10031"/>
                <a:gd name="connsiteY4" fmla="*/ 5541 h 10000"/>
                <a:gd name="connsiteX5" fmla="*/ 4859 w 10031"/>
                <a:gd name="connsiteY5" fmla="*/ 9 h 10000"/>
                <a:gd name="connsiteX0" fmla="*/ 4782 w 9959"/>
                <a:gd name="connsiteY0" fmla="*/ 9 h 9740"/>
                <a:gd name="connsiteX1" fmla="*/ 1 w 9959"/>
                <a:gd name="connsiteY1" fmla="*/ 6795 h 9740"/>
                <a:gd name="connsiteX2" fmla="*/ 4986 w 9959"/>
                <a:gd name="connsiteY2" fmla="*/ 9721 h 9740"/>
                <a:gd name="connsiteX3" fmla="*/ 9892 w 9959"/>
                <a:gd name="connsiteY3" fmla="*/ 5541 h 9740"/>
                <a:gd name="connsiteX4" fmla="*/ 4782 w 9959"/>
                <a:gd name="connsiteY4" fmla="*/ 9 h 9740"/>
                <a:gd name="connsiteX0" fmla="*/ 4415 w 9612"/>
                <a:gd name="connsiteY0" fmla="*/ 9 h 9999"/>
                <a:gd name="connsiteX1" fmla="*/ 1 w 9612"/>
                <a:gd name="connsiteY1" fmla="*/ 6976 h 9999"/>
                <a:gd name="connsiteX2" fmla="*/ 4620 w 9612"/>
                <a:gd name="connsiteY2" fmla="*/ 9980 h 9999"/>
                <a:gd name="connsiteX3" fmla="*/ 9546 w 9612"/>
                <a:gd name="connsiteY3" fmla="*/ 5689 h 9999"/>
                <a:gd name="connsiteX4" fmla="*/ 4415 w 9612"/>
                <a:gd name="connsiteY4" fmla="*/ 9 h 9999"/>
                <a:gd name="connsiteX0" fmla="*/ 4593 w 9503"/>
                <a:gd name="connsiteY0" fmla="*/ 3 h 9981"/>
                <a:gd name="connsiteX1" fmla="*/ 1 w 9503"/>
                <a:gd name="connsiteY1" fmla="*/ 6971 h 9981"/>
                <a:gd name="connsiteX2" fmla="*/ 4806 w 9503"/>
                <a:gd name="connsiteY2" fmla="*/ 9975 h 9981"/>
                <a:gd name="connsiteX3" fmla="*/ 9427 w 9503"/>
                <a:gd name="connsiteY3" fmla="*/ 6261 h 9981"/>
                <a:gd name="connsiteX4" fmla="*/ 4593 w 9503"/>
                <a:gd name="connsiteY4" fmla="*/ 3 h 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03" h="9981">
                  <a:moveTo>
                    <a:pt x="4593" y="3"/>
                  </a:moveTo>
                  <a:cubicBezTo>
                    <a:pt x="3022" y="121"/>
                    <a:pt x="-34" y="5309"/>
                    <a:pt x="1" y="6971"/>
                  </a:cubicBezTo>
                  <a:cubicBezTo>
                    <a:pt x="36" y="8634"/>
                    <a:pt x="3235" y="10093"/>
                    <a:pt x="4806" y="9975"/>
                  </a:cubicBezTo>
                  <a:cubicBezTo>
                    <a:pt x="6377" y="9857"/>
                    <a:pt x="10079" y="8654"/>
                    <a:pt x="9427" y="6261"/>
                  </a:cubicBezTo>
                  <a:cubicBezTo>
                    <a:pt x="8772" y="3866"/>
                    <a:pt x="6164" y="-115"/>
                    <a:pt x="4593" y="3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Text Box 6">
              <a:extLst>
                <a:ext uri="{FF2B5EF4-FFF2-40B4-BE49-F238E27FC236}">
                  <a16:creationId xmlns:a16="http://schemas.microsoft.com/office/drawing/2014/main" id="{2BE43E97-81D2-4516-B5EA-01B026CB9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79" name="Text Box 9">
              <a:extLst>
                <a:ext uri="{FF2B5EF4-FFF2-40B4-BE49-F238E27FC236}">
                  <a16:creationId xmlns:a16="http://schemas.microsoft.com/office/drawing/2014/main" id="{15B847A2-E733-4F8C-AD7A-5AA05E4F4C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80" name="Text Box 11">
              <a:extLst>
                <a:ext uri="{FF2B5EF4-FFF2-40B4-BE49-F238E27FC236}">
                  <a16:creationId xmlns:a16="http://schemas.microsoft.com/office/drawing/2014/main" id="{543AE9B6-EE12-4582-8A03-11B615624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81" name="Text Box 12">
              <a:extLst>
                <a:ext uri="{FF2B5EF4-FFF2-40B4-BE49-F238E27FC236}">
                  <a16:creationId xmlns:a16="http://schemas.microsoft.com/office/drawing/2014/main" id="{34FF6857-C865-4054-86B1-058871A4E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</a:t>
              </a:r>
              <a:endParaRPr lang="en-CA" altLang="en-US" sz="2000" i="0" dirty="0"/>
            </a:p>
          </p:txBody>
        </p:sp>
        <p:sp>
          <p:nvSpPr>
            <p:cNvPr id="82" name="Text Box 13">
              <a:extLst>
                <a:ext uri="{FF2B5EF4-FFF2-40B4-BE49-F238E27FC236}">
                  <a16:creationId xmlns:a16="http://schemas.microsoft.com/office/drawing/2014/main" id="{D9C49DCA-3548-46D0-B554-3735A450C9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</p:grpSp>
      <p:grpSp>
        <p:nvGrpSpPr>
          <p:cNvPr id="83" name="Group 82">
            <a:extLst>
              <a:ext uri="{FF2B5EF4-FFF2-40B4-BE49-F238E27FC236}">
                <a16:creationId xmlns:a16="http://schemas.microsoft.com/office/drawing/2014/main" id="{A63C9350-4869-47A6-868C-22483A5FFBB6}"/>
              </a:ext>
            </a:extLst>
          </p:cNvPr>
          <p:cNvGrpSpPr/>
          <p:nvPr/>
        </p:nvGrpSpPr>
        <p:grpSpPr>
          <a:xfrm>
            <a:off x="6343888" y="1060376"/>
            <a:ext cx="1420599" cy="1044300"/>
            <a:chOff x="3485811" y="4978206"/>
            <a:chExt cx="1344498" cy="971744"/>
          </a:xfrm>
        </p:grpSpPr>
        <p:sp>
          <p:nvSpPr>
            <p:cNvPr id="84" name="Freeform 4">
              <a:extLst>
                <a:ext uri="{FF2B5EF4-FFF2-40B4-BE49-F238E27FC236}">
                  <a16:creationId xmlns:a16="http://schemas.microsoft.com/office/drawing/2014/main" id="{BD3965B3-FB4A-497B-BD36-609103C88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5811" y="4978206"/>
              <a:ext cx="1280689" cy="95047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  <a:gd name="connsiteX0" fmla="*/ 1825 w 9606"/>
                <a:gd name="connsiteY0" fmla="*/ 1621 h 9040"/>
                <a:gd name="connsiteX1" fmla="*/ 15 w 9606"/>
                <a:gd name="connsiteY1" fmla="*/ 5164 h 9040"/>
                <a:gd name="connsiteX2" fmla="*/ 2747 w 9606"/>
                <a:gd name="connsiteY2" fmla="*/ 6308 h 9040"/>
                <a:gd name="connsiteX3" fmla="*/ 5988 w 9606"/>
                <a:gd name="connsiteY3" fmla="*/ 6438 h 9040"/>
                <a:gd name="connsiteX4" fmla="*/ 6874 w 9606"/>
                <a:gd name="connsiteY4" fmla="*/ 9038 h 9040"/>
                <a:gd name="connsiteX5" fmla="*/ 9584 w 9606"/>
                <a:gd name="connsiteY5" fmla="*/ 5872 h 9040"/>
                <a:gd name="connsiteX6" fmla="*/ 5187 w 9606"/>
                <a:gd name="connsiteY6" fmla="*/ 204 h 9040"/>
                <a:gd name="connsiteX7" fmla="*/ 1825 w 9606"/>
                <a:gd name="connsiteY7" fmla="*/ 1621 h 9040"/>
                <a:gd name="connsiteX0" fmla="*/ 1899 w 7438"/>
                <a:gd name="connsiteY0" fmla="*/ 1688 h 9930"/>
                <a:gd name="connsiteX1" fmla="*/ 15 w 7438"/>
                <a:gd name="connsiteY1" fmla="*/ 5607 h 9930"/>
                <a:gd name="connsiteX2" fmla="*/ 2859 w 7438"/>
                <a:gd name="connsiteY2" fmla="*/ 6873 h 9930"/>
                <a:gd name="connsiteX3" fmla="*/ 6233 w 7438"/>
                <a:gd name="connsiteY3" fmla="*/ 7017 h 9930"/>
                <a:gd name="connsiteX4" fmla="*/ 7155 w 7438"/>
                <a:gd name="connsiteY4" fmla="*/ 9893 h 9930"/>
                <a:gd name="connsiteX5" fmla="*/ 7308 w 7438"/>
                <a:gd name="connsiteY5" fmla="*/ 4681 h 9930"/>
                <a:gd name="connsiteX6" fmla="*/ 5399 w 7438"/>
                <a:gd name="connsiteY6" fmla="*/ 121 h 9930"/>
                <a:gd name="connsiteX7" fmla="*/ 1899 w 7438"/>
                <a:gd name="connsiteY7" fmla="*/ 1688 h 9930"/>
                <a:gd name="connsiteX0" fmla="*/ 2553 w 9857"/>
                <a:gd name="connsiteY0" fmla="*/ 1700 h 7244"/>
                <a:gd name="connsiteX1" fmla="*/ 20 w 9857"/>
                <a:gd name="connsiteY1" fmla="*/ 5647 h 7244"/>
                <a:gd name="connsiteX2" fmla="*/ 3844 w 9857"/>
                <a:gd name="connsiteY2" fmla="*/ 6921 h 7244"/>
                <a:gd name="connsiteX3" fmla="*/ 8380 w 9857"/>
                <a:gd name="connsiteY3" fmla="*/ 7066 h 7244"/>
                <a:gd name="connsiteX4" fmla="*/ 9825 w 9857"/>
                <a:gd name="connsiteY4" fmla="*/ 4714 h 7244"/>
                <a:gd name="connsiteX5" fmla="*/ 7259 w 9857"/>
                <a:gd name="connsiteY5" fmla="*/ 122 h 7244"/>
                <a:gd name="connsiteX6" fmla="*/ 2553 w 9857"/>
                <a:gd name="connsiteY6" fmla="*/ 1700 h 7244"/>
                <a:gd name="connsiteX0" fmla="*/ 2590 w 9984"/>
                <a:gd name="connsiteY0" fmla="*/ 2347 h 9560"/>
                <a:gd name="connsiteX1" fmla="*/ 20 w 9984"/>
                <a:gd name="connsiteY1" fmla="*/ 7795 h 9560"/>
                <a:gd name="connsiteX2" fmla="*/ 3900 w 9984"/>
                <a:gd name="connsiteY2" fmla="*/ 9554 h 9560"/>
                <a:gd name="connsiteX3" fmla="*/ 7717 w 9984"/>
                <a:gd name="connsiteY3" fmla="*/ 8316 h 9560"/>
                <a:gd name="connsiteX4" fmla="*/ 9968 w 9984"/>
                <a:gd name="connsiteY4" fmla="*/ 6507 h 9560"/>
                <a:gd name="connsiteX5" fmla="*/ 7364 w 9984"/>
                <a:gd name="connsiteY5" fmla="*/ 168 h 9560"/>
                <a:gd name="connsiteX6" fmla="*/ 2590 w 9984"/>
                <a:gd name="connsiteY6" fmla="*/ 2347 h 9560"/>
                <a:gd name="connsiteX0" fmla="*/ 2594 w 8814"/>
                <a:gd name="connsiteY0" fmla="*/ 2287 h 9843"/>
                <a:gd name="connsiteX1" fmla="*/ 20 w 8814"/>
                <a:gd name="connsiteY1" fmla="*/ 7986 h 9843"/>
                <a:gd name="connsiteX2" fmla="*/ 3906 w 8814"/>
                <a:gd name="connsiteY2" fmla="*/ 9826 h 9843"/>
                <a:gd name="connsiteX3" fmla="*/ 7729 w 8814"/>
                <a:gd name="connsiteY3" fmla="*/ 8531 h 9843"/>
                <a:gd name="connsiteX4" fmla="*/ 8770 w 8814"/>
                <a:gd name="connsiteY4" fmla="*/ 2927 h 9843"/>
                <a:gd name="connsiteX5" fmla="*/ 7376 w 8814"/>
                <a:gd name="connsiteY5" fmla="*/ 8 h 9843"/>
                <a:gd name="connsiteX6" fmla="*/ 2594 w 8814"/>
                <a:gd name="connsiteY6" fmla="*/ 2287 h 9843"/>
                <a:gd name="connsiteX0" fmla="*/ 2941 w 9999"/>
                <a:gd name="connsiteY0" fmla="*/ 1131 h 8808"/>
                <a:gd name="connsiteX1" fmla="*/ 21 w 9999"/>
                <a:gd name="connsiteY1" fmla="*/ 6921 h 8808"/>
                <a:gd name="connsiteX2" fmla="*/ 4430 w 9999"/>
                <a:gd name="connsiteY2" fmla="*/ 8791 h 8808"/>
                <a:gd name="connsiteX3" fmla="*/ 8767 w 9999"/>
                <a:gd name="connsiteY3" fmla="*/ 7475 h 8808"/>
                <a:gd name="connsiteX4" fmla="*/ 9948 w 9999"/>
                <a:gd name="connsiteY4" fmla="*/ 1782 h 8808"/>
                <a:gd name="connsiteX5" fmla="*/ 7151 w 9999"/>
                <a:gd name="connsiteY5" fmla="*/ 39 h 8808"/>
                <a:gd name="connsiteX6" fmla="*/ 2941 w 9999"/>
                <a:gd name="connsiteY6" fmla="*/ 1131 h 8808"/>
                <a:gd name="connsiteX0" fmla="*/ 2941 w 10000"/>
                <a:gd name="connsiteY0" fmla="*/ 1284 h 9399"/>
                <a:gd name="connsiteX1" fmla="*/ 21 w 10000"/>
                <a:gd name="connsiteY1" fmla="*/ 7858 h 9399"/>
                <a:gd name="connsiteX2" fmla="*/ 4430 w 10000"/>
                <a:gd name="connsiteY2" fmla="*/ 9287 h 9399"/>
                <a:gd name="connsiteX3" fmla="*/ 8768 w 10000"/>
                <a:gd name="connsiteY3" fmla="*/ 8487 h 9399"/>
                <a:gd name="connsiteX4" fmla="*/ 9949 w 10000"/>
                <a:gd name="connsiteY4" fmla="*/ 2023 h 9399"/>
                <a:gd name="connsiteX5" fmla="*/ 7152 w 10000"/>
                <a:gd name="connsiteY5" fmla="*/ 44 h 9399"/>
                <a:gd name="connsiteX6" fmla="*/ 2941 w 10000"/>
                <a:gd name="connsiteY6" fmla="*/ 1284 h 9399"/>
                <a:gd name="connsiteX0" fmla="*/ 1587 w 8646"/>
                <a:gd name="connsiteY0" fmla="*/ 1351 h 10066"/>
                <a:gd name="connsiteX1" fmla="*/ 45 w 8646"/>
                <a:gd name="connsiteY1" fmla="*/ 7237 h 10066"/>
                <a:gd name="connsiteX2" fmla="*/ 3076 w 8646"/>
                <a:gd name="connsiteY2" fmla="*/ 9866 h 10066"/>
                <a:gd name="connsiteX3" fmla="*/ 7414 w 8646"/>
                <a:gd name="connsiteY3" fmla="*/ 9015 h 10066"/>
                <a:gd name="connsiteX4" fmla="*/ 8595 w 8646"/>
                <a:gd name="connsiteY4" fmla="*/ 2137 h 10066"/>
                <a:gd name="connsiteX5" fmla="*/ 5798 w 8646"/>
                <a:gd name="connsiteY5" fmla="*/ 32 h 10066"/>
                <a:gd name="connsiteX6" fmla="*/ 1587 w 8646"/>
                <a:gd name="connsiteY6" fmla="*/ 1351 h 10066"/>
                <a:gd name="connsiteX0" fmla="*/ 1836 w 9989"/>
                <a:gd name="connsiteY0" fmla="*/ 1342 h 9835"/>
                <a:gd name="connsiteX1" fmla="*/ 52 w 9989"/>
                <a:gd name="connsiteY1" fmla="*/ 7190 h 9835"/>
                <a:gd name="connsiteX2" fmla="*/ 3558 w 9989"/>
                <a:gd name="connsiteY2" fmla="*/ 9801 h 9835"/>
                <a:gd name="connsiteX3" fmla="*/ 8388 w 9989"/>
                <a:gd name="connsiteY3" fmla="*/ 8222 h 9835"/>
                <a:gd name="connsiteX4" fmla="*/ 9941 w 9989"/>
                <a:gd name="connsiteY4" fmla="*/ 2123 h 9835"/>
                <a:gd name="connsiteX5" fmla="*/ 6706 w 9989"/>
                <a:gd name="connsiteY5" fmla="*/ 32 h 9835"/>
                <a:gd name="connsiteX6" fmla="*/ 1836 w 9989"/>
                <a:gd name="connsiteY6" fmla="*/ 1342 h 9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9989" h="9835">
                  <a:moveTo>
                    <a:pt x="1836" y="1342"/>
                  </a:moveTo>
                  <a:cubicBezTo>
                    <a:pt x="726" y="2535"/>
                    <a:pt x="-235" y="5780"/>
                    <a:pt x="52" y="7190"/>
                  </a:cubicBezTo>
                  <a:cubicBezTo>
                    <a:pt x="339" y="8600"/>
                    <a:pt x="2169" y="9629"/>
                    <a:pt x="3558" y="9801"/>
                  </a:cubicBezTo>
                  <a:cubicBezTo>
                    <a:pt x="4947" y="9973"/>
                    <a:pt x="7324" y="9501"/>
                    <a:pt x="8388" y="8222"/>
                  </a:cubicBezTo>
                  <a:cubicBezTo>
                    <a:pt x="9452" y="6941"/>
                    <a:pt x="10190" y="4162"/>
                    <a:pt x="9941" y="2123"/>
                  </a:cubicBezTo>
                  <a:cubicBezTo>
                    <a:pt x="9692" y="87"/>
                    <a:pt x="8056" y="163"/>
                    <a:pt x="6706" y="32"/>
                  </a:cubicBezTo>
                  <a:cubicBezTo>
                    <a:pt x="5355" y="-98"/>
                    <a:pt x="2945" y="149"/>
                    <a:pt x="1836" y="1342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Text Box 5">
              <a:extLst>
                <a:ext uri="{FF2B5EF4-FFF2-40B4-BE49-F238E27FC236}">
                  <a16:creationId xmlns:a16="http://schemas.microsoft.com/office/drawing/2014/main" id="{A83FE99C-C97A-488C-9844-4C2CA9C95E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84600" y="5061477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86" name="Text Box 7">
              <a:extLst>
                <a:ext uri="{FF2B5EF4-FFF2-40B4-BE49-F238E27FC236}">
                  <a16:creationId xmlns:a16="http://schemas.microsoft.com/office/drawing/2014/main" id="{CB90E354-3804-427F-922E-68D0FA0D47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909" y="5445303"/>
              <a:ext cx="53340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87" name="Text Box 8">
              <a:extLst>
                <a:ext uri="{FF2B5EF4-FFF2-40B4-BE49-F238E27FC236}">
                  <a16:creationId xmlns:a16="http://schemas.microsoft.com/office/drawing/2014/main" id="{2937D525-F42E-4F94-9B49-BFB31695E4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76675" y="5553075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88" name="Text Box 10">
              <a:extLst>
                <a:ext uri="{FF2B5EF4-FFF2-40B4-BE49-F238E27FC236}">
                  <a16:creationId xmlns:a16="http://schemas.microsoft.com/office/drawing/2014/main" id="{510FEC95-2EBC-4611-B954-6016891E28A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296909" y="5043311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89" name="Rectangle 14">
              <a:extLst>
                <a:ext uri="{FF2B5EF4-FFF2-40B4-BE49-F238E27FC236}">
                  <a16:creationId xmlns:a16="http://schemas.microsoft.com/office/drawing/2014/main" id="{B2C9B4A2-90F3-4B59-852D-82AC57345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650" y="5386388"/>
              <a:ext cx="4381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sp>
        <p:nvSpPr>
          <p:cNvPr id="90" name="Freeform 104">
            <a:extLst>
              <a:ext uri="{FF2B5EF4-FFF2-40B4-BE49-F238E27FC236}">
                <a16:creationId xmlns:a16="http://schemas.microsoft.com/office/drawing/2014/main" id="{90780659-B4DC-4B9C-AD39-1592D4B3A978}"/>
              </a:ext>
            </a:extLst>
          </p:cNvPr>
          <p:cNvSpPr>
            <a:spLocks/>
          </p:cNvSpPr>
          <p:nvPr/>
        </p:nvSpPr>
        <p:spPr bwMode="auto">
          <a:xfrm>
            <a:off x="6883400" y="896938"/>
            <a:ext cx="977900" cy="1770062"/>
          </a:xfrm>
          <a:custGeom>
            <a:avLst/>
            <a:gdLst>
              <a:gd name="T0" fmla="*/ 0 w 616"/>
              <a:gd name="T1" fmla="*/ 1115 h 1115"/>
              <a:gd name="T2" fmla="*/ 192 w 616"/>
              <a:gd name="T3" fmla="*/ 731 h 1115"/>
              <a:gd name="T4" fmla="*/ 480 w 616"/>
              <a:gd name="T5" fmla="*/ 539 h 1115"/>
              <a:gd name="T6" fmla="*/ 616 w 616"/>
              <a:gd name="T7" fmla="*/ 0 h 1115"/>
              <a:gd name="T8" fmla="*/ 0 60000 65536"/>
              <a:gd name="T9" fmla="*/ 0 60000 65536"/>
              <a:gd name="T10" fmla="*/ 0 60000 65536"/>
              <a:gd name="T11" fmla="*/ 0 60000 65536"/>
              <a:gd name="T12" fmla="*/ 0 w 616"/>
              <a:gd name="T13" fmla="*/ 0 h 1115"/>
              <a:gd name="T14" fmla="*/ 616 w 616"/>
              <a:gd name="T15" fmla="*/ 1115 h 11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6" h="1115">
                <a:moveTo>
                  <a:pt x="0" y="1115"/>
                </a:moveTo>
                <a:cubicBezTo>
                  <a:pt x="56" y="971"/>
                  <a:pt x="112" y="827"/>
                  <a:pt x="192" y="731"/>
                </a:cubicBezTo>
                <a:cubicBezTo>
                  <a:pt x="272" y="635"/>
                  <a:pt x="409" y="661"/>
                  <a:pt x="480" y="539"/>
                </a:cubicBezTo>
                <a:cubicBezTo>
                  <a:pt x="551" y="417"/>
                  <a:pt x="588" y="112"/>
                  <a:pt x="616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1" name="Picture 4">
            <a:extLst>
              <a:ext uri="{FF2B5EF4-FFF2-40B4-BE49-F238E27FC236}">
                <a16:creationId xmlns:a16="http://schemas.microsoft.com/office/drawing/2014/main" id="{0B523C17-0148-447E-AEBE-B1ECB6743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7249" y="6231167"/>
            <a:ext cx="624662" cy="563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2" name="Group 49">
            <a:extLst>
              <a:ext uri="{FF2B5EF4-FFF2-40B4-BE49-F238E27FC236}">
                <a16:creationId xmlns:a16="http://schemas.microsoft.com/office/drawing/2014/main" id="{AC070944-C97A-4BD9-B375-570FDB8FABD5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9600" y="5571056"/>
            <a:ext cx="381000" cy="993775"/>
            <a:chOff x="2308" y="1513"/>
            <a:chExt cx="1162" cy="2570"/>
          </a:xfrm>
        </p:grpSpPr>
        <p:grpSp>
          <p:nvGrpSpPr>
            <p:cNvPr id="93" name="Group 50">
              <a:extLst>
                <a:ext uri="{FF2B5EF4-FFF2-40B4-BE49-F238E27FC236}">
                  <a16:creationId xmlns:a16="http://schemas.microsoft.com/office/drawing/2014/main" id="{2AA69507-FC10-4763-9425-085D7D047F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1" name="Freeform 51">
                <a:extLst>
                  <a:ext uri="{FF2B5EF4-FFF2-40B4-BE49-F238E27FC236}">
                    <a16:creationId xmlns:a16="http://schemas.microsoft.com/office/drawing/2014/main" id="{5E900B8C-1125-4C0A-981B-22EFC5C0F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2" name="Freeform 52">
                <a:extLst>
                  <a:ext uri="{FF2B5EF4-FFF2-40B4-BE49-F238E27FC236}">
                    <a16:creationId xmlns:a16="http://schemas.microsoft.com/office/drawing/2014/main" id="{57259AB1-F614-434D-A7EB-8BFF0E0EC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3" name="Freeform 53">
                <a:extLst>
                  <a:ext uri="{FF2B5EF4-FFF2-40B4-BE49-F238E27FC236}">
                    <a16:creationId xmlns:a16="http://schemas.microsoft.com/office/drawing/2014/main" id="{CD92F3DE-AE83-422F-BEFC-A41846A6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54">
                <a:extLst>
                  <a:ext uri="{FF2B5EF4-FFF2-40B4-BE49-F238E27FC236}">
                    <a16:creationId xmlns:a16="http://schemas.microsoft.com/office/drawing/2014/main" id="{175E3743-F527-40C3-B9A5-49C2AF76F6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55">
                <a:extLst>
                  <a:ext uri="{FF2B5EF4-FFF2-40B4-BE49-F238E27FC236}">
                    <a16:creationId xmlns:a16="http://schemas.microsoft.com/office/drawing/2014/main" id="{3784B592-0792-40D4-B096-464F3F35D9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56">
                <a:extLst>
                  <a:ext uri="{FF2B5EF4-FFF2-40B4-BE49-F238E27FC236}">
                    <a16:creationId xmlns:a16="http://schemas.microsoft.com/office/drawing/2014/main" id="{43E55376-9AB3-4B96-A9C0-9D6CE8EA46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4" name="Freeform 57">
              <a:extLst>
                <a:ext uri="{FF2B5EF4-FFF2-40B4-BE49-F238E27FC236}">
                  <a16:creationId xmlns:a16="http://schemas.microsoft.com/office/drawing/2014/main" id="{14DDE945-0D19-46B2-949F-83155ED75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" name="Freeform 58">
              <a:extLst>
                <a:ext uri="{FF2B5EF4-FFF2-40B4-BE49-F238E27FC236}">
                  <a16:creationId xmlns:a16="http://schemas.microsoft.com/office/drawing/2014/main" id="{73B2274D-6C93-442B-8DC6-41DBE8D988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Oval 59">
              <a:extLst>
                <a:ext uri="{FF2B5EF4-FFF2-40B4-BE49-F238E27FC236}">
                  <a16:creationId xmlns:a16="http://schemas.microsoft.com/office/drawing/2014/main" id="{FFDFDCD5-B640-46C7-B4F9-54ED933CE1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7" name="Oval 60">
              <a:extLst>
                <a:ext uri="{FF2B5EF4-FFF2-40B4-BE49-F238E27FC236}">
                  <a16:creationId xmlns:a16="http://schemas.microsoft.com/office/drawing/2014/main" id="{CE3DF456-D8C4-440C-AC06-252B292CAAF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8" name="Oval 61">
              <a:extLst>
                <a:ext uri="{FF2B5EF4-FFF2-40B4-BE49-F238E27FC236}">
                  <a16:creationId xmlns:a16="http://schemas.microsoft.com/office/drawing/2014/main" id="{99C28F2C-5ACC-4062-9A5D-AEBF5FB631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9" name="Oval 62">
              <a:extLst>
                <a:ext uri="{FF2B5EF4-FFF2-40B4-BE49-F238E27FC236}">
                  <a16:creationId xmlns:a16="http://schemas.microsoft.com/office/drawing/2014/main" id="{51CECB12-17C9-422D-94CD-D06D83B6FB9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0" name="Oval 63">
              <a:extLst>
                <a:ext uri="{FF2B5EF4-FFF2-40B4-BE49-F238E27FC236}">
                  <a16:creationId xmlns:a16="http://schemas.microsoft.com/office/drawing/2014/main" id="{043AC74F-26D5-4611-B707-D8B10CFF2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07" name="Group 49">
            <a:extLst>
              <a:ext uri="{FF2B5EF4-FFF2-40B4-BE49-F238E27FC236}">
                <a16:creationId xmlns:a16="http://schemas.microsoft.com/office/drawing/2014/main" id="{C49FBB6C-AFAE-4904-92B7-0F8CA581298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72031" y="5723456"/>
            <a:ext cx="381000" cy="993775"/>
            <a:chOff x="2308" y="1513"/>
            <a:chExt cx="1162" cy="2570"/>
          </a:xfrm>
        </p:grpSpPr>
        <p:grpSp>
          <p:nvGrpSpPr>
            <p:cNvPr id="108" name="Group 50">
              <a:extLst>
                <a:ext uri="{FF2B5EF4-FFF2-40B4-BE49-F238E27FC236}">
                  <a16:creationId xmlns:a16="http://schemas.microsoft.com/office/drawing/2014/main" id="{855522F6-7329-4FAE-8EA8-4B84FF777A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16" name="Freeform 51">
                <a:extLst>
                  <a:ext uri="{FF2B5EF4-FFF2-40B4-BE49-F238E27FC236}">
                    <a16:creationId xmlns:a16="http://schemas.microsoft.com/office/drawing/2014/main" id="{F7DAA045-3145-49F1-8178-E414D87AFE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52">
                <a:extLst>
                  <a:ext uri="{FF2B5EF4-FFF2-40B4-BE49-F238E27FC236}">
                    <a16:creationId xmlns:a16="http://schemas.microsoft.com/office/drawing/2014/main" id="{BDECEFFC-1939-4F8A-9C67-A274085E0C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Freeform 53">
                <a:extLst>
                  <a:ext uri="{FF2B5EF4-FFF2-40B4-BE49-F238E27FC236}">
                    <a16:creationId xmlns:a16="http://schemas.microsoft.com/office/drawing/2014/main" id="{1CA5A310-8F0A-47BB-825D-4270FB21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Freeform 54">
                <a:extLst>
                  <a:ext uri="{FF2B5EF4-FFF2-40B4-BE49-F238E27FC236}">
                    <a16:creationId xmlns:a16="http://schemas.microsoft.com/office/drawing/2014/main" id="{AB3EA005-311C-4C0C-AC1B-611328ABAE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Freeform 55">
                <a:extLst>
                  <a:ext uri="{FF2B5EF4-FFF2-40B4-BE49-F238E27FC236}">
                    <a16:creationId xmlns:a16="http://schemas.microsoft.com/office/drawing/2014/main" id="{56C007C9-5586-45CC-AEF8-EA610D1D0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" name="Freeform 56">
                <a:extLst>
                  <a:ext uri="{FF2B5EF4-FFF2-40B4-BE49-F238E27FC236}">
                    <a16:creationId xmlns:a16="http://schemas.microsoft.com/office/drawing/2014/main" id="{1E52B8C1-62AA-45D3-A7A4-01EFF9AF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9" name="Freeform 57">
              <a:extLst>
                <a:ext uri="{FF2B5EF4-FFF2-40B4-BE49-F238E27FC236}">
                  <a16:creationId xmlns:a16="http://schemas.microsoft.com/office/drawing/2014/main" id="{F1F0AF50-35CA-4EDF-8D03-EDB5A0ED1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Freeform 58">
              <a:extLst>
                <a:ext uri="{FF2B5EF4-FFF2-40B4-BE49-F238E27FC236}">
                  <a16:creationId xmlns:a16="http://schemas.microsoft.com/office/drawing/2014/main" id="{35AC42B0-09E1-4637-AB20-FB39DB23A60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Oval 59">
              <a:extLst>
                <a:ext uri="{FF2B5EF4-FFF2-40B4-BE49-F238E27FC236}">
                  <a16:creationId xmlns:a16="http://schemas.microsoft.com/office/drawing/2014/main" id="{EBA6D525-366D-419C-8030-21EC1BD7AB6C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2" name="Oval 60">
              <a:extLst>
                <a:ext uri="{FF2B5EF4-FFF2-40B4-BE49-F238E27FC236}">
                  <a16:creationId xmlns:a16="http://schemas.microsoft.com/office/drawing/2014/main" id="{A43D7B01-A993-4074-873E-C94EC7EB558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3" name="Oval 61">
              <a:extLst>
                <a:ext uri="{FF2B5EF4-FFF2-40B4-BE49-F238E27FC236}">
                  <a16:creationId xmlns:a16="http://schemas.microsoft.com/office/drawing/2014/main" id="{F6A046AF-E776-42D2-B06F-C30179A56AA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4" name="Oval 62">
              <a:extLst>
                <a:ext uri="{FF2B5EF4-FFF2-40B4-BE49-F238E27FC236}">
                  <a16:creationId xmlns:a16="http://schemas.microsoft.com/office/drawing/2014/main" id="{63F23493-0E9F-48F6-9561-6B43183B09B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5" name="Oval 63">
              <a:extLst>
                <a:ext uri="{FF2B5EF4-FFF2-40B4-BE49-F238E27FC236}">
                  <a16:creationId xmlns:a16="http://schemas.microsoft.com/office/drawing/2014/main" id="{896FADC1-C3D0-4C05-9913-6052AB476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22" name="Group 49">
            <a:extLst>
              <a:ext uri="{FF2B5EF4-FFF2-40B4-BE49-F238E27FC236}">
                <a16:creationId xmlns:a16="http://schemas.microsoft.com/office/drawing/2014/main" id="{0046A747-1803-4884-9152-6BD6FCD6DC2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1134462" y="5875856"/>
            <a:ext cx="381000" cy="993775"/>
            <a:chOff x="2308" y="1513"/>
            <a:chExt cx="1162" cy="2570"/>
          </a:xfrm>
        </p:grpSpPr>
        <p:grpSp>
          <p:nvGrpSpPr>
            <p:cNvPr id="123" name="Group 50">
              <a:extLst>
                <a:ext uri="{FF2B5EF4-FFF2-40B4-BE49-F238E27FC236}">
                  <a16:creationId xmlns:a16="http://schemas.microsoft.com/office/drawing/2014/main" id="{38F41BF2-DA4C-4E82-A4C7-589AA5271A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1" name="Freeform 51">
                <a:extLst>
                  <a:ext uri="{FF2B5EF4-FFF2-40B4-BE49-F238E27FC236}">
                    <a16:creationId xmlns:a16="http://schemas.microsoft.com/office/drawing/2014/main" id="{8DA4A4DB-5CE9-4764-AAC2-D57B083246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Freeform 52">
                <a:extLst>
                  <a:ext uri="{FF2B5EF4-FFF2-40B4-BE49-F238E27FC236}">
                    <a16:creationId xmlns:a16="http://schemas.microsoft.com/office/drawing/2014/main" id="{E3E10F36-E205-47E4-8074-BAAB20A001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" name="Freeform 53">
                <a:extLst>
                  <a:ext uri="{FF2B5EF4-FFF2-40B4-BE49-F238E27FC236}">
                    <a16:creationId xmlns:a16="http://schemas.microsoft.com/office/drawing/2014/main" id="{5D3E71A0-8666-4419-A850-A066B29B9D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" name="Freeform 54">
                <a:extLst>
                  <a:ext uri="{FF2B5EF4-FFF2-40B4-BE49-F238E27FC236}">
                    <a16:creationId xmlns:a16="http://schemas.microsoft.com/office/drawing/2014/main" id="{2DD0E45D-0D05-4D98-8359-36A480DDF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" name="Freeform 55">
                <a:extLst>
                  <a:ext uri="{FF2B5EF4-FFF2-40B4-BE49-F238E27FC236}">
                    <a16:creationId xmlns:a16="http://schemas.microsoft.com/office/drawing/2014/main" id="{E469E5FB-21F4-4078-ABA8-1BFA07A650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" name="Freeform 56">
                <a:extLst>
                  <a:ext uri="{FF2B5EF4-FFF2-40B4-BE49-F238E27FC236}">
                    <a16:creationId xmlns:a16="http://schemas.microsoft.com/office/drawing/2014/main" id="{B0450299-2156-41E6-AF4D-2165A6B9E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4" name="Freeform 57">
              <a:extLst>
                <a:ext uri="{FF2B5EF4-FFF2-40B4-BE49-F238E27FC236}">
                  <a16:creationId xmlns:a16="http://schemas.microsoft.com/office/drawing/2014/main" id="{6C58E7ED-C176-4E0B-80FB-BDE43E0D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5" name="Freeform 58">
              <a:extLst>
                <a:ext uri="{FF2B5EF4-FFF2-40B4-BE49-F238E27FC236}">
                  <a16:creationId xmlns:a16="http://schemas.microsoft.com/office/drawing/2014/main" id="{C6F4EE7E-E46F-4EBF-BAD4-75C42D3F5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6" name="Oval 59">
              <a:extLst>
                <a:ext uri="{FF2B5EF4-FFF2-40B4-BE49-F238E27FC236}">
                  <a16:creationId xmlns:a16="http://schemas.microsoft.com/office/drawing/2014/main" id="{2C2AA23D-BE87-422B-B250-06CE6A4E9F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7" name="Oval 60">
              <a:extLst>
                <a:ext uri="{FF2B5EF4-FFF2-40B4-BE49-F238E27FC236}">
                  <a16:creationId xmlns:a16="http://schemas.microsoft.com/office/drawing/2014/main" id="{049F1CA5-978A-49F1-BC8C-03741B4A3C8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8" name="Oval 61">
              <a:extLst>
                <a:ext uri="{FF2B5EF4-FFF2-40B4-BE49-F238E27FC236}">
                  <a16:creationId xmlns:a16="http://schemas.microsoft.com/office/drawing/2014/main" id="{D4C1D664-8328-4431-9482-3550DE1988D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9" name="Oval 62">
              <a:extLst>
                <a:ext uri="{FF2B5EF4-FFF2-40B4-BE49-F238E27FC236}">
                  <a16:creationId xmlns:a16="http://schemas.microsoft.com/office/drawing/2014/main" id="{61421B40-8FAC-4736-A5FA-273CA72DB01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0" name="Oval 63">
              <a:extLst>
                <a:ext uri="{FF2B5EF4-FFF2-40B4-BE49-F238E27FC236}">
                  <a16:creationId xmlns:a16="http://schemas.microsoft.com/office/drawing/2014/main" id="{8D6AC338-E722-4D43-BED3-63EC3EBA5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47F88034-4A89-44F3-8D83-3C769F776D08}"/>
              </a:ext>
            </a:extLst>
          </p:cNvPr>
          <p:cNvGrpSpPr/>
          <p:nvPr/>
        </p:nvGrpSpPr>
        <p:grpSpPr>
          <a:xfrm>
            <a:off x="2260600" y="6372224"/>
            <a:ext cx="406400" cy="333376"/>
            <a:chOff x="960438" y="4416425"/>
            <a:chExt cx="406400" cy="333376"/>
          </a:xfrm>
        </p:grpSpPr>
        <p:sp>
          <p:nvSpPr>
            <p:cNvPr id="144" name="AutoShape 214">
              <a:extLst>
                <a:ext uri="{FF2B5EF4-FFF2-40B4-BE49-F238E27FC236}">
                  <a16:creationId xmlns:a16="http://schemas.microsoft.com/office/drawing/2014/main" id="{462C80CD-0898-4F85-A5FC-8B3112974D78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0438" y="4416425"/>
              <a:ext cx="406400" cy="285750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400" i="0" baseline="-8000" dirty="0">
                  <a:solidFill>
                    <a:schemeClr val="bg2"/>
                  </a:solidFill>
                </a:rPr>
                <a:t>79 cm</a:t>
              </a:r>
              <a:endParaRPr lang="en-CA" altLang="en-US" sz="14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145" name="Line 215">
              <a:extLst>
                <a:ext uri="{FF2B5EF4-FFF2-40B4-BE49-F238E27FC236}">
                  <a16:creationId xmlns:a16="http://schemas.microsoft.com/office/drawing/2014/main" id="{3D3743F3-D58C-4409-81E0-C92A4C1731E8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63638" y="4678363"/>
              <a:ext cx="0" cy="71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46" name="AutoShape 8">
            <a:extLst>
              <a:ext uri="{FF2B5EF4-FFF2-40B4-BE49-F238E27FC236}">
                <a16:creationId xmlns:a16="http://schemas.microsoft.com/office/drawing/2014/main" id="{4B16CB4A-4A02-41F6-890B-DF8B09A3D8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1097518"/>
            <a:ext cx="5093277" cy="2981288"/>
          </a:xfrm>
          <a:prstGeom prst="wedgeRectCallout">
            <a:avLst>
              <a:gd name="adj1" fmla="val -41758"/>
              <a:gd name="adj2" fmla="val -6472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can have as many</a:t>
            </a:r>
            <a:br>
              <a:rPr lang="en-US" altLang="en-US" sz="2800" i="0" dirty="0"/>
            </a:br>
            <a:r>
              <a:rPr lang="en-US" altLang="en-US" sz="2800" i="0" dirty="0"/>
              <a:t> friends as you want.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give each a sub instance.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Meets the precondition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Smaller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Trust them to give you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     the output for their instances.</a:t>
            </a:r>
          </a:p>
          <a:p>
            <a:pPr marL="457200" indent="-457200" eaLnBrk="1" hangingPunct="1">
              <a:spcBef>
                <a:spcPct val="0"/>
              </a:spcBef>
            </a:pPr>
            <a:endParaRPr lang="en-US" altLang="en-US" sz="2800" i="0" dirty="0"/>
          </a:p>
        </p:txBody>
      </p:sp>
    </p:spTree>
    <p:extLst>
      <p:ext uri="{BB962C8B-B14F-4D97-AF65-F5344CB8AC3E}">
        <p14:creationId xmlns:p14="http://schemas.microsoft.com/office/powerpoint/2010/main" val="268027624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16667E-6 0.00254 L -0.57517 0.64953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8767" y="32338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0.00254 L -0.10365 -0.62709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5191" y="-3148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7" grpId="0" animBg="1"/>
      <p:bldP spid="68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9442" name="Picture 9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9443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2180" name="Text Box 4"/>
          <p:cNvSpPr txBox="1">
            <a:spLocks noChangeArrowheads="1"/>
          </p:cNvSpPr>
          <p:nvPr/>
        </p:nvSpPr>
        <p:spPr bwMode="auto">
          <a:xfrm>
            <a:off x="803275" y="4191000"/>
            <a:ext cx="7505700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Each friend returns a solution his sub-instance.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Trust him to do this.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But don’t expect him to do or know anything else.  </a:t>
            </a:r>
          </a:p>
        </p:txBody>
      </p:sp>
      <p:sp>
        <p:nvSpPr>
          <p:cNvPr id="562183" name="Oval 7"/>
          <p:cNvSpPr>
            <a:spLocks noChangeArrowheads="1"/>
          </p:cNvSpPr>
          <p:nvPr/>
        </p:nvSpPr>
        <p:spPr bwMode="auto">
          <a:xfrm>
            <a:off x="1571625" y="236220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2184" name="Oval 8"/>
          <p:cNvSpPr>
            <a:spLocks noChangeArrowheads="1"/>
          </p:cNvSpPr>
          <p:nvPr/>
        </p:nvSpPr>
        <p:spPr bwMode="auto">
          <a:xfrm>
            <a:off x="1560513" y="289560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0">
                                            <p:txEl>
                                              <p:charRg st="0" end="4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2180">
                                            <p:txEl>
                                              <p:charRg st="0" end="4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2180">
                                            <p:txEl>
                                              <p:charRg st="0" end="4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21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21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621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621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0">
                                            <p:txEl>
                                              <p:charRg st="48" end="7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62180">
                                            <p:txEl>
                                              <p:charRg st="48" end="7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62180">
                                            <p:txEl>
                                              <p:charRg st="48" end="7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2180">
                                            <p:txEl>
                                              <p:charRg st="70" end="12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2180">
                                            <p:txEl>
                                              <p:charRg st="70" end="12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2180">
                                            <p:txEl>
                                              <p:charRg st="70" end="12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2183" grpId="0" animBg="1"/>
      <p:bldP spid="562184" grpId="0" animBg="1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0466" name="Picture 12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0467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3204" name="Text Box 4"/>
          <p:cNvSpPr txBox="1">
            <a:spLocks noChangeArrowheads="1"/>
          </p:cNvSpPr>
          <p:nvPr/>
        </p:nvSpPr>
        <p:spPr bwMode="auto">
          <a:xfrm>
            <a:off x="1665288" y="4191000"/>
            <a:ext cx="5776912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Combine their solutions</a:t>
            </a:r>
            <a:br>
              <a:rPr lang="en-US" altLang="en-US" sz="2800" i="0"/>
            </a:br>
            <a:r>
              <a:rPr lang="en-US" altLang="en-US" sz="2800" i="0"/>
              <a:t>to construct a solution to your instance.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Return your solution.</a:t>
            </a:r>
          </a:p>
        </p:txBody>
      </p:sp>
      <p:sp>
        <p:nvSpPr>
          <p:cNvPr id="563205" name="Oval 5"/>
          <p:cNvSpPr>
            <a:spLocks noChangeArrowheads="1"/>
          </p:cNvSpPr>
          <p:nvPr/>
        </p:nvSpPr>
        <p:spPr bwMode="auto">
          <a:xfrm>
            <a:off x="1571625" y="236220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3206" name="Oval 6"/>
          <p:cNvSpPr>
            <a:spLocks noChangeArrowheads="1"/>
          </p:cNvSpPr>
          <p:nvPr/>
        </p:nvSpPr>
        <p:spPr bwMode="auto">
          <a:xfrm>
            <a:off x="1560513" y="2895600"/>
            <a:ext cx="19050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3208" name="Oval 8"/>
          <p:cNvSpPr>
            <a:spLocks noChangeArrowheads="1"/>
          </p:cNvSpPr>
          <p:nvPr/>
        </p:nvSpPr>
        <p:spPr bwMode="auto">
          <a:xfrm>
            <a:off x="1524000" y="3200400"/>
            <a:ext cx="990600" cy="304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563209" name="Freeform 9"/>
          <p:cNvSpPr>
            <a:spLocks/>
          </p:cNvSpPr>
          <p:nvPr/>
        </p:nvSpPr>
        <p:spPr bwMode="auto">
          <a:xfrm>
            <a:off x="1323975" y="2560638"/>
            <a:ext cx="225425" cy="792162"/>
          </a:xfrm>
          <a:custGeom>
            <a:avLst/>
            <a:gdLst>
              <a:gd name="T0" fmla="*/ 2147483647 w 142"/>
              <a:gd name="T1" fmla="*/ 0 h 499"/>
              <a:gd name="T2" fmla="*/ 0 w 142"/>
              <a:gd name="T3" fmla="*/ 2147483647 h 499"/>
              <a:gd name="T4" fmla="*/ 2147483647 w 142"/>
              <a:gd name="T5" fmla="*/ 2147483647 h 499"/>
              <a:gd name="T6" fmla="*/ 0 60000 65536"/>
              <a:gd name="T7" fmla="*/ 0 60000 65536"/>
              <a:gd name="T8" fmla="*/ 0 60000 65536"/>
              <a:gd name="T9" fmla="*/ 0 w 142"/>
              <a:gd name="T10" fmla="*/ 0 h 499"/>
              <a:gd name="T11" fmla="*/ 142 w 142"/>
              <a:gd name="T12" fmla="*/ 499 h 499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142" h="499">
                <a:moveTo>
                  <a:pt x="142" y="0"/>
                </a:moveTo>
                <a:cubicBezTo>
                  <a:pt x="119" y="39"/>
                  <a:pt x="2" y="153"/>
                  <a:pt x="0" y="236"/>
                </a:cubicBezTo>
                <a:cubicBezTo>
                  <a:pt x="0" y="324"/>
                  <a:pt x="101" y="444"/>
                  <a:pt x="127" y="499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63210" name="Freeform 10"/>
          <p:cNvSpPr>
            <a:spLocks/>
          </p:cNvSpPr>
          <p:nvPr/>
        </p:nvSpPr>
        <p:spPr bwMode="auto">
          <a:xfrm>
            <a:off x="1516063" y="3082925"/>
            <a:ext cx="50800" cy="269875"/>
          </a:xfrm>
          <a:custGeom>
            <a:avLst/>
            <a:gdLst>
              <a:gd name="T0" fmla="*/ 2147483647 w 32"/>
              <a:gd name="T1" fmla="*/ 0 h 170"/>
              <a:gd name="T2" fmla="*/ 0 w 32"/>
              <a:gd name="T3" fmla="*/ 2147483647 h 170"/>
              <a:gd name="T4" fmla="*/ 2147483647 w 32"/>
              <a:gd name="T5" fmla="*/ 2147483647 h 170"/>
              <a:gd name="T6" fmla="*/ 0 60000 65536"/>
              <a:gd name="T7" fmla="*/ 0 60000 65536"/>
              <a:gd name="T8" fmla="*/ 0 60000 65536"/>
              <a:gd name="T9" fmla="*/ 0 w 32"/>
              <a:gd name="T10" fmla="*/ 0 h 170"/>
              <a:gd name="T11" fmla="*/ 32 w 32"/>
              <a:gd name="T12" fmla="*/ 170 h 17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32" h="170">
                <a:moveTo>
                  <a:pt x="32" y="0"/>
                </a:moveTo>
                <a:cubicBezTo>
                  <a:pt x="27" y="5"/>
                  <a:pt x="5" y="5"/>
                  <a:pt x="0" y="33"/>
                </a:cubicBezTo>
                <a:cubicBezTo>
                  <a:pt x="0" y="121"/>
                  <a:pt x="3" y="142"/>
                  <a:pt x="3" y="17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3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320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32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32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63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63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63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63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63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6320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3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49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81679E-7 L 0.07917 0.04441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56320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58" y="222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3205" grpId="0" animBg="1"/>
      <p:bldP spid="563206" grpId="0" animBg="1"/>
      <p:bldP spid="563208" grpId="0" animBg="1"/>
      <p:bldP spid="563208" grpId="1" animBg="1"/>
      <p:bldP spid="563209" grpId="0" animBg="1"/>
      <p:bldP spid="563209" grpId="1" animBg="1"/>
      <p:bldP spid="563210" grpId="0" animBg="1"/>
      <p:bldP spid="563210" grpId="1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1490" name="Picture 11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1491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5252" name="Text Box 4"/>
          <p:cNvSpPr txBox="1">
            <a:spLocks noChangeArrowheads="1"/>
          </p:cNvSpPr>
          <p:nvPr/>
        </p:nvSpPr>
        <p:spPr bwMode="auto">
          <a:xfrm>
            <a:off x="1604963" y="4191000"/>
            <a:ext cx="5911850" cy="1800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If your solution is too small </a:t>
            </a:r>
            <a:br>
              <a:rPr lang="en-US" altLang="en-US" sz="2800" i="0"/>
            </a:br>
            <a:r>
              <a:rPr lang="en-US" altLang="en-US" sz="2800" i="0"/>
              <a:t>to get solved by the general technique</a:t>
            </a:r>
            <a:br>
              <a:rPr lang="en-US" altLang="en-US" sz="2800" i="0"/>
            </a:br>
            <a:r>
              <a:rPr lang="en-US" altLang="en-US" sz="2800" i="0"/>
              <a:t>solve it yourself.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Be sure you handle every legal instance.</a:t>
            </a:r>
          </a:p>
        </p:txBody>
      </p:sp>
      <p:sp>
        <p:nvSpPr>
          <p:cNvPr id="565258" name="Rectangle 10"/>
          <p:cNvSpPr>
            <a:spLocks noChangeArrowheads="1"/>
          </p:cNvSpPr>
          <p:nvPr/>
        </p:nvSpPr>
        <p:spPr bwMode="auto">
          <a:xfrm>
            <a:off x="1555750" y="1868488"/>
            <a:ext cx="5715000" cy="304800"/>
          </a:xfrm>
          <a:prstGeom prst="rect">
            <a:avLst/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5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5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652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652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5652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5652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52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65258" grpId="0" animBg="1"/>
      <p:bldP spid="565258" grpId="1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2514" name="Picture 9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2515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0132" name="Text Box 4"/>
          <p:cNvSpPr txBox="1">
            <a:spLocks noChangeArrowheads="1"/>
          </p:cNvSpPr>
          <p:nvPr/>
        </p:nvSpPr>
        <p:spPr bwMode="auto">
          <a:xfrm>
            <a:off x="588963" y="4191000"/>
            <a:ext cx="7885112" cy="265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You rarely need to change the values of these variable</a:t>
            </a:r>
            <a:br>
              <a:rPr lang="en-US" altLang="en-US" sz="2800" i="0"/>
            </a:br>
            <a:r>
              <a:rPr lang="en-US" altLang="en-US" sz="2800" i="0"/>
              <a:t>beyond their initial setting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(this is not an iterative algorithm.)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Your rarely need additional </a:t>
            </a:r>
            <a:br>
              <a:rPr lang="en-US" altLang="en-US" sz="2800" i="0"/>
            </a:br>
            <a:r>
              <a:rPr lang="en-US" altLang="en-US" sz="2800" i="0"/>
              <a:t>input, output, or local variable.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But it you do </a:t>
            </a:r>
            <a:r>
              <a:rPr lang="en-US" altLang="en-US" sz="2800" b="1" i="0" u="sng"/>
              <a:t>document</a:t>
            </a:r>
            <a:r>
              <a:rPr lang="en-US" altLang="en-US" sz="2800" i="0"/>
              <a:t> them.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0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01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0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0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601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6013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01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01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0132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3538" name="Picture 5" descr="02-15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82613"/>
            <a:ext cx="6858000" cy="34861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93539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/>
              <a:t>Check Lists for Recursive Programs</a:t>
            </a:r>
          </a:p>
        </p:txBody>
      </p:sp>
      <p:sp>
        <p:nvSpPr>
          <p:cNvPr id="561156" name="Text Box 4"/>
          <p:cNvSpPr txBox="1">
            <a:spLocks noChangeArrowheads="1"/>
          </p:cNvSpPr>
          <p:nvPr/>
        </p:nvSpPr>
        <p:spPr bwMode="auto">
          <a:xfrm>
            <a:off x="993775" y="4191000"/>
            <a:ext cx="7102475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Have </a:t>
            </a:r>
            <a:r>
              <a:rPr lang="en-US" altLang="en-US" sz="2800" b="1" i="0" u="sng"/>
              <a:t>NO</a:t>
            </a:r>
            <a:r>
              <a:rPr lang="en-US" altLang="en-US" sz="2800" i="0"/>
              <a:t> global variables.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If you change the value of a local variable </a:t>
            </a:r>
            <a:r>
              <a:rPr lang="en-US" altLang="en-US" sz="2800"/>
              <a:t>n</a:t>
            </a:r>
            <a:r>
              <a:rPr lang="en-US" altLang="en-US" sz="2800" i="0"/>
              <a:t>,</a:t>
            </a:r>
            <a:br>
              <a:rPr lang="en-US" altLang="en-US" sz="2800" i="0"/>
            </a:br>
            <a:r>
              <a:rPr lang="en-US" altLang="en-US" sz="2800" i="0"/>
              <a:t>neither your friends nor your boss get that value.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61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611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1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1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11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8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25284" name="Group 72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5286" name="Group 73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5332" name="Oval 7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33" name="Rectangle 7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5287" name="Group 76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5330" name="Oval 7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31" name="Rectangle 7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5288" name="Group 79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5328" name="Oval 8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9" name="Rectangle 8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5289" name="Group 82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5326" name="Oval 8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7" name="Rectangle 8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5290" name="Group 85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5324" name="Oval 8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5" name="Rectangle 8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5291" name="Group 88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5322" name="Oval 8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3" name="Rectangle 9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5292" name="Group 91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5320" name="Oval 9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21" name="Rectangle 9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5293" name="Group 94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5318" name="Oval 9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9" name="Rectangle 9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5294" name="Group 97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5316" name="Oval 9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7" name="Rectangle 9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5295" name="Group 100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5314" name="Oval 10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5" name="Rectangle 10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5296" name="Group 103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5312" name="Oval 10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3" name="Rectangle 10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5297" name="Group 106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5310" name="Oval 10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5311" name="Rectangle 10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5298" name="Line 109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299" name="Line 110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0" name="Line 111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1" name="Line 112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2" name="Line 113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3" name="Line 114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4" name="Line 115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5" name="Line 116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6" name="Line 117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7" name="Line 118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8" name="Line 119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5309" name="Line 120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52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5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5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28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630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26307" name="Text Box 58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26308" name="Group 60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6313" name="Group 61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6359" name="Oval 6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60" name="Rectangle 6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6314" name="Group 64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6357" name="Oval 6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8" name="Rectangle 6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6315" name="Group 67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6355" name="Oval 6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6" name="Rectangle 6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6316" name="Group 70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6353" name="Oval 7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4" name="Rectangle 7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6317" name="Group 73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6351" name="Oval 7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2" name="Rectangle 7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6318" name="Group 76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6349" name="Oval 7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50" name="Rectangle 7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6319" name="Group 79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6347" name="Oval 8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8" name="Rectangle 8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6320" name="Group 82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6345" name="Oval 8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6" name="Rectangle 8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6321" name="Group 85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6343" name="Oval 8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4" name="Rectangle 8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6322" name="Group 88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6341" name="Oval 8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2" name="Rectangle 9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6323" name="Group 91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6339" name="Oval 9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40" name="Rectangle 9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6324" name="Group 94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6337" name="Oval 9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6338" name="Rectangle 9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6325" name="Line 97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6" name="Line 98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7" name="Line 99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8" name="Line 100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29" name="Line 101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0" name="Line 102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1" name="Line 103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2" name="Line 104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3" name="Line 105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4" name="Line 106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5" name="Line 107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6336" name="Line 108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" name="Group 117"/>
          <p:cNvGrpSpPr>
            <a:grpSpLocks/>
          </p:cNvGrpSpPr>
          <p:nvPr/>
        </p:nvGrpSpPr>
        <p:grpSpPr bwMode="auto">
          <a:xfrm>
            <a:off x="76200" y="2970213"/>
            <a:ext cx="8686800" cy="3811588"/>
            <a:chOff x="48" y="1871"/>
            <a:chExt cx="5472" cy="2401"/>
          </a:xfrm>
        </p:grpSpPr>
        <p:sp>
          <p:nvSpPr>
            <p:cNvPr id="226311" name="Freeform 115"/>
            <p:cNvSpPr>
              <a:spLocks/>
            </p:cNvSpPr>
            <p:nvPr/>
          </p:nvSpPr>
          <p:spPr bwMode="auto">
            <a:xfrm>
              <a:off x="48" y="1871"/>
              <a:ext cx="5472" cy="2401"/>
            </a:xfrm>
            <a:custGeom>
              <a:avLst/>
              <a:gdLst>
                <a:gd name="T0" fmla="*/ 2928 w 5472"/>
                <a:gd name="T1" fmla="*/ 1 h 2401"/>
                <a:gd name="T2" fmla="*/ 1200 w 5472"/>
                <a:gd name="T3" fmla="*/ 577 h 2401"/>
                <a:gd name="T4" fmla="*/ 0 w 5472"/>
                <a:gd name="T5" fmla="*/ 1489 h 2401"/>
                <a:gd name="T6" fmla="*/ 240 w 5472"/>
                <a:gd name="T7" fmla="*/ 2161 h 2401"/>
                <a:gd name="T8" fmla="*/ 3936 w 5472"/>
                <a:gd name="T9" fmla="*/ 2401 h 2401"/>
                <a:gd name="T10" fmla="*/ 5472 w 5472"/>
                <a:gd name="T11" fmla="*/ 1201 h 2401"/>
                <a:gd name="T12" fmla="*/ 4320 w 5472"/>
                <a:gd name="T13" fmla="*/ 433 h 2401"/>
                <a:gd name="T14" fmla="*/ 3356 w 5472"/>
                <a:gd name="T15" fmla="*/ 66 h 2401"/>
                <a:gd name="T16" fmla="*/ 2899 w 5472"/>
                <a:gd name="T17" fmla="*/ 37 h 2401"/>
                <a:gd name="T18" fmla="*/ 2892 w 5472"/>
                <a:gd name="T19" fmla="*/ 29 h 2401"/>
                <a:gd name="T20" fmla="*/ 2928 w 5472"/>
                <a:gd name="T21" fmla="*/ 1 h 240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w 5472"/>
                <a:gd name="T34" fmla="*/ 0 h 2401"/>
                <a:gd name="T35" fmla="*/ 5472 w 5472"/>
                <a:gd name="T36" fmla="*/ 2401 h 2401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T33" t="T34" r="T35" b="T36"/>
              <a:pathLst>
                <a:path w="5472" h="2401">
                  <a:moveTo>
                    <a:pt x="2928" y="1"/>
                  </a:moveTo>
                  <a:lnTo>
                    <a:pt x="1200" y="577"/>
                  </a:lnTo>
                  <a:lnTo>
                    <a:pt x="0" y="1489"/>
                  </a:lnTo>
                  <a:lnTo>
                    <a:pt x="240" y="2161"/>
                  </a:lnTo>
                  <a:lnTo>
                    <a:pt x="3936" y="2401"/>
                  </a:lnTo>
                  <a:lnTo>
                    <a:pt x="5472" y="1201"/>
                  </a:lnTo>
                  <a:lnTo>
                    <a:pt x="4320" y="433"/>
                  </a:lnTo>
                  <a:cubicBezTo>
                    <a:pt x="3901" y="284"/>
                    <a:pt x="3593" y="132"/>
                    <a:pt x="3356" y="66"/>
                  </a:cubicBezTo>
                  <a:cubicBezTo>
                    <a:pt x="3119" y="0"/>
                    <a:pt x="2976" y="43"/>
                    <a:pt x="2899" y="37"/>
                  </a:cubicBezTo>
                  <a:cubicBezTo>
                    <a:pt x="2900" y="34"/>
                    <a:pt x="2894" y="32"/>
                    <a:pt x="2892" y="29"/>
                  </a:cubicBezTo>
                  <a:lnTo>
                    <a:pt x="2928" y="1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226312" name="Text Box 116"/>
            <p:cNvSpPr txBox="1">
              <a:spLocks noChangeArrowheads="1"/>
            </p:cNvSpPr>
            <p:nvPr/>
          </p:nvSpPr>
          <p:spPr bwMode="auto">
            <a:xfrm>
              <a:off x="768" y="1965"/>
              <a:ext cx="1068" cy="29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accent2"/>
                  </a:solidFill>
                </a:rPr>
                <a:t>tree because</a:t>
              </a:r>
            </a:p>
          </p:txBody>
        </p:sp>
      </p:grpSp>
      <p:sp>
        <p:nvSpPr>
          <p:cNvPr id="226310" name="Rectangle 1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6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6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6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6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6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6307" grpId="0"/>
      <p:bldP spid="226310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733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27331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2733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73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73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73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73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73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73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73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73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73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73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73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73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73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73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73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73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73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73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73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73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73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73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73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73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73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73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73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DFE03CAC-3731-40AC-8A78-E8CFA0C4534C}"/>
              </a:ext>
            </a:extLst>
          </p:cNvPr>
          <p:cNvGrpSpPr/>
          <p:nvPr/>
        </p:nvGrpSpPr>
        <p:grpSpPr>
          <a:xfrm>
            <a:off x="73025" y="3348335"/>
            <a:ext cx="8461375" cy="3357265"/>
            <a:chOff x="73025" y="3348335"/>
            <a:chExt cx="8461375" cy="3357265"/>
          </a:xfrm>
        </p:grpSpPr>
        <p:sp>
          <p:nvSpPr>
            <p:cNvPr id="227333" name="Freeform 53"/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2147483647 w 2928"/>
                <a:gd name="T1" fmla="*/ 0 h 1488"/>
                <a:gd name="T2" fmla="*/ 0 w 2928"/>
                <a:gd name="T3" fmla="*/ 2147483647 h 1488"/>
                <a:gd name="T4" fmla="*/ 2147483647 w 2928"/>
                <a:gd name="T5" fmla="*/ 2147483647 h 1488"/>
                <a:gd name="T6" fmla="*/ 2147483647 w 2928"/>
                <a:gd name="T7" fmla="*/ 2147483647 h 1488"/>
                <a:gd name="T8" fmla="*/ 2147483647 w 2928"/>
                <a:gd name="T9" fmla="*/ 2147483647 h 1488"/>
                <a:gd name="T10" fmla="*/ 2147483647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2400">
                <a:solidFill>
                  <a:schemeClr val="accent2"/>
                </a:solidFill>
              </a:endParaRPr>
            </a:p>
          </p:txBody>
        </p:sp>
        <p:sp>
          <p:nvSpPr>
            <p:cNvPr id="227334" name="Freeform 54"/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2147483647 w 2112"/>
                <a:gd name="T1" fmla="*/ 0 h 1968"/>
                <a:gd name="T2" fmla="*/ 0 w 2112"/>
                <a:gd name="T3" fmla="*/ 2147483647 h 1968"/>
                <a:gd name="T4" fmla="*/ 2147483647 w 2112"/>
                <a:gd name="T5" fmla="*/ 2147483647 h 1968"/>
                <a:gd name="T6" fmla="*/ 2147483647 w 2112"/>
                <a:gd name="T7" fmla="*/ 2147483647 h 1968"/>
                <a:gd name="T8" fmla="*/ 2147483647 w 2112"/>
                <a:gd name="T9" fmla="*/ 2147483647 h 1968"/>
                <a:gd name="T10" fmla="*/ 2147483647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sz="2400">
                <a:solidFill>
                  <a:schemeClr val="accent2"/>
                </a:solidFill>
              </a:endParaRPr>
            </a:p>
          </p:txBody>
        </p:sp>
        <p:sp>
          <p:nvSpPr>
            <p:cNvPr id="227335" name="Text Box 55"/>
            <p:cNvSpPr txBox="1">
              <a:spLocks noChangeArrowheads="1"/>
            </p:cNvSpPr>
            <p:nvPr/>
          </p:nvSpPr>
          <p:spPr bwMode="auto">
            <a:xfrm>
              <a:off x="1416050" y="3653135"/>
              <a:ext cx="64472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accent2"/>
                  </a:solidFill>
                </a:rPr>
                <a:t>tree</a:t>
              </a:r>
            </a:p>
          </p:txBody>
        </p:sp>
        <p:sp>
          <p:nvSpPr>
            <p:cNvPr id="227336" name="Text Box 56"/>
            <p:cNvSpPr txBox="1">
              <a:spLocks noChangeArrowheads="1"/>
            </p:cNvSpPr>
            <p:nvPr/>
          </p:nvSpPr>
          <p:spPr bwMode="auto">
            <a:xfrm>
              <a:off x="7283450" y="3348335"/>
              <a:ext cx="644728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accent2"/>
                  </a:solidFill>
                </a:rPr>
                <a:t>tree</a:t>
              </a:r>
            </a:p>
          </p:txBody>
        </p:sp>
      </p:grpSp>
      <p:sp>
        <p:nvSpPr>
          <p:cNvPr id="227338" name="Rectangle 57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46A60FBA-D3C4-495E-B3C2-22A03B9EBF29}"/>
              </a:ext>
            </a:extLst>
          </p:cNvPr>
          <p:cNvGrpSpPr/>
          <p:nvPr/>
        </p:nvGrpSpPr>
        <p:grpSpPr>
          <a:xfrm>
            <a:off x="3548270" y="2773363"/>
            <a:ext cx="1625185" cy="1149281"/>
            <a:chOff x="3581400" y="2773363"/>
            <a:chExt cx="1625185" cy="1149281"/>
          </a:xfrm>
        </p:grpSpPr>
        <p:sp>
          <p:nvSpPr>
            <p:cNvPr id="227337" name="Text Box 57"/>
            <p:cNvSpPr txBox="1">
              <a:spLocks noChangeArrowheads="1"/>
            </p:cNvSpPr>
            <p:nvPr/>
          </p:nvSpPr>
          <p:spPr bwMode="auto">
            <a:xfrm>
              <a:off x="3581400" y="2773363"/>
              <a:ext cx="7825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tx2"/>
                  </a:solidFill>
                </a:rPr>
                <a:t>node</a:t>
              </a:r>
            </a:p>
          </p:txBody>
        </p:sp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EF029A4E-5CD3-48D6-A929-A80344D8AB48}"/>
                </a:ext>
              </a:extLst>
            </p:cNvPr>
            <p:cNvSpPr/>
            <p:nvPr/>
          </p:nvSpPr>
          <p:spPr bwMode="auto">
            <a:xfrm>
              <a:off x="4147930" y="2932044"/>
              <a:ext cx="1058655" cy="990600"/>
            </a:xfrm>
            <a:prstGeom prst="ellipse">
              <a:avLst/>
            </a:prstGeom>
            <a:noFill/>
            <a:ln w="381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28355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28356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8360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8406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407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8361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8404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405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8362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8402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403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8363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8400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401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8364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8398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9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8365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8396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7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8366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8394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5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8367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8392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3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8368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8390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91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8369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8388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89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8370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8386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87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8371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8384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8385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8372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3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4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5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6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7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8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79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0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1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2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8383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28357" name="Freeform 53"/>
          <p:cNvSpPr>
            <a:spLocks/>
          </p:cNvSpPr>
          <p:nvPr/>
        </p:nvSpPr>
        <p:spPr bwMode="auto">
          <a:xfrm>
            <a:off x="73025" y="3729038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8358" name="Text Box 55"/>
          <p:cNvSpPr txBox="1">
            <a:spLocks noChangeArrowheads="1"/>
          </p:cNvSpPr>
          <p:nvPr/>
        </p:nvSpPr>
        <p:spPr bwMode="auto">
          <a:xfrm>
            <a:off x="286505" y="3729335"/>
            <a:ext cx="169469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tree because</a:t>
            </a:r>
          </a:p>
        </p:txBody>
      </p:sp>
      <p:sp>
        <p:nvSpPr>
          <p:cNvPr id="228359" name="Rectangle 54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83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83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58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937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29379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29380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29387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29433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34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9388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29431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32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29389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29429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30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29390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29427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8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29391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29425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6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9392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29423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4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29393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29421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2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29394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29419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20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29395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29417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18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29396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29415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16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29397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29413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14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29398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29411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9412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29399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0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1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2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3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4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5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6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7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8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09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9410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9C8B37D-B1F4-43EA-88A0-C800A9B54CD5}"/>
              </a:ext>
            </a:extLst>
          </p:cNvPr>
          <p:cNvGrpSpPr/>
          <p:nvPr/>
        </p:nvGrpSpPr>
        <p:grpSpPr>
          <a:xfrm>
            <a:off x="228600" y="4343400"/>
            <a:ext cx="4451350" cy="1828800"/>
            <a:chOff x="228600" y="4343400"/>
            <a:chExt cx="4451350" cy="1828800"/>
          </a:xfrm>
        </p:grpSpPr>
        <p:sp>
          <p:nvSpPr>
            <p:cNvPr id="229381" name="Text Box 55"/>
            <p:cNvSpPr txBox="1">
              <a:spLocks noChangeArrowheads="1"/>
            </p:cNvSpPr>
            <p:nvPr/>
          </p:nvSpPr>
          <p:spPr bwMode="auto">
            <a:xfrm>
              <a:off x="425450" y="4491335"/>
              <a:ext cx="793750" cy="461665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accent2"/>
                  </a:solidFill>
                </a:rPr>
                <a:t>tree</a:t>
              </a:r>
            </a:p>
          </p:txBody>
        </p:sp>
        <p:sp>
          <p:nvSpPr>
            <p:cNvPr id="229382" name="Text Box 56"/>
            <p:cNvSpPr txBox="1">
              <a:spLocks noChangeArrowheads="1"/>
            </p:cNvSpPr>
            <p:nvPr/>
          </p:nvSpPr>
          <p:spPr bwMode="auto">
            <a:xfrm>
              <a:off x="3886200" y="4491335"/>
              <a:ext cx="793750" cy="461665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accent2"/>
                  </a:solidFill>
                </a:rPr>
                <a:t>tree</a:t>
              </a:r>
            </a:p>
          </p:txBody>
        </p:sp>
        <p:sp>
          <p:nvSpPr>
            <p:cNvPr id="229384" name="Freeform 59"/>
            <p:cNvSpPr>
              <a:spLocks/>
            </p:cNvSpPr>
            <p:nvPr/>
          </p:nvSpPr>
          <p:spPr bwMode="auto">
            <a:xfrm>
              <a:off x="228600" y="4343400"/>
              <a:ext cx="2362200" cy="1828800"/>
            </a:xfrm>
            <a:custGeom>
              <a:avLst/>
              <a:gdLst>
                <a:gd name="T0" fmla="*/ 2147483647 w 1488"/>
                <a:gd name="T1" fmla="*/ 0 h 1152"/>
                <a:gd name="T2" fmla="*/ 0 w 1488"/>
                <a:gd name="T3" fmla="*/ 2147483647 h 1152"/>
                <a:gd name="T4" fmla="*/ 2147483647 w 1488"/>
                <a:gd name="T5" fmla="*/ 2147483647 h 1152"/>
                <a:gd name="T6" fmla="*/ 2147483647 w 1488"/>
                <a:gd name="T7" fmla="*/ 2147483647 h 1152"/>
                <a:gd name="T8" fmla="*/ 2147483647 w 1488"/>
                <a:gd name="T9" fmla="*/ 2147483647 h 1152"/>
                <a:gd name="T10" fmla="*/ 2147483647 w 1488"/>
                <a:gd name="T11" fmla="*/ 0 h 1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488"/>
                <a:gd name="T19" fmla="*/ 0 h 1152"/>
                <a:gd name="T20" fmla="*/ 1488 w 1488"/>
                <a:gd name="T21" fmla="*/ 1152 h 1152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488" h="1152">
                  <a:moveTo>
                    <a:pt x="768" y="0"/>
                  </a:moveTo>
                  <a:lnTo>
                    <a:pt x="0" y="864"/>
                  </a:lnTo>
                  <a:lnTo>
                    <a:pt x="96" y="1152"/>
                  </a:lnTo>
                  <a:lnTo>
                    <a:pt x="1440" y="1056"/>
                  </a:lnTo>
                  <a:lnTo>
                    <a:pt x="1488" y="720"/>
                  </a:lnTo>
                  <a:lnTo>
                    <a:pt x="76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229385" name="Freeform 60"/>
            <p:cNvSpPr>
              <a:spLocks/>
            </p:cNvSpPr>
            <p:nvPr/>
          </p:nvSpPr>
          <p:spPr bwMode="auto">
            <a:xfrm>
              <a:off x="2819400" y="4419600"/>
              <a:ext cx="1828800" cy="1752600"/>
            </a:xfrm>
            <a:custGeom>
              <a:avLst/>
              <a:gdLst>
                <a:gd name="T0" fmla="*/ 2147483647 w 1152"/>
                <a:gd name="T1" fmla="*/ 0 h 1104"/>
                <a:gd name="T2" fmla="*/ 0 w 1152"/>
                <a:gd name="T3" fmla="*/ 2147483647 h 1104"/>
                <a:gd name="T4" fmla="*/ 2147483647 w 1152"/>
                <a:gd name="T5" fmla="*/ 2147483647 h 1104"/>
                <a:gd name="T6" fmla="*/ 2147483647 w 1152"/>
                <a:gd name="T7" fmla="*/ 2147483647 h 1104"/>
                <a:gd name="T8" fmla="*/ 2147483647 w 1152"/>
                <a:gd name="T9" fmla="*/ 0 h 11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1152"/>
                <a:gd name="T16" fmla="*/ 0 h 1104"/>
                <a:gd name="T17" fmla="*/ 1152 w 1152"/>
                <a:gd name="T18" fmla="*/ 1104 h 110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1152" h="1104">
                  <a:moveTo>
                    <a:pt x="432" y="0"/>
                  </a:moveTo>
                  <a:lnTo>
                    <a:pt x="0" y="432"/>
                  </a:lnTo>
                  <a:lnTo>
                    <a:pt x="528" y="1104"/>
                  </a:lnTo>
                  <a:lnTo>
                    <a:pt x="1152" y="768"/>
                  </a:lnTo>
                  <a:lnTo>
                    <a:pt x="43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</p:grpSp>
      <p:sp>
        <p:nvSpPr>
          <p:cNvPr id="229386" name="Rectangle 57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F96768B3-37E7-4DC5-9461-7F2B514AFA87}"/>
              </a:ext>
            </a:extLst>
          </p:cNvPr>
          <p:cNvGrpSpPr/>
          <p:nvPr/>
        </p:nvGrpSpPr>
        <p:grpSpPr>
          <a:xfrm>
            <a:off x="1351013" y="3576935"/>
            <a:ext cx="1544587" cy="1149197"/>
            <a:chOff x="1351013" y="3576935"/>
            <a:chExt cx="1544587" cy="1149197"/>
          </a:xfrm>
        </p:grpSpPr>
        <p:sp>
          <p:nvSpPr>
            <p:cNvPr id="229383" name="Text Box 57"/>
            <p:cNvSpPr txBox="1">
              <a:spLocks noChangeArrowheads="1"/>
            </p:cNvSpPr>
            <p:nvPr/>
          </p:nvSpPr>
          <p:spPr bwMode="auto">
            <a:xfrm>
              <a:off x="1351013" y="3576935"/>
              <a:ext cx="7825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tx2"/>
                  </a:solidFill>
                </a:rPr>
                <a:t>node</a:t>
              </a:r>
            </a:p>
          </p:txBody>
        </p:sp>
        <p:sp>
          <p:nvSpPr>
            <p:cNvPr id="67" name="Oval 66">
              <a:extLst>
                <a:ext uri="{FF2B5EF4-FFF2-40B4-BE49-F238E27FC236}">
                  <a16:creationId xmlns:a16="http://schemas.microsoft.com/office/drawing/2014/main" id="{76B2C092-7970-45D4-B09A-E50F84839288}"/>
                </a:ext>
              </a:extLst>
            </p:cNvPr>
            <p:cNvSpPr/>
            <p:nvPr/>
          </p:nvSpPr>
          <p:spPr bwMode="auto">
            <a:xfrm>
              <a:off x="1844675" y="3810000"/>
              <a:ext cx="1050925" cy="916132"/>
            </a:xfrm>
            <a:prstGeom prst="ellipse">
              <a:avLst/>
            </a:prstGeom>
            <a:noFill/>
            <a:ln w="381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3" name="Picture 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6401" y="5143707"/>
            <a:ext cx="363776" cy="5305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" name="Picture 2" descr="http://351123777.r.lightningbase-cdn.com/wp-content/uploads/2015/03/Getting-a-Little-Help-From-Friends.jp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08275" y="2846665"/>
            <a:ext cx="2839119" cy="2129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grpSp>
        <p:nvGrpSpPr>
          <p:cNvPr id="56" name="Group 107"/>
          <p:cNvGrpSpPr>
            <a:grpSpLocks/>
          </p:cNvGrpSpPr>
          <p:nvPr/>
        </p:nvGrpSpPr>
        <p:grpSpPr bwMode="auto">
          <a:xfrm>
            <a:off x="5897511" y="1320800"/>
            <a:ext cx="1905000" cy="533400"/>
            <a:chOff x="3072" y="3360"/>
            <a:chExt cx="2352" cy="336"/>
          </a:xfrm>
        </p:grpSpPr>
        <p:sp>
          <p:nvSpPr>
            <p:cNvPr id="57" name="Text Box 108"/>
            <p:cNvSpPr txBox="1">
              <a:spLocks noChangeArrowheads="1"/>
            </p:cNvSpPr>
            <p:nvPr/>
          </p:nvSpPr>
          <p:spPr bwMode="auto">
            <a:xfrm>
              <a:off x="3105" y="3413"/>
              <a:ext cx="21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25,31,52,88,98</a:t>
              </a:r>
              <a:endParaRPr lang="en-CA" altLang="en-US" sz="2000" i="0" dirty="0"/>
            </a:p>
          </p:txBody>
        </p:sp>
        <p:sp>
          <p:nvSpPr>
            <p:cNvPr id="58" name="Rectangle 109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59" name="Text Box 113"/>
          <p:cNvSpPr txBox="1">
            <a:spLocks noChangeArrowheads="1"/>
          </p:cNvSpPr>
          <p:nvPr/>
        </p:nvSpPr>
        <p:spPr bwMode="auto">
          <a:xfrm>
            <a:off x="255094" y="4069281"/>
            <a:ext cx="3717684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Get another friend to </a:t>
            </a:r>
            <a:br>
              <a:rPr lang="en-US" altLang="en-US" i="0" dirty="0"/>
            </a:br>
            <a:r>
              <a:rPr lang="en-US" altLang="en-US" i="0" dirty="0"/>
              <a:t>sort the second half. </a:t>
            </a:r>
          </a:p>
        </p:txBody>
      </p:sp>
      <p:sp>
        <p:nvSpPr>
          <p:cNvPr id="67" name="Down Arrow 66"/>
          <p:cNvSpPr/>
          <p:nvPr/>
        </p:nvSpPr>
        <p:spPr bwMode="auto">
          <a:xfrm rot="16200000">
            <a:off x="4404874" y="5928873"/>
            <a:ext cx="573587" cy="979868"/>
          </a:xfrm>
          <a:prstGeom prst="downArrow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68" name="Text Box 113"/>
          <p:cNvSpPr txBox="1">
            <a:spLocks noChangeArrowheads="1"/>
          </p:cNvSpPr>
          <p:nvPr/>
        </p:nvSpPr>
        <p:spPr bwMode="auto">
          <a:xfrm>
            <a:off x="2740653" y="5065693"/>
            <a:ext cx="3884333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Trust your friend</a:t>
            </a:r>
            <a:br>
              <a:rPr lang="en-US" altLang="en-US" sz="2800" i="0" dirty="0"/>
            </a:br>
            <a:r>
              <a:rPr lang="en-US" altLang="en-US" sz="2800" i="0" dirty="0"/>
              <a:t>Don’t micro manage him.</a:t>
            </a:r>
          </a:p>
        </p:txBody>
      </p:sp>
      <p:grpSp>
        <p:nvGrpSpPr>
          <p:cNvPr id="76" name="Group 3">
            <a:extLst>
              <a:ext uri="{FF2B5EF4-FFF2-40B4-BE49-F238E27FC236}">
                <a16:creationId xmlns:a16="http://schemas.microsoft.com/office/drawing/2014/main" id="{42B20244-EEB1-479D-A870-6933DE568836}"/>
              </a:ext>
            </a:extLst>
          </p:cNvPr>
          <p:cNvGrpSpPr>
            <a:grpSpLocks/>
          </p:cNvGrpSpPr>
          <p:nvPr/>
        </p:nvGrpSpPr>
        <p:grpSpPr bwMode="auto">
          <a:xfrm>
            <a:off x="7416800" y="1285879"/>
            <a:ext cx="1311275" cy="1322388"/>
            <a:chOff x="998" y="3317"/>
            <a:chExt cx="826" cy="833"/>
          </a:xfrm>
        </p:grpSpPr>
        <p:sp>
          <p:nvSpPr>
            <p:cNvPr id="77" name="Freeform 4">
              <a:extLst>
                <a:ext uri="{FF2B5EF4-FFF2-40B4-BE49-F238E27FC236}">
                  <a16:creationId xmlns:a16="http://schemas.microsoft.com/office/drawing/2014/main" id="{4D50B7B0-C581-4849-9942-74BF2106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3320"/>
              <a:ext cx="755" cy="830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  <a:gd name="connsiteX0" fmla="*/ 107 w 7890"/>
                <a:gd name="connsiteY0" fmla="*/ 1621 h 9230"/>
                <a:gd name="connsiteX1" fmla="*/ 1029 w 7890"/>
                <a:gd name="connsiteY1" fmla="*/ 6308 h 9230"/>
                <a:gd name="connsiteX2" fmla="*/ 2930 w 7890"/>
                <a:gd name="connsiteY2" fmla="*/ 8596 h 9230"/>
                <a:gd name="connsiteX3" fmla="*/ 5156 w 7890"/>
                <a:gd name="connsiteY3" fmla="*/ 9038 h 9230"/>
                <a:gd name="connsiteX4" fmla="*/ 7866 w 7890"/>
                <a:gd name="connsiteY4" fmla="*/ 5872 h 9230"/>
                <a:gd name="connsiteX5" fmla="*/ 3469 w 7890"/>
                <a:gd name="connsiteY5" fmla="*/ 204 h 9230"/>
                <a:gd name="connsiteX6" fmla="*/ 107 w 7890"/>
                <a:gd name="connsiteY6" fmla="*/ 1621 h 9230"/>
                <a:gd name="connsiteX0" fmla="*/ 3099 w 8703"/>
                <a:gd name="connsiteY0" fmla="*/ 1 h 9780"/>
                <a:gd name="connsiteX1" fmla="*/ 6 w 8703"/>
                <a:gd name="connsiteY1" fmla="*/ 6614 h 9780"/>
                <a:gd name="connsiteX2" fmla="*/ 2416 w 8703"/>
                <a:gd name="connsiteY2" fmla="*/ 9093 h 9780"/>
                <a:gd name="connsiteX3" fmla="*/ 5237 w 8703"/>
                <a:gd name="connsiteY3" fmla="*/ 9572 h 9780"/>
                <a:gd name="connsiteX4" fmla="*/ 8672 w 8703"/>
                <a:gd name="connsiteY4" fmla="*/ 6142 h 9780"/>
                <a:gd name="connsiteX5" fmla="*/ 3099 w 8703"/>
                <a:gd name="connsiteY5" fmla="*/ 1 h 9780"/>
                <a:gd name="connsiteX0" fmla="*/ 5431 w 10048"/>
                <a:gd name="connsiteY0" fmla="*/ 3 h 7582"/>
                <a:gd name="connsiteX1" fmla="*/ 56 w 10048"/>
                <a:gd name="connsiteY1" fmla="*/ 4345 h 7582"/>
                <a:gd name="connsiteX2" fmla="*/ 2825 w 10048"/>
                <a:gd name="connsiteY2" fmla="*/ 6880 h 7582"/>
                <a:gd name="connsiteX3" fmla="*/ 6066 w 10048"/>
                <a:gd name="connsiteY3" fmla="*/ 7369 h 7582"/>
                <a:gd name="connsiteX4" fmla="*/ 10013 w 10048"/>
                <a:gd name="connsiteY4" fmla="*/ 3862 h 7582"/>
                <a:gd name="connsiteX5" fmla="*/ 5431 w 10048"/>
                <a:gd name="connsiteY5" fmla="*/ 3 h 7582"/>
                <a:gd name="connsiteX0" fmla="*/ 3203 w 7798"/>
                <a:gd name="connsiteY0" fmla="*/ 7 h 9990"/>
                <a:gd name="connsiteX1" fmla="*/ 229 w 7798"/>
                <a:gd name="connsiteY1" fmla="*/ 6165 h 9990"/>
                <a:gd name="connsiteX2" fmla="*/ 610 w 7798"/>
                <a:gd name="connsiteY2" fmla="*/ 9077 h 9990"/>
                <a:gd name="connsiteX3" fmla="*/ 3835 w 7798"/>
                <a:gd name="connsiteY3" fmla="*/ 9722 h 9990"/>
                <a:gd name="connsiteX4" fmla="*/ 7763 w 7798"/>
                <a:gd name="connsiteY4" fmla="*/ 5097 h 9990"/>
                <a:gd name="connsiteX5" fmla="*/ 3203 w 7798"/>
                <a:gd name="connsiteY5" fmla="*/ 7 h 9990"/>
                <a:gd name="connsiteX0" fmla="*/ 4106 w 9999"/>
                <a:gd name="connsiteY0" fmla="*/ 7 h 10000"/>
                <a:gd name="connsiteX1" fmla="*/ 293 w 9999"/>
                <a:gd name="connsiteY1" fmla="*/ 6171 h 10000"/>
                <a:gd name="connsiteX2" fmla="*/ 781 w 9999"/>
                <a:gd name="connsiteY2" fmla="*/ 9086 h 10000"/>
                <a:gd name="connsiteX3" fmla="*/ 4917 w 9999"/>
                <a:gd name="connsiteY3" fmla="*/ 9732 h 10000"/>
                <a:gd name="connsiteX4" fmla="*/ 9954 w 9999"/>
                <a:gd name="connsiteY4" fmla="*/ 5102 h 10000"/>
                <a:gd name="connsiteX5" fmla="*/ 4106 w 9999"/>
                <a:gd name="connsiteY5" fmla="*/ 7 h 10000"/>
                <a:gd name="connsiteX0" fmla="*/ 4085 w 9979"/>
                <a:gd name="connsiteY0" fmla="*/ 7 h 10000"/>
                <a:gd name="connsiteX1" fmla="*/ 272 w 9979"/>
                <a:gd name="connsiteY1" fmla="*/ 6171 h 10000"/>
                <a:gd name="connsiteX2" fmla="*/ 360 w 9979"/>
                <a:gd name="connsiteY2" fmla="*/ 6166 h 10000"/>
                <a:gd name="connsiteX3" fmla="*/ 760 w 9979"/>
                <a:gd name="connsiteY3" fmla="*/ 9086 h 10000"/>
                <a:gd name="connsiteX4" fmla="*/ 4896 w 9979"/>
                <a:gd name="connsiteY4" fmla="*/ 9732 h 10000"/>
                <a:gd name="connsiteX5" fmla="*/ 9934 w 9979"/>
                <a:gd name="connsiteY5" fmla="*/ 5102 h 10000"/>
                <a:gd name="connsiteX6" fmla="*/ 4085 w 9979"/>
                <a:gd name="connsiteY6" fmla="*/ 7 h 10000"/>
                <a:gd name="connsiteX0" fmla="*/ 4094 w 10000"/>
                <a:gd name="connsiteY0" fmla="*/ 7 h 9445"/>
                <a:gd name="connsiteX1" fmla="*/ 273 w 10000"/>
                <a:gd name="connsiteY1" fmla="*/ 6171 h 9445"/>
                <a:gd name="connsiteX2" fmla="*/ 361 w 10000"/>
                <a:gd name="connsiteY2" fmla="*/ 6166 h 9445"/>
                <a:gd name="connsiteX3" fmla="*/ 762 w 10000"/>
                <a:gd name="connsiteY3" fmla="*/ 9086 h 9445"/>
                <a:gd name="connsiteX4" fmla="*/ 4906 w 10000"/>
                <a:gd name="connsiteY4" fmla="*/ 8954 h 9445"/>
                <a:gd name="connsiteX5" fmla="*/ 9955 w 10000"/>
                <a:gd name="connsiteY5" fmla="*/ 5102 h 9445"/>
                <a:gd name="connsiteX6" fmla="*/ 4094 w 10000"/>
                <a:gd name="connsiteY6" fmla="*/ 7 h 9445"/>
                <a:gd name="connsiteX0" fmla="*/ 4094 w 9047"/>
                <a:gd name="connsiteY0" fmla="*/ 7 h 9998"/>
                <a:gd name="connsiteX1" fmla="*/ 273 w 9047"/>
                <a:gd name="connsiteY1" fmla="*/ 6534 h 9998"/>
                <a:gd name="connsiteX2" fmla="*/ 361 w 9047"/>
                <a:gd name="connsiteY2" fmla="*/ 6528 h 9998"/>
                <a:gd name="connsiteX3" fmla="*/ 762 w 9047"/>
                <a:gd name="connsiteY3" fmla="*/ 9620 h 9998"/>
                <a:gd name="connsiteX4" fmla="*/ 4906 w 9047"/>
                <a:gd name="connsiteY4" fmla="*/ 9480 h 9998"/>
                <a:gd name="connsiteX5" fmla="*/ 8991 w 9047"/>
                <a:gd name="connsiteY5" fmla="*/ 5402 h 9998"/>
                <a:gd name="connsiteX6" fmla="*/ 4094 w 9047"/>
                <a:gd name="connsiteY6" fmla="*/ 7 h 9998"/>
                <a:gd name="connsiteX0" fmla="*/ 4716 w 10190"/>
                <a:gd name="connsiteY0" fmla="*/ 7 h 9917"/>
                <a:gd name="connsiteX1" fmla="*/ 493 w 10190"/>
                <a:gd name="connsiteY1" fmla="*/ 6535 h 9917"/>
                <a:gd name="connsiteX2" fmla="*/ 146 w 10190"/>
                <a:gd name="connsiteY2" fmla="*/ 7900 h 9917"/>
                <a:gd name="connsiteX3" fmla="*/ 1033 w 10190"/>
                <a:gd name="connsiteY3" fmla="*/ 9622 h 9917"/>
                <a:gd name="connsiteX4" fmla="*/ 5614 w 10190"/>
                <a:gd name="connsiteY4" fmla="*/ 9482 h 9917"/>
                <a:gd name="connsiteX5" fmla="*/ 10129 w 10190"/>
                <a:gd name="connsiteY5" fmla="*/ 5403 h 9917"/>
                <a:gd name="connsiteX6" fmla="*/ 4716 w 10190"/>
                <a:gd name="connsiteY6" fmla="*/ 7 h 9917"/>
                <a:gd name="connsiteX0" fmla="*/ 4463 w 9835"/>
                <a:gd name="connsiteY0" fmla="*/ 7 h 9999"/>
                <a:gd name="connsiteX1" fmla="*/ 319 w 9835"/>
                <a:gd name="connsiteY1" fmla="*/ 6590 h 9999"/>
                <a:gd name="connsiteX2" fmla="*/ 849 w 9835"/>
                <a:gd name="connsiteY2" fmla="*/ 9703 h 9999"/>
                <a:gd name="connsiteX3" fmla="*/ 5344 w 9835"/>
                <a:gd name="connsiteY3" fmla="*/ 9561 h 9999"/>
                <a:gd name="connsiteX4" fmla="*/ 9775 w 9835"/>
                <a:gd name="connsiteY4" fmla="*/ 5448 h 9999"/>
                <a:gd name="connsiteX5" fmla="*/ 4463 w 9835"/>
                <a:gd name="connsiteY5" fmla="*/ 7 h 9999"/>
                <a:gd name="connsiteX0" fmla="*/ 4247 w 9705"/>
                <a:gd name="connsiteY0" fmla="*/ 7 h 9797"/>
                <a:gd name="connsiteX1" fmla="*/ 33 w 9705"/>
                <a:gd name="connsiteY1" fmla="*/ 6591 h 9797"/>
                <a:gd name="connsiteX2" fmla="*/ 2432 w 9705"/>
                <a:gd name="connsiteY2" fmla="*/ 9151 h 9797"/>
                <a:gd name="connsiteX3" fmla="*/ 5143 w 9705"/>
                <a:gd name="connsiteY3" fmla="*/ 9562 h 9797"/>
                <a:gd name="connsiteX4" fmla="*/ 9648 w 9705"/>
                <a:gd name="connsiteY4" fmla="*/ 5449 h 9797"/>
                <a:gd name="connsiteX5" fmla="*/ 4247 w 9705"/>
                <a:gd name="connsiteY5" fmla="*/ 7 h 9797"/>
                <a:gd name="connsiteX0" fmla="*/ 3838 w 9462"/>
                <a:gd name="connsiteY0" fmla="*/ 9 h 10042"/>
                <a:gd name="connsiteX1" fmla="*/ 44 w 9462"/>
                <a:gd name="connsiteY1" fmla="*/ 6824 h 10042"/>
                <a:gd name="connsiteX2" fmla="*/ 1968 w 9462"/>
                <a:gd name="connsiteY2" fmla="*/ 9343 h 10042"/>
                <a:gd name="connsiteX3" fmla="*/ 4761 w 9462"/>
                <a:gd name="connsiteY3" fmla="*/ 9762 h 10042"/>
                <a:gd name="connsiteX4" fmla="*/ 9403 w 9462"/>
                <a:gd name="connsiteY4" fmla="*/ 5564 h 10042"/>
                <a:gd name="connsiteX5" fmla="*/ 3838 w 9462"/>
                <a:gd name="connsiteY5" fmla="*/ 9 h 10042"/>
                <a:gd name="connsiteX0" fmla="*/ 4859 w 10031"/>
                <a:gd name="connsiteY0" fmla="*/ 9 h 10000"/>
                <a:gd name="connsiteX1" fmla="*/ 78 w 10031"/>
                <a:gd name="connsiteY1" fmla="*/ 6795 h 10000"/>
                <a:gd name="connsiteX2" fmla="*/ 2111 w 10031"/>
                <a:gd name="connsiteY2" fmla="*/ 9304 h 10000"/>
                <a:gd name="connsiteX3" fmla="*/ 5063 w 10031"/>
                <a:gd name="connsiteY3" fmla="*/ 9721 h 10000"/>
                <a:gd name="connsiteX4" fmla="*/ 9969 w 10031"/>
                <a:gd name="connsiteY4" fmla="*/ 5541 h 10000"/>
                <a:gd name="connsiteX5" fmla="*/ 4859 w 10031"/>
                <a:gd name="connsiteY5" fmla="*/ 9 h 10000"/>
                <a:gd name="connsiteX0" fmla="*/ 4782 w 9959"/>
                <a:gd name="connsiteY0" fmla="*/ 9 h 9740"/>
                <a:gd name="connsiteX1" fmla="*/ 1 w 9959"/>
                <a:gd name="connsiteY1" fmla="*/ 6795 h 9740"/>
                <a:gd name="connsiteX2" fmla="*/ 4986 w 9959"/>
                <a:gd name="connsiteY2" fmla="*/ 9721 h 9740"/>
                <a:gd name="connsiteX3" fmla="*/ 9892 w 9959"/>
                <a:gd name="connsiteY3" fmla="*/ 5541 h 9740"/>
                <a:gd name="connsiteX4" fmla="*/ 4782 w 9959"/>
                <a:gd name="connsiteY4" fmla="*/ 9 h 9740"/>
                <a:gd name="connsiteX0" fmla="*/ 4415 w 9612"/>
                <a:gd name="connsiteY0" fmla="*/ 9 h 9999"/>
                <a:gd name="connsiteX1" fmla="*/ 1 w 9612"/>
                <a:gd name="connsiteY1" fmla="*/ 6976 h 9999"/>
                <a:gd name="connsiteX2" fmla="*/ 4620 w 9612"/>
                <a:gd name="connsiteY2" fmla="*/ 9980 h 9999"/>
                <a:gd name="connsiteX3" fmla="*/ 9546 w 9612"/>
                <a:gd name="connsiteY3" fmla="*/ 5689 h 9999"/>
                <a:gd name="connsiteX4" fmla="*/ 4415 w 9612"/>
                <a:gd name="connsiteY4" fmla="*/ 9 h 9999"/>
                <a:gd name="connsiteX0" fmla="*/ 4593 w 9503"/>
                <a:gd name="connsiteY0" fmla="*/ 3 h 9981"/>
                <a:gd name="connsiteX1" fmla="*/ 1 w 9503"/>
                <a:gd name="connsiteY1" fmla="*/ 6971 h 9981"/>
                <a:gd name="connsiteX2" fmla="*/ 4806 w 9503"/>
                <a:gd name="connsiteY2" fmla="*/ 9975 h 9981"/>
                <a:gd name="connsiteX3" fmla="*/ 9427 w 9503"/>
                <a:gd name="connsiteY3" fmla="*/ 6261 h 9981"/>
                <a:gd name="connsiteX4" fmla="*/ 4593 w 9503"/>
                <a:gd name="connsiteY4" fmla="*/ 3 h 9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503" h="9981">
                  <a:moveTo>
                    <a:pt x="4593" y="3"/>
                  </a:moveTo>
                  <a:cubicBezTo>
                    <a:pt x="3022" y="121"/>
                    <a:pt x="-34" y="5309"/>
                    <a:pt x="1" y="6971"/>
                  </a:cubicBezTo>
                  <a:cubicBezTo>
                    <a:pt x="36" y="8634"/>
                    <a:pt x="3235" y="10093"/>
                    <a:pt x="4806" y="9975"/>
                  </a:cubicBezTo>
                  <a:cubicBezTo>
                    <a:pt x="6377" y="9857"/>
                    <a:pt x="10079" y="8654"/>
                    <a:pt x="9427" y="6261"/>
                  </a:cubicBezTo>
                  <a:cubicBezTo>
                    <a:pt x="8772" y="3866"/>
                    <a:pt x="6164" y="-115"/>
                    <a:pt x="4593" y="3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78" name="Text Box 6">
              <a:extLst>
                <a:ext uri="{FF2B5EF4-FFF2-40B4-BE49-F238E27FC236}">
                  <a16:creationId xmlns:a16="http://schemas.microsoft.com/office/drawing/2014/main" id="{2BE43E97-81D2-4516-B5EA-01B026CB93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79" name="Text Box 9">
              <a:extLst>
                <a:ext uri="{FF2B5EF4-FFF2-40B4-BE49-F238E27FC236}">
                  <a16:creationId xmlns:a16="http://schemas.microsoft.com/office/drawing/2014/main" id="{15B847A2-E733-4F8C-AD7A-5AA05E4F4C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80" name="Text Box 11">
              <a:extLst>
                <a:ext uri="{FF2B5EF4-FFF2-40B4-BE49-F238E27FC236}">
                  <a16:creationId xmlns:a16="http://schemas.microsoft.com/office/drawing/2014/main" id="{543AE9B6-EE12-4582-8A03-11B615624AF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81" name="Text Box 12">
              <a:extLst>
                <a:ext uri="{FF2B5EF4-FFF2-40B4-BE49-F238E27FC236}">
                  <a16:creationId xmlns:a16="http://schemas.microsoft.com/office/drawing/2014/main" id="{34FF6857-C865-4054-86B1-058871A4E6A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</a:t>
              </a:r>
              <a:endParaRPr lang="en-CA" altLang="en-US" sz="2000" i="0" dirty="0"/>
            </a:p>
          </p:txBody>
        </p:sp>
        <p:sp>
          <p:nvSpPr>
            <p:cNvPr id="82" name="Text Box 13">
              <a:extLst>
                <a:ext uri="{FF2B5EF4-FFF2-40B4-BE49-F238E27FC236}">
                  <a16:creationId xmlns:a16="http://schemas.microsoft.com/office/drawing/2014/main" id="{D9C49DCA-3548-46D0-B554-3735A450C9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</p:grpSp>
      <p:sp>
        <p:nvSpPr>
          <p:cNvPr id="90" name="Freeform 104">
            <a:extLst>
              <a:ext uri="{FF2B5EF4-FFF2-40B4-BE49-F238E27FC236}">
                <a16:creationId xmlns:a16="http://schemas.microsoft.com/office/drawing/2014/main" id="{90780659-B4DC-4B9C-AD39-1592D4B3A978}"/>
              </a:ext>
            </a:extLst>
          </p:cNvPr>
          <p:cNvSpPr>
            <a:spLocks/>
          </p:cNvSpPr>
          <p:nvPr/>
        </p:nvSpPr>
        <p:spPr bwMode="auto">
          <a:xfrm>
            <a:off x="6883400" y="896938"/>
            <a:ext cx="977900" cy="1770062"/>
          </a:xfrm>
          <a:custGeom>
            <a:avLst/>
            <a:gdLst>
              <a:gd name="T0" fmla="*/ 0 w 616"/>
              <a:gd name="T1" fmla="*/ 1115 h 1115"/>
              <a:gd name="T2" fmla="*/ 192 w 616"/>
              <a:gd name="T3" fmla="*/ 731 h 1115"/>
              <a:gd name="T4" fmla="*/ 480 w 616"/>
              <a:gd name="T5" fmla="*/ 539 h 1115"/>
              <a:gd name="T6" fmla="*/ 616 w 616"/>
              <a:gd name="T7" fmla="*/ 0 h 1115"/>
              <a:gd name="T8" fmla="*/ 0 60000 65536"/>
              <a:gd name="T9" fmla="*/ 0 60000 65536"/>
              <a:gd name="T10" fmla="*/ 0 60000 65536"/>
              <a:gd name="T11" fmla="*/ 0 60000 65536"/>
              <a:gd name="T12" fmla="*/ 0 w 616"/>
              <a:gd name="T13" fmla="*/ 0 h 1115"/>
              <a:gd name="T14" fmla="*/ 616 w 616"/>
              <a:gd name="T15" fmla="*/ 1115 h 11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6" h="1115">
                <a:moveTo>
                  <a:pt x="0" y="1115"/>
                </a:moveTo>
                <a:cubicBezTo>
                  <a:pt x="56" y="971"/>
                  <a:pt x="112" y="827"/>
                  <a:pt x="192" y="731"/>
                </a:cubicBezTo>
                <a:cubicBezTo>
                  <a:pt x="272" y="635"/>
                  <a:pt x="409" y="661"/>
                  <a:pt x="480" y="539"/>
                </a:cubicBezTo>
                <a:cubicBezTo>
                  <a:pt x="551" y="417"/>
                  <a:pt x="588" y="112"/>
                  <a:pt x="616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pic>
        <p:nvPicPr>
          <p:cNvPr id="91" name="Picture 4">
            <a:extLst>
              <a:ext uri="{FF2B5EF4-FFF2-40B4-BE49-F238E27FC236}">
                <a16:creationId xmlns:a16="http://schemas.microsoft.com/office/drawing/2014/main" id="{0B523C17-0148-447E-AEBE-B1ECB6743AB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27249" y="6231167"/>
            <a:ext cx="624662" cy="563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37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09600" y="5571056"/>
            <a:ext cx="381000" cy="993775"/>
            <a:chOff x="2308" y="1513"/>
            <a:chExt cx="1162" cy="2570"/>
          </a:xfrm>
        </p:grpSpPr>
        <p:grpSp>
          <p:nvGrpSpPr>
            <p:cNvPr id="138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6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9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1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2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3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4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5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62" name="Group 110">
            <a:extLst>
              <a:ext uri="{FF2B5EF4-FFF2-40B4-BE49-F238E27FC236}">
                <a16:creationId xmlns:a16="http://schemas.microsoft.com/office/drawing/2014/main" id="{FEAE15EF-FCDF-4C60-9247-E5D46606BF60}"/>
              </a:ext>
            </a:extLst>
          </p:cNvPr>
          <p:cNvGrpSpPr>
            <a:grpSpLocks/>
          </p:cNvGrpSpPr>
          <p:nvPr/>
        </p:nvGrpSpPr>
        <p:grpSpPr bwMode="auto">
          <a:xfrm>
            <a:off x="6898569" y="5638800"/>
            <a:ext cx="1813631" cy="533400"/>
            <a:chOff x="3072" y="3360"/>
            <a:chExt cx="2352" cy="336"/>
          </a:xfrm>
        </p:grpSpPr>
        <p:sp>
          <p:nvSpPr>
            <p:cNvPr id="163" name="Text Box 111">
              <a:extLst>
                <a:ext uri="{FF2B5EF4-FFF2-40B4-BE49-F238E27FC236}">
                  <a16:creationId xmlns:a16="http://schemas.microsoft.com/office/drawing/2014/main" id="{22FDA875-C214-4289-B3CA-766F267364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" y="3413"/>
              <a:ext cx="221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14,23,30,62,79</a:t>
              </a:r>
              <a:endParaRPr lang="en-CA" altLang="en-US" sz="2000" i="0"/>
            </a:p>
          </p:txBody>
        </p:sp>
        <p:sp>
          <p:nvSpPr>
            <p:cNvPr id="164" name="Rectangle 112">
              <a:extLst>
                <a:ext uri="{FF2B5EF4-FFF2-40B4-BE49-F238E27FC236}">
                  <a16:creationId xmlns:a16="http://schemas.microsoft.com/office/drawing/2014/main" id="{385D3830-9F41-4596-89DC-8E9CEA8988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168" name="Group 167">
            <a:extLst>
              <a:ext uri="{FF2B5EF4-FFF2-40B4-BE49-F238E27FC236}">
                <a16:creationId xmlns:a16="http://schemas.microsoft.com/office/drawing/2014/main" id="{A2DFC44C-2AAF-46AE-AA5A-88584483340D}"/>
              </a:ext>
            </a:extLst>
          </p:cNvPr>
          <p:cNvGrpSpPr/>
          <p:nvPr/>
        </p:nvGrpSpPr>
        <p:grpSpPr>
          <a:xfrm>
            <a:off x="2260600" y="6372224"/>
            <a:ext cx="406400" cy="333376"/>
            <a:chOff x="960438" y="4416425"/>
            <a:chExt cx="406400" cy="333376"/>
          </a:xfrm>
        </p:grpSpPr>
        <p:sp>
          <p:nvSpPr>
            <p:cNvPr id="169" name="AutoShape 214">
              <a:extLst>
                <a:ext uri="{FF2B5EF4-FFF2-40B4-BE49-F238E27FC236}">
                  <a16:creationId xmlns:a16="http://schemas.microsoft.com/office/drawing/2014/main" id="{15456F94-EBEF-40D9-BD60-45612BFCF544}"/>
                </a:ext>
              </a:extLst>
            </p:cNvPr>
            <p:cNvSpPr>
              <a:spLocks noChangeAspect="1" noChangeArrowheads="1"/>
            </p:cNvSpPr>
            <p:nvPr/>
          </p:nvSpPr>
          <p:spPr bwMode="auto">
            <a:xfrm>
              <a:off x="960438" y="4416425"/>
              <a:ext cx="406400" cy="285750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254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1400" i="0" baseline="-8000" dirty="0">
                  <a:solidFill>
                    <a:schemeClr val="bg2"/>
                  </a:solidFill>
                </a:rPr>
                <a:t>79 cm</a:t>
              </a:r>
              <a:endParaRPr lang="en-CA" altLang="en-US" sz="14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170" name="Line 215">
              <a:extLst>
                <a:ext uri="{FF2B5EF4-FFF2-40B4-BE49-F238E27FC236}">
                  <a16:creationId xmlns:a16="http://schemas.microsoft.com/office/drawing/2014/main" id="{22B5B0F2-3FBF-4FD7-88C8-374BA78943F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163638" y="4678363"/>
              <a:ext cx="0" cy="71438"/>
            </a:xfrm>
            <a:prstGeom prst="line">
              <a:avLst/>
            </a:prstGeom>
            <a:noFill/>
            <a:ln w="254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71" name="AutoShape 8">
            <a:extLst>
              <a:ext uri="{FF2B5EF4-FFF2-40B4-BE49-F238E27FC236}">
                <a16:creationId xmlns:a16="http://schemas.microsoft.com/office/drawing/2014/main" id="{0A977878-6B11-48C1-860D-7B0C175368D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1097518"/>
            <a:ext cx="5093277" cy="2981288"/>
          </a:xfrm>
          <a:prstGeom prst="wedgeRectCallout">
            <a:avLst>
              <a:gd name="adj1" fmla="val -41758"/>
              <a:gd name="adj2" fmla="val -6472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can have as many</a:t>
            </a:r>
            <a:br>
              <a:rPr lang="en-US" altLang="en-US" sz="2800" i="0" dirty="0"/>
            </a:br>
            <a:r>
              <a:rPr lang="en-US" altLang="en-US" sz="2800" i="0" dirty="0"/>
              <a:t> friends as you want.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You give each a sub instance.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Meets the precondition</a:t>
            </a:r>
          </a:p>
          <a:p>
            <a:pPr marL="1200150" lvl="1" indent="-457200" eaLnBrk="1" hangingPunct="1">
              <a:spcBef>
                <a:spcPct val="0"/>
              </a:spcBef>
            </a:pPr>
            <a:r>
              <a:rPr lang="en-US" altLang="en-US" sz="2400" i="0" dirty="0"/>
              <a:t>Smaller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Trust them to give you 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     the output for their instances.</a:t>
            </a:r>
          </a:p>
          <a:p>
            <a:pPr marL="457200" indent="-457200" eaLnBrk="1" hangingPunct="1">
              <a:spcBef>
                <a:spcPct val="0"/>
              </a:spcBef>
            </a:pPr>
            <a:endParaRPr lang="en-US" altLang="en-US" sz="2800" i="0" dirty="0"/>
          </a:p>
        </p:txBody>
      </p:sp>
    </p:spTree>
    <p:extLst>
      <p:ext uri="{BB962C8B-B14F-4D97-AF65-F5344CB8AC3E}">
        <p14:creationId xmlns:p14="http://schemas.microsoft.com/office/powerpoint/2010/main" val="3683133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5E-6 0.00555 L -0.67448 0.57777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3733" y="28611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0.00556 L 0.02552 -0.53333 " pathEditMode="relative" rAng="0" ptsTypes="AA">
                                      <p:cBhvr>
                                        <p:cTn id="52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267" y="-2694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/>
      <p:bldP spid="67" grpId="0" animBg="1"/>
      <p:bldP spid="68" grpId="0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040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30403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      - a node with a right and a left sub-tree.</a:t>
            </a:r>
          </a:p>
        </p:txBody>
      </p:sp>
      <p:grpSp>
        <p:nvGrpSpPr>
          <p:cNvPr id="23040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30408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30454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55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0409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30452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53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30410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30450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51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30411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30448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9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0412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30446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7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0413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30444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5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0414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30442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3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30415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30440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41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30416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30438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39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30417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30436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37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30418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30434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35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30419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30432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0433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30420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1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2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3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4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5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6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7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8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29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30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0431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0405" name="Text Box 53"/>
          <p:cNvSpPr txBox="1">
            <a:spLocks noChangeArrowheads="1"/>
          </p:cNvSpPr>
          <p:nvPr/>
        </p:nvSpPr>
        <p:spPr bwMode="auto">
          <a:xfrm>
            <a:off x="3019425" y="4003741"/>
            <a:ext cx="2590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chemeClr val="accent2"/>
                </a:solidFill>
              </a:rPr>
              <a:t>tree because</a:t>
            </a:r>
          </a:p>
        </p:txBody>
      </p:sp>
      <p:sp>
        <p:nvSpPr>
          <p:cNvPr id="230406" name="Freeform 58"/>
          <p:cNvSpPr>
            <a:spLocks/>
          </p:cNvSpPr>
          <p:nvPr/>
        </p:nvSpPr>
        <p:spPr bwMode="auto">
          <a:xfrm>
            <a:off x="2819400" y="4419600"/>
            <a:ext cx="1828800" cy="1752600"/>
          </a:xfrm>
          <a:custGeom>
            <a:avLst/>
            <a:gdLst>
              <a:gd name="T0" fmla="*/ 2147483647 w 1152"/>
              <a:gd name="T1" fmla="*/ 0 h 1104"/>
              <a:gd name="T2" fmla="*/ 0 w 1152"/>
              <a:gd name="T3" fmla="*/ 2147483647 h 1104"/>
              <a:gd name="T4" fmla="*/ 2147483647 w 1152"/>
              <a:gd name="T5" fmla="*/ 2147483647 h 1104"/>
              <a:gd name="T6" fmla="*/ 2147483647 w 1152"/>
              <a:gd name="T7" fmla="*/ 2147483647 h 1104"/>
              <a:gd name="T8" fmla="*/ 2147483647 w 1152"/>
              <a:gd name="T9" fmla="*/ 0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52"/>
              <a:gd name="T16" fmla="*/ 0 h 1104"/>
              <a:gd name="T17" fmla="*/ 1152 w 1152"/>
              <a:gd name="T18" fmla="*/ 1104 h 110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52" h="1104">
                <a:moveTo>
                  <a:pt x="432" y="0"/>
                </a:moveTo>
                <a:lnTo>
                  <a:pt x="0" y="432"/>
                </a:lnTo>
                <a:lnTo>
                  <a:pt x="528" y="1104"/>
                </a:lnTo>
                <a:lnTo>
                  <a:pt x="1152" y="768"/>
                </a:lnTo>
                <a:lnTo>
                  <a:pt x="432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0407" name="Rectangle 54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04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04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04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0405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142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31427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- a node with a right and a left sub-tree.</a:t>
            </a:r>
          </a:p>
        </p:txBody>
      </p:sp>
      <p:grpSp>
        <p:nvGrpSpPr>
          <p:cNvPr id="23142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314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314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14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314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314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314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314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314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14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314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14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314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14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314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314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314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314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314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314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314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314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314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314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314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14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314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14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E6616A1D-03B9-4F14-A590-122437D821C8}"/>
              </a:ext>
            </a:extLst>
          </p:cNvPr>
          <p:cNvGrpSpPr/>
          <p:nvPr/>
        </p:nvGrpSpPr>
        <p:grpSpPr>
          <a:xfrm>
            <a:off x="2193925" y="4800600"/>
            <a:ext cx="2530475" cy="1295400"/>
            <a:chOff x="2193925" y="4800600"/>
            <a:chExt cx="2530475" cy="1295400"/>
          </a:xfrm>
        </p:grpSpPr>
        <p:sp>
          <p:nvSpPr>
            <p:cNvPr id="231429" name="Freeform 56"/>
            <p:cNvSpPr>
              <a:spLocks/>
            </p:cNvSpPr>
            <p:nvPr/>
          </p:nvSpPr>
          <p:spPr bwMode="auto">
            <a:xfrm>
              <a:off x="3276600" y="5105400"/>
              <a:ext cx="1066800" cy="990600"/>
            </a:xfrm>
            <a:custGeom>
              <a:avLst/>
              <a:gdLst>
                <a:gd name="T0" fmla="*/ 2147483647 w 672"/>
                <a:gd name="T1" fmla="*/ 0 h 624"/>
                <a:gd name="T2" fmla="*/ 0 w 672"/>
                <a:gd name="T3" fmla="*/ 2147483647 h 624"/>
                <a:gd name="T4" fmla="*/ 2147483647 w 672"/>
                <a:gd name="T5" fmla="*/ 2147483647 h 624"/>
                <a:gd name="T6" fmla="*/ 2147483647 w 672"/>
                <a:gd name="T7" fmla="*/ 2147483647 h 624"/>
                <a:gd name="T8" fmla="*/ 2147483647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231430" name="Freeform 57"/>
            <p:cNvSpPr>
              <a:spLocks/>
            </p:cNvSpPr>
            <p:nvPr/>
          </p:nvSpPr>
          <p:spPr bwMode="auto">
            <a:xfrm>
              <a:off x="2362200" y="5105400"/>
              <a:ext cx="1066800" cy="990600"/>
            </a:xfrm>
            <a:custGeom>
              <a:avLst/>
              <a:gdLst>
                <a:gd name="T0" fmla="*/ 2147483647 w 672"/>
                <a:gd name="T1" fmla="*/ 0 h 624"/>
                <a:gd name="T2" fmla="*/ 0 w 672"/>
                <a:gd name="T3" fmla="*/ 2147483647 h 624"/>
                <a:gd name="T4" fmla="*/ 2147483647 w 672"/>
                <a:gd name="T5" fmla="*/ 2147483647 h 624"/>
                <a:gd name="T6" fmla="*/ 2147483647 w 672"/>
                <a:gd name="T7" fmla="*/ 2147483647 h 624"/>
                <a:gd name="T8" fmla="*/ 2147483647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>
                <a:solidFill>
                  <a:schemeClr val="accent2"/>
                </a:solidFill>
              </a:endParaRPr>
            </a:p>
          </p:txBody>
        </p:sp>
        <p:sp>
          <p:nvSpPr>
            <p:cNvPr id="231431" name="Text Box 58"/>
            <p:cNvSpPr txBox="1">
              <a:spLocks noChangeArrowheads="1"/>
            </p:cNvSpPr>
            <p:nvPr/>
          </p:nvSpPr>
          <p:spPr bwMode="auto">
            <a:xfrm>
              <a:off x="2193925" y="4953000"/>
              <a:ext cx="793750" cy="461665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accent2"/>
                  </a:solidFill>
                </a:rPr>
                <a:t>tree</a:t>
              </a:r>
            </a:p>
          </p:txBody>
        </p:sp>
        <p:sp>
          <p:nvSpPr>
            <p:cNvPr id="231434" name="Text Box 59"/>
            <p:cNvSpPr txBox="1">
              <a:spLocks noChangeArrowheads="1"/>
            </p:cNvSpPr>
            <p:nvPr/>
          </p:nvSpPr>
          <p:spPr bwMode="auto">
            <a:xfrm>
              <a:off x="3930650" y="4800600"/>
              <a:ext cx="793750" cy="461665"/>
            </a:xfrm>
            <a:prstGeom prst="rect">
              <a:avLst/>
            </a:prstGeom>
            <a:noFill/>
            <a:ln w="38100">
              <a:noFill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>
                  <a:solidFill>
                    <a:schemeClr val="accent2"/>
                  </a:solidFill>
                </a:rPr>
                <a:t>tree</a:t>
              </a:r>
            </a:p>
          </p:txBody>
        </p:sp>
      </p:grpSp>
      <p:sp>
        <p:nvSpPr>
          <p:cNvPr id="231436" name="Rectangle 61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3F77B22-705E-499A-8ECD-E3944196BC7D}"/>
              </a:ext>
            </a:extLst>
          </p:cNvPr>
          <p:cNvGrpSpPr/>
          <p:nvPr/>
        </p:nvGrpSpPr>
        <p:grpSpPr>
          <a:xfrm>
            <a:off x="3048000" y="4221163"/>
            <a:ext cx="858787" cy="1036636"/>
            <a:chOff x="3048000" y="4221163"/>
            <a:chExt cx="858787" cy="1036636"/>
          </a:xfrm>
        </p:grpSpPr>
        <p:sp>
          <p:nvSpPr>
            <p:cNvPr id="231432" name="Text Box 60"/>
            <p:cNvSpPr txBox="1">
              <a:spLocks noChangeArrowheads="1"/>
            </p:cNvSpPr>
            <p:nvPr/>
          </p:nvSpPr>
          <p:spPr bwMode="auto">
            <a:xfrm>
              <a:off x="3124200" y="4221163"/>
              <a:ext cx="782587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tx2"/>
                  </a:solidFill>
                </a:rPr>
                <a:t>node</a:t>
              </a:r>
            </a:p>
          </p:txBody>
        </p:sp>
        <p:sp>
          <p:nvSpPr>
            <p:cNvPr id="63" name="Oval 62">
              <a:extLst>
                <a:ext uri="{FF2B5EF4-FFF2-40B4-BE49-F238E27FC236}">
                  <a16:creationId xmlns:a16="http://schemas.microsoft.com/office/drawing/2014/main" id="{345D43C3-CCB2-44EC-B2DB-7502F37DA08E}"/>
                </a:ext>
              </a:extLst>
            </p:cNvPr>
            <p:cNvSpPr/>
            <p:nvPr/>
          </p:nvSpPr>
          <p:spPr bwMode="auto">
            <a:xfrm>
              <a:off x="3048000" y="4618036"/>
              <a:ext cx="739775" cy="639763"/>
            </a:xfrm>
            <a:prstGeom prst="ellipse">
              <a:avLst/>
            </a:prstGeom>
            <a:noFill/>
            <a:ln w="381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8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245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32451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5495415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 binary tree is: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- the empty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     - a node with a right and a left sub-tree.</a:t>
            </a:r>
          </a:p>
        </p:txBody>
      </p:sp>
      <p:grpSp>
        <p:nvGrpSpPr>
          <p:cNvPr id="23245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3246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3250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246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3250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3246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3250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3246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3250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3246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3249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50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246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3249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3246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3249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3246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3249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3246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3249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3247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3248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9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3247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3248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8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3247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3248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48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3247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7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248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2453" name="Freeform 54"/>
          <p:cNvSpPr>
            <a:spLocks/>
          </p:cNvSpPr>
          <p:nvPr/>
        </p:nvSpPr>
        <p:spPr bwMode="auto">
          <a:xfrm>
            <a:off x="2362200" y="51054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2454" name="Text Box 58"/>
          <p:cNvSpPr txBox="1">
            <a:spLocks noChangeArrowheads="1"/>
          </p:cNvSpPr>
          <p:nvPr/>
        </p:nvSpPr>
        <p:spPr bwMode="auto">
          <a:xfrm>
            <a:off x="2209800" y="5897563"/>
            <a:ext cx="2590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tree because</a:t>
            </a:r>
          </a:p>
        </p:txBody>
      </p:sp>
      <p:sp>
        <p:nvSpPr>
          <p:cNvPr id="155707" name="Text Box 59"/>
          <p:cNvSpPr txBox="1">
            <a:spLocks noChangeArrowheads="1"/>
          </p:cNvSpPr>
          <p:nvPr/>
        </p:nvSpPr>
        <p:spPr bwMode="auto">
          <a:xfrm>
            <a:off x="2362200" y="6202363"/>
            <a:ext cx="25908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solidFill>
                  <a:schemeClr val="accent2"/>
                </a:solidFill>
              </a:rPr>
              <a:t>empty</a:t>
            </a:r>
          </a:p>
        </p:txBody>
      </p:sp>
      <p:sp>
        <p:nvSpPr>
          <p:cNvPr id="232458" name="Rectangle 59"/>
          <p:cNvSpPr>
            <a:spLocks noChangeArrowheads="1"/>
          </p:cNvSpPr>
          <p:nvPr/>
        </p:nvSpPr>
        <p:spPr bwMode="auto">
          <a:xfrm>
            <a:off x="7429500" y="228600"/>
            <a:ext cx="13208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(define)</a:t>
            </a:r>
          </a:p>
        </p:txBody>
      </p:sp>
      <p:grpSp>
        <p:nvGrpSpPr>
          <p:cNvPr id="61" name="Group 60">
            <a:extLst>
              <a:ext uri="{FF2B5EF4-FFF2-40B4-BE49-F238E27FC236}">
                <a16:creationId xmlns:a16="http://schemas.microsoft.com/office/drawing/2014/main" id="{40D51E56-5E25-47F7-A003-61AFD01EFB15}"/>
              </a:ext>
            </a:extLst>
          </p:cNvPr>
          <p:cNvGrpSpPr/>
          <p:nvPr/>
        </p:nvGrpSpPr>
        <p:grpSpPr>
          <a:xfrm>
            <a:off x="2819400" y="5108575"/>
            <a:ext cx="379413" cy="606425"/>
            <a:chOff x="2819400" y="5108575"/>
            <a:chExt cx="379413" cy="606425"/>
          </a:xfrm>
        </p:grpSpPr>
        <p:sp>
          <p:nvSpPr>
            <p:cNvPr id="62" name="Line 61">
              <a:extLst>
                <a:ext uri="{FF2B5EF4-FFF2-40B4-BE49-F238E27FC236}">
                  <a16:creationId xmlns:a16="http://schemas.microsoft.com/office/drawing/2014/main" id="{60166F04-479D-4CA4-885C-5D8ECCEB391C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125788" y="5108575"/>
              <a:ext cx="73025" cy="73025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63" name="Group 65">
              <a:extLst>
                <a:ext uri="{FF2B5EF4-FFF2-40B4-BE49-F238E27FC236}">
                  <a16:creationId xmlns:a16="http://schemas.microsoft.com/office/drawing/2014/main" id="{0F07B388-4317-4E81-AB74-1B5A378038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9400" y="5410200"/>
              <a:ext cx="152400" cy="304800"/>
              <a:chOff x="1776" y="3408"/>
              <a:chExt cx="96" cy="192"/>
            </a:xfrm>
          </p:grpSpPr>
          <p:sp>
            <p:nvSpPr>
              <p:cNvPr id="64" name="Oval 62">
                <a:extLst>
                  <a:ext uri="{FF2B5EF4-FFF2-40B4-BE49-F238E27FC236}">
                    <a16:creationId xmlns:a16="http://schemas.microsoft.com/office/drawing/2014/main" id="{9499305D-62A7-4426-9A43-ED33D8B42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6" y="3456"/>
                <a:ext cx="96" cy="96"/>
              </a:xfrm>
              <a:prstGeom prst="ellipse">
                <a:avLst/>
              </a:prstGeom>
              <a:noFill/>
              <a:ln w="38100">
                <a:solidFill>
                  <a:srgbClr val="33CC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5" name="Line 63">
                <a:extLst>
                  <a:ext uri="{FF2B5EF4-FFF2-40B4-BE49-F238E27FC236}">
                    <a16:creationId xmlns:a16="http://schemas.microsoft.com/office/drawing/2014/main" id="{B651ED99-34C3-4F46-9703-E10E95A4A37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1776" y="3408"/>
                <a:ext cx="96" cy="192"/>
              </a:xfrm>
              <a:prstGeom prst="line">
                <a:avLst/>
              </a:prstGeom>
              <a:noFill/>
              <a:ln w="38100">
                <a:solidFill>
                  <a:srgbClr val="33CC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24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24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24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15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0" fill="hold"/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0" fill="hold"/>
                                        <p:tgtEl>
                                          <p:spTgt spid="155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2454" grpId="0"/>
      <p:bldP spid="155707" grpId="0" autoUpdateAnimBg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9" name="Rounded Rectangular Callout 1">
            <a:extLst>
              <a:ext uri="{FF2B5EF4-FFF2-40B4-BE49-F238E27FC236}">
                <a16:creationId xmlns:a16="http://schemas.microsoft.com/office/drawing/2014/main" id="{3016ADB5-08BC-474C-97F2-7012BB39DC40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349003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I have been passed a tree or a subtree.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have some computation problem to solve.</a:t>
            </a:r>
          </a:p>
        </p:txBody>
      </p:sp>
      <p:sp>
        <p:nvSpPr>
          <p:cNvPr id="95" name="Freeform 115">
            <a:extLst>
              <a:ext uri="{FF2B5EF4-FFF2-40B4-BE49-F238E27FC236}">
                <a16:creationId xmlns:a16="http://schemas.microsoft.com/office/drawing/2014/main" id="{7101FF35-0815-4738-8698-754C4DB8A410}"/>
              </a:ext>
            </a:extLst>
          </p:cNvPr>
          <p:cNvSpPr>
            <a:spLocks/>
          </p:cNvSpPr>
          <p:nvPr/>
        </p:nvSpPr>
        <p:spPr bwMode="auto">
          <a:xfrm>
            <a:off x="76200" y="2970213"/>
            <a:ext cx="8686800" cy="3811588"/>
          </a:xfrm>
          <a:custGeom>
            <a:avLst/>
            <a:gdLst>
              <a:gd name="T0" fmla="*/ 2928 w 5472"/>
              <a:gd name="T1" fmla="*/ 1 h 2401"/>
              <a:gd name="T2" fmla="*/ 1200 w 5472"/>
              <a:gd name="T3" fmla="*/ 577 h 2401"/>
              <a:gd name="T4" fmla="*/ 0 w 5472"/>
              <a:gd name="T5" fmla="*/ 1489 h 2401"/>
              <a:gd name="T6" fmla="*/ 240 w 5472"/>
              <a:gd name="T7" fmla="*/ 2161 h 2401"/>
              <a:gd name="T8" fmla="*/ 3936 w 5472"/>
              <a:gd name="T9" fmla="*/ 2401 h 2401"/>
              <a:gd name="T10" fmla="*/ 5472 w 5472"/>
              <a:gd name="T11" fmla="*/ 1201 h 2401"/>
              <a:gd name="T12" fmla="*/ 4320 w 5472"/>
              <a:gd name="T13" fmla="*/ 433 h 2401"/>
              <a:gd name="T14" fmla="*/ 3356 w 5472"/>
              <a:gd name="T15" fmla="*/ 66 h 2401"/>
              <a:gd name="T16" fmla="*/ 2899 w 5472"/>
              <a:gd name="T17" fmla="*/ 37 h 2401"/>
              <a:gd name="T18" fmla="*/ 2892 w 5472"/>
              <a:gd name="T19" fmla="*/ 29 h 2401"/>
              <a:gd name="T20" fmla="*/ 2928 w 5472"/>
              <a:gd name="T21" fmla="*/ 1 h 240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5472"/>
              <a:gd name="T34" fmla="*/ 0 h 2401"/>
              <a:gd name="T35" fmla="*/ 5472 w 5472"/>
              <a:gd name="T36" fmla="*/ 2401 h 240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5472" h="2401">
                <a:moveTo>
                  <a:pt x="2928" y="1"/>
                </a:moveTo>
                <a:lnTo>
                  <a:pt x="1200" y="577"/>
                </a:lnTo>
                <a:lnTo>
                  <a:pt x="0" y="1489"/>
                </a:lnTo>
                <a:lnTo>
                  <a:pt x="240" y="2161"/>
                </a:lnTo>
                <a:lnTo>
                  <a:pt x="3936" y="2401"/>
                </a:lnTo>
                <a:lnTo>
                  <a:pt x="5472" y="1201"/>
                </a:lnTo>
                <a:lnTo>
                  <a:pt x="4320" y="433"/>
                </a:lnTo>
                <a:cubicBezTo>
                  <a:pt x="3901" y="284"/>
                  <a:pt x="3593" y="132"/>
                  <a:pt x="3356" y="66"/>
                </a:cubicBezTo>
                <a:cubicBezTo>
                  <a:pt x="3119" y="0"/>
                  <a:pt x="2976" y="43"/>
                  <a:pt x="2899" y="37"/>
                </a:cubicBezTo>
                <a:cubicBezTo>
                  <a:pt x="2900" y="34"/>
                  <a:pt x="2894" y="32"/>
                  <a:pt x="2892" y="29"/>
                </a:cubicBezTo>
                <a:lnTo>
                  <a:pt x="2928" y="1"/>
                </a:lnTo>
                <a:close/>
              </a:path>
            </a:pathLst>
          </a:custGeom>
          <a:noFill/>
          <a:ln w="38100" cap="flat" cmpd="sng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Text Box 3">
            <a:extLst>
              <a:ext uri="{FF2B5EF4-FFF2-40B4-BE49-F238E27FC236}">
                <a16:creationId xmlns:a16="http://schemas.microsoft.com/office/drawing/2014/main" id="{3C2927D9-0C81-4A26-A0BE-0534B18A6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6" y="2187973"/>
            <a:ext cx="22525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number of nodes</a:t>
            </a:r>
          </a:p>
        </p:txBody>
      </p:sp>
      <p:sp>
        <p:nvSpPr>
          <p:cNvPr id="98" name="Text Box 70">
            <a:extLst>
              <a:ext uri="{FF2B5EF4-FFF2-40B4-BE49-F238E27FC236}">
                <a16:creationId xmlns:a16="http://schemas.microsoft.com/office/drawing/2014/main" id="{192E3FE0-757D-4511-A8AC-2B5F5CEED2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106" y="2604933"/>
            <a:ext cx="742511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</a:t>
            </a: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21722022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26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26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26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95" grpId="0" animBg="1"/>
      <p:bldP spid="97" grpId="0"/>
      <p:bldP spid="98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" name="Text Box 3">
            <a:extLst>
              <a:ext uri="{FF2B5EF4-FFF2-40B4-BE49-F238E27FC236}">
                <a16:creationId xmlns:a16="http://schemas.microsoft.com/office/drawing/2014/main" id="{3C2927D9-0C81-4A26-A0BE-0534B18A6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6" y="2187973"/>
            <a:ext cx="22525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number of nodes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10CDCB16-2FA8-41C4-8C04-237BCA654E99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68" name="Freeform 56">
              <a:extLst>
                <a:ext uri="{FF2B5EF4-FFF2-40B4-BE49-F238E27FC236}">
                  <a16:creationId xmlns:a16="http://schemas.microsoft.com/office/drawing/2014/main" id="{82F9FC19-79B7-4C59-B299-FB6E9D36F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69" name="Freeform 57">
              <a:extLst>
                <a:ext uri="{FF2B5EF4-FFF2-40B4-BE49-F238E27FC236}">
                  <a16:creationId xmlns:a16="http://schemas.microsoft.com/office/drawing/2014/main" id="{B7E0DFBB-D534-4D1C-A688-BA9C702B3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0" name="Group 59">
              <a:extLst>
                <a:ext uri="{FF2B5EF4-FFF2-40B4-BE49-F238E27FC236}">
                  <a16:creationId xmlns:a16="http://schemas.microsoft.com/office/drawing/2014/main" id="{F71BBE55-C3BF-4B5C-8845-A0C9B2EFAC2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86" name="Group 60">
                <a:extLst>
                  <a:ext uri="{FF2B5EF4-FFF2-40B4-BE49-F238E27FC236}">
                    <a16:creationId xmlns:a16="http://schemas.microsoft.com/office/drawing/2014/main" id="{E0EFED04-7AC8-44AA-BAC9-C8CD09BE73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94" name="Freeform 61">
                  <a:extLst>
                    <a:ext uri="{FF2B5EF4-FFF2-40B4-BE49-F238E27FC236}">
                      <a16:creationId xmlns:a16="http://schemas.microsoft.com/office/drawing/2014/main" id="{8A8F9862-02B3-4B1B-B698-6D7F2CC0EB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6" name="Freeform 62">
                  <a:extLst>
                    <a:ext uri="{FF2B5EF4-FFF2-40B4-BE49-F238E27FC236}">
                      <a16:creationId xmlns:a16="http://schemas.microsoft.com/office/drawing/2014/main" id="{D6925759-5A47-4684-A150-05A3A2D3AA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63">
                  <a:extLst>
                    <a:ext uri="{FF2B5EF4-FFF2-40B4-BE49-F238E27FC236}">
                      <a16:creationId xmlns:a16="http://schemas.microsoft.com/office/drawing/2014/main" id="{B1B4F54A-1B94-4F0D-9B55-4BAB5B26D6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" name="Freeform 64">
                  <a:extLst>
                    <a:ext uri="{FF2B5EF4-FFF2-40B4-BE49-F238E27FC236}">
                      <a16:creationId xmlns:a16="http://schemas.microsoft.com/office/drawing/2014/main" id="{174FCA91-C9DC-4F89-B2C4-64507D21B18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" name="Freeform 65">
                  <a:extLst>
                    <a:ext uri="{FF2B5EF4-FFF2-40B4-BE49-F238E27FC236}">
                      <a16:creationId xmlns:a16="http://schemas.microsoft.com/office/drawing/2014/main" id="{14A385E7-B0E8-4AEE-B11B-538A2392D0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66">
                  <a:extLst>
                    <a:ext uri="{FF2B5EF4-FFF2-40B4-BE49-F238E27FC236}">
                      <a16:creationId xmlns:a16="http://schemas.microsoft.com/office/drawing/2014/main" id="{53DE4BA3-8FF5-4180-8A79-B7AD06F075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7" name="Freeform 67">
                <a:extLst>
                  <a:ext uri="{FF2B5EF4-FFF2-40B4-BE49-F238E27FC236}">
                    <a16:creationId xmlns:a16="http://schemas.microsoft.com/office/drawing/2014/main" id="{D168FB5F-10A2-42C4-BE0E-AFC5230C1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Freeform 68">
                <a:extLst>
                  <a:ext uri="{FF2B5EF4-FFF2-40B4-BE49-F238E27FC236}">
                    <a16:creationId xmlns:a16="http://schemas.microsoft.com/office/drawing/2014/main" id="{295F0453-7F7C-4630-B96B-AEB8C06BB2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Oval 69">
                <a:extLst>
                  <a:ext uri="{FF2B5EF4-FFF2-40B4-BE49-F238E27FC236}">
                    <a16:creationId xmlns:a16="http://schemas.microsoft.com/office/drawing/2014/main" id="{C4624A83-DFA4-4611-B96F-2CBB44B3F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0" name="Oval 70">
                <a:extLst>
                  <a:ext uri="{FF2B5EF4-FFF2-40B4-BE49-F238E27FC236}">
                    <a16:creationId xmlns:a16="http://schemas.microsoft.com/office/drawing/2014/main" id="{CB5C8361-5C28-4504-B4A2-700E3D2F20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1" name="Oval 71">
                <a:extLst>
                  <a:ext uri="{FF2B5EF4-FFF2-40B4-BE49-F238E27FC236}">
                    <a16:creationId xmlns:a16="http://schemas.microsoft.com/office/drawing/2014/main" id="{37AD8618-12F8-4CCC-A56D-527D3DA01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2" name="Oval 72">
                <a:extLst>
                  <a:ext uri="{FF2B5EF4-FFF2-40B4-BE49-F238E27FC236}">
                    <a16:creationId xmlns:a16="http://schemas.microsoft.com/office/drawing/2014/main" id="{FFCAFCF4-BCF0-4BFF-B85E-4978CF370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3" name="Oval 73">
                <a:extLst>
                  <a:ext uri="{FF2B5EF4-FFF2-40B4-BE49-F238E27FC236}">
                    <a16:creationId xmlns:a16="http://schemas.microsoft.com/office/drawing/2014/main" id="{FA7E09F3-F980-4452-B199-96A572E684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71" name="Group 72">
              <a:extLst>
                <a:ext uri="{FF2B5EF4-FFF2-40B4-BE49-F238E27FC236}">
                  <a16:creationId xmlns:a16="http://schemas.microsoft.com/office/drawing/2014/main" id="{678E5830-E896-48A4-AC7E-F8B83FDBE3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72" name="Group 73">
                <a:extLst>
                  <a:ext uri="{FF2B5EF4-FFF2-40B4-BE49-F238E27FC236}">
                    <a16:creationId xmlns:a16="http://schemas.microsoft.com/office/drawing/2014/main" id="{E0D55842-6537-4D89-BCBB-B19FF7BD1E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80" name="Freeform 74">
                  <a:extLst>
                    <a:ext uri="{FF2B5EF4-FFF2-40B4-BE49-F238E27FC236}">
                      <a16:creationId xmlns:a16="http://schemas.microsoft.com/office/drawing/2014/main" id="{E593D871-4212-4BDA-A905-89D19550BB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75">
                  <a:extLst>
                    <a:ext uri="{FF2B5EF4-FFF2-40B4-BE49-F238E27FC236}">
                      <a16:creationId xmlns:a16="http://schemas.microsoft.com/office/drawing/2014/main" id="{B3550CE9-7AA7-490B-A8A1-2BE7AF33C4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76">
                  <a:extLst>
                    <a:ext uri="{FF2B5EF4-FFF2-40B4-BE49-F238E27FC236}">
                      <a16:creationId xmlns:a16="http://schemas.microsoft.com/office/drawing/2014/main" id="{7F26E317-C749-4FCF-8FC5-CA6745F28A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" name="Freeform 77">
                  <a:extLst>
                    <a:ext uri="{FF2B5EF4-FFF2-40B4-BE49-F238E27FC236}">
                      <a16:creationId xmlns:a16="http://schemas.microsoft.com/office/drawing/2014/main" id="{901AE764-1F73-44F1-9430-31C8DF2A4BE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4" name="Freeform 78">
                  <a:extLst>
                    <a:ext uri="{FF2B5EF4-FFF2-40B4-BE49-F238E27FC236}">
                      <a16:creationId xmlns:a16="http://schemas.microsoft.com/office/drawing/2014/main" id="{6934C66F-FCB8-401D-8B30-4B1BC0E55F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" name="Freeform 79">
                  <a:extLst>
                    <a:ext uri="{FF2B5EF4-FFF2-40B4-BE49-F238E27FC236}">
                      <a16:creationId xmlns:a16="http://schemas.microsoft.com/office/drawing/2014/main" id="{91CC2F1F-A94D-48CE-B4F7-333315F6B5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3" name="Freeform 80">
                <a:extLst>
                  <a:ext uri="{FF2B5EF4-FFF2-40B4-BE49-F238E27FC236}">
                    <a16:creationId xmlns:a16="http://schemas.microsoft.com/office/drawing/2014/main" id="{D133561E-C1F7-4CD0-9BF1-A0F5296FB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" name="Freeform 81">
                <a:extLst>
                  <a:ext uri="{FF2B5EF4-FFF2-40B4-BE49-F238E27FC236}">
                    <a16:creationId xmlns:a16="http://schemas.microsoft.com/office/drawing/2014/main" id="{4069EC47-5505-428A-8683-EC3FCBE36B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" name="Oval 82">
                <a:extLst>
                  <a:ext uri="{FF2B5EF4-FFF2-40B4-BE49-F238E27FC236}">
                    <a16:creationId xmlns:a16="http://schemas.microsoft.com/office/drawing/2014/main" id="{DCEA544D-ADCC-44DD-83E7-BC5A9472A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6" name="Oval 83">
                <a:extLst>
                  <a:ext uri="{FF2B5EF4-FFF2-40B4-BE49-F238E27FC236}">
                    <a16:creationId xmlns:a16="http://schemas.microsoft.com/office/drawing/2014/main" id="{B09CCC82-53AF-45C5-B5F0-C6C640494D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7" name="Oval 84">
                <a:extLst>
                  <a:ext uri="{FF2B5EF4-FFF2-40B4-BE49-F238E27FC236}">
                    <a16:creationId xmlns:a16="http://schemas.microsoft.com/office/drawing/2014/main" id="{295D8431-33A0-4595-8A38-3253577AD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8" name="Oval 85">
                <a:extLst>
                  <a:ext uri="{FF2B5EF4-FFF2-40B4-BE49-F238E27FC236}">
                    <a16:creationId xmlns:a16="http://schemas.microsoft.com/office/drawing/2014/main" id="{061D0E69-7544-4C93-9227-9CA239716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9" name="Oval 86">
                <a:extLst>
                  <a:ext uri="{FF2B5EF4-FFF2-40B4-BE49-F238E27FC236}">
                    <a16:creationId xmlns:a16="http://schemas.microsoft.com/office/drawing/2014/main" id="{FF501343-46CE-4241-8E88-54CE727A6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06" name="Rounded Rectangular Callout 1">
            <a:extLst>
              <a:ext uri="{FF2B5EF4-FFF2-40B4-BE49-F238E27FC236}">
                <a16:creationId xmlns:a16="http://schemas.microsoft.com/office/drawing/2014/main" id="{FE023FF0-0D4E-4D9A-9305-1CC134BB3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4587" y="3505200"/>
            <a:ext cx="313662" cy="457201"/>
          </a:xfrm>
          <a:prstGeom prst="wedgeRoundRectCallout">
            <a:avLst>
              <a:gd name="adj1" fmla="val -79773"/>
              <a:gd name="adj2" fmla="val 2891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07" name="Rounded Rectangular Callout 1">
            <a:extLst>
              <a:ext uri="{FF2B5EF4-FFF2-40B4-BE49-F238E27FC236}">
                <a16:creationId xmlns:a16="http://schemas.microsoft.com/office/drawing/2014/main" id="{A7C207A7-5A8F-467D-8C6A-87C3D22F6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7595" y="2835046"/>
            <a:ext cx="313662" cy="457201"/>
          </a:xfrm>
          <a:prstGeom prst="wedgeRoundRectCallout">
            <a:avLst>
              <a:gd name="adj1" fmla="val 76551"/>
              <a:gd name="adj2" fmla="val 4920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9" name="Rounded Rectangular Callout 1">
            <a:extLst>
              <a:ext uri="{FF2B5EF4-FFF2-40B4-BE49-F238E27FC236}">
                <a16:creationId xmlns:a16="http://schemas.microsoft.com/office/drawing/2014/main" id="{D93C85E3-0951-47B9-B260-59230EFBA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349003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will have a recursive friend for each of my subtrees.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Each will solve the same problem.</a:t>
            </a:r>
          </a:p>
        </p:txBody>
      </p:sp>
    </p:spTree>
    <p:extLst>
      <p:ext uri="{BB962C8B-B14F-4D97-AF65-F5344CB8AC3E}">
        <p14:creationId xmlns:p14="http://schemas.microsoft.com/office/powerpoint/2010/main" val="14087038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32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2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  <p:bldP spid="106" grpId="0" animBg="1"/>
      <p:bldP spid="107" grpId="0" animBg="1"/>
      <p:bldP spid="108" grpId="0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" name="Text Box 3">
            <a:extLst>
              <a:ext uri="{FF2B5EF4-FFF2-40B4-BE49-F238E27FC236}">
                <a16:creationId xmlns:a16="http://schemas.microsoft.com/office/drawing/2014/main" id="{3C2927D9-0C81-4A26-A0BE-0534B18A6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6" y="2187973"/>
            <a:ext cx="22525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number of nodes</a:t>
            </a:r>
          </a:p>
        </p:txBody>
      </p:sp>
      <p:sp>
        <p:nvSpPr>
          <p:cNvPr id="106" name="Rounded Rectangular Callout 1">
            <a:extLst>
              <a:ext uri="{FF2B5EF4-FFF2-40B4-BE49-F238E27FC236}">
                <a16:creationId xmlns:a16="http://schemas.microsoft.com/office/drawing/2014/main" id="{FE023FF0-0D4E-4D9A-9305-1CC134BB3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4587" y="3505200"/>
            <a:ext cx="313662" cy="457201"/>
          </a:xfrm>
          <a:prstGeom prst="wedgeRoundRectCallout">
            <a:avLst>
              <a:gd name="adj1" fmla="val -79773"/>
              <a:gd name="adj2" fmla="val 2891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07" name="Rounded Rectangular Callout 1">
            <a:extLst>
              <a:ext uri="{FF2B5EF4-FFF2-40B4-BE49-F238E27FC236}">
                <a16:creationId xmlns:a16="http://schemas.microsoft.com/office/drawing/2014/main" id="{A7C207A7-5A8F-467D-8C6A-87C3D22F6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7595" y="2835046"/>
            <a:ext cx="313662" cy="457201"/>
          </a:xfrm>
          <a:prstGeom prst="wedgeRoundRectCallout">
            <a:avLst>
              <a:gd name="adj1" fmla="val 76551"/>
              <a:gd name="adj2" fmla="val 4920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9" name="Rounded Rectangular Callout 1">
            <a:extLst>
              <a:ext uri="{FF2B5EF4-FFF2-40B4-BE49-F238E27FC236}">
                <a16:creationId xmlns:a16="http://schemas.microsoft.com/office/drawing/2014/main" id="{D93C85E3-0951-47B9-B260-59230EFBA7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349003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am one stack fame.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Being lazy, I will only consider the root node of my tree.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05" name="Rounded Rectangular Callout 1">
            <a:extLst>
              <a:ext uri="{FF2B5EF4-FFF2-40B4-BE49-F238E27FC236}">
                <a16:creationId xmlns:a16="http://schemas.microsoft.com/office/drawing/2014/main" id="{D88F2F8D-5376-4D00-86B1-871224487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6338" y="3124199"/>
            <a:ext cx="313662" cy="457201"/>
          </a:xfrm>
          <a:prstGeom prst="wedgeRoundRectCallout">
            <a:avLst>
              <a:gd name="adj1" fmla="val 94219"/>
              <a:gd name="adj2" fmla="val -17459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</a:t>
            </a: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F5A95C1B-0A13-4F9D-A62A-6202DBCE6AD9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8218230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nimBg="1"/>
      <p:bldP spid="105" grpId="0" animBg="1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97" name="Text Box 3">
            <a:extLst>
              <a:ext uri="{FF2B5EF4-FFF2-40B4-BE49-F238E27FC236}">
                <a16:creationId xmlns:a16="http://schemas.microsoft.com/office/drawing/2014/main" id="{3C2927D9-0C81-4A26-A0BE-0534B18A67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106" y="2187973"/>
            <a:ext cx="225254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number of nodes</a:t>
            </a:r>
          </a:p>
        </p:txBody>
      </p:sp>
      <p:sp>
        <p:nvSpPr>
          <p:cNvPr id="106" name="Rounded Rectangular Callout 1">
            <a:extLst>
              <a:ext uri="{FF2B5EF4-FFF2-40B4-BE49-F238E27FC236}">
                <a16:creationId xmlns:a16="http://schemas.microsoft.com/office/drawing/2014/main" id="{FE023FF0-0D4E-4D9A-9305-1CC134BB37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384587" y="3505200"/>
            <a:ext cx="313662" cy="457201"/>
          </a:xfrm>
          <a:prstGeom prst="wedgeRoundRectCallout">
            <a:avLst>
              <a:gd name="adj1" fmla="val -79773"/>
              <a:gd name="adj2" fmla="val 2891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07" name="Rounded Rectangular Callout 1">
            <a:extLst>
              <a:ext uri="{FF2B5EF4-FFF2-40B4-BE49-F238E27FC236}">
                <a16:creationId xmlns:a16="http://schemas.microsoft.com/office/drawing/2014/main" id="{A7C207A7-5A8F-467D-8C6A-87C3D22F68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97595" y="2835046"/>
            <a:ext cx="313662" cy="457201"/>
          </a:xfrm>
          <a:prstGeom prst="wedgeRoundRectCallout">
            <a:avLst>
              <a:gd name="adj1" fmla="val 76551"/>
              <a:gd name="adj2" fmla="val 49208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F5A95C1B-0A13-4F9D-A62A-6202DBCE6AD9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349003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We combine these to get our answer.</a:t>
            </a:r>
          </a:p>
        </p:txBody>
      </p:sp>
      <p:sp>
        <p:nvSpPr>
          <p:cNvPr id="102" name="Text Box 70">
            <a:extLst>
              <a:ext uri="{FF2B5EF4-FFF2-40B4-BE49-F238E27FC236}">
                <a16:creationId xmlns:a16="http://schemas.microsoft.com/office/drawing/2014/main" id="{9673D864-E03C-4D40-B0F6-C826B4F3DD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8106" y="2604933"/>
            <a:ext cx="5110694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number on left  + number on right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</a:t>
            </a: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  <a:r>
              <a:rPr lang="en-US" altLang="en-US" sz="2400" i="0" dirty="0"/>
              <a:t> + </a:t>
            </a:r>
            <a:r>
              <a:rPr lang="en-US" altLang="en-US" sz="2400" i="0" dirty="0">
                <a:solidFill>
                  <a:schemeClr val="accent2"/>
                </a:solidFill>
              </a:rPr>
              <a:t>5 </a:t>
            </a:r>
            <a:r>
              <a:rPr lang="en-US" altLang="en-US" sz="2400" i="0" dirty="0"/>
              <a:t>+ </a:t>
            </a:r>
            <a:r>
              <a:rPr lang="en-US" altLang="en-US" sz="2400" i="0" dirty="0">
                <a:solidFill>
                  <a:schemeClr val="tx2"/>
                </a:solidFill>
              </a:rPr>
              <a:t>1</a:t>
            </a:r>
            <a:r>
              <a:rPr lang="en-US" altLang="en-US" sz="2400" i="0" dirty="0"/>
              <a:t> = </a:t>
            </a: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  <p:sp>
        <p:nvSpPr>
          <p:cNvPr id="103" name="Rounded Rectangular Callout 1">
            <a:extLst>
              <a:ext uri="{FF2B5EF4-FFF2-40B4-BE49-F238E27FC236}">
                <a16:creationId xmlns:a16="http://schemas.microsoft.com/office/drawing/2014/main" id="{1D634F1E-9BBC-41C9-A25A-A23722EA23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96338" y="3124199"/>
            <a:ext cx="313662" cy="457201"/>
          </a:xfrm>
          <a:prstGeom prst="wedgeRoundRectCallout">
            <a:avLst>
              <a:gd name="adj1" fmla="val 94219"/>
              <a:gd name="adj2" fmla="val -17459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14724296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69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2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2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110" name="Group 109">
            <a:extLst>
              <a:ext uri="{FF2B5EF4-FFF2-40B4-BE49-F238E27FC236}">
                <a16:creationId xmlns:a16="http://schemas.microsoft.com/office/drawing/2014/main" id="{F5A95C1B-0A13-4F9D-A62A-6202DBCE6AD9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1508"/>
              <a:gd name="adj2" fmla="val 61774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We want the running time to be constant O(1) per node.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As one stack frame, considering only one node,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personally can only spend a constant amount of time.</a:t>
            </a:r>
          </a:p>
        </p:txBody>
      </p:sp>
    </p:spTree>
    <p:extLst>
      <p:ext uri="{BB962C8B-B14F-4D97-AF65-F5344CB8AC3E}">
        <p14:creationId xmlns:p14="http://schemas.microsoft.com/office/powerpoint/2010/main" val="38311425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8" name="Rectangle 96">
            <a:extLst>
              <a:ext uri="{FF2B5EF4-FFF2-40B4-BE49-F238E27FC236}">
                <a16:creationId xmlns:a16="http://schemas.microsoft.com/office/drawing/2014/main" id="{2A2376D6-C6CB-4750-979E-51774AC27D5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88760" y="257252"/>
            <a:ext cx="187904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 dirty="0">
                <a:solidFill>
                  <a:schemeClr val="tx2"/>
                </a:solidFill>
              </a:rPr>
              <a:t>(Recursion)</a:t>
            </a:r>
          </a:p>
        </p:txBody>
      </p: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15F6B08-E843-471A-95D9-54F0C63F7799}"/>
              </a:ext>
            </a:extLst>
          </p:cNvPr>
          <p:cNvGrpSpPr/>
          <p:nvPr/>
        </p:nvGrpSpPr>
        <p:grpSpPr>
          <a:xfrm>
            <a:off x="73025" y="3729038"/>
            <a:ext cx="4643438" cy="2359025"/>
            <a:chOff x="73025" y="3729038"/>
            <a:chExt cx="4643438" cy="2359025"/>
          </a:xfrm>
        </p:grpSpPr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2133600" y="4038600"/>
              <a:ext cx="533400" cy="457200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1143000" y="4724400"/>
              <a:ext cx="533400" cy="457200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457200" y="5410200"/>
              <a:ext cx="533400" cy="457200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752600" y="5410200"/>
              <a:ext cx="533400" cy="457200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3124200" y="4724400"/>
              <a:ext cx="533400" cy="457200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3581400" y="5334000"/>
              <a:ext cx="533400" cy="457200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25908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3505200" y="5181600"/>
              <a:ext cx="2286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6002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6002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914400" y="5105400"/>
              <a:ext cx="3048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BFE6DD4-B116-4C63-B149-B2851A3290A6}"/>
              </a:ext>
            </a:extLst>
          </p:cNvPr>
          <p:cNvGrpSpPr/>
          <p:nvPr/>
        </p:nvGrpSpPr>
        <p:grpSpPr>
          <a:xfrm>
            <a:off x="5181600" y="3581400"/>
            <a:ext cx="3352800" cy="3124200"/>
            <a:chOff x="5181600" y="3581400"/>
            <a:chExt cx="3352800" cy="3124200"/>
          </a:xfrm>
        </p:grpSpPr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6629400" y="4038600"/>
              <a:ext cx="533400" cy="457200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5638800" y="4724400"/>
              <a:ext cx="533400" cy="457200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6248400" y="5410200"/>
              <a:ext cx="533400" cy="457200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7620000" y="4724400"/>
              <a:ext cx="533400" cy="457200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5867400" y="6096000"/>
              <a:ext cx="533400" cy="457200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6705600" y="441960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70866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60960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60960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6248400" y="5867400"/>
              <a:ext cx="1524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3" name="Group 59">
            <a:extLst>
              <a:ext uri="{FF2B5EF4-FFF2-40B4-BE49-F238E27FC236}">
                <a16:creationId xmlns:a16="http://schemas.microsoft.com/office/drawing/2014/main" id="{94DBA31B-6C1A-4A76-AB02-4481695035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4355" y="3605175"/>
            <a:ext cx="381000" cy="993775"/>
            <a:chOff x="2308" y="1513"/>
            <a:chExt cx="1162" cy="2570"/>
          </a:xfrm>
        </p:grpSpPr>
        <p:grpSp>
          <p:nvGrpSpPr>
            <p:cNvPr id="129" name="Group 60">
              <a:extLst>
                <a:ext uri="{FF2B5EF4-FFF2-40B4-BE49-F238E27FC236}">
                  <a16:creationId xmlns:a16="http://schemas.microsoft.com/office/drawing/2014/main" id="{F75FFA7B-BE59-402D-BA2A-DCF7134234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7" name="Freeform 61">
                <a:extLst>
                  <a:ext uri="{FF2B5EF4-FFF2-40B4-BE49-F238E27FC236}">
                    <a16:creationId xmlns:a16="http://schemas.microsoft.com/office/drawing/2014/main" id="{DBB2C5B8-0C6D-4BAE-BB1C-7D1B04604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62">
                <a:extLst>
                  <a:ext uri="{FF2B5EF4-FFF2-40B4-BE49-F238E27FC236}">
                    <a16:creationId xmlns:a16="http://schemas.microsoft.com/office/drawing/2014/main" id="{391CEE62-ECC1-4EA2-9A76-6A59BCE0E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63">
                <a:extLst>
                  <a:ext uri="{FF2B5EF4-FFF2-40B4-BE49-F238E27FC236}">
                    <a16:creationId xmlns:a16="http://schemas.microsoft.com/office/drawing/2014/main" id="{56C18C32-0982-46B3-8FF8-E9AF8369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64">
                <a:extLst>
                  <a:ext uri="{FF2B5EF4-FFF2-40B4-BE49-F238E27FC236}">
                    <a16:creationId xmlns:a16="http://schemas.microsoft.com/office/drawing/2014/main" id="{478C98FD-617D-44A0-A3DA-94F679BC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65">
                <a:extLst>
                  <a:ext uri="{FF2B5EF4-FFF2-40B4-BE49-F238E27FC236}">
                    <a16:creationId xmlns:a16="http://schemas.microsoft.com/office/drawing/2014/main" id="{F8BBE393-6125-446C-BC9D-90063985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66">
                <a:extLst>
                  <a:ext uri="{FF2B5EF4-FFF2-40B4-BE49-F238E27FC236}">
                    <a16:creationId xmlns:a16="http://schemas.microsoft.com/office/drawing/2014/main" id="{6DADD5BC-CAAA-4945-9F7D-17D33266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0" name="Freeform 67">
              <a:extLst>
                <a:ext uri="{FF2B5EF4-FFF2-40B4-BE49-F238E27FC236}">
                  <a16:creationId xmlns:a16="http://schemas.microsoft.com/office/drawing/2014/main" id="{2EB79589-1252-4714-903C-0DE1113A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68">
              <a:extLst>
                <a:ext uri="{FF2B5EF4-FFF2-40B4-BE49-F238E27FC236}">
                  <a16:creationId xmlns:a16="http://schemas.microsoft.com/office/drawing/2014/main" id="{FF6BD7E4-C54D-417B-8CD1-C7465C8D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Oval 69">
              <a:extLst>
                <a:ext uri="{FF2B5EF4-FFF2-40B4-BE49-F238E27FC236}">
                  <a16:creationId xmlns:a16="http://schemas.microsoft.com/office/drawing/2014/main" id="{89945A07-2EC5-4EF9-96DE-A3E63F999F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3" name="Oval 70">
              <a:extLst>
                <a:ext uri="{FF2B5EF4-FFF2-40B4-BE49-F238E27FC236}">
                  <a16:creationId xmlns:a16="http://schemas.microsoft.com/office/drawing/2014/main" id="{825CE261-EB1D-42CB-840E-E8F906F3D8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" name="Oval 71">
              <a:extLst>
                <a:ext uri="{FF2B5EF4-FFF2-40B4-BE49-F238E27FC236}">
                  <a16:creationId xmlns:a16="http://schemas.microsoft.com/office/drawing/2014/main" id="{1B50DF9F-9979-4402-9B8C-8C81DDDC7C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" name="Oval 72">
              <a:extLst>
                <a:ext uri="{FF2B5EF4-FFF2-40B4-BE49-F238E27FC236}">
                  <a16:creationId xmlns:a16="http://schemas.microsoft.com/office/drawing/2014/main" id="{16746EC0-3DF7-40CE-80F3-9210F757D8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" name="Oval 73">
              <a:extLst>
                <a:ext uri="{FF2B5EF4-FFF2-40B4-BE49-F238E27FC236}">
                  <a16:creationId xmlns:a16="http://schemas.microsoft.com/office/drawing/2014/main" id="{B0C50BC0-EFAB-4D40-8BAB-EEDEF9E7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14" name="Group 72">
            <a:extLst>
              <a:ext uri="{FF2B5EF4-FFF2-40B4-BE49-F238E27FC236}">
                <a16:creationId xmlns:a16="http://schemas.microsoft.com/office/drawing/2014/main" id="{E25ABE1E-AC57-4F23-8AB5-57B9AC784A28}"/>
              </a:ext>
            </a:extLst>
          </p:cNvPr>
          <p:cNvGrpSpPr>
            <a:grpSpLocks/>
          </p:cNvGrpSpPr>
          <p:nvPr/>
        </p:nvGrpSpPr>
        <p:grpSpPr bwMode="auto">
          <a:xfrm>
            <a:off x="7688904" y="2997200"/>
            <a:ext cx="381000" cy="993775"/>
            <a:chOff x="2308" y="1513"/>
            <a:chExt cx="1162" cy="2570"/>
          </a:xfrm>
        </p:grpSpPr>
        <p:grpSp>
          <p:nvGrpSpPr>
            <p:cNvPr id="115" name="Group 73">
              <a:extLst>
                <a:ext uri="{FF2B5EF4-FFF2-40B4-BE49-F238E27FC236}">
                  <a16:creationId xmlns:a16="http://schemas.microsoft.com/office/drawing/2014/main" id="{843AE123-10C1-411F-9B9E-B957D9746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74">
                <a:extLst>
                  <a:ext uri="{FF2B5EF4-FFF2-40B4-BE49-F238E27FC236}">
                    <a16:creationId xmlns:a16="http://schemas.microsoft.com/office/drawing/2014/main" id="{AD708022-B1BE-4718-9ABC-27EBB777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75">
                <a:extLst>
                  <a:ext uri="{FF2B5EF4-FFF2-40B4-BE49-F238E27FC236}">
                    <a16:creationId xmlns:a16="http://schemas.microsoft.com/office/drawing/2014/main" id="{F7C1F632-47F9-4FD0-B59C-574A5327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76">
                <a:extLst>
                  <a:ext uri="{FF2B5EF4-FFF2-40B4-BE49-F238E27FC236}">
                    <a16:creationId xmlns:a16="http://schemas.microsoft.com/office/drawing/2014/main" id="{510DA6AD-2F35-4ACF-8E83-499E341F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77">
                <a:extLst>
                  <a:ext uri="{FF2B5EF4-FFF2-40B4-BE49-F238E27FC236}">
                    <a16:creationId xmlns:a16="http://schemas.microsoft.com/office/drawing/2014/main" id="{4D3A5A3A-BDFD-4866-B79C-AD853F13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78">
                <a:extLst>
                  <a:ext uri="{FF2B5EF4-FFF2-40B4-BE49-F238E27FC236}">
                    <a16:creationId xmlns:a16="http://schemas.microsoft.com/office/drawing/2014/main" id="{CD86687E-817C-42E9-AA0C-3F2C3B5D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79">
                <a:extLst>
                  <a:ext uri="{FF2B5EF4-FFF2-40B4-BE49-F238E27FC236}">
                    <a16:creationId xmlns:a16="http://schemas.microsoft.com/office/drawing/2014/main" id="{3DF8C5AE-B506-494F-8137-3DEC4BBD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80">
              <a:extLst>
                <a:ext uri="{FF2B5EF4-FFF2-40B4-BE49-F238E27FC236}">
                  <a16:creationId xmlns:a16="http://schemas.microsoft.com/office/drawing/2014/main" id="{1A1FFF49-B791-46AD-9A89-2F9FC05A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81">
              <a:extLst>
                <a:ext uri="{FF2B5EF4-FFF2-40B4-BE49-F238E27FC236}">
                  <a16:creationId xmlns:a16="http://schemas.microsoft.com/office/drawing/2014/main" id="{8AC460B3-4EC4-446B-8263-F7681423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82">
              <a:extLst>
                <a:ext uri="{FF2B5EF4-FFF2-40B4-BE49-F238E27FC236}">
                  <a16:creationId xmlns:a16="http://schemas.microsoft.com/office/drawing/2014/main" id="{F3A2EB72-51A5-4C9C-8C33-5ED023F567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83">
              <a:extLst>
                <a:ext uri="{FF2B5EF4-FFF2-40B4-BE49-F238E27FC236}">
                  <a16:creationId xmlns:a16="http://schemas.microsoft.com/office/drawing/2014/main" id="{29CBBF72-7A90-4F4A-BDBB-B42F931561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84">
              <a:extLst>
                <a:ext uri="{FF2B5EF4-FFF2-40B4-BE49-F238E27FC236}">
                  <a16:creationId xmlns:a16="http://schemas.microsoft.com/office/drawing/2014/main" id="{222C91A0-BADB-4D41-BC61-DCFFBCB5A2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85">
              <a:extLst>
                <a:ext uri="{FF2B5EF4-FFF2-40B4-BE49-F238E27FC236}">
                  <a16:creationId xmlns:a16="http://schemas.microsoft.com/office/drawing/2014/main" id="{E8F1C66E-9A2C-4299-AAFB-9F8C34FAA5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86">
              <a:extLst>
                <a:ext uri="{FF2B5EF4-FFF2-40B4-BE49-F238E27FC236}">
                  <a16:creationId xmlns:a16="http://schemas.microsoft.com/office/drawing/2014/main" id="{FB3D9FD4-AB17-48D6-A616-B205D653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Hence, I do not have time to look at my children's subtrees.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will have trust them to my friends.</a:t>
            </a:r>
          </a:p>
        </p:txBody>
      </p:sp>
    </p:spTree>
    <p:extLst>
      <p:ext uri="{BB962C8B-B14F-4D97-AF65-F5344CB8AC3E}">
        <p14:creationId xmlns:p14="http://schemas.microsoft.com/office/powerpoint/2010/main" val="75895519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3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3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37" presetID="32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3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3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4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4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4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15F6B08-E843-471A-95D9-54F0C63F7799}"/>
              </a:ext>
            </a:extLst>
          </p:cNvPr>
          <p:cNvGrpSpPr/>
          <p:nvPr/>
        </p:nvGrpSpPr>
        <p:grpSpPr>
          <a:xfrm>
            <a:off x="73025" y="3729038"/>
            <a:ext cx="4643438" cy="2359025"/>
            <a:chOff x="73025" y="3729038"/>
            <a:chExt cx="4643438" cy="2359025"/>
          </a:xfrm>
        </p:grpSpPr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2133600" y="4038600"/>
              <a:ext cx="533400" cy="457200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1143000" y="4724400"/>
              <a:ext cx="533400" cy="457200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457200" y="5410200"/>
              <a:ext cx="533400" cy="457200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752600" y="5410200"/>
              <a:ext cx="533400" cy="457200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3124200" y="4724400"/>
              <a:ext cx="533400" cy="457200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3581400" y="5334000"/>
              <a:ext cx="533400" cy="457200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25908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3505200" y="5181600"/>
              <a:ext cx="2286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6002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6002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914400" y="5105400"/>
              <a:ext cx="3048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BFE6DD4-B116-4C63-B149-B2851A3290A6}"/>
              </a:ext>
            </a:extLst>
          </p:cNvPr>
          <p:cNvGrpSpPr/>
          <p:nvPr/>
        </p:nvGrpSpPr>
        <p:grpSpPr>
          <a:xfrm>
            <a:off x="5181600" y="3581400"/>
            <a:ext cx="3352800" cy="3124200"/>
            <a:chOff x="5181600" y="3581400"/>
            <a:chExt cx="3352800" cy="3124200"/>
          </a:xfrm>
        </p:grpSpPr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6629400" y="4038600"/>
              <a:ext cx="533400" cy="457200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5638800" y="4724400"/>
              <a:ext cx="533400" cy="457200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6248400" y="5410200"/>
              <a:ext cx="533400" cy="457200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7620000" y="4724400"/>
              <a:ext cx="533400" cy="457200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5867400" y="6096000"/>
              <a:ext cx="533400" cy="457200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6705600" y="441960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70866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60960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60960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6248400" y="5867400"/>
              <a:ext cx="1524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3" name="Group 59">
            <a:extLst>
              <a:ext uri="{FF2B5EF4-FFF2-40B4-BE49-F238E27FC236}">
                <a16:creationId xmlns:a16="http://schemas.microsoft.com/office/drawing/2014/main" id="{94DBA31B-6C1A-4A76-AB02-4481695035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4355" y="3605175"/>
            <a:ext cx="381000" cy="993775"/>
            <a:chOff x="2308" y="1513"/>
            <a:chExt cx="1162" cy="2570"/>
          </a:xfrm>
        </p:grpSpPr>
        <p:grpSp>
          <p:nvGrpSpPr>
            <p:cNvPr id="129" name="Group 60">
              <a:extLst>
                <a:ext uri="{FF2B5EF4-FFF2-40B4-BE49-F238E27FC236}">
                  <a16:creationId xmlns:a16="http://schemas.microsoft.com/office/drawing/2014/main" id="{F75FFA7B-BE59-402D-BA2A-DCF7134234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7" name="Freeform 61">
                <a:extLst>
                  <a:ext uri="{FF2B5EF4-FFF2-40B4-BE49-F238E27FC236}">
                    <a16:creationId xmlns:a16="http://schemas.microsoft.com/office/drawing/2014/main" id="{DBB2C5B8-0C6D-4BAE-BB1C-7D1B04604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62">
                <a:extLst>
                  <a:ext uri="{FF2B5EF4-FFF2-40B4-BE49-F238E27FC236}">
                    <a16:creationId xmlns:a16="http://schemas.microsoft.com/office/drawing/2014/main" id="{391CEE62-ECC1-4EA2-9A76-6A59BCE0E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63">
                <a:extLst>
                  <a:ext uri="{FF2B5EF4-FFF2-40B4-BE49-F238E27FC236}">
                    <a16:creationId xmlns:a16="http://schemas.microsoft.com/office/drawing/2014/main" id="{56C18C32-0982-46B3-8FF8-E9AF8369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64">
                <a:extLst>
                  <a:ext uri="{FF2B5EF4-FFF2-40B4-BE49-F238E27FC236}">
                    <a16:creationId xmlns:a16="http://schemas.microsoft.com/office/drawing/2014/main" id="{478C98FD-617D-44A0-A3DA-94F679BC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65">
                <a:extLst>
                  <a:ext uri="{FF2B5EF4-FFF2-40B4-BE49-F238E27FC236}">
                    <a16:creationId xmlns:a16="http://schemas.microsoft.com/office/drawing/2014/main" id="{F8BBE393-6125-446C-BC9D-90063985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66">
                <a:extLst>
                  <a:ext uri="{FF2B5EF4-FFF2-40B4-BE49-F238E27FC236}">
                    <a16:creationId xmlns:a16="http://schemas.microsoft.com/office/drawing/2014/main" id="{6DADD5BC-CAAA-4945-9F7D-17D33266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0" name="Freeform 67">
              <a:extLst>
                <a:ext uri="{FF2B5EF4-FFF2-40B4-BE49-F238E27FC236}">
                  <a16:creationId xmlns:a16="http://schemas.microsoft.com/office/drawing/2014/main" id="{2EB79589-1252-4714-903C-0DE1113A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68">
              <a:extLst>
                <a:ext uri="{FF2B5EF4-FFF2-40B4-BE49-F238E27FC236}">
                  <a16:creationId xmlns:a16="http://schemas.microsoft.com/office/drawing/2014/main" id="{FF6BD7E4-C54D-417B-8CD1-C7465C8D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Oval 69">
              <a:extLst>
                <a:ext uri="{FF2B5EF4-FFF2-40B4-BE49-F238E27FC236}">
                  <a16:creationId xmlns:a16="http://schemas.microsoft.com/office/drawing/2014/main" id="{89945A07-2EC5-4EF9-96DE-A3E63F999F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3" name="Oval 70">
              <a:extLst>
                <a:ext uri="{FF2B5EF4-FFF2-40B4-BE49-F238E27FC236}">
                  <a16:creationId xmlns:a16="http://schemas.microsoft.com/office/drawing/2014/main" id="{825CE261-EB1D-42CB-840E-E8F906F3D8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" name="Oval 71">
              <a:extLst>
                <a:ext uri="{FF2B5EF4-FFF2-40B4-BE49-F238E27FC236}">
                  <a16:creationId xmlns:a16="http://schemas.microsoft.com/office/drawing/2014/main" id="{1B50DF9F-9979-4402-9B8C-8C81DDDC7C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" name="Oval 72">
              <a:extLst>
                <a:ext uri="{FF2B5EF4-FFF2-40B4-BE49-F238E27FC236}">
                  <a16:creationId xmlns:a16="http://schemas.microsoft.com/office/drawing/2014/main" id="{16746EC0-3DF7-40CE-80F3-9210F757D8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" name="Oval 73">
              <a:extLst>
                <a:ext uri="{FF2B5EF4-FFF2-40B4-BE49-F238E27FC236}">
                  <a16:creationId xmlns:a16="http://schemas.microsoft.com/office/drawing/2014/main" id="{B0C50BC0-EFAB-4D40-8BAB-EEDEF9E7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14" name="Group 72">
            <a:extLst>
              <a:ext uri="{FF2B5EF4-FFF2-40B4-BE49-F238E27FC236}">
                <a16:creationId xmlns:a16="http://schemas.microsoft.com/office/drawing/2014/main" id="{E25ABE1E-AC57-4F23-8AB5-57B9AC784A28}"/>
              </a:ext>
            </a:extLst>
          </p:cNvPr>
          <p:cNvGrpSpPr>
            <a:grpSpLocks/>
          </p:cNvGrpSpPr>
          <p:nvPr/>
        </p:nvGrpSpPr>
        <p:grpSpPr bwMode="auto">
          <a:xfrm>
            <a:off x="7688904" y="2997200"/>
            <a:ext cx="381000" cy="993775"/>
            <a:chOff x="2308" y="1513"/>
            <a:chExt cx="1162" cy="2570"/>
          </a:xfrm>
        </p:grpSpPr>
        <p:grpSp>
          <p:nvGrpSpPr>
            <p:cNvPr id="115" name="Group 73">
              <a:extLst>
                <a:ext uri="{FF2B5EF4-FFF2-40B4-BE49-F238E27FC236}">
                  <a16:creationId xmlns:a16="http://schemas.microsoft.com/office/drawing/2014/main" id="{843AE123-10C1-411F-9B9E-B957D9746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74">
                <a:extLst>
                  <a:ext uri="{FF2B5EF4-FFF2-40B4-BE49-F238E27FC236}">
                    <a16:creationId xmlns:a16="http://schemas.microsoft.com/office/drawing/2014/main" id="{AD708022-B1BE-4718-9ABC-27EBB777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75">
                <a:extLst>
                  <a:ext uri="{FF2B5EF4-FFF2-40B4-BE49-F238E27FC236}">
                    <a16:creationId xmlns:a16="http://schemas.microsoft.com/office/drawing/2014/main" id="{F7C1F632-47F9-4FD0-B59C-574A5327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76">
                <a:extLst>
                  <a:ext uri="{FF2B5EF4-FFF2-40B4-BE49-F238E27FC236}">
                    <a16:creationId xmlns:a16="http://schemas.microsoft.com/office/drawing/2014/main" id="{510DA6AD-2F35-4ACF-8E83-499E341F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77">
                <a:extLst>
                  <a:ext uri="{FF2B5EF4-FFF2-40B4-BE49-F238E27FC236}">
                    <a16:creationId xmlns:a16="http://schemas.microsoft.com/office/drawing/2014/main" id="{4D3A5A3A-BDFD-4866-B79C-AD853F13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78">
                <a:extLst>
                  <a:ext uri="{FF2B5EF4-FFF2-40B4-BE49-F238E27FC236}">
                    <a16:creationId xmlns:a16="http://schemas.microsoft.com/office/drawing/2014/main" id="{CD86687E-817C-42E9-AA0C-3F2C3B5D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79">
                <a:extLst>
                  <a:ext uri="{FF2B5EF4-FFF2-40B4-BE49-F238E27FC236}">
                    <a16:creationId xmlns:a16="http://schemas.microsoft.com/office/drawing/2014/main" id="{3DF8C5AE-B506-494F-8137-3DEC4BBD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80">
              <a:extLst>
                <a:ext uri="{FF2B5EF4-FFF2-40B4-BE49-F238E27FC236}">
                  <a16:creationId xmlns:a16="http://schemas.microsoft.com/office/drawing/2014/main" id="{1A1FFF49-B791-46AD-9A89-2F9FC05A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81">
              <a:extLst>
                <a:ext uri="{FF2B5EF4-FFF2-40B4-BE49-F238E27FC236}">
                  <a16:creationId xmlns:a16="http://schemas.microsoft.com/office/drawing/2014/main" id="{8AC460B3-4EC4-446B-8263-F7681423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82">
              <a:extLst>
                <a:ext uri="{FF2B5EF4-FFF2-40B4-BE49-F238E27FC236}">
                  <a16:creationId xmlns:a16="http://schemas.microsoft.com/office/drawing/2014/main" id="{F3A2EB72-51A5-4C9C-8C33-5ED023F567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83">
              <a:extLst>
                <a:ext uri="{FF2B5EF4-FFF2-40B4-BE49-F238E27FC236}">
                  <a16:creationId xmlns:a16="http://schemas.microsoft.com/office/drawing/2014/main" id="{29CBBF72-7A90-4F4A-BDBB-B42F931561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84">
              <a:extLst>
                <a:ext uri="{FF2B5EF4-FFF2-40B4-BE49-F238E27FC236}">
                  <a16:creationId xmlns:a16="http://schemas.microsoft.com/office/drawing/2014/main" id="{222C91A0-BADB-4D41-BC61-DCFFBCB5A2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85">
              <a:extLst>
                <a:ext uri="{FF2B5EF4-FFF2-40B4-BE49-F238E27FC236}">
                  <a16:creationId xmlns:a16="http://schemas.microsoft.com/office/drawing/2014/main" id="{E8F1C66E-9A2C-4299-AAFB-9F8C34FAA5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86">
              <a:extLst>
                <a:ext uri="{FF2B5EF4-FFF2-40B4-BE49-F238E27FC236}">
                  <a16:creationId xmlns:a16="http://schemas.microsoft.com/office/drawing/2014/main" id="{FB3D9FD4-AB17-48D6-A616-B205D653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Assume that there is a wall between me and my boss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and another between me and my friends though which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only a constant O(1) amount of information can be passed.</a:t>
            </a:r>
          </a:p>
        </p:txBody>
      </p:sp>
    </p:spTree>
    <p:extLst>
      <p:ext uri="{BB962C8B-B14F-4D97-AF65-F5344CB8AC3E}">
        <p14:creationId xmlns:p14="http://schemas.microsoft.com/office/powerpoint/2010/main" val="2522939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7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grpSp>
        <p:nvGrpSpPr>
          <p:cNvPr id="197637" name="Group 98"/>
          <p:cNvGrpSpPr>
            <a:grpSpLocks/>
          </p:cNvGrpSpPr>
          <p:nvPr/>
        </p:nvGrpSpPr>
        <p:grpSpPr bwMode="auto">
          <a:xfrm>
            <a:off x="5562600" y="1143000"/>
            <a:ext cx="457200" cy="914400"/>
            <a:chOff x="2432" y="1328"/>
            <a:chExt cx="906" cy="2075"/>
          </a:xfrm>
        </p:grpSpPr>
        <p:sp>
          <p:nvSpPr>
            <p:cNvPr id="197638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39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0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1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2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643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sp>
        <p:nvSpPr>
          <p:cNvPr id="90" name="Freeform 104">
            <a:extLst>
              <a:ext uri="{FF2B5EF4-FFF2-40B4-BE49-F238E27FC236}">
                <a16:creationId xmlns:a16="http://schemas.microsoft.com/office/drawing/2014/main" id="{90780659-B4DC-4B9C-AD39-1592D4B3A978}"/>
              </a:ext>
            </a:extLst>
          </p:cNvPr>
          <p:cNvSpPr>
            <a:spLocks/>
          </p:cNvSpPr>
          <p:nvPr/>
        </p:nvSpPr>
        <p:spPr bwMode="auto">
          <a:xfrm>
            <a:off x="6883400" y="896938"/>
            <a:ext cx="977900" cy="1770062"/>
          </a:xfrm>
          <a:custGeom>
            <a:avLst/>
            <a:gdLst>
              <a:gd name="T0" fmla="*/ 0 w 616"/>
              <a:gd name="T1" fmla="*/ 1115 h 1115"/>
              <a:gd name="T2" fmla="*/ 192 w 616"/>
              <a:gd name="T3" fmla="*/ 731 h 1115"/>
              <a:gd name="T4" fmla="*/ 480 w 616"/>
              <a:gd name="T5" fmla="*/ 539 h 1115"/>
              <a:gd name="T6" fmla="*/ 616 w 616"/>
              <a:gd name="T7" fmla="*/ 0 h 1115"/>
              <a:gd name="T8" fmla="*/ 0 60000 65536"/>
              <a:gd name="T9" fmla="*/ 0 60000 65536"/>
              <a:gd name="T10" fmla="*/ 0 60000 65536"/>
              <a:gd name="T11" fmla="*/ 0 60000 65536"/>
              <a:gd name="T12" fmla="*/ 0 w 616"/>
              <a:gd name="T13" fmla="*/ 0 h 1115"/>
              <a:gd name="T14" fmla="*/ 616 w 616"/>
              <a:gd name="T15" fmla="*/ 1115 h 1115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616" h="1115">
                <a:moveTo>
                  <a:pt x="0" y="1115"/>
                </a:moveTo>
                <a:cubicBezTo>
                  <a:pt x="56" y="971"/>
                  <a:pt x="112" y="827"/>
                  <a:pt x="192" y="731"/>
                </a:cubicBezTo>
                <a:cubicBezTo>
                  <a:pt x="272" y="635"/>
                  <a:pt x="409" y="661"/>
                  <a:pt x="480" y="539"/>
                </a:cubicBezTo>
                <a:cubicBezTo>
                  <a:pt x="551" y="417"/>
                  <a:pt x="588" y="112"/>
                  <a:pt x="616" y="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5" name="AutoShape 8">
            <a:extLst>
              <a:ext uri="{FF2B5EF4-FFF2-40B4-BE49-F238E27FC236}">
                <a16:creationId xmlns:a16="http://schemas.microsoft.com/office/drawing/2014/main" id="{532258CD-F251-4C2D-906A-FB1722D49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510" y="990600"/>
            <a:ext cx="2944090" cy="1471613"/>
          </a:xfrm>
          <a:prstGeom prst="wedgeRectCallout">
            <a:avLst>
              <a:gd name="adj1" fmla="val -39959"/>
              <a:gd name="adj2" fmla="val -66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Use this help to solve your own instance.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9892D21-F55D-4B30-9610-8DB1C89584F3}"/>
              </a:ext>
            </a:extLst>
          </p:cNvPr>
          <p:cNvGrpSpPr/>
          <p:nvPr/>
        </p:nvGrpSpPr>
        <p:grpSpPr>
          <a:xfrm>
            <a:off x="990600" y="2819400"/>
            <a:ext cx="8001000" cy="2897188"/>
            <a:chOff x="990600" y="2819400"/>
            <a:chExt cx="8001000" cy="2897188"/>
          </a:xfrm>
        </p:grpSpPr>
        <p:sp>
          <p:nvSpPr>
            <p:cNvPr id="71" name="Text Box 10">
              <a:extLst>
                <a:ext uri="{FF2B5EF4-FFF2-40B4-BE49-F238E27FC236}">
                  <a16:creationId xmlns:a16="http://schemas.microsoft.com/office/drawing/2014/main" id="{425E1612-A963-4FDA-96FC-8BD0D31E9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1200" y="2819400"/>
              <a:ext cx="53340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Merge two sorted lists into one </a:t>
              </a:r>
            </a:p>
          </p:txBody>
        </p:sp>
        <p:grpSp>
          <p:nvGrpSpPr>
            <p:cNvPr id="88" name="Group 28">
              <a:extLst>
                <a:ext uri="{FF2B5EF4-FFF2-40B4-BE49-F238E27FC236}">
                  <a16:creationId xmlns:a16="http://schemas.microsoft.com/office/drawing/2014/main" id="{967F69C7-B5CC-4A01-AC0D-69AF90168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0600" y="3810000"/>
              <a:ext cx="8001000" cy="1906588"/>
              <a:chOff x="672" y="2016"/>
              <a:chExt cx="5040" cy="1201"/>
            </a:xfrm>
          </p:grpSpPr>
          <p:sp>
            <p:nvSpPr>
              <p:cNvPr id="89" name="Freeform 22">
                <a:extLst>
                  <a:ext uri="{FF2B5EF4-FFF2-40B4-BE49-F238E27FC236}">
                    <a16:creationId xmlns:a16="http://schemas.microsoft.com/office/drawing/2014/main" id="{46BDD8CB-5C95-48EC-8D48-E67E678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23">
                <a:extLst>
                  <a:ext uri="{FF2B5EF4-FFF2-40B4-BE49-F238E27FC236}">
                    <a16:creationId xmlns:a16="http://schemas.microsoft.com/office/drawing/2014/main" id="{0F62C656-85F1-4E16-A223-B9D81C20F18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24">
                <a:extLst>
                  <a:ext uri="{FF2B5EF4-FFF2-40B4-BE49-F238E27FC236}">
                    <a16:creationId xmlns:a16="http://schemas.microsoft.com/office/drawing/2014/main" id="{6FC4CAE1-3140-40A0-B1C5-5FECAFE2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23" name="Group 110">
            <a:extLst>
              <a:ext uri="{FF2B5EF4-FFF2-40B4-BE49-F238E27FC236}">
                <a16:creationId xmlns:a16="http://schemas.microsoft.com/office/drawing/2014/main" id="{6DD599A1-49EE-4B3E-BF0F-E61D259441C7}"/>
              </a:ext>
            </a:extLst>
          </p:cNvPr>
          <p:cNvGrpSpPr>
            <a:grpSpLocks/>
          </p:cNvGrpSpPr>
          <p:nvPr/>
        </p:nvGrpSpPr>
        <p:grpSpPr bwMode="auto">
          <a:xfrm>
            <a:off x="7101769" y="1981200"/>
            <a:ext cx="1813631" cy="533400"/>
            <a:chOff x="3072" y="3360"/>
            <a:chExt cx="2352" cy="336"/>
          </a:xfrm>
        </p:grpSpPr>
        <p:sp>
          <p:nvSpPr>
            <p:cNvPr id="124" name="Text Box 111">
              <a:extLst>
                <a:ext uri="{FF2B5EF4-FFF2-40B4-BE49-F238E27FC236}">
                  <a16:creationId xmlns:a16="http://schemas.microsoft.com/office/drawing/2014/main" id="{C70D9AE5-43A7-4765-87F6-5A8F26E3DE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" y="3413"/>
              <a:ext cx="2215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14,23,30,62,79</a:t>
              </a:r>
              <a:endParaRPr lang="en-CA" altLang="en-US" sz="2000" i="0"/>
            </a:p>
          </p:txBody>
        </p:sp>
        <p:sp>
          <p:nvSpPr>
            <p:cNvPr id="125" name="Rectangle 112">
              <a:extLst>
                <a:ext uri="{FF2B5EF4-FFF2-40B4-BE49-F238E27FC236}">
                  <a16:creationId xmlns:a16="http://schemas.microsoft.com/office/drawing/2014/main" id="{17F23396-242E-4633-A9A7-D5A925B7D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126" name="Group 107">
            <a:extLst>
              <a:ext uri="{FF2B5EF4-FFF2-40B4-BE49-F238E27FC236}">
                <a16:creationId xmlns:a16="http://schemas.microsoft.com/office/drawing/2014/main" id="{48B6CFCC-07DE-45B8-849D-E0B8EE63A349}"/>
              </a:ext>
            </a:extLst>
          </p:cNvPr>
          <p:cNvGrpSpPr>
            <a:grpSpLocks/>
          </p:cNvGrpSpPr>
          <p:nvPr/>
        </p:nvGrpSpPr>
        <p:grpSpPr bwMode="auto">
          <a:xfrm>
            <a:off x="5897511" y="1320800"/>
            <a:ext cx="1905000" cy="533400"/>
            <a:chOff x="3072" y="3360"/>
            <a:chExt cx="2352" cy="336"/>
          </a:xfrm>
        </p:grpSpPr>
        <p:sp>
          <p:nvSpPr>
            <p:cNvPr id="127" name="Text Box 108">
              <a:extLst>
                <a:ext uri="{FF2B5EF4-FFF2-40B4-BE49-F238E27FC236}">
                  <a16:creationId xmlns:a16="http://schemas.microsoft.com/office/drawing/2014/main" id="{86E26FFC-618C-4B0F-9851-78DBB5995F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5" y="3413"/>
              <a:ext cx="2109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25,31,52,88,98</a:t>
              </a:r>
              <a:endParaRPr lang="en-CA" altLang="en-US" sz="2000" i="0" dirty="0"/>
            </a:p>
          </p:txBody>
        </p:sp>
        <p:sp>
          <p:nvSpPr>
            <p:cNvPr id="128" name="Rectangle 109">
              <a:extLst>
                <a:ext uri="{FF2B5EF4-FFF2-40B4-BE49-F238E27FC236}">
                  <a16:creationId xmlns:a16="http://schemas.microsoft.com/office/drawing/2014/main" id="{BC7B198B-3DE8-4779-B524-E82D7A27CD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pic>
        <p:nvPicPr>
          <p:cNvPr id="152" name="Picture 2" descr="Image result for merge traffic">
            <a:extLst>
              <a:ext uri="{FF2B5EF4-FFF2-40B4-BE49-F238E27FC236}">
                <a16:creationId xmlns:a16="http://schemas.microsoft.com/office/drawing/2014/main" id="{CF89F8AF-15A3-45F2-A355-41102D668F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751" y="5300162"/>
            <a:ext cx="1990849" cy="14931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080782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42" presetClass="path" presetSubtype="0" accel="50000" decel="5000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3.33333E-6 L -0.12552 0.31111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1976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285" y="15556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94444E-6 -1.48148E-6 L -0.4908 0.38634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4549" y="19306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868 -0.04445 L -0.61754 0.43796 " pathEditMode="relative" rAng="0" ptsTypes="AA">
                                      <p:cBhvr>
                                        <p:cTn id="30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319" y="2412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 animBg="1"/>
      <p:bldP spid="55" grpId="0" animBg="1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04" name="Oval 103">
            <a:extLst>
              <a:ext uri="{FF2B5EF4-FFF2-40B4-BE49-F238E27FC236}">
                <a16:creationId xmlns:a16="http://schemas.microsoft.com/office/drawing/2014/main" id="{EDD45818-6994-4029-9539-7255EE3556E8}"/>
              </a:ext>
            </a:extLst>
          </p:cNvPr>
          <p:cNvSpPr/>
          <p:nvPr/>
        </p:nvSpPr>
        <p:spPr bwMode="auto">
          <a:xfrm>
            <a:off x="4114800" y="2932044"/>
            <a:ext cx="1058655" cy="990600"/>
          </a:xfrm>
          <a:prstGeom prst="ellipse">
            <a:avLst/>
          </a:prstGeom>
          <a:noFill/>
          <a:ln w="38100" cap="flat" cmpd="sng" algn="ctr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GB" sz="2400" b="0" i="1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615F6B08-E843-471A-95D9-54F0C63F7799}"/>
              </a:ext>
            </a:extLst>
          </p:cNvPr>
          <p:cNvGrpSpPr/>
          <p:nvPr/>
        </p:nvGrpSpPr>
        <p:grpSpPr>
          <a:xfrm>
            <a:off x="73025" y="3729038"/>
            <a:ext cx="4643438" cy="2359025"/>
            <a:chOff x="73025" y="3729038"/>
            <a:chExt cx="4643438" cy="2359025"/>
          </a:xfrm>
        </p:grpSpPr>
        <p:grpSp>
          <p:nvGrpSpPr>
            <p:cNvPr id="242740" name="Group 8"/>
            <p:cNvGrpSpPr>
              <a:grpSpLocks/>
            </p:cNvGrpSpPr>
            <p:nvPr/>
          </p:nvGrpSpPr>
          <p:grpSpPr bwMode="auto">
            <a:xfrm>
              <a:off x="2133600" y="4038600"/>
              <a:ext cx="533400" cy="457200"/>
              <a:chOff x="2352" y="960"/>
              <a:chExt cx="336" cy="288"/>
            </a:xfrm>
          </p:grpSpPr>
          <p:sp>
            <p:nvSpPr>
              <p:cNvPr id="242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2741" name="Group 11"/>
            <p:cNvGrpSpPr>
              <a:grpSpLocks/>
            </p:cNvGrpSpPr>
            <p:nvPr/>
          </p:nvGrpSpPr>
          <p:grpSpPr bwMode="auto">
            <a:xfrm>
              <a:off x="1143000" y="4724400"/>
              <a:ext cx="533400" cy="457200"/>
              <a:chOff x="2352" y="960"/>
              <a:chExt cx="336" cy="288"/>
            </a:xfrm>
          </p:grpSpPr>
          <p:sp>
            <p:nvSpPr>
              <p:cNvPr id="242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2742" name="Group 14"/>
            <p:cNvGrpSpPr>
              <a:grpSpLocks/>
            </p:cNvGrpSpPr>
            <p:nvPr/>
          </p:nvGrpSpPr>
          <p:grpSpPr bwMode="auto">
            <a:xfrm>
              <a:off x="457200" y="5410200"/>
              <a:ext cx="533400" cy="457200"/>
              <a:chOff x="2352" y="960"/>
              <a:chExt cx="336" cy="288"/>
            </a:xfrm>
          </p:grpSpPr>
          <p:sp>
            <p:nvSpPr>
              <p:cNvPr id="242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2743" name="Group 17"/>
            <p:cNvGrpSpPr>
              <a:grpSpLocks/>
            </p:cNvGrpSpPr>
            <p:nvPr/>
          </p:nvGrpSpPr>
          <p:grpSpPr bwMode="auto">
            <a:xfrm>
              <a:off x="1752600" y="5410200"/>
              <a:ext cx="533400" cy="457200"/>
              <a:chOff x="2352" y="960"/>
              <a:chExt cx="336" cy="288"/>
            </a:xfrm>
          </p:grpSpPr>
          <p:sp>
            <p:nvSpPr>
              <p:cNvPr id="242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4" name="Group 20"/>
            <p:cNvGrpSpPr>
              <a:grpSpLocks/>
            </p:cNvGrpSpPr>
            <p:nvPr/>
          </p:nvGrpSpPr>
          <p:grpSpPr bwMode="auto">
            <a:xfrm>
              <a:off x="3124200" y="4724400"/>
              <a:ext cx="533400" cy="457200"/>
              <a:chOff x="2352" y="960"/>
              <a:chExt cx="336" cy="288"/>
            </a:xfrm>
          </p:grpSpPr>
          <p:sp>
            <p:nvSpPr>
              <p:cNvPr id="242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2745" name="Group 23"/>
            <p:cNvGrpSpPr>
              <a:grpSpLocks/>
            </p:cNvGrpSpPr>
            <p:nvPr/>
          </p:nvGrpSpPr>
          <p:grpSpPr bwMode="auto">
            <a:xfrm>
              <a:off x="3581400" y="5334000"/>
              <a:ext cx="533400" cy="457200"/>
              <a:chOff x="2352" y="960"/>
              <a:chExt cx="336" cy="288"/>
            </a:xfrm>
          </p:grpSpPr>
          <p:sp>
            <p:nvSpPr>
              <p:cNvPr id="242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sp>
          <p:nvSpPr>
            <p:cNvPr id="242752" name="Line 42"/>
            <p:cNvSpPr>
              <a:spLocks noChangeShapeType="1"/>
            </p:cNvSpPr>
            <p:nvPr/>
          </p:nvSpPr>
          <p:spPr bwMode="auto">
            <a:xfrm>
              <a:off x="25908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3" name="Line 43"/>
            <p:cNvSpPr>
              <a:spLocks noChangeShapeType="1"/>
            </p:cNvSpPr>
            <p:nvPr/>
          </p:nvSpPr>
          <p:spPr bwMode="auto">
            <a:xfrm>
              <a:off x="3505200" y="5181600"/>
              <a:ext cx="2286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4" name="Line 44"/>
            <p:cNvSpPr>
              <a:spLocks noChangeShapeType="1"/>
            </p:cNvSpPr>
            <p:nvPr/>
          </p:nvSpPr>
          <p:spPr bwMode="auto">
            <a:xfrm flipH="1">
              <a:off x="16002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5" name="Line 45"/>
            <p:cNvSpPr>
              <a:spLocks noChangeShapeType="1"/>
            </p:cNvSpPr>
            <p:nvPr/>
          </p:nvSpPr>
          <p:spPr bwMode="auto">
            <a:xfrm>
              <a:off x="16002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6" name="Line 46"/>
            <p:cNvSpPr>
              <a:spLocks noChangeShapeType="1"/>
            </p:cNvSpPr>
            <p:nvPr/>
          </p:nvSpPr>
          <p:spPr bwMode="auto">
            <a:xfrm flipH="1">
              <a:off x="914400" y="5105400"/>
              <a:ext cx="3048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1BFE6DD4-B116-4C63-B149-B2851A3290A6}"/>
              </a:ext>
            </a:extLst>
          </p:cNvPr>
          <p:cNvGrpSpPr/>
          <p:nvPr/>
        </p:nvGrpSpPr>
        <p:grpSpPr>
          <a:xfrm>
            <a:off x="5181600" y="3581400"/>
            <a:ext cx="3352800" cy="3124200"/>
            <a:chOff x="5181600" y="3581400"/>
            <a:chExt cx="3352800" cy="3124200"/>
          </a:xfrm>
        </p:grpSpPr>
        <p:grpSp>
          <p:nvGrpSpPr>
            <p:cNvPr id="242746" name="Group 26"/>
            <p:cNvGrpSpPr>
              <a:grpSpLocks/>
            </p:cNvGrpSpPr>
            <p:nvPr/>
          </p:nvGrpSpPr>
          <p:grpSpPr bwMode="auto">
            <a:xfrm>
              <a:off x="6629400" y="4038600"/>
              <a:ext cx="533400" cy="457200"/>
              <a:chOff x="2352" y="960"/>
              <a:chExt cx="336" cy="288"/>
            </a:xfrm>
          </p:grpSpPr>
          <p:sp>
            <p:nvSpPr>
              <p:cNvPr id="242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2747" name="Group 29"/>
            <p:cNvGrpSpPr>
              <a:grpSpLocks/>
            </p:cNvGrpSpPr>
            <p:nvPr/>
          </p:nvGrpSpPr>
          <p:grpSpPr bwMode="auto">
            <a:xfrm>
              <a:off x="5638800" y="4724400"/>
              <a:ext cx="533400" cy="457200"/>
              <a:chOff x="2352" y="960"/>
              <a:chExt cx="336" cy="288"/>
            </a:xfrm>
          </p:grpSpPr>
          <p:sp>
            <p:nvSpPr>
              <p:cNvPr id="242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2748" name="Group 32"/>
            <p:cNvGrpSpPr>
              <a:grpSpLocks/>
            </p:cNvGrpSpPr>
            <p:nvPr/>
          </p:nvGrpSpPr>
          <p:grpSpPr bwMode="auto">
            <a:xfrm>
              <a:off x="6248400" y="5410200"/>
              <a:ext cx="533400" cy="457200"/>
              <a:chOff x="2352" y="960"/>
              <a:chExt cx="336" cy="288"/>
            </a:xfrm>
          </p:grpSpPr>
          <p:sp>
            <p:nvSpPr>
              <p:cNvPr id="242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2749" name="Group 35"/>
            <p:cNvGrpSpPr>
              <a:grpSpLocks/>
            </p:cNvGrpSpPr>
            <p:nvPr/>
          </p:nvGrpSpPr>
          <p:grpSpPr bwMode="auto">
            <a:xfrm>
              <a:off x="7620000" y="4724400"/>
              <a:ext cx="533400" cy="457200"/>
              <a:chOff x="2352" y="960"/>
              <a:chExt cx="336" cy="288"/>
            </a:xfrm>
          </p:grpSpPr>
          <p:sp>
            <p:nvSpPr>
              <p:cNvPr id="242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2750" name="Group 38"/>
            <p:cNvGrpSpPr>
              <a:grpSpLocks/>
            </p:cNvGrpSpPr>
            <p:nvPr/>
          </p:nvGrpSpPr>
          <p:grpSpPr bwMode="auto">
            <a:xfrm>
              <a:off x="5867400" y="6096000"/>
              <a:ext cx="533400" cy="457200"/>
              <a:chOff x="2352" y="960"/>
              <a:chExt cx="336" cy="288"/>
            </a:xfrm>
          </p:grpSpPr>
          <p:sp>
            <p:nvSpPr>
              <p:cNvPr id="242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2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2758" name="Line 48"/>
            <p:cNvSpPr>
              <a:spLocks noChangeShapeType="1"/>
            </p:cNvSpPr>
            <p:nvPr/>
          </p:nvSpPr>
          <p:spPr bwMode="auto">
            <a:xfrm>
              <a:off x="6705600" y="441960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59" name="Line 49"/>
            <p:cNvSpPr>
              <a:spLocks noChangeShapeType="1"/>
            </p:cNvSpPr>
            <p:nvPr/>
          </p:nvSpPr>
          <p:spPr bwMode="auto">
            <a:xfrm>
              <a:off x="70866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0" name="Line 50"/>
            <p:cNvSpPr>
              <a:spLocks noChangeShapeType="1"/>
            </p:cNvSpPr>
            <p:nvPr/>
          </p:nvSpPr>
          <p:spPr bwMode="auto">
            <a:xfrm flipH="1">
              <a:off x="60960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1" name="Line 51"/>
            <p:cNvSpPr>
              <a:spLocks noChangeShapeType="1"/>
            </p:cNvSpPr>
            <p:nvPr/>
          </p:nvSpPr>
          <p:spPr bwMode="auto">
            <a:xfrm>
              <a:off x="60960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62" name="Line 52"/>
            <p:cNvSpPr>
              <a:spLocks noChangeShapeType="1"/>
            </p:cNvSpPr>
            <p:nvPr/>
          </p:nvSpPr>
          <p:spPr bwMode="auto">
            <a:xfrm flipH="1">
              <a:off x="6248400" y="5867400"/>
              <a:ext cx="152400" cy="2286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3" name="Group 59">
            <a:extLst>
              <a:ext uri="{FF2B5EF4-FFF2-40B4-BE49-F238E27FC236}">
                <a16:creationId xmlns:a16="http://schemas.microsoft.com/office/drawing/2014/main" id="{94DBA31B-6C1A-4A76-AB02-44816950356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944355" y="3605175"/>
            <a:ext cx="381000" cy="993775"/>
            <a:chOff x="2308" y="1513"/>
            <a:chExt cx="1162" cy="2570"/>
          </a:xfrm>
        </p:grpSpPr>
        <p:grpSp>
          <p:nvGrpSpPr>
            <p:cNvPr id="129" name="Group 60">
              <a:extLst>
                <a:ext uri="{FF2B5EF4-FFF2-40B4-BE49-F238E27FC236}">
                  <a16:creationId xmlns:a16="http://schemas.microsoft.com/office/drawing/2014/main" id="{F75FFA7B-BE59-402D-BA2A-DCF7134234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37" name="Freeform 61">
                <a:extLst>
                  <a:ext uri="{FF2B5EF4-FFF2-40B4-BE49-F238E27FC236}">
                    <a16:creationId xmlns:a16="http://schemas.microsoft.com/office/drawing/2014/main" id="{DBB2C5B8-0C6D-4BAE-BB1C-7D1B04604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" name="Freeform 62">
                <a:extLst>
                  <a:ext uri="{FF2B5EF4-FFF2-40B4-BE49-F238E27FC236}">
                    <a16:creationId xmlns:a16="http://schemas.microsoft.com/office/drawing/2014/main" id="{391CEE62-ECC1-4EA2-9A76-6A59BCE0E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" name="Freeform 63">
                <a:extLst>
                  <a:ext uri="{FF2B5EF4-FFF2-40B4-BE49-F238E27FC236}">
                    <a16:creationId xmlns:a16="http://schemas.microsoft.com/office/drawing/2014/main" id="{56C18C32-0982-46B3-8FF8-E9AF8369E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64">
                <a:extLst>
                  <a:ext uri="{FF2B5EF4-FFF2-40B4-BE49-F238E27FC236}">
                    <a16:creationId xmlns:a16="http://schemas.microsoft.com/office/drawing/2014/main" id="{478C98FD-617D-44A0-A3DA-94F679BC9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Freeform 65">
                <a:extLst>
                  <a:ext uri="{FF2B5EF4-FFF2-40B4-BE49-F238E27FC236}">
                    <a16:creationId xmlns:a16="http://schemas.microsoft.com/office/drawing/2014/main" id="{F8BBE393-6125-446C-BC9D-9006398501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66">
                <a:extLst>
                  <a:ext uri="{FF2B5EF4-FFF2-40B4-BE49-F238E27FC236}">
                    <a16:creationId xmlns:a16="http://schemas.microsoft.com/office/drawing/2014/main" id="{6DADD5BC-CAAA-4945-9F7D-17D33266B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0" name="Freeform 67">
              <a:extLst>
                <a:ext uri="{FF2B5EF4-FFF2-40B4-BE49-F238E27FC236}">
                  <a16:creationId xmlns:a16="http://schemas.microsoft.com/office/drawing/2014/main" id="{2EB79589-1252-4714-903C-0DE1113AA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1" name="Freeform 68">
              <a:extLst>
                <a:ext uri="{FF2B5EF4-FFF2-40B4-BE49-F238E27FC236}">
                  <a16:creationId xmlns:a16="http://schemas.microsoft.com/office/drawing/2014/main" id="{FF6BD7E4-C54D-417B-8CD1-C7465C8D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2" name="Oval 69">
              <a:extLst>
                <a:ext uri="{FF2B5EF4-FFF2-40B4-BE49-F238E27FC236}">
                  <a16:creationId xmlns:a16="http://schemas.microsoft.com/office/drawing/2014/main" id="{89945A07-2EC5-4EF9-96DE-A3E63F999F2F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3" name="Oval 70">
              <a:extLst>
                <a:ext uri="{FF2B5EF4-FFF2-40B4-BE49-F238E27FC236}">
                  <a16:creationId xmlns:a16="http://schemas.microsoft.com/office/drawing/2014/main" id="{825CE261-EB1D-42CB-840E-E8F906F3D8F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4" name="Oval 71">
              <a:extLst>
                <a:ext uri="{FF2B5EF4-FFF2-40B4-BE49-F238E27FC236}">
                  <a16:creationId xmlns:a16="http://schemas.microsoft.com/office/drawing/2014/main" id="{1B50DF9F-9979-4402-9B8C-8C81DDDC7CB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5" name="Oval 72">
              <a:extLst>
                <a:ext uri="{FF2B5EF4-FFF2-40B4-BE49-F238E27FC236}">
                  <a16:creationId xmlns:a16="http://schemas.microsoft.com/office/drawing/2014/main" id="{16746EC0-3DF7-40CE-80F3-9210F757D8F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36" name="Oval 73">
              <a:extLst>
                <a:ext uri="{FF2B5EF4-FFF2-40B4-BE49-F238E27FC236}">
                  <a16:creationId xmlns:a16="http://schemas.microsoft.com/office/drawing/2014/main" id="{B0C50BC0-EFAB-4D40-8BAB-EEDEF9E798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114" name="Group 72">
            <a:extLst>
              <a:ext uri="{FF2B5EF4-FFF2-40B4-BE49-F238E27FC236}">
                <a16:creationId xmlns:a16="http://schemas.microsoft.com/office/drawing/2014/main" id="{E25ABE1E-AC57-4F23-8AB5-57B9AC784A28}"/>
              </a:ext>
            </a:extLst>
          </p:cNvPr>
          <p:cNvGrpSpPr>
            <a:grpSpLocks/>
          </p:cNvGrpSpPr>
          <p:nvPr/>
        </p:nvGrpSpPr>
        <p:grpSpPr bwMode="auto">
          <a:xfrm>
            <a:off x="7688904" y="2997200"/>
            <a:ext cx="381000" cy="993775"/>
            <a:chOff x="2308" y="1513"/>
            <a:chExt cx="1162" cy="2570"/>
          </a:xfrm>
        </p:grpSpPr>
        <p:grpSp>
          <p:nvGrpSpPr>
            <p:cNvPr id="115" name="Group 73">
              <a:extLst>
                <a:ext uri="{FF2B5EF4-FFF2-40B4-BE49-F238E27FC236}">
                  <a16:creationId xmlns:a16="http://schemas.microsoft.com/office/drawing/2014/main" id="{843AE123-10C1-411F-9B9E-B957D9746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74">
                <a:extLst>
                  <a:ext uri="{FF2B5EF4-FFF2-40B4-BE49-F238E27FC236}">
                    <a16:creationId xmlns:a16="http://schemas.microsoft.com/office/drawing/2014/main" id="{AD708022-B1BE-4718-9ABC-27EBB7772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75">
                <a:extLst>
                  <a:ext uri="{FF2B5EF4-FFF2-40B4-BE49-F238E27FC236}">
                    <a16:creationId xmlns:a16="http://schemas.microsoft.com/office/drawing/2014/main" id="{F7C1F632-47F9-4FD0-B59C-574A53274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76">
                <a:extLst>
                  <a:ext uri="{FF2B5EF4-FFF2-40B4-BE49-F238E27FC236}">
                    <a16:creationId xmlns:a16="http://schemas.microsoft.com/office/drawing/2014/main" id="{510DA6AD-2F35-4ACF-8E83-499E341F4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77">
                <a:extLst>
                  <a:ext uri="{FF2B5EF4-FFF2-40B4-BE49-F238E27FC236}">
                    <a16:creationId xmlns:a16="http://schemas.microsoft.com/office/drawing/2014/main" id="{4D3A5A3A-BDFD-4866-B79C-AD853F1307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78">
                <a:extLst>
                  <a:ext uri="{FF2B5EF4-FFF2-40B4-BE49-F238E27FC236}">
                    <a16:creationId xmlns:a16="http://schemas.microsoft.com/office/drawing/2014/main" id="{CD86687E-817C-42E9-AA0C-3F2C3B5DDE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79">
                <a:extLst>
                  <a:ext uri="{FF2B5EF4-FFF2-40B4-BE49-F238E27FC236}">
                    <a16:creationId xmlns:a16="http://schemas.microsoft.com/office/drawing/2014/main" id="{3DF8C5AE-B506-494F-8137-3DEC4BBD9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80">
              <a:extLst>
                <a:ext uri="{FF2B5EF4-FFF2-40B4-BE49-F238E27FC236}">
                  <a16:creationId xmlns:a16="http://schemas.microsoft.com/office/drawing/2014/main" id="{1A1FFF49-B791-46AD-9A89-2F9FC05A8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81">
              <a:extLst>
                <a:ext uri="{FF2B5EF4-FFF2-40B4-BE49-F238E27FC236}">
                  <a16:creationId xmlns:a16="http://schemas.microsoft.com/office/drawing/2014/main" id="{8AC460B3-4EC4-446B-8263-F76814233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82">
              <a:extLst>
                <a:ext uri="{FF2B5EF4-FFF2-40B4-BE49-F238E27FC236}">
                  <a16:creationId xmlns:a16="http://schemas.microsoft.com/office/drawing/2014/main" id="{F3A2EB72-51A5-4C9C-8C33-5ED023F567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83">
              <a:extLst>
                <a:ext uri="{FF2B5EF4-FFF2-40B4-BE49-F238E27FC236}">
                  <a16:creationId xmlns:a16="http://schemas.microsoft.com/office/drawing/2014/main" id="{29CBBF72-7A90-4F4A-BDBB-B42F931561C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84">
              <a:extLst>
                <a:ext uri="{FF2B5EF4-FFF2-40B4-BE49-F238E27FC236}">
                  <a16:creationId xmlns:a16="http://schemas.microsoft.com/office/drawing/2014/main" id="{222C91A0-BADB-4D41-BC61-DCFFBCB5A25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85">
              <a:extLst>
                <a:ext uri="{FF2B5EF4-FFF2-40B4-BE49-F238E27FC236}">
                  <a16:creationId xmlns:a16="http://schemas.microsoft.com/office/drawing/2014/main" id="{E8F1C66E-9A2C-4299-AAFB-9F8C34FAA55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86">
              <a:extLst>
                <a:ext uri="{FF2B5EF4-FFF2-40B4-BE49-F238E27FC236}">
                  <a16:creationId xmlns:a16="http://schemas.microsoft.com/office/drawing/2014/main" id="{FB3D9FD4-AB17-48D6-A616-B205D653C2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7" name="Line 41">
            <a:extLst>
              <a:ext uri="{FF2B5EF4-FFF2-40B4-BE49-F238E27FC236}">
                <a16:creationId xmlns:a16="http://schemas.microsoft.com/office/drawing/2014/main" id="{95F58421-2B81-45CB-8F88-2B8F1C06A6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3566" y="-76201"/>
            <a:ext cx="11913" cy="3276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know nothing about the outside world </a:t>
            </a:r>
            <a:br>
              <a:rPr lang="en-US" altLang="en-US" sz="2400" i="0" dirty="0"/>
            </a:br>
            <a:r>
              <a:rPr lang="en-US" altLang="en-US" sz="2400" i="0" dirty="0"/>
              <a:t>(eg, whether my tree is part of a bigger tree)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except via what my boss tells me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as specified by the </a:t>
            </a:r>
            <a:r>
              <a:rPr lang="en-US" altLang="en-US" sz="2400" i="0" dirty="0">
                <a:solidFill>
                  <a:srgbClr val="F700FA"/>
                </a:solidFill>
              </a:rPr>
              <a:t>pre-condition</a:t>
            </a:r>
            <a:r>
              <a:rPr lang="en-US" altLang="en-US" sz="2400" i="0" dirty="0"/>
              <a:t>.  </a:t>
            </a:r>
          </a:p>
        </p:txBody>
      </p:sp>
      <p:sp>
        <p:nvSpPr>
          <p:cNvPr id="106" name="Rectangle 97">
            <a:extLst>
              <a:ext uri="{FF2B5EF4-FFF2-40B4-BE49-F238E27FC236}">
                <a16:creationId xmlns:a16="http://schemas.microsoft.com/office/drawing/2014/main" id="{0ED92662-9BBF-43DF-BC8D-0F47D51E5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700" y="52073"/>
            <a:ext cx="2209800" cy="57397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 dirty="0"/>
          </a:p>
        </p:txBody>
      </p:sp>
    </p:spTree>
    <p:extLst>
      <p:ext uri="{BB962C8B-B14F-4D97-AF65-F5344CB8AC3E}">
        <p14:creationId xmlns:p14="http://schemas.microsoft.com/office/powerpoint/2010/main" val="40374479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32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6" grpId="0" animBg="1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8" name="Freeform 115">
            <a:extLst>
              <a:ext uri="{FF2B5EF4-FFF2-40B4-BE49-F238E27FC236}">
                <a16:creationId xmlns:a16="http://schemas.microsoft.com/office/drawing/2014/main" id="{EA8882D7-A782-408D-83B3-102819BB0F8C}"/>
              </a:ext>
            </a:extLst>
          </p:cNvPr>
          <p:cNvSpPr>
            <a:spLocks/>
          </p:cNvSpPr>
          <p:nvPr/>
        </p:nvSpPr>
        <p:spPr bwMode="auto">
          <a:xfrm>
            <a:off x="76200" y="2970213"/>
            <a:ext cx="8686800" cy="3811588"/>
          </a:xfrm>
          <a:custGeom>
            <a:avLst/>
            <a:gdLst>
              <a:gd name="T0" fmla="*/ 2928 w 5472"/>
              <a:gd name="T1" fmla="*/ 1 h 2401"/>
              <a:gd name="T2" fmla="*/ 1200 w 5472"/>
              <a:gd name="T3" fmla="*/ 577 h 2401"/>
              <a:gd name="T4" fmla="*/ 0 w 5472"/>
              <a:gd name="T5" fmla="*/ 1489 h 2401"/>
              <a:gd name="T6" fmla="*/ 240 w 5472"/>
              <a:gd name="T7" fmla="*/ 2161 h 2401"/>
              <a:gd name="T8" fmla="*/ 3936 w 5472"/>
              <a:gd name="T9" fmla="*/ 2401 h 2401"/>
              <a:gd name="T10" fmla="*/ 5472 w 5472"/>
              <a:gd name="T11" fmla="*/ 1201 h 2401"/>
              <a:gd name="T12" fmla="*/ 4320 w 5472"/>
              <a:gd name="T13" fmla="*/ 433 h 2401"/>
              <a:gd name="T14" fmla="*/ 3356 w 5472"/>
              <a:gd name="T15" fmla="*/ 66 h 2401"/>
              <a:gd name="T16" fmla="*/ 2899 w 5472"/>
              <a:gd name="T17" fmla="*/ 37 h 2401"/>
              <a:gd name="T18" fmla="*/ 2892 w 5472"/>
              <a:gd name="T19" fmla="*/ 29 h 2401"/>
              <a:gd name="T20" fmla="*/ 2928 w 5472"/>
              <a:gd name="T21" fmla="*/ 1 h 240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5472"/>
              <a:gd name="T34" fmla="*/ 0 h 2401"/>
              <a:gd name="T35" fmla="*/ 5472 w 5472"/>
              <a:gd name="T36" fmla="*/ 2401 h 240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5472" h="2401">
                <a:moveTo>
                  <a:pt x="2928" y="1"/>
                </a:moveTo>
                <a:lnTo>
                  <a:pt x="1200" y="577"/>
                </a:lnTo>
                <a:lnTo>
                  <a:pt x="0" y="1489"/>
                </a:lnTo>
                <a:lnTo>
                  <a:pt x="240" y="2161"/>
                </a:lnTo>
                <a:lnTo>
                  <a:pt x="3936" y="2401"/>
                </a:lnTo>
                <a:lnTo>
                  <a:pt x="5472" y="1201"/>
                </a:lnTo>
                <a:lnTo>
                  <a:pt x="4320" y="433"/>
                </a:lnTo>
                <a:cubicBezTo>
                  <a:pt x="3901" y="284"/>
                  <a:pt x="3593" y="132"/>
                  <a:pt x="3356" y="66"/>
                </a:cubicBezTo>
                <a:cubicBezTo>
                  <a:pt x="3119" y="0"/>
                  <a:pt x="2976" y="43"/>
                  <a:pt x="2899" y="37"/>
                </a:cubicBezTo>
                <a:cubicBezTo>
                  <a:pt x="2900" y="34"/>
                  <a:pt x="2894" y="32"/>
                  <a:pt x="2892" y="29"/>
                </a:cubicBezTo>
                <a:lnTo>
                  <a:pt x="2928" y="1"/>
                </a:lnTo>
                <a:close/>
              </a:path>
            </a:pathLst>
          </a:custGeom>
          <a:noFill/>
          <a:ln w="38100" cap="flat" cmpd="sng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Generally, the pre-condition only states </a:t>
            </a:r>
            <a:br>
              <a:rPr lang="en-US" altLang="en-US" sz="2400" i="0" dirty="0"/>
            </a:br>
            <a:r>
              <a:rPr lang="en-US" altLang="en-US" sz="2400" i="0" dirty="0"/>
              <a:t>that a tree is being passed to the routine.</a:t>
            </a:r>
          </a:p>
        </p:txBody>
      </p:sp>
    </p:spTree>
    <p:extLst>
      <p:ext uri="{BB962C8B-B14F-4D97-AF65-F5344CB8AC3E}">
        <p14:creationId xmlns:p14="http://schemas.microsoft.com/office/powerpoint/2010/main" val="11386104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nimBg="1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8" name="Freeform 115">
            <a:extLst>
              <a:ext uri="{FF2B5EF4-FFF2-40B4-BE49-F238E27FC236}">
                <a16:creationId xmlns:a16="http://schemas.microsoft.com/office/drawing/2014/main" id="{EA8882D7-A782-408D-83B3-102819BB0F8C}"/>
              </a:ext>
            </a:extLst>
          </p:cNvPr>
          <p:cNvSpPr>
            <a:spLocks/>
          </p:cNvSpPr>
          <p:nvPr/>
        </p:nvSpPr>
        <p:spPr bwMode="auto">
          <a:xfrm>
            <a:off x="76200" y="2970213"/>
            <a:ext cx="8686800" cy="3811588"/>
          </a:xfrm>
          <a:custGeom>
            <a:avLst/>
            <a:gdLst>
              <a:gd name="T0" fmla="*/ 2928 w 5472"/>
              <a:gd name="T1" fmla="*/ 1 h 2401"/>
              <a:gd name="T2" fmla="*/ 1200 w 5472"/>
              <a:gd name="T3" fmla="*/ 577 h 2401"/>
              <a:gd name="T4" fmla="*/ 0 w 5472"/>
              <a:gd name="T5" fmla="*/ 1489 h 2401"/>
              <a:gd name="T6" fmla="*/ 240 w 5472"/>
              <a:gd name="T7" fmla="*/ 2161 h 2401"/>
              <a:gd name="T8" fmla="*/ 3936 w 5472"/>
              <a:gd name="T9" fmla="*/ 2401 h 2401"/>
              <a:gd name="T10" fmla="*/ 5472 w 5472"/>
              <a:gd name="T11" fmla="*/ 1201 h 2401"/>
              <a:gd name="T12" fmla="*/ 4320 w 5472"/>
              <a:gd name="T13" fmla="*/ 433 h 2401"/>
              <a:gd name="T14" fmla="*/ 3356 w 5472"/>
              <a:gd name="T15" fmla="*/ 66 h 2401"/>
              <a:gd name="T16" fmla="*/ 2899 w 5472"/>
              <a:gd name="T17" fmla="*/ 37 h 2401"/>
              <a:gd name="T18" fmla="*/ 2892 w 5472"/>
              <a:gd name="T19" fmla="*/ 29 h 2401"/>
              <a:gd name="T20" fmla="*/ 2928 w 5472"/>
              <a:gd name="T21" fmla="*/ 1 h 240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5472"/>
              <a:gd name="T34" fmla="*/ 0 h 2401"/>
              <a:gd name="T35" fmla="*/ 5472 w 5472"/>
              <a:gd name="T36" fmla="*/ 2401 h 240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5472" h="2401">
                <a:moveTo>
                  <a:pt x="2928" y="1"/>
                </a:moveTo>
                <a:lnTo>
                  <a:pt x="1200" y="577"/>
                </a:lnTo>
                <a:lnTo>
                  <a:pt x="0" y="1489"/>
                </a:lnTo>
                <a:lnTo>
                  <a:pt x="240" y="2161"/>
                </a:lnTo>
                <a:lnTo>
                  <a:pt x="3936" y="2401"/>
                </a:lnTo>
                <a:lnTo>
                  <a:pt x="5472" y="1201"/>
                </a:lnTo>
                <a:lnTo>
                  <a:pt x="4320" y="433"/>
                </a:lnTo>
                <a:cubicBezTo>
                  <a:pt x="3901" y="284"/>
                  <a:pt x="3593" y="132"/>
                  <a:pt x="3356" y="66"/>
                </a:cubicBezTo>
                <a:cubicBezTo>
                  <a:pt x="3119" y="0"/>
                  <a:pt x="2976" y="43"/>
                  <a:pt x="2899" y="37"/>
                </a:cubicBezTo>
                <a:cubicBezTo>
                  <a:pt x="2900" y="34"/>
                  <a:pt x="2894" y="32"/>
                  <a:pt x="2892" y="29"/>
                </a:cubicBezTo>
                <a:lnTo>
                  <a:pt x="2928" y="1"/>
                </a:lnTo>
                <a:close/>
              </a:path>
            </a:pathLst>
          </a:custGeom>
          <a:noFill/>
          <a:ln w="38100" cap="flat" cmpd="sng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723"/>
              <a:gd name="adj2" fmla="val 60608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If I need more information about the outside world </a:t>
            </a:r>
            <a:br>
              <a:rPr lang="en-US" altLang="en-US" sz="2400" i="0" dirty="0"/>
            </a:br>
            <a:r>
              <a:rPr lang="en-US" altLang="en-US" sz="2400" i="0" dirty="0"/>
              <a:t>in order to solve the required question about my subtree,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then I can get it from by boss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simply having the designer change the pre-condition.</a:t>
            </a:r>
          </a:p>
        </p:txBody>
      </p:sp>
      <p:sp>
        <p:nvSpPr>
          <p:cNvPr id="107" name="Line 41">
            <a:extLst>
              <a:ext uri="{FF2B5EF4-FFF2-40B4-BE49-F238E27FC236}">
                <a16:creationId xmlns:a16="http://schemas.microsoft.com/office/drawing/2014/main" id="{95F58421-2B81-45CB-8F88-2B8F1C06A607}"/>
              </a:ext>
            </a:extLst>
          </p:cNvPr>
          <p:cNvSpPr>
            <a:spLocks noChangeShapeType="1"/>
          </p:cNvSpPr>
          <p:nvPr/>
        </p:nvSpPr>
        <p:spPr bwMode="auto">
          <a:xfrm>
            <a:off x="4663566" y="-76201"/>
            <a:ext cx="11913" cy="3276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4" name="Rectangle 97">
            <a:extLst>
              <a:ext uri="{FF2B5EF4-FFF2-40B4-BE49-F238E27FC236}">
                <a16:creationId xmlns:a16="http://schemas.microsoft.com/office/drawing/2014/main" id="{2708BBFC-C54A-4A82-ABEA-D3BEBE64BB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700" y="52073"/>
            <a:ext cx="2209800" cy="57397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 dirty="0"/>
          </a:p>
        </p:txBody>
      </p:sp>
    </p:spTree>
    <p:extLst>
      <p:ext uri="{BB962C8B-B14F-4D97-AF65-F5344CB8AC3E}">
        <p14:creationId xmlns:p14="http://schemas.microsoft.com/office/powerpoint/2010/main" val="13136329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32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 animBg="1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6" name="Rectangle 97">
            <a:extLst>
              <a:ext uri="{FF2B5EF4-FFF2-40B4-BE49-F238E27FC236}">
                <a16:creationId xmlns:a16="http://schemas.microsoft.com/office/drawing/2014/main" id="{0ED92662-9BBF-43DF-BC8D-0F47D51E5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700" y="52073"/>
            <a:ext cx="2209800" cy="57397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8" name="Freeform 115">
            <a:extLst>
              <a:ext uri="{FF2B5EF4-FFF2-40B4-BE49-F238E27FC236}">
                <a16:creationId xmlns:a16="http://schemas.microsoft.com/office/drawing/2014/main" id="{EA8882D7-A782-408D-83B3-102819BB0F8C}"/>
              </a:ext>
            </a:extLst>
          </p:cNvPr>
          <p:cNvSpPr>
            <a:spLocks/>
          </p:cNvSpPr>
          <p:nvPr/>
        </p:nvSpPr>
        <p:spPr bwMode="auto">
          <a:xfrm>
            <a:off x="76200" y="2970213"/>
            <a:ext cx="8686800" cy="3811588"/>
          </a:xfrm>
          <a:custGeom>
            <a:avLst/>
            <a:gdLst>
              <a:gd name="T0" fmla="*/ 2928 w 5472"/>
              <a:gd name="T1" fmla="*/ 1 h 2401"/>
              <a:gd name="T2" fmla="*/ 1200 w 5472"/>
              <a:gd name="T3" fmla="*/ 577 h 2401"/>
              <a:gd name="T4" fmla="*/ 0 w 5472"/>
              <a:gd name="T5" fmla="*/ 1489 h 2401"/>
              <a:gd name="T6" fmla="*/ 240 w 5472"/>
              <a:gd name="T7" fmla="*/ 2161 h 2401"/>
              <a:gd name="T8" fmla="*/ 3936 w 5472"/>
              <a:gd name="T9" fmla="*/ 2401 h 2401"/>
              <a:gd name="T10" fmla="*/ 5472 w 5472"/>
              <a:gd name="T11" fmla="*/ 1201 h 2401"/>
              <a:gd name="T12" fmla="*/ 4320 w 5472"/>
              <a:gd name="T13" fmla="*/ 433 h 2401"/>
              <a:gd name="T14" fmla="*/ 3356 w 5472"/>
              <a:gd name="T15" fmla="*/ 66 h 2401"/>
              <a:gd name="T16" fmla="*/ 2899 w 5472"/>
              <a:gd name="T17" fmla="*/ 37 h 2401"/>
              <a:gd name="T18" fmla="*/ 2892 w 5472"/>
              <a:gd name="T19" fmla="*/ 29 h 2401"/>
              <a:gd name="T20" fmla="*/ 2928 w 5472"/>
              <a:gd name="T21" fmla="*/ 1 h 2401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w 5472"/>
              <a:gd name="T34" fmla="*/ 0 h 2401"/>
              <a:gd name="T35" fmla="*/ 5472 w 5472"/>
              <a:gd name="T36" fmla="*/ 2401 h 2401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T33" t="T34" r="T35" b="T36"/>
            <a:pathLst>
              <a:path w="5472" h="2401">
                <a:moveTo>
                  <a:pt x="2928" y="1"/>
                </a:moveTo>
                <a:lnTo>
                  <a:pt x="1200" y="577"/>
                </a:lnTo>
                <a:lnTo>
                  <a:pt x="0" y="1489"/>
                </a:lnTo>
                <a:lnTo>
                  <a:pt x="240" y="2161"/>
                </a:lnTo>
                <a:lnTo>
                  <a:pt x="3936" y="2401"/>
                </a:lnTo>
                <a:lnTo>
                  <a:pt x="5472" y="1201"/>
                </a:lnTo>
                <a:lnTo>
                  <a:pt x="4320" y="433"/>
                </a:lnTo>
                <a:cubicBezTo>
                  <a:pt x="3901" y="284"/>
                  <a:pt x="3593" y="132"/>
                  <a:pt x="3356" y="66"/>
                </a:cubicBezTo>
                <a:cubicBezTo>
                  <a:pt x="3119" y="0"/>
                  <a:pt x="2976" y="43"/>
                  <a:pt x="2899" y="37"/>
                </a:cubicBezTo>
                <a:cubicBezTo>
                  <a:pt x="2900" y="34"/>
                  <a:pt x="2894" y="32"/>
                  <a:pt x="2892" y="29"/>
                </a:cubicBezTo>
                <a:lnTo>
                  <a:pt x="2928" y="1"/>
                </a:lnTo>
                <a:close/>
              </a:path>
            </a:pathLst>
          </a:custGeom>
          <a:noFill/>
          <a:ln w="38100" cap="flat" cmpd="sng">
            <a:solidFill>
              <a:schemeClr val="tx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8" name="Line 41">
            <a:extLst>
              <a:ext uri="{FF2B5EF4-FFF2-40B4-BE49-F238E27FC236}">
                <a16:creationId xmlns:a16="http://schemas.microsoft.com/office/drawing/2014/main" id="{6691F861-4051-4D33-8928-D6CEF93ADB06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4675479" y="760999"/>
            <a:ext cx="3274747" cy="2439399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99" name="Line 41">
            <a:extLst>
              <a:ext uri="{FF2B5EF4-FFF2-40B4-BE49-F238E27FC236}">
                <a16:creationId xmlns:a16="http://schemas.microsoft.com/office/drawing/2014/main" id="{B607C235-2600-4B6A-8591-289D5618BBE7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722899"/>
            <a:ext cx="2922104" cy="2464249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98"/>
              <a:gd name="adj2" fmla="val 6202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For example, I might want to know if I am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 left child of my parent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or the right.</a:t>
            </a:r>
          </a:p>
        </p:txBody>
      </p:sp>
    </p:spTree>
    <p:extLst>
      <p:ext uri="{BB962C8B-B14F-4D97-AF65-F5344CB8AC3E}">
        <p14:creationId xmlns:p14="http://schemas.microsoft.com/office/powerpoint/2010/main" val="335336481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8" grpId="0" animBg="1"/>
      <p:bldP spid="98" grpId="1" animBg="1"/>
      <p:bldP spid="99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grpSp>
        <p:nvGrpSpPr>
          <p:cNvPr id="100" name="Group 5">
            <a:extLst>
              <a:ext uri="{FF2B5EF4-FFF2-40B4-BE49-F238E27FC236}">
                <a16:creationId xmlns:a16="http://schemas.microsoft.com/office/drawing/2014/main" id="{8C573CDC-A63B-46BF-AA7D-5BA48920F1C2}"/>
              </a:ext>
            </a:extLst>
          </p:cNvPr>
          <p:cNvGrpSpPr>
            <a:grpSpLocks/>
          </p:cNvGrpSpPr>
          <p:nvPr/>
        </p:nvGrpSpPr>
        <p:grpSpPr bwMode="auto">
          <a:xfrm>
            <a:off x="2382838" y="3663950"/>
            <a:ext cx="4513262" cy="496888"/>
            <a:chOff x="2383250" y="3663892"/>
            <a:chExt cx="4512850" cy="496504"/>
          </a:xfrm>
        </p:grpSpPr>
        <p:sp>
          <p:nvSpPr>
            <p:cNvPr id="102" name="Rectangle 2">
              <a:extLst>
                <a:ext uri="{FF2B5EF4-FFF2-40B4-BE49-F238E27FC236}">
                  <a16:creationId xmlns:a16="http://schemas.microsoft.com/office/drawing/2014/main" id="{2D770F4B-0FE7-48CE-A8A4-4AD2F8C6898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2306002">
              <a:off x="4686300" y="3663892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  <p:sp>
          <p:nvSpPr>
            <p:cNvPr id="103" name="Rectangle 98">
              <a:extLst>
                <a:ext uri="{FF2B5EF4-FFF2-40B4-BE49-F238E27FC236}">
                  <a16:creationId xmlns:a16="http://schemas.microsoft.com/office/drawing/2014/main" id="{708FC5CF-B0FD-43D9-97DE-B356492041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2139902">
              <a:off x="2383250" y="3741296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6" name="Rectangle 97">
            <a:extLst>
              <a:ext uri="{FF2B5EF4-FFF2-40B4-BE49-F238E27FC236}">
                <a16:creationId xmlns:a16="http://schemas.microsoft.com/office/drawing/2014/main" id="{0ED92662-9BBF-43DF-BC8D-0F47D51E52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568700" y="52073"/>
            <a:ext cx="2209800" cy="573975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686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Note, however, my friends have the same </a:t>
            </a:r>
            <a:r>
              <a:rPr lang="en-US" altLang="en-US" sz="2400" i="0" dirty="0">
                <a:solidFill>
                  <a:srgbClr val="F700FA"/>
                </a:solidFill>
              </a:rPr>
              <a:t>pre-condition</a:t>
            </a:r>
            <a:r>
              <a:rPr lang="en-US" altLang="en-US" sz="2400" i="0" dirty="0"/>
              <a:t>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Hence, I must tell each of them this new information.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i="0" dirty="0"/>
          </a:p>
        </p:txBody>
      </p:sp>
      <p:sp>
        <p:nvSpPr>
          <p:cNvPr id="110" name="Line 41">
            <a:extLst>
              <a:ext uri="{FF2B5EF4-FFF2-40B4-BE49-F238E27FC236}">
                <a16:creationId xmlns:a16="http://schemas.microsoft.com/office/drawing/2014/main" id="{B3FB613B-B088-450C-8171-9266545BF76F}"/>
              </a:ext>
            </a:extLst>
          </p:cNvPr>
          <p:cNvSpPr>
            <a:spLocks noChangeShapeType="1"/>
          </p:cNvSpPr>
          <p:nvPr/>
        </p:nvSpPr>
        <p:spPr bwMode="auto">
          <a:xfrm>
            <a:off x="1752600" y="722899"/>
            <a:ext cx="2922104" cy="2464249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43" name="Rounded Rectangular Callout 1">
            <a:extLst>
              <a:ext uri="{FF2B5EF4-FFF2-40B4-BE49-F238E27FC236}">
                <a16:creationId xmlns:a16="http://schemas.microsoft.com/office/drawing/2014/main" id="{C7A1F119-5E65-47C9-BEC8-8D392F588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48112" y="3643399"/>
            <a:ext cx="863990" cy="434746"/>
          </a:xfrm>
          <a:prstGeom prst="wedgeRoundRectCallout">
            <a:avLst>
              <a:gd name="adj1" fmla="val 45603"/>
              <a:gd name="adj2" fmla="val -74722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left</a:t>
            </a:r>
          </a:p>
        </p:txBody>
      </p:sp>
      <p:sp>
        <p:nvSpPr>
          <p:cNvPr id="144" name="Rounded Rectangular Callout 1">
            <a:extLst>
              <a:ext uri="{FF2B5EF4-FFF2-40B4-BE49-F238E27FC236}">
                <a16:creationId xmlns:a16="http://schemas.microsoft.com/office/drawing/2014/main" id="{61B296EF-6AAE-45E8-87E0-835BD686A71A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60610" y="3521579"/>
            <a:ext cx="863990" cy="434746"/>
          </a:xfrm>
          <a:prstGeom prst="wedgeRoundRectCallout">
            <a:avLst>
              <a:gd name="adj1" fmla="val -66367"/>
              <a:gd name="adj2" fmla="val -65577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right</a:t>
            </a:r>
          </a:p>
        </p:txBody>
      </p:sp>
    </p:spTree>
    <p:extLst>
      <p:ext uri="{BB962C8B-B14F-4D97-AF65-F5344CB8AC3E}">
        <p14:creationId xmlns:p14="http://schemas.microsoft.com/office/powerpoint/2010/main" val="40927764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3" grpId="0" animBg="1"/>
      <p:bldP spid="14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What I know about the subtrees below me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is only what friends tell me via the </a:t>
            </a:r>
            <a:r>
              <a:rPr lang="en-US" altLang="en-US" sz="2400" i="0" dirty="0">
                <a:solidFill>
                  <a:srgbClr val="F700FA"/>
                </a:solidFill>
              </a:rPr>
              <a:t>post-condition</a:t>
            </a:r>
            <a:r>
              <a:rPr lang="en-US" altLang="en-US" sz="2400" i="0" dirty="0"/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7962649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32" presetClass="emph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7" presetID="32" presetClass="emph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2" grpId="0" animBg="1"/>
      <p:bldP spid="103" grpId="0" animBg="1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 post-condition for the problem dictates the required answer.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Because my friends have the same post-condition,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 will learn this information for each of my subtrees from them.</a:t>
            </a:r>
          </a:p>
        </p:txBody>
      </p:sp>
      <p:sp>
        <p:nvSpPr>
          <p:cNvPr id="99" name="Rounded Rectangular Callout 1">
            <a:extLst>
              <a:ext uri="{FF2B5EF4-FFF2-40B4-BE49-F238E27FC236}">
                <a16:creationId xmlns:a16="http://schemas.microsoft.com/office/drawing/2014/main" id="{E7E30202-FBE0-4CCB-9165-FF528EEE4E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00" name="Rounded Rectangular Callout 1">
            <a:extLst>
              <a:ext uri="{FF2B5EF4-FFF2-40B4-BE49-F238E27FC236}">
                <a16:creationId xmlns:a16="http://schemas.microsoft.com/office/drawing/2014/main" id="{0A325C38-F9B8-4EC9-86A0-8D276B3B6A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6EDC05C0-EA0E-48AC-AB33-3794596A0CEC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9" name="Line 41">
              <a:extLst>
                <a:ext uri="{FF2B5EF4-FFF2-40B4-BE49-F238E27FC236}">
                  <a16:creationId xmlns:a16="http://schemas.microsoft.com/office/drawing/2014/main" id="{3F5D9401-3DB8-440B-AB74-F29D05D727E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Rectangle 97">
              <a:extLst>
                <a:ext uri="{FF2B5EF4-FFF2-40B4-BE49-F238E27FC236}">
                  <a16:creationId xmlns:a16="http://schemas.microsoft.com/office/drawing/2014/main" id="{9C6FE651-4431-43C3-AB7C-6DB46C8260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43" name="Rounded Rectangular Callout 1">
            <a:extLst>
              <a:ext uri="{FF2B5EF4-FFF2-40B4-BE49-F238E27FC236}">
                <a16:creationId xmlns:a16="http://schemas.microsoft.com/office/drawing/2014/main" id="{50590B9A-85EC-4A00-8AC1-053599E9E2B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2636779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9" grpId="0" animBg="1"/>
      <p:bldP spid="100" grpId="0" animBg="1"/>
      <p:bldP spid="143" grpId="0" animBg="1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If I need more information about these subtrees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in order for me to solve my required question about my tree,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then I can get it from my friends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simply having the designer change the post-condition.</a:t>
            </a:r>
          </a:p>
        </p:txBody>
      </p:sp>
      <p:sp>
        <p:nvSpPr>
          <p:cNvPr id="108" name="Rounded Rectangular Callout 1">
            <a:extLst>
              <a:ext uri="{FF2B5EF4-FFF2-40B4-BE49-F238E27FC236}">
                <a16:creationId xmlns:a16="http://schemas.microsoft.com/office/drawing/2014/main" id="{223E0995-8F8C-408B-965A-69B61F931FC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423" y="3836926"/>
            <a:ext cx="729169" cy="434746"/>
          </a:xfrm>
          <a:prstGeom prst="wedgeRoundRectCallout">
            <a:avLst>
              <a:gd name="adj1" fmla="val -67051"/>
              <a:gd name="adj2" fmla="val -2899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more</a:t>
            </a:r>
          </a:p>
        </p:txBody>
      </p:sp>
      <p:sp>
        <p:nvSpPr>
          <p:cNvPr id="110" name="Rounded Rectangular Callout 1">
            <a:extLst>
              <a:ext uri="{FF2B5EF4-FFF2-40B4-BE49-F238E27FC236}">
                <a16:creationId xmlns:a16="http://schemas.microsoft.com/office/drawing/2014/main" id="{EF8D9DB7-385C-46F3-AE7E-EFCEEC6B05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977" y="3852146"/>
            <a:ext cx="729169" cy="434746"/>
          </a:xfrm>
          <a:prstGeom prst="wedgeRoundRectCallout">
            <a:avLst>
              <a:gd name="adj1" fmla="val 71074"/>
              <a:gd name="adj2" fmla="val -41192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more</a:t>
            </a:r>
          </a:p>
        </p:txBody>
      </p:sp>
      <p:sp>
        <p:nvSpPr>
          <p:cNvPr id="143" name="Rounded Rectangular Callout 1">
            <a:extLst>
              <a:ext uri="{FF2B5EF4-FFF2-40B4-BE49-F238E27FC236}">
                <a16:creationId xmlns:a16="http://schemas.microsoft.com/office/drawing/2014/main" id="{C5584915-8906-4478-913B-126F01830CF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45" name="Rounded Rectangular Callout 1">
            <a:extLst>
              <a:ext uri="{FF2B5EF4-FFF2-40B4-BE49-F238E27FC236}">
                <a16:creationId xmlns:a16="http://schemas.microsoft.com/office/drawing/2014/main" id="{570929F0-894D-43F7-95F9-3E1A7E34CD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46" name="Rounded Rectangular Callout 1">
            <a:extLst>
              <a:ext uri="{FF2B5EF4-FFF2-40B4-BE49-F238E27FC236}">
                <a16:creationId xmlns:a16="http://schemas.microsoft.com/office/drawing/2014/main" id="{718E7C67-4AFD-4B3B-86F5-E4F89E18D1A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23792001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8" grpId="0" animBg="1"/>
      <p:bldP spid="110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For example, if what I need to know about my tree</a:t>
            </a:r>
            <a:br>
              <a:rPr lang="en-US" altLang="en-US" sz="2400" i="0" dirty="0"/>
            </a:br>
            <a:r>
              <a:rPr lang="en-US" altLang="en-US" sz="2400" i="0" dirty="0"/>
              <a:t>is whether it is balanced,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then I might ask each of my friends for the depth of their subtrees.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i="0" dirty="0"/>
          </a:p>
        </p:txBody>
      </p:sp>
      <p:sp>
        <p:nvSpPr>
          <p:cNvPr id="147" name="Rounded Rectangular Callout 1">
            <a:extLst>
              <a:ext uri="{FF2B5EF4-FFF2-40B4-BE49-F238E27FC236}">
                <a16:creationId xmlns:a16="http://schemas.microsoft.com/office/drawing/2014/main" id="{929E4485-7919-4C97-8843-949CFB5173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423" y="3836926"/>
            <a:ext cx="729169" cy="434746"/>
          </a:xfrm>
          <a:prstGeom prst="wedgeRoundRectCallout">
            <a:avLst>
              <a:gd name="adj1" fmla="val -67051"/>
              <a:gd name="adj2" fmla="val -2899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depth</a:t>
            </a:r>
          </a:p>
        </p:txBody>
      </p:sp>
      <p:sp>
        <p:nvSpPr>
          <p:cNvPr id="148" name="Rounded Rectangular Callout 1">
            <a:extLst>
              <a:ext uri="{FF2B5EF4-FFF2-40B4-BE49-F238E27FC236}">
                <a16:creationId xmlns:a16="http://schemas.microsoft.com/office/drawing/2014/main" id="{5A6A1E89-5F71-4148-BF5B-6D55499355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977" y="3852146"/>
            <a:ext cx="729169" cy="434746"/>
          </a:xfrm>
          <a:prstGeom prst="wedgeRoundRectCallout">
            <a:avLst>
              <a:gd name="adj1" fmla="val 71074"/>
              <a:gd name="adj2" fmla="val -41192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depth</a:t>
            </a:r>
          </a:p>
        </p:txBody>
      </p:sp>
      <p:sp>
        <p:nvSpPr>
          <p:cNvPr id="149" name="Rounded Rectangular Callout 1">
            <a:extLst>
              <a:ext uri="{FF2B5EF4-FFF2-40B4-BE49-F238E27FC236}">
                <a16:creationId xmlns:a16="http://schemas.microsoft.com/office/drawing/2014/main" id="{0C5A3947-46A9-431A-BE6E-939FBB4A538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150" name="Rounded Rectangular Callout 1">
            <a:extLst>
              <a:ext uri="{FF2B5EF4-FFF2-40B4-BE49-F238E27FC236}">
                <a16:creationId xmlns:a16="http://schemas.microsoft.com/office/drawing/2014/main" id="{1AD19FDB-0D1D-4018-B063-B7F899F5BF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sp>
        <p:nvSpPr>
          <p:cNvPr id="151" name="Rounded Rectangular Callout 1">
            <a:extLst>
              <a:ext uri="{FF2B5EF4-FFF2-40B4-BE49-F238E27FC236}">
                <a16:creationId xmlns:a16="http://schemas.microsoft.com/office/drawing/2014/main" id="{1462D3EA-DD3B-45FD-8C44-5B78F6CC5F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712857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" grpId="0" animBg="1"/>
      <p:bldP spid="148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However, if post-conditions changes,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then I must fill this contract with my boss too.</a:t>
            </a:r>
          </a:p>
        </p:txBody>
      </p:sp>
      <p:sp>
        <p:nvSpPr>
          <p:cNvPr id="110" name="Rounded Rectangular Callout 1">
            <a:extLst>
              <a:ext uri="{FF2B5EF4-FFF2-40B4-BE49-F238E27FC236}">
                <a16:creationId xmlns:a16="http://schemas.microsoft.com/office/drawing/2014/main" id="{05544D66-F24F-4ABC-A508-371409DB58DF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2239" y="101345"/>
            <a:ext cx="863990" cy="434746"/>
          </a:xfrm>
          <a:prstGeom prst="wedgeRoundRectCallout">
            <a:avLst>
              <a:gd name="adj1" fmla="val -37224"/>
              <a:gd name="adj2" fmla="val 83788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depth</a:t>
            </a:r>
          </a:p>
        </p:txBody>
      </p:sp>
      <p:sp>
        <p:nvSpPr>
          <p:cNvPr id="145" name="Rounded Rectangular Callout 1">
            <a:extLst>
              <a:ext uri="{FF2B5EF4-FFF2-40B4-BE49-F238E27FC236}">
                <a16:creationId xmlns:a16="http://schemas.microsoft.com/office/drawing/2014/main" id="{68AB926F-1600-45C0-A360-951220842FD0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  <p:sp>
        <p:nvSpPr>
          <p:cNvPr id="220" name="Line 47">
            <a:extLst>
              <a:ext uri="{FF2B5EF4-FFF2-40B4-BE49-F238E27FC236}">
                <a16:creationId xmlns:a16="http://schemas.microsoft.com/office/drawing/2014/main" id="{76A1E81B-CEAC-4FCA-9B19-B57318E32C57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" name="Line 48">
            <a:extLst>
              <a:ext uri="{FF2B5EF4-FFF2-40B4-BE49-F238E27FC236}">
                <a16:creationId xmlns:a16="http://schemas.microsoft.com/office/drawing/2014/main" id="{6A5D5FED-6003-42BE-ADB8-FA72BDBF0893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2" name="Rounded Rectangular Callout 1">
            <a:extLst>
              <a:ext uri="{FF2B5EF4-FFF2-40B4-BE49-F238E27FC236}">
                <a16:creationId xmlns:a16="http://schemas.microsoft.com/office/drawing/2014/main" id="{3C60E06F-8700-4695-B6FD-904036E2E43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08423" y="3836926"/>
            <a:ext cx="729169" cy="434746"/>
          </a:xfrm>
          <a:prstGeom prst="wedgeRoundRectCallout">
            <a:avLst>
              <a:gd name="adj1" fmla="val -67051"/>
              <a:gd name="adj2" fmla="val -2899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depth</a:t>
            </a:r>
          </a:p>
        </p:txBody>
      </p:sp>
      <p:sp>
        <p:nvSpPr>
          <p:cNvPr id="223" name="Rounded Rectangular Callout 1">
            <a:extLst>
              <a:ext uri="{FF2B5EF4-FFF2-40B4-BE49-F238E27FC236}">
                <a16:creationId xmlns:a16="http://schemas.microsoft.com/office/drawing/2014/main" id="{7D423B30-DAD7-42E6-AD3B-B37AD3EDFFC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11977" y="3852146"/>
            <a:ext cx="729169" cy="434746"/>
          </a:xfrm>
          <a:prstGeom prst="wedgeRoundRectCallout">
            <a:avLst>
              <a:gd name="adj1" fmla="val 71074"/>
              <a:gd name="adj2" fmla="val -41192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depth</a:t>
            </a:r>
          </a:p>
        </p:txBody>
      </p:sp>
      <p:sp>
        <p:nvSpPr>
          <p:cNvPr id="224" name="Rounded Rectangular Callout 1">
            <a:extLst>
              <a:ext uri="{FF2B5EF4-FFF2-40B4-BE49-F238E27FC236}">
                <a16:creationId xmlns:a16="http://schemas.microsoft.com/office/drawing/2014/main" id="{ABA6C07C-17DA-4C36-B84F-252D8545C59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225" name="Rounded Rectangular Callout 1">
            <a:extLst>
              <a:ext uri="{FF2B5EF4-FFF2-40B4-BE49-F238E27FC236}">
                <a16:creationId xmlns:a16="http://schemas.microsoft.com/office/drawing/2014/main" id="{61A84583-07B2-4A9F-BC6A-5BB52CB7AA6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39955765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sp>
        <p:nvSpPr>
          <p:cNvPr id="55" name="AutoShape 8">
            <a:extLst>
              <a:ext uri="{FF2B5EF4-FFF2-40B4-BE49-F238E27FC236}">
                <a16:creationId xmlns:a16="http://schemas.microsoft.com/office/drawing/2014/main" id="{532258CD-F251-4C2D-906A-FB1722D49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510" y="990600"/>
            <a:ext cx="2944090" cy="1471613"/>
          </a:xfrm>
          <a:prstGeom prst="wedgeRectCallout">
            <a:avLst>
              <a:gd name="adj1" fmla="val -39959"/>
              <a:gd name="adj2" fmla="val -66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Use this help to solve your own instance.</a:t>
            </a:r>
          </a:p>
        </p:txBody>
      </p:sp>
      <p:sp>
        <p:nvSpPr>
          <p:cNvPr id="87" name="Rectangle 20">
            <a:extLst>
              <a:ext uri="{FF2B5EF4-FFF2-40B4-BE49-F238E27FC236}">
                <a16:creationId xmlns:a16="http://schemas.microsoft.com/office/drawing/2014/main" id="{0D1C97E8-1B2A-422A-A8B7-13A2E9665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495800"/>
            <a:ext cx="3352800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9892D21-F55D-4B30-9610-8DB1C89584F3}"/>
              </a:ext>
            </a:extLst>
          </p:cNvPr>
          <p:cNvGrpSpPr/>
          <p:nvPr/>
        </p:nvGrpSpPr>
        <p:grpSpPr>
          <a:xfrm>
            <a:off x="990600" y="2819400"/>
            <a:ext cx="8001000" cy="2897188"/>
            <a:chOff x="990600" y="2819400"/>
            <a:chExt cx="8001000" cy="2897188"/>
          </a:xfrm>
        </p:grpSpPr>
        <p:sp>
          <p:nvSpPr>
            <p:cNvPr id="71" name="Text Box 10">
              <a:extLst>
                <a:ext uri="{FF2B5EF4-FFF2-40B4-BE49-F238E27FC236}">
                  <a16:creationId xmlns:a16="http://schemas.microsoft.com/office/drawing/2014/main" id="{425E1612-A963-4FDA-96FC-8BD0D31E9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1200" y="2819400"/>
              <a:ext cx="53340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Merge two sorted lists into one </a:t>
              </a:r>
            </a:p>
          </p:txBody>
        </p:sp>
        <p:grpSp>
          <p:nvGrpSpPr>
            <p:cNvPr id="88" name="Group 28">
              <a:extLst>
                <a:ext uri="{FF2B5EF4-FFF2-40B4-BE49-F238E27FC236}">
                  <a16:creationId xmlns:a16="http://schemas.microsoft.com/office/drawing/2014/main" id="{967F69C7-B5CC-4A01-AC0D-69AF90168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0600" y="3810000"/>
              <a:ext cx="8001000" cy="1906588"/>
              <a:chOff x="672" y="2016"/>
              <a:chExt cx="5040" cy="1201"/>
            </a:xfrm>
          </p:grpSpPr>
          <p:sp>
            <p:nvSpPr>
              <p:cNvPr id="89" name="Freeform 22">
                <a:extLst>
                  <a:ext uri="{FF2B5EF4-FFF2-40B4-BE49-F238E27FC236}">
                    <a16:creationId xmlns:a16="http://schemas.microsoft.com/office/drawing/2014/main" id="{46BDD8CB-5C95-48EC-8D48-E67E678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23">
                <a:extLst>
                  <a:ext uri="{FF2B5EF4-FFF2-40B4-BE49-F238E27FC236}">
                    <a16:creationId xmlns:a16="http://schemas.microsoft.com/office/drawing/2014/main" id="{0F62C656-85F1-4E16-A223-B9D81C20F18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24">
                <a:extLst>
                  <a:ext uri="{FF2B5EF4-FFF2-40B4-BE49-F238E27FC236}">
                    <a16:creationId xmlns:a16="http://schemas.microsoft.com/office/drawing/2014/main" id="{6FC4CAE1-3140-40A0-B1C5-5FECAFE2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60" name="Rectangle 112">
            <a:extLst>
              <a:ext uri="{FF2B5EF4-FFF2-40B4-BE49-F238E27FC236}">
                <a16:creationId xmlns:a16="http://schemas.microsoft.com/office/drawing/2014/main" id="{F0FA8A82-444E-4524-AE5A-ABC0AE428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960402"/>
            <a:ext cx="1813631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63" name="Rectangle 109">
            <a:extLst>
              <a:ext uri="{FF2B5EF4-FFF2-40B4-BE49-F238E27FC236}">
                <a16:creationId xmlns:a16="http://schemas.microsoft.com/office/drawing/2014/main" id="{A6778E28-1EA0-4DD4-B0E3-21DD3EEE0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3962400"/>
            <a:ext cx="1905000" cy="533400"/>
          </a:xfrm>
          <a:prstGeom prst="rect">
            <a:avLst/>
          </a:prstGeom>
          <a:noFill/>
          <a:ln w="38100">
            <a:solidFill>
              <a:srgbClr val="00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72" name="Group 98">
            <a:extLst>
              <a:ext uri="{FF2B5EF4-FFF2-40B4-BE49-F238E27FC236}">
                <a16:creationId xmlns:a16="http://schemas.microsoft.com/office/drawing/2014/main" id="{8D49EADA-CBBD-4F40-A8AF-2E52844526A9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276600"/>
            <a:ext cx="457200" cy="914400"/>
            <a:chOff x="2432" y="1328"/>
            <a:chExt cx="906" cy="2075"/>
          </a:xfrm>
        </p:grpSpPr>
        <p:sp>
          <p:nvSpPr>
            <p:cNvPr id="73" name="Freeform 99">
              <a:extLst>
                <a:ext uri="{FF2B5EF4-FFF2-40B4-BE49-F238E27FC236}">
                  <a16:creationId xmlns:a16="http://schemas.microsoft.com/office/drawing/2014/main" id="{E26B4CEB-110C-462B-8540-085DF5E67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" name="Freeform 100">
              <a:extLst>
                <a:ext uri="{FF2B5EF4-FFF2-40B4-BE49-F238E27FC236}">
                  <a16:creationId xmlns:a16="http://schemas.microsoft.com/office/drawing/2014/main" id="{9F0582FF-2641-4E91-B0D1-4C5C2900F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" name="Freeform 101">
              <a:extLst>
                <a:ext uri="{FF2B5EF4-FFF2-40B4-BE49-F238E27FC236}">
                  <a16:creationId xmlns:a16="http://schemas.microsoft.com/office/drawing/2014/main" id="{3C974C6D-FE77-4D68-A849-4C85F2BF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" name="Freeform 102">
              <a:extLst>
                <a:ext uri="{FF2B5EF4-FFF2-40B4-BE49-F238E27FC236}">
                  <a16:creationId xmlns:a16="http://schemas.microsoft.com/office/drawing/2014/main" id="{927A9045-4F86-4C99-8BFE-03A203216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" name="Freeform 103">
              <a:extLst>
                <a:ext uri="{FF2B5EF4-FFF2-40B4-BE49-F238E27FC236}">
                  <a16:creationId xmlns:a16="http://schemas.microsoft.com/office/drawing/2014/main" id="{3C1C87E6-871B-4770-89CA-FA7C03ED4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4">
              <a:extLst>
                <a:ext uri="{FF2B5EF4-FFF2-40B4-BE49-F238E27FC236}">
                  <a16:creationId xmlns:a16="http://schemas.microsoft.com/office/drawing/2014/main" id="{E04E6B8A-D320-4B34-BCC8-B6B477D0617F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9" name="Text Box 19">
            <a:extLst>
              <a:ext uri="{FF2B5EF4-FFF2-40B4-BE49-F238E27FC236}">
                <a16:creationId xmlns:a16="http://schemas.microsoft.com/office/drawing/2014/main" id="{B4DD6926-9BEC-4509-B818-6223B0207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6375" y="4052553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98</a:t>
            </a:r>
            <a:endParaRPr lang="en-CA" altLang="en-US" sz="2000" i="0" dirty="0"/>
          </a:p>
        </p:txBody>
      </p:sp>
      <p:sp>
        <p:nvSpPr>
          <p:cNvPr id="80" name="Text Box 19">
            <a:extLst>
              <a:ext uri="{FF2B5EF4-FFF2-40B4-BE49-F238E27FC236}">
                <a16:creationId xmlns:a16="http://schemas.microsoft.com/office/drawing/2014/main" id="{FD4E3F3B-244B-4763-9C99-0417C47CC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0448" y="4044562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88,</a:t>
            </a:r>
            <a:endParaRPr lang="en-CA" altLang="en-US" sz="2000" i="0" dirty="0"/>
          </a:p>
        </p:txBody>
      </p:sp>
      <p:sp>
        <p:nvSpPr>
          <p:cNvPr id="81" name="Text Box 19">
            <a:extLst>
              <a:ext uri="{FF2B5EF4-FFF2-40B4-BE49-F238E27FC236}">
                <a16:creationId xmlns:a16="http://schemas.microsoft.com/office/drawing/2014/main" id="{071F216B-FF75-4977-9CD3-94886B0D4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3203" y="5042079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79</a:t>
            </a:r>
            <a:endParaRPr lang="en-CA" altLang="en-US" sz="2000" i="0" dirty="0"/>
          </a:p>
        </p:txBody>
      </p:sp>
      <p:sp>
        <p:nvSpPr>
          <p:cNvPr id="82" name="Text Box 19">
            <a:extLst>
              <a:ext uri="{FF2B5EF4-FFF2-40B4-BE49-F238E27FC236}">
                <a16:creationId xmlns:a16="http://schemas.microsoft.com/office/drawing/2014/main" id="{B1B832E2-9CB7-443B-AADC-475C5AF0B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6595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62,</a:t>
            </a:r>
            <a:endParaRPr lang="en-CA" altLang="en-US" sz="2000" i="0" dirty="0"/>
          </a:p>
        </p:txBody>
      </p:sp>
      <p:sp>
        <p:nvSpPr>
          <p:cNvPr id="83" name="Text Box 19">
            <a:extLst>
              <a:ext uri="{FF2B5EF4-FFF2-40B4-BE49-F238E27FC236}">
                <a16:creationId xmlns:a16="http://schemas.microsoft.com/office/drawing/2014/main" id="{D53DAC8F-7E6B-4844-982F-6D0725E5B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3266" y="40514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52,</a:t>
            </a:r>
            <a:endParaRPr lang="en-CA" altLang="en-US" sz="2000" i="0" dirty="0"/>
          </a:p>
        </p:txBody>
      </p:sp>
      <p:sp>
        <p:nvSpPr>
          <p:cNvPr id="84" name="Text Box 19">
            <a:extLst>
              <a:ext uri="{FF2B5EF4-FFF2-40B4-BE49-F238E27FC236}">
                <a16:creationId xmlns:a16="http://schemas.microsoft.com/office/drawing/2014/main" id="{5484DE69-E6C0-4FA7-AC78-CDB82622C2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1237" y="4052221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31,</a:t>
            </a:r>
            <a:endParaRPr lang="en-CA" altLang="en-US" sz="2000" i="0" dirty="0"/>
          </a:p>
        </p:txBody>
      </p:sp>
      <p:sp>
        <p:nvSpPr>
          <p:cNvPr id="125" name="Text Box 19">
            <a:extLst>
              <a:ext uri="{FF2B5EF4-FFF2-40B4-BE49-F238E27FC236}">
                <a16:creationId xmlns:a16="http://schemas.microsoft.com/office/drawing/2014/main" id="{3C4870B5-86D9-4F3A-8EB3-8E5F0940D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0638" y="5051395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30,</a:t>
            </a:r>
            <a:endParaRPr lang="en-CA" altLang="en-US" sz="2000" i="0" dirty="0"/>
          </a:p>
        </p:txBody>
      </p:sp>
      <p:sp>
        <p:nvSpPr>
          <p:cNvPr id="126" name="Text Box 19">
            <a:extLst>
              <a:ext uri="{FF2B5EF4-FFF2-40B4-BE49-F238E27FC236}">
                <a16:creationId xmlns:a16="http://schemas.microsoft.com/office/drawing/2014/main" id="{191C7218-4051-4261-A46F-AC1E65CB4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246" y="4048986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25,</a:t>
            </a:r>
            <a:endParaRPr lang="en-CA" altLang="en-US" sz="2000" i="0" dirty="0"/>
          </a:p>
        </p:txBody>
      </p:sp>
      <p:sp>
        <p:nvSpPr>
          <p:cNvPr id="127" name="Text Box 19">
            <a:extLst>
              <a:ext uri="{FF2B5EF4-FFF2-40B4-BE49-F238E27FC236}">
                <a16:creationId xmlns:a16="http://schemas.microsoft.com/office/drawing/2014/main" id="{36D901FA-8293-4F9C-B67D-82243DB1D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0303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23,</a:t>
            </a:r>
            <a:endParaRPr lang="en-CA" altLang="en-US" sz="2000" i="0" dirty="0"/>
          </a:p>
        </p:txBody>
      </p:sp>
      <p:sp>
        <p:nvSpPr>
          <p:cNvPr id="128" name="Text Box 19">
            <a:extLst>
              <a:ext uri="{FF2B5EF4-FFF2-40B4-BE49-F238E27FC236}">
                <a16:creationId xmlns:a16="http://schemas.microsoft.com/office/drawing/2014/main" id="{A1DB131C-0C15-46A6-A2F2-7319334DE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558" y="5046883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14,</a:t>
            </a:r>
            <a:endParaRPr lang="en-CA" altLang="en-US" sz="2000" i="0" dirty="0"/>
          </a:p>
        </p:txBody>
      </p:sp>
      <p:pic>
        <p:nvPicPr>
          <p:cNvPr id="226306" name="Picture 2" descr="Image result for merge traffic">
            <a:extLst>
              <a:ext uri="{FF2B5EF4-FFF2-40B4-BE49-F238E27FC236}">
                <a16:creationId xmlns:a16="http://schemas.microsoft.com/office/drawing/2014/main" id="{F24C5E7A-A3ED-4557-AAB0-0F05C58AC4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751" y="5300162"/>
            <a:ext cx="1990849" cy="14931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8961732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08 1.11111E-6 L 0.57344 0.07778 " pathEditMode="relative" rAng="0" ptsTypes="AA">
                                      <p:cBhvr>
                                        <p:cTn id="12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767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278 L 0.57327 0.07871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715" y="407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17 -0.00139 L 0.504 -0.0673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983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21 -1.85185E-6 L 0.50173 -0.06597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347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17 -0.00139 L 0.50486 0.07639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35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08 -0.00278 L 0.50364 0.07755 " pathEditMode="relative" rAng="0" ptsTypes="AA">
                                      <p:cBhvr>
                                        <p:cTn id="32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69" y="40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7.40741E-7 L 0.43542 -0.06736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719" y="-3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5 4.07407E-6 L 0.46857 0.07777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472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1.85185E-6 L 0.40174 -0.06597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139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13 3.7037E-6 L 0.39982 -0.06667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139" y="-33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7" grpId="0" animBg="1"/>
      <p:bldP spid="79" grpId="0"/>
      <p:bldP spid="80" grpId="0"/>
      <p:bldP spid="81" grpId="0"/>
      <p:bldP spid="82" grpId="0"/>
      <p:bldP spid="83" grpId="0"/>
      <p:bldP spid="84" grpId="0"/>
      <p:bldP spid="125" grpId="0"/>
      <p:bldP spid="126" grpId="0"/>
      <p:bldP spid="127" grpId="0"/>
      <p:bldP spid="128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2739" name="Group 5"/>
          <p:cNvGrpSpPr>
            <a:grpSpLocks/>
          </p:cNvGrpSpPr>
          <p:nvPr/>
        </p:nvGrpSpPr>
        <p:grpSpPr bwMode="auto">
          <a:xfrm>
            <a:off x="4419600" y="3200400"/>
            <a:ext cx="533400" cy="457200"/>
            <a:chOff x="2352" y="960"/>
            <a:chExt cx="336" cy="288"/>
          </a:xfrm>
        </p:grpSpPr>
        <p:sp>
          <p:nvSpPr>
            <p:cNvPr id="242785" name="Oval 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6" name="Rectangle 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42751" name="Line 41"/>
          <p:cNvSpPr>
            <a:spLocks noChangeShapeType="1"/>
          </p:cNvSpPr>
          <p:nvPr/>
        </p:nvSpPr>
        <p:spPr bwMode="auto">
          <a:xfrm flipH="1">
            <a:off x="2667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7" name="Line 47"/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692" name="Group 88"/>
          <p:cNvGrpSpPr>
            <a:grpSpLocks/>
          </p:cNvGrpSpPr>
          <p:nvPr/>
        </p:nvGrpSpPr>
        <p:grpSpPr bwMode="auto">
          <a:xfrm>
            <a:off x="3886200" y="3151236"/>
            <a:ext cx="457200" cy="914400"/>
            <a:chOff x="2432" y="1328"/>
            <a:chExt cx="906" cy="2075"/>
          </a:xfrm>
        </p:grpSpPr>
        <p:sp>
          <p:nvSpPr>
            <p:cNvPr id="242733" name="Freeform 8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4" name="Freeform 9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5" name="Freeform 9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6" name="Freeform 9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7" name="Freeform 9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2738" name="Freeform 9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2740" name="Group 8"/>
          <p:cNvGrpSpPr>
            <a:grpSpLocks/>
          </p:cNvGrpSpPr>
          <p:nvPr/>
        </p:nvGrpSpPr>
        <p:grpSpPr bwMode="auto">
          <a:xfrm>
            <a:off x="2133600" y="4038600"/>
            <a:ext cx="533400" cy="457200"/>
            <a:chOff x="2352" y="960"/>
            <a:chExt cx="336" cy="288"/>
          </a:xfrm>
        </p:grpSpPr>
        <p:sp>
          <p:nvSpPr>
            <p:cNvPr id="242783" name="Oval 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4" name="Rectangle 1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8</a:t>
              </a:r>
              <a:endParaRPr lang="en-US" altLang="en-US" sz="2000" i="0"/>
            </a:p>
          </p:txBody>
        </p:sp>
      </p:grpSp>
      <p:grpSp>
        <p:nvGrpSpPr>
          <p:cNvPr id="242741" name="Group 11"/>
          <p:cNvGrpSpPr>
            <a:grpSpLocks/>
          </p:cNvGrpSpPr>
          <p:nvPr/>
        </p:nvGrpSpPr>
        <p:grpSpPr bwMode="auto">
          <a:xfrm>
            <a:off x="1143000" y="4724400"/>
            <a:ext cx="533400" cy="457200"/>
            <a:chOff x="2352" y="960"/>
            <a:chExt cx="336" cy="288"/>
          </a:xfrm>
        </p:grpSpPr>
        <p:sp>
          <p:nvSpPr>
            <p:cNvPr id="242781" name="Oval 1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2" name="Rectangle 1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grpSp>
        <p:nvGrpSpPr>
          <p:cNvPr id="242742" name="Group 14"/>
          <p:cNvGrpSpPr>
            <a:grpSpLocks/>
          </p:cNvGrpSpPr>
          <p:nvPr/>
        </p:nvGrpSpPr>
        <p:grpSpPr bwMode="auto">
          <a:xfrm>
            <a:off x="457200" y="5410200"/>
            <a:ext cx="533400" cy="457200"/>
            <a:chOff x="2352" y="960"/>
            <a:chExt cx="336" cy="288"/>
          </a:xfrm>
        </p:grpSpPr>
        <p:sp>
          <p:nvSpPr>
            <p:cNvPr id="242779" name="Oval 1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80" name="Rectangle 1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42743" name="Group 17"/>
          <p:cNvGrpSpPr>
            <a:grpSpLocks/>
          </p:cNvGrpSpPr>
          <p:nvPr/>
        </p:nvGrpSpPr>
        <p:grpSpPr bwMode="auto">
          <a:xfrm>
            <a:off x="1752600" y="5410200"/>
            <a:ext cx="533400" cy="457200"/>
            <a:chOff x="2352" y="960"/>
            <a:chExt cx="336" cy="288"/>
          </a:xfrm>
        </p:grpSpPr>
        <p:sp>
          <p:nvSpPr>
            <p:cNvPr id="242777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8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4" name="Group 20"/>
          <p:cNvGrpSpPr>
            <a:grpSpLocks/>
          </p:cNvGrpSpPr>
          <p:nvPr/>
        </p:nvGrpSpPr>
        <p:grpSpPr bwMode="auto">
          <a:xfrm>
            <a:off x="3124200" y="4724400"/>
            <a:ext cx="533400" cy="457200"/>
            <a:chOff x="2352" y="960"/>
            <a:chExt cx="336" cy="288"/>
          </a:xfrm>
        </p:grpSpPr>
        <p:sp>
          <p:nvSpPr>
            <p:cNvPr id="242775" name="Oval 21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6" name="Rectangle 22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2</a:t>
              </a:r>
              <a:endParaRPr lang="en-US" altLang="en-US" sz="2000" i="0"/>
            </a:p>
          </p:txBody>
        </p:sp>
      </p:grpSp>
      <p:grpSp>
        <p:nvGrpSpPr>
          <p:cNvPr id="242745" name="Group 23"/>
          <p:cNvGrpSpPr>
            <a:grpSpLocks/>
          </p:cNvGrpSpPr>
          <p:nvPr/>
        </p:nvGrpSpPr>
        <p:grpSpPr bwMode="auto">
          <a:xfrm>
            <a:off x="3581400" y="5334000"/>
            <a:ext cx="533400" cy="457200"/>
            <a:chOff x="2352" y="960"/>
            <a:chExt cx="336" cy="288"/>
          </a:xfrm>
        </p:grpSpPr>
        <p:sp>
          <p:nvSpPr>
            <p:cNvPr id="242773" name="Oval 2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4" name="Rectangle 2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7</a:t>
              </a:r>
              <a:endParaRPr lang="en-US" altLang="en-US" sz="2000" i="0"/>
            </a:p>
          </p:txBody>
        </p:sp>
      </p:grpSp>
      <p:sp>
        <p:nvSpPr>
          <p:cNvPr id="242752" name="Line 42"/>
          <p:cNvSpPr>
            <a:spLocks noChangeShapeType="1"/>
          </p:cNvSpPr>
          <p:nvPr/>
        </p:nvSpPr>
        <p:spPr bwMode="auto">
          <a:xfrm>
            <a:off x="25908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3" name="Line 43"/>
          <p:cNvSpPr>
            <a:spLocks noChangeShapeType="1"/>
          </p:cNvSpPr>
          <p:nvPr/>
        </p:nvSpPr>
        <p:spPr bwMode="auto">
          <a:xfrm>
            <a:off x="3505200" y="5181600"/>
            <a:ext cx="2286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4" name="Line 44"/>
          <p:cNvSpPr>
            <a:spLocks noChangeShapeType="1"/>
          </p:cNvSpPr>
          <p:nvPr/>
        </p:nvSpPr>
        <p:spPr bwMode="auto">
          <a:xfrm flipH="1">
            <a:off x="16002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5" name="Line 45"/>
          <p:cNvSpPr>
            <a:spLocks noChangeShapeType="1"/>
          </p:cNvSpPr>
          <p:nvPr/>
        </p:nvSpPr>
        <p:spPr bwMode="auto">
          <a:xfrm>
            <a:off x="16002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6" name="Line 46"/>
          <p:cNvSpPr>
            <a:spLocks noChangeShapeType="1"/>
          </p:cNvSpPr>
          <p:nvPr/>
        </p:nvSpPr>
        <p:spPr bwMode="auto">
          <a:xfrm flipH="1">
            <a:off x="914400" y="5105400"/>
            <a:ext cx="3048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2746" name="Group 26"/>
          <p:cNvGrpSpPr>
            <a:grpSpLocks/>
          </p:cNvGrpSpPr>
          <p:nvPr/>
        </p:nvGrpSpPr>
        <p:grpSpPr bwMode="auto">
          <a:xfrm>
            <a:off x="6629400" y="4038600"/>
            <a:ext cx="533400" cy="457200"/>
            <a:chOff x="2352" y="960"/>
            <a:chExt cx="336" cy="288"/>
          </a:xfrm>
        </p:grpSpPr>
        <p:sp>
          <p:nvSpPr>
            <p:cNvPr id="242771" name="Oval 27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2" name="Rectangle 28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6</a:t>
              </a:r>
              <a:endParaRPr lang="en-US" altLang="en-US" sz="2000" i="0"/>
            </a:p>
          </p:txBody>
        </p:sp>
      </p:grpSp>
      <p:grpSp>
        <p:nvGrpSpPr>
          <p:cNvPr id="242747" name="Group 29"/>
          <p:cNvGrpSpPr>
            <a:grpSpLocks/>
          </p:cNvGrpSpPr>
          <p:nvPr/>
        </p:nvGrpSpPr>
        <p:grpSpPr bwMode="auto">
          <a:xfrm>
            <a:off x="5638800" y="4724400"/>
            <a:ext cx="533400" cy="457200"/>
            <a:chOff x="2352" y="960"/>
            <a:chExt cx="336" cy="288"/>
          </a:xfrm>
        </p:grpSpPr>
        <p:sp>
          <p:nvSpPr>
            <p:cNvPr id="242769" name="Oval 3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70" name="Rectangle 3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5</a:t>
              </a:r>
              <a:endParaRPr lang="en-US" altLang="en-US" sz="2000" i="0"/>
            </a:p>
          </p:txBody>
        </p:sp>
      </p:grpSp>
      <p:grpSp>
        <p:nvGrpSpPr>
          <p:cNvPr id="242748" name="Group 32"/>
          <p:cNvGrpSpPr>
            <a:grpSpLocks/>
          </p:cNvGrpSpPr>
          <p:nvPr/>
        </p:nvGrpSpPr>
        <p:grpSpPr bwMode="auto">
          <a:xfrm>
            <a:off x="6248400" y="5410200"/>
            <a:ext cx="533400" cy="457200"/>
            <a:chOff x="2352" y="960"/>
            <a:chExt cx="336" cy="288"/>
          </a:xfrm>
        </p:grpSpPr>
        <p:sp>
          <p:nvSpPr>
            <p:cNvPr id="242767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8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9</a:t>
              </a:r>
              <a:endParaRPr lang="en-US" altLang="en-US" sz="2000" i="0"/>
            </a:p>
          </p:txBody>
        </p:sp>
      </p:grpSp>
      <p:grpSp>
        <p:nvGrpSpPr>
          <p:cNvPr id="242749" name="Group 35"/>
          <p:cNvGrpSpPr>
            <a:grpSpLocks/>
          </p:cNvGrpSpPr>
          <p:nvPr/>
        </p:nvGrpSpPr>
        <p:grpSpPr bwMode="auto">
          <a:xfrm>
            <a:off x="7620000" y="4724400"/>
            <a:ext cx="533400" cy="457200"/>
            <a:chOff x="2352" y="960"/>
            <a:chExt cx="336" cy="288"/>
          </a:xfrm>
        </p:grpSpPr>
        <p:sp>
          <p:nvSpPr>
            <p:cNvPr id="242765" name="Oval 36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6" name="Rectangle 37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4</a:t>
              </a:r>
              <a:endParaRPr lang="en-US" altLang="en-US" sz="2000" i="0"/>
            </a:p>
          </p:txBody>
        </p:sp>
      </p:grpSp>
      <p:grpSp>
        <p:nvGrpSpPr>
          <p:cNvPr id="242750" name="Group 38"/>
          <p:cNvGrpSpPr>
            <a:grpSpLocks/>
          </p:cNvGrpSpPr>
          <p:nvPr/>
        </p:nvGrpSpPr>
        <p:grpSpPr bwMode="auto">
          <a:xfrm>
            <a:off x="5867400" y="6096000"/>
            <a:ext cx="533400" cy="457200"/>
            <a:chOff x="2352" y="960"/>
            <a:chExt cx="336" cy="288"/>
          </a:xfrm>
        </p:grpSpPr>
        <p:sp>
          <p:nvSpPr>
            <p:cNvPr id="242763" name="Oval 3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2764" name="Rectangle 4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1</a:t>
              </a:r>
              <a:endParaRPr lang="en-US" altLang="en-US" sz="2000" i="0"/>
            </a:p>
          </p:txBody>
        </p:sp>
      </p:grpSp>
      <p:sp>
        <p:nvSpPr>
          <p:cNvPr id="242758" name="Line 48"/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59" name="Line 49"/>
          <p:cNvSpPr>
            <a:spLocks noChangeShapeType="1"/>
          </p:cNvSpPr>
          <p:nvPr/>
        </p:nvSpPr>
        <p:spPr bwMode="auto">
          <a:xfrm>
            <a:off x="70866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0" name="Line 50"/>
          <p:cNvSpPr>
            <a:spLocks noChangeShapeType="1"/>
          </p:cNvSpPr>
          <p:nvPr/>
        </p:nvSpPr>
        <p:spPr bwMode="auto">
          <a:xfrm flipH="1">
            <a:off x="6096000" y="4419600"/>
            <a:ext cx="609600" cy="3810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1" name="Line 51"/>
          <p:cNvSpPr>
            <a:spLocks noChangeShapeType="1"/>
          </p:cNvSpPr>
          <p:nvPr/>
        </p:nvSpPr>
        <p:spPr bwMode="auto">
          <a:xfrm>
            <a:off x="6096000" y="5181600"/>
            <a:ext cx="2286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2762" name="Line 52"/>
          <p:cNvSpPr>
            <a:spLocks noChangeShapeType="1"/>
          </p:cNvSpPr>
          <p:nvPr/>
        </p:nvSpPr>
        <p:spPr bwMode="auto">
          <a:xfrm flipH="1">
            <a:off x="6248400" y="5867400"/>
            <a:ext cx="152400" cy="228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17EC6383-DA91-4F42-8DED-D9DEEFA8881B}"/>
              </a:ext>
            </a:extLst>
          </p:cNvPr>
          <p:cNvGrpSpPr/>
          <p:nvPr/>
        </p:nvGrpSpPr>
        <p:grpSpPr>
          <a:xfrm>
            <a:off x="73025" y="2997200"/>
            <a:ext cx="8461375" cy="3708400"/>
            <a:chOff x="73025" y="2997200"/>
            <a:chExt cx="8461375" cy="3708400"/>
          </a:xfrm>
        </p:grpSpPr>
        <p:sp>
          <p:nvSpPr>
            <p:cNvPr id="111" name="Freeform 56">
              <a:extLst>
                <a:ext uri="{FF2B5EF4-FFF2-40B4-BE49-F238E27FC236}">
                  <a16:creationId xmlns:a16="http://schemas.microsoft.com/office/drawing/2014/main" id="{F75B3200-7AF4-4FB9-AB97-24AE7CC36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25" y="3729038"/>
              <a:ext cx="4643438" cy="2359025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112" name="Freeform 57">
              <a:extLst>
                <a:ext uri="{FF2B5EF4-FFF2-40B4-BE49-F238E27FC236}">
                  <a16:creationId xmlns:a16="http://schemas.microsoft.com/office/drawing/2014/main" id="{2B209EAB-79A3-43D9-9F24-517033C10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81600" y="3581400"/>
              <a:ext cx="3352800" cy="3124200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3" name="Group 59">
              <a:extLst>
                <a:ext uri="{FF2B5EF4-FFF2-40B4-BE49-F238E27FC236}">
                  <a16:creationId xmlns:a16="http://schemas.microsoft.com/office/drawing/2014/main" id="{94DBA31B-6C1A-4A76-AB02-44816950356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44355" y="3605175"/>
              <a:ext cx="381000" cy="993775"/>
              <a:chOff x="2308" y="1513"/>
              <a:chExt cx="1162" cy="2570"/>
            </a:xfrm>
          </p:grpSpPr>
          <p:grpSp>
            <p:nvGrpSpPr>
              <p:cNvPr id="129" name="Group 60">
                <a:extLst>
                  <a:ext uri="{FF2B5EF4-FFF2-40B4-BE49-F238E27FC236}">
                    <a16:creationId xmlns:a16="http://schemas.microsoft.com/office/drawing/2014/main" id="{F75FFA7B-BE59-402D-BA2A-DCF7134234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7" name="Freeform 61">
                  <a:extLst>
                    <a:ext uri="{FF2B5EF4-FFF2-40B4-BE49-F238E27FC236}">
                      <a16:creationId xmlns:a16="http://schemas.microsoft.com/office/drawing/2014/main" id="{DBB2C5B8-0C6D-4BAE-BB1C-7D1B04604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8" name="Freeform 62">
                  <a:extLst>
                    <a:ext uri="{FF2B5EF4-FFF2-40B4-BE49-F238E27FC236}">
                      <a16:creationId xmlns:a16="http://schemas.microsoft.com/office/drawing/2014/main" id="{391CEE62-ECC1-4EA2-9A76-6A59BCE0EA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9" name="Freeform 63">
                  <a:extLst>
                    <a:ext uri="{FF2B5EF4-FFF2-40B4-BE49-F238E27FC236}">
                      <a16:creationId xmlns:a16="http://schemas.microsoft.com/office/drawing/2014/main" id="{56C18C32-0982-46B3-8FF8-E9AF8369E6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0" name="Freeform 64">
                  <a:extLst>
                    <a:ext uri="{FF2B5EF4-FFF2-40B4-BE49-F238E27FC236}">
                      <a16:creationId xmlns:a16="http://schemas.microsoft.com/office/drawing/2014/main" id="{478C98FD-617D-44A0-A3DA-94F679BC98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1" name="Freeform 65">
                  <a:extLst>
                    <a:ext uri="{FF2B5EF4-FFF2-40B4-BE49-F238E27FC236}">
                      <a16:creationId xmlns:a16="http://schemas.microsoft.com/office/drawing/2014/main" id="{F8BBE393-6125-446C-BC9D-9006398501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2" name="Freeform 66">
                  <a:extLst>
                    <a:ext uri="{FF2B5EF4-FFF2-40B4-BE49-F238E27FC236}">
                      <a16:creationId xmlns:a16="http://schemas.microsoft.com/office/drawing/2014/main" id="{6DADD5BC-CAAA-4945-9F7D-17D33266B4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0" name="Freeform 67">
                <a:extLst>
                  <a:ext uri="{FF2B5EF4-FFF2-40B4-BE49-F238E27FC236}">
                    <a16:creationId xmlns:a16="http://schemas.microsoft.com/office/drawing/2014/main" id="{2EB79589-1252-4714-903C-0DE1113AA1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68">
                <a:extLst>
                  <a:ext uri="{FF2B5EF4-FFF2-40B4-BE49-F238E27FC236}">
                    <a16:creationId xmlns:a16="http://schemas.microsoft.com/office/drawing/2014/main" id="{FF6BD7E4-C54D-417B-8CD1-C7465C8D8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" name="Oval 69">
                <a:extLst>
                  <a:ext uri="{FF2B5EF4-FFF2-40B4-BE49-F238E27FC236}">
                    <a16:creationId xmlns:a16="http://schemas.microsoft.com/office/drawing/2014/main" id="{89945A07-2EC5-4EF9-96DE-A3E63F999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3" name="Oval 70">
                <a:extLst>
                  <a:ext uri="{FF2B5EF4-FFF2-40B4-BE49-F238E27FC236}">
                    <a16:creationId xmlns:a16="http://schemas.microsoft.com/office/drawing/2014/main" id="{825CE261-EB1D-42CB-840E-E8F906F3D8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4" name="Oval 71">
                <a:extLst>
                  <a:ext uri="{FF2B5EF4-FFF2-40B4-BE49-F238E27FC236}">
                    <a16:creationId xmlns:a16="http://schemas.microsoft.com/office/drawing/2014/main" id="{1B50DF9F-9979-4402-9B8C-8C81DDDC7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5" name="Oval 72">
                <a:extLst>
                  <a:ext uri="{FF2B5EF4-FFF2-40B4-BE49-F238E27FC236}">
                    <a16:creationId xmlns:a16="http://schemas.microsoft.com/office/drawing/2014/main" id="{16746EC0-3DF7-40CE-80F3-9210F757D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6" name="Oval 73">
                <a:extLst>
                  <a:ext uri="{FF2B5EF4-FFF2-40B4-BE49-F238E27FC236}">
                    <a16:creationId xmlns:a16="http://schemas.microsoft.com/office/drawing/2014/main" id="{B0C50BC0-EFAB-4D40-8BAB-EEDEF9E79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14" name="Group 72">
              <a:extLst>
                <a:ext uri="{FF2B5EF4-FFF2-40B4-BE49-F238E27FC236}">
                  <a16:creationId xmlns:a16="http://schemas.microsoft.com/office/drawing/2014/main" id="{E25ABE1E-AC57-4F23-8AB5-57B9AC784A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88904" y="2997200"/>
              <a:ext cx="381000" cy="993775"/>
              <a:chOff x="2308" y="1513"/>
              <a:chExt cx="1162" cy="2570"/>
            </a:xfrm>
          </p:grpSpPr>
          <p:grpSp>
            <p:nvGrpSpPr>
              <p:cNvPr id="115" name="Group 73">
                <a:extLst>
                  <a:ext uri="{FF2B5EF4-FFF2-40B4-BE49-F238E27FC236}">
                    <a16:creationId xmlns:a16="http://schemas.microsoft.com/office/drawing/2014/main" id="{843AE123-10C1-411F-9B9E-B957D97463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23" name="Freeform 74">
                  <a:extLst>
                    <a:ext uri="{FF2B5EF4-FFF2-40B4-BE49-F238E27FC236}">
                      <a16:creationId xmlns:a16="http://schemas.microsoft.com/office/drawing/2014/main" id="{AD708022-B1BE-4718-9ABC-27EBB7772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4" name="Freeform 75">
                  <a:extLst>
                    <a:ext uri="{FF2B5EF4-FFF2-40B4-BE49-F238E27FC236}">
                      <a16:creationId xmlns:a16="http://schemas.microsoft.com/office/drawing/2014/main" id="{F7C1F632-47F9-4FD0-B59C-574A53274F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5" name="Freeform 76">
                  <a:extLst>
                    <a:ext uri="{FF2B5EF4-FFF2-40B4-BE49-F238E27FC236}">
                      <a16:creationId xmlns:a16="http://schemas.microsoft.com/office/drawing/2014/main" id="{510DA6AD-2F35-4ACF-8E83-499E341F40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6" name="Freeform 77">
                  <a:extLst>
                    <a:ext uri="{FF2B5EF4-FFF2-40B4-BE49-F238E27FC236}">
                      <a16:creationId xmlns:a16="http://schemas.microsoft.com/office/drawing/2014/main" id="{4D3A5A3A-BDFD-4866-B79C-AD853F1307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7" name="Freeform 78">
                  <a:extLst>
                    <a:ext uri="{FF2B5EF4-FFF2-40B4-BE49-F238E27FC236}">
                      <a16:creationId xmlns:a16="http://schemas.microsoft.com/office/drawing/2014/main" id="{CD86687E-817C-42E9-AA0C-3F2C3B5DDE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28" name="Freeform 79">
                  <a:extLst>
                    <a:ext uri="{FF2B5EF4-FFF2-40B4-BE49-F238E27FC236}">
                      <a16:creationId xmlns:a16="http://schemas.microsoft.com/office/drawing/2014/main" id="{3DF8C5AE-B506-494F-8137-3DEC4BBD9A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16" name="Freeform 80">
                <a:extLst>
                  <a:ext uri="{FF2B5EF4-FFF2-40B4-BE49-F238E27FC236}">
                    <a16:creationId xmlns:a16="http://schemas.microsoft.com/office/drawing/2014/main" id="{1A1FFF49-B791-46AD-9A89-2F9FC05A88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81">
                <a:extLst>
                  <a:ext uri="{FF2B5EF4-FFF2-40B4-BE49-F238E27FC236}">
                    <a16:creationId xmlns:a16="http://schemas.microsoft.com/office/drawing/2014/main" id="{8AC460B3-4EC4-446B-8263-F76814233D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Oval 82">
                <a:extLst>
                  <a:ext uri="{FF2B5EF4-FFF2-40B4-BE49-F238E27FC236}">
                    <a16:creationId xmlns:a16="http://schemas.microsoft.com/office/drawing/2014/main" id="{F3A2EB72-51A5-4C9C-8C33-5ED023F56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19" name="Oval 83">
                <a:extLst>
                  <a:ext uri="{FF2B5EF4-FFF2-40B4-BE49-F238E27FC236}">
                    <a16:creationId xmlns:a16="http://schemas.microsoft.com/office/drawing/2014/main" id="{29CBBF72-7A90-4F4A-BDBB-B42F93156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0" name="Oval 84">
                <a:extLst>
                  <a:ext uri="{FF2B5EF4-FFF2-40B4-BE49-F238E27FC236}">
                    <a16:creationId xmlns:a16="http://schemas.microsoft.com/office/drawing/2014/main" id="{222C91A0-BADB-4D41-BC61-DCFFBCB5A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1" name="Oval 85">
                <a:extLst>
                  <a:ext uri="{FF2B5EF4-FFF2-40B4-BE49-F238E27FC236}">
                    <a16:creationId xmlns:a16="http://schemas.microsoft.com/office/drawing/2014/main" id="{E8F1C66E-9A2C-4299-AAFB-9F8C34FAA5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2" name="Oval 86">
                <a:extLst>
                  <a:ext uri="{FF2B5EF4-FFF2-40B4-BE49-F238E27FC236}">
                    <a16:creationId xmlns:a16="http://schemas.microsoft.com/office/drawing/2014/main" id="{FB3D9FD4-AB17-48D6-A616-B205D653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97" name="Rectangle 96">
            <a:extLst>
              <a:ext uri="{FF2B5EF4-FFF2-40B4-BE49-F238E27FC236}">
                <a16:creationId xmlns:a16="http://schemas.microsoft.com/office/drawing/2014/main" id="{CDD5BBF1-1E67-42F4-8810-22C00D289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7325" y="-132074"/>
            <a:ext cx="26543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(communication)</a:t>
            </a:r>
          </a:p>
        </p:txBody>
      </p:sp>
      <p:sp>
        <p:nvSpPr>
          <p:cNvPr id="102" name="Rectangle 2">
            <a:extLst>
              <a:ext uri="{FF2B5EF4-FFF2-40B4-BE49-F238E27FC236}">
                <a16:creationId xmlns:a16="http://schemas.microsoft.com/office/drawing/2014/main" id="{2D770F4B-0FE7-48CE-A8A4-4AD2F8C6898A}"/>
              </a:ext>
            </a:extLst>
          </p:cNvPr>
          <p:cNvSpPr>
            <a:spLocks noChangeArrowheads="1"/>
          </p:cNvSpPr>
          <p:nvPr/>
        </p:nvSpPr>
        <p:spPr bwMode="auto">
          <a:xfrm rot="19293998">
            <a:off x="4686098" y="3663950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sp>
        <p:nvSpPr>
          <p:cNvPr id="103" name="Rectangle 98">
            <a:extLst>
              <a:ext uri="{FF2B5EF4-FFF2-40B4-BE49-F238E27FC236}">
                <a16:creationId xmlns:a16="http://schemas.microsoft.com/office/drawing/2014/main" id="{708FC5CF-B0FD-43D9-97DE-B35649204112}"/>
              </a:ext>
            </a:extLst>
          </p:cNvPr>
          <p:cNvSpPr>
            <a:spLocks noChangeArrowheads="1"/>
          </p:cNvSpPr>
          <p:nvPr/>
        </p:nvSpPr>
        <p:spPr bwMode="auto">
          <a:xfrm rot="2139902">
            <a:off x="2382838" y="3741414"/>
            <a:ext cx="2210002" cy="419424"/>
          </a:xfrm>
          <a:prstGeom prst="rect">
            <a:avLst/>
          </a:prstGeom>
          <a:blipFill dpi="0" rotWithShape="1">
            <a:blip r:embed="rId3" cstate="print"/>
            <a:srcRect/>
            <a:stretch>
              <a:fillRect/>
            </a:stretch>
          </a:blipFill>
          <a:ln>
            <a:noFill/>
          </a:ln>
          <a:extLs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800"/>
          </a:p>
        </p:txBody>
      </p: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0765603A-EDFF-4BC6-9B07-C4DD8A6E647A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107" name="Line 41">
              <a:extLst>
                <a:ext uri="{FF2B5EF4-FFF2-40B4-BE49-F238E27FC236}">
                  <a16:creationId xmlns:a16="http://schemas.microsoft.com/office/drawing/2014/main" id="{95F58421-2B81-45CB-8F88-2B8F1C06A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6" name="Rectangle 97">
              <a:extLst>
                <a:ext uri="{FF2B5EF4-FFF2-40B4-BE49-F238E27FC236}">
                  <a16:creationId xmlns:a16="http://schemas.microsoft.com/office/drawing/2014/main" id="{0ED92662-9BBF-43DF-BC8D-0F47D51E5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101" name="Rounded Rectangular Callout 1">
            <a:extLst>
              <a:ext uri="{FF2B5EF4-FFF2-40B4-BE49-F238E27FC236}">
                <a16:creationId xmlns:a16="http://schemas.microsoft.com/office/drawing/2014/main" id="{1CD5E2E5-C5AD-4C8B-84A7-09EE30ED93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847724" y="856034"/>
            <a:ext cx="7915275" cy="1954351"/>
          </a:xfrm>
          <a:prstGeom prst="wedgeRoundRectCallout">
            <a:avLst>
              <a:gd name="adj1" fmla="val -15861"/>
              <a:gd name="adj2" fmla="val 61096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 In contrast,  suppose you already have a routine </a:t>
            </a:r>
            <a:br>
              <a:rPr lang="en-US" altLang="en-US" sz="2400" i="0" dirty="0"/>
            </a:br>
            <a:r>
              <a:rPr lang="en-US" altLang="en-US" sz="2400" i="0" dirty="0"/>
              <a:t>that finds the max depth of a tree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and you innocently use it to find that of your subtrees.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We will see how the running time of</a:t>
            </a:r>
            <a:br>
              <a:rPr lang="en-US" altLang="en-US" sz="2400" i="0" dirty="0"/>
            </a:br>
            <a:r>
              <a:rPr lang="en-US" altLang="en-US" sz="2400" i="0" dirty="0"/>
              <a:t>your routine may blow up to O(n</a:t>
            </a:r>
            <a:r>
              <a:rPr lang="en-US" altLang="en-US" sz="2400" i="0" baseline="30000" dirty="0"/>
              <a:t>2</a:t>
            </a:r>
            <a:r>
              <a:rPr lang="en-US" altLang="en-US" sz="2400" i="0" dirty="0"/>
              <a:t>).</a:t>
            </a:r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CF4A26F7-5B25-47D2-B410-003713F315CF}"/>
              </a:ext>
            </a:extLst>
          </p:cNvPr>
          <p:cNvGrpSpPr/>
          <p:nvPr/>
        </p:nvGrpSpPr>
        <p:grpSpPr>
          <a:xfrm>
            <a:off x="7946896" y="2550056"/>
            <a:ext cx="1100060" cy="1341264"/>
            <a:chOff x="7946896" y="2550056"/>
            <a:chExt cx="1100060" cy="1341264"/>
          </a:xfrm>
        </p:grpSpPr>
        <p:grpSp>
          <p:nvGrpSpPr>
            <p:cNvPr id="144" name="Group 143">
              <a:extLst>
                <a:ext uri="{FF2B5EF4-FFF2-40B4-BE49-F238E27FC236}">
                  <a16:creationId xmlns:a16="http://schemas.microsoft.com/office/drawing/2014/main" id="{54463F77-4E59-4635-A10C-B55D55ED24D9}"/>
                </a:ext>
              </a:extLst>
            </p:cNvPr>
            <p:cNvGrpSpPr/>
            <p:nvPr/>
          </p:nvGrpSpPr>
          <p:grpSpPr>
            <a:xfrm>
              <a:off x="8622005" y="2933521"/>
              <a:ext cx="424951" cy="957799"/>
              <a:chOff x="272335" y="1632307"/>
              <a:chExt cx="424951" cy="957799"/>
            </a:xfrm>
          </p:grpSpPr>
          <p:grpSp>
            <p:nvGrpSpPr>
              <p:cNvPr id="147" name="Group 19">
                <a:extLst>
                  <a:ext uri="{FF2B5EF4-FFF2-40B4-BE49-F238E27FC236}">
                    <a16:creationId xmlns:a16="http://schemas.microsoft.com/office/drawing/2014/main" id="{4CE68A0E-EE0C-4AAC-8F1E-142B3976BC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87773" y="1632307"/>
                <a:ext cx="409513" cy="941958"/>
                <a:chOff x="587" y="528"/>
                <a:chExt cx="1008" cy="2319"/>
              </a:xfrm>
              <a:solidFill>
                <a:srgbClr val="66FF66"/>
              </a:solidFill>
            </p:grpSpPr>
            <p:grpSp>
              <p:nvGrpSpPr>
                <p:cNvPr id="150" name="Group 20">
                  <a:extLst>
                    <a:ext uri="{FF2B5EF4-FFF2-40B4-BE49-F238E27FC236}">
                      <a16:creationId xmlns:a16="http://schemas.microsoft.com/office/drawing/2014/main" id="{FA95E15E-AE13-4A02-B3EE-68A789068D1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  <a:grpFill/>
              </p:grpSpPr>
              <p:grpSp>
                <p:nvGrpSpPr>
                  <p:cNvPr id="152" name="Group 21">
                    <a:extLst>
                      <a:ext uri="{FF2B5EF4-FFF2-40B4-BE49-F238E27FC236}">
                        <a16:creationId xmlns:a16="http://schemas.microsoft.com/office/drawing/2014/main" id="{C8CD5BC6-1156-42D8-8F18-FA74E0B1BB4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  <a:grpFill/>
                </p:grpSpPr>
                <p:sp>
                  <p:nvSpPr>
                    <p:cNvPr id="159" name="Freeform 22">
                      <a:extLst>
                        <a:ext uri="{FF2B5EF4-FFF2-40B4-BE49-F238E27FC236}">
                          <a16:creationId xmlns:a16="http://schemas.microsoft.com/office/drawing/2014/main" id="{702110C7-B384-4AD0-80F8-B277D55319A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0" name="Freeform 23">
                      <a:extLst>
                        <a:ext uri="{FF2B5EF4-FFF2-40B4-BE49-F238E27FC236}">
                          <a16:creationId xmlns:a16="http://schemas.microsoft.com/office/drawing/2014/main" id="{152FC7C5-BAE1-4428-961B-2D43B23541E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1" name="Freeform 24">
                      <a:extLst>
                        <a:ext uri="{FF2B5EF4-FFF2-40B4-BE49-F238E27FC236}">
                          <a16:creationId xmlns:a16="http://schemas.microsoft.com/office/drawing/2014/main" id="{F19EFF6A-A81C-4533-82D5-0215E0EFF595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2" name="Freeform 25">
                      <a:extLst>
                        <a:ext uri="{FF2B5EF4-FFF2-40B4-BE49-F238E27FC236}">
                          <a16:creationId xmlns:a16="http://schemas.microsoft.com/office/drawing/2014/main" id="{EBD6357E-A7C8-4533-B2A7-7CD2E0BC15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3" name="Freeform 26">
                      <a:extLst>
                        <a:ext uri="{FF2B5EF4-FFF2-40B4-BE49-F238E27FC236}">
                          <a16:creationId xmlns:a16="http://schemas.microsoft.com/office/drawing/2014/main" id="{94440A10-6FD8-4029-9B56-7FB3B6C7CD82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4" name="Freeform 27">
                      <a:extLst>
                        <a:ext uri="{FF2B5EF4-FFF2-40B4-BE49-F238E27FC236}">
                          <a16:creationId xmlns:a16="http://schemas.microsoft.com/office/drawing/2014/main" id="{7C64CB68-FC87-4C49-898E-7E4E51298C5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65" name="Group 28">
                      <a:extLst>
                        <a:ext uri="{FF2B5EF4-FFF2-40B4-BE49-F238E27FC236}">
                          <a16:creationId xmlns:a16="http://schemas.microsoft.com/office/drawing/2014/main" id="{B5B6B6A1-FA4B-4E16-852A-41A275F2C762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  <a:grpFill/>
                  </p:grpSpPr>
                  <p:sp>
                    <p:nvSpPr>
                      <p:cNvPr id="166" name="Freeform 29">
                        <a:extLst>
                          <a:ext uri="{FF2B5EF4-FFF2-40B4-BE49-F238E27FC236}">
                            <a16:creationId xmlns:a16="http://schemas.microsoft.com/office/drawing/2014/main" id="{D89BAD54-F6E2-4CE8-A81B-9AEE3EC4F02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67" name="Freeform 30">
                        <a:extLst>
                          <a:ext uri="{FF2B5EF4-FFF2-40B4-BE49-F238E27FC236}">
                            <a16:creationId xmlns:a16="http://schemas.microsoft.com/office/drawing/2014/main" id="{BE076F53-F178-49A8-88AA-2AA1DA690E3B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68" name="Freeform 31">
                        <a:extLst>
                          <a:ext uri="{FF2B5EF4-FFF2-40B4-BE49-F238E27FC236}">
                            <a16:creationId xmlns:a16="http://schemas.microsoft.com/office/drawing/2014/main" id="{2FBA5012-6A2F-4186-9E6C-A51765F41FF2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69" name="Freeform 32">
                        <a:extLst>
                          <a:ext uri="{FF2B5EF4-FFF2-40B4-BE49-F238E27FC236}">
                            <a16:creationId xmlns:a16="http://schemas.microsoft.com/office/drawing/2014/main" id="{7C3C0EE3-A328-4965-9CBE-97778AE28241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53" name="Group 33">
                    <a:extLst>
                      <a:ext uri="{FF2B5EF4-FFF2-40B4-BE49-F238E27FC236}">
                        <a16:creationId xmlns:a16="http://schemas.microsoft.com/office/drawing/2014/main" id="{11335FDA-0926-402C-85C2-9AD616A6ADB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  <a:grpFill/>
                </p:grpSpPr>
                <p:sp>
                  <p:nvSpPr>
                    <p:cNvPr id="157" name="Oval 34">
                      <a:extLst>
                        <a:ext uri="{FF2B5EF4-FFF2-40B4-BE49-F238E27FC236}">
                          <a16:creationId xmlns:a16="http://schemas.microsoft.com/office/drawing/2014/main" id="{DD0BD412-8A2B-4D1C-BC41-9259C6E0A4C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grpFill/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  <p:sp>
                  <p:nvSpPr>
                    <p:cNvPr id="158" name="Oval 35">
                      <a:extLst>
                        <a:ext uri="{FF2B5EF4-FFF2-40B4-BE49-F238E27FC236}">
                          <a16:creationId xmlns:a16="http://schemas.microsoft.com/office/drawing/2014/main" id="{DC262986-1306-46E9-B0CD-AB7C28858654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</p:grpSp>
              <p:grpSp>
                <p:nvGrpSpPr>
                  <p:cNvPr id="154" name="Group 36">
                    <a:extLst>
                      <a:ext uri="{FF2B5EF4-FFF2-40B4-BE49-F238E27FC236}">
                        <a16:creationId xmlns:a16="http://schemas.microsoft.com/office/drawing/2014/main" id="{F8104708-B916-4567-9158-81B1E0D7169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  <a:grpFill/>
                </p:grpSpPr>
                <p:sp>
                  <p:nvSpPr>
                    <p:cNvPr id="155" name="Oval 37">
                      <a:extLst>
                        <a:ext uri="{FF2B5EF4-FFF2-40B4-BE49-F238E27FC236}">
                          <a16:creationId xmlns:a16="http://schemas.microsoft.com/office/drawing/2014/main" id="{27D2D744-A8C7-41D9-9DC8-A6F76AB83CF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grpFill/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  <p:sp>
                  <p:nvSpPr>
                    <p:cNvPr id="156" name="Oval 38">
                      <a:extLst>
                        <a:ext uri="{FF2B5EF4-FFF2-40B4-BE49-F238E27FC236}">
                          <a16:creationId xmlns:a16="http://schemas.microsoft.com/office/drawing/2014/main" id="{731E0078-8A2F-4B2D-BBCF-D785E624755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</p:grpSp>
            </p:grpSp>
            <p:sp>
              <p:nvSpPr>
                <p:cNvPr id="151" name="Oval 39">
                  <a:extLst>
                    <a:ext uri="{FF2B5EF4-FFF2-40B4-BE49-F238E27FC236}">
                      <a16:creationId xmlns:a16="http://schemas.microsoft.com/office/drawing/2014/main" id="{A2121317-41E9-4CF9-907B-4020071FB8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1pPr>
                  <a:lvl2pPr marL="742950" indent="-28575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2pPr>
                  <a:lvl3pPr marL="11430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3pPr>
                  <a:lvl4pPr marL="16002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4pPr>
                  <a:lvl5pPr marL="20574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9pPr>
                </a:lstStyle>
                <a:p>
                  <a:pPr algn="ctr"/>
                  <a:endParaRPr lang="en-US" altLang="en-US" sz="2400" dirty="0">
                    <a:latin typeface="Arial Rounded MT Bold" pitchFamily="34" charset="0"/>
                  </a:endParaRPr>
                </a:p>
              </p:txBody>
            </p:sp>
          </p:grpSp>
          <p:sp>
            <p:nvSpPr>
              <p:cNvPr id="148" name="Freeform 40">
                <a:extLst>
                  <a:ext uri="{FF2B5EF4-FFF2-40B4-BE49-F238E27FC236}">
                    <a16:creationId xmlns:a16="http://schemas.microsoft.com/office/drawing/2014/main" id="{38718586-0166-41D6-9F1C-F7B39CEA36B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398683" y="2437784"/>
                <a:ext cx="181193" cy="152322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49" name="Freeform 41">
                <a:extLst>
                  <a:ext uri="{FF2B5EF4-FFF2-40B4-BE49-F238E27FC236}">
                    <a16:creationId xmlns:a16="http://schemas.microsoft.com/office/drawing/2014/main" id="{3352DA91-363F-46DB-81DE-AF30664337EE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72335" y="2379293"/>
                <a:ext cx="190944" cy="129981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46" name="Rounded Rectangular Callout 1">
              <a:extLst>
                <a:ext uri="{FF2B5EF4-FFF2-40B4-BE49-F238E27FC236}">
                  <a16:creationId xmlns:a16="http://schemas.microsoft.com/office/drawing/2014/main" id="{22BCC512-186D-489C-8082-19F0BB0A43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6896" y="2550056"/>
              <a:ext cx="863990" cy="434746"/>
            </a:xfrm>
            <a:prstGeom prst="wedgeRoundRectCallout">
              <a:avLst>
                <a:gd name="adj1" fmla="val 35354"/>
                <a:gd name="adj2" fmla="val 74919"/>
                <a:gd name="adj3" fmla="val 16667"/>
              </a:avLst>
            </a:prstGeom>
            <a:noFill/>
            <a:ln w="25400" algn="ctr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rgbClr val="66FF66"/>
                  </a:solidFill>
                </a:rPr>
                <a:t>depth</a:t>
              </a:r>
            </a:p>
          </p:txBody>
        </p:sp>
      </p:grpSp>
      <p:grpSp>
        <p:nvGrpSpPr>
          <p:cNvPr id="170" name="Group 169">
            <a:extLst>
              <a:ext uri="{FF2B5EF4-FFF2-40B4-BE49-F238E27FC236}">
                <a16:creationId xmlns:a16="http://schemas.microsoft.com/office/drawing/2014/main" id="{132AA196-8E4D-4619-B245-DF7DBC828204}"/>
              </a:ext>
            </a:extLst>
          </p:cNvPr>
          <p:cNvGrpSpPr/>
          <p:nvPr/>
        </p:nvGrpSpPr>
        <p:grpSpPr>
          <a:xfrm flipH="1">
            <a:off x="423940" y="2819400"/>
            <a:ext cx="1100060" cy="1341264"/>
            <a:chOff x="7946896" y="2550056"/>
            <a:chExt cx="1100060" cy="1341264"/>
          </a:xfrm>
        </p:grpSpPr>
        <p:grpSp>
          <p:nvGrpSpPr>
            <p:cNvPr id="171" name="Group 170">
              <a:extLst>
                <a:ext uri="{FF2B5EF4-FFF2-40B4-BE49-F238E27FC236}">
                  <a16:creationId xmlns:a16="http://schemas.microsoft.com/office/drawing/2014/main" id="{5DF5BC38-4036-4A5A-A300-139824748563}"/>
                </a:ext>
              </a:extLst>
            </p:cNvPr>
            <p:cNvGrpSpPr/>
            <p:nvPr/>
          </p:nvGrpSpPr>
          <p:grpSpPr>
            <a:xfrm>
              <a:off x="8622005" y="2933521"/>
              <a:ext cx="424951" cy="957799"/>
              <a:chOff x="272335" y="1632307"/>
              <a:chExt cx="424951" cy="957799"/>
            </a:xfrm>
          </p:grpSpPr>
          <p:grpSp>
            <p:nvGrpSpPr>
              <p:cNvPr id="173" name="Group 19">
                <a:extLst>
                  <a:ext uri="{FF2B5EF4-FFF2-40B4-BE49-F238E27FC236}">
                    <a16:creationId xmlns:a16="http://schemas.microsoft.com/office/drawing/2014/main" id="{3EC229D4-E768-4B6B-A0C5-25E490DF09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87773" y="1632307"/>
                <a:ext cx="409513" cy="941958"/>
                <a:chOff x="587" y="528"/>
                <a:chExt cx="1008" cy="2319"/>
              </a:xfrm>
              <a:solidFill>
                <a:srgbClr val="66FF66"/>
              </a:solidFill>
            </p:grpSpPr>
            <p:grpSp>
              <p:nvGrpSpPr>
                <p:cNvPr id="176" name="Group 20">
                  <a:extLst>
                    <a:ext uri="{FF2B5EF4-FFF2-40B4-BE49-F238E27FC236}">
                      <a16:creationId xmlns:a16="http://schemas.microsoft.com/office/drawing/2014/main" id="{572B782F-8FC4-49CD-8F06-F732198C62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  <a:grpFill/>
              </p:grpSpPr>
              <p:grpSp>
                <p:nvGrpSpPr>
                  <p:cNvPr id="178" name="Group 21">
                    <a:extLst>
                      <a:ext uri="{FF2B5EF4-FFF2-40B4-BE49-F238E27FC236}">
                        <a16:creationId xmlns:a16="http://schemas.microsoft.com/office/drawing/2014/main" id="{BBF7E374-C3D5-48DD-B761-BF2958DE0DA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  <a:grpFill/>
                </p:grpSpPr>
                <p:sp>
                  <p:nvSpPr>
                    <p:cNvPr id="185" name="Freeform 22">
                      <a:extLst>
                        <a:ext uri="{FF2B5EF4-FFF2-40B4-BE49-F238E27FC236}">
                          <a16:creationId xmlns:a16="http://schemas.microsoft.com/office/drawing/2014/main" id="{783EB9A8-4D4F-466D-98DE-FA0841854E8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6" name="Freeform 23">
                      <a:extLst>
                        <a:ext uri="{FF2B5EF4-FFF2-40B4-BE49-F238E27FC236}">
                          <a16:creationId xmlns:a16="http://schemas.microsoft.com/office/drawing/2014/main" id="{27B75F1C-DBA3-45B8-ADDB-935C25F457CD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7" name="Freeform 24">
                      <a:extLst>
                        <a:ext uri="{FF2B5EF4-FFF2-40B4-BE49-F238E27FC236}">
                          <a16:creationId xmlns:a16="http://schemas.microsoft.com/office/drawing/2014/main" id="{6D47E455-4249-4034-AE6C-2BC3B67B0354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8" name="Freeform 25">
                      <a:extLst>
                        <a:ext uri="{FF2B5EF4-FFF2-40B4-BE49-F238E27FC236}">
                          <a16:creationId xmlns:a16="http://schemas.microsoft.com/office/drawing/2014/main" id="{5020ADC2-A15C-420C-AB6C-27886DA008F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89" name="Freeform 26">
                      <a:extLst>
                        <a:ext uri="{FF2B5EF4-FFF2-40B4-BE49-F238E27FC236}">
                          <a16:creationId xmlns:a16="http://schemas.microsoft.com/office/drawing/2014/main" id="{E4316647-4D37-4452-ADCA-9216DCBC3961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90" name="Freeform 27">
                      <a:extLst>
                        <a:ext uri="{FF2B5EF4-FFF2-40B4-BE49-F238E27FC236}">
                          <a16:creationId xmlns:a16="http://schemas.microsoft.com/office/drawing/2014/main" id="{FC0ACBEC-ED44-46DC-9018-A494B17BBCC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91" name="Group 28">
                      <a:extLst>
                        <a:ext uri="{FF2B5EF4-FFF2-40B4-BE49-F238E27FC236}">
                          <a16:creationId xmlns:a16="http://schemas.microsoft.com/office/drawing/2014/main" id="{8F7EDA9C-B8D6-4E3F-BF7E-0D98D0066F51}"/>
                        </a:ext>
                      </a:extLst>
                    </p:cNvPr>
                    <p:cNvGrpSpPr>
                      <a:grpSpLocks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  <a:grpFill/>
                  </p:grpSpPr>
                  <p:sp>
                    <p:nvSpPr>
                      <p:cNvPr id="192" name="Freeform 29">
                        <a:extLst>
                          <a:ext uri="{FF2B5EF4-FFF2-40B4-BE49-F238E27FC236}">
                            <a16:creationId xmlns:a16="http://schemas.microsoft.com/office/drawing/2014/main" id="{2E946E77-1FB1-4222-A383-D452E232DC40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93" name="Freeform 30">
                        <a:extLst>
                          <a:ext uri="{FF2B5EF4-FFF2-40B4-BE49-F238E27FC236}">
                            <a16:creationId xmlns:a16="http://schemas.microsoft.com/office/drawing/2014/main" id="{F7C95538-9A26-4ADB-BBE6-C8133116DABA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94" name="Freeform 31">
                        <a:extLst>
                          <a:ext uri="{FF2B5EF4-FFF2-40B4-BE49-F238E27FC236}">
                            <a16:creationId xmlns:a16="http://schemas.microsoft.com/office/drawing/2014/main" id="{2F589E0B-428D-4CCF-A614-61025E299EAC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95" name="Freeform 32">
                        <a:extLst>
                          <a:ext uri="{FF2B5EF4-FFF2-40B4-BE49-F238E27FC236}">
                            <a16:creationId xmlns:a16="http://schemas.microsoft.com/office/drawing/2014/main" id="{4D307AC6-31C4-488D-AF8F-DE555D84B478}"/>
                          </a:ext>
                        </a:extLst>
                      </p:cNvPr>
                      <p:cNvSpPr>
                        <a:spLocks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79" name="Group 33">
                    <a:extLst>
                      <a:ext uri="{FF2B5EF4-FFF2-40B4-BE49-F238E27FC236}">
                        <a16:creationId xmlns:a16="http://schemas.microsoft.com/office/drawing/2014/main" id="{D399EA6E-0657-45BC-9778-A0897DEF32B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  <a:grpFill/>
                </p:grpSpPr>
                <p:sp>
                  <p:nvSpPr>
                    <p:cNvPr id="183" name="Oval 34">
                      <a:extLst>
                        <a:ext uri="{FF2B5EF4-FFF2-40B4-BE49-F238E27FC236}">
                          <a16:creationId xmlns:a16="http://schemas.microsoft.com/office/drawing/2014/main" id="{DE812933-2BC8-4D03-B438-52DD646A3C0B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grpFill/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  <p:sp>
                  <p:nvSpPr>
                    <p:cNvPr id="184" name="Oval 35">
                      <a:extLst>
                        <a:ext uri="{FF2B5EF4-FFF2-40B4-BE49-F238E27FC236}">
                          <a16:creationId xmlns:a16="http://schemas.microsoft.com/office/drawing/2014/main" id="{CA20FC81-ED6F-4778-BA62-4000CFC568AE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</p:grpSp>
              <p:grpSp>
                <p:nvGrpSpPr>
                  <p:cNvPr id="180" name="Group 36">
                    <a:extLst>
                      <a:ext uri="{FF2B5EF4-FFF2-40B4-BE49-F238E27FC236}">
                        <a16:creationId xmlns:a16="http://schemas.microsoft.com/office/drawing/2014/main" id="{DE24F023-396E-44A0-9BF5-0E18719C2D8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  <a:grpFill/>
                </p:grpSpPr>
                <p:sp>
                  <p:nvSpPr>
                    <p:cNvPr id="181" name="Oval 37">
                      <a:extLst>
                        <a:ext uri="{FF2B5EF4-FFF2-40B4-BE49-F238E27FC236}">
                          <a16:creationId xmlns:a16="http://schemas.microsoft.com/office/drawing/2014/main" id="{243A91C2-4000-45E1-9103-F6CC1FECE602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grpFill/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  <p:sp>
                  <p:nvSpPr>
                    <p:cNvPr id="182" name="Oval 38">
                      <a:extLst>
                        <a:ext uri="{FF2B5EF4-FFF2-40B4-BE49-F238E27FC236}">
                          <a16:creationId xmlns:a16="http://schemas.microsoft.com/office/drawing/2014/main" id="{9C23EAB8-C3FA-4395-9F69-4E772F723CB3}"/>
                        </a:ext>
                      </a:extLst>
                    </p:cNvPr>
                    <p:cNvSpPr>
                      <a:spLocks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grpFill/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1pPr>
                      <a:lvl2pPr marL="742950" indent="-28575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2pPr>
                      <a:lvl3pPr marL="11430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3pPr>
                      <a:lvl4pPr marL="16002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4pPr>
                      <a:lvl5pPr marL="2057400" indent="-228600" eaLnBrk="0" hangingPunct="0"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  <a:cs typeface="Arial" charset="0"/>
                        </a:defRPr>
                      </a:lvl9pPr>
                    </a:lstStyle>
                    <a:p>
                      <a:pPr algn="ctr" eaLnBrk="1" hangingPunct="1"/>
                      <a:endParaRPr lang="en-CA" altLang="en-US"/>
                    </a:p>
                  </p:txBody>
                </p:sp>
              </p:grpSp>
            </p:grpSp>
            <p:sp>
              <p:nvSpPr>
                <p:cNvPr id="177" name="Oval 39">
                  <a:extLst>
                    <a:ext uri="{FF2B5EF4-FFF2-40B4-BE49-F238E27FC236}">
                      <a16:creationId xmlns:a16="http://schemas.microsoft.com/office/drawing/2014/main" id="{CEC6EB95-4EB8-4066-8322-A97A457B09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1pPr>
                  <a:lvl2pPr marL="742950" indent="-28575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2pPr>
                  <a:lvl3pPr marL="11430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3pPr>
                  <a:lvl4pPr marL="16002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4pPr>
                  <a:lvl5pPr marL="2057400" indent="-228600" eaLnBrk="0" hangingPunct="0"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800">
                      <a:solidFill>
                        <a:schemeClr val="tx1"/>
                      </a:solidFill>
                      <a:latin typeface="Times New Roman" pitchFamily="18" charset="0"/>
                      <a:cs typeface="Arial" charset="0"/>
                    </a:defRPr>
                  </a:lvl9pPr>
                </a:lstStyle>
                <a:p>
                  <a:pPr algn="ctr"/>
                  <a:endParaRPr lang="en-US" altLang="en-US" sz="2400" dirty="0">
                    <a:latin typeface="Arial Rounded MT Bold" pitchFamily="34" charset="0"/>
                  </a:endParaRPr>
                </a:p>
              </p:txBody>
            </p:sp>
          </p:grpSp>
          <p:sp>
            <p:nvSpPr>
              <p:cNvPr id="174" name="Freeform 40">
                <a:extLst>
                  <a:ext uri="{FF2B5EF4-FFF2-40B4-BE49-F238E27FC236}">
                    <a16:creationId xmlns:a16="http://schemas.microsoft.com/office/drawing/2014/main" id="{BB24F63B-28FF-4B46-92D0-3D1DAADC326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flipH="1">
                <a:off x="398683" y="2437784"/>
                <a:ext cx="181193" cy="152322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75" name="Freeform 41">
                <a:extLst>
                  <a:ext uri="{FF2B5EF4-FFF2-40B4-BE49-F238E27FC236}">
                    <a16:creationId xmlns:a16="http://schemas.microsoft.com/office/drawing/2014/main" id="{E0C855CD-5D5E-4DAB-9A6E-2AE5FB9EA46D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272335" y="2379293"/>
                <a:ext cx="190944" cy="129981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2" name="Rounded Rectangular Callout 1">
              <a:extLst>
                <a:ext uri="{FF2B5EF4-FFF2-40B4-BE49-F238E27FC236}">
                  <a16:creationId xmlns:a16="http://schemas.microsoft.com/office/drawing/2014/main" id="{09368F0B-8323-40A7-A15B-3A7BF6F4FF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46896" y="2550056"/>
              <a:ext cx="863990" cy="434746"/>
            </a:xfrm>
            <a:prstGeom prst="wedgeRoundRectCallout">
              <a:avLst>
                <a:gd name="adj1" fmla="val 35354"/>
                <a:gd name="adj2" fmla="val 74919"/>
                <a:gd name="adj3" fmla="val 16667"/>
              </a:avLst>
            </a:prstGeom>
            <a:noFill/>
            <a:ln w="25400" algn="ctr">
              <a:solidFill>
                <a:srgbClr val="66FF66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rgbClr val="66FF66"/>
                  </a:solidFill>
                </a:rPr>
                <a:t>depth</a:t>
              </a:r>
            </a:p>
          </p:txBody>
        </p:sp>
      </p:grpSp>
      <p:sp>
        <p:nvSpPr>
          <p:cNvPr id="197" name="Freeform 56">
            <a:extLst>
              <a:ext uri="{FF2B5EF4-FFF2-40B4-BE49-F238E27FC236}">
                <a16:creationId xmlns:a16="http://schemas.microsoft.com/office/drawing/2014/main" id="{C5E814C6-9AB8-4A94-9382-FEB0FD747700}"/>
              </a:ext>
            </a:extLst>
          </p:cNvPr>
          <p:cNvSpPr>
            <a:spLocks/>
          </p:cNvSpPr>
          <p:nvPr/>
        </p:nvSpPr>
        <p:spPr bwMode="auto">
          <a:xfrm>
            <a:off x="83130" y="3584575"/>
            <a:ext cx="4643438" cy="2359025"/>
          </a:xfrm>
          <a:custGeom>
            <a:avLst/>
            <a:gdLst>
              <a:gd name="T0" fmla="*/ 1449 w 2928"/>
              <a:gd name="T1" fmla="*/ 0 h 1488"/>
              <a:gd name="T2" fmla="*/ 0 w 2928"/>
              <a:gd name="T3" fmla="*/ 1146 h 1488"/>
              <a:gd name="T4" fmla="*/ 288 w 2928"/>
              <a:gd name="T5" fmla="*/ 1434 h 1488"/>
              <a:gd name="T6" fmla="*/ 2511 w 2928"/>
              <a:gd name="T7" fmla="*/ 1434 h 1488"/>
              <a:gd name="T8" fmla="*/ 2847 w 2928"/>
              <a:gd name="T9" fmla="*/ 1077 h 1488"/>
              <a:gd name="T10" fmla="*/ 1449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98" name="Freeform 57">
            <a:extLst>
              <a:ext uri="{FF2B5EF4-FFF2-40B4-BE49-F238E27FC236}">
                <a16:creationId xmlns:a16="http://schemas.microsoft.com/office/drawing/2014/main" id="{8BE1E305-67E1-4B74-B2C8-0B32C56D64AC}"/>
              </a:ext>
            </a:extLst>
          </p:cNvPr>
          <p:cNvSpPr>
            <a:spLocks/>
          </p:cNvSpPr>
          <p:nvPr/>
        </p:nvSpPr>
        <p:spPr bwMode="auto">
          <a:xfrm>
            <a:off x="5230090" y="3456710"/>
            <a:ext cx="3352800" cy="3124200"/>
          </a:xfrm>
          <a:custGeom>
            <a:avLst/>
            <a:gdLst>
              <a:gd name="T0" fmla="*/ 1152 w 2112"/>
              <a:gd name="T1" fmla="*/ 0 h 1968"/>
              <a:gd name="T2" fmla="*/ 0 w 2112"/>
              <a:gd name="T3" fmla="*/ 864 h 1968"/>
              <a:gd name="T4" fmla="*/ 288 w 2112"/>
              <a:gd name="T5" fmla="*/ 1968 h 1968"/>
              <a:gd name="T6" fmla="*/ 2064 w 2112"/>
              <a:gd name="T7" fmla="*/ 1968 h 1968"/>
              <a:gd name="T8" fmla="*/ 2112 w 2112"/>
              <a:gd name="T9" fmla="*/ 432 h 1968"/>
              <a:gd name="T10" fmla="*/ 1152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66FF66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9" name="Line 47">
            <a:extLst>
              <a:ext uri="{FF2B5EF4-FFF2-40B4-BE49-F238E27FC236}">
                <a16:creationId xmlns:a16="http://schemas.microsoft.com/office/drawing/2014/main" id="{DE2166D5-CAC9-42DA-AA76-54054F2B7E6D}"/>
              </a:ext>
            </a:extLst>
          </p:cNvPr>
          <p:cNvSpPr>
            <a:spLocks noChangeShapeType="1"/>
          </p:cNvSpPr>
          <p:nvPr/>
        </p:nvSpPr>
        <p:spPr bwMode="auto">
          <a:xfrm>
            <a:off x="4953000" y="3505200"/>
            <a:ext cx="1752600" cy="685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0" name="Line 48">
            <a:extLst>
              <a:ext uri="{FF2B5EF4-FFF2-40B4-BE49-F238E27FC236}">
                <a16:creationId xmlns:a16="http://schemas.microsoft.com/office/drawing/2014/main" id="{D120F8EF-BD5F-4640-A2F7-BBCE9BB90D7E}"/>
              </a:ext>
            </a:extLst>
          </p:cNvPr>
          <p:cNvSpPr>
            <a:spLocks noChangeShapeType="1"/>
          </p:cNvSpPr>
          <p:nvPr/>
        </p:nvSpPr>
        <p:spPr bwMode="auto">
          <a:xfrm>
            <a:off x="6705600" y="4419600"/>
            <a:ext cx="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3" name="Rounded Rectangular Callout 1">
            <a:extLst>
              <a:ext uri="{FF2B5EF4-FFF2-40B4-BE49-F238E27FC236}">
                <a16:creationId xmlns:a16="http://schemas.microsoft.com/office/drawing/2014/main" id="{9B62685E-3BC3-4EDB-A6B6-93FCA2ABCF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08541" y="3425838"/>
            <a:ext cx="313662" cy="457201"/>
          </a:xfrm>
          <a:prstGeom prst="wedgeRoundRectCallout">
            <a:avLst>
              <a:gd name="adj1" fmla="val -88223"/>
              <a:gd name="adj2" fmla="val -17459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6</a:t>
            </a:r>
          </a:p>
        </p:txBody>
      </p:sp>
      <p:sp>
        <p:nvSpPr>
          <p:cNvPr id="204" name="Rounded Rectangular Callout 1">
            <a:extLst>
              <a:ext uri="{FF2B5EF4-FFF2-40B4-BE49-F238E27FC236}">
                <a16:creationId xmlns:a16="http://schemas.microsoft.com/office/drawing/2014/main" id="{F98A03F6-E4B3-4F14-A8D1-651DE3EDE49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94154" y="3397684"/>
            <a:ext cx="313662" cy="457201"/>
          </a:xfrm>
          <a:prstGeom prst="wedgeRoundRectCallout">
            <a:avLst>
              <a:gd name="adj1" fmla="val 85001"/>
              <a:gd name="adj2" fmla="val -34850"/>
              <a:gd name="adj3" fmla="val 16667"/>
            </a:avLst>
          </a:prstGeom>
          <a:noFill/>
          <a:ln w="25400" algn="ctr">
            <a:solidFill>
              <a:schemeClr val="accent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accent2"/>
                </a:solidFill>
              </a:rPr>
              <a:t>5</a:t>
            </a:r>
          </a:p>
        </p:txBody>
      </p:sp>
      <p:grpSp>
        <p:nvGrpSpPr>
          <p:cNvPr id="205" name="Group 204">
            <a:extLst>
              <a:ext uri="{FF2B5EF4-FFF2-40B4-BE49-F238E27FC236}">
                <a16:creationId xmlns:a16="http://schemas.microsoft.com/office/drawing/2014/main" id="{C9ECA659-26C1-4E02-9C3F-A088E70B9712}"/>
              </a:ext>
            </a:extLst>
          </p:cNvPr>
          <p:cNvGrpSpPr>
            <a:grpSpLocks/>
          </p:cNvGrpSpPr>
          <p:nvPr/>
        </p:nvGrpSpPr>
        <p:grpSpPr bwMode="auto">
          <a:xfrm>
            <a:off x="3568700" y="-76201"/>
            <a:ext cx="2209800" cy="3276600"/>
            <a:chOff x="3569208" y="820738"/>
            <a:chExt cx="2209800" cy="2392477"/>
          </a:xfrm>
        </p:grpSpPr>
        <p:sp>
          <p:nvSpPr>
            <p:cNvPr id="206" name="Line 41">
              <a:extLst>
                <a:ext uri="{FF2B5EF4-FFF2-40B4-BE49-F238E27FC236}">
                  <a16:creationId xmlns:a16="http://schemas.microsoft.com/office/drawing/2014/main" id="{7388D16E-A043-4E97-A211-75847C14618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664074" y="820738"/>
              <a:ext cx="11913" cy="23924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7" name="Rectangle 97">
              <a:extLst>
                <a:ext uri="{FF2B5EF4-FFF2-40B4-BE49-F238E27FC236}">
                  <a16:creationId xmlns:a16="http://schemas.microsoft.com/office/drawing/2014/main" id="{33842032-F0F2-4DF5-920E-2F9DC1667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9208" y="914400"/>
              <a:ext cx="2209800" cy="419100"/>
            </a:xfrm>
            <a:prstGeom prst="rect">
              <a:avLst/>
            </a:prstGeom>
            <a:blipFill dpi="0" rotWithShape="1">
              <a:blip r:embed="rId3" cstate="print"/>
              <a:srcRect/>
              <a:stretch>
                <a:fillRect/>
              </a:stretch>
            </a:blip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800" dirty="0"/>
            </a:p>
          </p:txBody>
        </p:sp>
      </p:grpSp>
      <p:sp>
        <p:nvSpPr>
          <p:cNvPr id="208" name="Rounded Rectangular Callout 1">
            <a:extLst>
              <a:ext uri="{FF2B5EF4-FFF2-40B4-BE49-F238E27FC236}">
                <a16:creationId xmlns:a16="http://schemas.microsoft.com/office/drawing/2014/main" id="{FB1558EC-34BD-402C-89E6-C368737E7C2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84526" y="81290"/>
            <a:ext cx="401186" cy="457201"/>
          </a:xfrm>
          <a:prstGeom prst="wedgeRoundRectCallout">
            <a:avLst>
              <a:gd name="adj1" fmla="val -10405"/>
              <a:gd name="adj2" fmla="val 78193"/>
              <a:gd name="adj3" fmla="val 16667"/>
            </a:avLst>
          </a:prstGeom>
          <a:noFill/>
          <a:ln w="25400" algn="ctr">
            <a:solidFill>
              <a:schemeClr val="tx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lIns="0" tIns="0" rIns="0" bIns="0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>
                <a:solidFill>
                  <a:schemeClr val="tx2"/>
                </a:solidFill>
              </a:rPr>
              <a:t>12</a:t>
            </a:r>
          </a:p>
        </p:txBody>
      </p:sp>
    </p:spTree>
    <p:extLst>
      <p:ext uri="{BB962C8B-B14F-4D97-AF65-F5344CB8AC3E}">
        <p14:creationId xmlns:p14="http://schemas.microsoft.com/office/powerpoint/2010/main" val="387286778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7" grpId="0" animBg="1"/>
      <p:bldP spid="198" grpId="0" animBg="1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371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43715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43716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373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378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8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374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378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8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374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378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8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374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377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8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374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377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374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377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374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377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374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377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374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376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7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374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376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6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374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376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6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375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376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376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375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5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376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3717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916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3276600" y="4568825"/>
            <a:ext cx="1666875" cy="1527175"/>
            <a:chOff x="2064" y="2878"/>
            <a:chExt cx="1050" cy="962"/>
          </a:xfrm>
        </p:grpSpPr>
        <p:sp>
          <p:nvSpPr>
            <p:cNvPr id="243721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3722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43723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43725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43733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4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5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6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7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3738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3726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3727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3728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3729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3730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3731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3732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43724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</p:grpSp>
      <p:sp>
        <p:nvSpPr>
          <p:cNvPr id="163913" name="Text Box 73"/>
          <p:cNvSpPr txBox="1">
            <a:spLocks noChangeArrowheads="1"/>
          </p:cNvSpPr>
          <p:nvPr/>
        </p:nvSpPr>
        <p:spPr bwMode="auto">
          <a:xfrm>
            <a:off x="2193925" y="6191250"/>
            <a:ext cx="24431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Are we done?</a:t>
            </a:r>
          </a:p>
        </p:txBody>
      </p:sp>
      <p:sp>
        <p:nvSpPr>
          <p:cNvPr id="243720" name="Rectangle 73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37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37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437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437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437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39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39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39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3715" grpId="0"/>
      <p:bldP spid="243717" grpId="0"/>
      <p:bldP spid="163913" grpId="0" autoUpdateAnimBg="0"/>
      <p:bldP spid="243720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473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44739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44740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4760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4806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807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4761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4804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805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4762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4802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803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4763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4800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801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4764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4798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9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4765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4796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7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4766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4794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5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4767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4792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3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4768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4790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91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4769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4788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89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4770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4786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87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4771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4784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4785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4772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3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4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5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6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7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8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79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0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1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2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83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4741" name="Text Box 59"/>
          <p:cNvSpPr txBox="1">
            <a:spLocks noChangeArrowheads="1"/>
          </p:cNvSpPr>
          <p:nvPr/>
        </p:nvSpPr>
        <p:spPr bwMode="auto">
          <a:xfrm>
            <a:off x="1066800" y="960438"/>
            <a:ext cx="2916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244742" name="Group 61"/>
          <p:cNvGrpSpPr>
            <a:grpSpLocks/>
          </p:cNvGrpSpPr>
          <p:nvPr/>
        </p:nvGrpSpPr>
        <p:grpSpPr bwMode="auto">
          <a:xfrm flipH="1">
            <a:off x="4038600" y="4568825"/>
            <a:ext cx="381000" cy="993775"/>
            <a:chOff x="2308" y="1513"/>
            <a:chExt cx="1162" cy="2570"/>
          </a:xfrm>
        </p:grpSpPr>
        <p:grpSp>
          <p:nvGrpSpPr>
            <p:cNvPr id="244746" name="Group 62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4754" name="Freeform 63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5" name="Freeform 64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6" name="Freeform 65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7" name="Freeform 66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8" name="Freeform 67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759" name="Freeform 68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4747" name="Freeform 69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48" name="Freeform 70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4749" name="Oval 71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4750" name="Oval 72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4751" name="Oval 73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4752" name="Oval 74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4753" name="Oval 75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4743" name="Text Box 78"/>
          <p:cNvSpPr txBox="1">
            <a:spLocks noChangeArrowheads="1"/>
          </p:cNvSpPr>
          <p:nvPr/>
        </p:nvSpPr>
        <p:spPr bwMode="auto">
          <a:xfrm>
            <a:off x="3216275" y="6191250"/>
            <a:ext cx="3651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sp>
        <p:nvSpPr>
          <p:cNvPr id="244744" name="Freeform 79"/>
          <p:cNvSpPr>
            <a:spLocks/>
          </p:cNvSpPr>
          <p:nvPr/>
        </p:nvSpPr>
        <p:spPr bwMode="auto">
          <a:xfrm>
            <a:off x="2819400" y="4419600"/>
            <a:ext cx="1828800" cy="1752600"/>
          </a:xfrm>
          <a:custGeom>
            <a:avLst/>
            <a:gdLst>
              <a:gd name="T0" fmla="*/ 2147483647 w 1152"/>
              <a:gd name="T1" fmla="*/ 0 h 1104"/>
              <a:gd name="T2" fmla="*/ 0 w 1152"/>
              <a:gd name="T3" fmla="*/ 2147483647 h 1104"/>
              <a:gd name="T4" fmla="*/ 2147483647 w 1152"/>
              <a:gd name="T5" fmla="*/ 2147483647 h 1104"/>
              <a:gd name="T6" fmla="*/ 2147483647 w 1152"/>
              <a:gd name="T7" fmla="*/ 2147483647 h 1104"/>
              <a:gd name="T8" fmla="*/ 2147483647 w 1152"/>
              <a:gd name="T9" fmla="*/ 0 h 110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152"/>
              <a:gd name="T16" fmla="*/ 0 h 1104"/>
              <a:gd name="T17" fmla="*/ 1152 w 1152"/>
              <a:gd name="T18" fmla="*/ 1104 h 110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152" h="1104">
                <a:moveTo>
                  <a:pt x="432" y="0"/>
                </a:moveTo>
                <a:lnTo>
                  <a:pt x="0" y="432"/>
                </a:lnTo>
                <a:lnTo>
                  <a:pt x="528" y="1104"/>
                </a:lnTo>
                <a:lnTo>
                  <a:pt x="1152" y="768"/>
                </a:lnTo>
                <a:lnTo>
                  <a:pt x="43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4745" name="Rectangle 70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6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45763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4576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579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583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579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583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579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583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579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583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579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582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3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579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582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579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582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579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582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579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582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580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581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2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580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581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1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580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581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581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580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0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81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765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916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245766" name="Group 54"/>
          <p:cNvGrpSpPr>
            <a:grpSpLocks/>
          </p:cNvGrpSpPr>
          <p:nvPr/>
        </p:nvGrpSpPr>
        <p:grpSpPr bwMode="auto">
          <a:xfrm>
            <a:off x="2447925" y="4568825"/>
            <a:ext cx="1666875" cy="1527175"/>
            <a:chOff x="2064" y="2878"/>
            <a:chExt cx="1050" cy="962"/>
          </a:xfrm>
        </p:grpSpPr>
        <p:sp>
          <p:nvSpPr>
            <p:cNvPr id="245773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5774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45775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45777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45785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86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87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88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89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5790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5778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79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5780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5781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5782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5783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5784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45776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</p:grpSp>
      <p:sp>
        <p:nvSpPr>
          <p:cNvPr id="245767" name="Text Box 74"/>
          <p:cNvSpPr txBox="1">
            <a:spLocks noChangeArrowheads="1"/>
          </p:cNvSpPr>
          <p:nvPr/>
        </p:nvSpPr>
        <p:spPr bwMode="auto">
          <a:xfrm>
            <a:off x="2193925" y="6191250"/>
            <a:ext cx="29416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Better base case!</a:t>
            </a:r>
          </a:p>
        </p:txBody>
      </p:sp>
      <p:sp>
        <p:nvSpPr>
          <p:cNvPr id="245768" name="Line 75"/>
          <p:cNvSpPr>
            <a:spLocks noChangeShapeType="1"/>
          </p:cNvSpPr>
          <p:nvPr/>
        </p:nvSpPr>
        <p:spPr bwMode="auto">
          <a:xfrm flipH="1">
            <a:off x="3125788" y="5108575"/>
            <a:ext cx="73025" cy="73025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5769" name="Group 76"/>
          <p:cNvGrpSpPr>
            <a:grpSpLocks/>
          </p:cNvGrpSpPr>
          <p:nvPr/>
        </p:nvGrpSpPr>
        <p:grpSpPr bwMode="auto">
          <a:xfrm>
            <a:off x="2971800" y="5410200"/>
            <a:ext cx="152400" cy="304800"/>
            <a:chOff x="1776" y="3408"/>
            <a:chExt cx="96" cy="192"/>
          </a:xfrm>
        </p:grpSpPr>
        <p:sp>
          <p:nvSpPr>
            <p:cNvPr id="245771" name="Oval 77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5772" name="Line 78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770" name="Rectangle 77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678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46787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4678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681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685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681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685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681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685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681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685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681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684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5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681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684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681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684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681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684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681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684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682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683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4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682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683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3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682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683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683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682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2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83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6789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3017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 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246790" name="Group 54"/>
          <p:cNvGrpSpPr>
            <a:grpSpLocks/>
          </p:cNvGrpSpPr>
          <p:nvPr/>
        </p:nvGrpSpPr>
        <p:grpSpPr bwMode="auto">
          <a:xfrm>
            <a:off x="3276600" y="4568825"/>
            <a:ext cx="1666875" cy="1527175"/>
            <a:chOff x="2064" y="2878"/>
            <a:chExt cx="1050" cy="962"/>
          </a:xfrm>
        </p:grpSpPr>
        <p:sp>
          <p:nvSpPr>
            <p:cNvPr id="246793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46794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46795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46797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46805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06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07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08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09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46810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46798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799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6800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6801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6802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6803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6804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46796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</p:grpSp>
      <p:sp>
        <p:nvSpPr>
          <p:cNvPr id="246791" name="Text Box 73"/>
          <p:cNvSpPr txBox="1">
            <a:spLocks noChangeArrowheads="1"/>
          </p:cNvSpPr>
          <p:nvPr/>
        </p:nvSpPr>
        <p:spPr bwMode="auto">
          <a:xfrm>
            <a:off x="1447800" y="6191250"/>
            <a:ext cx="62865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Does this still need to be a base case?</a:t>
            </a:r>
          </a:p>
        </p:txBody>
      </p:sp>
      <p:sp>
        <p:nvSpPr>
          <p:cNvPr id="246792" name="Rectangle 73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781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781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7858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7904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905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7859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7902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903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7860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7900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901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7861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7898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9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7862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7896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7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7863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7894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5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7864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7892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3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7865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7890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91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7866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7888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89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7867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7886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87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7868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7884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85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7869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7882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883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7870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1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2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3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4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5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6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7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8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79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0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81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7812" name="Freeform 55"/>
          <p:cNvSpPr>
            <a:spLocks/>
          </p:cNvSpPr>
          <p:nvPr/>
        </p:nvSpPr>
        <p:spPr bwMode="auto">
          <a:xfrm>
            <a:off x="3895725" y="56388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7813" name="Group 57"/>
          <p:cNvGrpSpPr>
            <a:grpSpLocks/>
          </p:cNvGrpSpPr>
          <p:nvPr/>
        </p:nvGrpSpPr>
        <p:grpSpPr bwMode="auto">
          <a:xfrm flipH="1">
            <a:off x="4657725" y="5102225"/>
            <a:ext cx="381000" cy="993775"/>
            <a:chOff x="2308" y="1513"/>
            <a:chExt cx="1162" cy="2570"/>
          </a:xfrm>
        </p:grpSpPr>
        <p:grpSp>
          <p:nvGrpSpPr>
            <p:cNvPr id="247844" name="Group 5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7852" name="Freeform 5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3" name="Freeform 6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4" name="Freeform 6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5" name="Freeform 6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6" name="Freeform 6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57" name="Freeform 6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7845" name="Freeform 6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6" name="Freeform 6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47" name="Oval 6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48" name="Oval 6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49" name="Oval 6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50" name="Oval 7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51" name="Oval 7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7814" name="Text Box 72"/>
          <p:cNvSpPr txBox="1">
            <a:spLocks noChangeArrowheads="1"/>
          </p:cNvSpPr>
          <p:nvPr/>
        </p:nvSpPr>
        <p:spPr bwMode="auto">
          <a:xfrm>
            <a:off x="4343400" y="51212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0</a:t>
            </a:r>
          </a:p>
        </p:txBody>
      </p:sp>
      <p:sp>
        <p:nvSpPr>
          <p:cNvPr id="247815" name="Freeform 77"/>
          <p:cNvSpPr>
            <a:spLocks/>
          </p:cNvSpPr>
          <p:nvPr/>
        </p:nvSpPr>
        <p:spPr bwMode="auto">
          <a:xfrm>
            <a:off x="2371725" y="57150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7816" name="Group 79"/>
          <p:cNvGrpSpPr>
            <a:grpSpLocks/>
          </p:cNvGrpSpPr>
          <p:nvPr/>
        </p:nvGrpSpPr>
        <p:grpSpPr bwMode="auto">
          <a:xfrm flipH="1">
            <a:off x="3133725" y="5178425"/>
            <a:ext cx="381000" cy="993775"/>
            <a:chOff x="2308" y="1513"/>
            <a:chExt cx="1162" cy="2570"/>
          </a:xfrm>
        </p:grpSpPr>
        <p:grpSp>
          <p:nvGrpSpPr>
            <p:cNvPr id="247830" name="Group 80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7838" name="Freeform 81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39" name="Freeform 82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0" name="Freeform 83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1" name="Freeform 84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2" name="Freeform 85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843" name="Freeform 86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7831" name="Freeform 87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2" name="Freeform 88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7833" name="Oval 89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34" name="Oval 90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35" name="Oval 91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36" name="Oval 92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37" name="Oval 93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7817" name="Text Box 94"/>
          <p:cNvSpPr txBox="1">
            <a:spLocks noChangeArrowheads="1"/>
          </p:cNvSpPr>
          <p:nvPr/>
        </p:nvSpPr>
        <p:spPr bwMode="auto">
          <a:xfrm>
            <a:off x="2736850" y="51974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0</a:t>
            </a:r>
          </a:p>
        </p:txBody>
      </p:sp>
      <p:sp>
        <p:nvSpPr>
          <p:cNvPr id="247818" name="Text Box 97"/>
          <p:cNvSpPr txBox="1">
            <a:spLocks noChangeArrowheads="1"/>
          </p:cNvSpPr>
          <p:nvPr/>
        </p:nvSpPr>
        <p:spPr bwMode="auto">
          <a:xfrm>
            <a:off x="1066800" y="960438"/>
            <a:ext cx="29162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</a:t>
            </a:r>
          </a:p>
        </p:txBody>
      </p:sp>
      <p:sp>
        <p:nvSpPr>
          <p:cNvPr id="247819" name="Text Box 98"/>
          <p:cNvSpPr txBox="1">
            <a:spLocks noChangeArrowheads="1"/>
          </p:cNvSpPr>
          <p:nvPr/>
        </p:nvSpPr>
        <p:spPr bwMode="auto">
          <a:xfrm>
            <a:off x="1584325" y="1466850"/>
            <a:ext cx="66929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number on left  + number on right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olidFill>
                  <a:srgbClr val="FF99FF"/>
                </a:solidFill>
              </a:rPr>
              <a:t>0</a:t>
            </a:r>
            <a:r>
              <a:rPr lang="en-US" altLang="en-US" i="0"/>
              <a:t> + </a:t>
            </a:r>
            <a:r>
              <a:rPr lang="en-US" altLang="en-US" i="0">
                <a:solidFill>
                  <a:srgbClr val="FF99FF"/>
                </a:solidFill>
              </a:rPr>
              <a:t>0</a:t>
            </a:r>
            <a:r>
              <a:rPr lang="en-US" altLang="en-US" i="0"/>
              <a:t> + 1 = </a:t>
            </a:r>
            <a:r>
              <a:rPr lang="en-US" altLang="en-US" i="0">
                <a:solidFill>
                  <a:srgbClr val="FF99FF"/>
                </a:solidFill>
              </a:rPr>
              <a:t>1</a:t>
            </a:r>
          </a:p>
        </p:txBody>
      </p:sp>
      <p:sp>
        <p:nvSpPr>
          <p:cNvPr id="247820" name="Text Box 99"/>
          <p:cNvSpPr txBox="1">
            <a:spLocks noChangeArrowheads="1"/>
          </p:cNvSpPr>
          <p:nvPr/>
        </p:nvSpPr>
        <p:spPr bwMode="auto">
          <a:xfrm>
            <a:off x="1279525" y="6019800"/>
            <a:ext cx="8159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No!</a:t>
            </a:r>
          </a:p>
        </p:txBody>
      </p:sp>
      <p:sp>
        <p:nvSpPr>
          <p:cNvPr id="247821" name="Line 100"/>
          <p:cNvSpPr>
            <a:spLocks noChangeShapeType="1"/>
          </p:cNvSpPr>
          <p:nvPr/>
        </p:nvSpPr>
        <p:spPr bwMode="auto">
          <a:xfrm flipH="1">
            <a:off x="3352800" y="5715000"/>
            <a:ext cx="3048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7822" name="Line 101"/>
          <p:cNvSpPr>
            <a:spLocks noChangeShapeType="1"/>
          </p:cNvSpPr>
          <p:nvPr/>
        </p:nvSpPr>
        <p:spPr bwMode="auto">
          <a:xfrm>
            <a:off x="4038600" y="5715000"/>
            <a:ext cx="152400" cy="1524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7823" name="Group 102"/>
          <p:cNvGrpSpPr>
            <a:grpSpLocks/>
          </p:cNvGrpSpPr>
          <p:nvPr/>
        </p:nvGrpSpPr>
        <p:grpSpPr bwMode="auto">
          <a:xfrm>
            <a:off x="2895600" y="6019800"/>
            <a:ext cx="152400" cy="304800"/>
            <a:chOff x="1776" y="3408"/>
            <a:chExt cx="96" cy="192"/>
          </a:xfrm>
        </p:grpSpPr>
        <p:sp>
          <p:nvSpPr>
            <p:cNvPr id="247828" name="Oval 103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29" name="Line 104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7824" name="Group 105"/>
          <p:cNvGrpSpPr>
            <a:grpSpLocks/>
          </p:cNvGrpSpPr>
          <p:nvPr/>
        </p:nvGrpSpPr>
        <p:grpSpPr bwMode="auto">
          <a:xfrm>
            <a:off x="4419600" y="5943600"/>
            <a:ext cx="152400" cy="304800"/>
            <a:chOff x="1776" y="3408"/>
            <a:chExt cx="96" cy="192"/>
          </a:xfrm>
        </p:grpSpPr>
        <p:sp>
          <p:nvSpPr>
            <p:cNvPr id="247826" name="Oval 106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7827" name="Line 107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7825" name="Rectangle 96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3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48835" name="Group 3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48880" name="Group 4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48926" name="Oval 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27" name="Rectangle 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8881" name="Group 7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48924" name="Oval 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25" name="Rectangle 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48882" name="Group 10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48922" name="Oval 1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23" name="Rectangle 1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48883" name="Group 13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48920" name="Oval 1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21" name="Rectangle 1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48884" name="Group 16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48918" name="Oval 1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9" name="Rectangle 1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8885" name="Group 19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48916" name="Oval 2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7" name="Rectangle 2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48886" name="Group 22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48914" name="Oval 2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5" name="Rectangle 2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48887" name="Group 25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48912" name="Oval 2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3" name="Rectangle 2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48888" name="Group 28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48910" name="Oval 2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11" name="Rectangle 3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48889" name="Group 31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48908" name="Oval 3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09" name="Rectangle 3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48890" name="Group 34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48906" name="Oval 3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07" name="Rectangle 3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48891" name="Group 37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48904" name="Oval 3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905" name="Rectangle 3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48892" name="Line 40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3" name="Line 41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4" name="Line 42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5" name="Line 43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6" name="Line 44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7" name="Line 45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8" name="Line 46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99" name="Line 47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0" name="Line 48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1" name="Line 49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2" name="Line 50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903" name="Line 51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8836" name="Freeform 52"/>
          <p:cNvSpPr>
            <a:spLocks/>
          </p:cNvSpPr>
          <p:nvPr/>
        </p:nvSpPr>
        <p:spPr bwMode="auto">
          <a:xfrm>
            <a:off x="3895725" y="56388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8837" name="Group 53"/>
          <p:cNvGrpSpPr>
            <a:grpSpLocks/>
          </p:cNvGrpSpPr>
          <p:nvPr/>
        </p:nvGrpSpPr>
        <p:grpSpPr bwMode="auto">
          <a:xfrm flipH="1">
            <a:off x="4657725" y="5102225"/>
            <a:ext cx="381000" cy="993775"/>
            <a:chOff x="2308" y="1513"/>
            <a:chExt cx="1162" cy="2570"/>
          </a:xfrm>
        </p:grpSpPr>
        <p:grpSp>
          <p:nvGrpSpPr>
            <p:cNvPr id="248866" name="Group 5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8874" name="Freeform 5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5" name="Freeform 5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6" name="Freeform 5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7" name="Freeform 5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8" name="Freeform 5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79" name="Freeform 6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8867" name="Freeform 6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8" name="Freeform 6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69" name="Oval 6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70" name="Oval 6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71" name="Oval 6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72" name="Oval 6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73" name="Oval 6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8838" name="Text Box 68"/>
          <p:cNvSpPr txBox="1">
            <a:spLocks noChangeArrowheads="1"/>
          </p:cNvSpPr>
          <p:nvPr/>
        </p:nvSpPr>
        <p:spPr bwMode="auto">
          <a:xfrm>
            <a:off x="4343400" y="51212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0</a:t>
            </a:r>
          </a:p>
        </p:txBody>
      </p:sp>
      <p:sp>
        <p:nvSpPr>
          <p:cNvPr id="248839" name="Freeform 69"/>
          <p:cNvSpPr>
            <a:spLocks/>
          </p:cNvSpPr>
          <p:nvPr/>
        </p:nvSpPr>
        <p:spPr bwMode="auto">
          <a:xfrm>
            <a:off x="2371725" y="5715000"/>
            <a:ext cx="1066800" cy="990600"/>
          </a:xfrm>
          <a:custGeom>
            <a:avLst/>
            <a:gdLst>
              <a:gd name="T0" fmla="*/ 2147483647 w 672"/>
              <a:gd name="T1" fmla="*/ 0 h 624"/>
              <a:gd name="T2" fmla="*/ 0 w 672"/>
              <a:gd name="T3" fmla="*/ 2147483647 h 624"/>
              <a:gd name="T4" fmla="*/ 2147483647 w 672"/>
              <a:gd name="T5" fmla="*/ 2147483647 h 624"/>
              <a:gd name="T6" fmla="*/ 2147483647 w 672"/>
              <a:gd name="T7" fmla="*/ 2147483647 h 624"/>
              <a:gd name="T8" fmla="*/ 2147483647 w 672"/>
              <a:gd name="T9" fmla="*/ 0 h 624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672"/>
              <a:gd name="T16" fmla="*/ 0 h 624"/>
              <a:gd name="T17" fmla="*/ 672 w 672"/>
              <a:gd name="T18" fmla="*/ 624 h 624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672" h="624">
                <a:moveTo>
                  <a:pt x="384" y="0"/>
                </a:moveTo>
                <a:lnTo>
                  <a:pt x="0" y="336"/>
                </a:lnTo>
                <a:lnTo>
                  <a:pt x="432" y="624"/>
                </a:lnTo>
                <a:lnTo>
                  <a:pt x="672" y="240"/>
                </a:lnTo>
                <a:lnTo>
                  <a:pt x="38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8840" name="Group 70"/>
          <p:cNvGrpSpPr>
            <a:grpSpLocks/>
          </p:cNvGrpSpPr>
          <p:nvPr/>
        </p:nvGrpSpPr>
        <p:grpSpPr bwMode="auto">
          <a:xfrm flipH="1">
            <a:off x="3133725" y="5178425"/>
            <a:ext cx="381000" cy="993775"/>
            <a:chOff x="2308" y="1513"/>
            <a:chExt cx="1162" cy="2570"/>
          </a:xfrm>
        </p:grpSpPr>
        <p:grpSp>
          <p:nvGrpSpPr>
            <p:cNvPr id="248852" name="Group 71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48860" name="Freeform 72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1" name="Freeform 73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2" name="Freeform 74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3" name="Freeform 75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4" name="Freeform 76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865" name="Freeform 77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48853" name="Freeform 78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4" name="Freeform 79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8855" name="Oval 80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6" name="Oval 81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7" name="Oval 82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8" name="Oval 83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9" name="Oval 84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48841" name="Text Box 85"/>
          <p:cNvSpPr txBox="1">
            <a:spLocks noChangeArrowheads="1"/>
          </p:cNvSpPr>
          <p:nvPr/>
        </p:nvSpPr>
        <p:spPr bwMode="auto">
          <a:xfrm>
            <a:off x="2736850" y="51974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0</a:t>
            </a:r>
          </a:p>
        </p:txBody>
      </p:sp>
      <p:sp>
        <p:nvSpPr>
          <p:cNvPr id="248842" name="Text Box 86"/>
          <p:cNvSpPr txBox="1">
            <a:spLocks noChangeArrowheads="1"/>
          </p:cNvSpPr>
          <p:nvPr/>
        </p:nvSpPr>
        <p:spPr bwMode="auto">
          <a:xfrm>
            <a:off x="2057400" y="1143000"/>
            <a:ext cx="5065713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Most programmers don’t use </a:t>
            </a:r>
            <a:br>
              <a:rPr lang="en-US" altLang="en-US" i="0"/>
            </a:br>
            <a:r>
              <a:rPr lang="en-US" altLang="en-US" i="0"/>
              <a:t>the empty tree as a base case. </a:t>
            </a:r>
            <a:br>
              <a:rPr lang="en-US" altLang="en-US" i="0"/>
            </a:br>
            <a:r>
              <a:rPr lang="en-US" altLang="en-US" i="0"/>
              <a:t>This causes a lot more work.</a:t>
            </a:r>
          </a:p>
        </p:txBody>
      </p:sp>
      <p:grpSp>
        <p:nvGrpSpPr>
          <p:cNvPr id="248843" name="Group 87"/>
          <p:cNvGrpSpPr>
            <a:grpSpLocks/>
          </p:cNvGrpSpPr>
          <p:nvPr/>
        </p:nvGrpSpPr>
        <p:grpSpPr bwMode="auto">
          <a:xfrm>
            <a:off x="2895600" y="6019800"/>
            <a:ext cx="152400" cy="304800"/>
            <a:chOff x="1776" y="3408"/>
            <a:chExt cx="96" cy="192"/>
          </a:xfrm>
        </p:grpSpPr>
        <p:sp>
          <p:nvSpPr>
            <p:cNvPr id="248850" name="Oval 88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51" name="Line 89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48844" name="Group 90"/>
          <p:cNvGrpSpPr>
            <a:grpSpLocks/>
          </p:cNvGrpSpPr>
          <p:nvPr/>
        </p:nvGrpSpPr>
        <p:grpSpPr bwMode="auto">
          <a:xfrm>
            <a:off x="4419600" y="5943600"/>
            <a:ext cx="152400" cy="304800"/>
            <a:chOff x="1776" y="3408"/>
            <a:chExt cx="96" cy="192"/>
          </a:xfrm>
        </p:grpSpPr>
        <p:sp>
          <p:nvSpPr>
            <p:cNvPr id="248848" name="Oval 91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48849" name="Line 92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8845" name="Line 93"/>
          <p:cNvSpPr>
            <a:spLocks noChangeShapeType="1"/>
          </p:cNvSpPr>
          <p:nvPr/>
        </p:nvSpPr>
        <p:spPr bwMode="auto">
          <a:xfrm flipH="1">
            <a:off x="3352800" y="5715000"/>
            <a:ext cx="304800" cy="304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8846" name="Line 94"/>
          <p:cNvSpPr>
            <a:spLocks noChangeShapeType="1"/>
          </p:cNvSpPr>
          <p:nvPr/>
        </p:nvSpPr>
        <p:spPr bwMode="auto">
          <a:xfrm>
            <a:off x="4038600" y="5715000"/>
            <a:ext cx="152400" cy="1524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8847" name="Rectangle 94"/>
          <p:cNvSpPr>
            <a:spLocks noChangeArrowheads="1"/>
          </p:cNvSpPr>
          <p:nvPr/>
        </p:nvSpPr>
        <p:spPr bwMode="auto">
          <a:xfrm>
            <a:off x="7218363" y="228600"/>
            <a:ext cx="17668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(base case)</a:t>
            </a:r>
          </a:p>
        </p:txBody>
      </p:sp>
    </p:spTree>
  </p:cSld>
  <p:clrMapOvr>
    <a:masterClrMapping/>
  </p:clrMapOvr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85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49859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143000"/>
            <a:ext cx="8686800" cy="5222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9860" name="Rectangle 3"/>
          <p:cNvSpPr>
            <a:spLocks noChangeArrowheads="1"/>
          </p:cNvSpPr>
          <p:nvPr/>
        </p:nvSpPr>
        <p:spPr bwMode="auto">
          <a:xfrm>
            <a:off x="7551738" y="228600"/>
            <a:ext cx="11001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(code)</a:t>
            </a:r>
          </a:p>
        </p:txBody>
      </p:sp>
    </p:spTree>
  </p:cSld>
  <p:clrMapOvr>
    <a:masterClrMapping/>
  </p:clrMapOvr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88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50883" name="Group 4"/>
          <p:cNvGrpSpPr>
            <a:grpSpLocks/>
          </p:cNvGrpSpPr>
          <p:nvPr/>
        </p:nvGrpSpPr>
        <p:grpSpPr bwMode="auto">
          <a:xfrm>
            <a:off x="2362200" y="1725613"/>
            <a:ext cx="533400" cy="457200"/>
            <a:chOff x="2352" y="960"/>
            <a:chExt cx="336" cy="288"/>
          </a:xfrm>
        </p:grpSpPr>
        <p:sp>
          <p:nvSpPr>
            <p:cNvPr id="251050" name="Oval 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51" name="Rectangle 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50884" name="Freeform 40"/>
          <p:cNvSpPr>
            <a:spLocks/>
          </p:cNvSpPr>
          <p:nvPr/>
        </p:nvSpPr>
        <p:spPr bwMode="auto">
          <a:xfrm>
            <a:off x="1541463" y="2030413"/>
            <a:ext cx="820737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0885" name="Freeform 46"/>
          <p:cNvSpPr>
            <a:spLocks/>
          </p:cNvSpPr>
          <p:nvPr/>
        </p:nvSpPr>
        <p:spPr bwMode="auto">
          <a:xfrm>
            <a:off x="2895600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0886" name="Group 52"/>
          <p:cNvGrpSpPr>
            <a:grpSpLocks/>
          </p:cNvGrpSpPr>
          <p:nvPr/>
        </p:nvGrpSpPr>
        <p:grpSpPr bwMode="auto">
          <a:xfrm>
            <a:off x="8077200" y="2514600"/>
            <a:ext cx="152400" cy="304800"/>
            <a:chOff x="1776" y="3408"/>
            <a:chExt cx="96" cy="192"/>
          </a:xfrm>
        </p:grpSpPr>
        <p:sp>
          <p:nvSpPr>
            <p:cNvPr id="251048" name="Oval 53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49" name="Line 54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0887" name="Text Box 55"/>
          <p:cNvSpPr txBox="1">
            <a:spLocks noChangeArrowheads="1"/>
          </p:cNvSpPr>
          <p:nvPr/>
        </p:nvSpPr>
        <p:spPr bwMode="auto">
          <a:xfrm>
            <a:off x="2286000" y="685800"/>
            <a:ext cx="5221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Designing Program/Test Cases</a:t>
            </a:r>
          </a:p>
        </p:txBody>
      </p:sp>
      <p:grpSp>
        <p:nvGrpSpPr>
          <p:cNvPr id="250888" name="Group 58"/>
          <p:cNvGrpSpPr>
            <a:grpSpLocks/>
          </p:cNvGrpSpPr>
          <p:nvPr/>
        </p:nvGrpSpPr>
        <p:grpSpPr bwMode="auto">
          <a:xfrm>
            <a:off x="685800" y="2460625"/>
            <a:ext cx="1741488" cy="1398588"/>
            <a:chOff x="1927" y="2400"/>
            <a:chExt cx="1097" cy="881"/>
          </a:xfrm>
        </p:grpSpPr>
        <p:sp>
          <p:nvSpPr>
            <p:cNvPr id="251046" name="Freeform 56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7" name="Text Box 57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0889" name="Group 59"/>
          <p:cNvGrpSpPr>
            <a:grpSpLocks/>
          </p:cNvGrpSpPr>
          <p:nvPr/>
        </p:nvGrpSpPr>
        <p:grpSpPr bwMode="auto">
          <a:xfrm>
            <a:off x="2895600" y="2487613"/>
            <a:ext cx="1741488" cy="1398587"/>
            <a:chOff x="1927" y="2400"/>
            <a:chExt cx="1097" cy="881"/>
          </a:xfrm>
        </p:grpSpPr>
        <p:sp>
          <p:nvSpPr>
            <p:cNvPr id="251044" name="Freeform 60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5" name="Text Box 61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0890" name="Group 62"/>
          <p:cNvGrpSpPr>
            <a:grpSpLocks/>
          </p:cNvGrpSpPr>
          <p:nvPr/>
        </p:nvGrpSpPr>
        <p:grpSpPr bwMode="auto">
          <a:xfrm>
            <a:off x="6640513" y="1725613"/>
            <a:ext cx="533400" cy="457200"/>
            <a:chOff x="2352" y="960"/>
            <a:chExt cx="336" cy="288"/>
          </a:xfrm>
        </p:grpSpPr>
        <p:sp>
          <p:nvSpPr>
            <p:cNvPr id="251042" name="Oval 6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43" name="Rectangle 6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50891" name="Freeform 65"/>
          <p:cNvSpPr>
            <a:spLocks/>
          </p:cNvSpPr>
          <p:nvPr/>
        </p:nvSpPr>
        <p:spPr bwMode="auto">
          <a:xfrm>
            <a:off x="5819775" y="20304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0892" name="Freeform 66"/>
          <p:cNvSpPr>
            <a:spLocks/>
          </p:cNvSpPr>
          <p:nvPr/>
        </p:nvSpPr>
        <p:spPr bwMode="auto">
          <a:xfrm>
            <a:off x="7173913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0893" name="Group 67"/>
          <p:cNvGrpSpPr>
            <a:grpSpLocks/>
          </p:cNvGrpSpPr>
          <p:nvPr/>
        </p:nvGrpSpPr>
        <p:grpSpPr bwMode="auto">
          <a:xfrm>
            <a:off x="4964113" y="2460625"/>
            <a:ext cx="1741487" cy="1398588"/>
            <a:chOff x="1927" y="2400"/>
            <a:chExt cx="1097" cy="881"/>
          </a:xfrm>
        </p:grpSpPr>
        <p:sp>
          <p:nvSpPr>
            <p:cNvPr id="251040" name="Freeform 68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1041" name="Text Box 69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0894" name="Group 73"/>
          <p:cNvGrpSpPr>
            <a:grpSpLocks/>
          </p:cNvGrpSpPr>
          <p:nvPr/>
        </p:nvGrpSpPr>
        <p:grpSpPr bwMode="auto">
          <a:xfrm>
            <a:off x="1295400" y="5410200"/>
            <a:ext cx="152400" cy="304800"/>
            <a:chOff x="1776" y="3408"/>
            <a:chExt cx="96" cy="192"/>
          </a:xfrm>
        </p:grpSpPr>
        <p:sp>
          <p:nvSpPr>
            <p:cNvPr id="251038" name="Oval 74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39" name="Line 75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0895" name="Group 76"/>
          <p:cNvGrpSpPr>
            <a:grpSpLocks/>
          </p:cNvGrpSpPr>
          <p:nvPr/>
        </p:nvGrpSpPr>
        <p:grpSpPr bwMode="auto">
          <a:xfrm>
            <a:off x="3810000" y="5486400"/>
            <a:ext cx="152400" cy="304800"/>
            <a:chOff x="1776" y="3408"/>
            <a:chExt cx="96" cy="192"/>
          </a:xfrm>
        </p:grpSpPr>
        <p:sp>
          <p:nvSpPr>
            <p:cNvPr id="251036" name="Oval 77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37" name="Line 78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0896" name="Group 79"/>
          <p:cNvGrpSpPr>
            <a:grpSpLocks/>
          </p:cNvGrpSpPr>
          <p:nvPr/>
        </p:nvGrpSpPr>
        <p:grpSpPr bwMode="auto">
          <a:xfrm>
            <a:off x="2373313" y="4697413"/>
            <a:ext cx="533400" cy="457200"/>
            <a:chOff x="2352" y="960"/>
            <a:chExt cx="336" cy="288"/>
          </a:xfrm>
        </p:grpSpPr>
        <p:sp>
          <p:nvSpPr>
            <p:cNvPr id="251034" name="Oval 8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35" name="Rectangle 8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50897" name="Freeform 82"/>
          <p:cNvSpPr>
            <a:spLocks/>
          </p:cNvSpPr>
          <p:nvPr/>
        </p:nvSpPr>
        <p:spPr bwMode="auto">
          <a:xfrm>
            <a:off x="1552575" y="50022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0898" name="Freeform 83"/>
          <p:cNvSpPr>
            <a:spLocks/>
          </p:cNvSpPr>
          <p:nvPr/>
        </p:nvSpPr>
        <p:spPr bwMode="auto">
          <a:xfrm>
            <a:off x="2906713" y="50022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0899" name="Group 84"/>
          <p:cNvGrpSpPr>
            <a:grpSpLocks/>
          </p:cNvGrpSpPr>
          <p:nvPr/>
        </p:nvGrpSpPr>
        <p:grpSpPr bwMode="auto">
          <a:xfrm>
            <a:off x="7010400" y="5483225"/>
            <a:ext cx="152400" cy="304800"/>
            <a:chOff x="1776" y="3408"/>
            <a:chExt cx="96" cy="192"/>
          </a:xfrm>
        </p:grpSpPr>
        <p:sp>
          <p:nvSpPr>
            <p:cNvPr id="251032" name="Oval 85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1033" name="Line 86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" name="Group 279"/>
          <p:cNvGrpSpPr>
            <a:grpSpLocks/>
          </p:cNvGrpSpPr>
          <p:nvPr/>
        </p:nvGrpSpPr>
        <p:grpSpPr bwMode="auto">
          <a:xfrm>
            <a:off x="600075" y="4267200"/>
            <a:ext cx="4057650" cy="2060575"/>
            <a:chOff x="378" y="2688"/>
            <a:chExt cx="2556" cy="1298"/>
          </a:xfrm>
        </p:grpSpPr>
        <p:grpSp>
          <p:nvGrpSpPr>
            <p:cNvPr id="250997" name="Group 104"/>
            <p:cNvGrpSpPr>
              <a:grpSpLocks/>
            </p:cNvGrpSpPr>
            <p:nvPr/>
          </p:nvGrpSpPr>
          <p:grpSpPr bwMode="auto">
            <a:xfrm>
              <a:off x="2496" y="3360"/>
              <a:ext cx="438" cy="626"/>
              <a:chOff x="4512" y="2880"/>
              <a:chExt cx="438" cy="626"/>
            </a:xfrm>
          </p:grpSpPr>
          <p:grpSp>
            <p:nvGrpSpPr>
              <p:cNvPr id="251016" name="Group 105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1018" name="Group 106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1026" name="Freeform 107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27" name="Freeform 108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28" name="Freeform 109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29" name="Freeform 110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30" name="Freeform 111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31" name="Freeform 112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1019" name="Freeform 113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20" name="Freeform 114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21" name="Oval 115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22" name="Oval 116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23" name="Oval 117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24" name="Oval 118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25" name="Oval 119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1017" name="Text Box 120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50998" name="Group 121"/>
            <p:cNvGrpSpPr>
              <a:grpSpLocks/>
            </p:cNvGrpSpPr>
            <p:nvPr/>
          </p:nvGrpSpPr>
          <p:grpSpPr bwMode="auto">
            <a:xfrm>
              <a:off x="378" y="3264"/>
              <a:ext cx="438" cy="626"/>
              <a:chOff x="4512" y="2880"/>
              <a:chExt cx="438" cy="626"/>
            </a:xfrm>
          </p:grpSpPr>
          <p:grpSp>
            <p:nvGrpSpPr>
              <p:cNvPr id="251000" name="Group 122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1002" name="Group 12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1010" name="Freeform 12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1" name="Freeform 12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2" name="Freeform 12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3" name="Freeform 12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4" name="Freeform 12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1015" name="Freeform 12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1003" name="Freeform 13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04" name="Freeform 13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1005" name="Oval 13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06" name="Oval 13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07" name="Oval 13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08" name="Oval 13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1009" name="Oval 13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1001" name="Text Box 137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sp>
          <p:nvSpPr>
            <p:cNvPr id="250999" name="Text Box 154"/>
            <p:cNvSpPr txBox="1">
              <a:spLocks noChangeArrowheads="1"/>
            </p:cNvSpPr>
            <p:nvPr/>
          </p:nvSpPr>
          <p:spPr bwMode="auto">
            <a:xfrm>
              <a:off x="912" y="2688"/>
              <a:ext cx="10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0+0+1=1</a:t>
              </a:r>
            </a:p>
          </p:txBody>
        </p:sp>
      </p:grpSp>
      <p:grpSp>
        <p:nvGrpSpPr>
          <p:cNvPr id="22" name="Group 276"/>
          <p:cNvGrpSpPr>
            <a:grpSpLocks/>
          </p:cNvGrpSpPr>
          <p:nvPr/>
        </p:nvGrpSpPr>
        <p:grpSpPr bwMode="auto">
          <a:xfrm>
            <a:off x="381000" y="1295400"/>
            <a:ext cx="3048000" cy="2441575"/>
            <a:chOff x="240" y="816"/>
            <a:chExt cx="1920" cy="1538"/>
          </a:xfrm>
        </p:grpSpPr>
        <p:grpSp>
          <p:nvGrpSpPr>
            <p:cNvPr id="250962" name="Group 155"/>
            <p:cNvGrpSpPr>
              <a:grpSpLocks/>
            </p:cNvGrpSpPr>
            <p:nvPr/>
          </p:nvGrpSpPr>
          <p:grpSpPr bwMode="auto">
            <a:xfrm>
              <a:off x="240" y="1728"/>
              <a:ext cx="438" cy="626"/>
              <a:chOff x="4512" y="2880"/>
              <a:chExt cx="438" cy="626"/>
            </a:xfrm>
          </p:grpSpPr>
          <p:grpSp>
            <p:nvGrpSpPr>
              <p:cNvPr id="250981" name="Group 156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83" name="Group 1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91" name="Freeform 1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2" name="Freeform 1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3" name="Freeform 1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4" name="Freeform 1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5" name="Freeform 1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96" name="Freeform 1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84" name="Freeform 1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85" name="Freeform 1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86" name="Oval 1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87" name="Oval 1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88" name="Oval 1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89" name="Oval 1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90" name="Oval 1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82" name="Text Box 171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grpSp>
          <p:nvGrpSpPr>
            <p:cNvPr id="250963" name="Group 223"/>
            <p:cNvGrpSpPr>
              <a:grpSpLocks/>
            </p:cNvGrpSpPr>
            <p:nvPr/>
          </p:nvGrpSpPr>
          <p:grpSpPr bwMode="auto">
            <a:xfrm>
              <a:off x="1722" y="1728"/>
              <a:ext cx="438" cy="626"/>
              <a:chOff x="4512" y="2880"/>
              <a:chExt cx="438" cy="626"/>
            </a:xfrm>
          </p:grpSpPr>
          <p:grpSp>
            <p:nvGrpSpPr>
              <p:cNvPr id="250965" name="Group 224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67" name="Group 225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75" name="Freeform 226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6" name="Freeform 227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7" name="Freeform 228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8" name="Freeform 229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79" name="Freeform 230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80" name="Freeform 231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68" name="Freeform 232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69" name="Freeform 233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70" name="Oval 234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71" name="Oval 235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72" name="Oval 236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73" name="Oval 237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74" name="Oval 238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66" name="Text Box 239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  <p:sp>
          <p:nvSpPr>
            <p:cNvPr id="250964" name="Rectangle 256"/>
            <p:cNvSpPr>
              <a:spLocks noChangeArrowheads="1"/>
            </p:cNvSpPr>
            <p:nvPr/>
          </p:nvSpPr>
          <p:spPr bwMode="auto">
            <a:xfrm>
              <a:off x="528" y="816"/>
              <a:ext cx="11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+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2 </a:t>
              </a:r>
              <a:r>
                <a:rPr lang="en-US" altLang="en-US" i="0">
                  <a:solidFill>
                    <a:srgbClr val="FF99FF"/>
                  </a:solidFill>
                </a:rPr>
                <a:t>+ 1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grpSp>
        <p:nvGrpSpPr>
          <p:cNvPr id="29" name="Group 277"/>
          <p:cNvGrpSpPr>
            <a:grpSpLocks/>
          </p:cNvGrpSpPr>
          <p:nvPr/>
        </p:nvGrpSpPr>
        <p:grpSpPr bwMode="auto">
          <a:xfrm>
            <a:off x="4867275" y="1295400"/>
            <a:ext cx="3971925" cy="2441575"/>
            <a:chOff x="3066" y="816"/>
            <a:chExt cx="2502" cy="1538"/>
          </a:xfrm>
        </p:grpSpPr>
        <p:grpSp>
          <p:nvGrpSpPr>
            <p:cNvPr id="250927" name="Group 172"/>
            <p:cNvGrpSpPr>
              <a:grpSpLocks/>
            </p:cNvGrpSpPr>
            <p:nvPr/>
          </p:nvGrpSpPr>
          <p:grpSpPr bwMode="auto">
            <a:xfrm>
              <a:off x="5130" y="1632"/>
              <a:ext cx="438" cy="626"/>
              <a:chOff x="4512" y="2880"/>
              <a:chExt cx="438" cy="626"/>
            </a:xfrm>
          </p:grpSpPr>
          <p:grpSp>
            <p:nvGrpSpPr>
              <p:cNvPr id="250946" name="Group 173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48" name="Group 174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56" name="Freeform 175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57" name="Freeform 176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58" name="Freeform 177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59" name="Freeform 178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60" name="Freeform 179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61" name="Freeform 180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49" name="Freeform 181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50" name="Freeform 182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51" name="Oval 183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52" name="Oval 184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53" name="Oval 185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54" name="Oval 186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55" name="Oval 187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47" name="Text Box 188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50928" name="Group 257"/>
            <p:cNvGrpSpPr>
              <a:grpSpLocks/>
            </p:cNvGrpSpPr>
            <p:nvPr/>
          </p:nvGrpSpPr>
          <p:grpSpPr bwMode="auto">
            <a:xfrm>
              <a:off x="3066" y="1728"/>
              <a:ext cx="438" cy="626"/>
              <a:chOff x="4512" y="2880"/>
              <a:chExt cx="438" cy="626"/>
            </a:xfrm>
          </p:grpSpPr>
          <p:grpSp>
            <p:nvGrpSpPr>
              <p:cNvPr id="250930" name="Group 258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32" name="Group 259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40" name="Freeform 260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1" name="Freeform 261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2" name="Freeform 262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3" name="Freeform 263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4" name="Freeform 264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45" name="Freeform 265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33" name="Freeform 266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34" name="Freeform 267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35" name="Oval 268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36" name="Oval 269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37" name="Oval 270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38" name="Oval 271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39" name="Oval 272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31" name="Text Box 273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sp>
          <p:nvSpPr>
            <p:cNvPr id="250929" name="Rectangle 274"/>
            <p:cNvSpPr>
              <a:spLocks noChangeArrowheads="1"/>
            </p:cNvSpPr>
            <p:nvPr/>
          </p:nvSpPr>
          <p:spPr bwMode="auto">
            <a:xfrm>
              <a:off x="3564" y="816"/>
              <a:ext cx="924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1</a:t>
              </a:r>
              <a:r>
                <a:rPr lang="en-US" altLang="en-US" i="0">
                  <a:solidFill>
                    <a:srgbClr val="FF99FF"/>
                  </a:solidFill>
                </a:rPr>
                <a:t>+0+1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sp>
        <p:nvSpPr>
          <p:cNvPr id="184600" name="Text Box 280"/>
          <p:cNvSpPr txBox="1">
            <a:spLocks noChangeArrowheads="1"/>
          </p:cNvSpPr>
          <p:nvPr/>
        </p:nvSpPr>
        <p:spPr bwMode="auto">
          <a:xfrm>
            <a:off x="5715000" y="1782763"/>
            <a:ext cx="31877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Same code works!</a:t>
            </a:r>
          </a:p>
        </p:txBody>
      </p:sp>
      <p:sp>
        <p:nvSpPr>
          <p:cNvPr id="184601" name="Text Box 281"/>
          <p:cNvSpPr txBox="1">
            <a:spLocks noChangeArrowheads="1"/>
          </p:cNvSpPr>
          <p:nvPr/>
        </p:nvSpPr>
        <p:spPr bwMode="auto">
          <a:xfrm>
            <a:off x="1231900" y="4648200"/>
            <a:ext cx="31877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Same code works!</a:t>
            </a:r>
          </a:p>
        </p:txBody>
      </p:sp>
      <p:sp>
        <p:nvSpPr>
          <p:cNvPr id="184604" name="Text Box 284"/>
          <p:cNvSpPr txBox="1">
            <a:spLocks noChangeArrowheads="1"/>
          </p:cNvSpPr>
          <p:nvPr/>
        </p:nvSpPr>
        <p:spPr bwMode="auto">
          <a:xfrm>
            <a:off x="6642100" y="1219200"/>
            <a:ext cx="2578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same code</a:t>
            </a:r>
          </a:p>
        </p:txBody>
      </p:sp>
      <p:sp>
        <p:nvSpPr>
          <p:cNvPr id="184605" name="Text Box 285"/>
          <p:cNvSpPr txBox="1">
            <a:spLocks noChangeArrowheads="1"/>
          </p:cNvSpPr>
          <p:nvPr/>
        </p:nvSpPr>
        <p:spPr bwMode="auto">
          <a:xfrm>
            <a:off x="533400" y="3886200"/>
            <a:ext cx="2578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same code</a:t>
            </a:r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7162800" y="5254625"/>
            <a:ext cx="1887538" cy="1273175"/>
            <a:chOff x="7162800" y="5254625"/>
            <a:chExt cx="1887055" cy="1273750"/>
          </a:xfrm>
        </p:grpSpPr>
        <p:grpSp>
          <p:nvGrpSpPr>
            <p:cNvPr id="250909" name="Group 103"/>
            <p:cNvGrpSpPr>
              <a:grpSpLocks/>
            </p:cNvGrpSpPr>
            <p:nvPr/>
          </p:nvGrpSpPr>
          <p:grpSpPr bwMode="auto">
            <a:xfrm>
              <a:off x="7162800" y="5254625"/>
              <a:ext cx="695325" cy="993775"/>
              <a:chOff x="4512" y="2880"/>
              <a:chExt cx="438" cy="626"/>
            </a:xfrm>
          </p:grpSpPr>
          <p:grpSp>
            <p:nvGrpSpPr>
              <p:cNvPr id="250911" name="Group 87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0913" name="Group 8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0921" name="Freeform 8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2" name="Freeform 9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3" name="Freeform 9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4" name="Freeform 9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5" name="Freeform 9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0926" name="Freeform 9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0914" name="Freeform 9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15" name="Freeform 9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916" name="Oval 9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17" name="Oval 9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18" name="Oval 9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19" name="Oval 10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0920" name="Oval 10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0912" name="Text Box 102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sp>
          <p:nvSpPr>
            <p:cNvPr id="250910" name="Text Box 280"/>
            <p:cNvSpPr txBox="1">
              <a:spLocks noChangeArrowheads="1"/>
            </p:cNvSpPr>
            <p:nvPr/>
          </p:nvSpPr>
          <p:spPr bwMode="auto">
            <a:xfrm>
              <a:off x="7162800" y="5943600"/>
              <a:ext cx="1887055" cy="5847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Base Case</a:t>
              </a:r>
            </a:p>
          </p:txBody>
        </p:sp>
      </p:grpSp>
      <p:sp>
        <p:nvSpPr>
          <p:cNvPr id="250908" name="Rectangle 170"/>
          <p:cNvSpPr>
            <a:spLocks noChangeArrowheads="1"/>
          </p:cNvSpPr>
          <p:nvPr/>
        </p:nvSpPr>
        <p:spPr bwMode="auto">
          <a:xfrm>
            <a:off x="7512050" y="228600"/>
            <a:ext cx="1179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(cases)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4600" grpId="0" autoUpdateAnimBg="0"/>
      <p:bldP spid="184601" grpId="0"/>
      <p:bldP spid="184604" grpId="0" autoUpdateAnimBg="0"/>
      <p:bldP spid="184605" grpId="0" autoUpdateAnimBg="0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26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8E2D784F-D668-4063-8BD0-3B69D2BF7269}"/>
              </a:ext>
            </a:extLst>
          </p:cNvPr>
          <p:cNvGrpSpPr/>
          <p:nvPr/>
        </p:nvGrpSpPr>
        <p:grpSpPr>
          <a:xfrm>
            <a:off x="73025" y="228600"/>
            <a:ext cx="8689974" cy="6477000"/>
            <a:chOff x="73025" y="228600"/>
            <a:chExt cx="8689974" cy="6477000"/>
          </a:xfrm>
        </p:grpSpPr>
        <p:grpSp>
          <p:nvGrpSpPr>
            <p:cNvPr id="242691" name="Group 4"/>
            <p:cNvGrpSpPr>
              <a:grpSpLocks/>
            </p:cNvGrpSpPr>
            <p:nvPr/>
          </p:nvGrpSpPr>
          <p:grpSpPr bwMode="auto">
            <a:xfrm>
              <a:off x="457200" y="3200400"/>
              <a:ext cx="7696200" cy="3352800"/>
              <a:chOff x="288" y="2016"/>
              <a:chExt cx="4848" cy="2112"/>
            </a:xfrm>
          </p:grpSpPr>
          <p:grpSp>
            <p:nvGrpSpPr>
              <p:cNvPr id="242739" name="Group 5"/>
              <p:cNvGrpSpPr>
                <a:grpSpLocks/>
              </p:cNvGrpSpPr>
              <p:nvPr/>
            </p:nvGrpSpPr>
            <p:grpSpPr bwMode="auto">
              <a:xfrm>
                <a:off x="2784" y="2016"/>
                <a:ext cx="336" cy="288"/>
                <a:chOff x="2352" y="960"/>
                <a:chExt cx="336" cy="288"/>
              </a:xfrm>
            </p:grpSpPr>
            <p:sp>
              <p:nvSpPr>
                <p:cNvPr id="242785" name="Oval 6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86" name="Rectangle 7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3</a:t>
                  </a:r>
                  <a:endParaRPr lang="en-US" altLang="en-US" sz="2000" i="0"/>
                </a:p>
              </p:txBody>
            </p:sp>
          </p:grpSp>
          <p:grpSp>
            <p:nvGrpSpPr>
              <p:cNvPr id="242740" name="Group 8"/>
              <p:cNvGrpSpPr>
                <a:grpSpLocks/>
              </p:cNvGrpSpPr>
              <p:nvPr/>
            </p:nvGrpSpPr>
            <p:grpSpPr bwMode="auto">
              <a:xfrm>
                <a:off x="1344" y="2544"/>
                <a:ext cx="336" cy="288"/>
                <a:chOff x="2352" y="960"/>
                <a:chExt cx="336" cy="288"/>
              </a:xfrm>
            </p:grpSpPr>
            <p:sp>
              <p:nvSpPr>
                <p:cNvPr id="242783" name="Oval 9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84" name="Rectangle 10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8</a:t>
                  </a:r>
                  <a:endParaRPr lang="en-US" altLang="en-US" sz="2000" i="0"/>
                </a:p>
              </p:txBody>
            </p:sp>
          </p:grpSp>
          <p:grpSp>
            <p:nvGrpSpPr>
              <p:cNvPr id="242741" name="Group 11"/>
              <p:cNvGrpSpPr>
                <a:grpSpLocks/>
              </p:cNvGrpSpPr>
              <p:nvPr/>
            </p:nvGrpSpPr>
            <p:grpSpPr bwMode="auto">
              <a:xfrm>
                <a:off x="720" y="2976"/>
                <a:ext cx="336" cy="288"/>
                <a:chOff x="2352" y="960"/>
                <a:chExt cx="336" cy="288"/>
              </a:xfrm>
            </p:grpSpPr>
            <p:sp>
              <p:nvSpPr>
                <p:cNvPr id="242781" name="Oval 12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82" name="Rectangle 13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1</a:t>
                  </a:r>
                  <a:endParaRPr lang="en-US" altLang="en-US" sz="2000" i="0"/>
                </a:p>
              </p:txBody>
            </p:sp>
          </p:grpSp>
          <p:grpSp>
            <p:nvGrpSpPr>
              <p:cNvPr id="242742" name="Group 14"/>
              <p:cNvGrpSpPr>
                <a:grpSpLocks/>
              </p:cNvGrpSpPr>
              <p:nvPr/>
            </p:nvGrpSpPr>
            <p:grpSpPr bwMode="auto">
              <a:xfrm>
                <a:off x="288" y="3408"/>
                <a:ext cx="336" cy="288"/>
                <a:chOff x="2352" y="960"/>
                <a:chExt cx="336" cy="288"/>
              </a:xfrm>
            </p:grpSpPr>
            <p:sp>
              <p:nvSpPr>
                <p:cNvPr id="242779" name="Oval 15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80" name="Rectangle 16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3</a:t>
                  </a:r>
                  <a:endParaRPr lang="en-US" altLang="en-US" sz="2000" i="0"/>
                </a:p>
              </p:txBody>
            </p:sp>
          </p:grpSp>
          <p:grpSp>
            <p:nvGrpSpPr>
              <p:cNvPr id="242743" name="Group 17"/>
              <p:cNvGrpSpPr>
                <a:grpSpLocks/>
              </p:cNvGrpSpPr>
              <p:nvPr/>
            </p:nvGrpSpPr>
            <p:grpSpPr bwMode="auto">
              <a:xfrm>
                <a:off x="1104" y="3408"/>
                <a:ext cx="336" cy="288"/>
                <a:chOff x="2352" y="960"/>
                <a:chExt cx="336" cy="288"/>
              </a:xfrm>
            </p:grpSpPr>
            <p:sp>
              <p:nvSpPr>
                <p:cNvPr id="242777" name="Oval 18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8" name="Rectangle 19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2</a:t>
                  </a:r>
                  <a:endParaRPr lang="en-US" altLang="en-US" sz="2000" i="0"/>
                </a:p>
              </p:txBody>
            </p:sp>
          </p:grpSp>
          <p:grpSp>
            <p:nvGrpSpPr>
              <p:cNvPr id="242744" name="Group 20"/>
              <p:cNvGrpSpPr>
                <a:grpSpLocks/>
              </p:cNvGrpSpPr>
              <p:nvPr/>
            </p:nvGrpSpPr>
            <p:grpSpPr bwMode="auto">
              <a:xfrm>
                <a:off x="1968" y="2976"/>
                <a:ext cx="336" cy="288"/>
                <a:chOff x="2352" y="960"/>
                <a:chExt cx="336" cy="288"/>
              </a:xfrm>
            </p:grpSpPr>
            <p:sp>
              <p:nvSpPr>
                <p:cNvPr id="242775" name="Oval 21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6" name="Rectangle 22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2</a:t>
                  </a:r>
                  <a:endParaRPr lang="en-US" altLang="en-US" sz="2000" i="0"/>
                </a:p>
              </p:txBody>
            </p:sp>
          </p:grpSp>
          <p:grpSp>
            <p:nvGrpSpPr>
              <p:cNvPr id="242745" name="Group 23"/>
              <p:cNvGrpSpPr>
                <a:grpSpLocks/>
              </p:cNvGrpSpPr>
              <p:nvPr/>
            </p:nvGrpSpPr>
            <p:grpSpPr bwMode="auto">
              <a:xfrm>
                <a:off x="2256" y="3360"/>
                <a:ext cx="336" cy="288"/>
                <a:chOff x="2352" y="960"/>
                <a:chExt cx="336" cy="288"/>
              </a:xfrm>
            </p:grpSpPr>
            <p:sp>
              <p:nvSpPr>
                <p:cNvPr id="242773" name="Oval 24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4" name="Rectangle 25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7</a:t>
                  </a:r>
                  <a:endParaRPr lang="en-US" altLang="en-US" sz="2000" i="0"/>
                </a:p>
              </p:txBody>
            </p:sp>
          </p:grpSp>
          <p:grpSp>
            <p:nvGrpSpPr>
              <p:cNvPr id="242746" name="Group 26"/>
              <p:cNvGrpSpPr>
                <a:grpSpLocks/>
              </p:cNvGrpSpPr>
              <p:nvPr/>
            </p:nvGrpSpPr>
            <p:grpSpPr bwMode="auto">
              <a:xfrm>
                <a:off x="4176" y="2544"/>
                <a:ext cx="336" cy="288"/>
                <a:chOff x="2352" y="960"/>
                <a:chExt cx="336" cy="288"/>
              </a:xfrm>
            </p:grpSpPr>
            <p:sp>
              <p:nvSpPr>
                <p:cNvPr id="242771" name="Oval 27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2" name="Rectangle 28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6</a:t>
                  </a:r>
                  <a:endParaRPr lang="en-US" altLang="en-US" sz="2000" i="0"/>
                </a:p>
              </p:txBody>
            </p:sp>
          </p:grpSp>
          <p:grpSp>
            <p:nvGrpSpPr>
              <p:cNvPr id="242747" name="Group 29"/>
              <p:cNvGrpSpPr>
                <a:grpSpLocks/>
              </p:cNvGrpSpPr>
              <p:nvPr/>
            </p:nvGrpSpPr>
            <p:grpSpPr bwMode="auto">
              <a:xfrm>
                <a:off x="3552" y="2976"/>
                <a:ext cx="336" cy="288"/>
                <a:chOff x="2352" y="960"/>
                <a:chExt cx="336" cy="288"/>
              </a:xfrm>
            </p:grpSpPr>
            <p:sp>
              <p:nvSpPr>
                <p:cNvPr id="242769" name="Oval 30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70" name="Rectangle 31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5</a:t>
                  </a:r>
                  <a:endParaRPr lang="en-US" altLang="en-US" sz="2000" i="0"/>
                </a:p>
              </p:txBody>
            </p:sp>
          </p:grpSp>
          <p:grpSp>
            <p:nvGrpSpPr>
              <p:cNvPr id="242748" name="Group 32"/>
              <p:cNvGrpSpPr>
                <a:grpSpLocks/>
              </p:cNvGrpSpPr>
              <p:nvPr/>
            </p:nvGrpSpPr>
            <p:grpSpPr bwMode="auto">
              <a:xfrm>
                <a:off x="3936" y="3408"/>
                <a:ext cx="336" cy="288"/>
                <a:chOff x="2352" y="960"/>
                <a:chExt cx="336" cy="288"/>
              </a:xfrm>
            </p:grpSpPr>
            <p:sp>
              <p:nvSpPr>
                <p:cNvPr id="242767" name="Oval 33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68" name="Rectangle 34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9</a:t>
                  </a:r>
                  <a:endParaRPr lang="en-US" altLang="en-US" sz="2000" i="0"/>
                </a:p>
              </p:txBody>
            </p:sp>
          </p:grpSp>
          <p:grpSp>
            <p:nvGrpSpPr>
              <p:cNvPr id="242749" name="Group 35"/>
              <p:cNvGrpSpPr>
                <a:grpSpLocks/>
              </p:cNvGrpSpPr>
              <p:nvPr/>
            </p:nvGrpSpPr>
            <p:grpSpPr bwMode="auto">
              <a:xfrm>
                <a:off x="4800" y="2976"/>
                <a:ext cx="336" cy="288"/>
                <a:chOff x="2352" y="960"/>
                <a:chExt cx="336" cy="288"/>
              </a:xfrm>
            </p:grpSpPr>
            <p:sp>
              <p:nvSpPr>
                <p:cNvPr id="242765" name="Oval 36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66" name="Rectangle 37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4</a:t>
                  </a:r>
                  <a:endParaRPr lang="en-US" altLang="en-US" sz="2000" i="0"/>
                </a:p>
              </p:txBody>
            </p:sp>
          </p:grpSp>
          <p:grpSp>
            <p:nvGrpSpPr>
              <p:cNvPr id="242750" name="Group 38"/>
              <p:cNvGrpSpPr>
                <a:grpSpLocks/>
              </p:cNvGrpSpPr>
              <p:nvPr/>
            </p:nvGrpSpPr>
            <p:grpSpPr bwMode="auto">
              <a:xfrm>
                <a:off x="3696" y="3840"/>
                <a:ext cx="336" cy="288"/>
                <a:chOff x="2352" y="960"/>
                <a:chExt cx="336" cy="288"/>
              </a:xfrm>
            </p:grpSpPr>
            <p:sp>
              <p:nvSpPr>
                <p:cNvPr id="242763" name="Oval 39"/>
                <p:cNvSpPr>
                  <a:spLocks noChangeArrowheads="1"/>
                </p:cNvSpPr>
                <p:nvPr/>
              </p:nvSpPr>
              <p:spPr bwMode="auto">
                <a:xfrm>
                  <a:off x="2352" y="960"/>
                  <a:ext cx="336" cy="288"/>
                </a:xfrm>
                <a:prstGeom prst="ellipse">
                  <a:avLst/>
                </a:prstGeom>
                <a:noFill/>
                <a:ln w="38100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42764" name="Rectangle 40"/>
                <p:cNvSpPr>
                  <a:spLocks noChangeArrowheads="1"/>
                </p:cNvSpPr>
                <p:nvPr/>
              </p:nvSpPr>
              <p:spPr bwMode="auto">
                <a:xfrm>
                  <a:off x="2414" y="974"/>
                  <a:ext cx="184" cy="25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CA" altLang="en-US" sz="2000" i="0"/>
                    <a:t>1</a:t>
                  </a:r>
                  <a:endParaRPr lang="en-US" altLang="en-US" sz="2000" i="0"/>
                </a:p>
              </p:txBody>
            </p:sp>
          </p:grpSp>
          <p:sp>
            <p:nvSpPr>
              <p:cNvPr id="242751" name="Line 41"/>
              <p:cNvSpPr>
                <a:spLocks noChangeShapeType="1"/>
              </p:cNvSpPr>
              <p:nvPr/>
            </p:nvSpPr>
            <p:spPr bwMode="auto">
              <a:xfrm flipH="1">
                <a:off x="168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2" name="Line 42"/>
              <p:cNvSpPr>
                <a:spLocks noChangeShapeType="1"/>
              </p:cNvSpPr>
              <p:nvPr/>
            </p:nvSpPr>
            <p:spPr bwMode="auto">
              <a:xfrm>
                <a:off x="1632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3" name="Line 43"/>
              <p:cNvSpPr>
                <a:spLocks noChangeShapeType="1"/>
              </p:cNvSpPr>
              <p:nvPr/>
            </p:nvSpPr>
            <p:spPr bwMode="auto">
              <a:xfrm>
                <a:off x="2208" y="3264"/>
                <a:ext cx="144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4" name="Line 44"/>
              <p:cNvSpPr>
                <a:spLocks noChangeShapeType="1"/>
              </p:cNvSpPr>
              <p:nvPr/>
            </p:nvSpPr>
            <p:spPr bwMode="auto">
              <a:xfrm flipH="1">
                <a:off x="1008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5" name="Line 45"/>
              <p:cNvSpPr>
                <a:spLocks noChangeShapeType="1"/>
              </p:cNvSpPr>
              <p:nvPr/>
            </p:nvSpPr>
            <p:spPr bwMode="auto">
              <a:xfrm>
                <a:off x="1008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6" name="Line 46"/>
              <p:cNvSpPr>
                <a:spLocks noChangeShapeType="1"/>
              </p:cNvSpPr>
              <p:nvPr/>
            </p:nvSpPr>
            <p:spPr bwMode="auto">
              <a:xfrm flipH="1">
                <a:off x="576" y="3216"/>
                <a:ext cx="192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7" name="Line 47"/>
              <p:cNvSpPr>
                <a:spLocks noChangeShapeType="1"/>
              </p:cNvSpPr>
              <p:nvPr/>
            </p:nvSpPr>
            <p:spPr bwMode="auto">
              <a:xfrm>
                <a:off x="3120" y="2208"/>
                <a:ext cx="1104" cy="43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8" name="Line 48"/>
              <p:cNvSpPr>
                <a:spLocks noChangeShapeType="1"/>
              </p:cNvSpPr>
              <p:nvPr/>
            </p:nvSpPr>
            <p:spPr bwMode="auto">
              <a:xfrm>
                <a:off x="4224" y="2784"/>
                <a:ext cx="0" cy="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59" name="Line 49"/>
              <p:cNvSpPr>
                <a:spLocks noChangeShapeType="1"/>
              </p:cNvSpPr>
              <p:nvPr/>
            </p:nvSpPr>
            <p:spPr bwMode="auto">
              <a:xfrm>
                <a:off x="4464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0" name="Line 50"/>
              <p:cNvSpPr>
                <a:spLocks noChangeShapeType="1"/>
              </p:cNvSpPr>
              <p:nvPr/>
            </p:nvSpPr>
            <p:spPr bwMode="auto">
              <a:xfrm flipH="1">
                <a:off x="3840" y="2784"/>
                <a:ext cx="384" cy="240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1" name="Line 51"/>
              <p:cNvSpPr>
                <a:spLocks noChangeShapeType="1"/>
              </p:cNvSpPr>
              <p:nvPr/>
            </p:nvSpPr>
            <p:spPr bwMode="auto">
              <a:xfrm>
                <a:off x="3840" y="3264"/>
                <a:ext cx="144" cy="192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62" name="Line 52"/>
              <p:cNvSpPr>
                <a:spLocks noChangeShapeType="1"/>
              </p:cNvSpPr>
              <p:nvPr/>
            </p:nvSpPr>
            <p:spPr bwMode="auto">
              <a:xfrm flipH="1">
                <a:off x="3936" y="3696"/>
                <a:ext cx="96" cy="144"/>
              </a:xfrm>
              <a:prstGeom prst="lin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42692" name="Group 88"/>
            <p:cNvGrpSpPr>
              <a:grpSpLocks/>
            </p:cNvGrpSpPr>
            <p:nvPr/>
          </p:nvGrpSpPr>
          <p:grpSpPr bwMode="auto">
            <a:xfrm>
              <a:off x="3886200" y="3151236"/>
              <a:ext cx="457200" cy="914400"/>
              <a:chOff x="2432" y="1328"/>
              <a:chExt cx="906" cy="2075"/>
            </a:xfrm>
          </p:grpSpPr>
          <p:sp>
            <p:nvSpPr>
              <p:cNvPr id="242733" name="Freeform 8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4" name="Freeform 9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5" name="Freeform 9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6" name="Freeform 9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7" name="Freeform 9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738" name="Freeform 9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4" name="Oval 103">
              <a:extLst>
                <a:ext uri="{FF2B5EF4-FFF2-40B4-BE49-F238E27FC236}">
                  <a16:creationId xmlns:a16="http://schemas.microsoft.com/office/drawing/2014/main" id="{EDD45818-6994-4029-9539-7255EE3556E8}"/>
                </a:ext>
              </a:extLst>
            </p:cNvPr>
            <p:cNvSpPr/>
            <p:nvPr/>
          </p:nvSpPr>
          <p:spPr bwMode="auto">
            <a:xfrm>
              <a:off x="4114800" y="2932044"/>
              <a:ext cx="1058655" cy="990600"/>
            </a:xfrm>
            <a:prstGeom prst="ellipse">
              <a:avLst/>
            </a:prstGeom>
            <a:noFill/>
            <a:ln w="38100" cap="flat" cmpd="sng" algn="ctr">
              <a:solidFill>
                <a:schemeClr val="tx2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GB" sz="2400" b="0" i="1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grpSp>
          <p:nvGrpSpPr>
            <p:cNvPr id="110" name="Group 109">
              <a:extLst>
                <a:ext uri="{FF2B5EF4-FFF2-40B4-BE49-F238E27FC236}">
                  <a16:creationId xmlns:a16="http://schemas.microsoft.com/office/drawing/2014/main" id="{F5A95C1B-0A13-4F9D-A62A-6202DBCE6AD9}"/>
                </a:ext>
              </a:extLst>
            </p:cNvPr>
            <p:cNvGrpSpPr/>
            <p:nvPr/>
          </p:nvGrpSpPr>
          <p:grpSpPr>
            <a:xfrm>
              <a:off x="73025" y="2997200"/>
              <a:ext cx="8461375" cy="3708400"/>
              <a:chOff x="73025" y="2997200"/>
              <a:chExt cx="8461375" cy="3708400"/>
            </a:xfrm>
          </p:grpSpPr>
          <p:sp>
            <p:nvSpPr>
              <p:cNvPr id="111" name="Freeform 56">
                <a:extLst>
                  <a:ext uri="{FF2B5EF4-FFF2-40B4-BE49-F238E27FC236}">
                    <a16:creationId xmlns:a16="http://schemas.microsoft.com/office/drawing/2014/main" id="{F75B3200-7AF4-4FB9-AB97-24AE7CC364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025" y="3729038"/>
                <a:ext cx="4643438" cy="2359025"/>
              </a:xfrm>
              <a:custGeom>
                <a:avLst/>
                <a:gdLst>
                  <a:gd name="T0" fmla="*/ 1449 w 2928"/>
                  <a:gd name="T1" fmla="*/ 0 h 1488"/>
                  <a:gd name="T2" fmla="*/ 0 w 2928"/>
                  <a:gd name="T3" fmla="*/ 1146 h 1488"/>
                  <a:gd name="T4" fmla="*/ 288 w 2928"/>
                  <a:gd name="T5" fmla="*/ 1434 h 1488"/>
                  <a:gd name="T6" fmla="*/ 2511 w 2928"/>
                  <a:gd name="T7" fmla="*/ 1434 h 1488"/>
                  <a:gd name="T8" fmla="*/ 2847 w 2928"/>
                  <a:gd name="T9" fmla="*/ 1077 h 1488"/>
                  <a:gd name="T10" fmla="*/ 1449 w 2928"/>
                  <a:gd name="T11" fmla="*/ 0 h 148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928"/>
                  <a:gd name="T19" fmla="*/ 0 h 1488"/>
                  <a:gd name="T20" fmla="*/ 2928 w 2928"/>
                  <a:gd name="T21" fmla="*/ 1488 h 148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928" h="1488">
                    <a:moveTo>
                      <a:pt x="1488" y="0"/>
                    </a:moveTo>
                    <a:lnTo>
                      <a:pt x="0" y="1200"/>
                    </a:lnTo>
                    <a:lnTo>
                      <a:pt x="288" y="1488"/>
                    </a:lnTo>
                    <a:lnTo>
                      <a:pt x="2592" y="1488"/>
                    </a:lnTo>
                    <a:lnTo>
                      <a:pt x="2928" y="1104"/>
                    </a:lnTo>
                    <a:lnTo>
                      <a:pt x="1488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 dirty="0"/>
              </a:p>
            </p:txBody>
          </p:sp>
          <p:sp>
            <p:nvSpPr>
              <p:cNvPr id="112" name="Freeform 57">
                <a:extLst>
                  <a:ext uri="{FF2B5EF4-FFF2-40B4-BE49-F238E27FC236}">
                    <a16:creationId xmlns:a16="http://schemas.microsoft.com/office/drawing/2014/main" id="{2B209EAB-79A3-43D9-9F24-517033C10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1600" y="3581400"/>
                <a:ext cx="3352800" cy="3124200"/>
              </a:xfrm>
              <a:custGeom>
                <a:avLst/>
                <a:gdLst>
                  <a:gd name="T0" fmla="*/ 1152 w 2112"/>
                  <a:gd name="T1" fmla="*/ 0 h 1968"/>
                  <a:gd name="T2" fmla="*/ 0 w 2112"/>
                  <a:gd name="T3" fmla="*/ 864 h 1968"/>
                  <a:gd name="T4" fmla="*/ 288 w 2112"/>
                  <a:gd name="T5" fmla="*/ 1968 h 1968"/>
                  <a:gd name="T6" fmla="*/ 2064 w 2112"/>
                  <a:gd name="T7" fmla="*/ 1968 h 1968"/>
                  <a:gd name="T8" fmla="*/ 2112 w 2112"/>
                  <a:gd name="T9" fmla="*/ 432 h 1968"/>
                  <a:gd name="T10" fmla="*/ 1152 w 2112"/>
                  <a:gd name="T11" fmla="*/ 0 h 19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w 2112"/>
                  <a:gd name="T19" fmla="*/ 0 h 1968"/>
                  <a:gd name="T20" fmla="*/ 2112 w 2112"/>
                  <a:gd name="T21" fmla="*/ 1968 h 1968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T18" t="T19" r="T20" b="T21"/>
                <a:pathLst>
                  <a:path w="2112" h="1968">
                    <a:moveTo>
                      <a:pt x="1152" y="0"/>
                    </a:moveTo>
                    <a:lnTo>
                      <a:pt x="0" y="864"/>
                    </a:lnTo>
                    <a:lnTo>
                      <a:pt x="288" y="1968"/>
                    </a:lnTo>
                    <a:lnTo>
                      <a:pt x="2064" y="1968"/>
                    </a:lnTo>
                    <a:lnTo>
                      <a:pt x="2112" y="432"/>
                    </a:lnTo>
                    <a:lnTo>
                      <a:pt x="1152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chemeClr val="accent2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13" name="Group 59">
                <a:extLst>
                  <a:ext uri="{FF2B5EF4-FFF2-40B4-BE49-F238E27FC236}">
                    <a16:creationId xmlns:a16="http://schemas.microsoft.com/office/drawing/2014/main" id="{94DBA31B-6C1A-4A76-AB02-4481695035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944355" y="3605175"/>
                <a:ext cx="381000" cy="993775"/>
                <a:chOff x="2308" y="1513"/>
                <a:chExt cx="1162" cy="2570"/>
              </a:xfrm>
            </p:grpSpPr>
            <p:grpSp>
              <p:nvGrpSpPr>
                <p:cNvPr id="129" name="Group 60">
                  <a:extLst>
                    <a:ext uri="{FF2B5EF4-FFF2-40B4-BE49-F238E27FC236}">
                      <a16:creationId xmlns:a16="http://schemas.microsoft.com/office/drawing/2014/main" id="{F75FFA7B-BE59-402D-BA2A-DCF7134234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37" name="Freeform 61">
                    <a:extLst>
                      <a:ext uri="{FF2B5EF4-FFF2-40B4-BE49-F238E27FC236}">
                        <a16:creationId xmlns:a16="http://schemas.microsoft.com/office/drawing/2014/main" id="{DBB2C5B8-0C6D-4BAE-BB1C-7D1B0460451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8" name="Freeform 62">
                    <a:extLst>
                      <a:ext uri="{FF2B5EF4-FFF2-40B4-BE49-F238E27FC236}">
                        <a16:creationId xmlns:a16="http://schemas.microsoft.com/office/drawing/2014/main" id="{391CEE62-ECC1-4EA2-9A76-6A59BCE0EA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39" name="Freeform 63">
                    <a:extLst>
                      <a:ext uri="{FF2B5EF4-FFF2-40B4-BE49-F238E27FC236}">
                        <a16:creationId xmlns:a16="http://schemas.microsoft.com/office/drawing/2014/main" id="{56C18C32-0982-46B3-8FF8-E9AF8369E6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0" name="Freeform 64">
                    <a:extLst>
                      <a:ext uri="{FF2B5EF4-FFF2-40B4-BE49-F238E27FC236}">
                        <a16:creationId xmlns:a16="http://schemas.microsoft.com/office/drawing/2014/main" id="{478C98FD-617D-44A0-A3DA-94F679BC98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65">
                    <a:extLst>
                      <a:ext uri="{FF2B5EF4-FFF2-40B4-BE49-F238E27FC236}">
                        <a16:creationId xmlns:a16="http://schemas.microsoft.com/office/drawing/2014/main" id="{F8BBE393-6125-446C-BC9D-9006398501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66">
                    <a:extLst>
                      <a:ext uri="{FF2B5EF4-FFF2-40B4-BE49-F238E27FC236}">
                        <a16:creationId xmlns:a16="http://schemas.microsoft.com/office/drawing/2014/main" id="{6DADD5BC-CAAA-4945-9F7D-17D33266B4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30" name="Freeform 67">
                  <a:extLst>
                    <a:ext uri="{FF2B5EF4-FFF2-40B4-BE49-F238E27FC236}">
                      <a16:creationId xmlns:a16="http://schemas.microsoft.com/office/drawing/2014/main" id="{2EB79589-1252-4714-903C-0DE1113AA1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1" name="Freeform 68">
                  <a:extLst>
                    <a:ext uri="{FF2B5EF4-FFF2-40B4-BE49-F238E27FC236}">
                      <a16:creationId xmlns:a16="http://schemas.microsoft.com/office/drawing/2014/main" id="{FF6BD7E4-C54D-417B-8CD1-C7465C8D8A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2" name="Oval 69">
                  <a:extLst>
                    <a:ext uri="{FF2B5EF4-FFF2-40B4-BE49-F238E27FC236}">
                      <a16:creationId xmlns:a16="http://schemas.microsoft.com/office/drawing/2014/main" id="{89945A07-2EC5-4EF9-96DE-A3E63F999F2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33" name="Oval 70">
                  <a:extLst>
                    <a:ext uri="{FF2B5EF4-FFF2-40B4-BE49-F238E27FC236}">
                      <a16:creationId xmlns:a16="http://schemas.microsoft.com/office/drawing/2014/main" id="{825CE261-EB1D-42CB-840E-E8F906F3D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34" name="Oval 71">
                  <a:extLst>
                    <a:ext uri="{FF2B5EF4-FFF2-40B4-BE49-F238E27FC236}">
                      <a16:creationId xmlns:a16="http://schemas.microsoft.com/office/drawing/2014/main" id="{1B50DF9F-9979-4402-9B8C-8C81DDDC7CB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35" name="Oval 72">
                  <a:extLst>
                    <a:ext uri="{FF2B5EF4-FFF2-40B4-BE49-F238E27FC236}">
                      <a16:creationId xmlns:a16="http://schemas.microsoft.com/office/drawing/2014/main" id="{16746EC0-3DF7-40CE-80F3-9210F757D8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36" name="Oval 73">
                  <a:extLst>
                    <a:ext uri="{FF2B5EF4-FFF2-40B4-BE49-F238E27FC236}">
                      <a16:creationId xmlns:a16="http://schemas.microsoft.com/office/drawing/2014/main" id="{B0C50BC0-EFAB-4D40-8BAB-EEDEF9E798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114" name="Group 72">
                <a:extLst>
                  <a:ext uri="{FF2B5EF4-FFF2-40B4-BE49-F238E27FC236}">
                    <a16:creationId xmlns:a16="http://schemas.microsoft.com/office/drawing/2014/main" id="{E25ABE1E-AC57-4F23-8AB5-57B9AC784A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88904" y="2997200"/>
                <a:ext cx="381000" cy="993775"/>
                <a:chOff x="2308" y="1513"/>
                <a:chExt cx="1162" cy="2570"/>
              </a:xfrm>
            </p:grpSpPr>
            <p:grpSp>
              <p:nvGrpSpPr>
                <p:cNvPr id="115" name="Group 73">
                  <a:extLst>
                    <a:ext uri="{FF2B5EF4-FFF2-40B4-BE49-F238E27FC236}">
                      <a16:creationId xmlns:a16="http://schemas.microsoft.com/office/drawing/2014/main" id="{843AE123-10C1-411F-9B9E-B957D97463B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23" name="Freeform 74">
                    <a:extLst>
                      <a:ext uri="{FF2B5EF4-FFF2-40B4-BE49-F238E27FC236}">
                        <a16:creationId xmlns:a16="http://schemas.microsoft.com/office/drawing/2014/main" id="{AD708022-B1BE-4718-9ABC-27EBB7772A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4" name="Freeform 75">
                    <a:extLst>
                      <a:ext uri="{FF2B5EF4-FFF2-40B4-BE49-F238E27FC236}">
                        <a16:creationId xmlns:a16="http://schemas.microsoft.com/office/drawing/2014/main" id="{F7C1F632-47F9-4FD0-B59C-574A53274F5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5" name="Freeform 76">
                    <a:extLst>
                      <a:ext uri="{FF2B5EF4-FFF2-40B4-BE49-F238E27FC236}">
                        <a16:creationId xmlns:a16="http://schemas.microsoft.com/office/drawing/2014/main" id="{510DA6AD-2F35-4ACF-8E83-499E341F409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6" name="Freeform 77">
                    <a:extLst>
                      <a:ext uri="{FF2B5EF4-FFF2-40B4-BE49-F238E27FC236}">
                        <a16:creationId xmlns:a16="http://schemas.microsoft.com/office/drawing/2014/main" id="{4D3A5A3A-BDFD-4866-B79C-AD853F13070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7" name="Freeform 78">
                    <a:extLst>
                      <a:ext uri="{FF2B5EF4-FFF2-40B4-BE49-F238E27FC236}">
                        <a16:creationId xmlns:a16="http://schemas.microsoft.com/office/drawing/2014/main" id="{CD86687E-817C-42E9-AA0C-3F2C3B5DDE6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28" name="Freeform 79">
                    <a:extLst>
                      <a:ext uri="{FF2B5EF4-FFF2-40B4-BE49-F238E27FC236}">
                        <a16:creationId xmlns:a16="http://schemas.microsoft.com/office/drawing/2014/main" id="{3DF8C5AE-B506-494F-8137-3DEC4BBD9A3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16" name="Freeform 80">
                  <a:extLst>
                    <a:ext uri="{FF2B5EF4-FFF2-40B4-BE49-F238E27FC236}">
                      <a16:creationId xmlns:a16="http://schemas.microsoft.com/office/drawing/2014/main" id="{1A1FFF49-B791-46AD-9A89-2F9FC05A8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7" name="Freeform 81">
                  <a:extLst>
                    <a:ext uri="{FF2B5EF4-FFF2-40B4-BE49-F238E27FC236}">
                      <a16:creationId xmlns:a16="http://schemas.microsoft.com/office/drawing/2014/main" id="{8AC460B3-4EC4-446B-8263-F76814233D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18" name="Oval 82">
                  <a:extLst>
                    <a:ext uri="{FF2B5EF4-FFF2-40B4-BE49-F238E27FC236}">
                      <a16:creationId xmlns:a16="http://schemas.microsoft.com/office/drawing/2014/main" id="{F3A2EB72-51A5-4C9C-8C33-5ED023F567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19" name="Oval 83">
                  <a:extLst>
                    <a:ext uri="{FF2B5EF4-FFF2-40B4-BE49-F238E27FC236}">
                      <a16:creationId xmlns:a16="http://schemas.microsoft.com/office/drawing/2014/main" id="{29CBBF72-7A90-4F4A-BDBB-B42F931561C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20" name="Oval 84">
                  <a:extLst>
                    <a:ext uri="{FF2B5EF4-FFF2-40B4-BE49-F238E27FC236}">
                      <a16:creationId xmlns:a16="http://schemas.microsoft.com/office/drawing/2014/main" id="{222C91A0-BADB-4D41-BC61-DCFFBCB5A25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21" name="Oval 85">
                  <a:extLst>
                    <a:ext uri="{FF2B5EF4-FFF2-40B4-BE49-F238E27FC236}">
                      <a16:creationId xmlns:a16="http://schemas.microsoft.com/office/drawing/2014/main" id="{E8F1C66E-9A2C-4299-AAFB-9F8C34FAA55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22" name="Oval 86">
                  <a:extLst>
                    <a:ext uri="{FF2B5EF4-FFF2-40B4-BE49-F238E27FC236}">
                      <a16:creationId xmlns:a16="http://schemas.microsoft.com/office/drawing/2014/main" id="{FB3D9FD4-AB17-48D6-A616-B205D653C2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sp>
          <p:nvSpPr>
            <p:cNvPr id="101" name="Rounded Rectangular Callout 1">
              <a:extLst>
                <a:ext uri="{FF2B5EF4-FFF2-40B4-BE49-F238E27FC236}">
                  <a16:creationId xmlns:a16="http://schemas.microsoft.com/office/drawing/2014/main" id="{1CD5E2E5-C5AD-4C8B-84A7-09EE30ED9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47724" y="856034"/>
              <a:ext cx="7915275" cy="1954351"/>
            </a:xfrm>
            <a:prstGeom prst="wedgeRoundRectCallout">
              <a:avLst>
                <a:gd name="adj1" fmla="val -11508"/>
                <a:gd name="adj2" fmla="val 61774"/>
                <a:gd name="adj3" fmla="val 16667"/>
              </a:avLst>
            </a:prstGeom>
            <a:noFill/>
            <a:ln w="25400" algn="ctr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lIns="0" tIns="0" rIns="0" bIns="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We want the running time to be constant O(1) per node.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As one stack frame, considering only one node, 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I personally can only spend a constant amount of time.</a:t>
              </a:r>
            </a:p>
          </p:txBody>
        </p:sp>
        <p:sp>
          <p:nvSpPr>
            <p:cNvPr id="95" name="Rectangle 153">
              <a:extLst>
                <a:ext uri="{FF2B5EF4-FFF2-40B4-BE49-F238E27FC236}">
                  <a16:creationId xmlns:a16="http://schemas.microsoft.com/office/drawing/2014/main" id="{E7F4EE9A-8DD6-4074-8FD5-03049B83F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570788" y="228600"/>
              <a:ext cx="1062037" cy="523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u="sng">
                  <a:solidFill>
                    <a:schemeClr val="tx2"/>
                  </a:solidFill>
                </a:rPr>
                <a:t>(time)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629670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Box 8"/>
          <p:cNvSpPr txBox="1">
            <a:spLocks noChangeArrowheads="1"/>
          </p:cNvSpPr>
          <p:nvPr/>
        </p:nvSpPr>
        <p:spPr bwMode="auto">
          <a:xfrm>
            <a:off x="76200" y="578584"/>
            <a:ext cx="679352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Fibonacci(n):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If n</a:t>
            </a:r>
            <a:r>
              <a:rPr lang="en-US" altLang="en-US" sz="2000" i="0" dirty="0">
                <a:solidFill>
                  <a:schemeClr val="accent1"/>
                </a:solidFill>
                <a:latin typeface="Times New Roman"/>
                <a:cs typeface="Times New Roman"/>
              </a:rPr>
              <a:t>≤</a:t>
            </a:r>
            <a:r>
              <a:rPr lang="en-US" altLang="en-US" sz="2000" i="0" dirty="0">
                <a:solidFill>
                  <a:schemeClr val="accent1"/>
                </a:solidFill>
              </a:rPr>
              <a:t>1 then return(n);</a:t>
            </a:r>
            <a:endParaRPr lang="en-US" altLang="en-US" sz="20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else return( Fibonacci(n-1) + Fibonacci(n-2) );</a:t>
            </a:r>
            <a:endParaRPr lang="en-US" altLang="en-US" sz="2000" i="0" baseline="30000" dirty="0">
              <a:solidFill>
                <a:schemeClr val="accent1"/>
              </a:solidFill>
            </a:endParaRPr>
          </a:p>
        </p:txBody>
      </p:sp>
      <mc:AlternateContent xmlns:mc="http://schemas.openxmlformats.org/markup-compatibility/2006" xmlns:a14="http://schemas.microsoft.com/office/drawing/2010/main">
        <mc:Choice Requires="a14">
          <p:graphicFrame>
            <p:nvGraphicFramePr>
              <p:cNvPr id="116" name="Table 115"/>
              <p:cNvGraphicFramePr>
                <a:graphicFrameLocks noGrp="1"/>
              </p:cNvGraphicFramePr>
              <p:nvPr/>
            </p:nvGraphicFramePr>
            <p:xfrm>
              <a:off x="832961" y="1772920"/>
              <a:ext cx="7396639" cy="73660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208280">
                      <a:extLst>
                        <a:ext uri="{9D8B030D-6E8A-4147-A177-3AD203B41FA5}">
                          <a16:colId xmlns:a16="http://schemas.microsoft.com/office/drawing/2014/main" val="20000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1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2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3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4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5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6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7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8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09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10"/>
                        </a:ext>
                      </a:extLst>
                    </a:gridCol>
                    <a:gridCol w="507845">
                      <a:extLst>
                        <a:ext uri="{9D8B030D-6E8A-4147-A177-3AD203B41FA5}">
                          <a16:colId xmlns:a16="http://schemas.microsoft.com/office/drawing/2014/main" val="20011"/>
                        </a:ext>
                      </a:extLst>
                    </a:gridCol>
                    <a:gridCol w="429316">
                      <a:extLst>
                        <a:ext uri="{9D8B030D-6E8A-4147-A177-3AD203B41FA5}">
                          <a16:colId xmlns:a16="http://schemas.microsoft.com/office/drawing/2014/main" val="20012"/>
                        </a:ext>
                      </a:extLst>
                    </a:gridCol>
                    <a:gridCol w="586374">
                      <a:extLst>
                        <a:ext uri="{9D8B030D-6E8A-4147-A177-3AD203B41FA5}">
                          <a16:colId xmlns:a16="http://schemas.microsoft.com/office/drawing/2014/main" val="20013"/>
                        </a:ext>
                      </a:extLst>
                    </a:gridCol>
                    <a:gridCol w="586374">
                      <a:extLst>
                        <a:ext uri="{9D8B030D-6E8A-4147-A177-3AD203B41FA5}">
                          <a16:colId xmlns:a16="http://schemas.microsoft.com/office/drawing/2014/main" val="20014"/>
                        </a:ext>
                      </a:extLst>
                    </a:gridCol>
                  </a:tblGrid>
                  <a:tr h="132080"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r>
                                  <a:rPr lang="en-CA" i="1" dirty="0" smtClean="0">
                                    <a:latin typeface="Cambria Math"/>
                                  </a:rPr>
                                  <m:t>𝑘</m:t>
                                </m:r>
                              </m:oMath>
                            </m:oMathPara>
                          </a14:m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0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1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2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3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4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5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6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7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8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9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10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11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12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…</a:t>
                          </a:r>
                        </a:p>
                      </a:txBody>
                      <a:tcPr anchor="ctr" anchorCtr="1"/>
                    </a:tc>
                    <a:extLst>
                      <a:ext uri="{0D108BD9-81ED-4DB2-BD59-A6C34878D82A}">
                        <a16:rowId xmlns:a16="http://schemas.microsoft.com/office/drawing/2014/main" val="10000"/>
                      </a:ext>
                    </a:extLst>
                  </a:tr>
                  <a:tr h="370840">
                    <a:tc>
                      <a:txBody>
                        <a:bodyPr/>
                        <a:lstStyle/>
                        <a:p>
                          <a:pPr/>
                          <a14:m>
                            <m:oMathPara xmlns:m="http://schemas.openxmlformats.org/officeDocument/2006/math">
                              <m:oMathParaPr>
                                <m:jc m:val="centerGroup"/>
                              </m:oMathParaPr>
                              <m:oMath xmlns:m="http://schemas.openxmlformats.org/officeDocument/2006/math">
                                <m:sSub>
                                  <m:sSubPr>
                                    <m:ctrlPr>
                                      <a:rPr lang="en-US" sz="1800" i="1" smtClean="0">
                                        <a:latin typeface="Cambria Math" panose="02040503050406030204" pitchFamily="18" charset="0"/>
                                      </a:rPr>
                                    </m:ctrlPr>
                                  </m:sSubPr>
                                  <m:e>
                                    <m:r>
                                      <a:rPr lang="en-CA" sz="1800" b="0" i="1" smtClean="0">
                                        <a:latin typeface="Cambria Math"/>
                                      </a:rPr>
                                      <m:t>𝐹</m:t>
                                    </m:r>
                                  </m:e>
                                  <m:sub>
                                    <m:r>
                                      <a:rPr lang="en-CA" sz="1800" b="0" i="1" smtClean="0">
                                        <a:latin typeface="Cambria Math"/>
                                      </a:rPr>
                                      <m:t>𝑘</m:t>
                                    </m:r>
                                  </m:sub>
                                </m:sSub>
                              </m:oMath>
                            </m:oMathPara>
                          </a14:m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0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1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1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2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3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5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8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13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21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34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55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89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144</a:t>
                          </a:r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/>
                            <a:t>…</a:t>
                          </a:r>
                        </a:p>
                      </a:txBody>
                      <a:tcPr anchor="ctr" anchorCtr="1"/>
                    </a:tc>
                    <a:extLst>
                      <a:ext uri="{0D108BD9-81ED-4DB2-BD59-A6C34878D82A}">
                        <a16:rowId xmlns:a16="http://schemas.microsoft.com/office/drawing/2014/main" val="10001"/>
                      </a:ext>
                    </a:extLst>
                  </a:tr>
                </a:tbl>
              </a:graphicData>
            </a:graphic>
          </p:graphicFrame>
        </mc:Choice>
        <mc:Fallback xmlns="">
          <p:graphicFrame>
            <p:nvGraphicFramePr>
              <p:cNvPr id="116" name="Table 115"/>
              <p:cNvGraphicFramePr>
                <a:graphicFrameLocks noGrp="1"/>
              </p:cNvGraphicFramePr>
              <p:nvPr>
                <p:extLst>
                  <p:ext uri="{D42A27DB-BD31-4B8C-83A1-F6EECF244321}">
                    <p14:modId xmlns:p14="http://schemas.microsoft.com/office/powerpoint/2010/main" val="3429961436"/>
                  </p:ext>
                </p:extLst>
              </p:nvPr>
            </p:nvGraphicFramePr>
            <p:xfrm>
              <a:off x="832961" y="1772920"/>
              <a:ext cx="7396639" cy="736600"/>
            </p:xfrm>
            <a:graphic>
              <a:graphicData uri="http://schemas.openxmlformats.org/drawingml/2006/table">
                <a:tbl>
                  <a:tblPr firstRow="1" bandRow="1">
                    <a:tableStyleId>{5C22544A-7EE6-4342-B048-85BDC9FD1C3A}</a:tableStyleId>
                  </a:tblPr>
                  <a:tblGrid>
                    <a:gridCol w="208280"/>
                    <a:gridCol w="507845"/>
                    <a:gridCol w="507845"/>
                    <a:gridCol w="507845"/>
                    <a:gridCol w="507845"/>
                    <a:gridCol w="507845"/>
                    <a:gridCol w="507845"/>
                    <a:gridCol w="507845"/>
                    <a:gridCol w="507845"/>
                    <a:gridCol w="507845"/>
                    <a:gridCol w="507845"/>
                    <a:gridCol w="507845"/>
                    <a:gridCol w="429316"/>
                    <a:gridCol w="586374"/>
                    <a:gridCol w="586374"/>
                  </a:tblGrid>
                  <a:tr h="36576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 anchorCtr="1">
                        <a:blipFill rotWithShape="1">
                          <a:blip r:embed="rId3"/>
                          <a:stretch>
                            <a:fillRect l="-2941" t="-8333" r="-3467647" b="-126667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0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1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2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3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4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5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6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7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8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9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10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11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12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…</a:t>
                          </a:r>
                          <a:endParaRPr lang="en-CA" dirty="0"/>
                        </a:p>
                      </a:txBody>
                      <a:tcPr anchor="ctr" anchorCtr="1"/>
                    </a:tc>
                  </a:tr>
                  <a:tr h="370840">
                    <a:tc>
                      <a:txBody>
                        <a:bodyPr/>
                        <a:lstStyle/>
                        <a:p>
                          <a:endParaRPr lang="en-US"/>
                        </a:p>
                      </a:txBody>
                      <a:tcPr anchor="ctr" anchorCtr="1">
                        <a:blipFill rotWithShape="1">
                          <a:blip r:embed="rId3"/>
                          <a:stretch>
                            <a:fillRect l="-2941" t="-106557" r="-3467647" b="-24590"/>
                          </a:stretch>
                        </a:blipFill>
                      </a:tcPr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0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1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1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2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3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5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8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13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21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34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55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89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144</a:t>
                          </a:r>
                          <a:endParaRPr lang="en-CA" dirty="0"/>
                        </a:p>
                      </a:txBody>
                      <a:tcPr anchor="ctr" anchorCtr="1"/>
                    </a:tc>
                    <a:tc>
                      <a:txBody>
                        <a:bodyPr/>
                        <a:lstStyle/>
                        <a:p>
                          <a:r>
                            <a:rPr lang="en-CA" dirty="0" smtClean="0"/>
                            <a:t>…</a:t>
                          </a:r>
                          <a:endParaRPr lang="en-CA" dirty="0"/>
                        </a:p>
                      </a:txBody>
                      <a:tcPr anchor="ctr" anchorCtr="1"/>
                    </a:tc>
                  </a:tr>
                </a:tbl>
              </a:graphicData>
            </a:graphic>
          </p:graphicFrame>
        </mc:Fallback>
      </mc:AlternateContent>
      <p:pic>
        <p:nvPicPr>
          <p:cNvPr id="381970" name="Picture 18" descr="http://pad2.whstatic.com/images/thumb/5/55/Calculate-the-Fibonacci-Sequence-Step-5.jpg/670px-Calculate-the-Fibonacci-Sequence-Step-5.jpg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741" b="32979"/>
          <a:stretch/>
        </p:blipFill>
        <p:spPr bwMode="auto">
          <a:xfrm>
            <a:off x="5536223" y="578584"/>
            <a:ext cx="2667000" cy="1066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9" name="Text Box 6"/>
          <p:cNvSpPr txBox="1">
            <a:spLocks noChangeArrowheads="1"/>
          </p:cNvSpPr>
          <p:nvPr/>
        </p:nvSpPr>
        <p:spPr bwMode="auto">
          <a:xfrm>
            <a:off x="3894605" y="58738"/>
            <a:ext cx="200567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 dirty="0">
                <a:solidFill>
                  <a:schemeClr val="tx2"/>
                </a:solidFill>
              </a:rPr>
              <a:t>Fibonacci</a:t>
            </a:r>
          </a:p>
        </p:txBody>
      </p:sp>
      <p:sp>
        <p:nvSpPr>
          <p:cNvPr id="5" name="AutoShape 22" descr="https://www.lhup.edu/~dsimanek/pseudo/fibonacci-water.jpg"/>
          <p:cNvSpPr>
            <a:spLocks noChangeAspect="1" noChangeArrowheads="1"/>
          </p:cNvSpPr>
          <p:nvPr/>
        </p:nvSpPr>
        <p:spPr bwMode="auto">
          <a:xfrm>
            <a:off x="63500" y="-136525"/>
            <a:ext cx="304800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grpSp>
        <p:nvGrpSpPr>
          <p:cNvPr id="6" name="Group 5"/>
          <p:cNvGrpSpPr/>
          <p:nvPr/>
        </p:nvGrpSpPr>
        <p:grpSpPr>
          <a:xfrm>
            <a:off x="591555" y="2598855"/>
            <a:ext cx="8095245" cy="4259145"/>
            <a:chOff x="591555" y="2598855"/>
            <a:chExt cx="8095245" cy="4259145"/>
          </a:xfrm>
        </p:grpSpPr>
        <p:grpSp>
          <p:nvGrpSpPr>
            <p:cNvPr id="4" name="Group 3"/>
            <p:cNvGrpSpPr/>
            <p:nvPr/>
          </p:nvGrpSpPr>
          <p:grpSpPr>
            <a:xfrm>
              <a:off x="591555" y="2598855"/>
              <a:ext cx="7892456" cy="4259145"/>
              <a:chOff x="591555" y="2598855"/>
              <a:chExt cx="7892456" cy="4259145"/>
            </a:xfrm>
          </p:grpSpPr>
          <p:pic>
            <p:nvPicPr>
              <p:cNvPr id="381954" name="Picture 2" descr="http://thefelderreport.com/wp-content/uploads/2014/03/Fibonacci-Squares-Golden-Spiral.jpg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16955" y="2895600"/>
                <a:ext cx="2481793" cy="139600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81958" name="Picture 6" descr="Sunflowers consulted Fibonacci for optimization"/>
              <p:cNvPicPr>
                <a:picLocks noChangeAspect="1" noChangeArrowheads="1"/>
              </p:cNvPicPr>
              <p:nvPr/>
            </p:nvPicPr>
            <p:blipFill rotWithShape="1"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9709" r="9522"/>
              <a:stretch/>
            </p:blipFill>
            <p:spPr bwMode="auto">
              <a:xfrm>
                <a:off x="3278785" y="2598855"/>
                <a:ext cx="2677515" cy="2071887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81960" name="Picture 8" descr="http://polynomialtimes.com/wp-content/uploads/2013/04/fibonacci-irene1.jpg"/>
              <p:cNvPicPr>
                <a:picLocks noChangeAspect="1" noChangeArrowheads="1"/>
              </p:cNvPicPr>
              <p:nvPr/>
            </p:nvPicPr>
            <p:blipFill>
              <a:blip r:embed="rId7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266085" y="4776232"/>
                <a:ext cx="2677515" cy="2081768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81962" name="Picture 10" descr="https://c3.staticflickr.com/3/2365/1843965369_9e32f1d1cb_b.jpg"/>
              <p:cNvPicPr>
                <a:picLocks noChangeAspect="1" noChangeArrowheads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6482170" y="4683442"/>
                <a:ext cx="2001841" cy="2001841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381964" name="Picture 12" descr="http://theoriesandideas.com/wp-content/uploads/2013/12/Fibbo1.jpg"/>
              <p:cNvPicPr>
                <a:picLocks noChangeAspect="1" noChangeArrowheads="1"/>
              </p:cNvPicPr>
              <p:nvPr/>
            </p:nvPicPr>
            <p:blipFill>
              <a:blip r:embed="rId9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591555" y="4597400"/>
                <a:ext cx="2430488" cy="1947863"/>
              </a:xfrm>
              <a:prstGeom prst="rect">
                <a:avLst/>
              </a:prstGeom>
              <a:noFill/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pic>
            <p:nvPicPr>
              <p:cNvPr id="123" name="Picture 122"/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6553200" y="2625427"/>
                <a:ext cx="1859783" cy="1946573"/>
              </a:xfrm>
              <a:prstGeom prst="rect">
                <a:avLst/>
              </a:prstGeom>
            </p:spPr>
          </p:pic>
        </p:grpSp>
        <p:pic>
          <p:nvPicPr>
            <p:cNvPr id="381976" name="Picture 24" descr="https://www.lhup.edu/~dsimanek/pseudo/fibonacci-water.jpg"/>
            <p:cNvPicPr>
              <a:picLocks noChangeAspect="1" noChangeArrowheads="1"/>
            </p:cNvPicPr>
            <p:nvPr/>
          </p:nvPicPr>
          <p:blipFill>
            <a:blip r:embed="rId11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150396" y="3959523"/>
              <a:ext cx="1611808" cy="161180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3" name="Text Box 8"/>
            <p:cNvSpPr txBox="1">
              <a:spLocks noChangeArrowheads="1"/>
            </p:cNvSpPr>
            <p:nvPr/>
          </p:nvSpPr>
          <p:spPr bwMode="auto">
            <a:xfrm>
              <a:off x="6934201" y="3547646"/>
              <a:ext cx="1752599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ts val="0"/>
                </a:spcBef>
                <a:buFontTx/>
                <a:buNone/>
              </a:pPr>
              <a:r>
                <a:rPr lang="en-US" altLang="en-US" sz="1600" i="0" dirty="0">
                  <a:solidFill>
                    <a:schemeClr val="bg2"/>
                  </a:solidFill>
                </a:rPr>
                <a:t>Golden Ratio</a:t>
              </a:r>
              <a:endParaRPr lang="en-US" altLang="en-US" sz="1600" i="0" baseline="30000" dirty="0">
                <a:solidFill>
                  <a:schemeClr val="bg2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8195650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819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819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Merge Sort</a:t>
            </a:r>
          </a:p>
        </p:txBody>
      </p:sp>
      <p:pic>
        <p:nvPicPr>
          <p:cNvPr id="2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223755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9" name="Text Box 103"/>
          <p:cNvSpPr txBox="1">
            <a:spLocks noChangeArrowheads="1"/>
          </p:cNvSpPr>
          <p:nvPr/>
        </p:nvSpPr>
        <p:spPr bwMode="auto">
          <a:xfrm>
            <a:off x="5867400" y="188912"/>
            <a:ext cx="31511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Split Set into Two</a:t>
            </a:r>
          </a:p>
        </p:txBody>
      </p:sp>
      <p:sp>
        <p:nvSpPr>
          <p:cNvPr id="55" name="AutoShape 8">
            <a:extLst>
              <a:ext uri="{FF2B5EF4-FFF2-40B4-BE49-F238E27FC236}">
                <a16:creationId xmlns:a16="http://schemas.microsoft.com/office/drawing/2014/main" id="{532258CD-F251-4C2D-906A-FB1722D49A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13510" y="990600"/>
            <a:ext cx="2944090" cy="1471613"/>
          </a:xfrm>
          <a:prstGeom prst="wedgeRectCallout">
            <a:avLst>
              <a:gd name="adj1" fmla="val -39959"/>
              <a:gd name="adj2" fmla="val -660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Use this help to solve your own instance.</a:t>
            </a:r>
          </a:p>
        </p:txBody>
      </p:sp>
      <p:grpSp>
        <p:nvGrpSpPr>
          <p:cNvPr id="85" name="Group 18">
            <a:extLst>
              <a:ext uri="{FF2B5EF4-FFF2-40B4-BE49-F238E27FC236}">
                <a16:creationId xmlns:a16="http://schemas.microsoft.com/office/drawing/2014/main" id="{2AC6C7A6-F543-429E-819D-918B509B4F8B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4495800"/>
            <a:ext cx="3352800" cy="533400"/>
            <a:chOff x="3072" y="3360"/>
            <a:chExt cx="2352" cy="336"/>
          </a:xfrm>
        </p:grpSpPr>
        <p:sp>
          <p:nvSpPr>
            <p:cNvPr id="86" name="Text Box 19">
              <a:extLst>
                <a:ext uri="{FF2B5EF4-FFF2-40B4-BE49-F238E27FC236}">
                  <a16:creationId xmlns:a16="http://schemas.microsoft.com/office/drawing/2014/main" id="{DF750FC8-78B5-45D4-9C7D-F3202C7C7C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14,23,25,30,31,52,62,79,88,98</a:t>
              </a:r>
              <a:endParaRPr lang="en-CA" altLang="en-US" sz="2000" i="0" dirty="0"/>
            </a:p>
          </p:txBody>
        </p:sp>
        <p:sp>
          <p:nvSpPr>
            <p:cNvPr id="87" name="Rectangle 20">
              <a:extLst>
                <a:ext uri="{FF2B5EF4-FFF2-40B4-BE49-F238E27FC236}">
                  <a16:creationId xmlns:a16="http://schemas.microsoft.com/office/drawing/2014/main" id="{0D1C97E8-1B2A-422A-A8B7-13A2E9665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89892D21-F55D-4B30-9610-8DB1C89584F3}"/>
              </a:ext>
            </a:extLst>
          </p:cNvPr>
          <p:cNvGrpSpPr/>
          <p:nvPr/>
        </p:nvGrpSpPr>
        <p:grpSpPr>
          <a:xfrm>
            <a:off x="990600" y="2819400"/>
            <a:ext cx="8001000" cy="2897188"/>
            <a:chOff x="990600" y="2819400"/>
            <a:chExt cx="8001000" cy="2897188"/>
          </a:xfrm>
        </p:grpSpPr>
        <p:sp>
          <p:nvSpPr>
            <p:cNvPr id="71" name="Text Box 10">
              <a:extLst>
                <a:ext uri="{FF2B5EF4-FFF2-40B4-BE49-F238E27FC236}">
                  <a16:creationId xmlns:a16="http://schemas.microsoft.com/office/drawing/2014/main" id="{425E1612-A963-4FDA-96FC-8BD0D31E91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81200" y="2819400"/>
              <a:ext cx="53340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Merge two sorted lists into one </a:t>
              </a:r>
            </a:p>
          </p:txBody>
        </p:sp>
        <p:grpSp>
          <p:nvGrpSpPr>
            <p:cNvPr id="88" name="Group 28">
              <a:extLst>
                <a:ext uri="{FF2B5EF4-FFF2-40B4-BE49-F238E27FC236}">
                  <a16:creationId xmlns:a16="http://schemas.microsoft.com/office/drawing/2014/main" id="{967F69C7-B5CC-4A01-AC0D-69AF90168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0600" y="3810000"/>
              <a:ext cx="8001000" cy="1906588"/>
              <a:chOff x="672" y="2016"/>
              <a:chExt cx="5040" cy="1201"/>
            </a:xfrm>
          </p:grpSpPr>
          <p:sp>
            <p:nvSpPr>
              <p:cNvPr id="89" name="Freeform 22">
                <a:extLst>
                  <a:ext uri="{FF2B5EF4-FFF2-40B4-BE49-F238E27FC236}">
                    <a16:creationId xmlns:a16="http://schemas.microsoft.com/office/drawing/2014/main" id="{46BDD8CB-5C95-48EC-8D48-E67E678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23">
                <a:extLst>
                  <a:ext uri="{FF2B5EF4-FFF2-40B4-BE49-F238E27FC236}">
                    <a16:creationId xmlns:a16="http://schemas.microsoft.com/office/drawing/2014/main" id="{0F62C656-85F1-4E16-A223-B9D81C20F18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24">
                <a:extLst>
                  <a:ext uri="{FF2B5EF4-FFF2-40B4-BE49-F238E27FC236}">
                    <a16:creationId xmlns:a16="http://schemas.microsoft.com/office/drawing/2014/main" id="{6FC4CAE1-3140-40A0-B1C5-5FECAFE2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pic>
        <p:nvPicPr>
          <p:cNvPr id="114" name="Picture 4">
            <a:extLst>
              <a:ext uri="{FF2B5EF4-FFF2-40B4-BE49-F238E27FC236}">
                <a16:creationId xmlns:a16="http://schemas.microsoft.com/office/drawing/2014/main" id="{311DEAB8-D3A8-41F8-9A09-97C9A961908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90631" y="2361221"/>
            <a:ext cx="1068537" cy="9636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1" name="Group 98">
            <a:extLst>
              <a:ext uri="{FF2B5EF4-FFF2-40B4-BE49-F238E27FC236}">
                <a16:creationId xmlns:a16="http://schemas.microsoft.com/office/drawing/2014/main" id="{D82A2E75-C98D-43D1-A2E4-533873CA2A07}"/>
              </a:ext>
            </a:extLst>
          </p:cNvPr>
          <p:cNvGrpSpPr>
            <a:grpSpLocks/>
          </p:cNvGrpSpPr>
          <p:nvPr/>
        </p:nvGrpSpPr>
        <p:grpSpPr bwMode="auto">
          <a:xfrm>
            <a:off x="4419600" y="3276600"/>
            <a:ext cx="457200" cy="914400"/>
            <a:chOff x="2432" y="1328"/>
            <a:chExt cx="906" cy="2075"/>
          </a:xfrm>
        </p:grpSpPr>
        <p:sp>
          <p:nvSpPr>
            <p:cNvPr id="52" name="Freeform 99">
              <a:extLst>
                <a:ext uri="{FF2B5EF4-FFF2-40B4-BE49-F238E27FC236}">
                  <a16:creationId xmlns:a16="http://schemas.microsoft.com/office/drawing/2014/main" id="{449885B8-A01B-442B-BD84-8E4183761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100">
              <a:extLst>
                <a:ext uri="{FF2B5EF4-FFF2-40B4-BE49-F238E27FC236}">
                  <a16:creationId xmlns:a16="http://schemas.microsoft.com/office/drawing/2014/main" id="{9D352ED6-189F-4578-BBBB-C42C44D5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101">
              <a:extLst>
                <a:ext uri="{FF2B5EF4-FFF2-40B4-BE49-F238E27FC236}">
                  <a16:creationId xmlns:a16="http://schemas.microsoft.com/office/drawing/2014/main" id="{0672855B-47D2-4B7E-8E43-AF71B1AB4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102">
              <a:extLst>
                <a:ext uri="{FF2B5EF4-FFF2-40B4-BE49-F238E27FC236}">
                  <a16:creationId xmlns:a16="http://schemas.microsoft.com/office/drawing/2014/main" id="{27E3227C-A6FC-4340-A3F5-5511B86DE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7" name="Freeform 103">
              <a:extLst>
                <a:ext uri="{FF2B5EF4-FFF2-40B4-BE49-F238E27FC236}">
                  <a16:creationId xmlns:a16="http://schemas.microsoft.com/office/drawing/2014/main" id="{D8E9973C-22ED-4F0A-99FF-9E4777D3A9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" name="Freeform 104">
              <a:extLst>
                <a:ext uri="{FF2B5EF4-FFF2-40B4-BE49-F238E27FC236}">
                  <a16:creationId xmlns:a16="http://schemas.microsoft.com/office/drawing/2014/main" id="{9A315D3F-6CD0-4699-835B-3511D8E008FB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76791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33333E-6 -4.44444E-6 L 0.06111 -0.4118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056" y="-20602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-4.44444E-6 L 0.125 -0.3125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250" y="-1562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2930" name="Text Box 3"/>
          <p:cNvSpPr txBox="1">
            <a:spLocks noChangeArrowheads="1"/>
          </p:cNvSpPr>
          <p:nvPr/>
        </p:nvSpPr>
        <p:spPr bwMode="auto">
          <a:xfrm>
            <a:off x="76200" y="868363"/>
            <a:ext cx="2284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52931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2389188" y="719138"/>
            <a:ext cx="6545262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∑</a:t>
            </a:r>
            <a:r>
              <a:rPr lang="en-US" altLang="en-US" sz="4000" i="0" baseline="-25000"/>
              <a:t>stack frame </a:t>
            </a:r>
            <a:r>
              <a:rPr lang="en-US" altLang="en-US" i="0"/>
              <a:t>Work done by stack frame</a:t>
            </a:r>
          </a:p>
        </p:txBody>
      </p:sp>
      <p:grpSp>
        <p:nvGrpSpPr>
          <p:cNvPr id="416" name="Group 415"/>
          <p:cNvGrpSpPr>
            <a:grpSpLocks/>
          </p:cNvGrpSpPr>
          <p:nvPr/>
        </p:nvGrpSpPr>
        <p:grpSpPr bwMode="auto">
          <a:xfrm>
            <a:off x="2025650" y="2133600"/>
            <a:ext cx="5213350" cy="3875088"/>
            <a:chOff x="0" y="990600"/>
            <a:chExt cx="9264649" cy="5867400"/>
          </a:xfrm>
        </p:grpSpPr>
        <p:grpSp>
          <p:nvGrpSpPr>
            <p:cNvPr id="252935" name="Group 148"/>
            <p:cNvGrpSpPr>
              <a:grpSpLocks/>
            </p:cNvGrpSpPr>
            <p:nvPr/>
          </p:nvGrpSpPr>
          <p:grpSpPr bwMode="auto">
            <a:xfrm>
              <a:off x="3657599" y="990600"/>
              <a:ext cx="1939925" cy="1676400"/>
              <a:chOff x="2352" y="624"/>
              <a:chExt cx="1222" cy="1056"/>
            </a:xfrm>
          </p:grpSpPr>
          <p:sp>
            <p:nvSpPr>
              <p:cNvPr id="253075" name="Rectangle 149"/>
              <p:cNvSpPr>
                <a:spLocks noChangeArrowheads="1"/>
              </p:cNvSpPr>
              <p:nvPr/>
            </p:nvSpPr>
            <p:spPr bwMode="auto">
              <a:xfrm>
                <a:off x="2352" y="624"/>
                <a:ext cx="1056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76" name="Text Box 150"/>
              <p:cNvSpPr txBox="1">
                <a:spLocks noChangeArrowheads="1"/>
              </p:cNvSpPr>
              <p:nvPr/>
            </p:nvSpPr>
            <p:spPr bwMode="auto">
              <a:xfrm>
                <a:off x="2400" y="624"/>
                <a:ext cx="1174" cy="8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 </a:t>
                </a:r>
                <a:r>
                  <a:rPr lang="en-US" altLang="en-US" sz="900" i="0"/>
                  <a:t>= 2133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2312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ac</a:t>
                </a:r>
                <a:r>
                  <a:rPr lang="en-US" altLang="en-US" sz="900" i="0"/>
                  <a:t> = 483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bd </a:t>
                </a:r>
                <a:r>
                  <a:rPr lang="en-US" altLang="en-US" sz="900" i="0"/>
                  <a:t>= 396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 i="0"/>
                  <a:t>(</a:t>
                </a:r>
                <a:r>
                  <a:rPr lang="en-US" altLang="en-US" sz="900"/>
                  <a:t>a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b</a:t>
                </a:r>
                <a:r>
                  <a:rPr lang="en-US" altLang="en-US" sz="900" i="0"/>
                  <a:t>)(</a:t>
                </a:r>
                <a:r>
                  <a:rPr lang="en-US" altLang="en-US" sz="900"/>
                  <a:t>c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d</a:t>
                </a:r>
                <a:r>
                  <a:rPr lang="en-US" altLang="en-US" sz="900" i="0"/>
                  <a:t>) = 1890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 = 4931496</a:t>
                </a:r>
              </a:p>
            </p:txBody>
          </p:sp>
        </p:grpSp>
        <p:grpSp>
          <p:nvGrpSpPr>
            <p:cNvPr id="252936" name="Group 151"/>
            <p:cNvGrpSpPr>
              <a:grpSpLocks/>
            </p:cNvGrpSpPr>
            <p:nvPr/>
          </p:nvGrpSpPr>
          <p:grpSpPr bwMode="auto">
            <a:xfrm>
              <a:off x="609601" y="3124200"/>
              <a:ext cx="1735138" cy="1676400"/>
              <a:chOff x="2352" y="624"/>
              <a:chExt cx="1093" cy="1056"/>
            </a:xfrm>
          </p:grpSpPr>
          <p:sp>
            <p:nvSpPr>
              <p:cNvPr id="253073" name="Rectangle 152"/>
              <p:cNvSpPr>
                <a:spLocks noChangeArrowheads="1"/>
              </p:cNvSpPr>
              <p:nvPr/>
            </p:nvSpPr>
            <p:spPr bwMode="auto">
              <a:xfrm>
                <a:off x="2352" y="624"/>
                <a:ext cx="1056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74" name="Text Box 153"/>
              <p:cNvSpPr txBox="1">
                <a:spLocks noChangeArrowheads="1"/>
              </p:cNvSpPr>
              <p:nvPr/>
            </p:nvSpPr>
            <p:spPr bwMode="auto">
              <a:xfrm>
                <a:off x="2400" y="624"/>
                <a:ext cx="1045" cy="8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21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 </a:t>
                </a:r>
                <a:r>
                  <a:rPr lang="en-US" altLang="en-US" sz="900" i="0"/>
                  <a:t>= 23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ac</a:t>
                </a:r>
                <a:r>
                  <a:rPr lang="en-US" altLang="en-US" sz="900" i="0"/>
                  <a:t> = 4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bd </a:t>
                </a:r>
                <a:r>
                  <a:rPr lang="en-US" altLang="en-US" sz="900" i="0"/>
                  <a:t>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 i="0"/>
                  <a:t>(</a:t>
                </a:r>
                <a:r>
                  <a:rPr lang="en-US" altLang="en-US" sz="900"/>
                  <a:t>a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b</a:t>
                </a:r>
                <a:r>
                  <a:rPr lang="en-US" altLang="en-US" sz="900" i="0"/>
                  <a:t>)(</a:t>
                </a:r>
                <a:r>
                  <a:rPr lang="en-US" altLang="en-US" sz="900"/>
                  <a:t>c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d</a:t>
                </a:r>
                <a:r>
                  <a:rPr lang="en-US" altLang="en-US" sz="900" i="0"/>
                  <a:t>) = 15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 = 483</a:t>
                </a:r>
              </a:p>
            </p:txBody>
          </p:sp>
        </p:grpSp>
        <p:grpSp>
          <p:nvGrpSpPr>
            <p:cNvPr id="252937" name="Group 154"/>
            <p:cNvGrpSpPr>
              <a:grpSpLocks/>
            </p:cNvGrpSpPr>
            <p:nvPr/>
          </p:nvGrpSpPr>
          <p:grpSpPr bwMode="auto">
            <a:xfrm>
              <a:off x="3657601" y="3124200"/>
              <a:ext cx="1735138" cy="1676400"/>
              <a:chOff x="2352" y="624"/>
              <a:chExt cx="1093" cy="1056"/>
            </a:xfrm>
          </p:grpSpPr>
          <p:sp>
            <p:nvSpPr>
              <p:cNvPr id="253071" name="Rectangle 155"/>
              <p:cNvSpPr>
                <a:spLocks noChangeArrowheads="1"/>
              </p:cNvSpPr>
              <p:nvPr/>
            </p:nvSpPr>
            <p:spPr bwMode="auto">
              <a:xfrm>
                <a:off x="2352" y="624"/>
                <a:ext cx="1056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72" name="Text Box 156"/>
              <p:cNvSpPr txBox="1">
                <a:spLocks noChangeArrowheads="1"/>
              </p:cNvSpPr>
              <p:nvPr/>
            </p:nvSpPr>
            <p:spPr bwMode="auto">
              <a:xfrm>
                <a:off x="2400" y="624"/>
                <a:ext cx="1045" cy="8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 = 33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12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ac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bd </a:t>
                </a:r>
                <a:r>
                  <a:rPr lang="en-US" altLang="en-US" sz="900" i="0"/>
                  <a:t>= 6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 i="0"/>
                  <a:t>(</a:t>
                </a:r>
                <a:r>
                  <a:rPr lang="en-US" altLang="en-US" sz="900"/>
                  <a:t>a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b</a:t>
                </a:r>
                <a:r>
                  <a:rPr lang="en-US" altLang="en-US" sz="900" i="0"/>
                  <a:t>)(</a:t>
                </a:r>
                <a:r>
                  <a:rPr lang="en-US" altLang="en-US" sz="900"/>
                  <a:t>c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d</a:t>
                </a:r>
                <a:r>
                  <a:rPr lang="en-US" altLang="en-US" sz="900" i="0"/>
                  <a:t>) = 18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 = 396</a:t>
                </a:r>
              </a:p>
            </p:txBody>
          </p:sp>
        </p:grpSp>
        <p:grpSp>
          <p:nvGrpSpPr>
            <p:cNvPr id="252938" name="Group 157"/>
            <p:cNvGrpSpPr>
              <a:grpSpLocks/>
            </p:cNvGrpSpPr>
            <p:nvPr/>
          </p:nvGrpSpPr>
          <p:grpSpPr bwMode="auto">
            <a:xfrm>
              <a:off x="6858001" y="3124200"/>
              <a:ext cx="1735138" cy="1676400"/>
              <a:chOff x="2352" y="624"/>
              <a:chExt cx="1093" cy="1056"/>
            </a:xfrm>
          </p:grpSpPr>
          <p:sp>
            <p:nvSpPr>
              <p:cNvPr id="253069" name="Rectangle 158"/>
              <p:cNvSpPr>
                <a:spLocks noChangeArrowheads="1"/>
              </p:cNvSpPr>
              <p:nvPr/>
            </p:nvSpPr>
            <p:spPr bwMode="auto">
              <a:xfrm>
                <a:off x="2352" y="624"/>
                <a:ext cx="1056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70" name="Text Box 159"/>
              <p:cNvSpPr txBox="1">
                <a:spLocks noChangeArrowheads="1"/>
              </p:cNvSpPr>
              <p:nvPr/>
            </p:nvSpPr>
            <p:spPr bwMode="auto">
              <a:xfrm>
                <a:off x="2400" y="624"/>
                <a:ext cx="1045" cy="8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54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35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ac</a:t>
                </a:r>
                <a:r>
                  <a:rPr lang="en-US" altLang="en-US" sz="900" i="0"/>
                  <a:t> = 15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bd</a:t>
                </a:r>
                <a:r>
                  <a:rPr lang="en-US" altLang="en-US" sz="900" i="0"/>
                  <a:t> = 20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 i="0"/>
                  <a:t>(</a:t>
                </a:r>
                <a:r>
                  <a:rPr lang="en-US" altLang="en-US" sz="900"/>
                  <a:t>a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b</a:t>
                </a:r>
                <a:r>
                  <a:rPr lang="en-US" altLang="en-US" sz="900" i="0"/>
                  <a:t>)(</a:t>
                </a:r>
                <a:r>
                  <a:rPr lang="en-US" altLang="en-US" sz="900"/>
                  <a:t>c</a:t>
                </a:r>
                <a:r>
                  <a:rPr lang="en-US" altLang="en-US" sz="900" i="0"/>
                  <a:t>+</a:t>
                </a:r>
                <a:r>
                  <a:rPr lang="en-US" altLang="en-US" sz="900"/>
                  <a:t>d</a:t>
                </a:r>
                <a:r>
                  <a:rPr lang="en-US" altLang="en-US" sz="900" i="0"/>
                  <a:t>) = 72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 = 1890</a:t>
                </a:r>
              </a:p>
            </p:txBody>
          </p:sp>
        </p:grpSp>
        <p:grpSp>
          <p:nvGrpSpPr>
            <p:cNvPr id="252939" name="Group 160"/>
            <p:cNvGrpSpPr>
              <a:grpSpLocks/>
            </p:cNvGrpSpPr>
            <p:nvPr/>
          </p:nvGrpSpPr>
          <p:grpSpPr bwMode="auto">
            <a:xfrm>
              <a:off x="76199" y="5410200"/>
              <a:ext cx="863600" cy="914400"/>
              <a:chOff x="1968" y="3072"/>
              <a:chExt cx="544" cy="576"/>
            </a:xfrm>
          </p:grpSpPr>
          <p:sp>
            <p:nvSpPr>
              <p:cNvPr id="253067" name="Rectangle 161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8" name="Text Box 162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496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=4</a:t>
                </a:r>
              </a:p>
            </p:txBody>
          </p:sp>
        </p:grpSp>
        <p:grpSp>
          <p:nvGrpSpPr>
            <p:cNvPr id="252940" name="Group 163"/>
            <p:cNvGrpSpPr>
              <a:grpSpLocks/>
            </p:cNvGrpSpPr>
            <p:nvPr/>
          </p:nvGrpSpPr>
          <p:grpSpPr bwMode="auto">
            <a:xfrm>
              <a:off x="990599" y="5410200"/>
              <a:ext cx="863600" cy="914400"/>
              <a:chOff x="1968" y="3072"/>
              <a:chExt cx="544" cy="576"/>
            </a:xfrm>
          </p:grpSpPr>
          <p:sp>
            <p:nvSpPr>
              <p:cNvPr id="253065" name="Rectangle 164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6" name="Text Box 165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496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1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=3</a:t>
                </a:r>
              </a:p>
            </p:txBody>
          </p:sp>
        </p:grpSp>
        <p:grpSp>
          <p:nvGrpSpPr>
            <p:cNvPr id="252941" name="Group 166"/>
            <p:cNvGrpSpPr>
              <a:grpSpLocks/>
            </p:cNvGrpSpPr>
            <p:nvPr/>
          </p:nvGrpSpPr>
          <p:grpSpPr bwMode="auto">
            <a:xfrm>
              <a:off x="1904999" y="5410200"/>
              <a:ext cx="965200" cy="914400"/>
              <a:chOff x="1968" y="3072"/>
              <a:chExt cx="608" cy="576"/>
            </a:xfrm>
          </p:grpSpPr>
          <p:sp>
            <p:nvSpPr>
              <p:cNvPr id="253063" name="Rectangle 167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4" name="Text Box 168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 </a:t>
                </a:r>
                <a:r>
                  <a:rPr lang="en-US" altLang="en-US" sz="900" i="0"/>
                  <a:t>= 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=15</a:t>
                </a:r>
              </a:p>
            </p:txBody>
          </p:sp>
        </p:grpSp>
        <p:grpSp>
          <p:nvGrpSpPr>
            <p:cNvPr id="252942" name="Group 169"/>
            <p:cNvGrpSpPr>
              <a:grpSpLocks/>
            </p:cNvGrpSpPr>
            <p:nvPr/>
          </p:nvGrpSpPr>
          <p:grpSpPr bwMode="auto">
            <a:xfrm>
              <a:off x="3276599" y="5410200"/>
              <a:ext cx="863600" cy="914400"/>
              <a:chOff x="1968" y="3072"/>
              <a:chExt cx="544" cy="576"/>
            </a:xfrm>
          </p:grpSpPr>
          <p:sp>
            <p:nvSpPr>
              <p:cNvPr id="253061" name="Rectangle 170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2" name="Text Box 171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496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1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=3</a:t>
                </a:r>
              </a:p>
            </p:txBody>
          </p:sp>
        </p:grpSp>
        <p:grpSp>
          <p:nvGrpSpPr>
            <p:cNvPr id="252943" name="Group 172"/>
            <p:cNvGrpSpPr>
              <a:grpSpLocks/>
            </p:cNvGrpSpPr>
            <p:nvPr/>
          </p:nvGrpSpPr>
          <p:grpSpPr bwMode="auto">
            <a:xfrm>
              <a:off x="4190999" y="5410200"/>
              <a:ext cx="863600" cy="914400"/>
              <a:chOff x="1968" y="3072"/>
              <a:chExt cx="544" cy="576"/>
            </a:xfrm>
          </p:grpSpPr>
          <p:sp>
            <p:nvSpPr>
              <p:cNvPr id="253059" name="Rectangle 173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60" name="Text Box 174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496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2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=6</a:t>
                </a:r>
              </a:p>
            </p:txBody>
          </p:sp>
        </p:grpSp>
        <p:grpSp>
          <p:nvGrpSpPr>
            <p:cNvPr id="252944" name="Group 175"/>
            <p:cNvGrpSpPr>
              <a:grpSpLocks/>
            </p:cNvGrpSpPr>
            <p:nvPr/>
          </p:nvGrpSpPr>
          <p:grpSpPr bwMode="auto">
            <a:xfrm>
              <a:off x="5105399" y="5410200"/>
              <a:ext cx="965200" cy="914400"/>
              <a:chOff x="1968" y="3072"/>
              <a:chExt cx="608" cy="576"/>
            </a:xfrm>
          </p:grpSpPr>
          <p:sp>
            <p:nvSpPr>
              <p:cNvPr id="253057" name="Rectangle 176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58" name="Text Box 177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6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=18</a:t>
                </a:r>
              </a:p>
            </p:txBody>
          </p:sp>
        </p:grpSp>
        <p:grpSp>
          <p:nvGrpSpPr>
            <p:cNvPr id="252945" name="Group 178"/>
            <p:cNvGrpSpPr>
              <a:grpSpLocks/>
            </p:cNvGrpSpPr>
            <p:nvPr/>
          </p:nvGrpSpPr>
          <p:grpSpPr bwMode="auto">
            <a:xfrm>
              <a:off x="6470649" y="5410200"/>
              <a:ext cx="965200" cy="914400"/>
              <a:chOff x="1968" y="3072"/>
              <a:chExt cx="608" cy="576"/>
            </a:xfrm>
          </p:grpSpPr>
          <p:sp>
            <p:nvSpPr>
              <p:cNvPr id="253055" name="Rectangle 179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56" name="Text Box 180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3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=15</a:t>
                </a:r>
              </a:p>
            </p:txBody>
          </p:sp>
        </p:grpSp>
        <p:grpSp>
          <p:nvGrpSpPr>
            <p:cNvPr id="252946" name="Group 181"/>
            <p:cNvGrpSpPr>
              <a:grpSpLocks/>
            </p:cNvGrpSpPr>
            <p:nvPr/>
          </p:nvGrpSpPr>
          <p:grpSpPr bwMode="auto">
            <a:xfrm>
              <a:off x="7385049" y="5410200"/>
              <a:ext cx="965200" cy="914400"/>
              <a:chOff x="1968" y="3072"/>
              <a:chExt cx="608" cy="576"/>
            </a:xfrm>
          </p:grpSpPr>
          <p:sp>
            <p:nvSpPr>
              <p:cNvPr id="253053" name="Rectangle 182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54" name="Text Box 183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4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</a:t>
                </a:r>
                <a:r>
                  <a:rPr lang="en-US" altLang="en-US" sz="900" i="0"/>
                  <a:t> = 5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=20</a:t>
                </a:r>
              </a:p>
            </p:txBody>
          </p:sp>
        </p:grpSp>
        <p:grpSp>
          <p:nvGrpSpPr>
            <p:cNvPr id="252947" name="Group 184"/>
            <p:cNvGrpSpPr>
              <a:grpSpLocks/>
            </p:cNvGrpSpPr>
            <p:nvPr/>
          </p:nvGrpSpPr>
          <p:grpSpPr bwMode="auto">
            <a:xfrm>
              <a:off x="8299449" y="5410200"/>
              <a:ext cx="965200" cy="914400"/>
              <a:chOff x="1968" y="3072"/>
              <a:chExt cx="608" cy="576"/>
            </a:xfrm>
          </p:grpSpPr>
          <p:sp>
            <p:nvSpPr>
              <p:cNvPr id="253051" name="Rectangle 185"/>
              <p:cNvSpPr>
                <a:spLocks noChangeArrowheads="1"/>
              </p:cNvSpPr>
              <p:nvPr/>
            </p:nvSpPr>
            <p:spPr bwMode="auto">
              <a:xfrm>
                <a:off x="1968" y="3072"/>
                <a:ext cx="480" cy="57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200"/>
              </a:p>
            </p:txBody>
          </p:sp>
          <p:sp>
            <p:nvSpPr>
              <p:cNvPr id="253052" name="Text Box 186"/>
              <p:cNvSpPr txBox="1">
                <a:spLocks noChangeArrowheads="1"/>
              </p:cNvSpPr>
              <p:nvPr/>
            </p:nvSpPr>
            <p:spPr bwMode="auto">
              <a:xfrm>
                <a:off x="2016" y="3072"/>
                <a:ext cx="560" cy="4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</a:t>
                </a:r>
                <a:r>
                  <a:rPr lang="en-US" altLang="en-US" sz="900" i="0"/>
                  <a:t> = 9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Y </a:t>
                </a:r>
                <a:r>
                  <a:rPr lang="en-US" altLang="en-US" sz="900" i="0"/>
                  <a:t>= 8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900"/>
                  <a:t>XY</a:t>
                </a:r>
                <a:r>
                  <a:rPr lang="en-US" altLang="en-US" sz="900" i="0"/>
                  <a:t>=72</a:t>
                </a:r>
              </a:p>
            </p:txBody>
          </p:sp>
        </p:grpSp>
        <p:sp>
          <p:nvSpPr>
            <p:cNvPr id="252948" name="Line 43"/>
            <p:cNvSpPr>
              <a:spLocks noChangeShapeType="1"/>
            </p:cNvSpPr>
            <p:nvPr/>
          </p:nvSpPr>
          <p:spPr bwMode="auto">
            <a:xfrm>
              <a:off x="4419600" y="2667000"/>
              <a:ext cx="0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49" name="Line 44"/>
            <p:cNvSpPr>
              <a:spLocks noChangeShapeType="1"/>
            </p:cNvSpPr>
            <p:nvPr/>
          </p:nvSpPr>
          <p:spPr bwMode="auto">
            <a:xfrm>
              <a:off x="4419600" y="2667000"/>
              <a:ext cx="3200400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0" name="Line 45"/>
            <p:cNvSpPr>
              <a:spLocks noChangeShapeType="1"/>
            </p:cNvSpPr>
            <p:nvPr/>
          </p:nvSpPr>
          <p:spPr bwMode="auto">
            <a:xfrm flipH="1">
              <a:off x="1447800" y="2667000"/>
              <a:ext cx="2971800" cy="4572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1" name="Line 46"/>
            <p:cNvSpPr>
              <a:spLocks noChangeShapeType="1"/>
            </p:cNvSpPr>
            <p:nvPr/>
          </p:nvSpPr>
          <p:spPr bwMode="auto">
            <a:xfrm flipH="1">
              <a:off x="381000" y="48006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2" name="Line 47"/>
            <p:cNvSpPr>
              <a:spLocks noChangeShapeType="1"/>
            </p:cNvSpPr>
            <p:nvPr/>
          </p:nvSpPr>
          <p:spPr bwMode="auto">
            <a:xfrm flipH="1">
              <a:off x="1371600" y="48006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3" name="Line 48"/>
            <p:cNvSpPr>
              <a:spLocks noChangeShapeType="1"/>
            </p:cNvSpPr>
            <p:nvPr/>
          </p:nvSpPr>
          <p:spPr bwMode="auto">
            <a:xfrm>
              <a:off x="1447800" y="48006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4" name="Line 49"/>
            <p:cNvSpPr>
              <a:spLocks noChangeShapeType="1"/>
            </p:cNvSpPr>
            <p:nvPr/>
          </p:nvSpPr>
          <p:spPr bwMode="auto">
            <a:xfrm flipH="1">
              <a:off x="3505200" y="48006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5" name="Line 50"/>
            <p:cNvSpPr>
              <a:spLocks noChangeShapeType="1"/>
            </p:cNvSpPr>
            <p:nvPr/>
          </p:nvSpPr>
          <p:spPr bwMode="auto">
            <a:xfrm flipH="1">
              <a:off x="4495800" y="48006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6" name="Line 51"/>
            <p:cNvSpPr>
              <a:spLocks noChangeShapeType="1"/>
            </p:cNvSpPr>
            <p:nvPr/>
          </p:nvSpPr>
          <p:spPr bwMode="auto">
            <a:xfrm>
              <a:off x="4572000" y="48006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7" name="Line 52"/>
            <p:cNvSpPr>
              <a:spLocks noChangeShapeType="1"/>
            </p:cNvSpPr>
            <p:nvPr/>
          </p:nvSpPr>
          <p:spPr bwMode="auto">
            <a:xfrm flipH="1">
              <a:off x="6629400" y="4800600"/>
              <a:ext cx="10668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8" name="Line 53"/>
            <p:cNvSpPr>
              <a:spLocks noChangeShapeType="1"/>
            </p:cNvSpPr>
            <p:nvPr/>
          </p:nvSpPr>
          <p:spPr bwMode="auto">
            <a:xfrm flipH="1">
              <a:off x="7620000" y="4800600"/>
              <a:ext cx="76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2959" name="Line 54"/>
            <p:cNvSpPr>
              <a:spLocks noChangeShapeType="1"/>
            </p:cNvSpPr>
            <p:nvPr/>
          </p:nvSpPr>
          <p:spPr bwMode="auto">
            <a:xfrm>
              <a:off x="7696200" y="4800600"/>
              <a:ext cx="838200" cy="609600"/>
            </a:xfrm>
            <a:prstGeom prst="line">
              <a:avLst/>
            </a:pr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2960" name="Group 55"/>
            <p:cNvGrpSpPr>
              <a:grpSpLocks/>
            </p:cNvGrpSpPr>
            <p:nvPr/>
          </p:nvGrpSpPr>
          <p:grpSpPr bwMode="auto">
            <a:xfrm>
              <a:off x="0" y="5943600"/>
              <a:ext cx="457200" cy="914400"/>
              <a:chOff x="2432" y="1328"/>
              <a:chExt cx="906" cy="2075"/>
            </a:xfrm>
          </p:grpSpPr>
          <p:sp>
            <p:nvSpPr>
              <p:cNvPr id="253045" name="Freeform 56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6" name="Freeform 57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7" name="Freeform 58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8" name="Freeform 59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9" name="Freeform 60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50" name="Freeform 61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1" name="Group 62"/>
            <p:cNvGrpSpPr>
              <a:grpSpLocks/>
            </p:cNvGrpSpPr>
            <p:nvPr/>
          </p:nvGrpSpPr>
          <p:grpSpPr bwMode="auto">
            <a:xfrm>
              <a:off x="838200" y="5943600"/>
              <a:ext cx="457200" cy="914400"/>
              <a:chOff x="2432" y="1328"/>
              <a:chExt cx="906" cy="2075"/>
            </a:xfrm>
          </p:grpSpPr>
          <p:sp>
            <p:nvSpPr>
              <p:cNvPr id="253039" name="Freeform 63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0" name="Freeform 64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1" name="Freeform 65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2" name="Freeform 66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3" name="Freeform 67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44" name="Freeform 68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2" name="Group 69"/>
            <p:cNvGrpSpPr>
              <a:grpSpLocks/>
            </p:cNvGrpSpPr>
            <p:nvPr/>
          </p:nvGrpSpPr>
          <p:grpSpPr bwMode="auto">
            <a:xfrm>
              <a:off x="1752600" y="5943600"/>
              <a:ext cx="457200" cy="914400"/>
              <a:chOff x="2432" y="1328"/>
              <a:chExt cx="906" cy="2075"/>
            </a:xfrm>
          </p:grpSpPr>
          <p:sp>
            <p:nvSpPr>
              <p:cNvPr id="253033" name="Freeform 70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4" name="Freeform 71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5" name="Freeform 72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6" name="Freeform 73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7" name="Freeform 74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8" name="Freeform 75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3" name="Group 76"/>
            <p:cNvGrpSpPr>
              <a:grpSpLocks/>
            </p:cNvGrpSpPr>
            <p:nvPr/>
          </p:nvGrpSpPr>
          <p:grpSpPr bwMode="auto">
            <a:xfrm>
              <a:off x="3124200" y="5943600"/>
              <a:ext cx="457200" cy="914400"/>
              <a:chOff x="2432" y="1328"/>
              <a:chExt cx="906" cy="2075"/>
            </a:xfrm>
          </p:grpSpPr>
          <p:sp>
            <p:nvSpPr>
              <p:cNvPr id="253027" name="Freeform 77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8" name="Freeform 78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9" name="Freeform 79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0" name="Freeform 80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1" name="Freeform 81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32" name="Freeform 82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4" name="Group 83"/>
            <p:cNvGrpSpPr>
              <a:grpSpLocks/>
            </p:cNvGrpSpPr>
            <p:nvPr/>
          </p:nvGrpSpPr>
          <p:grpSpPr bwMode="auto">
            <a:xfrm>
              <a:off x="4038600" y="5943600"/>
              <a:ext cx="457200" cy="914400"/>
              <a:chOff x="2432" y="1328"/>
              <a:chExt cx="906" cy="2075"/>
            </a:xfrm>
          </p:grpSpPr>
          <p:sp>
            <p:nvSpPr>
              <p:cNvPr id="253021" name="Freeform 84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2" name="Freeform 85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3" name="Freeform 86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4" name="Freeform 87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5" name="Freeform 88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6" name="Freeform 89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5" name="Group 90"/>
            <p:cNvGrpSpPr>
              <a:grpSpLocks/>
            </p:cNvGrpSpPr>
            <p:nvPr/>
          </p:nvGrpSpPr>
          <p:grpSpPr bwMode="auto">
            <a:xfrm>
              <a:off x="4953000" y="5943600"/>
              <a:ext cx="457200" cy="914400"/>
              <a:chOff x="2432" y="1328"/>
              <a:chExt cx="906" cy="2075"/>
            </a:xfrm>
          </p:grpSpPr>
          <p:sp>
            <p:nvSpPr>
              <p:cNvPr id="253015" name="Freeform 91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6" name="Freeform 92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7" name="Freeform 93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8" name="Freeform 94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9" name="Freeform 95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20" name="Freeform 96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6" name="Group 97"/>
            <p:cNvGrpSpPr>
              <a:grpSpLocks/>
            </p:cNvGrpSpPr>
            <p:nvPr/>
          </p:nvGrpSpPr>
          <p:grpSpPr bwMode="auto">
            <a:xfrm>
              <a:off x="6324600" y="5943600"/>
              <a:ext cx="457200" cy="914400"/>
              <a:chOff x="2432" y="1328"/>
              <a:chExt cx="906" cy="2075"/>
            </a:xfrm>
          </p:grpSpPr>
          <p:sp>
            <p:nvSpPr>
              <p:cNvPr id="253009" name="Freeform 98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0" name="Freeform 99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1" name="Freeform 100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2" name="Freeform 101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3" name="Freeform 102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14" name="Freeform 103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7" name="Group 104"/>
            <p:cNvGrpSpPr>
              <a:grpSpLocks/>
            </p:cNvGrpSpPr>
            <p:nvPr/>
          </p:nvGrpSpPr>
          <p:grpSpPr bwMode="auto">
            <a:xfrm>
              <a:off x="7239000" y="5943600"/>
              <a:ext cx="457200" cy="914400"/>
              <a:chOff x="2432" y="1328"/>
              <a:chExt cx="906" cy="2075"/>
            </a:xfrm>
          </p:grpSpPr>
          <p:sp>
            <p:nvSpPr>
              <p:cNvPr id="253003" name="Freeform 105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4" name="Freeform 106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5" name="Freeform 107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6" name="Freeform 108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7" name="Freeform 109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8" name="Freeform 110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8" name="Group 111"/>
            <p:cNvGrpSpPr>
              <a:grpSpLocks/>
            </p:cNvGrpSpPr>
            <p:nvPr/>
          </p:nvGrpSpPr>
          <p:grpSpPr bwMode="auto">
            <a:xfrm>
              <a:off x="8153400" y="5943600"/>
              <a:ext cx="457200" cy="914400"/>
              <a:chOff x="2432" y="1328"/>
              <a:chExt cx="906" cy="2075"/>
            </a:xfrm>
          </p:grpSpPr>
          <p:sp>
            <p:nvSpPr>
              <p:cNvPr id="252997" name="Freeform 112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8" name="Freeform 113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9" name="Freeform 114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0" name="Freeform 115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1" name="Freeform 116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002" name="Freeform 117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69" name="Group 118"/>
            <p:cNvGrpSpPr>
              <a:grpSpLocks/>
            </p:cNvGrpSpPr>
            <p:nvPr/>
          </p:nvGrpSpPr>
          <p:grpSpPr bwMode="auto">
            <a:xfrm>
              <a:off x="6553200" y="4191000"/>
              <a:ext cx="457200" cy="914400"/>
              <a:chOff x="2432" y="1328"/>
              <a:chExt cx="906" cy="2075"/>
            </a:xfrm>
          </p:grpSpPr>
          <p:sp>
            <p:nvSpPr>
              <p:cNvPr id="252991" name="Freeform 11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2" name="Freeform 12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3" name="Freeform 12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4" name="Freeform 12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5" name="Freeform 12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6" name="Freeform 12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70" name="Group 125"/>
            <p:cNvGrpSpPr>
              <a:grpSpLocks/>
            </p:cNvGrpSpPr>
            <p:nvPr/>
          </p:nvGrpSpPr>
          <p:grpSpPr bwMode="auto">
            <a:xfrm>
              <a:off x="3352800" y="4191000"/>
              <a:ext cx="457200" cy="914400"/>
              <a:chOff x="2432" y="1328"/>
              <a:chExt cx="906" cy="2075"/>
            </a:xfrm>
          </p:grpSpPr>
          <p:sp>
            <p:nvSpPr>
              <p:cNvPr id="252985" name="Freeform 126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6" name="Freeform 127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7" name="Freeform 128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8" name="Freeform 129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9" name="Freeform 130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90" name="Freeform 131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71" name="Group 132"/>
            <p:cNvGrpSpPr>
              <a:grpSpLocks/>
            </p:cNvGrpSpPr>
            <p:nvPr/>
          </p:nvGrpSpPr>
          <p:grpSpPr bwMode="auto">
            <a:xfrm>
              <a:off x="304800" y="4191000"/>
              <a:ext cx="457200" cy="914400"/>
              <a:chOff x="2432" y="1328"/>
              <a:chExt cx="906" cy="2075"/>
            </a:xfrm>
          </p:grpSpPr>
          <p:sp>
            <p:nvSpPr>
              <p:cNvPr id="252979" name="Freeform 133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0" name="Freeform 134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1" name="Freeform 135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2" name="Freeform 136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3" name="Freeform 137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84" name="Freeform 138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2972" name="Group 139"/>
            <p:cNvGrpSpPr>
              <a:grpSpLocks/>
            </p:cNvGrpSpPr>
            <p:nvPr/>
          </p:nvGrpSpPr>
          <p:grpSpPr bwMode="auto">
            <a:xfrm>
              <a:off x="3429000" y="2133600"/>
              <a:ext cx="457200" cy="914400"/>
              <a:chOff x="2432" y="1328"/>
              <a:chExt cx="906" cy="2075"/>
            </a:xfrm>
          </p:grpSpPr>
          <p:sp>
            <p:nvSpPr>
              <p:cNvPr id="252973" name="Freeform 140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4" name="Freeform 141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5" name="Freeform 142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6" name="Freeform 143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7" name="Freeform 144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2978" name="Freeform 145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52934" name="Rectangle 148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29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29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29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2930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3954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1295400" y="2128838"/>
            <a:ext cx="6045200" cy="2062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One stack frame 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for each node in the tree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and for empty trees hang off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constant work per stack frame.</a:t>
            </a:r>
          </a:p>
        </p:txBody>
      </p:sp>
      <p:grpSp>
        <p:nvGrpSpPr>
          <p:cNvPr id="233" name="Group 232"/>
          <p:cNvGrpSpPr>
            <a:grpSpLocks/>
          </p:cNvGrpSpPr>
          <p:nvPr/>
        </p:nvGrpSpPr>
        <p:grpSpPr bwMode="auto">
          <a:xfrm>
            <a:off x="4324350" y="5410200"/>
            <a:ext cx="4438650" cy="1325563"/>
            <a:chOff x="4323714" y="4345780"/>
            <a:chExt cx="4439286" cy="1326356"/>
          </a:xfrm>
        </p:grpSpPr>
        <p:grpSp>
          <p:nvGrpSpPr>
            <p:cNvPr id="254036" name="Group 3"/>
            <p:cNvGrpSpPr>
              <a:grpSpLocks/>
            </p:cNvGrpSpPr>
            <p:nvPr/>
          </p:nvGrpSpPr>
          <p:grpSpPr bwMode="auto">
            <a:xfrm>
              <a:off x="4323714" y="4724400"/>
              <a:ext cx="795974" cy="603106"/>
              <a:chOff x="1719264" y="5659582"/>
              <a:chExt cx="795974" cy="603106"/>
            </a:xfrm>
          </p:grpSpPr>
          <p:sp>
            <p:nvSpPr>
              <p:cNvPr id="25409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10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10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10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10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10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10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10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10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10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37" name="Group 234"/>
            <p:cNvGrpSpPr>
              <a:grpSpLocks/>
            </p:cNvGrpSpPr>
            <p:nvPr/>
          </p:nvGrpSpPr>
          <p:grpSpPr bwMode="auto">
            <a:xfrm>
              <a:off x="5029200" y="4724400"/>
              <a:ext cx="795974" cy="603106"/>
              <a:chOff x="1719264" y="5659582"/>
              <a:chExt cx="795974" cy="603106"/>
            </a:xfrm>
          </p:grpSpPr>
          <p:sp>
            <p:nvSpPr>
              <p:cNvPr id="25408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9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09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9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9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9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9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09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9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9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38" name="Group 245"/>
            <p:cNvGrpSpPr>
              <a:grpSpLocks/>
            </p:cNvGrpSpPr>
            <p:nvPr/>
          </p:nvGrpSpPr>
          <p:grpSpPr bwMode="auto">
            <a:xfrm>
              <a:off x="5985826" y="4724400"/>
              <a:ext cx="795974" cy="603106"/>
              <a:chOff x="1719264" y="5659582"/>
              <a:chExt cx="795974" cy="603106"/>
            </a:xfrm>
          </p:grpSpPr>
          <p:sp>
            <p:nvSpPr>
              <p:cNvPr id="25407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8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08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8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8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8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8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08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8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8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39" name="Group 256"/>
            <p:cNvGrpSpPr>
              <a:grpSpLocks/>
            </p:cNvGrpSpPr>
            <p:nvPr/>
          </p:nvGrpSpPr>
          <p:grpSpPr bwMode="auto">
            <a:xfrm>
              <a:off x="7038338" y="5069030"/>
              <a:ext cx="795974" cy="603106"/>
              <a:chOff x="1719264" y="5659582"/>
              <a:chExt cx="795974" cy="603106"/>
            </a:xfrm>
          </p:grpSpPr>
          <p:sp>
            <p:nvSpPr>
              <p:cNvPr id="25406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7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07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7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7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7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7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07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7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7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40" name="Group 267"/>
            <p:cNvGrpSpPr>
              <a:grpSpLocks/>
            </p:cNvGrpSpPr>
            <p:nvPr/>
          </p:nvGrpSpPr>
          <p:grpSpPr bwMode="auto">
            <a:xfrm>
              <a:off x="7967026" y="4391024"/>
              <a:ext cx="795974" cy="603106"/>
              <a:chOff x="1719264" y="5659582"/>
              <a:chExt cx="795974" cy="603106"/>
            </a:xfrm>
          </p:grpSpPr>
          <p:sp>
            <p:nvSpPr>
              <p:cNvPr id="254059" name="Freeform 69"/>
              <p:cNvSpPr>
                <a:spLocks/>
              </p:cNvSpPr>
              <p:nvPr/>
            </p:nvSpPr>
            <p:spPr bwMode="auto">
              <a:xfrm>
                <a:off x="1719264" y="581587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60" name="Group 87"/>
              <p:cNvGrpSpPr>
                <a:grpSpLocks/>
              </p:cNvGrpSpPr>
              <p:nvPr/>
            </p:nvGrpSpPr>
            <p:grpSpPr bwMode="auto">
              <a:xfrm>
                <a:off x="1822575" y="5860474"/>
                <a:ext cx="156449" cy="353290"/>
                <a:chOff x="1776" y="3408"/>
                <a:chExt cx="96" cy="192"/>
              </a:xfrm>
            </p:grpSpPr>
            <p:sp>
              <p:nvSpPr>
                <p:cNvPr id="25406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6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61" name="Line 45"/>
              <p:cNvSpPr>
                <a:spLocks noChangeShapeType="1"/>
              </p:cNvSpPr>
              <p:nvPr/>
            </p:nvSpPr>
            <p:spPr bwMode="auto">
              <a:xfrm flipH="1">
                <a:off x="2003425" y="5659582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62" name="Freeform 69"/>
              <p:cNvSpPr>
                <a:spLocks/>
              </p:cNvSpPr>
              <p:nvPr/>
            </p:nvSpPr>
            <p:spPr bwMode="auto">
              <a:xfrm>
                <a:off x="2154931" y="5801591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63" name="Group 87"/>
              <p:cNvGrpSpPr>
                <a:grpSpLocks/>
              </p:cNvGrpSpPr>
              <p:nvPr/>
            </p:nvGrpSpPr>
            <p:grpSpPr bwMode="auto">
              <a:xfrm>
                <a:off x="2258242" y="5846186"/>
                <a:ext cx="156449" cy="353290"/>
                <a:chOff x="1776" y="3408"/>
                <a:chExt cx="96" cy="192"/>
              </a:xfrm>
            </p:grpSpPr>
            <p:sp>
              <p:nvSpPr>
                <p:cNvPr id="254065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66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64" name="Line 45"/>
              <p:cNvSpPr>
                <a:spLocks noChangeShapeType="1"/>
              </p:cNvSpPr>
              <p:nvPr/>
            </p:nvSpPr>
            <p:spPr bwMode="auto">
              <a:xfrm>
                <a:off x="2271712" y="5659582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41" name="Group 5"/>
            <p:cNvGrpSpPr>
              <a:grpSpLocks/>
            </p:cNvGrpSpPr>
            <p:nvPr/>
          </p:nvGrpSpPr>
          <p:grpSpPr bwMode="auto">
            <a:xfrm>
              <a:off x="6965496" y="4345780"/>
              <a:ext cx="360307" cy="603106"/>
              <a:chOff x="8895714" y="3048000"/>
              <a:chExt cx="360307" cy="603106"/>
            </a:xfrm>
          </p:grpSpPr>
          <p:sp>
            <p:nvSpPr>
              <p:cNvPr id="254054" name="Freeform 69"/>
              <p:cNvSpPr>
                <a:spLocks/>
              </p:cNvSpPr>
              <p:nvPr/>
            </p:nvSpPr>
            <p:spPr bwMode="auto">
              <a:xfrm>
                <a:off x="8895714" y="3204297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55" name="Group 87"/>
              <p:cNvGrpSpPr>
                <a:grpSpLocks/>
              </p:cNvGrpSpPr>
              <p:nvPr/>
            </p:nvGrpSpPr>
            <p:grpSpPr bwMode="auto">
              <a:xfrm>
                <a:off x="8999025" y="3248892"/>
                <a:ext cx="156449" cy="353290"/>
                <a:chOff x="1776" y="3408"/>
                <a:chExt cx="96" cy="192"/>
              </a:xfrm>
            </p:grpSpPr>
            <p:sp>
              <p:nvSpPr>
                <p:cNvPr id="25405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5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56" name="Line 45"/>
              <p:cNvSpPr>
                <a:spLocks noChangeShapeType="1"/>
              </p:cNvSpPr>
              <p:nvPr/>
            </p:nvSpPr>
            <p:spPr bwMode="auto">
              <a:xfrm flipH="1">
                <a:off x="9179875" y="3048000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42" name="Group 4"/>
            <p:cNvGrpSpPr>
              <a:grpSpLocks/>
            </p:cNvGrpSpPr>
            <p:nvPr/>
          </p:nvGrpSpPr>
          <p:grpSpPr bwMode="auto">
            <a:xfrm>
              <a:off x="7724776" y="4772024"/>
              <a:ext cx="360307" cy="588818"/>
              <a:chOff x="9545693" y="3048000"/>
              <a:chExt cx="360307" cy="588818"/>
            </a:xfrm>
          </p:grpSpPr>
          <p:sp>
            <p:nvSpPr>
              <p:cNvPr id="254049" name="Freeform 69"/>
              <p:cNvSpPr>
                <a:spLocks/>
              </p:cNvSpPr>
              <p:nvPr/>
            </p:nvSpPr>
            <p:spPr bwMode="auto">
              <a:xfrm>
                <a:off x="9545693" y="3190009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50" name="Group 87"/>
              <p:cNvGrpSpPr>
                <a:grpSpLocks/>
              </p:cNvGrpSpPr>
              <p:nvPr/>
            </p:nvGrpSpPr>
            <p:grpSpPr bwMode="auto">
              <a:xfrm>
                <a:off x="9649004" y="3234604"/>
                <a:ext cx="156449" cy="353290"/>
                <a:chOff x="1776" y="3408"/>
                <a:chExt cx="96" cy="192"/>
              </a:xfrm>
            </p:grpSpPr>
            <p:sp>
              <p:nvSpPr>
                <p:cNvPr id="254052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53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51" name="Line 45"/>
              <p:cNvSpPr>
                <a:spLocks noChangeShapeType="1"/>
              </p:cNvSpPr>
              <p:nvPr/>
            </p:nvSpPr>
            <p:spPr bwMode="auto">
              <a:xfrm>
                <a:off x="9662474" y="3048000"/>
                <a:ext cx="1428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043" name="Group 291"/>
            <p:cNvGrpSpPr>
              <a:grpSpLocks/>
            </p:cNvGrpSpPr>
            <p:nvPr/>
          </p:nvGrpSpPr>
          <p:grpSpPr bwMode="auto">
            <a:xfrm>
              <a:off x="5735693" y="4386264"/>
              <a:ext cx="360307" cy="603106"/>
              <a:chOff x="8895714" y="3048000"/>
              <a:chExt cx="360307" cy="603106"/>
            </a:xfrm>
          </p:grpSpPr>
          <p:sp>
            <p:nvSpPr>
              <p:cNvPr id="254044" name="Freeform 69"/>
              <p:cNvSpPr>
                <a:spLocks/>
              </p:cNvSpPr>
              <p:nvPr/>
            </p:nvSpPr>
            <p:spPr bwMode="auto">
              <a:xfrm>
                <a:off x="8895714" y="3204297"/>
                <a:ext cx="360307" cy="446809"/>
              </a:xfrm>
              <a:custGeom>
                <a:avLst/>
                <a:gdLst>
                  <a:gd name="T0" fmla="*/ 2147483647 w 672"/>
                  <a:gd name="T1" fmla="*/ 0 h 624"/>
                  <a:gd name="T2" fmla="*/ 0 w 672"/>
                  <a:gd name="T3" fmla="*/ 2147483647 h 624"/>
                  <a:gd name="T4" fmla="*/ 2147483647 w 672"/>
                  <a:gd name="T5" fmla="*/ 2147483647 h 624"/>
                  <a:gd name="T6" fmla="*/ 2147483647 w 672"/>
                  <a:gd name="T7" fmla="*/ 2147483647 h 624"/>
                  <a:gd name="T8" fmla="*/ 2147483647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254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045" name="Group 87"/>
              <p:cNvGrpSpPr>
                <a:grpSpLocks/>
              </p:cNvGrpSpPr>
              <p:nvPr/>
            </p:nvGrpSpPr>
            <p:grpSpPr bwMode="auto">
              <a:xfrm>
                <a:off x="8999025" y="3248892"/>
                <a:ext cx="156449" cy="353290"/>
                <a:chOff x="1776" y="3408"/>
                <a:chExt cx="96" cy="192"/>
              </a:xfrm>
            </p:grpSpPr>
            <p:sp>
              <p:nvSpPr>
                <p:cNvPr id="254047" name="Oval 88"/>
                <p:cNvSpPr>
                  <a:spLocks noChangeArrowheads="1"/>
                </p:cNvSpPr>
                <p:nvPr/>
              </p:nvSpPr>
              <p:spPr bwMode="auto">
                <a:xfrm>
                  <a:off x="1776" y="3456"/>
                  <a:ext cx="96" cy="96"/>
                </a:xfrm>
                <a:prstGeom prst="ellips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000"/>
                </a:p>
              </p:txBody>
            </p:sp>
            <p:sp>
              <p:nvSpPr>
                <p:cNvPr id="254048" name="Line 89"/>
                <p:cNvSpPr>
                  <a:spLocks noChangeShapeType="1"/>
                </p:cNvSpPr>
                <p:nvPr/>
              </p:nvSpPr>
              <p:spPr bwMode="auto">
                <a:xfrm flipH="1">
                  <a:off x="1776" y="3408"/>
                  <a:ext cx="96" cy="192"/>
                </a:xfrm>
                <a:prstGeom prst="line">
                  <a:avLst/>
                </a:prstGeom>
                <a:noFill/>
                <a:ln w="25400">
                  <a:solidFill>
                    <a:srgbClr val="33CC33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4046" name="Line 45"/>
              <p:cNvSpPr>
                <a:spLocks noChangeShapeType="1"/>
              </p:cNvSpPr>
              <p:nvPr/>
            </p:nvSpPr>
            <p:spPr bwMode="auto">
              <a:xfrm flipH="1">
                <a:off x="9179875" y="3048000"/>
                <a:ext cx="75854" cy="200892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02755" name="Group 202754"/>
          <p:cNvGrpSpPr>
            <a:grpSpLocks/>
          </p:cNvGrpSpPr>
          <p:nvPr/>
        </p:nvGrpSpPr>
        <p:grpSpPr bwMode="auto">
          <a:xfrm>
            <a:off x="4667250" y="4248150"/>
            <a:ext cx="3875088" cy="1897063"/>
            <a:chOff x="4667187" y="4247473"/>
            <a:chExt cx="3875119" cy="1897448"/>
          </a:xfrm>
        </p:grpSpPr>
        <p:grpSp>
          <p:nvGrpSpPr>
            <p:cNvPr id="253996" name="Group 233"/>
            <p:cNvGrpSpPr>
              <a:grpSpLocks/>
            </p:cNvGrpSpPr>
            <p:nvPr/>
          </p:nvGrpSpPr>
          <p:grpSpPr bwMode="auto">
            <a:xfrm>
              <a:off x="4667187" y="4315692"/>
              <a:ext cx="3875119" cy="1829229"/>
              <a:chOff x="4667187" y="3248892"/>
              <a:chExt cx="3875119" cy="1829229"/>
            </a:xfrm>
          </p:grpSpPr>
          <p:sp>
            <p:nvSpPr>
              <p:cNvPr id="254012" name="Line 40"/>
              <p:cNvSpPr>
                <a:spLocks noChangeShapeType="1"/>
              </p:cNvSpPr>
              <p:nvPr/>
            </p:nvSpPr>
            <p:spPr bwMode="auto">
              <a:xfrm flipH="1">
                <a:off x="5803648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3" name="Line 41"/>
              <p:cNvSpPr>
                <a:spLocks noChangeShapeType="1"/>
              </p:cNvSpPr>
              <p:nvPr/>
            </p:nvSpPr>
            <p:spPr bwMode="auto">
              <a:xfrm>
                <a:off x="5765721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4" name="Line 42"/>
              <p:cNvSpPr>
                <a:spLocks noChangeShapeType="1"/>
              </p:cNvSpPr>
              <p:nvPr/>
            </p:nvSpPr>
            <p:spPr bwMode="auto">
              <a:xfrm>
                <a:off x="6220846" y="43572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5" name="Line 43"/>
              <p:cNvSpPr>
                <a:spLocks noChangeShapeType="1"/>
              </p:cNvSpPr>
              <p:nvPr/>
            </p:nvSpPr>
            <p:spPr bwMode="auto">
              <a:xfrm flipH="1">
                <a:off x="5272669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6" name="Line 44"/>
              <p:cNvSpPr>
                <a:spLocks noChangeShapeType="1"/>
              </p:cNvSpPr>
              <p:nvPr/>
            </p:nvSpPr>
            <p:spPr bwMode="auto">
              <a:xfrm>
                <a:off x="5272669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7" name="Line 45"/>
              <p:cNvSpPr>
                <a:spLocks noChangeShapeType="1"/>
              </p:cNvSpPr>
              <p:nvPr/>
            </p:nvSpPr>
            <p:spPr bwMode="auto">
              <a:xfrm flipH="1">
                <a:off x="4931325" y="43156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8" name="Line 46"/>
              <p:cNvSpPr>
                <a:spLocks noChangeShapeType="1"/>
              </p:cNvSpPr>
              <p:nvPr/>
            </p:nvSpPr>
            <p:spPr bwMode="auto">
              <a:xfrm>
                <a:off x="6941461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19" name="Line 47"/>
              <p:cNvSpPr>
                <a:spLocks noChangeShapeType="1"/>
              </p:cNvSpPr>
              <p:nvPr/>
            </p:nvSpPr>
            <p:spPr bwMode="auto">
              <a:xfrm>
                <a:off x="7813785" y="3941618"/>
                <a:ext cx="0" cy="0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0" name="Line 48"/>
              <p:cNvSpPr>
                <a:spLocks noChangeShapeType="1"/>
              </p:cNvSpPr>
              <p:nvPr/>
            </p:nvSpPr>
            <p:spPr bwMode="auto">
              <a:xfrm>
                <a:off x="8003420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1" name="Line 49"/>
              <p:cNvSpPr>
                <a:spLocks noChangeShapeType="1"/>
              </p:cNvSpPr>
              <p:nvPr/>
            </p:nvSpPr>
            <p:spPr bwMode="auto">
              <a:xfrm flipH="1">
                <a:off x="7510368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2" name="Line 50"/>
              <p:cNvSpPr>
                <a:spLocks noChangeShapeType="1"/>
              </p:cNvSpPr>
              <p:nvPr/>
            </p:nvSpPr>
            <p:spPr bwMode="auto">
              <a:xfrm>
                <a:off x="7510368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3" name="Line 51"/>
              <p:cNvSpPr>
                <a:spLocks noChangeShapeType="1"/>
              </p:cNvSpPr>
              <p:nvPr/>
            </p:nvSpPr>
            <p:spPr bwMode="auto">
              <a:xfrm flipH="1">
                <a:off x="7586222" y="47313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24" name="Rectangle 1"/>
              <p:cNvSpPr>
                <a:spLocks noChangeArrowheads="1"/>
              </p:cNvSpPr>
              <p:nvPr/>
            </p:nvSpPr>
            <p:spPr bwMode="auto">
              <a:xfrm>
                <a:off x="6675972" y="3248892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5" name="Rectangle 215"/>
              <p:cNvSpPr>
                <a:spLocks noChangeArrowheads="1"/>
              </p:cNvSpPr>
              <p:nvPr/>
            </p:nvSpPr>
            <p:spPr bwMode="auto">
              <a:xfrm>
                <a:off x="7338415" y="4807958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6" name="Rectangle 216"/>
              <p:cNvSpPr>
                <a:spLocks noChangeArrowheads="1"/>
              </p:cNvSpPr>
              <p:nvPr/>
            </p:nvSpPr>
            <p:spPr bwMode="auto">
              <a:xfrm>
                <a:off x="77724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7" name="Rectangle 217"/>
              <p:cNvSpPr>
                <a:spLocks noChangeArrowheads="1"/>
              </p:cNvSpPr>
              <p:nvPr/>
            </p:nvSpPr>
            <p:spPr bwMode="auto">
              <a:xfrm>
                <a:off x="7315200" y="4073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8" name="Rectangle 218"/>
              <p:cNvSpPr>
                <a:spLocks noChangeArrowheads="1"/>
              </p:cNvSpPr>
              <p:nvPr/>
            </p:nvSpPr>
            <p:spPr bwMode="auto">
              <a:xfrm>
                <a:off x="7620000" y="4495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29" name="Rectangle 219"/>
              <p:cNvSpPr>
                <a:spLocks noChangeArrowheads="1"/>
              </p:cNvSpPr>
              <p:nvPr/>
            </p:nvSpPr>
            <p:spPr bwMode="auto">
              <a:xfrm>
                <a:off x="55626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0" name="Rectangle 220"/>
              <p:cNvSpPr>
                <a:spLocks noChangeArrowheads="1"/>
              </p:cNvSpPr>
              <p:nvPr/>
            </p:nvSpPr>
            <p:spPr bwMode="auto">
              <a:xfrm>
                <a:off x="5076763" y="4081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1" name="Rectangle 221"/>
              <p:cNvSpPr>
                <a:spLocks noChangeArrowheads="1"/>
              </p:cNvSpPr>
              <p:nvPr/>
            </p:nvSpPr>
            <p:spPr bwMode="auto">
              <a:xfrm>
                <a:off x="4667187" y="4454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2" name="Rectangle 222"/>
              <p:cNvSpPr>
                <a:spLocks noChangeArrowheads="1"/>
              </p:cNvSpPr>
              <p:nvPr/>
            </p:nvSpPr>
            <p:spPr bwMode="auto">
              <a:xfrm>
                <a:off x="5352987" y="4462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3" name="Rectangle 223"/>
              <p:cNvSpPr>
                <a:spLocks noChangeArrowheads="1"/>
              </p:cNvSpPr>
              <p:nvPr/>
            </p:nvSpPr>
            <p:spPr bwMode="auto">
              <a:xfrm>
                <a:off x="6038787" y="4114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4" name="Rectangle 224"/>
              <p:cNvSpPr>
                <a:spLocks noChangeArrowheads="1"/>
              </p:cNvSpPr>
              <p:nvPr/>
            </p:nvSpPr>
            <p:spPr bwMode="auto">
              <a:xfrm>
                <a:off x="6295963" y="446722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4035" name="Rectangle 225"/>
              <p:cNvSpPr>
                <a:spLocks noChangeArrowheads="1"/>
              </p:cNvSpPr>
              <p:nvPr/>
            </p:nvSpPr>
            <p:spPr bwMode="auto">
              <a:xfrm>
                <a:off x="8285069" y="4100511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53997" name="Group 55"/>
            <p:cNvGrpSpPr>
              <a:grpSpLocks/>
            </p:cNvGrpSpPr>
            <p:nvPr/>
          </p:nvGrpSpPr>
          <p:grpSpPr bwMode="auto">
            <a:xfrm>
              <a:off x="8141334" y="4247473"/>
              <a:ext cx="240666" cy="629327"/>
              <a:chOff x="2308" y="1513"/>
              <a:chExt cx="1162" cy="2570"/>
            </a:xfrm>
          </p:grpSpPr>
          <p:grpSp>
            <p:nvGrpSpPr>
              <p:cNvPr id="253998" name="Group 56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54006" name="Freeform 57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07" name="Freeform 58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08" name="Freeform 59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09" name="Freeform 60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10" name="Freeform 61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011" name="Freeform 62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3999" name="Freeform 63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00" name="Freeform 64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4001" name="Oval 65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4002" name="Oval 66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4003" name="Oval 67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4004" name="Oval 68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4005" name="Oval 69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202753" name="Group 202752"/>
          <p:cNvGrpSpPr>
            <a:grpSpLocks/>
          </p:cNvGrpSpPr>
          <p:nvPr/>
        </p:nvGrpSpPr>
        <p:grpSpPr bwMode="auto">
          <a:xfrm>
            <a:off x="457200" y="4114800"/>
            <a:ext cx="3830638" cy="2133600"/>
            <a:chOff x="457200" y="4114800"/>
            <a:chExt cx="3830638" cy="2133600"/>
          </a:xfrm>
        </p:grpSpPr>
        <p:grpSp>
          <p:nvGrpSpPr>
            <p:cNvPr id="253964" name="Group 202751"/>
            <p:cNvGrpSpPr>
              <a:grpSpLocks/>
            </p:cNvGrpSpPr>
            <p:nvPr/>
          </p:nvGrpSpPr>
          <p:grpSpPr bwMode="auto">
            <a:xfrm>
              <a:off x="457200" y="4419600"/>
              <a:ext cx="3830638" cy="1828800"/>
              <a:chOff x="457200" y="3352800"/>
              <a:chExt cx="3830638" cy="1828800"/>
            </a:xfrm>
          </p:grpSpPr>
          <p:sp>
            <p:nvSpPr>
              <p:cNvPr id="253972" name="Oval 5"/>
              <p:cNvSpPr>
                <a:spLocks noChangeArrowheads="1"/>
              </p:cNvSpPr>
              <p:nvPr/>
            </p:nvSpPr>
            <p:spPr bwMode="auto">
              <a:xfrm>
                <a:off x="2429410" y="33528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3" name="Oval 8"/>
              <p:cNvSpPr>
                <a:spLocks noChangeArrowheads="1"/>
              </p:cNvSpPr>
              <p:nvPr/>
            </p:nvSpPr>
            <p:spPr bwMode="auto">
              <a:xfrm>
                <a:off x="12915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4" name="Oval 11"/>
              <p:cNvSpPr>
                <a:spLocks noChangeArrowheads="1"/>
              </p:cNvSpPr>
              <p:nvPr/>
            </p:nvSpPr>
            <p:spPr bwMode="auto">
              <a:xfrm>
                <a:off x="798544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5" name="Oval 14"/>
              <p:cNvSpPr>
                <a:spLocks noChangeArrowheads="1"/>
              </p:cNvSpPr>
              <p:nvPr/>
            </p:nvSpPr>
            <p:spPr bwMode="auto">
              <a:xfrm>
                <a:off x="45720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6" name="Oval 17"/>
              <p:cNvSpPr>
                <a:spLocks noChangeArrowheads="1"/>
              </p:cNvSpPr>
              <p:nvPr/>
            </p:nvSpPr>
            <p:spPr bwMode="auto">
              <a:xfrm>
                <a:off x="1101961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7" name="Oval 20"/>
              <p:cNvSpPr>
                <a:spLocks noChangeArrowheads="1"/>
              </p:cNvSpPr>
              <p:nvPr/>
            </p:nvSpPr>
            <p:spPr bwMode="auto">
              <a:xfrm>
                <a:off x="1784649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8" name="Oval 26"/>
              <p:cNvSpPr>
                <a:spLocks noChangeArrowheads="1"/>
              </p:cNvSpPr>
              <p:nvPr/>
            </p:nvSpPr>
            <p:spPr bwMode="auto">
              <a:xfrm>
                <a:off x="35292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79" name="Oval 29"/>
              <p:cNvSpPr>
                <a:spLocks noChangeArrowheads="1"/>
              </p:cNvSpPr>
              <p:nvPr/>
            </p:nvSpPr>
            <p:spPr bwMode="auto">
              <a:xfrm>
                <a:off x="3036243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80" name="Oval 32"/>
              <p:cNvSpPr>
                <a:spLocks noChangeArrowheads="1"/>
              </p:cNvSpPr>
              <p:nvPr/>
            </p:nvSpPr>
            <p:spPr bwMode="auto">
              <a:xfrm>
                <a:off x="333966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81" name="Oval 35"/>
              <p:cNvSpPr>
                <a:spLocks noChangeArrowheads="1"/>
              </p:cNvSpPr>
              <p:nvPr/>
            </p:nvSpPr>
            <p:spPr bwMode="auto">
              <a:xfrm>
                <a:off x="4022348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82" name="Oval 38"/>
              <p:cNvSpPr>
                <a:spLocks noChangeArrowheads="1"/>
              </p:cNvSpPr>
              <p:nvPr/>
            </p:nvSpPr>
            <p:spPr bwMode="auto">
              <a:xfrm>
                <a:off x="3150025" y="4932218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3983" name="Line 40"/>
              <p:cNvSpPr>
                <a:spLocks noChangeShapeType="1"/>
              </p:cNvSpPr>
              <p:nvPr/>
            </p:nvSpPr>
            <p:spPr bwMode="auto">
              <a:xfrm flipH="1">
                <a:off x="1557086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4" name="Line 41"/>
              <p:cNvSpPr>
                <a:spLocks noChangeShapeType="1"/>
              </p:cNvSpPr>
              <p:nvPr/>
            </p:nvSpPr>
            <p:spPr bwMode="auto">
              <a:xfrm>
                <a:off x="1519159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5" name="Line 42"/>
              <p:cNvSpPr>
                <a:spLocks noChangeShapeType="1"/>
              </p:cNvSpPr>
              <p:nvPr/>
            </p:nvSpPr>
            <p:spPr bwMode="auto">
              <a:xfrm>
                <a:off x="1974284" y="44334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6" name="Line 43"/>
              <p:cNvSpPr>
                <a:spLocks noChangeShapeType="1"/>
              </p:cNvSpPr>
              <p:nvPr/>
            </p:nvSpPr>
            <p:spPr bwMode="auto">
              <a:xfrm flipH="1">
                <a:off x="1026107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7" name="Line 44"/>
              <p:cNvSpPr>
                <a:spLocks noChangeShapeType="1"/>
              </p:cNvSpPr>
              <p:nvPr/>
            </p:nvSpPr>
            <p:spPr bwMode="auto">
              <a:xfrm>
                <a:off x="1026107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8" name="Line 45"/>
              <p:cNvSpPr>
                <a:spLocks noChangeShapeType="1"/>
              </p:cNvSpPr>
              <p:nvPr/>
            </p:nvSpPr>
            <p:spPr bwMode="auto">
              <a:xfrm flipH="1">
                <a:off x="684763" y="43918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89" name="Line 46"/>
              <p:cNvSpPr>
                <a:spLocks noChangeShapeType="1"/>
              </p:cNvSpPr>
              <p:nvPr/>
            </p:nvSpPr>
            <p:spPr bwMode="auto">
              <a:xfrm>
                <a:off x="2694899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0" name="Line 47"/>
              <p:cNvSpPr>
                <a:spLocks noChangeShapeType="1"/>
              </p:cNvSpPr>
              <p:nvPr/>
            </p:nvSpPr>
            <p:spPr bwMode="auto">
              <a:xfrm>
                <a:off x="3567223" y="40178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1" name="Line 48"/>
              <p:cNvSpPr>
                <a:spLocks noChangeShapeType="1"/>
              </p:cNvSpPr>
              <p:nvPr/>
            </p:nvSpPr>
            <p:spPr bwMode="auto">
              <a:xfrm>
                <a:off x="3756858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2" name="Line 49"/>
              <p:cNvSpPr>
                <a:spLocks noChangeShapeType="1"/>
              </p:cNvSpPr>
              <p:nvPr/>
            </p:nvSpPr>
            <p:spPr bwMode="auto">
              <a:xfrm flipH="1">
                <a:off x="3263806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3" name="Line 50"/>
              <p:cNvSpPr>
                <a:spLocks noChangeShapeType="1"/>
              </p:cNvSpPr>
              <p:nvPr/>
            </p:nvSpPr>
            <p:spPr bwMode="auto">
              <a:xfrm>
                <a:off x="3263806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4" name="Line 51"/>
              <p:cNvSpPr>
                <a:spLocks noChangeShapeType="1"/>
              </p:cNvSpPr>
              <p:nvPr/>
            </p:nvSpPr>
            <p:spPr bwMode="auto">
              <a:xfrm flipH="1">
                <a:off x="3339660" y="48075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95" name="Oval 20"/>
              <p:cNvSpPr>
                <a:spLocks noChangeArrowheads="1"/>
              </p:cNvSpPr>
              <p:nvPr/>
            </p:nvSpPr>
            <p:spPr bwMode="auto">
              <a:xfrm>
                <a:off x="2006222" y="452264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53965" name="Group 88"/>
            <p:cNvGrpSpPr>
              <a:grpSpLocks/>
            </p:cNvGrpSpPr>
            <p:nvPr/>
          </p:nvGrpSpPr>
          <p:grpSpPr bwMode="auto">
            <a:xfrm>
              <a:off x="1712307" y="4114800"/>
              <a:ext cx="268893" cy="573759"/>
              <a:chOff x="2432" y="1328"/>
              <a:chExt cx="906" cy="2075"/>
            </a:xfrm>
          </p:grpSpPr>
          <p:sp>
            <p:nvSpPr>
              <p:cNvPr id="253966" name="Freeform 8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7" name="Freeform 9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8" name="Freeform 9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69" name="Freeform 9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70" name="Freeform 9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3971" name="Freeform 9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28" name="Rectangle 4"/>
          <p:cNvSpPr>
            <a:spLocks noChangeArrowheads="1"/>
          </p:cNvSpPr>
          <p:nvPr/>
        </p:nvSpPr>
        <p:spPr bwMode="auto">
          <a:xfrm>
            <a:off x="1828800" y="1458913"/>
            <a:ext cx="30702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       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    × </a:t>
            </a:r>
          </a:p>
        </p:txBody>
      </p:sp>
      <p:sp>
        <p:nvSpPr>
          <p:cNvPr id="253960" name="Text Box 3"/>
          <p:cNvSpPr txBox="1">
            <a:spLocks noChangeArrowheads="1"/>
          </p:cNvSpPr>
          <p:nvPr/>
        </p:nvSpPr>
        <p:spPr bwMode="auto">
          <a:xfrm>
            <a:off x="76200" y="868363"/>
            <a:ext cx="22844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53961" name="Text Box 7"/>
          <p:cNvSpPr txBox="1">
            <a:spLocks noChangeArrowheads="1"/>
          </p:cNvSpPr>
          <p:nvPr/>
        </p:nvSpPr>
        <p:spPr bwMode="auto">
          <a:xfrm>
            <a:off x="2389188" y="719138"/>
            <a:ext cx="6545262" cy="708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∑</a:t>
            </a:r>
            <a:r>
              <a:rPr lang="en-US" altLang="en-US" sz="4000" i="0" baseline="-25000"/>
              <a:t>stack frame </a:t>
            </a:r>
            <a:r>
              <a:rPr lang="en-US" altLang="en-US" i="0"/>
              <a:t>Work done by stack frame</a:t>
            </a:r>
          </a:p>
        </p:txBody>
      </p:sp>
      <p:sp>
        <p:nvSpPr>
          <p:cNvPr id="158" name="Rectangle 4"/>
          <p:cNvSpPr>
            <a:spLocks noChangeArrowheads="1"/>
          </p:cNvSpPr>
          <p:nvPr/>
        </p:nvSpPr>
        <p:spPr bwMode="auto">
          <a:xfrm>
            <a:off x="5030788" y="1439863"/>
            <a:ext cx="290353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1</a:t>
            </a:r>
            <a:r>
              <a:rPr lang="en-US" altLang="en-US" i="0"/>
              <a:t>)   =    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sp>
        <p:nvSpPr>
          <p:cNvPr id="253963" name="Rectangle 158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27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27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27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27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27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027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027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 nodeType="clickPar">
                      <p:stCondLst>
                        <p:cond delay="indefinite"/>
                      </p:stCondLst>
                      <p:childTnLst>
                        <p:par>
                          <p:cTn id="3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 nodeType="clickPar">
                      <p:stCondLst>
                        <p:cond delay="indefinite"/>
                      </p:stCondLst>
                      <p:childTnLst>
                        <p:par>
                          <p:cTn id="4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027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275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8" grpId="0" autoUpdateAnimBg="0"/>
      <p:bldP spid="158" grpId="0" autoUpdateAnimBg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 Box 3"/>
          <p:cNvSpPr txBox="1">
            <a:spLocks noChangeArrowheads="1"/>
          </p:cNvSpPr>
          <p:nvPr/>
        </p:nvSpPr>
        <p:spPr bwMode="auto">
          <a:xfrm>
            <a:off x="77788" y="868363"/>
            <a:ext cx="228441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Time: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51907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02759" name="Text Box 7"/>
          <p:cNvSpPr txBox="1">
            <a:spLocks noChangeArrowheads="1"/>
          </p:cNvSpPr>
          <p:nvPr/>
        </p:nvSpPr>
        <p:spPr bwMode="auto">
          <a:xfrm>
            <a:off x="1219994" y="2353609"/>
            <a:ext cx="5816016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This only works for balanced tree.</a:t>
            </a:r>
          </a:p>
        </p:txBody>
      </p:sp>
      <p:sp>
        <p:nvSpPr>
          <p:cNvPr id="149" name="Text Box 3"/>
          <p:cNvSpPr txBox="1">
            <a:spLocks noChangeArrowheads="1"/>
          </p:cNvSpPr>
          <p:nvPr/>
        </p:nvSpPr>
        <p:spPr bwMode="auto">
          <a:xfrm>
            <a:off x="1143000" y="790575"/>
            <a:ext cx="3882794" cy="156966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          </a:t>
            </a:r>
            <a:r>
              <a:rPr lang="en-US" altLang="en-US" i="0" dirty="0"/>
              <a:t> </a:t>
            </a:r>
            <a:r>
              <a:rPr lang="en-US" altLang="en-US" dirty="0" err="1">
                <a:solidFill>
                  <a:schemeClr val="accent1"/>
                </a:solidFill>
              </a:rPr>
              <a:t>a</a:t>
            </a:r>
            <a:r>
              <a:rPr lang="en-US" altLang="en-US" dirty="0" err="1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n/</a:t>
            </a:r>
            <a:r>
              <a:rPr lang="en-US" altLang="en-US" dirty="0">
                <a:solidFill>
                  <a:schemeClr val="accent1"/>
                </a:solidFill>
              </a:rPr>
              <a:t>b</a:t>
            </a:r>
            <a:r>
              <a:rPr lang="en-US" altLang="en-US" i="0" dirty="0"/>
              <a:t>) +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 err="1"/>
              <a:t>n</a:t>
            </a:r>
            <a:r>
              <a:rPr lang="en-US" altLang="en-US" baseline="30000" dirty="0" err="1">
                <a:solidFill>
                  <a:schemeClr val="accent1"/>
                </a:solidFill>
              </a:rPr>
              <a:t>c</a:t>
            </a:r>
            <a:r>
              <a:rPr lang="en-US" altLang="en-US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       = 2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/2) +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1</a:t>
            </a:r>
            <a:r>
              <a:rPr lang="en-US" altLang="en-US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       =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</a:t>
            </a:r>
          </a:p>
        </p:txBody>
      </p:sp>
      <p:cxnSp>
        <p:nvCxnSpPr>
          <p:cNvPr id="3" name="Straight Connector 2"/>
          <p:cNvCxnSpPr>
            <a:cxnSpLocks noChangeShapeType="1"/>
          </p:cNvCxnSpPr>
          <p:nvPr/>
        </p:nvCxnSpPr>
        <p:spPr bwMode="auto">
          <a:xfrm flipV="1">
            <a:off x="1743075" y="838200"/>
            <a:ext cx="3508375" cy="1371600"/>
          </a:xfrm>
          <a:prstGeom prst="line">
            <a:avLst/>
          </a:prstGeom>
          <a:noFill/>
          <a:ln w="25400" algn="ctr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51911" name="Rectangle 153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</p:spTree>
    <p:extLst>
      <p:ext uri="{BB962C8B-B14F-4D97-AF65-F5344CB8AC3E}">
        <p14:creationId xmlns:p14="http://schemas.microsoft.com/office/powerpoint/2010/main" val="376179619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27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54" grpId="0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8354" name="Text Box 3"/>
          <p:cNvSpPr txBox="1">
            <a:spLocks noChangeArrowheads="1"/>
          </p:cNvSpPr>
          <p:nvPr/>
        </p:nvSpPr>
        <p:spPr bwMode="auto">
          <a:xfrm>
            <a:off x="77788" y="868363"/>
            <a:ext cx="233749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Time:</a:t>
            </a:r>
            <a:r>
              <a:rPr lang="en-US" altLang="en-US" dirty="0"/>
              <a:t> T(n) =</a:t>
            </a:r>
          </a:p>
        </p:txBody>
      </p:sp>
      <p:sp>
        <p:nvSpPr>
          <p:cNvPr id="251907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149" name="Text Box 3"/>
          <p:cNvSpPr txBox="1">
            <a:spLocks noChangeArrowheads="1"/>
          </p:cNvSpPr>
          <p:nvPr/>
        </p:nvSpPr>
        <p:spPr bwMode="auto">
          <a:xfrm>
            <a:off x="1184565" y="842740"/>
            <a:ext cx="7756675" cy="4401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           T(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left</a:t>
            </a:r>
            <a:r>
              <a:rPr lang="en-US" altLang="en-US" dirty="0"/>
              <a:t>) + T(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right</a:t>
            </a:r>
            <a:r>
              <a:rPr lang="en-US" altLang="en-US" dirty="0"/>
              <a:t>) + c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dirty="0"/>
              <a:t>                                                           </a:t>
            </a:r>
            <a:r>
              <a:rPr lang="en-US" altLang="en-US" sz="2400" i="0" dirty="0"/>
              <a:t>Work per stack frame.</a:t>
            </a:r>
            <a:endParaRPr lang="en-US" altLang="en-US" sz="2400" dirty="0"/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dirty="0"/>
              <a:t>     </a:t>
            </a:r>
            <a:r>
              <a:rPr lang="en-US" altLang="en-US" i="0" dirty="0"/>
              <a:t>Plug in the guess </a:t>
            </a:r>
            <a:r>
              <a:rPr lang="en-US" altLang="en-US" dirty="0"/>
              <a:t>T(n) = c</a:t>
            </a:r>
            <a:r>
              <a:rPr lang="el-GR" altLang="en-US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‧</a:t>
            </a:r>
            <a:r>
              <a:rPr lang="en-US" altLang="en-US" dirty="0"/>
              <a:t>n</a:t>
            </a:r>
            <a:r>
              <a:rPr lang="en-US" altLang="en-US" i="0" dirty="0"/>
              <a:t>.</a:t>
            </a:r>
            <a:endParaRPr lang="en-US" altLang="en-US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 c</a:t>
            </a:r>
            <a:r>
              <a:rPr lang="el-GR" altLang="en-US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‧</a:t>
            </a:r>
            <a:r>
              <a:rPr lang="en-US" altLang="en-US" dirty="0"/>
              <a:t>n  = c</a:t>
            </a:r>
            <a:r>
              <a:rPr lang="el-GR" altLang="en-US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‧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left</a:t>
            </a:r>
            <a:r>
              <a:rPr lang="en-US" altLang="en-US" dirty="0"/>
              <a:t>   +  c</a:t>
            </a:r>
            <a:r>
              <a:rPr lang="el-GR" altLang="en-US" dirty="0">
                <a:latin typeface="Times New Roman"/>
                <a:cs typeface="Times New Roman" panose="02020603050405020304" pitchFamily="18" charset="0"/>
                <a:sym typeface="Symbol" panose="05050102010706020507" pitchFamily="18" charset="2"/>
              </a:rPr>
              <a:t>‧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right</a:t>
            </a:r>
            <a:r>
              <a:rPr lang="en-US" altLang="en-US" dirty="0"/>
              <a:t>  + c</a:t>
            </a: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dirty="0"/>
              <a:t>     </a:t>
            </a:r>
            <a:r>
              <a:rPr lang="en-US" altLang="en-US" i="0" dirty="0"/>
              <a:t>Divide by </a:t>
            </a:r>
            <a:r>
              <a:rPr lang="en-US" altLang="en-US" dirty="0"/>
              <a:t>c</a:t>
            </a:r>
            <a:r>
              <a:rPr lang="en-US" altLang="en-US" i="0" dirty="0"/>
              <a:t>.</a:t>
            </a:r>
            <a:endParaRPr lang="en-US" altLang="en-US" dirty="0"/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    n  =  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left</a:t>
            </a:r>
            <a:r>
              <a:rPr lang="en-US" altLang="en-US" dirty="0"/>
              <a:t>    +    </a:t>
            </a:r>
            <a:r>
              <a:rPr lang="en-US" altLang="en-US" dirty="0" err="1"/>
              <a:t>n</a:t>
            </a:r>
            <a:r>
              <a:rPr lang="en-US" altLang="en-US" baseline="-25000" dirty="0" err="1"/>
              <a:t>right</a:t>
            </a:r>
            <a:r>
              <a:rPr lang="en-US" altLang="en-US" dirty="0"/>
              <a:t>  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     which is correct because </a:t>
            </a:r>
            <a:br>
              <a:rPr lang="en-US" altLang="en-US" i="0" dirty="0"/>
            </a:br>
            <a:r>
              <a:rPr lang="en-US" altLang="en-US" i="0" dirty="0"/>
              <a:t>        this is the count of the number of nodes.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US" altLang="en-US" dirty="0"/>
          </a:p>
        </p:txBody>
      </p:sp>
      <p:sp>
        <p:nvSpPr>
          <p:cNvPr id="251911" name="Rectangle 153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</p:spTree>
    <p:extLst>
      <p:ext uri="{BB962C8B-B14F-4D97-AF65-F5344CB8AC3E}">
        <p14:creationId xmlns:p14="http://schemas.microsoft.com/office/powerpoint/2010/main" val="198287415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83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9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9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49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8354" grpId="0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497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18115" name="Text Box 3"/>
          <p:cNvSpPr txBox="1">
            <a:spLocks noChangeArrowheads="1"/>
          </p:cNvSpPr>
          <p:nvPr/>
        </p:nvSpPr>
        <p:spPr bwMode="auto">
          <a:xfrm>
            <a:off x="838200" y="1325563"/>
            <a:ext cx="33797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nodes = 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218117" name="Group 98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55112" name="Freeform 99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3" name="Freeform 100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4" name="Freeform 101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5" name="Freeform 102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6" name="Freeform 103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117" name="Freeform 104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8125" name="Text Box 105"/>
          <p:cNvSpPr txBox="1">
            <a:spLocks noChangeArrowheads="1"/>
          </p:cNvSpPr>
          <p:nvPr/>
        </p:nvSpPr>
        <p:spPr bwMode="auto">
          <a:xfrm>
            <a:off x="2209800" y="1981200"/>
            <a:ext cx="5018088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One friend for each sub-tree.</a:t>
            </a:r>
          </a:p>
        </p:txBody>
      </p:sp>
      <p:grpSp>
        <p:nvGrpSpPr>
          <p:cNvPr id="7" name="Group 6"/>
          <p:cNvGrpSpPr>
            <a:grpSpLocks/>
          </p:cNvGrpSpPr>
          <p:nvPr/>
        </p:nvGrpSpPr>
        <p:grpSpPr bwMode="auto">
          <a:xfrm>
            <a:off x="457200" y="3200400"/>
            <a:ext cx="7696200" cy="2857500"/>
            <a:chOff x="457200" y="3200400"/>
            <a:chExt cx="7696200" cy="2857500"/>
          </a:xfrm>
        </p:grpSpPr>
        <p:grpSp>
          <p:nvGrpSpPr>
            <p:cNvPr id="255060" name="Group 5"/>
            <p:cNvGrpSpPr>
              <a:grpSpLocks/>
            </p:cNvGrpSpPr>
            <p:nvPr/>
          </p:nvGrpSpPr>
          <p:grpSpPr bwMode="auto">
            <a:xfrm>
              <a:off x="4419600" y="3200400"/>
              <a:ext cx="533400" cy="457200"/>
              <a:chOff x="2352" y="960"/>
              <a:chExt cx="336" cy="288"/>
            </a:xfrm>
          </p:grpSpPr>
          <p:sp>
            <p:nvSpPr>
              <p:cNvPr id="25511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1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55061" name="Group 8"/>
            <p:cNvGrpSpPr>
              <a:grpSpLocks/>
            </p:cNvGrpSpPr>
            <p:nvPr/>
          </p:nvGrpSpPr>
          <p:grpSpPr bwMode="auto">
            <a:xfrm>
              <a:off x="2133600" y="4038600"/>
              <a:ext cx="533400" cy="457200"/>
              <a:chOff x="2352" y="960"/>
              <a:chExt cx="336" cy="288"/>
            </a:xfrm>
          </p:grpSpPr>
          <p:sp>
            <p:nvSpPr>
              <p:cNvPr id="25510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55062" name="Group 11"/>
            <p:cNvGrpSpPr>
              <a:grpSpLocks/>
            </p:cNvGrpSpPr>
            <p:nvPr/>
          </p:nvGrpSpPr>
          <p:grpSpPr bwMode="auto">
            <a:xfrm>
              <a:off x="1143000" y="4724400"/>
              <a:ext cx="533400" cy="457200"/>
              <a:chOff x="2352" y="960"/>
              <a:chExt cx="336" cy="288"/>
            </a:xfrm>
          </p:grpSpPr>
          <p:sp>
            <p:nvSpPr>
              <p:cNvPr id="25510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55063" name="Group 14"/>
            <p:cNvGrpSpPr>
              <a:grpSpLocks/>
            </p:cNvGrpSpPr>
            <p:nvPr/>
          </p:nvGrpSpPr>
          <p:grpSpPr bwMode="auto">
            <a:xfrm>
              <a:off x="457200" y="5410200"/>
              <a:ext cx="533400" cy="457200"/>
              <a:chOff x="2352" y="960"/>
              <a:chExt cx="336" cy="288"/>
            </a:xfrm>
          </p:grpSpPr>
          <p:sp>
            <p:nvSpPr>
              <p:cNvPr id="25510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55064" name="Group 17"/>
            <p:cNvGrpSpPr>
              <a:grpSpLocks/>
            </p:cNvGrpSpPr>
            <p:nvPr/>
          </p:nvGrpSpPr>
          <p:grpSpPr bwMode="auto">
            <a:xfrm>
              <a:off x="1752600" y="5410200"/>
              <a:ext cx="533400" cy="457200"/>
              <a:chOff x="2352" y="960"/>
              <a:chExt cx="336" cy="288"/>
            </a:xfrm>
          </p:grpSpPr>
          <p:sp>
            <p:nvSpPr>
              <p:cNvPr id="25510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55065" name="Group 20"/>
            <p:cNvGrpSpPr>
              <a:grpSpLocks/>
            </p:cNvGrpSpPr>
            <p:nvPr/>
          </p:nvGrpSpPr>
          <p:grpSpPr bwMode="auto">
            <a:xfrm>
              <a:off x="3276600" y="4800600"/>
              <a:ext cx="533400" cy="457200"/>
              <a:chOff x="2352" y="960"/>
              <a:chExt cx="336" cy="288"/>
            </a:xfrm>
          </p:grpSpPr>
          <p:sp>
            <p:nvSpPr>
              <p:cNvPr id="25510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10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55066" name="Group 23"/>
            <p:cNvGrpSpPr>
              <a:grpSpLocks/>
            </p:cNvGrpSpPr>
            <p:nvPr/>
          </p:nvGrpSpPr>
          <p:grpSpPr bwMode="auto">
            <a:xfrm>
              <a:off x="3352800" y="5600700"/>
              <a:ext cx="533400" cy="457200"/>
              <a:chOff x="2352" y="960"/>
              <a:chExt cx="336" cy="288"/>
            </a:xfrm>
          </p:grpSpPr>
          <p:sp>
            <p:nvSpPr>
              <p:cNvPr id="25509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55067" name="Group 26"/>
            <p:cNvGrpSpPr>
              <a:grpSpLocks/>
            </p:cNvGrpSpPr>
            <p:nvPr/>
          </p:nvGrpSpPr>
          <p:grpSpPr bwMode="auto">
            <a:xfrm>
              <a:off x="6629400" y="4038600"/>
              <a:ext cx="533400" cy="457200"/>
              <a:chOff x="2352" y="960"/>
              <a:chExt cx="336" cy="288"/>
            </a:xfrm>
          </p:grpSpPr>
          <p:sp>
            <p:nvSpPr>
              <p:cNvPr id="25509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55068" name="Group 29"/>
            <p:cNvGrpSpPr>
              <a:grpSpLocks/>
            </p:cNvGrpSpPr>
            <p:nvPr/>
          </p:nvGrpSpPr>
          <p:grpSpPr bwMode="auto">
            <a:xfrm>
              <a:off x="5638800" y="4724400"/>
              <a:ext cx="533400" cy="457200"/>
              <a:chOff x="2352" y="960"/>
              <a:chExt cx="336" cy="288"/>
            </a:xfrm>
          </p:grpSpPr>
          <p:sp>
            <p:nvSpPr>
              <p:cNvPr id="25509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55069" name="Group 32"/>
            <p:cNvGrpSpPr>
              <a:grpSpLocks/>
            </p:cNvGrpSpPr>
            <p:nvPr/>
          </p:nvGrpSpPr>
          <p:grpSpPr bwMode="auto">
            <a:xfrm>
              <a:off x="6248400" y="5410200"/>
              <a:ext cx="533400" cy="457200"/>
              <a:chOff x="2352" y="960"/>
              <a:chExt cx="336" cy="288"/>
            </a:xfrm>
          </p:grpSpPr>
          <p:sp>
            <p:nvSpPr>
              <p:cNvPr id="25509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55070" name="Group 35"/>
            <p:cNvGrpSpPr>
              <a:grpSpLocks/>
            </p:cNvGrpSpPr>
            <p:nvPr/>
          </p:nvGrpSpPr>
          <p:grpSpPr bwMode="auto">
            <a:xfrm>
              <a:off x="7620000" y="4724400"/>
              <a:ext cx="533400" cy="457200"/>
              <a:chOff x="2352" y="960"/>
              <a:chExt cx="336" cy="288"/>
            </a:xfrm>
          </p:grpSpPr>
          <p:sp>
            <p:nvSpPr>
              <p:cNvPr id="25509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9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55071" name="Group 38"/>
            <p:cNvGrpSpPr>
              <a:grpSpLocks/>
            </p:cNvGrpSpPr>
            <p:nvPr/>
          </p:nvGrpSpPr>
          <p:grpSpPr bwMode="auto">
            <a:xfrm>
              <a:off x="4914900" y="5486399"/>
              <a:ext cx="533400" cy="457200"/>
              <a:chOff x="2352" y="960"/>
              <a:chExt cx="336" cy="288"/>
            </a:xfrm>
          </p:grpSpPr>
          <p:sp>
            <p:nvSpPr>
              <p:cNvPr id="25508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8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55072" name="Line 41"/>
            <p:cNvSpPr>
              <a:spLocks noChangeShapeType="1"/>
            </p:cNvSpPr>
            <p:nvPr/>
          </p:nvSpPr>
          <p:spPr bwMode="auto">
            <a:xfrm flipH="1">
              <a:off x="2667000" y="3505200"/>
              <a:ext cx="1752600" cy="685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3" name="Line 42"/>
            <p:cNvSpPr>
              <a:spLocks noChangeShapeType="1"/>
            </p:cNvSpPr>
            <p:nvPr/>
          </p:nvSpPr>
          <p:spPr bwMode="auto">
            <a:xfrm flipH="1">
              <a:off x="3543300" y="3590048"/>
              <a:ext cx="974724" cy="1232777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4" name="Line 43"/>
            <p:cNvSpPr>
              <a:spLocks noChangeShapeType="1"/>
            </p:cNvSpPr>
            <p:nvPr/>
          </p:nvSpPr>
          <p:spPr bwMode="auto">
            <a:xfrm>
              <a:off x="3583781" y="5219700"/>
              <a:ext cx="35719" cy="41116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5" name="Line 44"/>
            <p:cNvSpPr>
              <a:spLocks noChangeShapeType="1"/>
            </p:cNvSpPr>
            <p:nvPr/>
          </p:nvSpPr>
          <p:spPr bwMode="auto">
            <a:xfrm flipH="1">
              <a:off x="16002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6" name="Line 45"/>
            <p:cNvSpPr>
              <a:spLocks noChangeShapeType="1"/>
            </p:cNvSpPr>
            <p:nvPr/>
          </p:nvSpPr>
          <p:spPr bwMode="auto">
            <a:xfrm>
              <a:off x="16002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7" name="Line 46"/>
            <p:cNvSpPr>
              <a:spLocks noChangeShapeType="1"/>
            </p:cNvSpPr>
            <p:nvPr/>
          </p:nvSpPr>
          <p:spPr bwMode="auto">
            <a:xfrm flipH="1">
              <a:off x="914400" y="5105400"/>
              <a:ext cx="3048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8" name="Line 47"/>
            <p:cNvSpPr>
              <a:spLocks noChangeShapeType="1"/>
            </p:cNvSpPr>
            <p:nvPr/>
          </p:nvSpPr>
          <p:spPr bwMode="auto">
            <a:xfrm>
              <a:off x="4953000" y="3505200"/>
              <a:ext cx="1752600" cy="685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79" name="Line 48"/>
            <p:cNvSpPr>
              <a:spLocks noChangeShapeType="1"/>
            </p:cNvSpPr>
            <p:nvPr/>
          </p:nvSpPr>
          <p:spPr bwMode="auto">
            <a:xfrm>
              <a:off x="6705600" y="441960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0" name="Line 49"/>
            <p:cNvSpPr>
              <a:spLocks noChangeShapeType="1"/>
            </p:cNvSpPr>
            <p:nvPr/>
          </p:nvSpPr>
          <p:spPr bwMode="auto">
            <a:xfrm>
              <a:off x="7086600" y="4419600"/>
              <a:ext cx="609600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1" name="Line 50"/>
            <p:cNvSpPr>
              <a:spLocks noChangeShapeType="1"/>
            </p:cNvSpPr>
            <p:nvPr/>
          </p:nvSpPr>
          <p:spPr bwMode="auto">
            <a:xfrm>
              <a:off x="4810124" y="3657600"/>
              <a:ext cx="927101" cy="1143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2" name="Line 51"/>
            <p:cNvSpPr>
              <a:spLocks noChangeShapeType="1"/>
            </p:cNvSpPr>
            <p:nvPr/>
          </p:nvSpPr>
          <p:spPr bwMode="auto">
            <a:xfrm>
              <a:off x="6096000" y="5181600"/>
              <a:ext cx="228600" cy="3048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5083" name="Line 52"/>
            <p:cNvSpPr>
              <a:spLocks noChangeShapeType="1"/>
            </p:cNvSpPr>
            <p:nvPr/>
          </p:nvSpPr>
          <p:spPr bwMode="auto">
            <a:xfrm flipH="1">
              <a:off x="5305425" y="5143501"/>
              <a:ext cx="431800" cy="388936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55084" name="Group 38"/>
            <p:cNvGrpSpPr>
              <a:grpSpLocks/>
            </p:cNvGrpSpPr>
            <p:nvPr/>
          </p:nvGrpSpPr>
          <p:grpSpPr bwMode="auto">
            <a:xfrm>
              <a:off x="5562600" y="5562600"/>
              <a:ext cx="533400" cy="457200"/>
              <a:chOff x="2352" y="960"/>
              <a:chExt cx="336" cy="288"/>
            </a:xfrm>
          </p:grpSpPr>
          <p:sp>
            <p:nvSpPr>
              <p:cNvPr id="255086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5087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sp>
          <p:nvSpPr>
            <p:cNvPr id="255085" name="Line 52"/>
            <p:cNvSpPr>
              <a:spLocks noChangeShapeType="1"/>
            </p:cNvSpPr>
            <p:nvPr/>
          </p:nvSpPr>
          <p:spPr bwMode="auto">
            <a:xfrm flipH="1">
              <a:off x="5867398" y="5181600"/>
              <a:ext cx="38101" cy="3810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73025" y="3044825"/>
            <a:ext cx="8328025" cy="3382963"/>
            <a:chOff x="73024" y="3044825"/>
            <a:chExt cx="8328670" cy="3383520"/>
          </a:xfrm>
        </p:grpSpPr>
        <p:grpSp>
          <p:nvGrpSpPr>
            <p:cNvPr id="254988" name="Group 1"/>
            <p:cNvGrpSpPr>
              <a:grpSpLocks/>
            </p:cNvGrpSpPr>
            <p:nvPr/>
          </p:nvGrpSpPr>
          <p:grpSpPr bwMode="auto">
            <a:xfrm>
              <a:off x="73024" y="3502025"/>
              <a:ext cx="3143201" cy="2586038"/>
              <a:chOff x="73024" y="3502025"/>
              <a:chExt cx="3143201" cy="2586038"/>
            </a:xfrm>
          </p:grpSpPr>
          <p:sp>
            <p:nvSpPr>
              <p:cNvPr id="255043" name="Freeform 56"/>
              <p:cNvSpPr>
                <a:spLocks/>
              </p:cNvSpPr>
              <p:nvPr/>
            </p:nvSpPr>
            <p:spPr bwMode="auto">
              <a:xfrm>
                <a:off x="73024" y="3729038"/>
                <a:ext cx="3143201" cy="2359025"/>
              </a:xfrm>
              <a:custGeom>
                <a:avLst/>
                <a:gdLst>
                  <a:gd name="T0" fmla="*/ 2147483647 w 7647"/>
                  <a:gd name="T1" fmla="*/ 0 h 10000"/>
                  <a:gd name="T2" fmla="*/ 0 w 7647"/>
                  <a:gd name="T3" fmla="*/ 2147483647 h 10000"/>
                  <a:gd name="T4" fmla="*/ 2147483647 w 7647"/>
                  <a:gd name="T5" fmla="*/ 2147483647 h 10000"/>
                  <a:gd name="T6" fmla="*/ 2147483647 w 7647"/>
                  <a:gd name="T7" fmla="*/ 2147483647 h 10000"/>
                  <a:gd name="T8" fmla="*/ 2147483647 w 7647"/>
                  <a:gd name="T9" fmla="*/ 2147483647 h 10000"/>
                  <a:gd name="T10" fmla="*/ 2147483647 w 7647"/>
                  <a:gd name="T11" fmla="*/ 0 h 1000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47" h="10000">
                    <a:moveTo>
                      <a:pt x="5741" y="0"/>
                    </a:moveTo>
                    <a:lnTo>
                      <a:pt x="0" y="8065"/>
                    </a:lnTo>
                    <a:lnTo>
                      <a:pt x="1112" y="10000"/>
                    </a:lnTo>
                    <a:lnTo>
                      <a:pt x="5725" y="10000"/>
                    </a:lnTo>
                    <a:lnTo>
                      <a:pt x="7647" y="2816"/>
                    </a:lnTo>
                    <a:lnTo>
                      <a:pt x="5741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5044" name="Group 59"/>
              <p:cNvGrpSpPr>
                <a:grpSpLocks/>
              </p:cNvGrpSpPr>
              <p:nvPr/>
            </p:nvGrpSpPr>
            <p:grpSpPr bwMode="auto">
              <a:xfrm flipH="1">
                <a:off x="1219200" y="3502025"/>
                <a:ext cx="381000" cy="993775"/>
                <a:chOff x="2308" y="1513"/>
                <a:chExt cx="1162" cy="2570"/>
              </a:xfrm>
            </p:grpSpPr>
            <p:grpSp>
              <p:nvGrpSpPr>
                <p:cNvPr id="255046" name="Group 60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5054" name="Freeform 61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5" name="Freeform 62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6" name="Freeform 63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7" name="Freeform 64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8" name="Freeform 65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59" name="Freeform 66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5047" name="Freeform 67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48" name="Freeform 68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49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50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51" name="Oval 71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52" name="Oval 72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53" name="Oval 73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5045" name="Text Box 81"/>
              <p:cNvSpPr txBox="1">
                <a:spLocks noChangeArrowheads="1"/>
              </p:cNvSpPr>
              <p:nvPr/>
            </p:nvSpPr>
            <p:spPr bwMode="auto">
              <a:xfrm>
                <a:off x="1600200" y="3521075"/>
                <a:ext cx="387350" cy="579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4</a:t>
                </a:r>
              </a:p>
            </p:txBody>
          </p:sp>
        </p:grpSp>
        <p:grpSp>
          <p:nvGrpSpPr>
            <p:cNvPr id="254989" name="Group 4"/>
            <p:cNvGrpSpPr>
              <a:grpSpLocks/>
            </p:cNvGrpSpPr>
            <p:nvPr/>
          </p:nvGrpSpPr>
          <p:grpSpPr bwMode="auto">
            <a:xfrm>
              <a:off x="6148816" y="3044825"/>
              <a:ext cx="2252878" cy="2453982"/>
              <a:chOff x="6148816" y="3044825"/>
              <a:chExt cx="2252878" cy="2453982"/>
            </a:xfrm>
          </p:grpSpPr>
          <p:grpSp>
            <p:nvGrpSpPr>
              <p:cNvPr id="255026" name="Group 82"/>
              <p:cNvGrpSpPr>
                <a:grpSpLocks/>
              </p:cNvGrpSpPr>
              <p:nvPr/>
            </p:nvGrpSpPr>
            <p:grpSpPr bwMode="auto">
              <a:xfrm flipH="1">
                <a:off x="7239000" y="3044825"/>
                <a:ext cx="381000" cy="993775"/>
                <a:chOff x="2308" y="1513"/>
                <a:chExt cx="1162" cy="2570"/>
              </a:xfrm>
            </p:grpSpPr>
            <p:grpSp>
              <p:nvGrpSpPr>
                <p:cNvPr id="255029" name="Group 8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5037" name="Freeform 8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38" name="Freeform 8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39" name="Freeform 8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40" name="Freeform 8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41" name="Freeform 8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42" name="Freeform 8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5030" name="Freeform 9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31" name="Freeform 9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32" name="Oval 9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33" name="Oval 9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34" name="Oval 9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35" name="Oval 9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36" name="Oval 9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5027" name="Text Box 97"/>
              <p:cNvSpPr txBox="1">
                <a:spLocks noChangeArrowheads="1"/>
              </p:cNvSpPr>
              <p:nvPr/>
            </p:nvSpPr>
            <p:spPr bwMode="auto">
              <a:xfrm>
                <a:off x="7610475" y="3063875"/>
                <a:ext cx="387350" cy="579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2</a:t>
                </a:r>
              </a:p>
            </p:txBody>
          </p:sp>
          <p:sp>
            <p:nvSpPr>
              <p:cNvPr id="255028" name="Freeform 57"/>
              <p:cNvSpPr>
                <a:spLocks/>
              </p:cNvSpPr>
              <p:nvPr/>
            </p:nvSpPr>
            <p:spPr bwMode="auto">
              <a:xfrm>
                <a:off x="6148816" y="3631795"/>
                <a:ext cx="2252878" cy="1867012"/>
              </a:xfrm>
              <a:custGeom>
                <a:avLst/>
                <a:gdLst>
                  <a:gd name="T0" fmla="*/ 2147483647 w 10000"/>
                  <a:gd name="T1" fmla="*/ 0 h 9957"/>
                  <a:gd name="T2" fmla="*/ 0 w 10000"/>
                  <a:gd name="T3" fmla="*/ 2147483647 h 9957"/>
                  <a:gd name="T4" fmla="*/ 2147483647 w 10000"/>
                  <a:gd name="T5" fmla="*/ 2147483647 h 9957"/>
                  <a:gd name="T6" fmla="*/ 2147483647 w 10000"/>
                  <a:gd name="T7" fmla="*/ 2147483647 h 9957"/>
                  <a:gd name="T8" fmla="*/ 2147483647 w 10000"/>
                  <a:gd name="T9" fmla="*/ 0 h 995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00" h="9957">
                    <a:moveTo>
                      <a:pt x="3997" y="0"/>
                    </a:moveTo>
                    <a:lnTo>
                      <a:pt x="0" y="4241"/>
                    </a:lnTo>
                    <a:cubicBezTo>
                      <a:pt x="775" y="5900"/>
                      <a:pt x="6979" y="9547"/>
                      <a:pt x="8646" y="9957"/>
                    </a:cubicBezTo>
                    <a:lnTo>
                      <a:pt x="10000" y="6704"/>
                    </a:lnTo>
                    <a:lnTo>
                      <a:pt x="3997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54990" name="Group 2"/>
            <p:cNvGrpSpPr>
              <a:grpSpLocks/>
            </p:cNvGrpSpPr>
            <p:nvPr/>
          </p:nvGrpSpPr>
          <p:grpSpPr bwMode="auto">
            <a:xfrm>
              <a:off x="2937975" y="3810000"/>
              <a:ext cx="1538791" cy="2618345"/>
              <a:chOff x="2937975" y="3810000"/>
              <a:chExt cx="1538791" cy="2618345"/>
            </a:xfrm>
          </p:grpSpPr>
          <p:sp>
            <p:nvSpPr>
              <p:cNvPr id="255009" name="Freeform 57"/>
              <p:cNvSpPr>
                <a:spLocks/>
              </p:cNvSpPr>
              <p:nvPr/>
            </p:nvSpPr>
            <p:spPr bwMode="auto">
              <a:xfrm rot="3538896">
                <a:off x="2784141" y="4735720"/>
                <a:ext cx="1846459" cy="1538791"/>
              </a:xfrm>
              <a:custGeom>
                <a:avLst/>
                <a:gdLst>
                  <a:gd name="T0" fmla="*/ 2147483647 w 10000"/>
                  <a:gd name="T1" fmla="*/ 0 h 9999"/>
                  <a:gd name="T2" fmla="*/ 0 w 10000"/>
                  <a:gd name="T3" fmla="*/ 2147483647 h 9999"/>
                  <a:gd name="T4" fmla="*/ 2147483647 w 10000"/>
                  <a:gd name="T5" fmla="*/ 2147483647 h 9999"/>
                  <a:gd name="T6" fmla="*/ 2147483647 w 10000"/>
                  <a:gd name="T7" fmla="*/ 2147483647 h 9999"/>
                  <a:gd name="T8" fmla="*/ 2147483647 w 10000"/>
                  <a:gd name="T9" fmla="*/ 0 h 999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000" h="9999">
                    <a:moveTo>
                      <a:pt x="2329" y="0"/>
                    </a:moveTo>
                    <a:lnTo>
                      <a:pt x="0" y="5488"/>
                    </a:lnTo>
                    <a:cubicBezTo>
                      <a:pt x="946" y="7509"/>
                      <a:pt x="6681" y="9908"/>
                      <a:pt x="8348" y="9999"/>
                    </a:cubicBezTo>
                    <a:lnTo>
                      <a:pt x="10000" y="6035"/>
                    </a:lnTo>
                    <a:lnTo>
                      <a:pt x="2329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5010" name="Group 82"/>
              <p:cNvGrpSpPr>
                <a:grpSpLocks/>
              </p:cNvGrpSpPr>
              <p:nvPr/>
            </p:nvGrpSpPr>
            <p:grpSpPr bwMode="auto">
              <a:xfrm flipH="1">
                <a:off x="3657600" y="3810000"/>
                <a:ext cx="381000" cy="993775"/>
                <a:chOff x="2308" y="1513"/>
                <a:chExt cx="1162" cy="2570"/>
              </a:xfrm>
            </p:grpSpPr>
            <p:grpSp>
              <p:nvGrpSpPr>
                <p:cNvPr id="255012" name="Group 8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5020" name="Freeform 8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1" name="Freeform 8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2" name="Freeform 8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3" name="Freeform 8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4" name="Freeform 8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25" name="Freeform 8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5013" name="Freeform 9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14" name="Freeform 9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015" name="Oval 9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16" name="Oval 9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17" name="Oval 9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18" name="Oval 9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19" name="Oval 9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5011" name="Text Box 97"/>
              <p:cNvSpPr txBox="1">
                <a:spLocks noChangeArrowheads="1"/>
              </p:cNvSpPr>
              <p:nvPr/>
            </p:nvSpPr>
            <p:spPr bwMode="auto">
              <a:xfrm>
                <a:off x="3956050" y="3829050"/>
                <a:ext cx="387350" cy="579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  <p:grpSp>
          <p:nvGrpSpPr>
            <p:cNvPr id="254991" name="Group 3"/>
            <p:cNvGrpSpPr>
              <a:grpSpLocks/>
            </p:cNvGrpSpPr>
            <p:nvPr/>
          </p:nvGrpSpPr>
          <p:grpSpPr bwMode="auto">
            <a:xfrm>
              <a:off x="4395787" y="3733800"/>
              <a:ext cx="2881375" cy="2584886"/>
              <a:chOff x="4395787" y="3733800"/>
              <a:chExt cx="2881375" cy="2584886"/>
            </a:xfrm>
          </p:grpSpPr>
          <p:sp>
            <p:nvSpPr>
              <p:cNvPr id="254992" name="Freeform 57"/>
              <p:cNvSpPr>
                <a:spLocks/>
              </p:cNvSpPr>
              <p:nvPr/>
            </p:nvSpPr>
            <p:spPr bwMode="auto">
              <a:xfrm>
                <a:off x="4395787" y="4338670"/>
                <a:ext cx="2881375" cy="1980016"/>
              </a:xfrm>
              <a:custGeom>
                <a:avLst/>
                <a:gdLst>
                  <a:gd name="T0" fmla="*/ 2147483647 w 10000"/>
                  <a:gd name="T1" fmla="*/ 0 h 10141"/>
                  <a:gd name="T2" fmla="*/ 0 w 10000"/>
                  <a:gd name="T3" fmla="*/ 2147483647 h 10141"/>
                  <a:gd name="T4" fmla="*/ 2147483647 w 10000"/>
                  <a:gd name="T5" fmla="*/ 2147483647 h 10141"/>
                  <a:gd name="T6" fmla="*/ 2147483647 w 10000"/>
                  <a:gd name="T7" fmla="*/ 2147483647 h 10141"/>
                  <a:gd name="T8" fmla="*/ 2147483647 w 10000"/>
                  <a:gd name="T9" fmla="*/ 2147483647 h 10141"/>
                  <a:gd name="T10" fmla="*/ 2147483647 w 10000"/>
                  <a:gd name="T11" fmla="*/ 0 h 1014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000" h="10141">
                    <a:moveTo>
                      <a:pt x="5306" y="0"/>
                    </a:moveTo>
                    <a:lnTo>
                      <a:pt x="0" y="7902"/>
                    </a:lnTo>
                    <a:lnTo>
                      <a:pt x="3074" y="10000"/>
                    </a:lnTo>
                    <a:cubicBezTo>
                      <a:pt x="4564" y="10277"/>
                      <a:pt x="7787" y="10155"/>
                      <a:pt x="8941" y="9562"/>
                    </a:cubicBezTo>
                    <a:lnTo>
                      <a:pt x="10000" y="6439"/>
                    </a:lnTo>
                    <a:lnTo>
                      <a:pt x="5306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54993" name="Group 82"/>
              <p:cNvGrpSpPr>
                <a:grpSpLocks/>
              </p:cNvGrpSpPr>
              <p:nvPr/>
            </p:nvGrpSpPr>
            <p:grpSpPr bwMode="auto">
              <a:xfrm flipH="1">
                <a:off x="4876800" y="3733800"/>
                <a:ext cx="381000" cy="993775"/>
                <a:chOff x="2308" y="1513"/>
                <a:chExt cx="1162" cy="2570"/>
              </a:xfrm>
            </p:grpSpPr>
            <p:grpSp>
              <p:nvGrpSpPr>
                <p:cNvPr id="254995" name="Group 8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5003" name="Freeform 8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4" name="Freeform 8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5" name="Freeform 8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6" name="Freeform 8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7" name="Freeform 8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5008" name="Freeform 8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4996" name="Freeform 9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997" name="Freeform 9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998" name="Oval 9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4999" name="Oval 9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00" name="Oval 9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01" name="Oval 9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5002" name="Oval 9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4994" name="Text Box 97"/>
              <p:cNvSpPr txBox="1">
                <a:spLocks noChangeArrowheads="1"/>
              </p:cNvSpPr>
              <p:nvPr/>
            </p:nvSpPr>
            <p:spPr bwMode="auto">
              <a:xfrm>
                <a:off x="5181600" y="3752850"/>
                <a:ext cx="387350" cy="57943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4</a:t>
                </a:r>
              </a:p>
            </p:txBody>
          </p:sp>
        </p:grpSp>
      </p:grpSp>
      <p:sp>
        <p:nvSpPr>
          <p:cNvPr id="140" name="Text Box 3"/>
          <p:cNvSpPr txBox="1">
            <a:spLocks noChangeArrowheads="1"/>
          </p:cNvSpPr>
          <p:nvPr/>
        </p:nvSpPr>
        <p:spPr bwMode="auto">
          <a:xfrm>
            <a:off x="3124200" y="741363"/>
            <a:ext cx="26828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Many Children</a:t>
            </a:r>
            <a:endParaRPr lang="en-US" altLang="en-US" i="0">
              <a:solidFill>
                <a:schemeClr val="accent1"/>
              </a:solidFill>
            </a:endParaRPr>
          </a:p>
        </p:txBody>
      </p:sp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4186238" y="1381125"/>
            <a:ext cx="34401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</a:t>
            </a:r>
            <a:r>
              <a:rPr lang="en-US" altLang="en-US" sz="2800" i="0">
                <a:solidFill>
                  <a:srgbClr val="FF99FF"/>
                </a:solidFill>
              </a:rPr>
              <a:t>4</a:t>
            </a:r>
            <a:r>
              <a:rPr lang="en-US" altLang="en-US" sz="2800" i="0"/>
              <a:t> + </a:t>
            </a:r>
            <a:r>
              <a:rPr lang="en-US" altLang="en-US" sz="2800" i="0">
                <a:solidFill>
                  <a:srgbClr val="FF99FF"/>
                </a:solidFill>
              </a:rPr>
              <a:t>2</a:t>
            </a:r>
            <a:r>
              <a:rPr lang="en-US" altLang="en-US" sz="2800" i="0"/>
              <a:t> + </a:t>
            </a:r>
            <a:r>
              <a:rPr lang="en-US" altLang="en-US" sz="2800" i="0">
                <a:solidFill>
                  <a:srgbClr val="FF99FF"/>
                </a:solidFill>
              </a:rPr>
              <a:t>4</a:t>
            </a:r>
            <a:r>
              <a:rPr lang="en-US" altLang="en-US" sz="2800" i="0"/>
              <a:t> + </a:t>
            </a:r>
            <a:r>
              <a:rPr lang="en-US" altLang="en-US" sz="2800" i="0">
                <a:solidFill>
                  <a:srgbClr val="FF99FF"/>
                </a:solidFill>
              </a:rPr>
              <a:t>2</a:t>
            </a:r>
            <a:r>
              <a:rPr lang="en-US" altLang="en-US" sz="2800" i="0"/>
              <a:t> + 1 = </a:t>
            </a:r>
            <a:r>
              <a:rPr lang="en-US" altLang="en-US" sz="2800" i="0">
                <a:solidFill>
                  <a:srgbClr val="FF99FF"/>
                </a:solidFill>
              </a:rPr>
              <a:t>13</a:t>
            </a:r>
          </a:p>
        </p:txBody>
      </p:sp>
      <p:sp>
        <p:nvSpPr>
          <p:cNvPr id="254986" name="Rectangle 140"/>
          <p:cNvSpPr>
            <a:spLocks noChangeArrowheads="1"/>
          </p:cNvSpPr>
          <p:nvPr/>
        </p:nvSpPr>
        <p:spPr bwMode="auto">
          <a:xfrm>
            <a:off x="7391400" y="228600"/>
            <a:ext cx="14208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(friends)</a:t>
            </a:r>
          </a:p>
        </p:txBody>
      </p:sp>
      <p:sp>
        <p:nvSpPr>
          <p:cNvPr id="254987" name="Rectangle 141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8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8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18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18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181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181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8115" grpId="0"/>
      <p:bldP spid="218125" grpId="0"/>
      <p:bldP spid="140" grpId="0"/>
      <p:bldP spid="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0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56003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84250" y="914400"/>
            <a:ext cx="7321550" cy="5562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6004" name="Rectangle 3"/>
          <p:cNvSpPr>
            <a:spLocks noChangeArrowheads="1"/>
          </p:cNvSpPr>
          <p:nvPr/>
        </p:nvSpPr>
        <p:spPr bwMode="auto">
          <a:xfrm>
            <a:off x="7551738" y="228600"/>
            <a:ext cx="11001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(code)</a:t>
            </a:r>
          </a:p>
        </p:txBody>
      </p:sp>
      <p:sp>
        <p:nvSpPr>
          <p:cNvPr id="256005" name="Rectangle 4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</p:spTree>
  </p:cSld>
  <p:clrMapOvr>
    <a:masterClrMapping/>
  </p:clrMapOvr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702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57027" name="Group 4"/>
          <p:cNvGrpSpPr>
            <a:grpSpLocks/>
          </p:cNvGrpSpPr>
          <p:nvPr/>
        </p:nvGrpSpPr>
        <p:grpSpPr bwMode="auto">
          <a:xfrm>
            <a:off x="2362200" y="1725613"/>
            <a:ext cx="533400" cy="457200"/>
            <a:chOff x="2352" y="960"/>
            <a:chExt cx="336" cy="288"/>
          </a:xfrm>
        </p:grpSpPr>
        <p:sp>
          <p:nvSpPr>
            <p:cNvPr id="257152" name="Oval 5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7153" name="Rectangle 6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57028" name="Freeform 40"/>
          <p:cNvSpPr>
            <a:spLocks/>
          </p:cNvSpPr>
          <p:nvPr/>
        </p:nvSpPr>
        <p:spPr bwMode="auto">
          <a:xfrm>
            <a:off x="1541463" y="2030413"/>
            <a:ext cx="820737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029" name="Freeform 46"/>
          <p:cNvSpPr>
            <a:spLocks/>
          </p:cNvSpPr>
          <p:nvPr/>
        </p:nvSpPr>
        <p:spPr bwMode="auto">
          <a:xfrm>
            <a:off x="2895600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030" name="Text Box 55"/>
          <p:cNvSpPr txBox="1">
            <a:spLocks noChangeArrowheads="1"/>
          </p:cNvSpPr>
          <p:nvPr/>
        </p:nvSpPr>
        <p:spPr bwMode="auto">
          <a:xfrm>
            <a:off x="2286000" y="685800"/>
            <a:ext cx="5221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Designing Program/Test Cases</a:t>
            </a:r>
          </a:p>
        </p:txBody>
      </p:sp>
      <p:grpSp>
        <p:nvGrpSpPr>
          <p:cNvPr id="257031" name="Group 58"/>
          <p:cNvGrpSpPr>
            <a:grpSpLocks/>
          </p:cNvGrpSpPr>
          <p:nvPr/>
        </p:nvGrpSpPr>
        <p:grpSpPr bwMode="auto">
          <a:xfrm>
            <a:off x="685800" y="2460625"/>
            <a:ext cx="1741488" cy="1398588"/>
            <a:chOff x="1927" y="2400"/>
            <a:chExt cx="1097" cy="881"/>
          </a:xfrm>
        </p:grpSpPr>
        <p:sp>
          <p:nvSpPr>
            <p:cNvPr id="257150" name="Freeform 56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51" name="Text Box 57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7032" name="Group 59"/>
          <p:cNvGrpSpPr>
            <a:grpSpLocks/>
          </p:cNvGrpSpPr>
          <p:nvPr/>
        </p:nvGrpSpPr>
        <p:grpSpPr bwMode="auto">
          <a:xfrm>
            <a:off x="2895600" y="2487613"/>
            <a:ext cx="1741488" cy="1398587"/>
            <a:chOff x="1927" y="2400"/>
            <a:chExt cx="1097" cy="881"/>
          </a:xfrm>
        </p:grpSpPr>
        <p:sp>
          <p:nvSpPr>
            <p:cNvPr id="257148" name="Freeform 60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9" name="Text Box 61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7033" name="Group 62"/>
          <p:cNvGrpSpPr>
            <a:grpSpLocks/>
          </p:cNvGrpSpPr>
          <p:nvPr/>
        </p:nvGrpSpPr>
        <p:grpSpPr bwMode="auto">
          <a:xfrm>
            <a:off x="6640513" y="1725613"/>
            <a:ext cx="533400" cy="457200"/>
            <a:chOff x="2352" y="960"/>
            <a:chExt cx="336" cy="288"/>
          </a:xfrm>
        </p:grpSpPr>
        <p:sp>
          <p:nvSpPr>
            <p:cNvPr id="257146" name="Oval 6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7147" name="Rectangle 6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57034" name="Group 67"/>
          <p:cNvGrpSpPr>
            <a:grpSpLocks/>
          </p:cNvGrpSpPr>
          <p:nvPr/>
        </p:nvGrpSpPr>
        <p:grpSpPr bwMode="auto">
          <a:xfrm>
            <a:off x="6000750" y="2438400"/>
            <a:ext cx="1741488" cy="1398588"/>
            <a:chOff x="1927" y="2400"/>
            <a:chExt cx="1097" cy="881"/>
          </a:xfrm>
        </p:grpSpPr>
        <p:sp>
          <p:nvSpPr>
            <p:cNvPr id="257144" name="Freeform 68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5" name="Text Box 69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57035" name="Group 79"/>
          <p:cNvGrpSpPr>
            <a:grpSpLocks/>
          </p:cNvGrpSpPr>
          <p:nvPr/>
        </p:nvGrpSpPr>
        <p:grpSpPr bwMode="auto">
          <a:xfrm>
            <a:off x="2373313" y="5791200"/>
            <a:ext cx="533400" cy="457200"/>
            <a:chOff x="2352" y="960"/>
            <a:chExt cx="336" cy="288"/>
          </a:xfrm>
        </p:grpSpPr>
        <p:sp>
          <p:nvSpPr>
            <p:cNvPr id="257142" name="Oval 80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7143" name="Rectangle 81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grpSp>
        <p:nvGrpSpPr>
          <p:cNvPr id="257036" name="Group 84"/>
          <p:cNvGrpSpPr>
            <a:grpSpLocks/>
          </p:cNvGrpSpPr>
          <p:nvPr/>
        </p:nvGrpSpPr>
        <p:grpSpPr bwMode="auto">
          <a:xfrm>
            <a:off x="7010400" y="5788025"/>
            <a:ext cx="152400" cy="304800"/>
            <a:chOff x="1776" y="3408"/>
            <a:chExt cx="96" cy="192"/>
          </a:xfrm>
        </p:grpSpPr>
        <p:sp>
          <p:nvSpPr>
            <p:cNvPr id="257140" name="Oval 85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57141" name="Line 86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103"/>
          <p:cNvGrpSpPr>
            <a:grpSpLocks/>
          </p:cNvGrpSpPr>
          <p:nvPr/>
        </p:nvGrpSpPr>
        <p:grpSpPr bwMode="auto">
          <a:xfrm>
            <a:off x="7162800" y="5559425"/>
            <a:ext cx="695325" cy="993775"/>
            <a:chOff x="4512" y="2880"/>
            <a:chExt cx="438" cy="626"/>
          </a:xfrm>
        </p:grpSpPr>
        <p:grpSp>
          <p:nvGrpSpPr>
            <p:cNvPr id="257124" name="Group 87"/>
            <p:cNvGrpSpPr>
              <a:grpSpLocks/>
            </p:cNvGrpSpPr>
            <p:nvPr/>
          </p:nvGrpSpPr>
          <p:grpSpPr bwMode="auto">
            <a:xfrm flipH="1">
              <a:off x="4710" y="2880"/>
              <a:ext cx="240" cy="626"/>
              <a:chOff x="2308" y="1513"/>
              <a:chExt cx="1162" cy="2570"/>
            </a:xfrm>
          </p:grpSpPr>
          <p:grpSp>
            <p:nvGrpSpPr>
              <p:cNvPr id="257126" name="Group 8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57134" name="Freeform 8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5" name="Freeform 9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6" name="Freeform 9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7" name="Freeform 9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8" name="Freeform 9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39" name="Freeform 9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7127" name="Freeform 9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28" name="Freeform 9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7129" name="Oval 9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7130" name="Oval 9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7131" name="Oval 9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7132" name="Oval 10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7133" name="Oval 10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57125" name="Text Box 102"/>
            <p:cNvSpPr txBox="1">
              <a:spLocks noChangeArrowheads="1"/>
            </p:cNvSpPr>
            <p:nvPr/>
          </p:nvSpPr>
          <p:spPr bwMode="auto">
            <a:xfrm>
              <a:off x="4512" y="289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</a:t>
              </a:r>
            </a:p>
          </p:txBody>
        </p:sp>
      </p:grpSp>
      <p:sp>
        <p:nvSpPr>
          <p:cNvPr id="227428" name="Text Box 154"/>
          <p:cNvSpPr txBox="1">
            <a:spLocks noChangeArrowheads="1"/>
          </p:cNvSpPr>
          <p:nvPr/>
        </p:nvSpPr>
        <p:spPr bwMode="auto">
          <a:xfrm>
            <a:off x="1447800" y="5360988"/>
            <a:ext cx="105727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+1=1</a:t>
            </a:r>
          </a:p>
        </p:txBody>
      </p:sp>
      <p:grpSp>
        <p:nvGrpSpPr>
          <p:cNvPr id="3" name="Group 2"/>
          <p:cNvGrpSpPr>
            <a:grpSpLocks/>
          </p:cNvGrpSpPr>
          <p:nvPr/>
        </p:nvGrpSpPr>
        <p:grpSpPr bwMode="auto">
          <a:xfrm>
            <a:off x="5629275" y="1295400"/>
            <a:ext cx="1216025" cy="2289175"/>
            <a:chOff x="5629275" y="1295400"/>
            <a:chExt cx="1216025" cy="2289175"/>
          </a:xfrm>
        </p:grpSpPr>
        <p:grpSp>
          <p:nvGrpSpPr>
            <p:cNvPr id="257106" name="Group 257"/>
            <p:cNvGrpSpPr>
              <a:grpSpLocks/>
            </p:cNvGrpSpPr>
            <p:nvPr/>
          </p:nvGrpSpPr>
          <p:grpSpPr bwMode="auto">
            <a:xfrm>
              <a:off x="5629275" y="2590800"/>
              <a:ext cx="695325" cy="993775"/>
              <a:chOff x="4512" y="2880"/>
              <a:chExt cx="438" cy="626"/>
            </a:xfrm>
          </p:grpSpPr>
          <p:grpSp>
            <p:nvGrpSpPr>
              <p:cNvPr id="257108" name="Group 258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7110" name="Group 259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7118" name="Freeform 260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19" name="Freeform 261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20" name="Freeform 262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21" name="Freeform 263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22" name="Freeform 264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23" name="Freeform 265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111" name="Freeform 266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12" name="Freeform 267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113" name="Oval 268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114" name="Oval 269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115" name="Oval 270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116" name="Oval 271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117" name="Oval 272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7109" name="Text Box 273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sp>
          <p:nvSpPr>
            <p:cNvPr id="257107" name="Rectangle 274"/>
            <p:cNvSpPr>
              <a:spLocks noChangeArrowheads="1"/>
            </p:cNvSpPr>
            <p:nvPr/>
          </p:nvSpPr>
          <p:spPr bwMode="auto">
            <a:xfrm>
              <a:off x="5657850" y="1295400"/>
              <a:ext cx="118745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+ 1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sp>
        <p:nvSpPr>
          <p:cNvPr id="184600" name="Text Box 280"/>
          <p:cNvSpPr txBox="1">
            <a:spLocks noChangeArrowheads="1"/>
          </p:cNvSpPr>
          <p:nvPr/>
        </p:nvSpPr>
        <p:spPr bwMode="auto">
          <a:xfrm>
            <a:off x="6019800" y="1828800"/>
            <a:ext cx="31877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Same code works!</a:t>
            </a:r>
          </a:p>
        </p:txBody>
      </p:sp>
      <p:sp>
        <p:nvSpPr>
          <p:cNvPr id="184601" name="Text Box 281"/>
          <p:cNvSpPr txBox="1">
            <a:spLocks noChangeArrowheads="1"/>
          </p:cNvSpPr>
          <p:nvPr/>
        </p:nvSpPr>
        <p:spPr bwMode="auto">
          <a:xfrm>
            <a:off x="1138238" y="6202363"/>
            <a:ext cx="31877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Same code works!</a:t>
            </a:r>
          </a:p>
        </p:txBody>
      </p:sp>
      <p:sp>
        <p:nvSpPr>
          <p:cNvPr id="184604" name="Text Box 284"/>
          <p:cNvSpPr txBox="1">
            <a:spLocks noChangeArrowheads="1"/>
          </p:cNvSpPr>
          <p:nvPr/>
        </p:nvSpPr>
        <p:spPr bwMode="auto">
          <a:xfrm>
            <a:off x="6642100" y="1219200"/>
            <a:ext cx="2578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same code</a:t>
            </a:r>
          </a:p>
        </p:txBody>
      </p:sp>
      <p:sp>
        <p:nvSpPr>
          <p:cNvPr id="184605" name="Text Box 285"/>
          <p:cNvSpPr txBox="1">
            <a:spLocks noChangeArrowheads="1"/>
          </p:cNvSpPr>
          <p:nvPr/>
        </p:nvSpPr>
        <p:spPr bwMode="auto">
          <a:xfrm>
            <a:off x="533400" y="4979988"/>
            <a:ext cx="25781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Try same code</a:t>
            </a:r>
          </a:p>
        </p:txBody>
      </p:sp>
      <p:grpSp>
        <p:nvGrpSpPr>
          <p:cNvPr id="257044" name="Group 58"/>
          <p:cNvGrpSpPr>
            <a:grpSpLocks/>
          </p:cNvGrpSpPr>
          <p:nvPr/>
        </p:nvGrpSpPr>
        <p:grpSpPr bwMode="auto">
          <a:xfrm>
            <a:off x="1676400" y="2792413"/>
            <a:ext cx="1741488" cy="1398587"/>
            <a:chOff x="1927" y="2400"/>
            <a:chExt cx="1097" cy="881"/>
          </a:xfrm>
        </p:grpSpPr>
        <p:sp>
          <p:nvSpPr>
            <p:cNvPr id="257104" name="Freeform 56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5" name="Text Box 57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sp>
        <p:nvSpPr>
          <p:cNvPr id="172" name="Freeform 40"/>
          <p:cNvSpPr>
            <a:spLocks/>
          </p:cNvSpPr>
          <p:nvPr/>
        </p:nvSpPr>
        <p:spPr bwMode="auto">
          <a:xfrm>
            <a:off x="7478713" y="5646738"/>
            <a:ext cx="400050" cy="774700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381000" y="1292225"/>
            <a:ext cx="3113088" cy="2441575"/>
            <a:chOff x="381000" y="1295400"/>
            <a:chExt cx="3113088" cy="2441575"/>
          </a:xfrm>
        </p:grpSpPr>
        <p:grpSp>
          <p:nvGrpSpPr>
            <p:cNvPr id="257052" name="Group 155"/>
            <p:cNvGrpSpPr>
              <a:grpSpLocks/>
            </p:cNvGrpSpPr>
            <p:nvPr/>
          </p:nvGrpSpPr>
          <p:grpSpPr bwMode="auto">
            <a:xfrm>
              <a:off x="381000" y="2743200"/>
              <a:ext cx="695325" cy="993775"/>
              <a:chOff x="4512" y="2880"/>
              <a:chExt cx="438" cy="626"/>
            </a:xfrm>
          </p:grpSpPr>
          <p:grpSp>
            <p:nvGrpSpPr>
              <p:cNvPr id="257088" name="Group 156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7090" name="Group 1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7098" name="Freeform 1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99" name="Freeform 1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00" name="Freeform 1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01" name="Freeform 1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02" name="Freeform 1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103" name="Freeform 1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091" name="Freeform 1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92" name="Freeform 1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93" name="Oval 1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94" name="Oval 1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95" name="Oval 1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96" name="Oval 1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97" name="Oval 1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7089" name="Text Box 171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grpSp>
          <p:nvGrpSpPr>
            <p:cNvPr id="257053" name="Group 223"/>
            <p:cNvGrpSpPr>
              <a:grpSpLocks/>
            </p:cNvGrpSpPr>
            <p:nvPr/>
          </p:nvGrpSpPr>
          <p:grpSpPr bwMode="auto">
            <a:xfrm>
              <a:off x="2733675" y="2743200"/>
              <a:ext cx="695325" cy="993775"/>
              <a:chOff x="4512" y="2880"/>
              <a:chExt cx="438" cy="626"/>
            </a:xfrm>
          </p:grpSpPr>
          <p:grpSp>
            <p:nvGrpSpPr>
              <p:cNvPr id="257072" name="Group 224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7074" name="Group 225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7082" name="Freeform 226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3" name="Freeform 227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4" name="Freeform 228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5" name="Freeform 229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6" name="Freeform 230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87" name="Freeform 231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075" name="Freeform 232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76" name="Freeform 233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77" name="Oval 234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78" name="Oval 235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79" name="Oval 236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80" name="Oval 237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81" name="Oval 238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7073" name="Text Box 239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31" cy="36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3</a:t>
                </a:r>
              </a:p>
            </p:txBody>
          </p:sp>
        </p:grpSp>
        <p:sp>
          <p:nvSpPr>
            <p:cNvPr id="257054" name="Rectangle 256"/>
            <p:cNvSpPr>
              <a:spLocks noChangeArrowheads="1"/>
            </p:cNvSpPr>
            <p:nvPr/>
          </p:nvSpPr>
          <p:spPr bwMode="auto">
            <a:xfrm>
              <a:off x="838200" y="1295400"/>
              <a:ext cx="2655888" cy="584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+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2 </a:t>
              </a:r>
              <a:r>
                <a:rPr lang="en-US" altLang="en-US" i="0">
                  <a:solidFill>
                    <a:srgbClr val="FF99FF"/>
                  </a:solidFill>
                </a:rPr>
                <a:t>+ </a:t>
              </a:r>
              <a:r>
                <a:rPr lang="en-US" altLang="en-US">
                  <a:solidFill>
                    <a:srgbClr val="FF99FF"/>
                  </a:solidFill>
                </a:rPr>
                <a:t>n</a:t>
              </a:r>
              <a:r>
                <a:rPr lang="en-US" altLang="en-US" baseline="-25000">
                  <a:solidFill>
                    <a:srgbClr val="FF99FF"/>
                  </a:solidFill>
                </a:rPr>
                <a:t>3 </a:t>
              </a:r>
              <a:r>
                <a:rPr lang="en-US" altLang="en-US" i="0">
                  <a:solidFill>
                    <a:srgbClr val="FF99FF"/>
                  </a:solidFill>
                </a:rPr>
                <a:t>+ 1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  <p:grpSp>
          <p:nvGrpSpPr>
            <p:cNvPr id="257055" name="Group 223"/>
            <p:cNvGrpSpPr>
              <a:grpSpLocks/>
            </p:cNvGrpSpPr>
            <p:nvPr/>
          </p:nvGrpSpPr>
          <p:grpSpPr bwMode="auto">
            <a:xfrm>
              <a:off x="1981200" y="2587625"/>
              <a:ext cx="695325" cy="993775"/>
              <a:chOff x="4512" y="2880"/>
              <a:chExt cx="438" cy="626"/>
            </a:xfrm>
          </p:grpSpPr>
          <p:grpSp>
            <p:nvGrpSpPr>
              <p:cNvPr id="257056" name="Group 224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57058" name="Group 225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57066" name="Freeform 226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67" name="Freeform 227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68" name="Freeform 228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69" name="Freeform 229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70" name="Freeform 230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57071" name="Freeform 231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57059" name="Freeform 232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60" name="Freeform 233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7061" name="Oval 234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62" name="Oval 235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63" name="Oval 236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64" name="Oval 237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57065" name="Oval 238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57057" name="Text Box 239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2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>
                    <a:solidFill>
                      <a:srgbClr val="FF99FF"/>
                    </a:solidFill>
                  </a:rPr>
                  <a:t>n</a:t>
                </a:r>
                <a:r>
                  <a:rPr lang="en-US" altLang="en-US" baseline="-2500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</p:grpSp>
      <p:sp>
        <p:nvSpPr>
          <p:cNvPr id="257047" name="Freeform 40"/>
          <p:cNvSpPr>
            <a:spLocks/>
          </p:cNvSpPr>
          <p:nvPr/>
        </p:nvSpPr>
        <p:spPr bwMode="auto">
          <a:xfrm>
            <a:off x="6859588" y="2162175"/>
            <a:ext cx="60325" cy="274638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6" name="Text Box 285"/>
          <p:cNvSpPr txBox="1">
            <a:spLocks noChangeArrowheads="1"/>
          </p:cNvSpPr>
          <p:nvPr/>
        </p:nvSpPr>
        <p:spPr bwMode="auto">
          <a:xfrm>
            <a:off x="5270500" y="4484688"/>
            <a:ext cx="3116263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But is this needed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</a:t>
            </a:r>
            <a:r>
              <a:rPr lang="en-US" altLang="en-US" sz="2400" i="0"/>
              <a:t>(if not the input)</a:t>
            </a:r>
          </a:p>
        </p:txBody>
      </p:sp>
      <p:sp>
        <p:nvSpPr>
          <p:cNvPr id="257049" name="Freeform 40"/>
          <p:cNvSpPr>
            <a:spLocks/>
          </p:cNvSpPr>
          <p:nvPr/>
        </p:nvSpPr>
        <p:spPr bwMode="auto">
          <a:xfrm>
            <a:off x="2528888" y="2133600"/>
            <a:ext cx="49212" cy="688975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7050" name="Rectangle 127"/>
          <p:cNvSpPr>
            <a:spLocks noChangeArrowheads="1"/>
          </p:cNvSpPr>
          <p:nvPr/>
        </p:nvSpPr>
        <p:spPr bwMode="auto">
          <a:xfrm>
            <a:off x="7512050" y="228600"/>
            <a:ext cx="11795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(cases)</a:t>
            </a:r>
          </a:p>
        </p:txBody>
      </p:sp>
      <p:sp>
        <p:nvSpPr>
          <p:cNvPr id="257051" name="Rectangle 128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74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274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274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1846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7428" grpId="0"/>
      <p:bldP spid="184600" grpId="0" autoUpdateAnimBg="0"/>
      <p:bldP spid="184601" grpId="0" autoUpdateAnimBg="0"/>
      <p:bldP spid="184604" grpId="0" autoUpdateAnimBg="0"/>
      <p:bldP spid="184605" grpId="0" autoUpdateAnimBg="0"/>
      <p:bldP spid="172" grpId="0" animBg="1"/>
      <p:bldP spid="196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805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58051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1049338"/>
            <a:ext cx="8412163" cy="512286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58052" name="Rectangle 3"/>
          <p:cNvSpPr>
            <a:spLocks noChangeArrowheads="1"/>
          </p:cNvSpPr>
          <p:nvPr/>
        </p:nvSpPr>
        <p:spPr bwMode="auto">
          <a:xfrm>
            <a:off x="7551738" y="228600"/>
            <a:ext cx="11001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(code)</a:t>
            </a:r>
          </a:p>
        </p:txBody>
      </p:sp>
      <p:sp>
        <p:nvSpPr>
          <p:cNvPr id="258053" name="Rectangle 4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</p:spTree>
  </p:cSld>
  <p:clrMapOvr>
    <a:masterClrMapping/>
  </p:clrMapOvr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9074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59075" name="Text Box 7"/>
          <p:cNvSpPr txBox="1">
            <a:spLocks noChangeArrowheads="1"/>
          </p:cNvSpPr>
          <p:nvPr/>
        </p:nvSpPr>
        <p:spPr bwMode="auto">
          <a:xfrm>
            <a:off x="3733800" y="2730500"/>
            <a:ext cx="5307013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One stack frame for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each node in the tree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And constant work per stack frame.</a:t>
            </a:r>
          </a:p>
        </p:txBody>
      </p:sp>
      <p:grpSp>
        <p:nvGrpSpPr>
          <p:cNvPr id="259076" name="Group 202754"/>
          <p:cNvGrpSpPr>
            <a:grpSpLocks/>
          </p:cNvGrpSpPr>
          <p:nvPr/>
        </p:nvGrpSpPr>
        <p:grpSpPr bwMode="auto">
          <a:xfrm>
            <a:off x="4667250" y="4248150"/>
            <a:ext cx="3875088" cy="1897063"/>
            <a:chOff x="4667187" y="4247473"/>
            <a:chExt cx="3875119" cy="1897448"/>
          </a:xfrm>
        </p:grpSpPr>
        <p:grpSp>
          <p:nvGrpSpPr>
            <p:cNvPr id="259192" name="Group 233"/>
            <p:cNvGrpSpPr>
              <a:grpSpLocks/>
            </p:cNvGrpSpPr>
            <p:nvPr/>
          </p:nvGrpSpPr>
          <p:grpSpPr bwMode="auto">
            <a:xfrm>
              <a:off x="4667187" y="4315692"/>
              <a:ext cx="3875119" cy="1829229"/>
              <a:chOff x="4667187" y="3248892"/>
              <a:chExt cx="3875119" cy="1829229"/>
            </a:xfrm>
          </p:grpSpPr>
          <p:sp>
            <p:nvSpPr>
              <p:cNvPr id="259208" name="Line 40"/>
              <p:cNvSpPr>
                <a:spLocks noChangeShapeType="1"/>
              </p:cNvSpPr>
              <p:nvPr/>
            </p:nvSpPr>
            <p:spPr bwMode="auto">
              <a:xfrm flipH="1">
                <a:off x="5803648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09" name="Line 41"/>
              <p:cNvSpPr>
                <a:spLocks noChangeShapeType="1"/>
              </p:cNvSpPr>
              <p:nvPr/>
            </p:nvSpPr>
            <p:spPr bwMode="auto">
              <a:xfrm>
                <a:off x="5765721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0" name="Line 42"/>
              <p:cNvSpPr>
                <a:spLocks noChangeShapeType="1"/>
              </p:cNvSpPr>
              <p:nvPr/>
            </p:nvSpPr>
            <p:spPr bwMode="auto">
              <a:xfrm>
                <a:off x="6220846" y="43572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1" name="Line 43"/>
              <p:cNvSpPr>
                <a:spLocks noChangeShapeType="1"/>
              </p:cNvSpPr>
              <p:nvPr/>
            </p:nvSpPr>
            <p:spPr bwMode="auto">
              <a:xfrm flipH="1">
                <a:off x="5272669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2" name="Line 44"/>
              <p:cNvSpPr>
                <a:spLocks noChangeShapeType="1"/>
              </p:cNvSpPr>
              <p:nvPr/>
            </p:nvSpPr>
            <p:spPr bwMode="auto">
              <a:xfrm>
                <a:off x="5272669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3" name="Line 45"/>
              <p:cNvSpPr>
                <a:spLocks noChangeShapeType="1"/>
              </p:cNvSpPr>
              <p:nvPr/>
            </p:nvSpPr>
            <p:spPr bwMode="auto">
              <a:xfrm flipH="1">
                <a:off x="4931325" y="43156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4" name="Line 46"/>
              <p:cNvSpPr>
                <a:spLocks noChangeShapeType="1"/>
              </p:cNvSpPr>
              <p:nvPr/>
            </p:nvSpPr>
            <p:spPr bwMode="auto">
              <a:xfrm>
                <a:off x="6941461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5" name="Line 47"/>
              <p:cNvSpPr>
                <a:spLocks noChangeShapeType="1"/>
              </p:cNvSpPr>
              <p:nvPr/>
            </p:nvSpPr>
            <p:spPr bwMode="auto">
              <a:xfrm>
                <a:off x="7813785" y="3941618"/>
                <a:ext cx="0" cy="0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6" name="Line 48"/>
              <p:cNvSpPr>
                <a:spLocks noChangeShapeType="1"/>
              </p:cNvSpPr>
              <p:nvPr/>
            </p:nvSpPr>
            <p:spPr bwMode="auto">
              <a:xfrm>
                <a:off x="8003420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7" name="Line 49"/>
              <p:cNvSpPr>
                <a:spLocks noChangeShapeType="1"/>
              </p:cNvSpPr>
              <p:nvPr/>
            </p:nvSpPr>
            <p:spPr bwMode="auto">
              <a:xfrm flipH="1">
                <a:off x="7510368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8" name="Line 50"/>
              <p:cNvSpPr>
                <a:spLocks noChangeShapeType="1"/>
              </p:cNvSpPr>
              <p:nvPr/>
            </p:nvSpPr>
            <p:spPr bwMode="auto">
              <a:xfrm>
                <a:off x="7510368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19" name="Line 51"/>
              <p:cNvSpPr>
                <a:spLocks noChangeShapeType="1"/>
              </p:cNvSpPr>
              <p:nvPr/>
            </p:nvSpPr>
            <p:spPr bwMode="auto">
              <a:xfrm flipH="1">
                <a:off x="7586222" y="47313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220" name="Rectangle 1"/>
              <p:cNvSpPr>
                <a:spLocks noChangeArrowheads="1"/>
              </p:cNvSpPr>
              <p:nvPr/>
            </p:nvSpPr>
            <p:spPr bwMode="auto">
              <a:xfrm>
                <a:off x="6675972" y="3248892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1" name="Rectangle 215"/>
              <p:cNvSpPr>
                <a:spLocks noChangeArrowheads="1"/>
              </p:cNvSpPr>
              <p:nvPr/>
            </p:nvSpPr>
            <p:spPr bwMode="auto">
              <a:xfrm>
                <a:off x="7338415" y="4807958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2" name="Rectangle 216"/>
              <p:cNvSpPr>
                <a:spLocks noChangeArrowheads="1"/>
              </p:cNvSpPr>
              <p:nvPr/>
            </p:nvSpPr>
            <p:spPr bwMode="auto">
              <a:xfrm>
                <a:off x="77724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3" name="Rectangle 217"/>
              <p:cNvSpPr>
                <a:spLocks noChangeArrowheads="1"/>
              </p:cNvSpPr>
              <p:nvPr/>
            </p:nvSpPr>
            <p:spPr bwMode="auto">
              <a:xfrm>
                <a:off x="7315200" y="4073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4" name="Rectangle 218"/>
              <p:cNvSpPr>
                <a:spLocks noChangeArrowheads="1"/>
              </p:cNvSpPr>
              <p:nvPr/>
            </p:nvSpPr>
            <p:spPr bwMode="auto">
              <a:xfrm>
                <a:off x="7620000" y="4495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5" name="Rectangle 219"/>
              <p:cNvSpPr>
                <a:spLocks noChangeArrowheads="1"/>
              </p:cNvSpPr>
              <p:nvPr/>
            </p:nvSpPr>
            <p:spPr bwMode="auto">
              <a:xfrm>
                <a:off x="55626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6" name="Rectangle 220"/>
              <p:cNvSpPr>
                <a:spLocks noChangeArrowheads="1"/>
              </p:cNvSpPr>
              <p:nvPr/>
            </p:nvSpPr>
            <p:spPr bwMode="auto">
              <a:xfrm>
                <a:off x="5076763" y="4081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7" name="Rectangle 221"/>
              <p:cNvSpPr>
                <a:spLocks noChangeArrowheads="1"/>
              </p:cNvSpPr>
              <p:nvPr/>
            </p:nvSpPr>
            <p:spPr bwMode="auto">
              <a:xfrm>
                <a:off x="4667187" y="4454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8" name="Rectangle 222"/>
              <p:cNvSpPr>
                <a:spLocks noChangeArrowheads="1"/>
              </p:cNvSpPr>
              <p:nvPr/>
            </p:nvSpPr>
            <p:spPr bwMode="auto">
              <a:xfrm>
                <a:off x="5352987" y="4462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29" name="Rectangle 223"/>
              <p:cNvSpPr>
                <a:spLocks noChangeArrowheads="1"/>
              </p:cNvSpPr>
              <p:nvPr/>
            </p:nvSpPr>
            <p:spPr bwMode="auto">
              <a:xfrm>
                <a:off x="6038787" y="4114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30" name="Rectangle 224"/>
              <p:cNvSpPr>
                <a:spLocks noChangeArrowheads="1"/>
              </p:cNvSpPr>
              <p:nvPr/>
            </p:nvSpPr>
            <p:spPr bwMode="auto">
              <a:xfrm>
                <a:off x="6295963" y="446722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231" name="Rectangle 225"/>
              <p:cNvSpPr>
                <a:spLocks noChangeArrowheads="1"/>
              </p:cNvSpPr>
              <p:nvPr/>
            </p:nvSpPr>
            <p:spPr bwMode="auto">
              <a:xfrm>
                <a:off x="8285069" y="4100511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59193" name="Group 55"/>
            <p:cNvGrpSpPr>
              <a:grpSpLocks/>
            </p:cNvGrpSpPr>
            <p:nvPr/>
          </p:nvGrpSpPr>
          <p:grpSpPr bwMode="auto">
            <a:xfrm>
              <a:off x="8141334" y="4247473"/>
              <a:ext cx="240666" cy="629327"/>
              <a:chOff x="2308" y="1513"/>
              <a:chExt cx="1162" cy="2570"/>
            </a:xfrm>
          </p:grpSpPr>
          <p:grpSp>
            <p:nvGrpSpPr>
              <p:cNvPr id="259194" name="Group 56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59202" name="Freeform 57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3" name="Freeform 58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4" name="Freeform 59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5" name="Freeform 60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6" name="Freeform 61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207" name="Freeform 62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9195" name="Freeform 63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6" name="Freeform 64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7" name="Oval 65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9198" name="Oval 66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9199" name="Oval 67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9200" name="Oval 68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9201" name="Oval 69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259077" name="Rectangle 4"/>
          <p:cNvSpPr>
            <a:spLocks noChangeArrowheads="1"/>
          </p:cNvSpPr>
          <p:nvPr/>
        </p:nvSpPr>
        <p:spPr bwMode="auto">
          <a:xfrm>
            <a:off x="1828800" y="1458913"/>
            <a:ext cx="27193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=        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    × </a:t>
            </a:r>
          </a:p>
        </p:txBody>
      </p:sp>
      <p:sp>
        <p:nvSpPr>
          <p:cNvPr id="259078" name="Text Box 3"/>
          <p:cNvSpPr txBox="1">
            <a:spLocks noChangeArrowheads="1"/>
          </p:cNvSpPr>
          <p:nvPr/>
        </p:nvSpPr>
        <p:spPr bwMode="auto">
          <a:xfrm>
            <a:off x="76200" y="868363"/>
            <a:ext cx="20304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Time: 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</a:t>
            </a:r>
          </a:p>
        </p:txBody>
      </p:sp>
      <p:sp>
        <p:nvSpPr>
          <p:cNvPr id="259079" name="Text Box 7"/>
          <p:cNvSpPr txBox="1">
            <a:spLocks noChangeArrowheads="1"/>
          </p:cNvSpPr>
          <p:nvPr/>
        </p:nvSpPr>
        <p:spPr bwMode="auto">
          <a:xfrm>
            <a:off x="2389188" y="719138"/>
            <a:ext cx="57927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∑</a:t>
            </a:r>
            <a:r>
              <a:rPr lang="en-US" altLang="en-US" sz="3600" i="0" baseline="-25000"/>
              <a:t>stack frame </a:t>
            </a:r>
            <a:r>
              <a:rPr lang="en-US" altLang="en-US" sz="2800" i="0"/>
              <a:t>Work done by stack frame</a:t>
            </a:r>
          </a:p>
        </p:txBody>
      </p:sp>
      <p:sp>
        <p:nvSpPr>
          <p:cNvPr id="259080" name="Rectangle 4"/>
          <p:cNvSpPr>
            <a:spLocks noChangeArrowheads="1"/>
          </p:cNvSpPr>
          <p:nvPr/>
        </p:nvSpPr>
        <p:spPr bwMode="auto">
          <a:xfrm>
            <a:off x="5030788" y="1439863"/>
            <a:ext cx="2566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1</a:t>
            </a:r>
            <a:r>
              <a:rPr lang="en-US" altLang="en-US" sz="2800" i="0"/>
              <a:t>)   =    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</a:t>
            </a:r>
          </a:p>
        </p:txBody>
      </p:sp>
      <p:grpSp>
        <p:nvGrpSpPr>
          <p:cNvPr id="259081" name="Group 216"/>
          <p:cNvGrpSpPr>
            <a:grpSpLocks/>
          </p:cNvGrpSpPr>
          <p:nvPr/>
        </p:nvGrpSpPr>
        <p:grpSpPr bwMode="auto">
          <a:xfrm>
            <a:off x="457200" y="4114800"/>
            <a:ext cx="3830638" cy="2133600"/>
            <a:chOff x="457200" y="4114800"/>
            <a:chExt cx="3830638" cy="2133600"/>
          </a:xfrm>
        </p:grpSpPr>
        <p:grpSp>
          <p:nvGrpSpPr>
            <p:cNvPr id="259160" name="Group 202751"/>
            <p:cNvGrpSpPr>
              <a:grpSpLocks/>
            </p:cNvGrpSpPr>
            <p:nvPr/>
          </p:nvGrpSpPr>
          <p:grpSpPr bwMode="auto">
            <a:xfrm>
              <a:off x="457200" y="4419600"/>
              <a:ext cx="3830638" cy="1828800"/>
              <a:chOff x="457200" y="3352800"/>
              <a:chExt cx="3830638" cy="1828800"/>
            </a:xfrm>
          </p:grpSpPr>
          <p:sp>
            <p:nvSpPr>
              <p:cNvPr id="259168" name="Oval 5"/>
              <p:cNvSpPr>
                <a:spLocks noChangeArrowheads="1"/>
              </p:cNvSpPr>
              <p:nvPr/>
            </p:nvSpPr>
            <p:spPr bwMode="auto">
              <a:xfrm>
                <a:off x="2429410" y="33528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69" name="Oval 8"/>
              <p:cNvSpPr>
                <a:spLocks noChangeArrowheads="1"/>
              </p:cNvSpPr>
              <p:nvPr/>
            </p:nvSpPr>
            <p:spPr bwMode="auto">
              <a:xfrm>
                <a:off x="12915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0" name="Oval 11"/>
              <p:cNvSpPr>
                <a:spLocks noChangeArrowheads="1"/>
              </p:cNvSpPr>
              <p:nvPr/>
            </p:nvSpPr>
            <p:spPr bwMode="auto">
              <a:xfrm>
                <a:off x="798544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1" name="Oval 14"/>
              <p:cNvSpPr>
                <a:spLocks noChangeArrowheads="1"/>
              </p:cNvSpPr>
              <p:nvPr/>
            </p:nvSpPr>
            <p:spPr bwMode="auto">
              <a:xfrm>
                <a:off x="45720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2" name="Oval 17"/>
              <p:cNvSpPr>
                <a:spLocks noChangeArrowheads="1"/>
              </p:cNvSpPr>
              <p:nvPr/>
            </p:nvSpPr>
            <p:spPr bwMode="auto">
              <a:xfrm>
                <a:off x="1101961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3" name="Oval 20"/>
              <p:cNvSpPr>
                <a:spLocks noChangeArrowheads="1"/>
              </p:cNvSpPr>
              <p:nvPr/>
            </p:nvSpPr>
            <p:spPr bwMode="auto">
              <a:xfrm>
                <a:off x="1784649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4" name="Oval 26"/>
              <p:cNvSpPr>
                <a:spLocks noChangeArrowheads="1"/>
              </p:cNvSpPr>
              <p:nvPr/>
            </p:nvSpPr>
            <p:spPr bwMode="auto">
              <a:xfrm>
                <a:off x="35292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5" name="Oval 29"/>
              <p:cNvSpPr>
                <a:spLocks noChangeArrowheads="1"/>
              </p:cNvSpPr>
              <p:nvPr/>
            </p:nvSpPr>
            <p:spPr bwMode="auto">
              <a:xfrm>
                <a:off x="3036243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6" name="Oval 32"/>
              <p:cNvSpPr>
                <a:spLocks noChangeArrowheads="1"/>
              </p:cNvSpPr>
              <p:nvPr/>
            </p:nvSpPr>
            <p:spPr bwMode="auto">
              <a:xfrm>
                <a:off x="333966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7" name="Oval 35"/>
              <p:cNvSpPr>
                <a:spLocks noChangeArrowheads="1"/>
              </p:cNvSpPr>
              <p:nvPr/>
            </p:nvSpPr>
            <p:spPr bwMode="auto">
              <a:xfrm>
                <a:off x="4022348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8" name="Oval 38"/>
              <p:cNvSpPr>
                <a:spLocks noChangeArrowheads="1"/>
              </p:cNvSpPr>
              <p:nvPr/>
            </p:nvSpPr>
            <p:spPr bwMode="auto">
              <a:xfrm>
                <a:off x="3150025" y="4932218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79" name="Line 40"/>
              <p:cNvSpPr>
                <a:spLocks noChangeShapeType="1"/>
              </p:cNvSpPr>
              <p:nvPr/>
            </p:nvSpPr>
            <p:spPr bwMode="auto">
              <a:xfrm flipH="1">
                <a:off x="1557086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0" name="Line 41"/>
              <p:cNvSpPr>
                <a:spLocks noChangeShapeType="1"/>
              </p:cNvSpPr>
              <p:nvPr/>
            </p:nvSpPr>
            <p:spPr bwMode="auto">
              <a:xfrm>
                <a:off x="1519159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1" name="Line 42"/>
              <p:cNvSpPr>
                <a:spLocks noChangeShapeType="1"/>
              </p:cNvSpPr>
              <p:nvPr/>
            </p:nvSpPr>
            <p:spPr bwMode="auto">
              <a:xfrm>
                <a:off x="1974284" y="44334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2" name="Line 43"/>
              <p:cNvSpPr>
                <a:spLocks noChangeShapeType="1"/>
              </p:cNvSpPr>
              <p:nvPr/>
            </p:nvSpPr>
            <p:spPr bwMode="auto">
              <a:xfrm flipH="1">
                <a:off x="1026107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3" name="Line 44"/>
              <p:cNvSpPr>
                <a:spLocks noChangeShapeType="1"/>
              </p:cNvSpPr>
              <p:nvPr/>
            </p:nvSpPr>
            <p:spPr bwMode="auto">
              <a:xfrm>
                <a:off x="1026107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4" name="Line 45"/>
              <p:cNvSpPr>
                <a:spLocks noChangeShapeType="1"/>
              </p:cNvSpPr>
              <p:nvPr/>
            </p:nvSpPr>
            <p:spPr bwMode="auto">
              <a:xfrm flipH="1">
                <a:off x="684763" y="43918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5" name="Line 46"/>
              <p:cNvSpPr>
                <a:spLocks noChangeShapeType="1"/>
              </p:cNvSpPr>
              <p:nvPr/>
            </p:nvSpPr>
            <p:spPr bwMode="auto">
              <a:xfrm>
                <a:off x="2694899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6" name="Line 47"/>
              <p:cNvSpPr>
                <a:spLocks noChangeShapeType="1"/>
              </p:cNvSpPr>
              <p:nvPr/>
            </p:nvSpPr>
            <p:spPr bwMode="auto">
              <a:xfrm>
                <a:off x="3567223" y="40178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7" name="Line 48"/>
              <p:cNvSpPr>
                <a:spLocks noChangeShapeType="1"/>
              </p:cNvSpPr>
              <p:nvPr/>
            </p:nvSpPr>
            <p:spPr bwMode="auto">
              <a:xfrm>
                <a:off x="3756858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8" name="Line 49"/>
              <p:cNvSpPr>
                <a:spLocks noChangeShapeType="1"/>
              </p:cNvSpPr>
              <p:nvPr/>
            </p:nvSpPr>
            <p:spPr bwMode="auto">
              <a:xfrm flipH="1">
                <a:off x="3263806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89" name="Line 50"/>
              <p:cNvSpPr>
                <a:spLocks noChangeShapeType="1"/>
              </p:cNvSpPr>
              <p:nvPr/>
            </p:nvSpPr>
            <p:spPr bwMode="auto">
              <a:xfrm>
                <a:off x="3263806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0" name="Line 51"/>
              <p:cNvSpPr>
                <a:spLocks noChangeShapeType="1"/>
              </p:cNvSpPr>
              <p:nvPr/>
            </p:nvSpPr>
            <p:spPr bwMode="auto">
              <a:xfrm flipH="1">
                <a:off x="3339660" y="48075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91" name="Oval 20"/>
              <p:cNvSpPr>
                <a:spLocks noChangeArrowheads="1"/>
              </p:cNvSpPr>
              <p:nvPr/>
            </p:nvSpPr>
            <p:spPr bwMode="auto">
              <a:xfrm>
                <a:off x="2006222" y="452264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59161" name="Group 88"/>
            <p:cNvGrpSpPr>
              <a:grpSpLocks/>
            </p:cNvGrpSpPr>
            <p:nvPr/>
          </p:nvGrpSpPr>
          <p:grpSpPr bwMode="auto">
            <a:xfrm>
              <a:off x="1712307" y="4114800"/>
              <a:ext cx="268893" cy="573759"/>
              <a:chOff x="2432" y="1328"/>
              <a:chExt cx="906" cy="2075"/>
            </a:xfrm>
          </p:grpSpPr>
          <p:sp>
            <p:nvSpPr>
              <p:cNvPr id="259162" name="Freeform 8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3" name="Freeform 9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4" name="Freeform 9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5" name="Freeform 9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6" name="Freeform 9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67" name="Freeform 9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444500" y="4624388"/>
            <a:ext cx="3835400" cy="2065337"/>
            <a:chOff x="445008" y="4623816"/>
            <a:chExt cx="3834384" cy="2066268"/>
          </a:xfrm>
        </p:grpSpPr>
        <p:grpSp>
          <p:nvGrpSpPr>
            <p:cNvPr id="259124" name="Group 1"/>
            <p:cNvGrpSpPr>
              <a:grpSpLocks/>
            </p:cNvGrpSpPr>
            <p:nvPr/>
          </p:nvGrpSpPr>
          <p:grpSpPr bwMode="auto">
            <a:xfrm>
              <a:off x="445008" y="5831100"/>
              <a:ext cx="1787453" cy="481308"/>
              <a:chOff x="1779770" y="4632034"/>
              <a:chExt cx="1787453" cy="481308"/>
            </a:xfrm>
          </p:grpSpPr>
          <p:sp>
            <p:nvSpPr>
              <p:cNvPr id="259149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0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1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52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3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54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5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56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7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58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59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59125" name="Group 250"/>
            <p:cNvGrpSpPr>
              <a:grpSpLocks/>
            </p:cNvGrpSpPr>
            <p:nvPr/>
          </p:nvGrpSpPr>
          <p:grpSpPr bwMode="auto">
            <a:xfrm>
              <a:off x="1769563" y="4623816"/>
              <a:ext cx="1787453" cy="481308"/>
              <a:chOff x="1779770" y="4632034"/>
              <a:chExt cx="1787453" cy="481308"/>
            </a:xfrm>
          </p:grpSpPr>
          <p:sp>
            <p:nvSpPr>
              <p:cNvPr id="259138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9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0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41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2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43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4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45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6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47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48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59126" name="Group 262"/>
            <p:cNvGrpSpPr>
              <a:grpSpLocks/>
            </p:cNvGrpSpPr>
            <p:nvPr/>
          </p:nvGrpSpPr>
          <p:grpSpPr bwMode="auto">
            <a:xfrm>
              <a:off x="2491939" y="6208776"/>
              <a:ext cx="1787453" cy="481308"/>
              <a:chOff x="1779770" y="4632034"/>
              <a:chExt cx="1787453" cy="481308"/>
            </a:xfrm>
          </p:grpSpPr>
          <p:sp>
            <p:nvSpPr>
              <p:cNvPr id="259127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8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29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30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1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32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3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34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5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59136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37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</p:grp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4776788" y="4548188"/>
            <a:ext cx="3452812" cy="2054225"/>
            <a:chOff x="4776216" y="4547693"/>
            <a:chExt cx="3453384" cy="2054198"/>
          </a:xfrm>
        </p:grpSpPr>
        <p:grpSp>
          <p:nvGrpSpPr>
            <p:cNvPr id="259091" name="Group 2"/>
            <p:cNvGrpSpPr>
              <a:grpSpLocks/>
            </p:cNvGrpSpPr>
            <p:nvPr/>
          </p:nvGrpSpPr>
          <p:grpSpPr bwMode="auto">
            <a:xfrm>
              <a:off x="6099048" y="4547693"/>
              <a:ext cx="1459431" cy="505891"/>
              <a:chOff x="6099048" y="4547693"/>
              <a:chExt cx="1459431" cy="505891"/>
            </a:xfrm>
          </p:grpSpPr>
          <p:sp>
            <p:nvSpPr>
              <p:cNvPr id="259114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5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6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7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8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19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20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21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22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23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59092" name="Group 274"/>
            <p:cNvGrpSpPr>
              <a:grpSpLocks/>
            </p:cNvGrpSpPr>
            <p:nvPr/>
          </p:nvGrpSpPr>
          <p:grpSpPr bwMode="auto">
            <a:xfrm>
              <a:off x="4776216" y="5791200"/>
              <a:ext cx="1459431" cy="505891"/>
              <a:chOff x="6099048" y="4547693"/>
              <a:chExt cx="1459431" cy="505891"/>
            </a:xfrm>
          </p:grpSpPr>
          <p:sp>
            <p:nvSpPr>
              <p:cNvPr id="259104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5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6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7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8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109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10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11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12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13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59093" name="Group 285"/>
            <p:cNvGrpSpPr>
              <a:grpSpLocks/>
            </p:cNvGrpSpPr>
            <p:nvPr/>
          </p:nvGrpSpPr>
          <p:grpSpPr bwMode="auto">
            <a:xfrm>
              <a:off x="6770169" y="6096000"/>
              <a:ext cx="1459431" cy="505891"/>
              <a:chOff x="6099048" y="4547693"/>
              <a:chExt cx="1459431" cy="505891"/>
            </a:xfrm>
          </p:grpSpPr>
          <p:sp>
            <p:nvSpPr>
              <p:cNvPr id="259094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5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6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7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8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9099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00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01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02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59103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</p:grp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3913188" y="1700213"/>
            <a:ext cx="4849812" cy="2185987"/>
            <a:chOff x="3913851" y="1699569"/>
            <a:chExt cx="4849393" cy="2185671"/>
          </a:xfrm>
        </p:grpSpPr>
        <p:sp>
          <p:nvSpPr>
            <p:cNvPr id="259088" name="Rectangle 4"/>
            <p:cNvSpPr>
              <a:spLocks noChangeArrowheads="1"/>
            </p:cNvSpPr>
            <p:nvPr/>
          </p:nvSpPr>
          <p:spPr bwMode="auto">
            <a:xfrm>
              <a:off x="5029200" y="1865817"/>
              <a:ext cx="2687136" cy="52305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latin typeface="Symbol" pitchFamily="18" charset="2"/>
                </a:rPr>
                <a:t>Q</a:t>
              </a:r>
              <a:r>
                <a:rPr lang="en-US" altLang="en-US" sz="2800" i="0"/>
                <a:t>(</a:t>
              </a:r>
              <a:r>
                <a:rPr lang="en-US" altLang="en-US" sz="2800"/>
                <a:t>n</a:t>
              </a:r>
              <a:r>
                <a:rPr lang="en-US" altLang="en-US" sz="2800" i="0"/>
                <a:t>)   =     </a:t>
              </a:r>
              <a:r>
                <a:rPr lang="en-US" altLang="en-US" sz="2800" i="0">
                  <a:latin typeface="Symbol" pitchFamily="18" charset="2"/>
                </a:rPr>
                <a:t>Q</a:t>
              </a:r>
              <a:r>
                <a:rPr lang="en-US" altLang="en-US" sz="2800" i="0"/>
                <a:t>(</a:t>
              </a:r>
              <a:r>
                <a:rPr lang="en-US" altLang="en-US" sz="2800"/>
                <a:t>n</a:t>
              </a:r>
              <a:r>
                <a:rPr lang="en-US" altLang="en-US" sz="2800" baseline="30000"/>
                <a:t>2</a:t>
              </a:r>
              <a:r>
                <a:rPr lang="en-US" altLang="en-US" sz="2800" i="0"/>
                <a:t>) </a:t>
              </a:r>
            </a:p>
          </p:txBody>
        </p:sp>
        <p:sp>
          <p:nvSpPr>
            <p:cNvPr id="259089" name="Freeform 40"/>
            <p:cNvSpPr>
              <a:spLocks/>
            </p:cNvSpPr>
            <p:nvPr/>
          </p:nvSpPr>
          <p:spPr bwMode="auto">
            <a:xfrm>
              <a:off x="3913851" y="3839534"/>
              <a:ext cx="4849393" cy="45706"/>
            </a:xfrm>
            <a:custGeom>
              <a:avLst/>
              <a:gdLst>
                <a:gd name="T0" fmla="*/ 2147483647 w 517"/>
                <a:gd name="T1" fmla="*/ 0 h 261"/>
                <a:gd name="T2" fmla="*/ 0 w 517"/>
                <a:gd name="T3" fmla="*/ 2147483647 h 261"/>
                <a:gd name="T4" fmla="*/ 0 60000 65536"/>
                <a:gd name="T5" fmla="*/ 0 60000 65536"/>
                <a:gd name="T6" fmla="*/ 0 w 517"/>
                <a:gd name="T7" fmla="*/ 0 h 261"/>
                <a:gd name="T8" fmla="*/ 517 w 517"/>
                <a:gd name="T9" fmla="*/ 261 h 26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17" h="261">
                  <a:moveTo>
                    <a:pt x="517" y="0"/>
                  </a:moveTo>
                  <a:lnTo>
                    <a:pt x="0" y="261"/>
                  </a:lnTo>
                </a:path>
              </a:pathLst>
            </a:cu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90" name="Freeform 40"/>
            <p:cNvSpPr>
              <a:spLocks/>
            </p:cNvSpPr>
            <p:nvPr/>
          </p:nvSpPr>
          <p:spPr bwMode="auto">
            <a:xfrm flipV="1">
              <a:off x="5054205" y="1699569"/>
              <a:ext cx="2347057" cy="45719"/>
            </a:xfrm>
            <a:custGeom>
              <a:avLst/>
              <a:gdLst>
                <a:gd name="T0" fmla="*/ 2147483647 w 517"/>
                <a:gd name="T1" fmla="*/ 0 h 261"/>
                <a:gd name="T2" fmla="*/ 0 w 517"/>
                <a:gd name="T3" fmla="*/ 2147483647 h 261"/>
                <a:gd name="T4" fmla="*/ 0 60000 65536"/>
                <a:gd name="T5" fmla="*/ 0 60000 65536"/>
                <a:gd name="T6" fmla="*/ 0 w 517"/>
                <a:gd name="T7" fmla="*/ 0 h 261"/>
                <a:gd name="T8" fmla="*/ 517 w 517"/>
                <a:gd name="T9" fmla="*/ 261 h 261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T6" t="T7" r="T8" b="T9"/>
              <a:pathLst>
                <a:path w="517" h="261">
                  <a:moveTo>
                    <a:pt x="517" y="0"/>
                  </a:moveTo>
                  <a:lnTo>
                    <a:pt x="0" y="261"/>
                  </a:lnTo>
                </a:path>
              </a:pathLst>
            </a:cu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9085" name="Rectangle 373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  <p:sp>
        <p:nvSpPr>
          <p:cNvPr id="259086" name="Rectangle 374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  <p:pic>
        <p:nvPicPr>
          <p:cNvPr id="234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00" y="2079625"/>
            <a:ext cx="3225800" cy="1963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098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60099" name="Group 202754"/>
          <p:cNvGrpSpPr>
            <a:grpSpLocks/>
          </p:cNvGrpSpPr>
          <p:nvPr/>
        </p:nvGrpSpPr>
        <p:grpSpPr bwMode="auto">
          <a:xfrm>
            <a:off x="4667250" y="4248150"/>
            <a:ext cx="3875088" cy="1897063"/>
            <a:chOff x="4667187" y="4247473"/>
            <a:chExt cx="3875119" cy="1897448"/>
          </a:xfrm>
        </p:grpSpPr>
        <p:grpSp>
          <p:nvGrpSpPr>
            <p:cNvPr id="260213" name="Group 233"/>
            <p:cNvGrpSpPr>
              <a:grpSpLocks/>
            </p:cNvGrpSpPr>
            <p:nvPr/>
          </p:nvGrpSpPr>
          <p:grpSpPr bwMode="auto">
            <a:xfrm>
              <a:off x="4667187" y="4315692"/>
              <a:ext cx="3875119" cy="1829229"/>
              <a:chOff x="4667187" y="3248892"/>
              <a:chExt cx="3875119" cy="1829229"/>
            </a:xfrm>
          </p:grpSpPr>
          <p:sp>
            <p:nvSpPr>
              <p:cNvPr id="260229" name="Line 40"/>
              <p:cNvSpPr>
                <a:spLocks noChangeShapeType="1"/>
              </p:cNvSpPr>
              <p:nvPr/>
            </p:nvSpPr>
            <p:spPr bwMode="auto">
              <a:xfrm flipH="1">
                <a:off x="5803648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0" name="Line 41"/>
              <p:cNvSpPr>
                <a:spLocks noChangeShapeType="1"/>
              </p:cNvSpPr>
              <p:nvPr/>
            </p:nvSpPr>
            <p:spPr bwMode="auto">
              <a:xfrm>
                <a:off x="5765721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1" name="Line 42"/>
              <p:cNvSpPr>
                <a:spLocks noChangeShapeType="1"/>
              </p:cNvSpPr>
              <p:nvPr/>
            </p:nvSpPr>
            <p:spPr bwMode="auto">
              <a:xfrm>
                <a:off x="6220846" y="43572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2" name="Line 43"/>
              <p:cNvSpPr>
                <a:spLocks noChangeShapeType="1"/>
              </p:cNvSpPr>
              <p:nvPr/>
            </p:nvSpPr>
            <p:spPr bwMode="auto">
              <a:xfrm flipH="1">
                <a:off x="5272669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3" name="Line 44"/>
              <p:cNvSpPr>
                <a:spLocks noChangeShapeType="1"/>
              </p:cNvSpPr>
              <p:nvPr/>
            </p:nvSpPr>
            <p:spPr bwMode="auto">
              <a:xfrm>
                <a:off x="5272669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4" name="Line 45"/>
              <p:cNvSpPr>
                <a:spLocks noChangeShapeType="1"/>
              </p:cNvSpPr>
              <p:nvPr/>
            </p:nvSpPr>
            <p:spPr bwMode="auto">
              <a:xfrm flipH="1">
                <a:off x="4931325" y="43156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5" name="Line 46"/>
              <p:cNvSpPr>
                <a:spLocks noChangeShapeType="1"/>
              </p:cNvSpPr>
              <p:nvPr/>
            </p:nvSpPr>
            <p:spPr bwMode="auto">
              <a:xfrm>
                <a:off x="6941461" y="34428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6" name="Line 47"/>
              <p:cNvSpPr>
                <a:spLocks noChangeShapeType="1"/>
              </p:cNvSpPr>
              <p:nvPr/>
            </p:nvSpPr>
            <p:spPr bwMode="auto">
              <a:xfrm>
                <a:off x="7813785" y="3941618"/>
                <a:ext cx="0" cy="0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7" name="Line 48"/>
              <p:cNvSpPr>
                <a:spLocks noChangeShapeType="1"/>
              </p:cNvSpPr>
              <p:nvPr/>
            </p:nvSpPr>
            <p:spPr bwMode="auto">
              <a:xfrm>
                <a:off x="8003420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8" name="Line 49"/>
              <p:cNvSpPr>
                <a:spLocks noChangeShapeType="1"/>
              </p:cNvSpPr>
              <p:nvPr/>
            </p:nvSpPr>
            <p:spPr bwMode="auto">
              <a:xfrm flipH="1">
                <a:off x="7510368" y="39416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39" name="Line 50"/>
              <p:cNvSpPr>
                <a:spLocks noChangeShapeType="1"/>
              </p:cNvSpPr>
              <p:nvPr/>
            </p:nvSpPr>
            <p:spPr bwMode="auto">
              <a:xfrm>
                <a:off x="7510368" y="43572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40" name="Line 51"/>
              <p:cNvSpPr>
                <a:spLocks noChangeShapeType="1"/>
              </p:cNvSpPr>
              <p:nvPr/>
            </p:nvSpPr>
            <p:spPr bwMode="auto">
              <a:xfrm flipH="1">
                <a:off x="7586222" y="47313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41" name="Rectangle 1"/>
              <p:cNvSpPr>
                <a:spLocks noChangeArrowheads="1"/>
              </p:cNvSpPr>
              <p:nvPr/>
            </p:nvSpPr>
            <p:spPr bwMode="auto">
              <a:xfrm>
                <a:off x="6675972" y="3248892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2" name="Rectangle 215"/>
              <p:cNvSpPr>
                <a:spLocks noChangeArrowheads="1"/>
              </p:cNvSpPr>
              <p:nvPr/>
            </p:nvSpPr>
            <p:spPr bwMode="auto">
              <a:xfrm>
                <a:off x="7338415" y="4807958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3" name="Rectangle 216"/>
              <p:cNvSpPr>
                <a:spLocks noChangeArrowheads="1"/>
              </p:cNvSpPr>
              <p:nvPr/>
            </p:nvSpPr>
            <p:spPr bwMode="auto">
              <a:xfrm>
                <a:off x="77724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4" name="Rectangle 217"/>
              <p:cNvSpPr>
                <a:spLocks noChangeArrowheads="1"/>
              </p:cNvSpPr>
              <p:nvPr/>
            </p:nvSpPr>
            <p:spPr bwMode="auto">
              <a:xfrm>
                <a:off x="7315200" y="4073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5" name="Rectangle 218"/>
              <p:cNvSpPr>
                <a:spLocks noChangeArrowheads="1"/>
              </p:cNvSpPr>
              <p:nvPr/>
            </p:nvSpPr>
            <p:spPr bwMode="auto">
              <a:xfrm>
                <a:off x="7620000" y="4495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6" name="Rectangle 219"/>
              <p:cNvSpPr>
                <a:spLocks noChangeArrowheads="1"/>
              </p:cNvSpPr>
              <p:nvPr/>
            </p:nvSpPr>
            <p:spPr bwMode="auto">
              <a:xfrm>
                <a:off x="5562600" y="3733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7" name="Rectangle 220"/>
              <p:cNvSpPr>
                <a:spLocks noChangeArrowheads="1"/>
              </p:cNvSpPr>
              <p:nvPr/>
            </p:nvSpPr>
            <p:spPr bwMode="auto">
              <a:xfrm>
                <a:off x="5076763" y="4081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8" name="Rectangle 221"/>
              <p:cNvSpPr>
                <a:spLocks noChangeArrowheads="1"/>
              </p:cNvSpPr>
              <p:nvPr/>
            </p:nvSpPr>
            <p:spPr bwMode="auto">
              <a:xfrm>
                <a:off x="4667187" y="4454237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49" name="Rectangle 222"/>
              <p:cNvSpPr>
                <a:spLocks noChangeArrowheads="1"/>
              </p:cNvSpPr>
              <p:nvPr/>
            </p:nvSpPr>
            <p:spPr bwMode="auto">
              <a:xfrm>
                <a:off x="5352987" y="446246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50" name="Rectangle 223"/>
              <p:cNvSpPr>
                <a:spLocks noChangeArrowheads="1"/>
              </p:cNvSpPr>
              <p:nvPr/>
            </p:nvSpPr>
            <p:spPr bwMode="auto">
              <a:xfrm>
                <a:off x="6038787" y="4114800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51" name="Rectangle 224"/>
              <p:cNvSpPr>
                <a:spLocks noChangeArrowheads="1"/>
              </p:cNvSpPr>
              <p:nvPr/>
            </p:nvSpPr>
            <p:spPr bwMode="auto">
              <a:xfrm>
                <a:off x="6295963" y="4467224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252" name="Rectangle 225"/>
              <p:cNvSpPr>
                <a:spLocks noChangeArrowheads="1"/>
              </p:cNvSpPr>
              <p:nvPr/>
            </p:nvSpPr>
            <p:spPr bwMode="auto">
              <a:xfrm>
                <a:off x="8285069" y="4100511"/>
                <a:ext cx="257237" cy="270163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60214" name="Group 55"/>
            <p:cNvGrpSpPr>
              <a:grpSpLocks/>
            </p:cNvGrpSpPr>
            <p:nvPr/>
          </p:nvGrpSpPr>
          <p:grpSpPr bwMode="auto">
            <a:xfrm>
              <a:off x="8141334" y="4247473"/>
              <a:ext cx="240666" cy="629327"/>
              <a:chOff x="2308" y="1513"/>
              <a:chExt cx="1162" cy="2570"/>
            </a:xfrm>
          </p:grpSpPr>
          <p:grpSp>
            <p:nvGrpSpPr>
              <p:cNvPr id="260215" name="Group 56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0223" name="Freeform 57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4" name="Freeform 58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5" name="Freeform 59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6" name="Freeform 60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7" name="Freeform 61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228" name="Freeform 62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0216" name="Freeform 63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7" name="Freeform 64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8" name="Oval 65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0219" name="Oval 66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0220" name="Oval 67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0221" name="Oval 68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0222" name="Oval 69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260100" name="Text Box 3"/>
          <p:cNvSpPr txBox="1">
            <a:spLocks noChangeArrowheads="1"/>
          </p:cNvSpPr>
          <p:nvPr/>
        </p:nvSpPr>
        <p:spPr bwMode="auto">
          <a:xfrm>
            <a:off x="76200" y="868363"/>
            <a:ext cx="20304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Time: 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</a:t>
            </a:r>
          </a:p>
        </p:txBody>
      </p:sp>
      <p:sp>
        <p:nvSpPr>
          <p:cNvPr id="260101" name="Text Box 7"/>
          <p:cNvSpPr txBox="1">
            <a:spLocks noChangeArrowheads="1"/>
          </p:cNvSpPr>
          <p:nvPr/>
        </p:nvSpPr>
        <p:spPr bwMode="auto">
          <a:xfrm>
            <a:off x="2389188" y="719138"/>
            <a:ext cx="5792787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∑</a:t>
            </a:r>
            <a:r>
              <a:rPr lang="en-US" altLang="en-US" sz="3600" i="0" baseline="-25000"/>
              <a:t>stack frame </a:t>
            </a:r>
            <a:r>
              <a:rPr lang="en-US" altLang="en-US" sz="2800" i="0"/>
              <a:t>Work done by stack frame</a:t>
            </a:r>
          </a:p>
        </p:txBody>
      </p:sp>
      <p:grpSp>
        <p:nvGrpSpPr>
          <p:cNvPr id="260102" name="Group 216"/>
          <p:cNvGrpSpPr>
            <a:grpSpLocks/>
          </p:cNvGrpSpPr>
          <p:nvPr/>
        </p:nvGrpSpPr>
        <p:grpSpPr bwMode="auto">
          <a:xfrm>
            <a:off x="457200" y="4114800"/>
            <a:ext cx="3830638" cy="2133600"/>
            <a:chOff x="457200" y="4114800"/>
            <a:chExt cx="3830638" cy="2133600"/>
          </a:xfrm>
        </p:grpSpPr>
        <p:grpSp>
          <p:nvGrpSpPr>
            <p:cNvPr id="260181" name="Group 202751"/>
            <p:cNvGrpSpPr>
              <a:grpSpLocks/>
            </p:cNvGrpSpPr>
            <p:nvPr/>
          </p:nvGrpSpPr>
          <p:grpSpPr bwMode="auto">
            <a:xfrm>
              <a:off x="457200" y="4419600"/>
              <a:ext cx="3830638" cy="1828800"/>
              <a:chOff x="457200" y="3352800"/>
              <a:chExt cx="3830638" cy="1828800"/>
            </a:xfrm>
          </p:grpSpPr>
          <p:sp>
            <p:nvSpPr>
              <p:cNvPr id="260189" name="Oval 5"/>
              <p:cNvSpPr>
                <a:spLocks noChangeArrowheads="1"/>
              </p:cNvSpPr>
              <p:nvPr/>
            </p:nvSpPr>
            <p:spPr bwMode="auto">
              <a:xfrm>
                <a:off x="2429410" y="33528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0" name="Oval 8"/>
              <p:cNvSpPr>
                <a:spLocks noChangeArrowheads="1"/>
              </p:cNvSpPr>
              <p:nvPr/>
            </p:nvSpPr>
            <p:spPr bwMode="auto">
              <a:xfrm>
                <a:off x="12915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1" name="Oval 11"/>
              <p:cNvSpPr>
                <a:spLocks noChangeArrowheads="1"/>
              </p:cNvSpPr>
              <p:nvPr/>
            </p:nvSpPr>
            <p:spPr bwMode="auto">
              <a:xfrm>
                <a:off x="798544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2" name="Oval 14"/>
              <p:cNvSpPr>
                <a:spLocks noChangeArrowheads="1"/>
              </p:cNvSpPr>
              <p:nvPr/>
            </p:nvSpPr>
            <p:spPr bwMode="auto">
              <a:xfrm>
                <a:off x="45720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3" name="Oval 17"/>
              <p:cNvSpPr>
                <a:spLocks noChangeArrowheads="1"/>
              </p:cNvSpPr>
              <p:nvPr/>
            </p:nvSpPr>
            <p:spPr bwMode="auto">
              <a:xfrm>
                <a:off x="1101961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4" name="Oval 20"/>
              <p:cNvSpPr>
                <a:spLocks noChangeArrowheads="1"/>
              </p:cNvSpPr>
              <p:nvPr/>
            </p:nvSpPr>
            <p:spPr bwMode="auto">
              <a:xfrm>
                <a:off x="1784649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5" name="Oval 26"/>
              <p:cNvSpPr>
                <a:spLocks noChangeArrowheads="1"/>
              </p:cNvSpPr>
              <p:nvPr/>
            </p:nvSpPr>
            <p:spPr bwMode="auto">
              <a:xfrm>
                <a:off x="3529296" y="381000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6" name="Oval 29"/>
              <p:cNvSpPr>
                <a:spLocks noChangeArrowheads="1"/>
              </p:cNvSpPr>
              <p:nvPr/>
            </p:nvSpPr>
            <p:spPr bwMode="auto">
              <a:xfrm>
                <a:off x="3036243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7" name="Oval 32"/>
              <p:cNvSpPr>
                <a:spLocks noChangeArrowheads="1"/>
              </p:cNvSpPr>
              <p:nvPr/>
            </p:nvSpPr>
            <p:spPr bwMode="auto">
              <a:xfrm>
                <a:off x="3339660" y="4558145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8" name="Oval 35"/>
              <p:cNvSpPr>
                <a:spLocks noChangeArrowheads="1"/>
              </p:cNvSpPr>
              <p:nvPr/>
            </p:nvSpPr>
            <p:spPr bwMode="auto">
              <a:xfrm>
                <a:off x="4022348" y="418407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99" name="Oval 38"/>
              <p:cNvSpPr>
                <a:spLocks noChangeArrowheads="1"/>
              </p:cNvSpPr>
              <p:nvPr/>
            </p:nvSpPr>
            <p:spPr bwMode="auto">
              <a:xfrm>
                <a:off x="3150025" y="4932218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200" name="Line 40"/>
              <p:cNvSpPr>
                <a:spLocks noChangeShapeType="1"/>
              </p:cNvSpPr>
              <p:nvPr/>
            </p:nvSpPr>
            <p:spPr bwMode="auto">
              <a:xfrm flipH="1">
                <a:off x="1557086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1" name="Line 41"/>
              <p:cNvSpPr>
                <a:spLocks noChangeShapeType="1"/>
              </p:cNvSpPr>
              <p:nvPr/>
            </p:nvSpPr>
            <p:spPr bwMode="auto">
              <a:xfrm>
                <a:off x="1519159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2" name="Line 42"/>
              <p:cNvSpPr>
                <a:spLocks noChangeShapeType="1"/>
              </p:cNvSpPr>
              <p:nvPr/>
            </p:nvSpPr>
            <p:spPr bwMode="auto">
              <a:xfrm>
                <a:off x="1974284" y="4433454"/>
                <a:ext cx="113781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3" name="Line 43"/>
              <p:cNvSpPr>
                <a:spLocks noChangeShapeType="1"/>
              </p:cNvSpPr>
              <p:nvPr/>
            </p:nvSpPr>
            <p:spPr bwMode="auto">
              <a:xfrm flipH="1">
                <a:off x="1026107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4" name="Line 44"/>
              <p:cNvSpPr>
                <a:spLocks noChangeShapeType="1"/>
              </p:cNvSpPr>
              <p:nvPr/>
            </p:nvSpPr>
            <p:spPr bwMode="auto">
              <a:xfrm>
                <a:off x="1026107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5" name="Line 45"/>
              <p:cNvSpPr>
                <a:spLocks noChangeShapeType="1"/>
              </p:cNvSpPr>
              <p:nvPr/>
            </p:nvSpPr>
            <p:spPr bwMode="auto">
              <a:xfrm flipH="1">
                <a:off x="684763" y="4391891"/>
                <a:ext cx="151708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6" name="Line 46"/>
              <p:cNvSpPr>
                <a:spLocks noChangeShapeType="1"/>
              </p:cNvSpPr>
              <p:nvPr/>
            </p:nvSpPr>
            <p:spPr bwMode="auto">
              <a:xfrm>
                <a:off x="2694899" y="3519055"/>
                <a:ext cx="872324" cy="374073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7" name="Line 47"/>
              <p:cNvSpPr>
                <a:spLocks noChangeShapeType="1"/>
              </p:cNvSpPr>
              <p:nvPr/>
            </p:nvSpPr>
            <p:spPr bwMode="auto">
              <a:xfrm>
                <a:off x="3567223" y="40178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8" name="Line 48"/>
              <p:cNvSpPr>
                <a:spLocks noChangeShapeType="1"/>
              </p:cNvSpPr>
              <p:nvPr/>
            </p:nvSpPr>
            <p:spPr bwMode="auto">
              <a:xfrm>
                <a:off x="3756858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09" name="Line 49"/>
              <p:cNvSpPr>
                <a:spLocks noChangeShapeType="1"/>
              </p:cNvSpPr>
              <p:nvPr/>
            </p:nvSpPr>
            <p:spPr bwMode="auto">
              <a:xfrm flipH="1">
                <a:off x="3263806" y="4017818"/>
                <a:ext cx="303417" cy="207818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0" name="Line 50"/>
              <p:cNvSpPr>
                <a:spLocks noChangeShapeType="1"/>
              </p:cNvSpPr>
              <p:nvPr/>
            </p:nvSpPr>
            <p:spPr bwMode="auto">
              <a:xfrm>
                <a:off x="3263806" y="4433454"/>
                <a:ext cx="113781" cy="16625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1" name="Line 51"/>
              <p:cNvSpPr>
                <a:spLocks noChangeShapeType="1"/>
              </p:cNvSpPr>
              <p:nvPr/>
            </p:nvSpPr>
            <p:spPr bwMode="auto">
              <a:xfrm flipH="1">
                <a:off x="3339660" y="4807527"/>
                <a:ext cx="75854" cy="12469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212" name="Oval 20"/>
              <p:cNvSpPr>
                <a:spLocks noChangeArrowheads="1"/>
              </p:cNvSpPr>
              <p:nvPr/>
            </p:nvSpPr>
            <p:spPr bwMode="auto">
              <a:xfrm>
                <a:off x="2006222" y="452264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60182" name="Group 88"/>
            <p:cNvGrpSpPr>
              <a:grpSpLocks/>
            </p:cNvGrpSpPr>
            <p:nvPr/>
          </p:nvGrpSpPr>
          <p:grpSpPr bwMode="auto">
            <a:xfrm>
              <a:off x="1712307" y="4114800"/>
              <a:ext cx="268893" cy="573759"/>
              <a:chOff x="2432" y="1328"/>
              <a:chExt cx="906" cy="2075"/>
            </a:xfrm>
          </p:grpSpPr>
          <p:sp>
            <p:nvSpPr>
              <p:cNvPr id="260183" name="Freeform 89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4" name="Freeform 90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5" name="Freeform 91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6" name="Freeform 92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7" name="Freeform 93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8" name="Freeform 94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60103" name="Group 3"/>
          <p:cNvGrpSpPr>
            <a:grpSpLocks/>
          </p:cNvGrpSpPr>
          <p:nvPr/>
        </p:nvGrpSpPr>
        <p:grpSpPr bwMode="auto">
          <a:xfrm>
            <a:off x="444500" y="4624388"/>
            <a:ext cx="3835400" cy="2065337"/>
            <a:chOff x="445008" y="4623816"/>
            <a:chExt cx="3834384" cy="2066268"/>
          </a:xfrm>
        </p:grpSpPr>
        <p:grpSp>
          <p:nvGrpSpPr>
            <p:cNvPr id="260145" name="Group 1"/>
            <p:cNvGrpSpPr>
              <a:grpSpLocks/>
            </p:cNvGrpSpPr>
            <p:nvPr/>
          </p:nvGrpSpPr>
          <p:grpSpPr bwMode="auto">
            <a:xfrm>
              <a:off x="445008" y="5831100"/>
              <a:ext cx="1787453" cy="481308"/>
              <a:chOff x="1779770" y="4632034"/>
              <a:chExt cx="1787453" cy="481308"/>
            </a:xfrm>
          </p:grpSpPr>
          <p:sp>
            <p:nvSpPr>
              <p:cNvPr id="260170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1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2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73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4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75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6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77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78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79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80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60146" name="Group 250"/>
            <p:cNvGrpSpPr>
              <a:grpSpLocks/>
            </p:cNvGrpSpPr>
            <p:nvPr/>
          </p:nvGrpSpPr>
          <p:grpSpPr bwMode="auto">
            <a:xfrm>
              <a:off x="1769563" y="4623816"/>
              <a:ext cx="1787453" cy="481308"/>
              <a:chOff x="1779770" y="4632034"/>
              <a:chExt cx="1787453" cy="481308"/>
            </a:xfrm>
          </p:grpSpPr>
          <p:sp>
            <p:nvSpPr>
              <p:cNvPr id="260159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0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1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62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3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64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5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66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7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68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69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  <p:grpSp>
          <p:nvGrpSpPr>
            <p:cNvPr id="260147" name="Group 262"/>
            <p:cNvGrpSpPr>
              <a:grpSpLocks/>
            </p:cNvGrpSpPr>
            <p:nvPr/>
          </p:nvGrpSpPr>
          <p:grpSpPr bwMode="auto">
            <a:xfrm>
              <a:off x="2491939" y="6208776"/>
              <a:ext cx="1787453" cy="481308"/>
              <a:chOff x="1779770" y="4632034"/>
              <a:chExt cx="1787453" cy="481308"/>
            </a:xfrm>
          </p:grpSpPr>
          <p:sp>
            <p:nvSpPr>
              <p:cNvPr id="260148" name="Line 42"/>
              <p:cNvSpPr>
                <a:spLocks noChangeShapeType="1"/>
              </p:cNvSpPr>
              <p:nvPr/>
            </p:nvSpPr>
            <p:spPr bwMode="auto">
              <a:xfrm flipH="1">
                <a:off x="1993246" y="4633912"/>
                <a:ext cx="445153" cy="257872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49" name="Line 47"/>
              <p:cNvSpPr>
                <a:spLocks noChangeShapeType="1"/>
              </p:cNvSpPr>
              <p:nvPr/>
            </p:nvSpPr>
            <p:spPr bwMode="auto">
              <a:xfrm>
                <a:off x="3567223" y="5084618"/>
                <a:ext cx="0" cy="0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0" name="Oval 20"/>
              <p:cNvSpPr>
                <a:spLocks noChangeArrowheads="1"/>
              </p:cNvSpPr>
              <p:nvPr/>
            </p:nvSpPr>
            <p:spPr bwMode="auto">
              <a:xfrm>
                <a:off x="1779770" y="4856452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51" name="Line 42"/>
              <p:cNvSpPr>
                <a:spLocks noChangeShapeType="1"/>
              </p:cNvSpPr>
              <p:nvPr/>
            </p:nvSpPr>
            <p:spPr bwMode="auto">
              <a:xfrm flipH="1">
                <a:off x="2307040" y="4657252"/>
                <a:ext cx="207560" cy="2289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2" name="Oval 20"/>
              <p:cNvSpPr>
                <a:spLocks noChangeArrowheads="1"/>
              </p:cNvSpPr>
              <p:nvPr/>
            </p:nvSpPr>
            <p:spPr bwMode="auto">
              <a:xfrm>
                <a:off x="2093563" y="4858329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53" name="Line 42"/>
              <p:cNvSpPr>
                <a:spLocks noChangeShapeType="1"/>
              </p:cNvSpPr>
              <p:nvPr/>
            </p:nvSpPr>
            <p:spPr bwMode="auto">
              <a:xfrm flipH="1">
                <a:off x="2540101" y="4688558"/>
                <a:ext cx="22054" cy="175401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4" name="Oval 20"/>
              <p:cNvSpPr>
                <a:spLocks noChangeArrowheads="1"/>
              </p:cNvSpPr>
              <p:nvPr/>
            </p:nvSpPr>
            <p:spPr bwMode="auto">
              <a:xfrm>
                <a:off x="2407356" y="4860206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55" name="Line 42"/>
              <p:cNvSpPr>
                <a:spLocks noChangeShapeType="1"/>
              </p:cNvSpPr>
              <p:nvPr/>
            </p:nvSpPr>
            <p:spPr bwMode="auto">
              <a:xfrm>
                <a:off x="2638425" y="4657251"/>
                <a:ext cx="180975" cy="227025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6" name="Oval 20"/>
              <p:cNvSpPr>
                <a:spLocks noChangeArrowheads="1"/>
              </p:cNvSpPr>
              <p:nvPr/>
            </p:nvSpPr>
            <p:spPr bwMode="auto">
              <a:xfrm>
                <a:off x="2721149" y="4862083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  <p:sp>
            <p:nvSpPr>
              <p:cNvPr id="260157" name="Line 42"/>
              <p:cNvSpPr>
                <a:spLocks noChangeShapeType="1"/>
              </p:cNvSpPr>
              <p:nvPr/>
            </p:nvSpPr>
            <p:spPr bwMode="auto">
              <a:xfrm>
                <a:off x="2672847" y="4632034"/>
                <a:ext cx="375154" cy="259749"/>
              </a:xfrm>
              <a:prstGeom prst="lin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58" name="Oval 20"/>
              <p:cNvSpPr>
                <a:spLocks noChangeArrowheads="1"/>
              </p:cNvSpPr>
              <p:nvPr/>
            </p:nvSpPr>
            <p:spPr bwMode="auto">
              <a:xfrm>
                <a:off x="3034942" y="4863960"/>
                <a:ext cx="265490" cy="249382"/>
              </a:xfrm>
              <a:prstGeom prst="ellipse">
                <a:avLst/>
              </a:prstGeom>
              <a:noFill/>
              <a:ln w="254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/>
              </a:p>
            </p:txBody>
          </p:sp>
        </p:grpSp>
      </p:grpSp>
      <p:grpSp>
        <p:nvGrpSpPr>
          <p:cNvPr id="260104" name="Group 4"/>
          <p:cNvGrpSpPr>
            <a:grpSpLocks/>
          </p:cNvGrpSpPr>
          <p:nvPr/>
        </p:nvGrpSpPr>
        <p:grpSpPr bwMode="auto">
          <a:xfrm>
            <a:off x="4776788" y="4548188"/>
            <a:ext cx="3452812" cy="2054225"/>
            <a:chOff x="4776216" y="4547693"/>
            <a:chExt cx="3453384" cy="2054198"/>
          </a:xfrm>
        </p:grpSpPr>
        <p:grpSp>
          <p:nvGrpSpPr>
            <p:cNvPr id="260112" name="Group 2"/>
            <p:cNvGrpSpPr>
              <a:grpSpLocks/>
            </p:cNvGrpSpPr>
            <p:nvPr/>
          </p:nvGrpSpPr>
          <p:grpSpPr bwMode="auto">
            <a:xfrm>
              <a:off x="6099048" y="4547693"/>
              <a:ext cx="1459431" cy="505891"/>
              <a:chOff x="6099048" y="4547693"/>
              <a:chExt cx="1459431" cy="505891"/>
            </a:xfrm>
          </p:grpSpPr>
          <p:sp>
            <p:nvSpPr>
              <p:cNvPr id="260135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6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7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8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9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40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41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42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43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44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60113" name="Group 274"/>
            <p:cNvGrpSpPr>
              <a:grpSpLocks/>
            </p:cNvGrpSpPr>
            <p:nvPr/>
          </p:nvGrpSpPr>
          <p:grpSpPr bwMode="auto">
            <a:xfrm>
              <a:off x="4776216" y="5791200"/>
              <a:ext cx="1459431" cy="505891"/>
              <a:chOff x="6099048" y="4547693"/>
              <a:chExt cx="1459431" cy="505891"/>
            </a:xfrm>
          </p:grpSpPr>
          <p:sp>
            <p:nvSpPr>
              <p:cNvPr id="260125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6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7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8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9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30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31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32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33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34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  <p:grpSp>
          <p:nvGrpSpPr>
            <p:cNvPr id="260114" name="Group 285"/>
            <p:cNvGrpSpPr>
              <a:grpSpLocks/>
            </p:cNvGrpSpPr>
            <p:nvPr/>
          </p:nvGrpSpPr>
          <p:grpSpPr bwMode="auto">
            <a:xfrm>
              <a:off x="6770169" y="6096000"/>
              <a:ext cx="1459431" cy="505891"/>
              <a:chOff x="6099048" y="4547693"/>
              <a:chExt cx="1459431" cy="505891"/>
            </a:xfrm>
          </p:grpSpPr>
          <p:sp>
            <p:nvSpPr>
              <p:cNvPr id="260115" name="Line 46"/>
              <p:cNvSpPr>
                <a:spLocks noChangeShapeType="1"/>
              </p:cNvSpPr>
              <p:nvPr/>
            </p:nvSpPr>
            <p:spPr bwMode="auto">
              <a:xfrm>
                <a:off x="6933253" y="4547693"/>
                <a:ext cx="522679" cy="23578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6" name="Line 42"/>
              <p:cNvSpPr>
                <a:spLocks noChangeShapeType="1"/>
              </p:cNvSpPr>
              <p:nvPr/>
            </p:nvSpPr>
            <p:spPr bwMode="auto">
              <a:xfrm flipH="1">
                <a:off x="6254282" y="4547693"/>
                <a:ext cx="427269" cy="202255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7" name="Line 42"/>
              <p:cNvSpPr>
                <a:spLocks noChangeShapeType="1"/>
              </p:cNvSpPr>
              <p:nvPr/>
            </p:nvSpPr>
            <p:spPr bwMode="auto">
              <a:xfrm flipH="1">
                <a:off x="6511740" y="4593353"/>
                <a:ext cx="188406" cy="182864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8" name="Line 42"/>
              <p:cNvSpPr>
                <a:spLocks noChangeShapeType="1"/>
              </p:cNvSpPr>
              <p:nvPr/>
            </p:nvSpPr>
            <p:spPr bwMode="auto">
              <a:xfrm>
                <a:off x="6778113" y="4585854"/>
                <a:ext cx="0" cy="15190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19" name="Line 42"/>
              <p:cNvSpPr>
                <a:spLocks noChangeShapeType="1"/>
              </p:cNvSpPr>
              <p:nvPr/>
            </p:nvSpPr>
            <p:spPr bwMode="auto">
              <a:xfrm>
                <a:off x="6828763" y="4585855"/>
                <a:ext cx="296642" cy="197621"/>
              </a:xfrm>
              <a:prstGeom prst="line">
                <a:avLst/>
              </a:prstGeom>
              <a:noFill/>
              <a:ln w="25400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120" name="Rectangle 1"/>
              <p:cNvSpPr>
                <a:spLocks noChangeArrowheads="1"/>
              </p:cNvSpPr>
              <p:nvPr/>
            </p:nvSpPr>
            <p:spPr bwMode="auto">
              <a:xfrm>
                <a:off x="7301244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21" name="Rectangle 1"/>
              <p:cNvSpPr>
                <a:spLocks noChangeArrowheads="1"/>
              </p:cNvSpPr>
              <p:nvPr/>
            </p:nvSpPr>
            <p:spPr bwMode="auto">
              <a:xfrm>
                <a:off x="7000695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22" name="Rectangle 1"/>
              <p:cNvSpPr>
                <a:spLocks noChangeArrowheads="1"/>
              </p:cNvSpPr>
              <p:nvPr/>
            </p:nvSpPr>
            <p:spPr bwMode="auto">
              <a:xfrm>
                <a:off x="6700146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23" name="Rectangle 1"/>
              <p:cNvSpPr>
                <a:spLocks noChangeArrowheads="1"/>
              </p:cNvSpPr>
              <p:nvPr/>
            </p:nvSpPr>
            <p:spPr bwMode="auto">
              <a:xfrm>
                <a:off x="6399597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  <p:sp>
            <p:nvSpPr>
              <p:cNvPr id="260124" name="Rectangle 1"/>
              <p:cNvSpPr>
                <a:spLocks noChangeArrowheads="1"/>
              </p:cNvSpPr>
              <p:nvPr/>
            </p:nvSpPr>
            <p:spPr bwMode="auto">
              <a:xfrm>
                <a:off x="6099048" y="4783476"/>
                <a:ext cx="257235" cy="270108"/>
              </a:xfrm>
              <a:prstGeom prst="rect">
                <a:avLst/>
              </a:prstGeom>
              <a:noFill/>
              <a:ln w="25400" algn="ctr">
                <a:solidFill>
                  <a:srgbClr val="CC00CC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800"/>
              </a:p>
            </p:txBody>
          </p:sp>
        </p:grpSp>
      </p:grpSp>
      <p:sp>
        <p:nvSpPr>
          <p:cNvPr id="256089" name="Rectangle 4"/>
          <p:cNvSpPr>
            <a:spLocks noChangeArrowheads="1"/>
          </p:cNvSpPr>
          <p:nvPr/>
        </p:nvSpPr>
        <p:spPr bwMode="auto">
          <a:xfrm>
            <a:off x="3505200" y="2447925"/>
            <a:ext cx="2376488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latin typeface="Symbol" pitchFamily="18" charset="2"/>
              </a:rPr>
              <a:t>=  Q</a:t>
            </a:r>
            <a:r>
              <a:rPr lang="en-US" altLang="en-US" sz="2800" i="0"/>
              <a:t>(</a:t>
            </a:r>
            <a:r>
              <a:rPr lang="en-US" altLang="en-US" sz="2800"/>
              <a:t>edge</a:t>
            </a:r>
            <a:r>
              <a:rPr lang="en-US" altLang="en-US" sz="2800" baseline="-25000"/>
              <a:t>Tree</a:t>
            </a:r>
            <a:r>
              <a:rPr lang="en-US" altLang="en-US" sz="2800" i="0"/>
              <a:t>)</a:t>
            </a:r>
          </a:p>
        </p:txBody>
      </p:sp>
      <p:sp>
        <p:nvSpPr>
          <p:cNvPr id="260106" name="Rectangle 373"/>
          <p:cNvSpPr>
            <a:spLocks noChangeArrowheads="1"/>
          </p:cNvSpPr>
          <p:nvPr/>
        </p:nvSpPr>
        <p:spPr bwMode="auto">
          <a:xfrm>
            <a:off x="7570788" y="228600"/>
            <a:ext cx="10620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(time)</a:t>
            </a:r>
          </a:p>
        </p:txBody>
      </p:sp>
      <p:sp>
        <p:nvSpPr>
          <p:cNvPr id="260107" name="Rectangle 374"/>
          <p:cNvSpPr>
            <a:spLocks noChangeArrowheads="1"/>
          </p:cNvSpPr>
          <p:nvPr/>
        </p:nvSpPr>
        <p:spPr bwMode="auto">
          <a:xfrm>
            <a:off x="6913563" y="-66675"/>
            <a:ext cx="23780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(mult-children)</a:t>
            </a:r>
          </a:p>
        </p:txBody>
      </p:sp>
      <p:pic>
        <p:nvPicPr>
          <p:cNvPr id="260108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400" y="2079625"/>
            <a:ext cx="3225800" cy="1963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chemeClr val="accent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160" name="Text Box 7"/>
          <p:cNvSpPr txBox="1">
            <a:spLocks noChangeArrowheads="1"/>
          </p:cNvSpPr>
          <p:nvPr/>
        </p:nvSpPr>
        <p:spPr bwMode="auto">
          <a:xfrm>
            <a:off x="1704975" y="1295400"/>
            <a:ext cx="5934075" cy="646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=  </a:t>
            </a:r>
            <a:r>
              <a:rPr lang="en-US" altLang="en-US" sz="3600" i="0"/>
              <a:t>  </a:t>
            </a:r>
            <a:r>
              <a:rPr lang="en-US" altLang="en-US" sz="2800" i="0"/>
              <a:t> </a:t>
            </a:r>
            <a:r>
              <a:rPr lang="en-US" altLang="en-US" sz="3600" i="0"/>
              <a:t>∑</a:t>
            </a:r>
            <a:r>
              <a:rPr lang="en-US" altLang="en-US" sz="3600" i="0" baseline="-25000"/>
              <a:t>stack frame  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# subroutine calls</a:t>
            </a:r>
            <a:r>
              <a:rPr lang="en-US" altLang="en-US" sz="2800" i="0"/>
              <a:t>)</a:t>
            </a:r>
          </a:p>
        </p:txBody>
      </p:sp>
      <p:sp>
        <p:nvSpPr>
          <p:cNvPr id="161" name="Rectangle 4"/>
          <p:cNvSpPr>
            <a:spLocks noChangeArrowheads="1"/>
          </p:cNvSpPr>
          <p:nvPr/>
        </p:nvSpPr>
        <p:spPr bwMode="auto">
          <a:xfrm>
            <a:off x="5562600" y="2514600"/>
            <a:ext cx="35972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marL="457200" indent="-4572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 typeface="Symbol" pitchFamily="18" charset="2"/>
              <a:buChar char="="/>
            </a:pP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node</a:t>
            </a:r>
            <a:r>
              <a:rPr lang="en-US" altLang="en-US" sz="2800" baseline="-25000"/>
              <a:t>Tree</a:t>
            </a:r>
            <a:r>
              <a:rPr lang="en-US" altLang="en-US" sz="2800" i="0"/>
              <a:t>)  </a:t>
            </a:r>
            <a:r>
              <a:rPr lang="en-US" altLang="en-US" sz="2800" i="0">
                <a:latin typeface="Symbol" pitchFamily="18" charset="2"/>
              </a:rPr>
              <a:t>=  Q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</a:t>
            </a:r>
          </a:p>
        </p:txBody>
      </p:sp>
      <p:sp>
        <p:nvSpPr>
          <p:cNvPr id="162" name="Text Box 7"/>
          <p:cNvSpPr txBox="1">
            <a:spLocks noChangeArrowheads="1"/>
          </p:cNvSpPr>
          <p:nvPr/>
        </p:nvSpPr>
        <p:spPr bwMode="auto">
          <a:xfrm>
            <a:off x="3505200" y="1868488"/>
            <a:ext cx="425450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=  </a:t>
            </a:r>
            <a:r>
              <a:rPr lang="en-US" altLang="en-US" sz="3600" i="0"/>
              <a:t>∑</a:t>
            </a:r>
            <a:r>
              <a:rPr lang="en-US" altLang="en-US" sz="3600" i="0" baseline="-25000"/>
              <a:t>node 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(# </a:t>
            </a:r>
            <a:r>
              <a:rPr lang="en-US" altLang="en-US" sz="2800"/>
              <a:t>edge in node</a:t>
            </a:r>
            <a:r>
              <a:rPr lang="en-US" altLang="en-US" sz="2800" i="0"/>
              <a:t>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0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60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60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6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6089" grpId="0"/>
      <p:bldP spid="160" grpId="0"/>
      <p:bldP spid="162" grpId="0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sp>
        <p:nvSpPr>
          <p:cNvPr id="20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00" y="3675221"/>
            <a:ext cx="3718369" cy="2954179"/>
          </a:xfrm>
          <a:prstGeom prst="wedgeRoundRectCallout">
            <a:avLst>
              <a:gd name="adj1" fmla="val -51321"/>
              <a:gd name="adj2" fmla="val -53259"/>
              <a:gd name="adj3" fmla="val 16667"/>
            </a:avLst>
          </a:prstGeom>
          <a:noFill/>
          <a:ln w="222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/>
              <a:t>My responsibility </a:t>
            </a:r>
            <a:r>
              <a:rPr lang="en-US" altLang="en-US" sz="2800" i="0" dirty="0"/>
              <a:t>is to ensure that my algorithm works</a:t>
            </a:r>
          </a:p>
        </p:txBody>
      </p:sp>
      <p:sp>
        <p:nvSpPr>
          <p:cNvPr id="21" name="Rectangle 20"/>
          <p:cNvSpPr/>
          <p:nvPr/>
        </p:nvSpPr>
        <p:spPr>
          <a:xfrm>
            <a:off x="457200" y="5062538"/>
            <a:ext cx="4572000" cy="138499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en-US" i="0" dirty="0"/>
              <a:t>under the assumption </a:t>
            </a:r>
            <a:br>
              <a:rPr lang="en-US" altLang="en-US" i="0" dirty="0"/>
            </a:br>
            <a:r>
              <a:rPr lang="en-US" altLang="en-US" i="0" dirty="0"/>
              <a:t>that my friends do </a:t>
            </a:r>
            <a:br>
              <a:rPr lang="en-US" altLang="en-US" i="0" dirty="0"/>
            </a:br>
            <a:r>
              <a:rPr lang="en-US" altLang="en-US" i="0"/>
              <a:t>their job </a:t>
            </a:r>
            <a:r>
              <a:rPr lang="en-US" altLang="en-US" i="0" dirty="0"/>
              <a:t>correctly.</a:t>
            </a: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F8680555-10C5-4103-91EA-42D64E4CF3A3}"/>
              </a:ext>
            </a:extLst>
          </p:cNvPr>
          <p:cNvSpPr/>
          <p:nvPr/>
        </p:nvSpPr>
        <p:spPr>
          <a:xfrm>
            <a:off x="76200" y="558800"/>
            <a:ext cx="4038600" cy="2554545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6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6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6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6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600" i="0" dirty="0">
                <a:solidFill>
                  <a:schemeClr val="bg2"/>
                </a:solidFill>
              </a:rPr>
              <a:t> </a:t>
            </a:r>
            <a:b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600" i="0" dirty="0">
                <a:solidFill>
                  <a:schemeClr val="bg2"/>
                </a:solidFill>
              </a:rPr>
              <a:t>)</a:t>
            </a:r>
            <a:endParaRPr lang="en-US" altLang="en-US" sz="16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172200" y="857071"/>
            <a:ext cx="2133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list</a:t>
            </a:r>
          </a:p>
          <a:p>
            <a:pPr eaLnBrk="1" hangingPunct="1">
              <a:spcBef>
                <a:spcPct val="0"/>
              </a:spcBef>
              <a:buNone/>
            </a:pPr>
            <a:endParaRPr lang="en-US" altLang="en-US" sz="2400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sorted</a:t>
            </a:r>
            <a:endParaRPr lang="en-US" altLang="en-US" sz="2000" i="0" dirty="0">
              <a:solidFill>
                <a:schemeClr val="accent1"/>
              </a:solidFill>
            </a:endParaRPr>
          </a:p>
        </p:txBody>
      </p:sp>
      <p:grpSp>
        <p:nvGrpSpPr>
          <p:cNvPr id="32" name="Group 98">
            <a:extLst>
              <a:ext uri="{FF2B5EF4-FFF2-40B4-BE49-F238E27FC236}">
                <a16:creationId xmlns:a16="http://schemas.microsoft.com/office/drawing/2014/main" id="{F5E34369-4866-49E3-A453-B27EF81362BF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3265389"/>
            <a:ext cx="395457" cy="697011"/>
            <a:chOff x="2432" y="1328"/>
            <a:chExt cx="906" cy="2075"/>
          </a:xfrm>
        </p:grpSpPr>
        <p:sp>
          <p:nvSpPr>
            <p:cNvPr id="33" name="Freeform 99">
              <a:extLst>
                <a:ext uri="{FF2B5EF4-FFF2-40B4-BE49-F238E27FC236}">
                  <a16:creationId xmlns:a16="http://schemas.microsoft.com/office/drawing/2014/main" id="{D1535D7A-872A-44C3-97BF-03F3BFE3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4" name="Freeform 100">
              <a:extLst>
                <a:ext uri="{FF2B5EF4-FFF2-40B4-BE49-F238E27FC236}">
                  <a16:creationId xmlns:a16="http://schemas.microsoft.com/office/drawing/2014/main" id="{F7583599-92B0-4955-ABF8-804B8E11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5" name="Freeform 101">
              <a:extLst>
                <a:ext uri="{FF2B5EF4-FFF2-40B4-BE49-F238E27FC236}">
                  <a16:creationId xmlns:a16="http://schemas.microsoft.com/office/drawing/2014/main" id="{53E94831-4244-4256-AA62-8B5A454B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6" name="Freeform 102">
              <a:extLst>
                <a:ext uri="{FF2B5EF4-FFF2-40B4-BE49-F238E27FC236}">
                  <a16:creationId xmlns:a16="http://schemas.microsoft.com/office/drawing/2014/main" id="{AB6E19FA-DB98-4D51-8CA7-15F993CC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7" name="Freeform 103">
              <a:extLst>
                <a:ext uri="{FF2B5EF4-FFF2-40B4-BE49-F238E27FC236}">
                  <a16:creationId xmlns:a16="http://schemas.microsoft.com/office/drawing/2014/main" id="{63364C81-987B-447F-B72E-033435554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38" name="Freeform 104">
              <a:extLst>
                <a:ext uri="{FF2B5EF4-FFF2-40B4-BE49-F238E27FC236}">
                  <a16:creationId xmlns:a16="http://schemas.microsoft.com/office/drawing/2014/main" id="{3C787CB5-54F2-4FBB-B202-E8452D713CD9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grpSp>
        <p:nvGrpSpPr>
          <p:cNvPr id="2" name="Group 1"/>
          <p:cNvGrpSpPr/>
          <p:nvPr/>
        </p:nvGrpSpPr>
        <p:grpSpPr>
          <a:xfrm>
            <a:off x="4296547" y="750068"/>
            <a:ext cx="3712231" cy="1370747"/>
            <a:chOff x="4296547" y="750068"/>
            <a:chExt cx="3712231" cy="1370747"/>
          </a:xfrm>
        </p:grpSpPr>
        <p:sp>
          <p:nvSpPr>
            <p:cNvPr id="30" name="Text Box 7"/>
            <p:cNvSpPr txBox="1">
              <a:spLocks noChangeArrowheads="1"/>
            </p:cNvSpPr>
            <p:nvPr/>
          </p:nvSpPr>
          <p:spPr bwMode="auto">
            <a:xfrm>
              <a:off x="4884578" y="875675"/>
              <a:ext cx="3124200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400" i="0" dirty="0" err="1"/>
                <a:t>Precond</a:t>
              </a:r>
              <a:r>
                <a:rPr lang="en-US" altLang="en-US" sz="2400" i="0" dirty="0"/>
                <a:t>:</a:t>
              </a:r>
            </a:p>
            <a:p>
              <a:pPr eaLnBrk="1" hangingPunct="1">
                <a:spcBef>
                  <a:spcPct val="0"/>
                </a:spcBef>
                <a:buNone/>
              </a:pPr>
              <a:endParaRPr lang="en-US" altLang="en-US" sz="2400" i="0" dirty="0"/>
            </a:p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400" i="0" dirty="0" err="1"/>
                <a:t>Postcond</a:t>
              </a:r>
              <a:r>
                <a:rPr lang="en-US" altLang="en-US" sz="2400" i="0" dirty="0"/>
                <a:t>:</a:t>
              </a:r>
            </a:p>
          </p:txBody>
        </p:sp>
        <p:pic>
          <p:nvPicPr>
            <p:cNvPr id="39" name="Picture 6">
              <a:extLst>
                <a:ext uri="{FF2B5EF4-FFF2-40B4-BE49-F238E27FC236}">
                  <a16:creationId xmlns:a16="http://schemas.microsoft.com/office/drawing/2014/main" id="{E092B12A-83F8-48B8-8636-B568E62D24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07805" y="750068"/>
              <a:ext cx="492795" cy="718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40" name="Picture 4">
              <a:extLst>
                <a:ext uri="{FF2B5EF4-FFF2-40B4-BE49-F238E27FC236}">
                  <a16:creationId xmlns:a16="http://schemas.microsoft.com/office/drawing/2014/main" id="{075F2562-51B4-4380-B68E-4D5F8DA266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96547" y="1486570"/>
              <a:ext cx="703305" cy="634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17366722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2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1" grpId="0"/>
      <p:bldP spid="20" grpId="0" animBg="1"/>
      <p:bldP spid="21" grpId="0"/>
      <p:bldP spid="22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5099" y="3581400"/>
            <a:ext cx="4405313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We pass the recursive program a “binary tree”.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But what </a:t>
            </a:r>
            <a:r>
              <a:rPr lang="en-CA" altLang="en-US" sz="2800" i="0" dirty="0">
                <a:solidFill>
                  <a:schemeClr val="tx2"/>
                </a:solidFill>
              </a:rPr>
              <a:t>type </a:t>
            </a:r>
            <a:r>
              <a:rPr lang="en-CA" altLang="en-US" sz="2800" i="0" dirty="0"/>
              <a:t>is it really?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This confused Jeff at first.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152400" y="795278"/>
            <a:ext cx="8597900" cy="2862322"/>
            <a:chOff x="152400" y="795278"/>
            <a:chExt cx="8597900" cy="2862322"/>
          </a:xfrm>
        </p:grpSpPr>
        <p:pic>
          <p:nvPicPr>
            <p:cNvPr id="43011" name="Picture 2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14074"/>
            <a:stretch/>
          </p:blipFill>
          <p:spPr bwMode="auto">
            <a:xfrm>
              <a:off x="4738688" y="838200"/>
              <a:ext cx="4011612" cy="20539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8" name="Rectangle 7"/>
            <p:cNvSpPr>
              <a:spLocks noChangeArrowheads="1"/>
            </p:cNvSpPr>
            <p:nvPr/>
          </p:nvSpPr>
          <p:spPr bwMode="auto">
            <a:xfrm>
              <a:off x="152400" y="795278"/>
              <a:ext cx="4418013" cy="286232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class </a:t>
              </a:r>
              <a:r>
                <a:rPr lang="en-US" altLang="en-US" sz="2000" i="0" dirty="0" err="1">
                  <a:solidFill>
                    <a:schemeClr val="accent1"/>
                  </a:solidFill>
                </a:rPr>
                <a:t>LinkedBinaryTree</a:t>
              </a:r>
              <a:r>
                <a:rPr lang="en-US" altLang="en-US" sz="2000" i="0" dirty="0">
                  <a:solidFill>
                    <a:schemeClr val="accent1"/>
                  </a:solidFill>
                </a:rPr>
                <a:t> {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   class Node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   {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      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element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;</a:t>
              </a:r>
              <a:br>
                <a:rPr lang="en-CA" altLang="en-US" sz="2000" i="0" dirty="0">
                  <a:solidFill>
                    <a:schemeClr val="accent1"/>
                  </a:solidFill>
                </a:rPr>
              </a:br>
              <a:r>
                <a:rPr lang="en-CA" altLang="en-US" sz="2000" i="0" dirty="0">
                  <a:solidFill>
                    <a:schemeClr val="accent1"/>
                  </a:solidFill>
                </a:rPr>
                <a:t>      Node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parent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; </a:t>
              </a:r>
              <a:br>
                <a:rPr lang="en-CA" altLang="en-US" sz="2000" i="0" dirty="0">
                  <a:solidFill>
                    <a:schemeClr val="accent1"/>
                  </a:solidFill>
                </a:rPr>
              </a:br>
              <a:r>
                <a:rPr lang="en-CA" altLang="en-US" sz="2000" i="0" dirty="0">
                  <a:solidFill>
                    <a:schemeClr val="accent1"/>
                  </a:solidFill>
                </a:rPr>
                <a:t>      Node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left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;</a:t>
              </a:r>
              <a:br>
                <a:rPr lang="en-CA" altLang="en-US" sz="2000" i="0" dirty="0">
                  <a:solidFill>
                    <a:schemeClr val="accent1"/>
                  </a:solidFill>
                </a:rPr>
              </a:br>
              <a:r>
                <a:rPr lang="en-CA" altLang="en-US" sz="2000" i="0" dirty="0">
                  <a:solidFill>
                    <a:schemeClr val="accent1"/>
                  </a:solidFill>
                </a:rPr>
                <a:t>      Node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right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;</a:t>
              </a:r>
              <a:br>
                <a:rPr lang="en-CA" altLang="en-US" sz="2000" i="0" dirty="0">
                  <a:solidFill>
                    <a:schemeClr val="accent1"/>
                  </a:solidFill>
                </a:rPr>
              </a:br>
              <a:r>
                <a:rPr lang="en-CA" altLang="en-US" sz="2000" i="0" dirty="0">
                  <a:solidFill>
                    <a:schemeClr val="accent1"/>
                  </a:solidFill>
                </a:rPr>
                <a:t>   }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 dirty="0">
                  <a:solidFill>
                    <a:schemeClr val="accent1"/>
                  </a:solidFill>
                </a:rPr>
                <a:t>   Node </a:t>
              </a:r>
              <a:r>
                <a:rPr lang="en-CA" altLang="en-US" sz="2000" dirty="0">
                  <a:solidFill>
                    <a:schemeClr val="accent1"/>
                  </a:solidFill>
                </a:rPr>
                <a:t>root</a:t>
              </a:r>
              <a:r>
                <a:rPr lang="en-CA" altLang="en-US" sz="2000" i="0" dirty="0">
                  <a:solidFill>
                    <a:schemeClr val="accent1"/>
                  </a:solidFill>
                </a:rPr>
                <a:t> = null;</a:t>
              </a:r>
            </a:p>
          </p:txBody>
        </p:sp>
        <p:grpSp>
          <p:nvGrpSpPr>
            <p:cNvPr id="43016" name="Group 9"/>
            <p:cNvGrpSpPr>
              <a:grpSpLocks/>
            </p:cNvGrpSpPr>
            <p:nvPr/>
          </p:nvGrpSpPr>
          <p:grpSpPr bwMode="auto">
            <a:xfrm>
              <a:off x="5600700" y="936625"/>
              <a:ext cx="914400" cy="434975"/>
              <a:chOff x="4800600" y="762000"/>
              <a:chExt cx="914738" cy="435271"/>
            </a:xfrm>
          </p:grpSpPr>
          <p:sp>
            <p:nvSpPr>
              <p:cNvPr id="43017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43018" name="Rectangle 58"/>
              <p:cNvSpPr>
                <a:spLocks noChangeArrowheads="1"/>
              </p:cNvSpPr>
              <p:nvPr/>
            </p:nvSpPr>
            <p:spPr bwMode="auto">
              <a:xfrm>
                <a:off x="4800600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>
                    <a:solidFill>
                      <a:schemeClr val="accent1"/>
                    </a:solidFill>
                  </a:rPr>
                  <a:t>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  <p:cxnSp>
            <p:nvCxnSpPr>
              <p:cNvPr id="43019" name="Straight Arrow Connector 12"/>
              <p:cNvCxnSpPr>
                <a:cxnSpLocks noChangeShapeType="1"/>
              </p:cNvCxnSpPr>
              <p:nvPr/>
            </p:nvCxnSpPr>
            <p:spPr bwMode="auto">
              <a:xfrm>
                <a:off x="5236203" y="876820"/>
                <a:ext cx="326397" cy="0"/>
              </a:xfrm>
              <a:prstGeom prst="straightConnector1">
                <a:avLst/>
              </a:prstGeom>
              <a:noFill/>
              <a:ln w="25400" algn="ctr">
                <a:solidFill>
                  <a:schemeClr val="hlink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</p:spTree>
    <p:extLst>
      <p:ext uri="{BB962C8B-B14F-4D97-AF65-F5344CB8AC3E}">
        <p14:creationId xmlns:p14="http://schemas.microsoft.com/office/powerpoint/2010/main" val="124669292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5099" y="3581400"/>
            <a:ext cx="4405313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One would think </a:t>
            </a:r>
            <a:r>
              <a:rPr lang="en-CA" altLang="en-US" sz="2800" dirty="0">
                <a:solidFill>
                  <a:schemeClr val="accent1"/>
                </a:solidFill>
              </a:rPr>
              <a:t>tree</a:t>
            </a:r>
            <a:r>
              <a:rPr lang="en-CA" altLang="en-US" sz="2800" i="0" dirty="0">
                <a:solidFill>
                  <a:schemeClr val="accent1"/>
                </a:solidFill>
              </a:rPr>
              <a:t> </a:t>
            </a:r>
            <a:r>
              <a:rPr lang="en-CA" altLang="en-US" sz="2800" i="0" dirty="0"/>
              <a:t>is of type </a:t>
            </a:r>
            <a:r>
              <a:rPr lang="en-US" altLang="en-US" sz="28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800" i="0" dirty="0"/>
              <a:t>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Then getting its left subtree,</a:t>
            </a:r>
            <a:br>
              <a:rPr lang="en-US" altLang="en-US" sz="2800" i="0" dirty="0"/>
            </a:br>
            <a:r>
              <a:rPr lang="en-US" altLang="en-US" sz="2800" i="0" dirty="0"/>
              <a:t>would be confusing.</a:t>
            </a:r>
          </a:p>
        </p:txBody>
      </p:sp>
      <p:pic>
        <p:nvPicPr>
          <p:cNvPr id="43011" name="Picture 2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074"/>
          <a:stretch/>
        </p:blipFill>
        <p:spPr bwMode="auto">
          <a:xfrm>
            <a:off x="4738688" y="838200"/>
            <a:ext cx="4011612" cy="205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52400" y="795278"/>
            <a:ext cx="4418013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class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000" i="0" dirty="0">
                <a:solidFill>
                  <a:schemeClr val="accent1"/>
                </a:solidFill>
              </a:rPr>
              <a:t>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class Node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   E </a:t>
            </a:r>
            <a:r>
              <a:rPr lang="en-CA" altLang="en-US" sz="2000" dirty="0">
                <a:solidFill>
                  <a:schemeClr val="accent1"/>
                </a:solidFill>
              </a:rPr>
              <a:t>element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parent</a:t>
            </a:r>
            <a:r>
              <a:rPr lang="en-CA" altLang="en-US" sz="2000" i="0" dirty="0">
                <a:solidFill>
                  <a:schemeClr val="accent1"/>
                </a:solidFill>
              </a:rPr>
              <a:t>; 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left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right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Node </a:t>
            </a:r>
            <a:r>
              <a:rPr lang="en-CA" altLang="en-US" sz="2000" dirty="0">
                <a:solidFill>
                  <a:schemeClr val="accent1"/>
                </a:solidFill>
              </a:rPr>
              <a:t>root</a:t>
            </a:r>
            <a:r>
              <a:rPr lang="en-CA" altLang="en-US" sz="2000" i="0" dirty="0">
                <a:solidFill>
                  <a:schemeClr val="accent1"/>
                </a:solidFill>
              </a:rPr>
              <a:t> = null;</a:t>
            </a:r>
          </a:p>
        </p:txBody>
      </p:sp>
      <p:grpSp>
        <p:nvGrpSpPr>
          <p:cNvPr id="43016" name="Group 9"/>
          <p:cNvGrpSpPr>
            <a:grpSpLocks/>
          </p:cNvGrpSpPr>
          <p:nvPr/>
        </p:nvGrpSpPr>
        <p:grpSpPr bwMode="auto">
          <a:xfrm>
            <a:off x="5600700" y="936625"/>
            <a:ext cx="914400" cy="434975"/>
            <a:chOff x="4800600" y="762000"/>
            <a:chExt cx="914738" cy="435271"/>
          </a:xfrm>
        </p:grpSpPr>
        <p:sp>
          <p:nvSpPr>
            <p:cNvPr id="43017" name="Rectangle 85"/>
            <p:cNvSpPr>
              <a:spLocks noChangeArrowheads="1"/>
            </p:cNvSpPr>
            <p:nvPr/>
          </p:nvSpPr>
          <p:spPr bwMode="auto">
            <a:xfrm>
              <a:off x="5135581" y="762000"/>
              <a:ext cx="201243" cy="201319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3000"/>
            </a:p>
          </p:txBody>
        </p:sp>
        <p:sp>
          <p:nvSpPr>
            <p:cNvPr id="43018" name="Rectangle 58"/>
            <p:cNvSpPr>
              <a:spLocks noChangeArrowheads="1"/>
            </p:cNvSpPr>
            <p:nvPr/>
          </p:nvSpPr>
          <p:spPr bwMode="auto">
            <a:xfrm>
              <a:off x="4800600" y="920065"/>
              <a:ext cx="914738" cy="277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1800" dirty="0">
                  <a:solidFill>
                    <a:schemeClr val="accent1"/>
                  </a:solidFill>
                </a:rPr>
                <a:t>Tree</a:t>
              </a:r>
              <a:endParaRPr lang="en-US" altLang="en-US" sz="1800" dirty="0">
                <a:solidFill>
                  <a:schemeClr val="accent1"/>
                </a:solidFill>
              </a:endParaRPr>
            </a:p>
          </p:txBody>
        </p:sp>
        <p:cxnSp>
          <p:nvCxnSpPr>
            <p:cNvPr id="43019" name="Straight Arrow Connector 12"/>
            <p:cNvCxnSpPr>
              <a:cxnSpLocks noChangeShapeType="1"/>
            </p:cNvCxnSpPr>
            <p:nvPr/>
          </p:nvCxnSpPr>
          <p:spPr bwMode="auto">
            <a:xfrm>
              <a:off x="5236203" y="876820"/>
              <a:ext cx="326397" cy="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5524500" y="5092699"/>
            <a:ext cx="3238500" cy="1765301"/>
            <a:chOff x="5524500" y="5118100"/>
            <a:chExt cx="3238500" cy="1765301"/>
          </a:xfrm>
        </p:grpSpPr>
        <p:sp>
          <p:nvSpPr>
            <p:cNvPr id="20" name="Rectangle 19"/>
            <p:cNvSpPr/>
            <p:nvPr/>
          </p:nvSpPr>
          <p:spPr bwMode="auto">
            <a:xfrm>
              <a:off x="5525294" y="5118100"/>
              <a:ext cx="712086" cy="1765301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13" name="Picture 2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6092" t="-1" b="26150"/>
            <a:stretch/>
          </p:blipFill>
          <p:spPr bwMode="auto">
            <a:xfrm>
              <a:off x="6199280" y="5118101"/>
              <a:ext cx="2563720" cy="1765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" name="Group 9"/>
            <p:cNvGrpSpPr>
              <a:grpSpLocks/>
            </p:cNvGrpSpPr>
            <p:nvPr/>
          </p:nvGrpSpPr>
          <p:grpSpPr bwMode="auto">
            <a:xfrm>
              <a:off x="5524500" y="5216525"/>
              <a:ext cx="914400" cy="434975"/>
              <a:chOff x="4686257" y="762000"/>
              <a:chExt cx="914738" cy="435271"/>
            </a:xfrm>
          </p:grpSpPr>
          <p:sp>
            <p:nvSpPr>
              <p:cNvPr id="15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17" name="Rectangle 58"/>
              <p:cNvSpPr>
                <a:spLocks noChangeArrowheads="1"/>
              </p:cNvSpPr>
              <p:nvPr/>
            </p:nvSpPr>
            <p:spPr bwMode="auto">
              <a:xfrm>
                <a:off x="4686257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 err="1">
                    <a:solidFill>
                      <a:schemeClr val="accent1"/>
                    </a:solidFill>
                  </a:rPr>
                  <a:t>left_Tree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  <p:cxnSp>
            <p:nvCxnSpPr>
              <p:cNvPr id="18" name="Straight Arrow Connector 12"/>
              <p:cNvCxnSpPr>
                <a:cxnSpLocks noChangeShapeType="1"/>
              </p:cNvCxnSpPr>
              <p:nvPr/>
            </p:nvCxnSpPr>
            <p:spPr bwMode="auto">
              <a:xfrm>
                <a:off x="5236203" y="876820"/>
                <a:ext cx="326397" cy="0"/>
              </a:xfrm>
              <a:prstGeom prst="straightConnector1">
                <a:avLst/>
              </a:prstGeom>
              <a:noFill/>
              <a:ln w="25400" algn="ctr">
                <a:solidFill>
                  <a:schemeClr val="hlink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" name="Rectangle 1"/>
            <p:cNvSpPr/>
            <p:nvPr/>
          </p:nvSpPr>
          <p:spPr bwMode="auto">
            <a:xfrm>
              <a:off x="6757194" y="5203825"/>
              <a:ext cx="1408906" cy="1577975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9" name="Rectangle 18"/>
            <p:cNvSpPr/>
            <p:nvPr/>
          </p:nvSpPr>
          <p:spPr bwMode="auto">
            <a:xfrm>
              <a:off x="6443067" y="5848351"/>
              <a:ext cx="552053" cy="933449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0" name="Rectangle 9"/>
          <p:cNvSpPr/>
          <p:nvPr/>
        </p:nvSpPr>
        <p:spPr>
          <a:xfrm>
            <a:off x="6667425" y="2907268"/>
            <a:ext cx="2439963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1800" i="0" dirty="0">
                <a:solidFill>
                  <a:schemeClr val="accent1"/>
                </a:solidFill>
              </a:rPr>
              <a:t> </a:t>
            </a:r>
            <a:r>
              <a:rPr lang="en-US" altLang="en-US" sz="1800" dirty="0">
                <a:solidFill>
                  <a:schemeClr val="accent1"/>
                </a:solidFill>
              </a:rPr>
              <a:t>tree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  <a:endParaRPr lang="en-US" sz="1800" dirty="0"/>
          </a:p>
        </p:txBody>
      </p:sp>
      <p:sp>
        <p:nvSpPr>
          <p:cNvPr id="9" name="Freeform 8"/>
          <p:cNvSpPr/>
          <p:nvPr/>
        </p:nvSpPr>
        <p:spPr bwMode="auto">
          <a:xfrm flipV="1">
            <a:off x="6608166" y="1865172"/>
            <a:ext cx="431800" cy="3364055"/>
          </a:xfrm>
          <a:custGeom>
            <a:avLst/>
            <a:gdLst>
              <a:gd name="connsiteX0" fmla="*/ 0 w 889000"/>
              <a:gd name="connsiteY0" fmla="*/ 0 h 723900"/>
              <a:gd name="connsiteX1" fmla="*/ 647700 w 889000"/>
              <a:gd name="connsiteY1" fmla="*/ 342900 h 723900"/>
              <a:gd name="connsiteX2" fmla="*/ 889000 w 889000"/>
              <a:gd name="connsiteY2" fmla="*/ 723900 h 723900"/>
              <a:gd name="connsiteX0" fmla="*/ 0 w 655097"/>
              <a:gd name="connsiteY0" fmla="*/ 0 h 711200"/>
              <a:gd name="connsiteX1" fmla="*/ 647700 w 655097"/>
              <a:gd name="connsiteY1" fmla="*/ 342900 h 711200"/>
              <a:gd name="connsiteX2" fmla="*/ 368300 w 655097"/>
              <a:gd name="connsiteY2" fmla="*/ 711200 h 711200"/>
              <a:gd name="connsiteX0" fmla="*/ 0 w 368300"/>
              <a:gd name="connsiteY0" fmla="*/ 0 h 711200"/>
              <a:gd name="connsiteX1" fmla="*/ 292100 w 368300"/>
              <a:gd name="connsiteY1" fmla="*/ 254000 h 711200"/>
              <a:gd name="connsiteX2" fmla="*/ 368300 w 368300"/>
              <a:gd name="connsiteY2" fmla="*/ 711200 h 711200"/>
              <a:gd name="connsiteX0" fmla="*/ 0 w 431800"/>
              <a:gd name="connsiteY0" fmla="*/ 0 h 711200"/>
              <a:gd name="connsiteX1" fmla="*/ 292100 w 431800"/>
              <a:gd name="connsiteY1" fmla="*/ 254000 h 711200"/>
              <a:gd name="connsiteX2" fmla="*/ 431800 w 431800"/>
              <a:gd name="connsiteY2" fmla="*/ 711200 h 71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1800" h="711200">
                <a:moveTo>
                  <a:pt x="0" y="0"/>
                </a:moveTo>
                <a:cubicBezTo>
                  <a:pt x="249766" y="111125"/>
                  <a:pt x="220133" y="135467"/>
                  <a:pt x="292100" y="254000"/>
                </a:cubicBezTo>
                <a:cubicBezTo>
                  <a:pt x="364067" y="372533"/>
                  <a:pt x="431800" y="711200"/>
                  <a:pt x="431800" y="711200"/>
                </a:cubicBezTo>
              </a:path>
            </a:pathLst>
          </a:custGeom>
          <a:noFill/>
          <a:ln w="12700" cap="flat" cmpd="sng" algn="ctr">
            <a:solidFill>
              <a:srgbClr val="28BFE2"/>
            </a:solidFill>
            <a:prstDash val="solid"/>
            <a:round/>
            <a:headEnd type="none" w="med" len="med"/>
            <a:tailEnd type="stealth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16539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9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5099" y="3581400"/>
            <a:ext cx="4405313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One would think </a:t>
            </a:r>
            <a:r>
              <a:rPr lang="en-CA" altLang="en-US" sz="2800" dirty="0">
                <a:solidFill>
                  <a:schemeClr val="accent1"/>
                </a:solidFill>
              </a:rPr>
              <a:t>tree</a:t>
            </a:r>
            <a:r>
              <a:rPr lang="en-CA" altLang="en-US" sz="2800" i="0" dirty="0">
                <a:solidFill>
                  <a:schemeClr val="accent1"/>
                </a:solidFill>
              </a:rPr>
              <a:t> </a:t>
            </a:r>
            <a:r>
              <a:rPr lang="en-CA" altLang="en-US" sz="2800" i="0" dirty="0"/>
              <a:t>is of type </a:t>
            </a:r>
            <a:r>
              <a:rPr lang="en-US" altLang="en-US" sz="28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800" i="0" dirty="0"/>
              <a:t>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Then getting its left subtree,</a:t>
            </a:r>
            <a:br>
              <a:rPr lang="en-US" altLang="en-US" sz="2800" i="0" dirty="0"/>
            </a:br>
            <a:r>
              <a:rPr lang="en-US" altLang="en-US" sz="2800" i="0" dirty="0"/>
              <a:t>would be confusing.</a:t>
            </a:r>
          </a:p>
        </p:txBody>
      </p:sp>
      <p:pic>
        <p:nvPicPr>
          <p:cNvPr id="43011" name="Picture 2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074"/>
          <a:stretch/>
        </p:blipFill>
        <p:spPr bwMode="auto">
          <a:xfrm>
            <a:off x="4738688" y="838200"/>
            <a:ext cx="4011612" cy="205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52400" y="795278"/>
            <a:ext cx="4418013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class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000" i="0" dirty="0">
                <a:solidFill>
                  <a:schemeClr val="accent1"/>
                </a:solidFill>
              </a:rPr>
              <a:t>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class Node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   E </a:t>
            </a:r>
            <a:r>
              <a:rPr lang="en-CA" altLang="en-US" sz="2000" dirty="0">
                <a:solidFill>
                  <a:schemeClr val="accent1"/>
                </a:solidFill>
              </a:rPr>
              <a:t>element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parent</a:t>
            </a:r>
            <a:r>
              <a:rPr lang="en-CA" altLang="en-US" sz="2000" i="0" dirty="0">
                <a:solidFill>
                  <a:schemeClr val="accent1"/>
                </a:solidFill>
              </a:rPr>
              <a:t>; 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left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right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Node </a:t>
            </a:r>
            <a:r>
              <a:rPr lang="en-CA" altLang="en-US" sz="2000" dirty="0">
                <a:solidFill>
                  <a:schemeClr val="accent1"/>
                </a:solidFill>
              </a:rPr>
              <a:t>root</a:t>
            </a:r>
            <a:r>
              <a:rPr lang="en-CA" altLang="en-US" sz="2000" i="0" dirty="0">
                <a:solidFill>
                  <a:schemeClr val="accent1"/>
                </a:solidFill>
              </a:rPr>
              <a:t> = null;</a:t>
            </a:r>
          </a:p>
        </p:txBody>
      </p:sp>
      <p:grpSp>
        <p:nvGrpSpPr>
          <p:cNvPr id="43016" name="Group 9"/>
          <p:cNvGrpSpPr>
            <a:grpSpLocks/>
          </p:cNvGrpSpPr>
          <p:nvPr/>
        </p:nvGrpSpPr>
        <p:grpSpPr bwMode="auto">
          <a:xfrm>
            <a:off x="5600700" y="936625"/>
            <a:ext cx="914400" cy="434975"/>
            <a:chOff x="4800600" y="762000"/>
            <a:chExt cx="914738" cy="435271"/>
          </a:xfrm>
        </p:grpSpPr>
        <p:sp>
          <p:nvSpPr>
            <p:cNvPr id="43017" name="Rectangle 85"/>
            <p:cNvSpPr>
              <a:spLocks noChangeArrowheads="1"/>
            </p:cNvSpPr>
            <p:nvPr/>
          </p:nvSpPr>
          <p:spPr bwMode="auto">
            <a:xfrm>
              <a:off x="5135581" y="762000"/>
              <a:ext cx="201243" cy="201319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3000"/>
            </a:p>
          </p:txBody>
        </p:sp>
        <p:sp>
          <p:nvSpPr>
            <p:cNvPr id="43018" name="Rectangle 58"/>
            <p:cNvSpPr>
              <a:spLocks noChangeArrowheads="1"/>
            </p:cNvSpPr>
            <p:nvPr/>
          </p:nvSpPr>
          <p:spPr bwMode="auto">
            <a:xfrm>
              <a:off x="4800600" y="920065"/>
              <a:ext cx="914738" cy="277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1800" dirty="0">
                  <a:solidFill>
                    <a:schemeClr val="accent1"/>
                  </a:solidFill>
                </a:rPr>
                <a:t>Tree</a:t>
              </a:r>
              <a:endParaRPr lang="en-US" altLang="en-US" sz="1800" dirty="0">
                <a:solidFill>
                  <a:schemeClr val="accent1"/>
                </a:solidFill>
              </a:endParaRPr>
            </a:p>
          </p:txBody>
        </p:sp>
        <p:cxnSp>
          <p:nvCxnSpPr>
            <p:cNvPr id="43019" name="Straight Arrow Connector 12"/>
            <p:cNvCxnSpPr>
              <a:cxnSpLocks noChangeShapeType="1"/>
            </p:cNvCxnSpPr>
            <p:nvPr/>
          </p:nvCxnSpPr>
          <p:spPr bwMode="auto">
            <a:xfrm>
              <a:off x="5236203" y="876820"/>
              <a:ext cx="326397" cy="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5524500" y="5092699"/>
            <a:ext cx="3238500" cy="1765301"/>
            <a:chOff x="5524500" y="5118100"/>
            <a:chExt cx="3238500" cy="1765301"/>
          </a:xfrm>
        </p:grpSpPr>
        <p:sp>
          <p:nvSpPr>
            <p:cNvPr id="20" name="Rectangle 19"/>
            <p:cNvSpPr/>
            <p:nvPr/>
          </p:nvSpPr>
          <p:spPr bwMode="auto">
            <a:xfrm>
              <a:off x="5525294" y="5118100"/>
              <a:ext cx="712086" cy="1765301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pic>
          <p:nvPicPr>
            <p:cNvPr id="13" name="Picture 2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36092" t="-1" b="26150"/>
            <a:stretch/>
          </p:blipFill>
          <p:spPr bwMode="auto">
            <a:xfrm>
              <a:off x="6199280" y="5118101"/>
              <a:ext cx="2563720" cy="17653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4" name="Group 9"/>
            <p:cNvGrpSpPr>
              <a:grpSpLocks/>
            </p:cNvGrpSpPr>
            <p:nvPr/>
          </p:nvGrpSpPr>
          <p:grpSpPr bwMode="auto">
            <a:xfrm>
              <a:off x="5524500" y="5216525"/>
              <a:ext cx="914400" cy="434975"/>
              <a:chOff x="4686257" y="762000"/>
              <a:chExt cx="914738" cy="435271"/>
            </a:xfrm>
          </p:grpSpPr>
          <p:sp>
            <p:nvSpPr>
              <p:cNvPr id="15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17" name="Rectangle 58"/>
              <p:cNvSpPr>
                <a:spLocks noChangeArrowheads="1"/>
              </p:cNvSpPr>
              <p:nvPr/>
            </p:nvSpPr>
            <p:spPr bwMode="auto">
              <a:xfrm>
                <a:off x="4686257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 err="1">
                    <a:solidFill>
                      <a:schemeClr val="accent1"/>
                    </a:solidFill>
                  </a:rPr>
                  <a:t>left_Tree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  <p:cxnSp>
            <p:nvCxnSpPr>
              <p:cNvPr id="18" name="Straight Arrow Connector 12"/>
              <p:cNvCxnSpPr>
                <a:cxnSpLocks noChangeShapeType="1"/>
              </p:cNvCxnSpPr>
              <p:nvPr/>
            </p:nvCxnSpPr>
            <p:spPr bwMode="auto">
              <a:xfrm>
                <a:off x="5236203" y="876820"/>
                <a:ext cx="326397" cy="0"/>
              </a:xfrm>
              <a:prstGeom prst="straightConnector1">
                <a:avLst/>
              </a:prstGeom>
              <a:noFill/>
              <a:ln w="25400" algn="ctr">
                <a:solidFill>
                  <a:schemeClr val="hlink"/>
                </a:solidFill>
                <a:round/>
                <a:headEnd/>
                <a:tailEnd type="arrow" w="med" len="med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  <p:sp>
          <p:nvSpPr>
            <p:cNvPr id="2" name="Rectangle 1"/>
            <p:cNvSpPr/>
            <p:nvPr/>
          </p:nvSpPr>
          <p:spPr bwMode="auto">
            <a:xfrm>
              <a:off x="6757194" y="5203825"/>
              <a:ext cx="1408906" cy="1577975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9" name="Rectangle 18"/>
            <p:cNvSpPr/>
            <p:nvPr/>
          </p:nvSpPr>
          <p:spPr bwMode="auto">
            <a:xfrm>
              <a:off x="6443067" y="5848351"/>
              <a:ext cx="552053" cy="933449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6443067" y="5829302"/>
            <a:ext cx="1181100" cy="906831"/>
            <a:chOff x="2717800" y="5803900"/>
            <a:chExt cx="1181100" cy="906831"/>
          </a:xfrm>
        </p:grpSpPr>
        <p:pic>
          <p:nvPicPr>
            <p:cNvPr id="21" name="Picture 2"/>
            <p:cNvPicPr>
              <a:picLocks noChangeAspect="1" noChangeArrowheads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2382" t="27626" r="28176" b="34651"/>
            <a:stretch/>
          </p:blipFill>
          <p:spPr bwMode="auto">
            <a:xfrm>
              <a:off x="2717800" y="5809030"/>
              <a:ext cx="1181100" cy="9017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2" name="Rectangle 21"/>
            <p:cNvSpPr/>
            <p:nvPr/>
          </p:nvSpPr>
          <p:spPr bwMode="auto">
            <a:xfrm>
              <a:off x="3708400" y="5809030"/>
              <a:ext cx="190500" cy="544145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3" name="Rectangle 22"/>
            <p:cNvSpPr/>
            <p:nvPr/>
          </p:nvSpPr>
          <p:spPr bwMode="auto">
            <a:xfrm>
              <a:off x="3327400" y="5803900"/>
              <a:ext cx="546100" cy="90091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9" name="Freeform 8"/>
          <p:cNvSpPr/>
          <p:nvPr/>
        </p:nvSpPr>
        <p:spPr bwMode="auto">
          <a:xfrm>
            <a:off x="6608166" y="5229227"/>
            <a:ext cx="431800" cy="711200"/>
          </a:xfrm>
          <a:custGeom>
            <a:avLst/>
            <a:gdLst>
              <a:gd name="connsiteX0" fmla="*/ 0 w 889000"/>
              <a:gd name="connsiteY0" fmla="*/ 0 h 723900"/>
              <a:gd name="connsiteX1" fmla="*/ 647700 w 889000"/>
              <a:gd name="connsiteY1" fmla="*/ 342900 h 723900"/>
              <a:gd name="connsiteX2" fmla="*/ 889000 w 889000"/>
              <a:gd name="connsiteY2" fmla="*/ 723900 h 723900"/>
              <a:gd name="connsiteX0" fmla="*/ 0 w 655097"/>
              <a:gd name="connsiteY0" fmla="*/ 0 h 711200"/>
              <a:gd name="connsiteX1" fmla="*/ 647700 w 655097"/>
              <a:gd name="connsiteY1" fmla="*/ 342900 h 711200"/>
              <a:gd name="connsiteX2" fmla="*/ 368300 w 655097"/>
              <a:gd name="connsiteY2" fmla="*/ 711200 h 711200"/>
              <a:gd name="connsiteX0" fmla="*/ 0 w 368300"/>
              <a:gd name="connsiteY0" fmla="*/ 0 h 711200"/>
              <a:gd name="connsiteX1" fmla="*/ 292100 w 368300"/>
              <a:gd name="connsiteY1" fmla="*/ 254000 h 711200"/>
              <a:gd name="connsiteX2" fmla="*/ 368300 w 368300"/>
              <a:gd name="connsiteY2" fmla="*/ 711200 h 711200"/>
              <a:gd name="connsiteX0" fmla="*/ 0 w 431800"/>
              <a:gd name="connsiteY0" fmla="*/ 0 h 711200"/>
              <a:gd name="connsiteX1" fmla="*/ 292100 w 431800"/>
              <a:gd name="connsiteY1" fmla="*/ 254000 h 711200"/>
              <a:gd name="connsiteX2" fmla="*/ 431800 w 431800"/>
              <a:gd name="connsiteY2" fmla="*/ 711200 h 711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31800" h="711200">
                <a:moveTo>
                  <a:pt x="0" y="0"/>
                </a:moveTo>
                <a:cubicBezTo>
                  <a:pt x="249766" y="111125"/>
                  <a:pt x="220133" y="135467"/>
                  <a:pt x="292100" y="254000"/>
                </a:cubicBezTo>
                <a:cubicBezTo>
                  <a:pt x="364067" y="372533"/>
                  <a:pt x="431800" y="711200"/>
                  <a:pt x="431800" y="711200"/>
                </a:cubicBezTo>
              </a:path>
            </a:pathLst>
          </a:custGeom>
          <a:noFill/>
          <a:ln w="12700" cap="flat" cmpd="sng" algn="ctr">
            <a:solidFill>
              <a:srgbClr val="28BFE2"/>
            </a:solidFill>
            <a:prstDash val="solid"/>
            <a:round/>
            <a:headEnd type="none" w="med" len="med"/>
            <a:tailEnd type="stealth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6667425" y="2907268"/>
            <a:ext cx="2439963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(</a:t>
            </a:r>
            <a:r>
              <a:rPr lang="en-US" altLang="en-US" sz="18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1800" i="0" dirty="0">
                <a:solidFill>
                  <a:schemeClr val="accent1"/>
                </a:solidFill>
              </a:rPr>
              <a:t> </a:t>
            </a:r>
            <a:r>
              <a:rPr lang="en-US" altLang="en-US" sz="1800" dirty="0">
                <a:solidFill>
                  <a:schemeClr val="accent1"/>
                </a:solidFill>
              </a:rPr>
              <a:t>tree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  <a:endParaRPr lang="en-US" sz="1800" dirty="0"/>
          </a:p>
        </p:txBody>
      </p:sp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962228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165099" y="3581400"/>
            <a:ext cx="4405313" cy="26776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800" i="0" dirty="0"/>
              <a:t>It is easier to have </a:t>
            </a:r>
            <a:r>
              <a:rPr lang="en-CA" altLang="en-US" sz="2800" dirty="0">
                <a:solidFill>
                  <a:schemeClr val="accent1"/>
                </a:solidFill>
              </a:rPr>
              <a:t>tree</a:t>
            </a:r>
            <a:r>
              <a:rPr lang="en-CA" altLang="en-US" sz="2800" i="0" dirty="0">
                <a:solidFill>
                  <a:schemeClr val="accent1"/>
                </a:solidFill>
              </a:rPr>
              <a:t> </a:t>
            </a:r>
            <a:r>
              <a:rPr lang="en-CA" altLang="en-US" sz="2800" i="0" dirty="0"/>
              <a:t>be of type </a:t>
            </a:r>
            <a:r>
              <a:rPr lang="en-US" altLang="en-US" sz="2800" i="0" dirty="0">
                <a:solidFill>
                  <a:schemeClr val="accent1"/>
                </a:solidFill>
              </a:rPr>
              <a:t>Node</a:t>
            </a:r>
            <a:r>
              <a:rPr lang="en-US" altLang="en-US" sz="2800" i="0" dirty="0"/>
              <a:t>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But it is thought of as the subtree rooted at the node pointed at.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The left child is then</a:t>
            </a:r>
          </a:p>
        </p:txBody>
      </p:sp>
      <p:pic>
        <p:nvPicPr>
          <p:cNvPr id="43011" name="Picture 2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074"/>
          <a:stretch/>
        </p:blipFill>
        <p:spPr bwMode="auto">
          <a:xfrm>
            <a:off x="4738688" y="838200"/>
            <a:ext cx="4011612" cy="205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52400" y="795278"/>
            <a:ext cx="4418013" cy="28623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class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000" i="0" dirty="0">
                <a:solidFill>
                  <a:schemeClr val="accent1"/>
                </a:solidFill>
              </a:rPr>
              <a:t>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class Node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   E </a:t>
            </a:r>
            <a:r>
              <a:rPr lang="en-CA" altLang="en-US" sz="2000" dirty="0">
                <a:solidFill>
                  <a:schemeClr val="accent1"/>
                </a:solidFill>
              </a:rPr>
              <a:t>element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parent</a:t>
            </a:r>
            <a:r>
              <a:rPr lang="en-CA" altLang="en-US" sz="2000" i="0" dirty="0">
                <a:solidFill>
                  <a:schemeClr val="accent1"/>
                </a:solidFill>
              </a:rPr>
              <a:t>; 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left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right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Node </a:t>
            </a:r>
            <a:r>
              <a:rPr lang="en-CA" altLang="en-US" sz="2000" dirty="0">
                <a:solidFill>
                  <a:schemeClr val="accent1"/>
                </a:solidFill>
              </a:rPr>
              <a:t>root</a:t>
            </a:r>
            <a:r>
              <a:rPr lang="en-CA" altLang="en-US" sz="2000" i="0" dirty="0">
                <a:solidFill>
                  <a:schemeClr val="accent1"/>
                </a:solidFill>
              </a:rPr>
              <a:t> = null;</a:t>
            </a:r>
          </a:p>
        </p:txBody>
      </p:sp>
      <p:grpSp>
        <p:nvGrpSpPr>
          <p:cNvPr id="43016" name="Group 9"/>
          <p:cNvGrpSpPr>
            <a:grpSpLocks/>
          </p:cNvGrpSpPr>
          <p:nvPr/>
        </p:nvGrpSpPr>
        <p:grpSpPr bwMode="auto">
          <a:xfrm>
            <a:off x="5600700" y="936625"/>
            <a:ext cx="914400" cy="434975"/>
            <a:chOff x="4800600" y="762000"/>
            <a:chExt cx="914738" cy="435271"/>
          </a:xfrm>
        </p:grpSpPr>
        <p:sp>
          <p:nvSpPr>
            <p:cNvPr id="43017" name="Rectangle 85"/>
            <p:cNvSpPr>
              <a:spLocks noChangeArrowheads="1"/>
            </p:cNvSpPr>
            <p:nvPr/>
          </p:nvSpPr>
          <p:spPr bwMode="auto">
            <a:xfrm>
              <a:off x="5135581" y="762000"/>
              <a:ext cx="201243" cy="201319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3000"/>
            </a:p>
          </p:txBody>
        </p:sp>
        <p:sp>
          <p:nvSpPr>
            <p:cNvPr id="43018" name="Rectangle 58"/>
            <p:cNvSpPr>
              <a:spLocks noChangeArrowheads="1"/>
            </p:cNvSpPr>
            <p:nvPr/>
          </p:nvSpPr>
          <p:spPr bwMode="auto">
            <a:xfrm>
              <a:off x="4800600" y="920065"/>
              <a:ext cx="914738" cy="277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1800" dirty="0">
                  <a:solidFill>
                    <a:schemeClr val="accent1"/>
                  </a:solidFill>
                </a:rPr>
                <a:t>Tree</a:t>
              </a:r>
              <a:endParaRPr lang="en-US" altLang="en-US" sz="1800" dirty="0">
                <a:solidFill>
                  <a:schemeClr val="accent1"/>
                </a:solidFill>
              </a:endParaRPr>
            </a:p>
          </p:txBody>
        </p:sp>
        <p:cxnSp>
          <p:nvCxnSpPr>
            <p:cNvPr id="43019" name="Straight Arrow Connector 12"/>
            <p:cNvCxnSpPr>
              <a:cxnSpLocks noChangeShapeType="1"/>
            </p:cNvCxnSpPr>
            <p:nvPr/>
          </p:nvCxnSpPr>
          <p:spPr bwMode="auto">
            <a:xfrm>
              <a:off x="5236203" y="876820"/>
              <a:ext cx="326397" cy="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10" name="Rectangle 9"/>
          <p:cNvSpPr/>
          <p:nvPr/>
        </p:nvSpPr>
        <p:spPr>
          <a:xfrm>
            <a:off x="6667425" y="2907268"/>
            <a:ext cx="1242648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(Node </a:t>
            </a:r>
            <a:r>
              <a:rPr lang="en-US" altLang="en-US" sz="1800" dirty="0">
                <a:solidFill>
                  <a:schemeClr val="accent1"/>
                </a:solidFill>
              </a:rPr>
              <a:t>tree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  <a:endParaRPr lang="en-US" sz="1800" i="0" dirty="0"/>
          </a:p>
        </p:txBody>
      </p:sp>
      <p:grpSp>
        <p:nvGrpSpPr>
          <p:cNvPr id="6" name="Group 5"/>
          <p:cNvGrpSpPr/>
          <p:nvPr/>
        </p:nvGrpSpPr>
        <p:grpSpPr>
          <a:xfrm>
            <a:off x="7637543" y="990600"/>
            <a:ext cx="1354057" cy="434975"/>
            <a:chOff x="7637543" y="990600"/>
            <a:chExt cx="1354057" cy="434975"/>
          </a:xfrm>
        </p:grpSpPr>
        <p:grpSp>
          <p:nvGrpSpPr>
            <p:cNvPr id="27" name="Group 9"/>
            <p:cNvGrpSpPr>
              <a:grpSpLocks/>
            </p:cNvGrpSpPr>
            <p:nvPr/>
          </p:nvGrpSpPr>
          <p:grpSpPr bwMode="auto">
            <a:xfrm>
              <a:off x="8077200" y="990600"/>
              <a:ext cx="914400" cy="434975"/>
              <a:chOff x="4800600" y="762000"/>
              <a:chExt cx="914738" cy="435271"/>
            </a:xfrm>
          </p:grpSpPr>
          <p:sp>
            <p:nvSpPr>
              <p:cNvPr id="28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29" name="Rectangle 58"/>
              <p:cNvSpPr>
                <a:spLocks noChangeArrowheads="1"/>
              </p:cNvSpPr>
              <p:nvPr/>
            </p:nvSpPr>
            <p:spPr bwMode="auto">
              <a:xfrm>
                <a:off x="4800600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>
                    <a:solidFill>
                      <a:schemeClr val="accent1"/>
                    </a:solidFill>
                  </a:rPr>
                  <a:t>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</p:grpSp>
        <p:sp>
          <p:nvSpPr>
            <p:cNvPr id="9" name="Freeform 8"/>
            <p:cNvSpPr/>
            <p:nvPr/>
          </p:nvSpPr>
          <p:spPr bwMode="auto">
            <a:xfrm>
              <a:off x="7637543" y="1117600"/>
              <a:ext cx="838200" cy="76200"/>
            </a:xfrm>
            <a:custGeom>
              <a:avLst/>
              <a:gdLst>
                <a:gd name="connsiteX0" fmla="*/ 0 w 889000"/>
                <a:gd name="connsiteY0" fmla="*/ 0 h 723900"/>
                <a:gd name="connsiteX1" fmla="*/ 647700 w 889000"/>
                <a:gd name="connsiteY1" fmla="*/ 342900 h 723900"/>
                <a:gd name="connsiteX2" fmla="*/ 889000 w 889000"/>
                <a:gd name="connsiteY2" fmla="*/ 723900 h 723900"/>
                <a:gd name="connsiteX0" fmla="*/ 0 w 655097"/>
                <a:gd name="connsiteY0" fmla="*/ 0 h 711200"/>
                <a:gd name="connsiteX1" fmla="*/ 647700 w 655097"/>
                <a:gd name="connsiteY1" fmla="*/ 342900 h 711200"/>
                <a:gd name="connsiteX2" fmla="*/ 368300 w 655097"/>
                <a:gd name="connsiteY2" fmla="*/ 711200 h 711200"/>
                <a:gd name="connsiteX0" fmla="*/ 0 w 368300"/>
                <a:gd name="connsiteY0" fmla="*/ 0 h 711200"/>
                <a:gd name="connsiteX1" fmla="*/ 292100 w 368300"/>
                <a:gd name="connsiteY1" fmla="*/ 254000 h 711200"/>
                <a:gd name="connsiteX2" fmla="*/ 368300 w 368300"/>
                <a:gd name="connsiteY2" fmla="*/ 711200 h 711200"/>
                <a:gd name="connsiteX0" fmla="*/ 0 w 431800"/>
                <a:gd name="connsiteY0" fmla="*/ 0 h 711200"/>
                <a:gd name="connsiteX1" fmla="*/ 292100 w 431800"/>
                <a:gd name="connsiteY1" fmla="*/ 254000 h 711200"/>
                <a:gd name="connsiteX2" fmla="*/ 431800 w 431800"/>
                <a:gd name="connsiteY2" fmla="*/ 711200 h 711200"/>
                <a:gd name="connsiteX0" fmla="*/ 825500 w 1165220"/>
                <a:gd name="connsiteY0" fmla="*/ 0 h 258208"/>
                <a:gd name="connsiteX1" fmla="*/ 1117600 w 1165220"/>
                <a:gd name="connsiteY1" fmla="*/ 254000 h 258208"/>
                <a:gd name="connsiteX2" fmla="*/ 0 w 1165220"/>
                <a:gd name="connsiteY2" fmla="*/ 165100 h 258208"/>
                <a:gd name="connsiteX0" fmla="*/ 825500 w 884157"/>
                <a:gd name="connsiteY0" fmla="*/ 0 h 165100"/>
                <a:gd name="connsiteX1" fmla="*/ 317500 w 884157"/>
                <a:gd name="connsiteY1" fmla="*/ 63500 h 165100"/>
                <a:gd name="connsiteX2" fmla="*/ 0 w 884157"/>
                <a:gd name="connsiteY2" fmla="*/ 165100 h 165100"/>
                <a:gd name="connsiteX0" fmla="*/ 825500 w 825500"/>
                <a:gd name="connsiteY0" fmla="*/ 0 h 165100"/>
                <a:gd name="connsiteX1" fmla="*/ 317500 w 825500"/>
                <a:gd name="connsiteY1" fmla="*/ 63500 h 165100"/>
                <a:gd name="connsiteX2" fmla="*/ 0 w 825500"/>
                <a:gd name="connsiteY2" fmla="*/ 165100 h 165100"/>
                <a:gd name="connsiteX0" fmla="*/ 838200 w 838200"/>
                <a:gd name="connsiteY0" fmla="*/ 26700 h 102900"/>
                <a:gd name="connsiteX1" fmla="*/ 317500 w 838200"/>
                <a:gd name="connsiteY1" fmla="*/ 1300 h 102900"/>
                <a:gd name="connsiteX2" fmla="*/ 0 w 838200"/>
                <a:gd name="connsiteY2" fmla="*/ 102900 h 102900"/>
                <a:gd name="connsiteX0" fmla="*/ 838200 w 838200"/>
                <a:gd name="connsiteY0" fmla="*/ 0 h 76200"/>
                <a:gd name="connsiteX1" fmla="*/ 304800 w 838200"/>
                <a:gd name="connsiteY1" fmla="*/ 25400 h 76200"/>
                <a:gd name="connsiteX2" fmla="*/ 0 w 838200"/>
                <a:gd name="connsiteY2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8200" h="76200">
                  <a:moveTo>
                    <a:pt x="838200" y="0"/>
                  </a:moveTo>
                  <a:cubicBezTo>
                    <a:pt x="402166" y="47625"/>
                    <a:pt x="444500" y="12700"/>
                    <a:pt x="304800" y="25400"/>
                  </a:cubicBezTo>
                  <a:cubicBezTo>
                    <a:pt x="165100" y="38100"/>
                    <a:pt x="0" y="76200"/>
                    <a:pt x="0" y="76200"/>
                  </a:cubicBezTo>
                </a:path>
              </a:pathLst>
            </a:custGeom>
            <a:noFill/>
            <a:ln w="12700" cap="flat" cmpd="sng" algn="ctr">
              <a:solidFill>
                <a:srgbClr val="28BFE2"/>
              </a:solidFill>
              <a:prstDash val="solid"/>
              <a:round/>
              <a:headEnd type="none" w="med" len="med"/>
              <a:tailEnd type="stealth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33" name="Rectangle 32"/>
          <p:cNvSpPr/>
          <p:nvPr/>
        </p:nvSpPr>
        <p:spPr>
          <a:xfrm>
            <a:off x="3429000" y="5802868"/>
            <a:ext cx="896399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dirty="0" err="1">
                <a:solidFill>
                  <a:schemeClr val="accent1"/>
                </a:solidFill>
              </a:rPr>
              <a:t>tree.left</a:t>
            </a:r>
            <a:endParaRPr lang="en-US" sz="1800" dirty="0"/>
          </a:p>
        </p:txBody>
      </p:sp>
      <p:sp>
        <p:nvSpPr>
          <p:cNvPr id="24" name="Rectangle 23"/>
          <p:cNvSpPr/>
          <p:nvPr/>
        </p:nvSpPr>
        <p:spPr>
          <a:xfrm>
            <a:off x="4481512" y="5699780"/>
            <a:ext cx="4844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 dirty="0"/>
              <a:t>or</a:t>
            </a:r>
            <a:endParaRPr lang="en-US" dirty="0"/>
          </a:p>
        </p:txBody>
      </p:sp>
      <p:sp>
        <p:nvSpPr>
          <p:cNvPr id="35" name="Rectangle 34"/>
          <p:cNvSpPr/>
          <p:nvPr/>
        </p:nvSpPr>
        <p:spPr>
          <a:xfrm>
            <a:off x="5105400" y="5791200"/>
            <a:ext cx="1375120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dirty="0" err="1">
                <a:solidFill>
                  <a:schemeClr val="accent1"/>
                </a:solidFill>
              </a:rPr>
              <a:t>tree.Getleft</a:t>
            </a:r>
            <a:r>
              <a:rPr lang="en-US" altLang="en-US" sz="1800" dirty="0">
                <a:solidFill>
                  <a:schemeClr val="accent1"/>
                </a:solidFill>
              </a:rPr>
              <a:t>()</a:t>
            </a:r>
            <a:endParaRPr lang="en-US" sz="1800" dirty="0"/>
          </a:p>
        </p:txBody>
      </p:sp>
      <p:sp>
        <p:nvSpPr>
          <p:cNvPr id="36" name="Rectangle 35"/>
          <p:cNvSpPr/>
          <p:nvPr/>
        </p:nvSpPr>
        <p:spPr>
          <a:xfrm>
            <a:off x="2590800" y="6258580"/>
            <a:ext cx="4844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 dirty="0"/>
              <a:t>or</a:t>
            </a:r>
            <a:endParaRPr lang="en-US" dirty="0"/>
          </a:p>
        </p:txBody>
      </p:sp>
      <p:sp>
        <p:nvSpPr>
          <p:cNvPr id="37" name="Rectangle 36"/>
          <p:cNvSpPr/>
          <p:nvPr/>
        </p:nvSpPr>
        <p:spPr>
          <a:xfrm>
            <a:off x="3214688" y="6350000"/>
            <a:ext cx="1789785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dirty="0" err="1">
                <a:solidFill>
                  <a:schemeClr val="accent1"/>
                </a:solidFill>
              </a:rPr>
              <a:t>Tree.leftSub</a:t>
            </a:r>
            <a:r>
              <a:rPr lang="en-US" altLang="en-US" sz="1800" dirty="0">
                <a:solidFill>
                  <a:schemeClr val="accent1"/>
                </a:solidFill>
              </a:rPr>
              <a:t>(tree)</a:t>
            </a:r>
            <a:endParaRPr lang="en-US" sz="1800" dirty="0"/>
          </a:p>
        </p:txBody>
      </p:sp>
      <p:sp>
        <p:nvSpPr>
          <p:cNvPr id="38" name="Rectangle 37"/>
          <p:cNvSpPr/>
          <p:nvPr/>
        </p:nvSpPr>
        <p:spPr>
          <a:xfrm>
            <a:off x="5143500" y="6235700"/>
            <a:ext cx="484428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 dirty="0"/>
              <a:t>or</a:t>
            </a:r>
            <a:endParaRPr lang="en-US" dirty="0"/>
          </a:p>
        </p:txBody>
      </p:sp>
      <p:sp>
        <p:nvSpPr>
          <p:cNvPr id="39" name="Rectangle 38"/>
          <p:cNvSpPr/>
          <p:nvPr/>
        </p:nvSpPr>
        <p:spPr>
          <a:xfrm>
            <a:off x="5767388" y="6327120"/>
            <a:ext cx="1330236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dirty="0" err="1">
                <a:solidFill>
                  <a:schemeClr val="accent1"/>
                </a:solidFill>
              </a:rPr>
              <a:t>leftSub</a:t>
            </a:r>
            <a:r>
              <a:rPr lang="en-US" altLang="en-US" sz="1800" dirty="0">
                <a:solidFill>
                  <a:schemeClr val="accent1"/>
                </a:solidFill>
              </a:rPr>
              <a:t>(tree)</a:t>
            </a:r>
            <a:endParaRPr lang="en-US" sz="1800" dirty="0"/>
          </a:p>
        </p:txBody>
      </p:sp>
    </p:spTree>
    <p:extLst>
      <p:ext uri="{BB962C8B-B14F-4D97-AF65-F5344CB8AC3E}">
        <p14:creationId xmlns:p14="http://schemas.microsoft.com/office/powerpoint/2010/main" val="39840142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3" grpId="0" animBg="1"/>
      <p:bldP spid="24" grpId="0"/>
      <p:bldP spid="35" grpId="0" animBg="1"/>
      <p:bldP spid="36" grpId="0"/>
      <p:bldP spid="37" grpId="0" animBg="1"/>
      <p:bldP spid="38" grpId="0"/>
      <p:bldP spid="39" grpId="0" animBg="1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>
            <a:spLocks noChangeArrowheads="1"/>
          </p:cNvSpPr>
          <p:nvPr/>
        </p:nvSpPr>
        <p:spPr bwMode="auto">
          <a:xfrm>
            <a:off x="0" y="4942344"/>
            <a:ext cx="4737101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But the outside user does not know about pointers to nodes.</a:t>
            </a:r>
          </a:p>
        </p:txBody>
      </p:sp>
      <p:pic>
        <p:nvPicPr>
          <p:cNvPr id="43011" name="Picture 2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4074"/>
          <a:stretch/>
        </p:blipFill>
        <p:spPr bwMode="auto">
          <a:xfrm>
            <a:off x="4738688" y="838200"/>
            <a:ext cx="4011612" cy="2053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/>
          <p:cNvSpPr>
            <a:spLocks noChangeArrowheads="1"/>
          </p:cNvSpPr>
          <p:nvPr/>
        </p:nvSpPr>
        <p:spPr bwMode="auto">
          <a:xfrm>
            <a:off x="152400" y="795278"/>
            <a:ext cx="4418013" cy="440120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class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LinkedBinaryTree</a:t>
            </a:r>
            <a:r>
              <a:rPr lang="en-US" altLang="en-US" sz="2000" i="0" dirty="0">
                <a:solidFill>
                  <a:schemeClr val="accent1"/>
                </a:solidFill>
              </a:rPr>
              <a:t>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class Node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{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   E </a:t>
            </a:r>
            <a:r>
              <a:rPr lang="en-CA" altLang="en-US" sz="2000" dirty="0">
                <a:solidFill>
                  <a:schemeClr val="accent1"/>
                </a:solidFill>
              </a:rPr>
              <a:t>element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parent</a:t>
            </a:r>
            <a:r>
              <a:rPr lang="en-CA" altLang="en-US" sz="2000" i="0" dirty="0">
                <a:solidFill>
                  <a:schemeClr val="accent1"/>
                </a:solidFill>
              </a:rPr>
              <a:t>; 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left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Node </a:t>
            </a:r>
            <a:r>
              <a:rPr lang="en-CA" altLang="en-US" sz="2000" dirty="0">
                <a:solidFill>
                  <a:schemeClr val="accent1"/>
                </a:solidFill>
              </a:rPr>
              <a:t>right</a:t>
            </a:r>
            <a:r>
              <a:rPr lang="en-CA" altLang="en-US" sz="2000" i="0" dirty="0">
                <a:solidFill>
                  <a:schemeClr val="accent1"/>
                </a:solidFill>
              </a:rPr>
              <a:t>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Node </a:t>
            </a:r>
            <a:r>
              <a:rPr lang="en-CA" altLang="en-US" sz="2000" dirty="0">
                <a:solidFill>
                  <a:schemeClr val="accent1"/>
                </a:solidFill>
              </a:rPr>
              <a:t>root</a:t>
            </a:r>
            <a:r>
              <a:rPr lang="en-CA" altLang="en-US" sz="2000" i="0" dirty="0">
                <a:solidFill>
                  <a:schemeClr val="accent1"/>
                </a:solidFill>
              </a:rPr>
              <a:t> = null;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 dirty="0">
                <a:solidFill>
                  <a:schemeClr val="accent1"/>
                </a:solidFill>
              </a:rPr>
              <a:t>   public </a:t>
            </a:r>
            <a:r>
              <a:rPr lang="en-CA" altLang="en-US" sz="2000" i="0" dirty="0" err="1">
                <a:solidFill>
                  <a:schemeClr val="accent1"/>
                </a:solidFill>
              </a:rPr>
              <a:t>int</a:t>
            </a:r>
            <a:r>
              <a:rPr lang="en-CA" altLang="en-US" sz="2000" i="0" dirty="0">
                <a:solidFill>
                  <a:schemeClr val="accent1"/>
                </a:solidFill>
              </a:rPr>
              <a:t> </a:t>
            </a:r>
            <a:r>
              <a:rPr lang="en-CA" altLang="en-US" sz="2000" dirty="0" err="1">
                <a:solidFill>
                  <a:schemeClr val="accent1"/>
                </a:solidFill>
              </a:rPr>
              <a:t>NumberNodes</a:t>
            </a:r>
            <a:r>
              <a:rPr lang="en-CA" altLang="en-US" sz="2000" i="0" dirty="0">
                <a:solidFill>
                  <a:schemeClr val="accent1"/>
                </a:solidFill>
              </a:rPr>
              <a:t>()  {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     return </a:t>
            </a:r>
            <a:r>
              <a:rPr lang="en-CA" altLang="en-US" sz="2000" dirty="0" err="1">
                <a:solidFill>
                  <a:schemeClr val="accent1"/>
                </a:solidFill>
              </a:rPr>
              <a:t>NumberNodesRec</a:t>
            </a:r>
            <a:r>
              <a:rPr lang="en-CA" altLang="en-US" sz="2000" i="0" dirty="0">
                <a:solidFill>
                  <a:schemeClr val="accent1"/>
                </a:solidFill>
              </a:rPr>
              <a:t>( root );</a:t>
            </a:r>
            <a:br>
              <a:rPr lang="en-CA" altLang="en-US" sz="2000" i="0" dirty="0">
                <a:solidFill>
                  <a:schemeClr val="accent1"/>
                </a:solidFill>
              </a:rPr>
            </a:br>
            <a:r>
              <a:rPr lang="en-CA" altLang="en-US" sz="2000" i="0" dirty="0">
                <a:solidFill>
                  <a:schemeClr val="accent1"/>
                </a:solidFill>
              </a:rPr>
              <a:t>   }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endParaRPr lang="en-CA" altLang="en-US" sz="2000" i="0" dirty="0">
              <a:solidFill>
                <a:schemeClr val="accent1"/>
              </a:solidFill>
            </a:endParaRPr>
          </a:p>
        </p:txBody>
      </p:sp>
      <p:grpSp>
        <p:nvGrpSpPr>
          <p:cNvPr id="43016" name="Group 9"/>
          <p:cNvGrpSpPr>
            <a:grpSpLocks/>
          </p:cNvGrpSpPr>
          <p:nvPr/>
        </p:nvGrpSpPr>
        <p:grpSpPr bwMode="auto">
          <a:xfrm>
            <a:off x="5600700" y="936625"/>
            <a:ext cx="914400" cy="434975"/>
            <a:chOff x="4800600" y="762000"/>
            <a:chExt cx="914738" cy="435271"/>
          </a:xfrm>
        </p:grpSpPr>
        <p:sp>
          <p:nvSpPr>
            <p:cNvPr id="43017" name="Rectangle 85"/>
            <p:cNvSpPr>
              <a:spLocks noChangeArrowheads="1"/>
            </p:cNvSpPr>
            <p:nvPr/>
          </p:nvSpPr>
          <p:spPr bwMode="auto">
            <a:xfrm>
              <a:off x="5135581" y="762000"/>
              <a:ext cx="201243" cy="201319"/>
            </a:xfrm>
            <a:prstGeom prst="rect">
              <a:avLst/>
            </a:prstGeom>
            <a:solidFill>
              <a:schemeClr val="accent1"/>
            </a:solidFill>
            <a:ln w="19050">
              <a:solidFill>
                <a:schemeClr val="bg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US" altLang="en-US" sz="3000"/>
            </a:p>
          </p:txBody>
        </p:sp>
        <p:sp>
          <p:nvSpPr>
            <p:cNvPr id="43018" name="Rectangle 58"/>
            <p:cNvSpPr>
              <a:spLocks noChangeArrowheads="1"/>
            </p:cNvSpPr>
            <p:nvPr/>
          </p:nvSpPr>
          <p:spPr bwMode="auto">
            <a:xfrm>
              <a:off x="4800600" y="920065"/>
              <a:ext cx="914738" cy="2772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1800" dirty="0">
                  <a:solidFill>
                    <a:schemeClr val="accent1"/>
                  </a:solidFill>
                </a:rPr>
                <a:t>Tree</a:t>
              </a:r>
              <a:endParaRPr lang="en-US" altLang="en-US" sz="1800" dirty="0">
                <a:solidFill>
                  <a:schemeClr val="accent1"/>
                </a:solidFill>
              </a:endParaRPr>
            </a:p>
          </p:txBody>
        </p:sp>
        <p:cxnSp>
          <p:nvCxnSpPr>
            <p:cNvPr id="43019" name="Straight Arrow Connector 12"/>
            <p:cNvCxnSpPr>
              <a:cxnSpLocks noChangeShapeType="1"/>
            </p:cNvCxnSpPr>
            <p:nvPr/>
          </p:nvCxnSpPr>
          <p:spPr bwMode="auto">
            <a:xfrm>
              <a:off x="5236203" y="876820"/>
              <a:ext cx="326397" cy="0"/>
            </a:xfrm>
            <a:prstGeom prst="straightConnector1">
              <a:avLst/>
            </a:prstGeom>
            <a:noFill/>
            <a:ln w="25400" algn="ctr">
              <a:solidFill>
                <a:schemeClr val="hlink"/>
              </a:solidFill>
              <a:round/>
              <a:headEnd/>
              <a:tailEnd type="arrow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pic>
        <p:nvPicPr>
          <p:cNvPr id="12" name="Picture 9" descr="02-209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43345" y="2971800"/>
            <a:ext cx="4055600" cy="2438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 Box 6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6" name="Group 5"/>
          <p:cNvGrpSpPr/>
          <p:nvPr/>
        </p:nvGrpSpPr>
        <p:grpSpPr>
          <a:xfrm>
            <a:off x="7637543" y="990600"/>
            <a:ext cx="1354057" cy="434975"/>
            <a:chOff x="7637543" y="990600"/>
            <a:chExt cx="1354057" cy="434975"/>
          </a:xfrm>
        </p:grpSpPr>
        <p:grpSp>
          <p:nvGrpSpPr>
            <p:cNvPr id="27" name="Group 9"/>
            <p:cNvGrpSpPr>
              <a:grpSpLocks/>
            </p:cNvGrpSpPr>
            <p:nvPr/>
          </p:nvGrpSpPr>
          <p:grpSpPr bwMode="auto">
            <a:xfrm>
              <a:off x="8077200" y="990600"/>
              <a:ext cx="914400" cy="434975"/>
              <a:chOff x="4800600" y="762000"/>
              <a:chExt cx="914738" cy="435271"/>
            </a:xfrm>
          </p:grpSpPr>
          <p:sp>
            <p:nvSpPr>
              <p:cNvPr id="28" name="Rectangle 85"/>
              <p:cNvSpPr>
                <a:spLocks noChangeArrowheads="1"/>
              </p:cNvSpPr>
              <p:nvPr/>
            </p:nvSpPr>
            <p:spPr bwMode="auto">
              <a:xfrm>
                <a:off x="5135581" y="762000"/>
                <a:ext cx="201243" cy="201319"/>
              </a:xfrm>
              <a:prstGeom prst="rect">
                <a:avLst/>
              </a:prstGeom>
              <a:solidFill>
                <a:schemeClr val="accent1"/>
              </a:solidFill>
              <a:ln w="19050">
                <a:solidFill>
                  <a:schemeClr val="bg2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3000"/>
              </a:p>
            </p:txBody>
          </p:sp>
          <p:sp>
            <p:nvSpPr>
              <p:cNvPr id="29" name="Rectangle 58"/>
              <p:cNvSpPr>
                <a:spLocks noChangeArrowheads="1"/>
              </p:cNvSpPr>
              <p:nvPr/>
            </p:nvSpPr>
            <p:spPr bwMode="auto">
              <a:xfrm>
                <a:off x="4800600" y="920065"/>
                <a:ext cx="914738" cy="27720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800" dirty="0">
                    <a:solidFill>
                      <a:schemeClr val="accent1"/>
                    </a:solidFill>
                  </a:rPr>
                  <a:t>tree</a:t>
                </a:r>
                <a:endParaRPr lang="en-US" altLang="en-US" sz="1800" dirty="0">
                  <a:solidFill>
                    <a:schemeClr val="accent1"/>
                  </a:solidFill>
                </a:endParaRPr>
              </a:p>
            </p:txBody>
          </p:sp>
        </p:grpSp>
        <p:sp>
          <p:nvSpPr>
            <p:cNvPr id="9" name="Freeform 8"/>
            <p:cNvSpPr/>
            <p:nvPr/>
          </p:nvSpPr>
          <p:spPr bwMode="auto">
            <a:xfrm>
              <a:off x="7637543" y="1117600"/>
              <a:ext cx="838200" cy="76200"/>
            </a:xfrm>
            <a:custGeom>
              <a:avLst/>
              <a:gdLst>
                <a:gd name="connsiteX0" fmla="*/ 0 w 889000"/>
                <a:gd name="connsiteY0" fmla="*/ 0 h 723900"/>
                <a:gd name="connsiteX1" fmla="*/ 647700 w 889000"/>
                <a:gd name="connsiteY1" fmla="*/ 342900 h 723900"/>
                <a:gd name="connsiteX2" fmla="*/ 889000 w 889000"/>
                <a:gd name="connsiteY2" fmla="*/ 723900 h 723900"/>
                <a:gd name="connsiteX0" fmla="*/ 0 w 655097"/>
                <a:gd name="connsiteY0" fmla="*/ 0 h 711200"/>
                <a:gd name="connsiteX1" fmla="*/ 647700 w 655097"/>
                <a:gd name="connsiteY1" fmla="*/ 342900 h 711200"/>
                <a:gd name="connsiteX2" fmla="*/ 368300 w 655097"/>
                <a:gd name="connsiteY2" fmla="*/ 711200 h 711200"/>
                <a:gd name="connsiteX0" fmla="*/ 0 w 368300"/>
                <a:gd name="connsiteY0" fmla="*/ 0 h 711200"/>
                <a:gd name="connsiteX1" fmla="*/ 292100 w 368300"/>
                <a:gd name="connsiteY1" fmla="*/ 254000 h 711200"/>
                <a:gd name="connsiteX2" fmla="*/ 368300 w 368300"/>
                <a:gd name="connsiteY2" fmla="*/ 711200 h 711200"/>
                <a:gd name="connsiteX0" fmla="*/ 0 w 431800"/>
                <a:gd name="connsiteY0" fmla="*/ 0 h 711200"/>
                <a:gd name="connsiteX1" fmla="*/ 292100 w 431800"/>
                <a:gd name="connsiteY1" fmla="*/ 254000 h 711200"/>
                <a:gd name="connsiteX2" fmla="*/ 431800 w 431800"/>
                <a:gd name="connsiteY2" fmla="*/ 711200 h 711200"/>
                <a:gd name="connsiteX0" fmla="*/ 825500 w 1165220"/>
                <a:gd name="connsiteY0" fmla="*/ 0 h 258208"/>
                <a:gd name="connsiteX1" fmla="*/ 1117600 w 1165220"/>
                <a:gd name="connsiteY1" fmla="*/ 254000 h 258208"/>
                <a:gd name="connsiteX2" fmla="*/ 0 w 1165220"/>
                <a:gd name="connsiteY2" fmla="*/ 165100 h 258208"/>
                <a:gd name="connsiteX0" fmla="*/ 825500 w 884157"/>
                <a:gd name="connsiteY0" fmla="*/ 0 h 165100"/>
                <a:gd name="connsiteX1" fmla="*/ 317500 w 884157"/>
                <a:gd name="connsiteY1" fmla="*/ 63500 h 165100"/>
                <a:gd name="connsiteX2" fmla="*/ 0 w 884157"/>
                <a:gd name="connsiteY2" fmla="*/ 165100 h 165100"/>
                <a:gd name="connsiteX0" fmla="*/ 825500 w 825500"/>
                <a:gd name="connsiteY0" fmla="*/ 0 h 165100"/>
                <a:gd name="connsiteX1" fmla="*/ 317500 w 825500"/>
                <a:gd name="connsiteY1" fmla="*/ 63500 h 165100"/>
                <a:gd name="connsiteX2" fmla="*/ 0 w 825500"/>
                <a:gd name="connsiteY2" fmla="*/ 165100 h 165100"/>
                <a:gd name="connsiteX0" fmla="*/ 838200 w 838200"/>
                <a:gd name="connsiteY0" fmla="*/ 26700 h 102900"/>
                <a:gd name="connsiteX1" fmla="*/ 317500 w 838200"/>
                <a:gd name="connsiteY1" fmla="*/ 1300 h 102900"/>
                <a:gd name="connsiteX2" fmla="*/ 0 w 838200"/>
                <a:gd name="connsiteY2" fmla="*/ 102900 h 102900"/>
                <a:gd name="connsiteX0" fmla="*/ 838200 w 838200"/>
                <a:gd name="connsiteY0" fmla="*/ 0 h 76200"/>
                <a:gd name="connsiteX1" fmla="*/ 304800 w 838200"/>
                <a:gd name="connsiteY1" fmla="*/ 25400 h 76200"/>
                <a:gd name="connsiteX2" fmla="*/ 0 w 838200"/>
                <a:gd name="connsiteY2" fmla="*/ 76200 h 762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38200" h="76200">
                  <a:moveTo>
                    <a:pt x="838200" y="0"/>
                  </a:moveTo>
                  <a:cubicBezTo>
                    <a:pt x="402166" y="47625"/>
                    <a:pt x="444500" y="12700"/>
                    <a:pt x="304800" y="25400"/>
                  </a:cubicBezTo>
                  <a:cubicBezTo>
                    <a:pt x="165100" y="38100"/>
                    <a:pt x="0" y="76200"/>
                    <a:pt x="0" y="76200"/>
                  </a:cubicBezTo>
                </a:path>
              </a:pathLst>
            </a:custGeom>
            <a:noFill/>
            <a:ln w="12700" cap="flat" cmpd="sng" algn="ctr">
              <a:solidFill>
                <a:srgbClr val="28BFE2"/>
              </a:solidFill>
              <a:prstDash val="solid"/>
              <a:round/>
              <a:headEnd type="none" w="med" len="med"/>
              <a:tailEnd type="stealth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3" name="Oval 2"/>
          <p:cNvSpPr/>
          <p:nvPr/>
        </p:nvSpPr>
        <p:spPr bwMode="auto">
          <a:xfrm>
            <a:off x="5791200" y="3251200"/>
            <a:ext cx="1600200" cy="304800"/>
          </a:xfrm>
          <a:prstGeom prst="ellips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3896855" y="2895600"/>
            <a:ext cx="2884945" cy="36933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private </a:t>
            </a:r>
            <a:r>
              <a:rPr lang="en-US" altLang="en-US" sz="1800" i="0" dirty="0" err="1">
                <a:solidFill>
                  <a:schemeClr val="accent1"/>
                </a:solidFill>
              </a:rPr>
              <a:t>int</a:t>
            </a:r>
            <a:r>
              <a:rPr lang="en-US" altLang="en-US" sz="1800" i="0" dirty="0">
                <a:solidFill>
                  <a:schemeClr val="accent1"/>
                </a:solidFill>
              </a:rPr>
              <a:t> </a:t>
            </a:r>
            <a:r>
              <a:rPr lang="en-US" altLang="en-US" sz="1800" dirty="0" err="1">
                <a:solidFill>
                  <a:schemeClr val="accent1"/>
                </a:solidFill>
              </a:rPr>
              <a:t>NumberNodesRec</a:t>
            </a:r>
            <a:endParaRPr lang="en-US" sz="1800" dirty="0"/>
          </a:p>
        </p:txBody>
      </p:sp>
      <p:sp>
        <p:nvSpPr>
          <p:cNvPr id="10" name="Rectangle 9"/>
          <p:cNvSpPr/>
          <p:nvPr/>
        </p:nvSpPr>
        <p:spPr>
          <a:xfrm>
            <a:off x="6667425" y="2907268"/>
            <a:ext cx="1242648" cy="369332"/>
          </a:xfrm>
          <a:prstGeom prst="rect">
            <a:avLst/>
          </a:prstGeom>
          <a:solidFill>
            <a:schemeClr val="tx1"/>
          </a:solidFill>
        </p:spPr>
        <p:txBody>
          <a:bodyPr wrap="none">
            <a:spAutoFit/>
          </a:bodyPr>
          <a:lstStyle/>
          <a:p>
            <a:r>
              <a:rPr lang="en-US" altLang="en-US" sz="1800" i="0" dirty="0">
                <a:solidFill>
                  <a:schemeClr val="accent1"/>
                </a:solidFill>
              </a:rPr>
              <a:t>(Node </a:t>
            </a:r>
            <a:r>
              <a:rPr lang="en-US" altLang="en-US" sz="1800" dirty="0">
                <a:solidFill>
                  <a:schemeClr val="accent1"/>
                </a:solidFill>
              </a:rPr>
              <a:t>tree</a:t>
            </a:r>
            <a:r>
              <a:rPr lang="en-US" altLang="en-US" sz="1800" i="0" dirty="0">
                <a:solidFill>
                  <a:schemeClr val="accent1"/>
                </a:solidFill>
              </a:rPr>
              <a:t>)</a:t>
            </a:r>
            <a:endParaRPr lang="en-US" sz="1800" i="0" dirty="0"/>
          </a:p>
        </p:txBody>
      </p:sp>
      <p:grpSp>
        <p:nvGrpSpPr>
          <p:cNvPr id="2" name="Group 1"/>
          <p:cNvGrpSpPr/>
          <p:nvPr/>
        </p:nvGrpSpPr>
        <p:grpSpPr>
          <a:xfrm>
            <a:off x="5892800" y="4536301"/>
            <a:ext cx="1612900" cy="454799"/>
            <a:chOff x="5892800" y="4536301"/>
            <a:chExt cx="1612900" cy="454799"/>
          </a:xfrm>
        </p:grpSpPr>
        <p:sp>
          <p:nvSpPr>
            <p:cNvPr id="30" name="Rectangle 29"/>
            <p:cNvSpPr/>
            <p:nvPr/>
          </p:nvSpPr>
          <p:spPr bwMode="auto">
            <a:xfrm>
              <a:off x="6084094" y="4559299"/>
              <a:ext cx="1002506" cy="383045"/>
            </a:xfrm>
            <a:prstGeom prst="rect">
              <a:avLst/>
            </a:prstGeom>
            <a:solidFill>
              <a:schemeClr val="tx1"/>
            </a:solidFill>
            <a:ln w="25400" cap="flat" cmpd="sng" algn="ctr">
              <a:noFill/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6" name="Rectangle 25"/>
            <p:cNvSpPr/>
            <p:nvPr/>
          </p:nvSpPr>
          <p:spPr>
            <a:xfrm>
              <a:off x="5905500" y="4536301"/>
              <a:ext cx="1600200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en-US" sz="1200" dirty="0" err="1">
                  <a:solidFill>
                    <a:schemeClr val="accent1"/>
                  </a:solidFill>
                </a:rPr>
                <a:t>NumberNodesRec</a:t>
              </a:r>
              <a:endParaRPr lang="en-US" sz="1200" dirty="0"/>
            </a:p>
          </p:txBody>
        </p:sp>
        <p:sp>
          <p:nvSpPr>
            <p:cNvPr id="31" name="Rectangle 30"/>
            <p:cNvSpPr/>
            <p:nvPr/>
          </p:nvSpPr>
          <p:spPr>
            <a:xfrm>
              <a:off x="5892800" y="4714101"/>
              <a:ext cx="1600200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r>
                <a:rPr lang="en-US" altLang="en-US" sz="1200" dirty="0" err="1">
                  <a:solidFill>
                    <a:schemeClr val="accent1"/>
                  </a:solidFill>
                </a:rPr>
                <a:t>NumberNodesRec</a:t>
              </a:r>
              <a:endParaRPr lang="en-US" sz="1200" dirty="0"/>
            </a:p>
          </p:txBody>
        </p:sp>
      </p:grpSp>
    </p:spTree>
    <p:extLst>
      <p:ext uri="{BB962C8B-B14F-4D97-AF65-F5344CB8AC3E}">
        <p14:creationId xmlns:p14="http://schemas.microsoft.com/office/powerpoint/2010/main" val="26201675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112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1123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965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of nodes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26112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116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121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1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117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121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1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117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121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1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117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120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1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117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120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117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120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117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120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117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120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117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119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20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117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119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9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117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119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9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118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119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9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118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9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1125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61163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4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5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6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7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8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60"/>
          <p:cNvGrpSpPr>
            <a:grpSpLocks/>
          </p:cNvGrpSpPr>
          <p:nvPr/>
        </p:nvGrpSpPr>
        <p:grpSpPr bwMode="auto">
          <a:xfrm>
            <a:off x="73025" y="1706563"/>
            <a:ext cx="8588375" cy="4999037"/>
            <a:chOff x="46" y="1075"/>
            <a:chExt cx="5410" cy="3149"/>
          </a:xfrm>
        </p:grpSpPr>
        <p:sp>
          <p:nvSpPr>
            <p:cNvPr id="261128" name="Freeform 61"/>
            <p:cNvSpPr>
              <a:spLocks/>
            </p:cNvSpPr>
            <p:nvPr/>
          </p:nvSpPr>
          <p:spPr bwMode="auto">
            <a:xfrm>
              <a:off x="46" y="2349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9" name="Freeform 62"/>
            <p:cNvSpPr>
              <a:spLocks/>
            </p:cNvSpPr>
            <p:nvPr/>
          </p:nvSpPr>
          <p:spPr bwMode="auto">
            <a:xfrm>
              <a:off x="3264" y="2256"/>
              <a:ext cx="2112" cy="1968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1130" name="Group 63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61149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1157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58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59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60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61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62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150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1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52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53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54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55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56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1131" name="Text Box 78"/>
            <p:cNvSpPr txBox="1">
              <a:spLocks noChangeArrowheads="1"/>
            </p:cNvSpPr>
            <p:nvPr/>
          </p:nvSpPr>
          <p:spPr bwMode="auto">
            <a:xfrm>
              <a:off x="1094" y="20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23</a:t>
              </a:r>
            </a:p>
          </p:txBody>
        </p:sp>
        <p:grpSp>
          <p:nvGrpSpPr>
            <p:cNvPr id="261132" name="Group 79"/>
            <p:cNvGrpSpPr>
              <a:grpSpLocks/>
            </p:cNvGrpSpPr>
            <p:nvPr/>
          </p:nvGrpSpPr>
          <p:grpSpPr bwMode="auto">
            <a:xfrm flipH="1">
              <a:off x="4758" y="1918"/>
              <a:ext cx="240" cy="626"/>
              <a:chOff x="2308" y="1513"/>
              <a:chExt cx="1162" cy="2570"/>
            </a:xfrm>
          </p:grpSpPr>
          <p:grpSp>
            <p:nvGrpSpPr>
              <p:cNvPr id="261135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1143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4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5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6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7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148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1136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7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138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39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40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41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1142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1133" name="Text Box 94"/>
            <p:cNvSpPr txBox="1">
              <a:spLocks noChangeArrowheads="1"/>
            </p:cNvSpPr>
            <p:nvPr/>
          </p:nvSpPr>
          <p:spPr bwMode="auto">
            <a:xfrm>
              <a:off x="5084" y="1930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25</a:t>
              </a:r>
            </a:p>
          </p:txBody>
        </p:sp>
        <p:sp>
          <p:nvSpPr>
            <p:cNvPr id="261134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261127" name="Rectangle 95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214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2147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352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of nodes</a:t>
            </a:r>
          </a:p>
        </p:txBody>
      </p:sp>
      <p:grpSp>
        <p:nvGrpSpPr>
          <p:cNvPr id="26214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2193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2239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40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2194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2237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8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2195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2235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6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2196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2233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4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2197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2231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2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2198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2229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30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2199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2227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8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2200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2225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6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2201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2223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4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2202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2221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2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2203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2219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20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2204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2217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218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2205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6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7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8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09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0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1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2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3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4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5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6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2149" name="Freeform 53"/>
          <p:cNvSpPr>
            <a:spLocks/>
          </p:cNvSpPr>
          <p:nvPr/>
        </p:nvSpPr>
        <p:spPr bwMode="auto">
          <a:xfrm>
            <a:off x="73025" y="37369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2150" name="Freeform 54"/>
          <p:cNvSpPr>
            <a:spLocks/>
          </p:cNvSpPr>
          <p:nvPr/>
        </p:nvSpPr>
        <p:spPr bwMode="auto">
          <a:xfrm>
            <a:off x="5181600" y="3581400"/>
            <a:ext cx="3352800" cy="3124200"/>
          </a:xfrm>
          <a:custGeom>
            <a:avLst/>
            <a:gdLst>
              <a:gd name="T0" fmla="*/ 2147483647 w 2112"/>
              <a:gd name="T1" fmla="*/ 0 h 1968"/>
              <a:gd name="T2" fmla="*/ 0 w 2112"/>
              <a:gd name="T3" fmla="*/ 2147483647 h 1968"/>
              <a:gd name="T4" fmla="*/ 2147483647 w 2112"/>
              <a:gd name="T5" fmla="*/ 2147483647 h 1968"/>
              <a:gd name="T6" fmla="*/ 2147483647 w 2112"/>
              <a:gd name="T7" fmla="*/ 2147483647 h 1968"/>
              <a:gd name="T8" fmla="*/ 2147483647 w 2112"/>
              <a:gd name="T9" fmla="*/ 2147483647 h 1968"/>
              <a:gd name="T10" fmla="*/ 2147483647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2151" name="Text Box 55"/>
          <p:cNvSpPr txBox="1">
            <a:spLocks noChangeArrowheads="1"/>
          </p:cNvSpPr>
          <p:nvPr/>
        </p:nvSpPr>
        <p:spPr bwMode="auto">
          <a:xfrm>
            <a:off x="1584325" y="1466850"/>
            <a:ext cx="73945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sum on left  + sum on right + value at root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olidFill>
                  <a:srgbClr val="FF99FF"/>
                </a:solidFill>
              </a:rPr>
              <a:t>23</a:t>
            </a:r>
            <a:r>
              <a:rPr lang="en-US" altLang="en-US" i="0"/>
              <a:t> + </a:t>
            </a:r>
            <a:r>
              <a:rPr lang="en-US" altLang="en-US" i="0">
                <a:solidFill>
                  <a:srgbClr val="FF99FF"/>
                </a:solidFill>
              </a:rPr>
              <a:t>25</a:t>
            </a:r>
            <a:r>
              <a:rPr lang="en-US" altLang="en-US" i="0"/>
              <a:t> + 3 = </a:t>
            </a:r>
            <a:r>
              <a:rPr lang="en-US" altLang="en-US" i="0">
                <a:solidFill>
                  <a:srgbClr val="FF99FF"/>
                </a:solidFill>
              </a:rPr>
              <a:t>51</a:t>
            </a:r>
          </a:p>
        </p:txBody>
      </p:sp>
      <p:grpSp>
        <p:nvGrpSpPr>
          <p:cNvPr id="262152" name="Group 56"/>
          <p:cNvGrpSpPr>
            <a:grpSpLocks/>
          </p:cNvGrpSpPr>
          <p:nvPr/>
        </p:nvGrpSpPr>
        <p:grpSpPr bwMode="auto">
          <a:xfrm>
            <a:off x="1219200" y="3276600"/>
            <a:ext cx="1108075" cy="993775"/>
            <a:chOff x="768" y="2064"/>
            <a:chExt cx="698" cy="626"/>
          </a:xfrm>
        </p:grpSpPr>
        <p:grpSp>
          <p:nvGrpSpPr>
            <p:cNvPr id="262177" name="Group 57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62179" name="Group 5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2187" name="Freeform 5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88" name="Freeform 6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89" name="Freeform 6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90" name="Freeform 6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91" name="Freeform 6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192" name="Freeform 6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2180" name="Freeform 6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1" name="Freeform 6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82" name="Oval 6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183" name="Oval 6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184" name="Oval 6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185" name="Oval 7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186" name="Oval 7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2178" name="Text Box 72"/>
            <p:cNvSpPr txBox="1">
              <a:spLocks noChangeArrowheads="1"/>
            </p:cNvSpPr>
            <p:nvPr/>
          </p:nvSpPr>
          <p:spPr bwMode="auto">
            <a:xfrm>
              <a:off x="1094" y="2076"/>
              <a:ext cx="37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23</a:t>
              </a:r>
            </a:p>
          </p:txBody>
        </p:sp>
      </p:grpSp>
      <p:grpSp>
        <p:nvGrpSpPr>
          <p:cNvPr id="262153" name="Group 73"/>
          <p:cNvGrpSpPr>
            <a:grpSpLocks/>
          </p:cNvGrpSpPr>
          <p:nvPr/>
        </p:nvGrpSpPr>
        <p:grpSpPr bwMode="auto">
          <a:xfrm flipH="1">
            <a:off x="7553325" y="3044825"/>
            <a:ext cx="381000" cy="993775"/>
            <a:chOff x="2308" y="1513"/>
            <a:chExt cx="1162" cy="2570"/>
          </a:xfrm>
        </p:grpSpPr>
        <p:grpSp>
          <p:nvGrpSpPr>
            <p:cNvPr id="262163" name="Group 7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62171" name="Freeform 7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2" name="Freeform 7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3" name="Freeform 7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4" name="Freeform 7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5" name="Freeform 7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2176" name="Freeform 8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2164" name="Freeform 8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5" name="Freeform 8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6" name="Oval 8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2167" name="Oval 8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2168" name="Oval 8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2169" name="Oval 8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2170" name="Oval 8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62154" name="Text Box 88"/>
          <p:cNvSpPr txBox="1">
            <a:spLocks noChangeArrowheads="1"/>
          </p:cNvSpPr>
          <p:nvPr/>
        </p:nvSpPr>
        <p:spPr bwMode="auto">
          <a:xfrm>
            <a:off x="8070850" y="3063875"/>
            <a:ext cx="5905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25</a:t>
            </a:r>
          </a:p>
        </p:txBody>
      </p:sp>
      <p:grpSp>
        <p:nvGrpSpPr>
          <p:cNvPr id="262155" name="Group 89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62157" name="Freeform 9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8" name="Freeform 9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59" name="Freeform 9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0" name="Freeform 9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1" name="Freeform 9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2" name="Freeform 9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2156" name="Rectangle 95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317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3171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6317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3194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324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4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3195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323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3196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323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3197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323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3198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323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3199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323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3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3200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322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3201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322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3202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322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3203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322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3204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322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2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3205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321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21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3206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7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8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09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0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1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2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3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4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5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6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217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3173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965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of nodes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2447925" y="4568825"/>
            <a:ext cx="1666875" cy="1527175"/>
            <a:chOff x="2064" y="2878"/>
            <a:chExt cx="1050" cy="962"/>
          </a:xfrm>
        </p:grpSpPr>
        <p:sp>
          <p:nvSpPr>
            <p:cNvPr id="263176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3177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63178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63180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3188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89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90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91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92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3193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3181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182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183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3184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3185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3186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3187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3179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</p:grpSp>
      <p:sp>
        <p:nvSpPr>
          <p:cNvPr id="263175" name="Rectangle 72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419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64195" name="Picture 7" descr="02-21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1676400"/>
            <a:ext cx="9067800" cy="3568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4196" name="Rectangle 3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521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65219" name="Group 3"/>
          <p:cNvGrpSpPr>
            <a:grpSpLocks/>
          </p:cNvGrpSpPr>
          <p:nvPr/>
        </p:nvGrpSpPr>
        <p:grpSpPr bwMode="auto">
          <a:xfrm>
            <a:off x="2362200" y="1725613"/>
            <a:ext cx="533400" cy="457200"/>
            <a:chOff x="2352" y="960"/>
            <a:chExt cx="336" cy="288"/>
          </a:xfrm>
        </p:grpSpPr>
        <p:sp>
          <p:nvSpPr>
            <p:cNvPr id="265380" name="Oval 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81" name="Rectangle 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65220" name="Freeform 6"/>
          <p:cNvSpPr>
            <a:spLocks/>
          </p:cNvSpPr>
          <p:nvPr/>
        </p:nvSpPr>
        <p:spPr bwMode="auto">
          <a:xfrm>
            <a:off x="1541463" y="2030413"/>
            <a:ext cx="820737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1" name="Freeform 7"/>
          <p:cNvSpPr>
            <a:spLocks/>
          </p:cNvSpPr>
          <p:nvPr/>
        </p:nvSpPr>
        <p:spPr bwMode="auto">
          <a:xfrm>
            <a:off x="2895600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5222" name="Group 8"/>
          <p:cNvGrpSpPr>
            <a:grpSpLocks/>
          </p:cNvGrpSpPr>
          <p:nvPr/>
        </p:nvGrpSpPr>
        <p:grpSpPr bwMode="auto">
          <a:xfrm>
            <a:off x="8077200" y="2514600"/>
            <a:ext cx="152400" cy="304800"/>
            <a:chOff x="1776" y="3408"/>
            <a:chExt cx="96" cy="192"/>
          </a:xfrm>
        </p:grpSpPr>
        <p:sp>
          <p:nvSpPr>
            <p:cNvPr id="265378" name="Oval 9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79" name="Line 10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223" name="Group 11"/>
          <p:cNvGrpSpPr>
            <a:grpSpLocks/>
          </p:cNvGrpSpPr>
          <p:nvPr/>
        </p:nvGrpSpPr>
        <p:grpSpPr bwMode="auto">
          <a:xfrm>
            <a:off x="685800" y="2460625"/>
            <a:ext cx="1741488" cy="1398588"/>
            <a:chOff x="1927" y="2400"/>
            <a:chExt cx="1097" cy="881"/>
          </a:xfrm>
        </p:grpSpPr>
        <p:sp>
          <p:nvSpPr>
            <p:cNvPr id="265376" name="Freeform 12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77" name="Text Box 13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65224" name="Group 14"/>
          <p:cNvGrpSpPr>
            <a:grpSpLocks/>
          </p:cNvGrpSpPr>
          <p:nvPr/>
        </p:nvGrpSpPr>
        <p:grpSpPr bwMode="auto">
          <a:xfrm>
            <a:off x="2895600" y="2487613"/>
            <a:ext cx="1741488" cy="1398587"/>
            <a:chOff x="1927" y="2400"/>
            <a:chExt cx="1097" cy="881"/>
          </a:xfrm>
        </p:grpSpPr>
        <p:sp>
          <p:nvSpPr>
            <p:cNvPr id="265374" name="Freeform 15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75" name="Text Box 16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65225" name="Group 17"/>
          <p:cNvGrpSpPr>
            <a:grpSpLocks/>
          </p:cNvGrpSpPr>
          <p:nvPr/>
        </p:nvGrpSpPr>
        <p:grpSpPr bwMode="auto">
          <a:xfrm>
            <a:off x="6640513" y="1725613"/>
            <a:ext cx="533400" cy="457200"/>
            <a:chOff x="2352" y="960"/>
            <a:chExt cx="336" cy="288"/>
          </a:xfrm>
        </p:grpSpPr>
        <p:sp>
          <p:nvSpPr>
            <p:cNvPr id="265372" name="Oval 18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73" name="Rectangle 19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65226" name="Freeform 20"/>
          <p:cNvSpPr>
            <a:spLocks/>
          </p:cNvSpPr>
          <p:nvPr/>
        </p:nvSpPr>
        <p:spPr bwMode="auto">
          <a:xfrm>
            <a:off x="5819775" y="20304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27" name="Freeform 21"/>
          <p:cNvSpPr>
            <a:spLocks/>
          </p:cNvSpPr>
          <p:nvPr/>
        </p:nvSpPr>
        <p:spPr bwMode="auto">
          <a:xfrm>
            <a:off x="7173913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5228" name="Group 22"/>
          <p:cNvGrpSpPr>
            <a:grpSpLocks/>
          </p:cNvGrpSpPr>
          <p:nvPr/>
        </p:nvGrpSpPr>
        <p:grpSpPr bwMode="auto">
          <a:xfrm>
            <a:off x="4964113" y="2460625"/>
            <a:ext cx="1741487" cy="1398588"/>
            <a:chOff x="1927" y="2400"/>
            <a:chExt cx="1097" cy="881"/>
          </a:xfrm>
        </p:grpSpPr>
        <p:sp>
          <p:nvSpPr>
            <p:cNvPr id="265370" name="Freeform 23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71" name="Text Box 24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65229" name="Group 25"/>
          <p:cNvGrpSpPr>
            <a:grpSpLocks/>
          </p:cNvGrpSpPr>
          <p:nvPr/>
        </p:nvGrpSpPr>
        <p:grpSpPr bwMode="auto">
          <a:xfrm>
            <a:off x="1295400" y="5410200"/>
            <a:ext cx="152400" cy="304800"/>
            <a:chOff x="1776" y="3408"/>
            <a:chExt cx="96" cy="192"/>
          </a:xfrm>
        </p:grpSpPr>
        <p:sp>
          <p:nvSpPr>
            <p:cNvPr id="265368" name="Oval 26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69" name="Line 27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230" name="Group 28"/>
          <p:cNvGrpSpPr>
            <a:grpSpLocks/>
          </p:cNvGrpSpPr>
          <p:nvPr/>
        </p:nvGrpSpPr>
        <p:grpSpPr bwMode="auto">
          <a:xfrm>
            <a:off x="3810000" y="5486400"/>
            <a:ext cx="152400" cy="304800"/>
            <a:chOff x="1776" y="3408"/>
            <a:chExt cx="96" cy="192"/>
          </a:xfrm>
        </p:grpSpPr>
        <p:sp>
          <p:nvSpPr>
            <p:cNvPr id="265366" name="Oval 29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67" name="Line 30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5231" name="Group 31"/>
          <p:cNvGrpSpPr>
            <a:grpSpLocks/>
          </p:cNvGrpSpPr>
          <p:nvPr/>
        </p:nvGrpSpPr>
        <p:grpSpPr bwMode="auto">
          <a:xfrm>
            <a:off x="2373313" y="4697413"/>
            <a:ext cx="533400" cy="457200"/>
            <a:chOff x="2352" y="960"/>
            <a:chExt cx="336" cy="288"/>
          </a:xfrm>
        </p:grpSpPr>
        <p:sp>
          <p:nvSpPr>
            <p:cNvPr id="265364" name="Oval 32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65" name="Rectangle 33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65232" name="Freeform 34"/>
          <p:cNvSpPr>
            <a:spLocks/>
          </p:cNvSpPr>
          <p:nvPr/>
        </p:nvSpPr>
        <p:spPr bwMode="auto">
          <a:xfrm>
            <a:off x="1552575" y="50022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5233" name="Freeform 35"/>
          <p:cNvSpPr>
            <a:spLocks/>
          </p:cNvSpPr>
          <p:nvPr/>
        </p:nvSpPr>
        <p:spPr bwMode="auto">
          <a:xfrm>
            <a:off x="2906713" y="50022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65234" name="Group 36"/>
          <p:cNvGrpSpPr>
            <a:grpSpLocks/>
          </p:cNvGrpSpPr>
          <p:nvPr/>
        </p:nvGrpSpPr>
        <p:grpSpPr bwMode="auto">
          <a:xfrm>
            <a:off x="7010400" y="4800600"/>
            <a:ext cx="152400" cy="304800"/>
            <a:chOff x="1776" y="3408"/>
            <a:chExt cx="96" cy="192"/>
          </a:xfrm>
        </p:grpSpPr>
        <p:sp>
          <p:nvSpPr>
            <p:cNvPr id="265362" name="Oval 37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5363" name="Line 38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39"/>
          <p:cNvGrpSpPr>
            <a:grpSpLocks/>
          </p:cNvGrpSpPr>
          <p:nvPr/>
        </p:nvGrpSpPr>
        <p:grpSpPr bwMode="auto">
          <a:xfrm>
            <a:off x="7162800" y="4572000"/>
            <a:ext cx="695325" cy="993775"/>
            <a:chOff x="4512" y="2880"/>
            <a:chExt cx="438" cy="626"/>
          </a:xfrm>
        </p:grpSpPr>
        <p:grpSp>
          <p:nvGrpSpPr>
            <p:cNvPr id="265346" name="Group 40"/>
            <p:cNvGrpSpPr>
              <a:grpSpLocks/>
            </p:cNvGrpSpPr>
            <p:nvPr/>
          </p:nvGrpSpPr>
          <p:grpSpPr bwMode="auto">
            <a:xfrm flipH="1">
              <a:off x="4710" y="2880"/>
              <a:ext cx="240" cy="626"/>
              <a:chOff x="2308" y="1513"/>
              <a:chExt cx="1162" cy="2570"/>
            </a:xfrm>
          </p:grpSpPr>
          <p:grpSp>
            <p:nvGrpSpPr>
              <p:cNvPr id="265348" name="Group 41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5356" name="Freeform 42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57" name="Freeform 43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58" name="Freeform 44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59" name="Freeform 45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60" name="Freeform 46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61" name="Freeform 47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5349" name="Freeform 48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50" name="Freeform 49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5351" name="Oval 50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352" name="Oval 51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353" name="Oval 52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354" name="Oval 53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355" name="Oval 54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5347" name="Text Box 55"/>
            <p:cNvSpPr txBox="1">
              <a:spLocks noChangeArrowheads="1"/>
            </p:cNvSpPr>
            <p:nvPr/>
          </p:nvSpPr>
          <p:spPr bwMode="auto">
            <a:xfrm>
              <a:off x="4512" y="289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</a:t>
              </a:r>
            </a:p>
          </p:txBody>
        </p:sp>
      </p:grpSp>
      <p:grpSp>
        <p:nvGrpSpPr>
          <p:cNvPr id="15" name="Group 56"/>
          <p:cNvGrpSpPr>
            <a:grpSpLocks/>
          </p:cNvGrpSpPr>
          <p:nvPr/>
        </p:nvGrpSpPr>
        <p:grpSpPr bwMode="auto">
          <a:xfrm>
            <a:off x="381000" y="1295400"/>
            <a:ext cx="3048000" cy="2441575"/>
            <a:chOff x="240" y="816"/>
            <a:chExt cx="1920" cy="1538"/>
          </a:xfrm>
        </p:grpSpPr>
        <p:grpSp>
          <p:nvGrpSpPr>
            <p:cNvPr id="265311" name="Group 57"/>
            <p:cNvGrpSpPr>
              <a:grpSpLocks/>
            </p:cNvGrpSpPr>
            <p:nvPr/>
          </p:nvGrpSpPr>
          <p:grpSpPr bwMode="auto">
            <a:xfrm>
              <a:off x="240" y="1728"/>
              <a:ext cx="438" cy="626"/>
              <a:chOff x="4512" y="2880"/>
              <a:chExt cx="438" cy="626"/>
            </a:xfrm>
          </p:grpSpPr>
          <p:grpSp>
            <p:nvGrpSpPr>
              <p:cNvPr id="265330" name="Group 58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332" name="Group 59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340" name="Freeform 60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1" name="Freeform 61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2" name="Freeform 62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3" name="Freeform 63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4" name="Freeform 64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45" name="Freeform 65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333" name="Freeform 66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34" name="Freeform 67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35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36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37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38" name="Oval 71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39" name="Oval 72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331" name="Text Box 73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0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s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grpSp>
          <p:nvGrpSpPr>
            <p:cNvPr id="265312" name="Group 74"/>
            <p:cNvGrpSpPr>
              <a:grpSpLocks/>
            </p:cNvGrpSpPr>
            <p:nvPr/>
          </p:nvGrpSpPr>
          <p:grpSpPr bwMode="auto">
            <a:xfrm>
              <a:off x="1722" y="1728"/>
              <a:ext cx="438" cy="626"/>
              <a:chOff x="4512" y="2880"/>
              <a:chExt cx="438" cy="626"/>
            </a:xfrm>
          </p:grpSpPr>
          <p:grpSp>
            <p:nvGrpSpPr>
              <p:cNvPr id="265314" name="Group 75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316" name="Group 76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324" name="Freeform 77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5" name="Freeform 78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6" name="Freeform 79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7" name="Freeform 80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8" name="Freeform 81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29" name="Freeform 82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317" name="Freeform 83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18" name="Freeform 84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19" name="Oval 85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20" name="Oval 86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21" name="Oval 87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22" name="Oval 88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23" name="Oval 89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315" name="Text Box 90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0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s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  <p:sp>
          <p:nvSpPr>
            <p:cNvPr id="265313" name="Rectangle 91"/>
            <p:cNvSpPr>
              <a:spLocks noChangeArrowheads="1"/>
            </p:cNvSpPr>
            <p:nvPr/>
          </p:nvSpPr>
          <p:spPr bwMode="auto">
            <a:xfrm>
              <a:off x="528" y="816"/>
              <a:ext cx="1132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s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1 </a:t>
              </a:r>
              <a:r>
                <a:rPr lang="en-US" altLang="en-US" i="0">
                  <a:solidFill>
                    <a:srgbClr val="FF99FF"/>
                  </a:solidFill>
                </a:rPr>
                <a:t>+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s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2 </a:t>
              </a:r>
              <a:r>
                <a:rPr lang="en-US" altLang="en-US" i="0">
                  <a:solidFill>
                    <a:srgbClr val="FF99FF"/>
                  </a:solidFill>
                </a:rPr>
                <a:t>+ </a:t>
              </a:r>
              <a:r>
                <a:rPr lang="en-US" altLang="en-US" i="0"/>
                <a:t>3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grpSp>
        <p:nvGrpSpPr>
          <p:cNvPr id="22" name="Group 92"/>
          <p:cNvGrpSpPr>
            <a:grpSpLocks/>
          </p:cNvGrpSpPr>
          <p:nvPr/>
        </p:nvGrpSpPr>
        <p:grpSpPr bwMode="auto">
          <a:xfrm>
            <a:off x="4867275" y="1295400"/>
            <a:ext cx="3971925" cy="2441575"/>
            <a:chOff x="3066" y="816"/>
            <a:chExt cx="2502" cy="1538"/>
          </a:xfrm>
        </p:grpSpPr>
        <p:grpSp>
          <p:nvGrpSpPr>
            <p:cNvPr id="265276" name="Group 93"/>
            <p:cNvGrpSpPr>
              <a:grpSpLocks/>
            </p:cNvGrpSpPr>
            <p:nvPr/>
          </p:nvGrpSpPr>
          <p:grpSpPr bwMode="auto">
            <a:xfrm>
              <a:off x="5130" y="1632"/>
              <a:ext cx="438" cy="626"/>
              <a:chOff x="4512" y="2880"/>
              <a:chExt cx="438" cy="626"/>
            </a:xfrm>
          </p:grpSpPr>
          <p:grpSp>
            <p:nvGrpSpPr>
              <p:cNvPr id="265295" name="Group 94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297" name="Group 95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305" name="Freeform 96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06" name="Freeform 97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07" name="Freeform 98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08" name="Freeform 99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09" name="Freeform 100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310" name="Freeform 101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298" name="Freeform 102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99" name="Freeform 103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300" name="Oval 104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01" name="Oval 105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02" name="Oval 106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03" name="Oval 107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304" name="Oval 108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296" name="Text Box 109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65277" name="Group 110"/>
            <p:cNvGrpSpPr>
              <a:grpSpLocks/>
            </p:cNvGrpSpPr>
            <p:nvPr/>
          </p:nvGrpSpPr>
          <p:grpSpPr bwMode="auto">
            <a:xfrm>
              <a:off x="3066" y="1728"/>
              <a:ext cx="438" cy="626"/>
              <a:chOff x="4512" y="2880"/>
              <a:chExt cx="438" cy="626"/>
            </a:xfrm>
          </p:grpSpPr>
          <p:grpSp>
            <p:nvGrpSpPr>
              <p:cNvPr id="265279" name="Group 111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281" name="Group 11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289" name="Freeform 11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0" name="Freeform 11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1" name="Freeform 11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2" name="Freeform 11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3" name="Freeform 11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94" name="Freeform 11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282" name="Freeform 11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83" name="Freeform 12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84" name="Oval 12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85" name="Oval 12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86" name="Oval 12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87" name="Oval 12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88" name="Oval 12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280" name="Text Box 126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0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s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sp>
          <p:nvSpPr>
            <p:cNvPr id="265278" name="Rectangle 127"/>
            <p:cNvSpPr>
              <a:spLocks noChangeArrowheads="1"/>
            </p:cNvSpPr>
            <p:nvPr/>
          </p:nvSpPr>
          <p:spPr bwMode="auto">
            <a:xfrm>
              <a:off x="3564" y="816"/>
              <a:ext cx="7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s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1 </a:t>
              </a:r>
              <a:r>
                <a:rPr lang="en-US" altLang="en-US" i="0">
                  <a:solidFill>
                    <a:srgbClr val="FF99FF"/>
                  </a:solidFill>
                </a:rPr>
                <a:t>+ </a:t>
              </a:r>
              <a:r>
                <a:rPr lang="en-US" altLang="en-US" i="0"/>
                <a:t>3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</a:p>
          </p:txBody>
        </p:sp>
      </p:grpSp>
      <p:grpSp>
        <p:nvGrpSpPr>
          <p:cNvPr id="29" name="Group 128"/>
          <p:cNvGrpSpPr>
            <a:grpSpLocks/>
          </p:cNvGrpSpPr>
          <p:nvPr/>
        </p:nvGrpSpPr>
        <p:grpSpPr bwMode="auto">
          <a:xfrm>
            <a:off x="600075" y="4267200"/>
            <a:ext cx="4057650" cy="2060575"/>
            <a:chOff x="378" y="2688"/>
            <a:chExt cx="2556" cy="1298"/>
          </a:xfrm>
        </p:grpSpPr>
        <p:grpSp>
          <p:nvGrpSpPr>
            <p:cNvPr id="265241" name="Group 129"/>
            <p:cNvGrpSpPr>
              <a:grpSpLocks/>
            </p:cNvGrpSpPr>
            <p:nvPr/>
          </p:nvGrpSpPr>
          <p:grpSpPr bwMode="auto">
            <a:xfrm>
              <a:off x="2496" y="3360"/>
              <a:ext cx="438" cy="626"/>
              <a:chOff x="4512" y="2880"/>
              <a:chExt cx="438" cy="626"/>
            </a:xfrm>
          </p:grpSpPr>
          <p:grpSp>
            <p:nvGrpSpPr>
              <p:cNvPr id="265260" name="Group 130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262" name="Group 131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270" name="Freeform 132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1" name="Freeform 133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2" name="Freeform 134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3" name="Freeform 135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4" name="Freeform 136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75" name="Freeform 137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263" name="Freeform 138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64" name="Freeform 139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65" name="Oval 140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66" name="Oval 141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67" name="Oval 142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68" name="Oval 143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69" name="Oval 144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261" name="Text Box 145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65242" name="Group 146"/>
            <p:cNvGrpSpPr>
              <a:grpSpLocks/>
            </p:cNvGrpSpPr>
            <p:nvPr/>
          </p:nvGrpSpPr>
          <p:grpSpPr bwMode="auto">
            <a:xfrm>
              <a:off x="378" y="3264"/>
              <a:ext cx="438" cy="626"/>
              <a:chOff x="4512" y="2880"/>
              <a:chExt cx="438" cy="626"/>
            </a:xfrm>
          </p:grpSpPr>
          <p:grpSp>
            <p:nvGrpSpPr>
              <p:cNvPr id="265244" name="Group 147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65246" name="Group 14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5254" name="Freeform 14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5" name="Freeform 15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6" name="Freeform 15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7" name="Freeform 15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8" name="Freeform 15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5259" name="Freeform 15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5247" name="Freeform 15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48" name="Freeform 15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249" name="Oval 15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50" name="Oval 15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51" name="Oval 15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52" name="Oval 16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5253" name="Oval 16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5245" name="Text Box 162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sp>
          <p:nvSpPr>
            <p:cNvPr id="265243" name="Text Box 163"/>
            <p:cNvSpPr txBox="1">
              <a:spLocks noChangeArrowheads="1"/>
            </p:cNvSpPr>
            <p:nvPr/>
          </p:nvSpPr>
          <p:spPr bwMode="auto">
            <a:xfrm>
              <a:off x="912" y="2688"/>
              <a:ext cx="118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0+0+ </a:t>
              </a:r>
              <a:r>
                <a:rPr lang="en-US" altLang="en-US" i="0"/>
                <a:t>3</a:t>
              </a:r>
              <a:r>
                <a:rPr lang="en-US" altLang="en-US" i="0">
                  <a:solidFill>
                    <a:srgbClr val="FF99FF"/>
                  </a:solidFill>
                </a:rPr>
                <a:t> =3</a:t>
              </a:r>
            </a:p>
          </p:txBody>
        </p:sp>
      </p:grpSp>
      <p:sp>
        <p:nvSpPr>
          <p:cNvPr id="265239" name="Text Box 164"/>
          <p:cNvSpPr txBox="1">
            <a:spLocks noChangeArrowheads="1"/>
          </p:cNvSpPr>
          <p:nvPr/>
        </p:nvSpPr>
        <p:spPr bwMode="auto">
          <a:xfrm>
            <a:off x="2286000" y="685800"/>
            <a:ext cx="5221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Designing Program/Test Cases</a:t>
            </a:r>
          </a:p>
        </p:txBody>
      </p:sp>
      <p:sp>
        <p:nvSpPr>
          <p:cNvPr id="265240" name="Rectangle 164"/>
          <p:cNvSpPr>
            <a:spLocks noChangeArrowheads="1"/>
          </p:cNvSpPr>
          <p:nvPr/>
        </p:nvSpPr>
        <p:spPr bwMode="auto">
          <a:xfrm>
            <a:off x="7589838" y="228600"/>
            <a:ext cx="10239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(sum)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Rectangle 90">
            <a:extLst>
              <a:ext uri="{FF2B5EF4-FFF2-40B4-BE49-F238E27FC236}">
                <a16:creationId xmlns:a16="http://schemas.microsoft.com/office/drawing/2014/main" id="{F8680555-10C5-4103-91EA-42D64E4CF3A3}"/>
              </a:ext>
            </a:extLst>
          </p:cNvPr>
          <p:cNvSpPr/>
          <p:nvPr/>
        </p:nvSpPr>
        <p:spPr>
          <a:xfrm>
            <a:off x="76200" y="558800"/>
            <a:ext cx="4038600" cy="2554545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6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6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6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6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600" i="0" dirty="0">
                <a:solidFill>
                  <a:schemeClr val="bg2"/>
                </a:solidFill>
              </a:rPr>
              <a:t> </a:t>
            </a:r>
            <a:b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600" i="0" dirty="0">
                <a:solidFill>
                  <a:schemeClr val="bg2"/>
                </a:solidFill>
              </a:rPr>
              <a:t>)</a:t>
            </a:r>
            <a:endParaRPr lang="en-US" altLang="en-US" sz="16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19" name="Group 18">
            <a:extLst>
              <a:ext uri="{FF2B5EF4-FFF2-40B4-BE49-F238E27FC236}">
                <a16:creationId xmlns:a16="http://schemas.microsoft.com/office/drawing/2014/main" id="{CB7DC905-E221-4747-A759-0E54AA748E82}"/>
              </a:ext>
            </a:extLst>
          </p:cNvPr>
          <p:cNvGrpSpPr/>
          <p:nvPr/>
        </p:nvGrpSpPr>
        <p:grpSpPr>
          <a:xfrm>
            <a:off x="381000" y="3733800"/>
            <a:ext cx="3085803" cy="1415772"/>
            <a:chOff x="381000" y="3733800"/>
            <a:chExt cx="3085803" cy="1415772"/>
          </a:xfrm>
        </p:grpSpPr>
        <p:sp>
          <p:nvSpPr>
            <p:cNvPr id="320" name="Rectangle 3">
              <a:extLst>
                <a:ext uri="{FF2B5EF4-FFF2-40B4-BE49-F238E27FC236}">
                  <a16:creationId xmlns:a16="http://schemas.microsoft.com/office/drawing/2014/main" id="{8F0BC720-659D-45FC-AA0A-51F8F50B8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1800" y="3784602"/>
              <a:ext cx="3035003" cy="133212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321" name="Text Box 4">
              <a:extLst>
                <a:ext uri="{FF2B5EF4-FFF2-40B4-BE49-F238E27FC236}">
                  <a16:creationId xmlns:a16="http://schemas.microsoft.com/office/drawing/2014/main" id="{6FEAE0E8-ED9C-4F99-B14F-3798A8205B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1000" y="3733800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322" name="Text Box 4">
              <a:extLst>
                <a:ext uri="{FF2B5EF4-FFF2-40B4-BE49-F238E27FC236}">
                  <a16:creationId xmlns:a16="http://schemas.microsoft.com/office/drawing/2014/main" id="{CCC50085-15CF-4B35-9C07-ECD5E981C7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960834" y="3738940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</p:grpSp>
      <p:sp>
        <p:nvSpPr>
          <p:cNvPr id="327" name="Rectangle 326">
            <a:extLst>
              <a:ext uri="{FF2B5EF4-FFF2-40B4-BE49-F238E27FC236}">
                <a16:creationId xmlns:a16="http://schemas.microsoft.com/office/drawing/2014/main" id="{48974D17-8AEA-44FF-9E22-15DA219E1326}"/>
              </a:ext>
            </a:extLst>
          </p:cNvPr>
          <p:cNvSpPr/>
          <p:nvPr/>
        </p:nvSpPr>
        <p:spPr>
          <a:xfrm>
            <a:off x="1132284" y="4813300"/>
            <a:ext cx="2383986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400" i="0" dirty="0"/>
              <a:t>14,23,25,30,31,52,62,79,88,98</a:t>
            </a:r>
            <a:endParaRPr lang="en-CA" altLang="en-US" sz="1400" i="0" dirty="0"/>
          </a:p>
        </p:txBody>
      </p:sp>
      <p:sp>
        <p:nvSpPr>
          <p:cNvPr id="328" name="Text Box 31">
            <a:extLst>
              <a:ext uri="{FF2B5EF4-FFF2-40B4-BE49-F238E27FC236}">
                <a16:creationId xmlns:a16="http://schemas.microsoft.com/office/drawing/2014/main" id="{D5759F5D-0482-4469-9256-7EEE666ABF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51909" y="3733800"/>
            <a:ext cx="2383986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400" i="0" dirty="0"/>
              <a:t>88,31,25,98,52,62,79,14,30,23</a:t>
            </a:r>
            <a:endParaRPr lang="en-CA" altLang="en-US" sz="1400" i="0" dirty="0"/>
          </a:p>
        </p:txBody>
      </p:sp>
      <p:sp>
        <p:nvSpPr>
          <p:cNvPr id="329" name="Text Box 31">
            <a:extLst>
              <a:ext uri="{FF2B5EF4-FFF2-40B4-BE49-F238E27FC236}">
                <a16:creationId xmlns:a16="http://schemas.microsoft.com/office/drawing/2014/main" id="{E79291CA-F7FF-4144-8F6E-4270AE58D3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9209" y="3941346"/>
            <a:ext cx="126188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400" i="0" dirty="0"/>
              <a:t>88,31,25,98,52</a:t>
            </a:r>
            <a:endParaRPr lang="en-CA" altLang="en-US" sz="1400" i="0" dirty="0"/>
          </a:p>
        </p:txBody>
      </p:sp>
      <p:sp>
        <p:nvSpPr>
          <p:cNvPr id="330" name="Text Box 31">
            <a:extLst>
              <a:ext uri="{FF2B5EF4-FFF2-40B4-BE49-F238E27FC236}">
                <a16:creationId xmlns:a16="http://schemas.microsoft.com/office/drawing/2014/main" id="{F31D89DE-8AD9-487A-8450-B6CC37B2ED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3613" y="4368800"/>
            <a:ext cx="126188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400" i="0" dirty="0"/>
              <a:t>62,79,14,30,23</a:t>
            </a:r>
            <a:endParaRPr lang="en-CA" altLang="en-US" sz="1400" i="0" dirty="0"/>
          </a:p>
        </p:txBody>
      </p:sp>
      <p:sp>
        <p:nvSpPr>
          <p:cNvPr id="331" name="Rectangle 330">
            <a:extLst>
              <a:ext uri="{FF2B5EF4-FFF2-40B4-BE49-F238E27FC236}">
                <a16:creationId xmlns:a16="http://schemas.microsoft.com/office/drawing/2014/main" id="{7510C621-39F1-405A-8BD5-F452EA12AAAF}"/>
              </a:ext>
            </a:extLst>
          </p:cNvPr>
          <p:cNvSpPr/>
          <p:nvPr/>
        </p:nvSpPr>
        <p:spPr>
          <a:xfrm>
            <a:off x="1129915" y="4165600"/>
            <a:ext cx="1261884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400" i="0" dirty="0"/>
              <a:t>25,31,52,88,98</a:t>
            </a:r>
            <a:endParaRPr lang="en-CA" altLang="en-US" sz="1400" i="0" dirty="0"/>
          </a:p>
        </p:txBody>
      </p:sp>
      <p:sp>
        <p:nvSpPr>
          <p:cNvPr id="332" name="Rectangle 331">
            <a:extLst>
              <a:ext uri="{FF2B5EF4-FFF2-40B4-BE49-F238E27FC236}">
                <a16:creationId xmlns:a16="http://schemas.microsoft.com/office/drawing/2014/main" id="{CD89B7B7-F8D9-4371-98EF-C2952F7ED097}"/>
              </a:ext>
            </a:extLst>
          </p:cNvPr>
          <p:cNvSpPr/>
          <p:nvPr/>
        </p:nvSpPr>
        <p:spPr>
          <a:xfrm>
            <a:off x="2222500" y="4584700"/>
            <a:ext cx="1261884" cy="30777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400" i="0" dirty="0"/>
              <a:t>14,23,30,62,79</a:t>
            </a:r>
            <a:endParaRPr lang="en-CA" altLang="en-US" sz="1400" i="0" dirty="0"/>
          </a:p>
        </p:txBody>
      </p:sp>
      <p:grpSp>
        <p:nvGrpSpPr>
          <p:cNvPr id="415" name="Group 414">
            <a:extLst>
              <a:ext uri="{FF2B5EF4-FFF2-40B4-BE49-F238E27FC236}">
                <a16:creationId xmlns:a16="http://schemas.microsoft.com/office/drawing/2014/main" id="{7EACDE02-D4FD-4762-8302-D6D96AC7FAEA}"/>
              </a:ext>
            </a:extLst>
          </p:cNvPr>
          <p:cNvGrpSpPr/>
          <p:nvPr/>
        </p:nvGrpSpPr>
        <p:grpSpPr>
          <a:xfrm>
            <a:off x="73557" y="4169588"/>
            <a:ext cx="3404359" cy="902848"/>
            <a:chOff x="4696357" y="5491284"/>
            <a:chExt cx="3404359" cy="902848"/>
          </a:xfrm>
        </p:grpSpPr>
        <p:grpSp>
          <p:nvGrpSpPr>
            <p:cNvPr id="416" name="Group 28">
              <a:extLst>
                <a:ext uri="{FF2B5EF4-FFF2-40B4-BE49-F238E27FC236}">
                  <a16:creationId xmlns:a16="http://schemas.microsoft.com/office/drawing/2014/main" id="{080C6A29-BFFB-4F22-BA9A-1E069C90B0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6357" y="6163944"/>
              <a:ext cx="609600" cy="230188"/>
              <a:chOff x="672" y="2016"/>
              <a:chExt cx="5040" cy="1201"/>
            </a:xfrm>
          </p:grpSpPr>
          <p:sp>
            <p:nvSpPr>
              <p:cNvPr id="419" name="Freeform 22">
                <a:extLst>
                  <a:ext uri="{FF2B5EF4-FFF2-40B4-BE49-F238E27FC236}">
                    <a16:creationId xmlns:a16="http://schemas.microsoft.com/office/drawing/2014/main" id="{05153B21-8585-4EB1-9254-094578297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" name="Freeform 23">
                <a:extLst>
                  <a:ext uri="{FF2B5EF4-FFF2-40B4-BE49-F238E27FC236}">
                    <a16:creationId xmlns:a16="http://schemas.microsoft.com/office/drawing/2014/main" id="{D4C7C42D-10F5-461F-B2B8-85A7D795E161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1" name="Freeform 24">
                <a:extLst>
                  <a:ext uri="{FF2B5EF4-FFF2-40B4-BE49-F238E27FC236}">
                    <a16:creationId xmlns:a16="http://schemas.microsoft.com/office/drawing/2014/main" id="{E0F284E2-2C9B-44F9-9B50-70A0B60465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417" name="Oval 416">
              <a:extLst>
                <a:ext uri="{FF2B5EF4-FFF2-40B4-BE49-F238E27FC236}">
                  <a16:creationId xmlns:a16="http://schemas.microsoft.com/office/drawing/2014/main" id="{5A420FD2-5085-4AF8-BB2F-46DE0579B8E5}"/>
                </a:ext>
              </a:extLst>
            </p:cNvPr>
            <p:cNvSpPr/>
            <p:nvPr/>
          </p:nvSpPr>
          <p:spPr bwMode="auto">
            <a:xfrm>
              <a:off x="5762008" y="5491284"/>
              <a:ext cx="1210113" cy="285134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418" name="Oval 417">
              <a:extLst>
                <a:ext uri="{FF2B5EF4-FFF2-40B4-BE49-F238E27FC236}">
                  <a16:creationId xmlns:a16="http://schemas.microsoft.com/office/drawing/2014/main" id="{EB382263-0381-4EF2-BBE8-85834F52E655}"/>
                </a:ext>
              </a:extLst>
            </p:cNvPr>
            <p:cNvSpPr/>
            <p:nvPr/>
          </p:nvSpPr>
          <p:spPr bwMode="auto">
            <a:xfrm>
              <a:off x="6858358" y="5903538"/>
              <a:ext cx="1242358" cy="294062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422" name="Text Box 31">
            <a:extLst>
              <a:ext uri="{FF2B5EF4-FFF2-40B4-BE49-F238E27FC236}">
                <a16:creationId xmlns:a16="http://schemas.microsoft.com/office/drawing/2014/main" id="{3D1232CE-0B48-4AFC-8F57-8BAAE24CE7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3128" y="5134967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  <p:sp>
        <p:nvSpPr>
          <p:cNvPr id="148484" name="Text Box 7"/>
          <p:cNvSpPr txBox="1">
            <a:spLocks noChangeArrowheads="1"/>
          </p:cNvSpPr>
          <p:nvPr/>
        </p:nvSpPr>
        <p:spPr bwMode="auto">
          <a:xfrm>
            <a:off x="3352800" y="2772216"/>
            <a:ext cx="6400800" cy="3933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endParaRPr lang="en-US" altLang="en-US" sz="2400" i="0" dirty="0"/>
          </a:p>
          <a:p>
            <a:pPr eaLnBrk="1" hangingPunct="1">
              <a:spcBef>
                <a:spcPct val="0"/>
              </a:spcBef>
            </a:pPr>
            <a:endParaRPr lang="en-US" altLang="en-US" sz="2400" i="0" dirty="0"/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Allocate work </a:t>
            </a:r>
          </a:p>
          <a:p>
            <a:pPr lvl="1" eaLnBrk="1" hangingPunct="1"/>
            <a:r>
              <a:rPr lang="en-US" altLang="en-US" sz="2400" i="0" dirty="0"/>
              <a:t>Construct one or more sub-instances</a:t>
            </a:r>
          </a:p>
          <a:p>
            <a:pPr lvl="2" eaLnBrk="1" hangingPunct="1"/>
            <a:r>
              <a:rPr lang="en-US" altLang="en-US" i="0" dirty="0"/>
              <a:t>It must be smaller</a:t>
            </a:r>
          </a:p>
          <a:p>
            <a:pPr lvl="2" eaLnBrk="1" hangingPunct="1"/>
            <a:r>
              <a:rPr lang="en-US" altLang="en-US" i="0" dirty="0"/>
              <a:t>and meet the precondition</a:t>
            </a:r>
          </a:p>
          <a:p>
            <a:pPr lvl="1" eaLnBrk="1" hangingPunct="1"/>
            <a:r>
              <a:rPr lang="en-US" altLang="en-US" sz="2400" i="0" dirty="0"/>
              <a:t>Assume by magic your friends </a:t>
            </a:r>
            <a:br>
              <a:rPr lang="en-US" altLang="en-US" sz="2400" i="0" dirty="0"/>
            </a:br>
            <a:r>
              <a:rPr lang="en-US" altLang="en-US" sz="2400" i="0" dirty="0"/>
              <a:t>  give you the answer for these.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Use this help to solve your own instance.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Do </a:t>
            </a:r>
            <a:r>
              <a:rPr lang="en-US" altLang="en-US" sz="2400" b="1" i="0" u="sng" dirty="0"/>
              <a:t>not</a:t>
            </a:r>
            <a:r>
              <a:rPr lang="en-US" altLang="en-US" sz="2400" i="0" dirty="0"/>
              <a:t> worry about anything else.</a:t>
            </a:r>
          </a:p>
        </p:txBody>
      </p:sp>
      <p:cxnSp>
        <p:nvCxnSpPr>
          <p:cNvPr id="303" name="Straight Arrow Connector 302"/>
          <p:cNvCxnSpPr>
            <a:cxnSpLocks/>
          </p:cNvCxnSpPr>
          <p:nvPr/>
        </p:nvCxnSpPr>
        <p:spPr bwMode="auto">
          <a:xfrm flipH="1" flipV="1">
            <a:off x="1625881" y="796949"/>
            <a:ext cx="2443943" cy="2098651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305" name="Group 304"/>
          <p:cNvGrpSpPr/>
          <p:nvPr/>
        </p:nvGrpSpPr>
        <p:grpSpPr>
          <a:xfrm>
            <a:off x="768026" y="1676400"/>
            <a:ext cx="3211258" cy="2438400"/>
            <a:chOff x="2351343" y="304801"/>
            <a:chExt cx="3211258" cy="2438400"/>
          </a:xfrm>
        </p:grpSpPr>
        <p:cxnSp>
          <p:nvCxnSpPr>
            <p:cNvPr id="308" name="Straight Arrow Connector 307"/>
            <p:cNvCxnSpPr>
              <a:cxnSpLocks/>
            </p:cNvCxnSpPr>
            <p:nvPr/>
          </p:nvCxnSpPr>
          <p:spPr bwMode="auto">
            <a:xfrm flipH="1" flipV="1">
              <a:off x="2433631" y="838201"/>
              <a:ext cx="3128970" cy="1905000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09" name="Straight Arrow Connector 308"/>
            <p:cNvCxnSpPr>
              <a:cxnSpLocks/>
            </p:cNvCxnSpPr>
            <p:nvPr/>
          </p:nvCxnSpPr>
          <p:spPr bwMode="auto">
            <a:xfrm flipH="1" flipV="1">
              <a:off x="2351343" y="304801"/>
              <a:ext cx="3211258" cy="2438400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cxnSp>
        <p:nvCxnSpPr>
          <p:cNvPr id="311" name="Straight Arrow Connector 310"/>
          <p:cNvCxnSpPr>
            <a:cxnSpLocks/>
          </p:cNvCxnSpPr>
          <p:nvPr/>
        </p:nvCxnSpPr>
        <p:spPr bwMode="auto">
          <a:xfrm flipH="1" flipV="1">
            <a:off x="2520626" y="1752600"/>
            <a:ext cx="1906754" cy="2772730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313" name="Group 312"/>
          <p:cNvGrpSpPr/>
          <p:nvPr/>
        </p:nvGrpSpPr>
        <p:grpSpPr>
          <a:xfrm flipH="1">
            <a:off x="1099436" y="1981200"/>
            <a:ext cx="2970390" cy="3388806"/>
            <a:chOff x="5562569" y="-879313"/>
            <a:chExt cx="52957766" cy="3622516"/>
          </a:xfrm>
        </p:grpSpPr>
        <p:cxnSp>
          <p:nvCxnSpPr>
            <p:cNvPr id="314" name="Straight Arrow Connector 313"/>
            <p:cNvCxnSpPr>
              <a:cxnSpLocks/>
            </p:cNvCxnSpPr>
            <p:nvPr/>
          </p:nvCxnSpPr>
          <p:spPr bwMode="auto">
            <a:xfrm flipV="1">
              <a:off x="5562569" y="-390582"/>
              <a:ext cx="52957766" cy="3133785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  <p:cxnSp>
          <p:nvCxnSpPr>
            <p:cNvPr id="315" name="Straight Arrow Connector 314"/>
            <p:cNvCxnSpPr>
              <a:cxnSpLocks/>
            </p:cNvCxnSpPr>
            <p:nvPr/>
          </p:nvCxnSpPr>
          <p:spPr bwMode="auto">
            <a:xfrm flipV="1">
              <a:off x="5562605" y="-879313"/>
              <a:ext cx="52957730" cy="3622513"/>
            </a:xfrm>
            <a:prstGeom prst="straightConnector1">
              <a:avLst/>
            </a:prstGeom>
            <a:noFill/>
            <a:ln w="2222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arrow"/>
            </a:ln>
            <a:effectLst/>
          </p:spPr>
        </p:cxnSp>
      </p:grpSp>
      <p:cxnSp>
        <p:nvCxnSpPr>
          <p:cNvPr id="317" name="Straight Arrow Connector 316"/>
          <p:cNvCxnSpPr>
            <a:cxnSpLocks/>
          </p:cNvCxnSpPr>
          <p:nvPr/>
        </p:nvCxnSpPr>
        <p:spPr bwMode="auto">
          <a:xfrm flipH="1" flipV="1">
            <a:off x="834179" y="2726055"/>
            <a:ext cx="2670123" cy="3334997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30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cxnSp>
        <p:nvCxnSpPr>
          <p:cNvPr id="310" name="Straight Arrow Connector 309">
            <a:extLst>
              <a:ext uri="{FF2B5EF4-FFF2-40B4-BE49-F238E27FC236}">
                <a16:creationId xmlns:a16="http://schemas.microsoft.com/office/drawing/2014/main" id="{851A3D6D-26F0-4476-BFA4-84B82EB77333}"/>
              </a:ext>
            </a:extLst>
          </p:cNvPr>
          <p:cNvCxnSpPr>
            <a:cxnSpLocks/>
          </p:cNvCxnSpPr>
          <p:nvPr/>
        </p:nvCxnSpPr>
        <p:spPr bwMode="auto">
          <a:xfrm flipH="1" flipV="1">
            <a:off x="1752600" y="1752600"/>
            <a:ext cx="2636680" cy="3235036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grpSp>
        <p:nvGrpSpPr>
          <p:cNvPr id="18" name="Group 17">
            <a:extLst>
              <a:ext uri="{FF2B5EF4-FFF2-40B4-BE49-F238E27FC236}">
                <a16:creationId xmlns:a16="http://schemas.microsoft.com/office/drawing/2014/main" id="{C791B9C4-B872-4F87-A1A0-2995C587557D}"/>
              </a:ext>
            </a:extLst>
          </p:cNvPr>
          <p:cNvGrpSpPr/>
          <p:nvPr/>
        </p:nvGrpSpPr>
        <p:grpSpPr>
          <a:xfrm>
            <a:off x="0" y="5105400"/>
            <a:ext cx="3834684" cy="1640096"/>
            <a:chOff x="0" y="4162181"/>
            <a:chExt cx="3834684" cy="1640096"/>
          </a:xfrm>
        </p:grpSpPr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31CEA5A9-65D2-477D-A251-35D585489C27}"/>
                </a:ext>
              </a:extLst>
            </p:cNvPr>
            <p:cNvGrpSpPr/>
            <p:nvPr/>
          </p:nvGrpSpPr>
          <p:grpSpPr>
            <a:xfrm>
              <a:off x="0" y="4162181"/>
              <a:ext cx="1926764" cy="754486"/>
              <a:chOff x="435436" y="4162181"/>
              <a:chExt cx="1926764" cy="754486"/>
            </a:xfrm>
          </p:grpSpPr>
          <p:sp>
            <p:nvSpPr>
              <p:cNvPr id="340" name="Rectangle 3">
                <a:extLst>
                  <a:ext uri="{FF2B5EF4-FFF2-40B4-BE49-F238E27FC236}">
                    <a16:creationId xmlns:a16="http://schemas.microsoft.com/office/drawing/2014/main" id="{D0E22879-93BA-4D41-B528-61DFA5624F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37" y="4426229"/>
                <a:ext cx="1840277" cy="464521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41" name="Text Box 4">
                <a:extLst>
                  <a:ext uri="{FF2B5EF4-FFF2-40B4-BE49-F238E27FC236}">
                    <a16:creationId xmlns:a16="http://schemas.microsoft.com/office/drawing/2014/main" id="{4E221926-4AD2-41D5-9104-98344C016F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436" y="4375428"/>
                <a:ext cx="713657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342" name="Text Box 4">
                <a:extLst>
                  <a:ext uri="{FF2B5EF4-FFF2-40B4-BE49-F238E27FC236}">
                    <a16:creationId xmlns:a16="http://schemas.microsoft.com/office/drawing/2014/main" id="{8FB4483F-FCB4-4D44-B0F6-4EB1BF8EA8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999" y="4393447"/>
                <a:ext cx="285656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  <p:sp>
            <p:nvSpPr>
              <p:cNvPr id="343" name="Text Box 31">
                <a:extLst>
                  <a:ext uri="{FF2B5EF4-FFF2-40B4-BE49-F238E27FC236}">
                    <a16:creationId xmlns:a16="http://schemas.microsoft.com/office/drawing/2014/main" id="{89B638F9-AC75-4C5D-8F3A-796D1B5F16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5374" y="4388306"/>
                <a:ext cx="12618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88,31,25,98,52</a:t>
                </a:r>
                <a:endParaRPr lang="en-CA" altLang="en-US" sz="1400" i="0" dirty="0"/>
              </a:p>
            </p:txBody>
          </p:sp>
          <p:sp>
            <p:nvSpPr>
              <p:cNvPr id="344" name="Rectangle 343">
                <a:extLst>
                  <a:ext uri="{FF2B5EF4-FFF2-40B4-BE49-F238E27FC236}">
                    <a16:creationId xmlns:a16="http://schemas.microsoft.com/office/drawing/2014/main" id="{4001A595-6FBE-421C-AD98-F10BA41560CD}"/>
                  </a:ext>
                </a:extLst>
              </p:cNvPr>
              <p:cNvSpPr/>
              <p:nvPr/>
            </p:nvSpPr>
            <p:spPr>
              <a:xfrm>
                <a:off x="1100316" y="4605511"/>
                <a:ext cx="1261884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25,31,52,88,98</a:t>
                </a:r>
                <a:endParaRPr lang="en-CA" altLang="en-US" sz="1400" i="0" dirty="0"/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EECA492F-B548-443E-BA91-1384A91AECF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586204" y="4162181"/>
                <a:ext cx="105544" cy="256257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350" name="Group 49">
              <a:extLst>
                <a:ext uri="{FF2B5EF4-FFF2-40B4-BE49-F238E27FC236}">
                  <a16:creationId xmlns:a16="http://schemas.microsoft.com/office/drawing/2014/main" id="{69C63286-343C-473D-9C9D-B4F7253F001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68026" y="5018123"/>
              <a:ext cx="374974" cy="773077"/>
              <a:chOff x="2308" y="1513"/>
              <a:chExt cx="1162" cy="2570"/>
            </a:xfrm>
          </p:grpSpPr>
          <p:grpSp>
            <p:nvGrpSpPr>
              <p:cNvPr id="351" name="Group 50">
                <a:extLst>
                  <a:ext uri="{FF2B5EF4-FFF2-40B4-BE49-F238E27FC236}">
                    <a16:creationId xmlns:a16="http://schemas.microsoft.com/office/drawing/2014/main" id="{107261B2-0519-410F-B118-532028DDB6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59" name="Freeform 51">
                  <a:extLst>
                    <a:ext uri="{FF2B5EF4-FFF2-40B4-BE49-F238E27FC236}">
                      <a16:creationId xmlns:a16="http://schemas.microsoft.com/office/drawing/2014/main" id="{7BA683E2-C462-4E47-8B7A-96E0A0C11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" name="Freeform 52">
                  <a:extLst>
                    <a:ext uri="{FF2B5EF4-FFF2-40B4-BE49-F238E27FC236}">
                      <a16:creationId xmlns:a16="http://schemas.microsoft.com/office/drawing/2014/main" id="{882D83BD-85BD-4D6B-9377-02C6A43652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1" name="Freeform 53">
                  <a:extLst>
                    <a:ext uri="{FF2B5EF4-FFF2-40B4-BE49-F238E27FC236}">
                      <a16:creationId xmlns:a16="http://schemas.microsoft.com/office/drawing/2014/main" id="{6CCB8BF0-94DA-489C-87CA-6BE73FE964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2" name="Freeform 54">
                  <a:extLst>
                    <a:ext uri="{FF2B5EF4-FFF2-40B4-BE49-F238E27FC236}">
                      <a16:creationId xmlns:a16="http://schemas.microsoft.com/office/drawing/2014/main" id="{2472937C-3341-416D-B747-1295FFC6AF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3" name="Freeform 55">
                  <a:extLst>
                    <a:ext uri="{FF2B5EF4-FFF2-40B4-BE49-F238E27FC236}">
                      <a16:creationId xmlns:a16="http://schemas.microsoft.com/office/drawing/2014/main" id="{CA10DDAF-2B95-4F5B-BFEF-A191949297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" name="Freeform 56">
                  <a:extLst>
                    <a:ext uri="{FF2B5EF4-FFF2-40B4-BE49-F238E27FC236}">
                      <a16:creationId xmlns:a16="http://schemas.microsoft.com/office/drawing/2014/main" id="{D6B1E96E-5A6E-44C9-829F-D7D9D0EC15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52" name="Freeform 57">
                <a:extLst>
                  <a:ext uri="{FF2B5EF4-FFF2-40B4-BE49-F238E27FC236}">
                    <a16:creationId xmlns:a16="http://schemas.microsoft.com/office/drawing/2014/main" id="{978FA548-C733-41BC-BF50-96D423BBB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3" name="Freeform 58">
                <a:extLst>
                  <a:ext uri="{FF2B5EF4-FFF2-40B4-BE49-F238E27FC236}">
                    <a16:creationId xmlns:a16="http://schemas.microsoft.com/office/drawing/2014/main" id="{DF0E3361-A86E-4454-AB15-82FD74DF3D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4" name="Oval 59">
                <a:extLst>
                  <a:ext uri="{FF2B5EF4-FFF2-40B4-BE49-F238E27FC236}">
                    <a16:creationId xmlns:a16="http://schemas.microsoft.com/office/drawing/2014/main" id="{C7D963A3-00AD-4E1B-83DC-16395EF463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55" name="Oval 60">
                <a:extLst>
                  <a:ext uri="{FF2B5EF4-FFF2-40B4-BE49-F238E27FC236}">
                    <a16:creationId xmlns:a16="http://schemas.microsoft.com/office/drawing/2014/main" id="{C7026FFE-A9A8-491C-B9D2-9E7274A03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56" name="Oval 61">
                <a:extLst>
                  <a:ext uri="{FF2B5EF4-FFF2-40B4-BE49-F238E27FC236}">
                    <a16:creationId xmlns:a16="http://schemas.microsoft.com/office/drawing/2014/main" id="{D1DD89E2-D002-4900-9A43-493E145949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57" name="Oval 62">
                <a:extLst>
                  <a:ext uri="{FF2B5EF4-FFF2-40B4-BE49-F238E27FC236}">
                    <a16:creationId xmlns:a16="http://schemas.microsoft.com/office/drawing/2014/main" id="{42F22F08-AC0A-49BA-B31E-C486CAC343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58" name="Oval 63">
                <a:extLst>
                  <a:ext uri="{FF2B5EF4-FFF2-40B4-BE49-F238E27FC236}">
                    <a16:creationId xmlns:a16="http://schemas.microsoft.com/office/drawing/2014/main" id="{6E646786-BCA3-454E-94B5-86FCAA9E5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393" name="Group 392">
              <a:extLst>
                <a:ext uri="{FF2B5EF4-FFF2-40B4-BE49-F238E27FC236}">
                  <a16:creationId xmlns:a16="http://schemas.microsoft.com/office/drawing/2014/main" id="{815198A3-4010-4512-9439-326AB932775A}"/>
                </a:ext>
              </a:extLst>
            </p:cNvPr>
            <p:cNvGrpSpPr/>
            <p:nvPr/>
          </p:nvGrpSpPr>
          <p:grpSpPr>
            <a:xfrm>
              <a:off x="1907920" y="4185534"/>
              <a:ext cx="1926764" cy="737262"/>
              <a:chOff x="435436" y="4179405"/>
              <a:chExt cx="1926764" cy="737262"/>
            </a:xfrm>
          </p:grpSpPr>
          <p:sp>
            <p:nvSpPr>
              <p:cNvPr id="394" name="Rectangle 3">
                <a:extLst>
                  <a:ext uri="{FF2B5EF4-FFF2-40B4-BE49-F238E27FC236}">
                    <a16:creationId xmlns:a16="http://schemas.microsoft.com/office/drawing/2014/main" id="{81B2E050-E718-45C7-A3A5-C95A51BA3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73537" y="4426229"/>
                <a:ext cx="1840277" cy="464521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395" name="Text Box 4">
                <a:extLst>
                  <a:ext uri="{FF2B5EF4-FFF2-40B4-BE49-F238E27FC236}">
                    <a16:creationId xmlns:a16="http://schemas.microsoft.com/office/drawing/2014/main" id="{991CEDCD-B9C7-44FB-B6E4-69A6B683E6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5436" y="4375428"/>
                <a:ext cx="713657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396" name="Text Box 4">
                <a:extLst>
                  <a:ext uri="{FF2B5EF4-FFF2-40B4-BE49-F238E27FC236}">
                    <a16:creationId xmlns:a16="http://schemas.microsoft.com/office/drawing/2014/main" id="{6841DD46-1BBD-468A-9750-56FBC23047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999" y="4393447"/>
                <a:ext cx="285656" cy="5232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  <p:sp>
            <p:nvSpPr>
              <p:cNvPr id="397" name="Text Box 31">
                <a:extLst>
                  <a:ext uri="{FF2B5EF4-FFF2-40B4-BE49-F238E27FC236}">
                    <a16:creationId xmlns:a16="http://schemas.microsoft.com/office/drawing/2014/main" id="{647BEA24-4071-45FE-A911-8C6BD7C95F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85374" y="4388306"/>
                <a:ext cx="12618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62,79,14,30,23</a:t>
                </a:r>
                <a:endParaRPr lang="en-CA" altLang="en-US" sz="1400" i="0" dirty="0"/>
              </a:p>
            </p:txBody>
          </p:sp>
          <p:sp>
            <p:nvSpPr>
              <p:cNvPr id="398" name="Rectangle 397">
                <a:extLst>
                  <a:ext uri="{FF2B5EF4-FFF2-40B4-BE49-F238E27FC236}">
                    <a16:creationId xmlns:a16="http://schemas.microsoft.com/office/drawing/2014/main" id="{8BE456ED-8B1E-40AD-AF0B-F5E40EF07752}"/>
                  </a:ext>
                </a:extLst>
              </p:cNvPr>
              <p:cNvSpPr/>
              <p:nvPr/>
            </p:nvSpPr>
            <p:spPr>
              <a:xfrm>
                <a:off x="1100316" y="4605511"/>
                <a:ext cx="1261884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14,23,30,62,79</a:t>
                </a:r>
                <a:endParaRPr lang="en-CA" altLang="en-US" sz="1400" i="0" dirty="0"/>
              </a:p>
            </p:txBody>
          </p:sp>
          <p:cxnSp>
            <p:nvCxnSpPr>
              <p:cNvPr id="399" name="Straight Connector 398">
                <a:extLst>
                  <a:ext uri="{FF2B5EF4-FFF2-40B4-BE49-F238E27FC236}">
                    <a16:creationId xmlns:a16="http://schemas.microsoft.com/office/drawing/2014/main" id="{E799883A-9AD4-4381-9B40-25DABB8621C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178635" y="4179405"/>
                <a:ext cx="405828" cy="249918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400" name="Group 49">
              <a:extLst>
                <a:ext uri="{FF2B5EF4-FFF2-40B4-BE49-F238E27FC236}">
                  <a16:creationId xmlns:a16="http://schemas.microsoft.com/office/drawing/2014/main" id="{CB53FA21-3606-4EC9-A40B-649F1EEC4B1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520626" y="5029200"/>
              <a:ext cx="374974" cy="773077"/>
              <a:chOff x="2308" y="1513"/>
              <a:chExt cx="1162" cy="2570"/>
            </a:xfrm>
          </p:grpSpPr>
          <p:grpSp>
            <p:nvGrpSpPr>
              <p:cNvPr id="401" name="Group 50">
                <a:extLst>
                  <a:ext uri="{FF2B5EF4-FFF2-40B4-BE49-F238E27FC236}">
                    <a16:creationId xmlns:a16="http://schemas.microsoft.com/office/drawing/2014/main" id="{EA704844-32C7-4605-9985-81F37599C1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409" name="Freeform 51">
                  <a:extLst>
                    <a:ext uri="{FF2B5EF4-FFF2-40B4-BE49-F238E27FC236}">
                      <a16:creationId xmlns:a16="http://schemas.microsoft.com/office/drawing/2014/main" id="{38EA4C02-C1EC-42AE-A9E4-53ED0D0CB7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0" name="Freeform 52">
                  <a:extLst>
                    <a:ext uri="{FF2B5EF4-FFF2-40B4-BE49-F238E27FC236}">
                      <a16:creationId xmlns:a16="http://schemas.microsoft.com/office/drawing/2014/main" id="{0A091840-EEAE-4791-837A-7E0ACB4591E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1" name="Freeform 53">
                  <a:extLst>
                    <a:ext uri="{FF2B5EF4-FFF2-40B4-BE49-F238E27FC236}">
                      <a16:creationId xmlns:a16="http://schemas.microsoft.com/office/drawing/2014/main" id="{AC5C417B-5239-4015-AE56-FF06B2E34A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" name="Freeform 54">
                  <a:extLst>
                    <a:ext uri="{FF2B5EF4-FFF2-40B4-BE49-F238E27FC236}">
                      <a16:creationId xmlns:a16="http://schemas.microsoft.com/office/drawing/2014/main" id="{025EE354-FC4B-4217-9F8C-62B1F29EC6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3" name="Freeform 55">
                  <a:extLst>
                    <a:ext uri="{FF2B5EF4-FFF2-40B4-BE49-F238E27FC236}">
                      <a16:creationId xmlns:a16="http://schemas.microsoft.com/office/drawing/2014/main" id="{A3BD95EB-FED8-4589-9CC2-105C6CEE13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" name="Freeform 56">
                  <a:extLst>
                    <a:ext uri="{FF2B5EF4-FFF2-40B4-BE49-F238E27FC236}">
                      <a16:creationId xmlns:a16="http://schemas.microsoft.com/office/drawing/2014/main" id="{CB879F54-6DB7-4A6B-B07B-24184EA4D2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02" name="Freeform 57">
                <a:extLst>
                  <a:ext uri="{FF2B5EF4-FFF2-40B4-BE49-F238E27FC236}">
                    <a16:creationId xmlns:a16="http://schemas.microsoft.com/office/drawing/2014/main" id="{2C41046B-8A52-4819-A0A4-DC24E0946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3" name="Freeform 58">
                <a:extLst>
                  <a:ext uri="{FF2B5EF4-FFF2-40B4-BE49-F238E27FC236}">
                    <a16:creationId xmlns:a16="http://schemas.microsoft.com/office/drawing/2014/main" id="{01502276-2B55-42CD-8A76-738ADCFB44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4" name="Oval 59">
                <a:extLst>
                  <a:ext uri="{FF2B5EF4-FFF2-40B4-BE49-F238E27FC236}">
                    <a16:creationId xmlns:a16="http://schemas.microsoft.com/office/drawing/2014/main" id="{3014097A-12D8-444C-BCAF-6BC9EBE75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5" name="Oval 60">
                <a:extLst>
                  <a:ext uri="{FF2B5EF4-FFF2-40B4-BE49-F238E27FC236}">
                    <a16:creationId xmlns:a16="http://schemas.microsoft.com/office/drawing/2014/main" id="{FA6C46D8-0B07-4B1D-96C6-2E961B4560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6" name="Oval 61">
                <a:extLst>
                  <a:ext uri="{FF2B5EF4-FFF2-40B4-BE49-F238E27FC236}">
                    <a16:creationId xmlns:a16="http://schemas.microsoft.com/office/drawing/2014/main" id="{7D6481B0-27D8-4DB6-B404-204998A961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7" name="Oval 62">
                <a:extLst>
                  <a:ext uri="{FF2B5EF4-FFF2-40B4-BE49-F238E27FC236}">
                    <a16:creationId xmlns:a16="http://schemas.microsoft.com/office/drawing/2014/main" id="{2A81F507-E366-4E88-8F67-5A4A720F58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08" name="Oval 63">
                <a:extLst>
                  <a:ext uri="{FF2B5EF4-FFF2-40B4-BE49-F238E27FC236}">
                    <a16:creationId xmlns:a16="http://schemas.microsoft.com/office/drawing/2014/main" id="{BC1FC393-04C9-41C1-90A8-8F0C068AB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423" name="Text Box 5">
            <a:extLst>
              <a:ext uri="{FF2B5EF4-FFF2-40B4-BE49-F238E27FC236}">
                <a16:creationId xmlns:a16="http://schemas.microsoft.com/office/drawing/2014/main" id="{971D0B17-2BB1-435F-B514-3739D92BD0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2726055"/>
            <a:ext cx="43434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Consider your input instance</a:t>
            </a:r>
          </a:p>
        </p:txBody>
      </p:sp>
      <p:grpSp>
        <p:nvGrpSpPr>
          <p:cNvPr id="92" name="Group 98">
            <a:extLst>
              <a:ext uri="{FF2B5EF4-FFF2-40B4-BE49-F238E27FC236}">
                <a16:creationId xmlns:a16="http://schemas.microsoft.com/office/drawing/2014/main" id="{F5E34369-4866-49E3-A453-B27EF81362BF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3265389"/>
            <a:ext cx="395457" cy="697011"/>
            <a:chOff x="2432" y="1328"/>
            <a:chExt cx="906" cy="2075"/>
          </a:xfrm>
        </p:grpSpPr>
        <p:sp>
          <p:nvSpPr>
            <p:cNvPr id="93" name="Freeform 99">
              <a:extLst>
                <a:ext uri="{FF2B5EF4-FFF2-40B4-BE49-F238E27FC236}">
                  <a16:creationId xmlns:a16="http://schemas.microsoft.com/office/drawing/2014/main" id="{D1535D7A-872A-44C3-97BF-03F3BFE3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4" name="Freeform 100">
              <a:extLst>
                <a:ext uri="{FF2B5EF4-FFF2-40B4-BE49-F238E27FC236}">
                  <a16:creationId xmlns:a16="http://schemas.microsoft.com/office/drawing/2014/main" id="{F7583599-92B0-4955-ABF8-804B8E11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5" name="Freeform 101">
              <a:extLst>
                <a:ext uri="{FF2B5EF4-FFF2-40B4-BE49-F238E27FC236}">
                  <a16:creationId xmlns:a16="http://schemas.microsoft.com/office/drawing/2014/main" id="{53E94831-4244-4256-AA62-8B5A454B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6" name="Freeform 102">
              <a:extLst>
                <a:ext uri="{FF2B5EF4-FFF2-40B4-BE49-F238E27FC236}">
                  <a16:creationId xmlns:a16="http://schemas.microsoft.com/office/drawing/2014/main" id="{AB6E19FA-DB98-4D51-8CA7-15F993CC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7" name="Freeform 103">
              <a:extLst>
                <a:ext uri="{FF2B5EF4-FFF2-40B4-BE49-F238E27FC236}">
                  <a16:creationId xmlns:a16="http://schemas.microsoft.com/office/drawing/2014/main" id="{63364C81-987B-447F-B72E-033435554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8" name="Freeform 104">
              <a:extLst>
                <a:ext uri="{FF2B5EF4-FFF2-40B4-BE49-F238E27FC236}">
                  <a16:creationId xmlns:a16="http://schemas.microsoft.com/office/drawing/2014/main" id="{3C787CB5-54F2-4FBB-B202-E8452D713CD9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6172200" y="857071"/>
            <a:ext cx="2133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list</a:t>
            </a:r>
          </a:p>
          <a:p>
            <a:pPr eaLnBrk="1" hangingPunct="1">
              <a:spcBef>
                <a:spcPct val="0"/>
              </a:spcBef>
              <a:buNone/>
            </a:pPr>
            <a:endParaRPr lang="en-US" altLang="en-US" sz="2400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sorted</a:t>
            </a:r>
            <a:endParaRPr lang="en-US" altLang="en-US" sz="2000" i="0" dirty="0">
              <a:solidFill>
                <a:schemeClr val="accent1"/>
              </a:solidFill>
            </a:endParaRPr>
          </a:p>
        </p:txBody>
      </p:sp>
      <p:grpSp>
        <p:nvGrpSpPr>
          <p:cNvPr id="104" name="Group 103"/>
          <p:cNvGrpSpPr/>
          <p:nvPr/>
        </p:nvGrpSpPr>
        <p:grpSpPr>
          <a:xfrm>
            <a:off x="4296547" y="750068"/>
            <a:ext cx="3712231" cy="1370747"/>
            <a:chOff x="4296547" y="750068"/>
            <a:chExt cx="3712231" cy="1370747"/>
          </a:xfrm>
        </p:grpSpPr>
        <p:sp>
          <p:nvSpPr>
            <p:cNvPr id="105" name="Text Box 7"/>
            <p:cNvSpPr txBox="1">
              <a:spLocks noChangeArrowheads="1"/>
            </p:cNvSpPr>
            <p:nvPr/>
          </p:nvSpPr>
          <p:spPr bwMode="auto">
            <a:xfrm>
              <a:off x="4884578" y="875675"/>
              <a:ext cx="3124200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400" i="0" dirty="0" err="1"/>
                <a:t>Precond</a:t>
              </a:r>
              <a:r>
                <a:rPr lang="en-US" altLang="en-US" sz="2400" i="0" dirty="0"/>
                <a:t>:</a:t>
              </a:r>
            </a:p>
            <a:p>
              <a:pPr eaLnBrk="1" hangingPunct="1">
                <a:spcBef>
                  <a:spcPct val="0"/>
                </a:spcBef>
                <a:buNone/>
              </a:pPr>
              <a:endParaRPr lang="en-US" altLang="en-US" sz="2400" i="0" dirty="0"/>
            </a:p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400" i="0" dirty="0" err="1"/>
                <a:t>Postcond</a:t>
              </a:r>
              <a:r>
                <a:rPr lang="en-US" altLang="en-US" sz="2400" i="0" dirty="0"/>
                <a:t>:</a:t>
              </a:r>
            </a:p>
          </p:txBody>
        </p:sp>
        <p:pic>
          <p:nvPicPr>
            <p:cNvPr id="106" name="Picture 6">
              <a:extLst>
                <a:ext uri="{FF2B5EF4-FFF2-40B4-BE49-F238E27FC236}">
                  <a16:creationId xmlns:a16="http://schemas.microsoft.com/office/drawing/2014/main" id="{E092B12A-83F8-48B8-8636-B568E62D24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07805" y="750068"/>
              <a:ext cx="492795" cy="718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4">
              <a:extLst>
                <a:ext uri="{FF2B5EF4-FFF2-40B4-BE49-F238E27FC236}">
                  <a16:creationId xmlns:a16="http://schemas.microsoft.com/office/drawing/2014/main" id="{075F2562-51B4-4380-B68E-4D5F8DA266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96547" y="1486570"/>
              <a:ext cx="703305" cy="634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  <p:extLst>
      <p:ext uri="{BB962C8B-B14F-4D97-AF65-F5344CB8AC3E}">
        <p14:creationId xmlns:p14="http://schemas.microsoft.com/office/powerpoint/2010/main" val="249090523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4848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8484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848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4848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14848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4848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3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4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3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148484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4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7" grpId="0"/>
      <p:bldP spid="328" grpId="0"/>
      <p:bldP spid="329" grpId="0"/>
      <p:bldP spid="330" grpId="0"/>
      <p:bldP spid="331" grpId="0"/>
      <p:bldP spid="332" grpId="0"/>
      <p:bldP spid="422" grpId="0"/>
      <p:bldP spid="423" grpId="0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4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6243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987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of nodes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26624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628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633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3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629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633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3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629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633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3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629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632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3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629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632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629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632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629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632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629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632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629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631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2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629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631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1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629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631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1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630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631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31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630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1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66245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66283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4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5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6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7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8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60"/>
          <p:cNvGrpSpPr>
            <a:grpSpLocks/>
          </p:cNvGrpSpPr>
          <p:nvPr/>
        </p:nvGrpSpPr>
        <p:grpSpPr bwMode="auto">
          <a:xfrm>
            <a:off x="73025" y="1706563"/>
            <a:ext cx="8461375" cy="4999037"/>
            <a:chOff x="46" y="1075"/>
            <a:chExt cx="5330" cy="3149"/>
          </a:xfrm>
        </p:grpSpPr>
        <p:sp>
          <p:nvSpPr>
            <p:cNvPr id="266248" name="Freeform 61"/>
            <p:cNvSpPr>
              <a:spLocks/>
            </p:cNvSpPr>
            <p:nvPr/>
          </p:nvSpPr>
          <p:spPr bwMode="auto">
            <a:xfrm>
              <a:off x="46" y="2349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49" name="Freeform 62"/>
            <p:cNvSpPr>
              <a:spLocks/>
            </p:cNvSpPr>
            <p:nvPr/>
          </p:nvSpPr>
          <p:spPr bwMode="auto">
            <a:xfrm>
              <a:off x="3264" y="2256"/>
              <a:ext cx="2112" cy="1968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6250" name="Group 63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66269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6277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78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79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80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81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82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6270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71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72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73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74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75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76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6251" name="Text Box 78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8</a:t>
              </a:r>
            </a:p>
          </p:txBody>
        </p:sp>
        <p:grpSp>
          <p:nvGrpSpPr>
            <p:cNvPr id="266252" name="Group 79"/>
            <p:cNvGrpSpPr>
              <a:grpSpLocks/>
            </p:cNvGrpSpPr>
            <p:nvPr/>
          </p:nvGrpSpPr>
          <p:grpSpPr bwMode="auto">
            <a:xfrm flipH="1">
              <a:off x="4758" y="1918"/>
              <a:ext cx="240" cy="626"/>
              <a:chOff x="2308" y="1513"/>
              <a:chExt cx="1162" cy="2570"/>
            </a:xfrm>
          </p:grpSpPr>
          <p:grpSp>
            <p:nvGrpSpPr>
              <p:cNvPr id="266255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6263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4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5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6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7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268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6256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57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6258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59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60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61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6262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6253" name="Text Box 94"/>
            <p:cNvSpPr txBox="1">
              <a:spLocks noChangeArrowheads="1"/>
            </p:cNvSpPr>
            <p:nvPr/>
          </p:nvSpPr>
          <p:spPr bwMode="auto">
            <a:xfrm>
              <a:off x="5084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9</a:t>
              </a:r>
            </a:p>
          </p:txBody>
        </p:sp>
        <p:sp>
          <p:nvSpPr>
            <p:cNvPr id="266254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266247" name="Rectangle 95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726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7267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374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of nodes</a:t>
            </a:r>
          </a:p>
        </p:txBody>
      </p:sp>
      <p:grpSp>
        <p:nvGrpSpPr>
          <p:cNvPr id="26726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7313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7359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60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7314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7357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8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7315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7355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6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7316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7353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4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7317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7351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2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7318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7349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50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7319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7347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8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7320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7345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6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7321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7343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4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7322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7341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2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7323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7339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40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7324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7337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38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7325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6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7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8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29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0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1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2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3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4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5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36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7269" name="Freeform 53"/>
          <p:cNvSpPr>
            <a:spLocks/>
          </p:cNvSpPr>
          <p:nvPr/>
        </p:nvSpPr>
        <p:spPr bwMode="auto">
          <a:xfrm>
            <a:off x="73025" y="37369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0" name="Freeform 54"/>
          <p:cNvSpPr>
            <a:spLocks/>
          </p:cNvSpPr>
          <p:nvPr/>
        </p:nvSpPr>
        <p:spPr bwMode="auto">
          <a:xfrm>
            <a:off x="5181600" y="3581400"/>
            <a:ext cx="3352800" cy="3124200"/>
          </a:xfrm>
          <a:custGeom>
            <a:avLst/>
            <a:gdLst>
              <a:gd name="T0" fmla="*/ 2147483647 w 2112"/>
              <a:gd name="T1" fmla="*/ 0 h 1968"/>
              <a:gd name="T2" fmla="*/ 0 w 2112"/>
              <a:gd name="T3" fmla="*/ 2147483647 h 1968"/>
              <a:gd name="T4" fmla="*/ 2147483647 w 2112"/>
              <a:gd name="T5" fmla="*/ 2147483647 h 1968"/>
              <a:gd name="T6" fmla="*/ 2147483647 w 2112"/>
              <a:gd name="T7" fmla="*/ 2147483647 h 1968"/>
              <a:gd name="T8" fmla="*/ 2147483647 w 2112"/>
              <a:gd name="T9" fmla="*/ 2147483647 h 1968"/>
              <a:gd name="T10" fmla="*/ 2147483647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7271" name="Text Box 55"/>
          <p:cNvSpPr txBox="1">
            <a:spLocks noChangeArrowheads="1"/>
          </p:cNvSpPr>
          <p:nvPr/>
        </p:nvSpPr>
        <p:spPr bwMode="auto">
          <a:xfrm>
            <a:off x="1219200" y="1466850"/>
            <a:ext cx="7951788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max( max on left, max on right, value at root)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max( </a:t>
            </a:r>
            <a:r>
              <a:rPr lang="en-US" altLang="en-US" i="0">
                <a:solidFill>
                  <a:srgbClr val="FF99FF"/>
                </a:solidFill>
              </a:rPr>
              <a:t>8</a:t>
            </a:r>
            <a:r>
              <a:rPr lang="en-US" altLang="en-US" i="0"/>
              <a:t>, </a:t>
            </a:r>
            <a:r>
              <a:rPr lang="en-US" altLang="en-US" i="0">
                <a:solidFill>
                  <a:srgbClr val="FF99FF"/>
                </a:solidFill>
              </a:rPr>
              <a:t>9</a:t>
            </a:r>
            <a:r>
              <a:rPr lang="en-US" altLang="en-US" i="0"/>
              <a:t>, 3) = </a:t>
            </a:r>
            <a:r>
              <a:rPr lang="en-US" altLang="en-US" i="0">
                <a:solidFill>
                  <a:srgbClr val="FF99FF"/>
                </a:solidFill>
              </a:rPr>
              <a:t>9</a:t>
            </a:r>
          </a:p>
        </p:txBody>
      </p:sp>
      <p:grpSp>
        <p:nvGrpSpPr>
          <p:cNvPr id="267272" name="Group 56"/>
          <p:cNvGrpSpPr>
            <a:grpSpLocks/>
          </p:cNvGrpSpPr>
          <p:nvPr/>
        </p:nvGrpSpPr>
        <p:grpSpPr bwMode="auto">
          <a:xfrm>
            <a:off x="1219200" y="3276600"/>
            <a:ext cx="904875" cy="993775"/>
            <a:chOff x="768" y="2064"/>
            <a:chExt cx="570" cy="626"/>
          </a:xfrm>
        </p:grpSpPr>
        <p:grpSp>
          <p:nvGrpSpPr>
            <p:cNvPr id="267297" name="Group 57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67299" name="Group 5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7307" name="Freeform 5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08" name="Freeform 6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09" name="Freeform 6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10" name="Freeform 6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11" name="Freeform 6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312" name="Freeform 6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67300" name="Freeform 6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01" name="Freeform 6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302" name="Oval 6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03" name="Oval 6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04" name="Oval 6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05" name="Oval 7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7306" name="Oval 7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67298" name="Text Box 72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8</a:t>
              </a:r>
            </a:p>
          </p:txBody>
        </p:sp>
      </p:grpSp>
      <p:grpSp>
        <p:nvGrpSpPr>
          <p:cNvPr id="267273" name="Group 73"/>
          <p:cNvGrpSpPr>
            <a:grpSpLocks/>
          </p:cNvGrpSpPr>
          <p:nvPr/>
        </p:nvGrpSpPr>
        <p:grpSpPr bwMode="auto">
          <a:xfrm flipH="1">
            <a:off x="7553325" y="3044825"/>
            <a:ext cx="381000" cy="993775"/>
            <a:chOff x="2308" y="1513"/>
            <a:chExt cx="1162" cy="2570"/>
          </a:xfrm>
        </p:grpSpPr>
        <p:grpSp>
          <p:nvGrpSpPr>
            <p:cNvPr id="267283" name="Group 7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67291" name="Freeform 7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2" name="Freeform 7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3" name="Freeform 7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4" name="Freeform 7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5" name="Freeform 7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7296" name="Freeform 8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67284" name="Freeform 8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5" name="Freeform 8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6" name="Oval 8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7287" name="Oval 8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7288" name="Oval 8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7289" name="Oval 8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67290" name="Oval 8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67274" name="Text Box 88"/>
          <p:cNvSpPr txBox="1">
            <a:spLocks noChangeArrowheads="1"/>
          </p:cNvSpPr>
          <p:nvPr/>
        </p:nvSpPr>
        <p:spPr bwMode="auto">
          <a:xfrm>
            <a:off x="8070850" y="30638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9</a:t>
            </a:r>
          </a:p>
        </p:txBody>
      </p:sp>
      <p:grpSp>
        <p:nvGrpSpPr>
          <p:cNvPr id="267275" name="Group 89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67277" name="Freeform 9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8" name="Freeform 9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79" name="Freeform 9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0" name="Freeform 9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1" name="Freeform 9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82" name="Freeform 9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7276" name="Rectangle 95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829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68291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6829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68314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6836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6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8315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6835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68316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6835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68317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6835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68318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6835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8319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6835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5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68320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6834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68321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6834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68322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6834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68323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6834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68324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6834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4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68325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6833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833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68326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7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8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9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0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1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2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3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4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5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6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37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68293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987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of nodes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2447925" y="4568825"/>
            <a:ext cx="1644650" cy="1527175"/>
            <a:chOff x="2064" y="2878"/>
            <a:chExt cx="1036" cy="962"/>
          </a:xfrm>
        </p:grpSpPr>
        <p:sp>
          <p:nvSpPr>
            <p:cNvPr id="268296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68297" name="Group 56"/>
            <p:cNvGrpSpPr>
              <a:grpSpLocks/>
            </p:cNvGrpSpPr>
            <p:nvPr/>
          </p:nvGrpSpPr>
          <p:grpSpPr bwMode="auto">
            <a:xfrm>
              <a:off x="2544" y="2878"/>
              <a:ext cx="556" cy="626"/>
              <a:chOff x="768" y="2064"/>
              <a:chExt cx="556" cy="626"/>
            </a:xfrm>
          </p:grpSpPr>
          <p:grpSp>
            <p:nvGrpSpPr>
              <p:cNvPr id="268298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68300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68308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09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10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11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12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68313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68301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02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303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8304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8305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8306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68307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68299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3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/>
                  <a:t>?</a:t>
                </a:r>
              </a:p>
            </p:txBody>
          </p:sp>
        </p:grpSp>
      </p:grpSp>
      <p:sp>
        <p:nvSpPr>
          <p:cNvPr id="268295" name="Rectangle 72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9314" name="Text Box 2"/>
          <p:cNvSpPr txBox="1">
            <a:spLocks noChangeArrowheads="1"/>
          </p:cNvSpPr>
          <p:nvPr/>
        </p:nvSpPr>
        <p:spPr bwMode="auto">
          <a:xfrm>
            <a:off x="1812925" y="1725613"/>
            <a:ext cx="2317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3+4+2+8+…</a:t>
            </a:r>
          </a:p>
        </p:txBody>
      </p:sp>
      <p:sp>
        <p:nvSpPr>
          <p:cNvPr id="269315" name="Line 3"/>
          <p:cNvSpPr>
            <a:spLocks noChangeShapeType="1"/>
          </p:cNvSpPr>
          <p:nvPr/>
        </p:nvSpPr>
        <p:spPr bwMode="auto">
          <a:xfrm>
            <a:off x="3657600" y="2239963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6" name="Text Box 4"/>
          <p:cNvSpPr txBox="1">
            <a:spLocks noChangeArrowheads="1"/>
          </p:cNvSpPr>
          <p:nvPr/>
        </p:nvSpPr>
        <p:spPr bwMode="auto">
          <a:xfrm>
            <a:off x="3803650" y="2239963"/>
            <a:ext cx="2825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so far is 17</a:t>
            </a:r>
          </a:p>
        </p:txBody>
      </p:sp>
      <p:sp>
        <p:nvSpPr>
          <p:cNvPr id="269317" name="Line 5"/>
          <p:cNvSpPr>
            <a:spLocks noChangeShapeType="1"/>
          </p:cNvSpPr>
          <p:nvPr/>
        </p:nvSpPr>
        <p:spPr bwMode="auto">
          <a:xfrm>
            <a:off x="1828800" y="2925763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69318" name="Text Box 6"/>
          <p:cNvSpPr txBox="1">
            <a:spLocks noChangeArrowheads="1"/>
          </p:cNvSpPr>
          <p:nvPr/>
        </p:nvSpPr>
        <p:spPr bwMode="auto">
          <a:xfrm>
            <a:off x="1965325" y="2925763"/>
            <a:ext cx="23177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Sum so far is</a:t>
            </a:r>
          </a:p>
        </p:txBody>
      </p:sp>
      <p:sp>
        <p:nvSpPr>
          <p:cNvPr id="285703" name="Text Box 7"/>
          <p:cNvSpPr txBox="1">
            <a:spLocks noChangeArrowheads="1"/>
          </p:cNvSpPr>
          <p:nvPr/>
        </p:nvSpPr>
        <p:spPr bwMode="auto">
          <a:xfrm>
            <a:off x="4337050" y="292576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0</a:t>
            </a:r>
          </a:p>
        </p:txBody>
      </p:sp>
      <p:sp>
        <p:nvSpPr>
          <p:cNvPr id="269320" name="Text Box 8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5705" name="Text Box 9"/>
          <p:cNvSpPr txBox="1">
            <a:spLocks noChangeArrowheads="1"/>
          </p:cNvSpPr>
          <p:nvPr/>
        </p:nvSpPr>
        <p:spPr bwMode="auto">
          <a:xfrm>
            <a:off x="2193925" y="3829050"/>
            <a:ext cx="596900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NewSum = OldSum + nextElement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0       +         3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         3      </a:t>
            </a:r>
          </a:p>
        </p:txBody>
      </p:sp>
      <p:sp>
        <p:nvSpPr>
          <p:cNvPr id="269322" name="Rectangle 9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57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57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57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5703" grpId="0" autoUpdateAnimBg="0"/>
      <p:bldP spid="285705" grpId="0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0338" name="Text Box 2"/>
          <p:cNvSpPr txBox="1">
            <a:spLocks noChangeArrowheads="1"/>
          </p:cNvSpPr>
          <p:nvPr/>
        </p:nvSpPr>
        <p:spPr bwMode="auto">
          <a:xfrm>
            <a:off x="1827213" y="1739900"/>
            <a:ext cx="2216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3*4*2*3*…</a:t>
            </a:r>
          </a:p>
        </p:txBody>
      </p:sp>
      <p:sp>
        <p:nvSpPr>
          <p:cNvPr id="270339" name="Line 3"/>
          <p:cNvSpPr>
            <a:spLocks noChangeShapeType="1"/>
          </p:cNvSpPr>
          <p:nvPr/>
        </p:nvSpPr>
        <p:spPr bwMode="auto">
          <a:xfrm>
            <a:off x="3671888" y="22542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0" name="Text Box 4"/>
          <p:cNvSpPr txBox="1">
            <a:spLocks noChangeArrowheads="1"/>
          </p:cNvSpPr>
          <p:nvPr/>
        </p:nvSpPr>
        <p:spPr bwMode="auto">
          <a:xfrm>
            <a:off x="3665538" y="2254250"/>
            <a:ext cx="33448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Product so far is 72</a:t>
            </a:r>
          </a:p>
        </p:txBody>
      </p:sp>
      <p:sp>
        <p:nvSpPr>
          <p:cNvPr id="270341" name="Line 5"/>
          <p:cNvSpPr>
            <a:spLocks noChangeShapeType="1"/>
          </p:cNvSpPr>
          <p:nvPr/>
        </p:nvSpPr>
        <p:spPr bwMode="auto">
          <a:xfrm>
            <a:off x="1843088" y="29400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0342" name="Text Box 6"/>
          <p:cNvSpPr txBox="1">
            <a:spLocks noChangeArrowheads="1"/>
          </p:cNvSpPr>
          <p:nvPr/>
        </p:nvSpPr>
        <p:spPr bwMode="auto">
          <a:xfrm>
            <a:off x="1963738" y="2970213"/>
            <a:ext cx="2836862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Product so far is</a:t>
            </a:r>
          </a:p>
        </p:txBody>
      </p:sp>
      <p:sp>
        <p:nvSpPr>
          <p:cNvPr id="286727" name="Text Box 7"/>
          <p:cNvSpPr txBox="1">
            <a:spLocks noChangeArrowheads="1"/>
          </p:cNvSpPr>
          <p:nvPr/>
        </p:nvSpPr>
        <p:spPr bwMode="auto">
          <a:xfrm>
            <a:off x="4808538" y="2970213"/>
            <a:ext cx="3873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</a:p>
        </p:txBody>
      </p:sp>
      <p:sp>
        <p:nvSpPr>
          <p:cNvPr id="270344" name="Text Box 8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6729" name="Text Box 9"/>
          <p:cNvSpPr txBox="1">
            <a:spLocks noChangeArrowheads="1"/>
          </p:cNvSpPr>
          <p:nvPr/>
        </p:nvSpPr>
        <p:spPr bwMode="auto">
          <a:xfrm>
            <a:off x="2193925" y="3827463"/>
            <a:ext cx="6022975" cy="15541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NewProd = OldProd × nextElement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1        ×         3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          3      </a:t>
            </a:r>
          </a:p>
        </p:txBody>
      </p:sp>
      <p:sp>
        <p:nvSpPr>
          <p:cNvPr id="270346" name="Rectangle 9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67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67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67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27" grpId="0" autoUpdateAnimBg="0"/>
      <p:bldP spid="28672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1362" name="Text Box 2"/>
          <p:cNvSpPr txBox="1">
            <a:spLocks noChangeArrowheads="1"/>
          </p:cNvSpPr>
          <p:nvPr/>
        </p:nvSpPr>
        <p:spPr bwMode="auto">
          <a:xfrm>
            <a:off x="1827213" y="1787525"/>
            <a:ext cx="4703762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True and True and False and …</a:t>
            </a:r>
          </a:p>
        </p:txBody>
      </p:sp>
      <p:sp>
        <p:nvSpPr>
          <p:cNvPr id="271363" name="Line 3"/>
          <p:cNvSpPr>
            <a:spLocks noChangeShapeType="1"/>
          </p:cNvSpPr>
          <p:nvPr/>
        </p:nvSpPr>
        <p:spPr bwMode="auto">
          <a:xfrm>
            <a:off x="4025900" y="22542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4" name="Text Box 4"/>
          <p:cNvSpPr txBox="1">
            <a:spLocks noChangeArrowheads="1"/>
          </p:cNvSpPr>
          <p:nvPr/>
        </p:nvSpPr>
        <p:spPr bwMode="auto">
          <a:xfrm>
            <a:off x="4087813" y="2254250"/>
            <a:ext cx="429418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Conclusion so far is True</a:t>
            </a:r>
          </a:p>
        </p:txBody>
      </p:sp>
      <p:sp>
        <p:nvSpPr>
          <p:cNvPr id="271365" name="Line 5"/>
          <p:cNvSpPr>
            <a:spLocks noChangeShapeType="1"/>
          </p:cNvSpPr>
          <p:nvPr/>
        </p:nvSpPr>
        <p:spPr bwMode="auto">
          <a:xfrm>
            <a:off x="1843088" y="29400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1366" name="Text Box 6"/>
          <p:cNvSpPr txBox="1">
            <a:spLocks noChangeArrowheads="1"/>
          </p:cNvSpPr>
          <p:nvPr/>
        </p:nvSpPr>
        <p:spPr bwMode="auto">
          <a:xfrm>
            <a:off x="1963738" y="3017838"/>
            <a:ext cx="3016250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Conclusion so far is</a:t>
            </a:r>
          </a:p>
        </p:txBody>
      </p:sp>
      <p:sp>
        <p:nvSpPr>
          <p:cNvPr id="577543" name="Text Box 7"/>
          <p:cNvSpPr txBox="1">
            <a:spLocks noChangeArrowheads="1"/>
          </p:cNvSpPr>
          <p:nvPr/>
        </p:nvSpPr>
        <p:spPr bwMode="auto">
          <a:xfrm>
            <a:off x="5240338" y="3017838"/>
            <a:ext cx="855662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True</a:t>
            </a:r>
          </a:p>
        </p:txBody>
      </p:sp>
      <p:sp>
        <p:nvSpPr>
          <p:cNvPr id="271368" name="Text Box 8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577545" name="Text Box 9"/>
          <p:cNvSpPr txBox="1">
            <a:spLocks noChangeArrowheads="1"/>
          </p:cNvSpPr>
          <p:nvPr/>
        </p:nvSpPr>
        <p:spPr bwMode="auto">
          <a:xfrm>
            <a:off x="2193925" y="3829050"/>
            <a:ext cx="6372225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NewProd = OldProd and nextElement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True  and  True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        True      </a:t>
            </a:r>
          </a:p>
        </p:txBody>
      </p:sp>
      <p:sp>
        <p:nvSpPr>
          <p:cNvPr id="271370" name="Rectangle 9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775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775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75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775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775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7543" grpId="0" autoUpdateAnimBg="0"/>
      <p:bldP spid="577545" grpId="0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2386" name="Text Box 2"/>
          <p:cNvSpPr txBox="1">
            <a:spLocks noChangeArrowheads="1"/>
          </p:cNvSpPr>
          <p:nvPr/>
        </p:nvSpPr>
        <p:spPr bwMode="auto">
          <a:xfrm>
            <a:off x="1827213" y="1739900"/>
            <a:ext cx="269081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Max(3,4,2,3,…</a:t>
            </a:r>
          </a:p>
        </p:txBody>
      </p:sp>
      <p:sp>
        <p:nvSpPr>
          <p:cNvPr id="272387" name="Line 3"/>
          <p:cNvSpPr>
            <a:spLocks noChangeShapeType="1"/>
          </p:cNvSpPr>
          <p:nvPr/>
        </p:nvSpPr>
        <p:spPr bwMode="auto">
          <a:xfrm>
            <a:off x="4114800" y="22542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2388" name="Text Box 4"/>
          <p:cNvSpPr txBox="1">
            <a:spLocks noChangeArrowheads="1"/>
          </p:cNvSpPr>
          <p:nvPr/>
        </p:nvSpPr>
        <p:spPr bwMode="auto">
          <a:xfrm>
            <a:off x="4176713" y="2254250"/>
            <a:ext cx="2624137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so far is 4</a:t>
            </a:r>
          </a:p>
        </p:txBody>
      </p:sp>
      <p:sp>
        <p:nvSpPr>
          <p:cNvPr id="272389" name="Line 5"/>
          <p:cNvSpPr>
            <a:spLocks noChangeShapeType="1"/>
          </p:cNvSpPr>
          <p:nvPr/>
        </p:nvSpPr>
        <p:spPr bwMode="auto">
          <a:xfrm>
            <a:off x="1843088" y="2940050"/>
            <a:ext cx="0" cy="6096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2390" name="Text Box 6"/>
          <p:cNvSpPr txBox="1">
            <a:spLocks noChangeArrowheads="1"/>
          </p:cNvSpPr>
          <p:nvPr/>
        </p:nvSpPr>
        <p:spPr bwMode="auto">
          <a:xfrm>
            <a:off x="1963738" y="2970213"/>
            <a:ext cx="23193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Max so far is</a:t>
            </a:r>
          </a:p>
        </p:txBody>
      </p:sp>
      <p:sp>
        <p:nvSpPr>
          <p:cNvPr id="287751" name="Text Box 7"/>
          <p:cNvSpPr txBox="1">
            <a:spLocks noChangeArrowheads="1"/>
          </p:cNvSpPr>
          <p:nvPr/>
        </p:nvSpPr>
        <p:spPr bwMode="auto">
          <a:xfrm>
            <a:off x="4267200" y="2879725"/>
            <a:ext cx="715963" cy="70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000" i="0"/>
              <a:t>-</a:t>
            </a:r>
            <a:r>
              <a:rPr lang="en-US" altLang="en-US" sz="4000" i="0">
                <a:latin typeface="Symbol" pitchFamily="18" charset="2"/>
              </a:rPr>
              <a:t>¥</a:t>
            </a:r>
          </a:p>
        </p:txBody>
      </p:sp>
      <p:sp>
        <p:nvSpPr>
          <p:cNvPr id="272392" name="Text Box 8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7753" name="Text Box 9"/>
          <p:cNvSpPr txBox="1">
            <a:spLocks noChangeArrowheads="1"/>
          </p:cNvSpPr>
          <p:nvPr/>
        </p:nvSpPr>
        <p:spPr bwMode="auto">
          <a:xfrm>
            <a:off x="2193925" y="3829050"/>
            <a:ext cx="6815138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NewMax = max(OldMax, next Element)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max(    -</a:t>
            </a:r>
            <a:r>
              <a:rPr lang="en-US" altLang="en-US" i="0">
                <a:latin typeface="Symbol" pitchFamily="18" charset="2"/>
              </a:rPr>
              <a:t>¥</a:t>
            </a:r>
            <a:r>
              <a:rPr lang="en-US" altLang="en-US" i="0"/>
              <a:t>     ,         3          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               =                      3      </a:t>
            </a:r>
          </a:p>
        </p:txBody>
      </p:sp>
      <p:sp>
        <p:nvSpPr>
          <p:cNvPr id="272394" name="Rectangle 9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877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877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877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877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7751" grpId="0" autoUpdateAnimBg="0"/>
      <p:bldP spid="287753" grpId="0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341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73411" name="Picture 7" descr="02-223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905000"/>
            <a:ext cx="8763000" cy="3594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3412" name="Rectangle 3"/>
          <p:cNvSpPr>
            <a:spLocks noChangeArrowheads="1"/>
          </p:cNvSpPr>
          <p:nvPr/>
        </p:nvSpPr>
        <p:spPr bwMode="auto">
          <a:xfrm>
            <a:off x="7580313" y="228600"/>
            <a:ext cx="10429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(max)</a:t>
            </a:r>
          </a:p>
        </p:txBody>
      </p:sp>
    </p:spTree>
  </p:cSld>
  <p:clrMapOvr>
    <a:masterClrMapping/>
  </p:clrMapOvr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74435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9638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height of tree = </a:t>
            </a:r>
            <a:r>
              <a:rPr lang="en-US" altLang="en-US" i="0" dirty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274436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448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452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448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452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448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452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448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452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448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451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2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448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451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448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451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448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451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448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451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449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450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1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449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450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0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449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450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50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449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0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74437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74475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6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7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8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9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0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60"/>
          <p:cNvGrpSpPr>
            <a:grpSpLocks/>
          </p:cNvGrpSpPr>
          <p:nvPr/>
        </p:nvGrpSpPr>
        <p:grpSpPr bwMode="auto">
          <a:xfrm>
            <a:off x="73025" y="1706563"/>
            <a:ext cx="8461375" cy="4999037"/>
            <a:chOff x="46" y="1075"/>
            <a:chExt cx="5330" cy="3149"/>
          </a:xfrm>
        </p:grpSpPr>
        <p:sp>
          <p:nvSpPr>
            <p:cNvPr id="274440" name="Freeform 61"/>
            <p:cNvSpPr>
              <a:spLocks/>
            </p:cNvSpPr>
            <p:nvPr/>
          </p:nvSpPr>
          <p:spPr bwMode="auto">
            <a:xfrm>
              <a:off x="46" y="2349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41" name="Freeform 62"/>
            <p:cNvSpPr>
              <a:spLocks/>
            </p:cNvSpPr>
            <p:nvPr/>
          </p:nvSpPr>
          <p:spPr bwMode="auto">
            <a:xfrm>
              <a:off x="3264" y="2256"/>
              <a:ext cx="2112" cy="1968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4442" name="Group 63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74461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4469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0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1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2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3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4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462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3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4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5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6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7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8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74443" name="Text Box 78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3</a:t>
              </a:r>
            </a:p>
          </p:txBody>
        </p:sp>
        <p:grpSp>
          <p:nvGrpSpPr>
            <p:cNvPr id="274444" name="Group 79"/>
            <p:cNvGrpSpPr>
              <a:grpSpLocks/>
            </p:cNvGrpSpPr>
            <p:nvPr/>
          </p:nvGrpSpPr>
          <p:grpSpPr bwMode="auto">
            <a:xfrm flipH="1">
              <a:off x="4758" y="1918"/>
              <a:ext cx="240" cy="626"/>
              <a:chOff x="2308" y="1513"/>
              <a:chExt cx="1162" cy="2570"/>
            </a:xfrm>
          </p:grpSpPr>
          <p:grpSp>
            <p:nvGrpSpPr>
              <p:cNvPr id="274447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4455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6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7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8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9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60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448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49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50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1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2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3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4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74445" name="Text Box 94"/>
            <p:cNvSpPr txBox="1">
              <a:spLocks noChangeArrowheads="1"/>
            </p:cNvSpPr>
            <p:nvPr/>
          </p:nvSpPr>
          <p:spPr bwMode="auto">
            <a:xfrm>
              <a:off x="5084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4</a:t>
              </a:r>
            </a:p>
          </p:txBody>
        </p:sp>
        <p:sp>
          <p:nvSpPr>
            <p:cNvPr id="274446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274439" name="Rectangle 95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545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75459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3526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height </a:t>
            </a:r>
            <a:r>
              <a:rPr lang="en-US" altLang="en-US" i="0" dirty="0"/>
              <a:t>of tree</a:t>
            </a:r>
          </a:p>
        </p:txBody>
      </p:sp>
      <p:grpSp>
        <p:nvGrpSpPr>
          <p:cNvPr id="275460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5505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5551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52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5506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5549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50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5507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5547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8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5508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5545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6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5509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5543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4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5510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5541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2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5511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5539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40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5512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5537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8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5513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5535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6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5514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5533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4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5515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5531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2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5516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5529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530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5517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8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9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0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1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2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3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4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5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6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7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8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5461" name="Freeform 53"/>
          <p:cNvSpPr>
            <a:spLocks/>
          </p:cNvSpPr>
          <p:nvPr/>
        </p:nvSpPr>
        <p:spPr bwMode="auto">
          <a:xfrm>
            <a:off x="73025" y="37369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62" name="Freeform 54"/>
          <p:cNvSpPr>
            <a:spLocks/>
          </p:cNvSpPr>
          <p:nvPr/>
        </p:nvSpPr>
        <p:spPr bwMode="auto">
          <a:xfrm>
            <a:off x="5181600" y="3581400"/>
            <a:ext cx="3352800" cy="3124200"/>
          </a:xfrm>
          <a:custGeom>
            <a:avLst/>
            <a:gdLst>
              <a:gd name="T0" fmla="*/ 2147483647 w 2112"/>
              <a:gd name="T1" fmla="*/ 0 h 1968"/>
              <a:gd name="T2" fmla="*/ 0 w 2112"/>
              <a:gd name="T3" fmla="*/ 2147483647 h 1968"/>
              <a:gd name="T4" fmla="*/ 2147483647 w 2112"/>
              <a:gd name="T5" fmla="*/ 2147483647 h 1968"/>
              <a:gd name="T6" fmla="*/ 2147483647 w 2112"/>
              <a:gd name="T7" fmla="*/ 2147483647 h 1968"/>
              <a:gd name="T8" fmla="*/ 2147483647 w 2112"/>
              <a:gd name="T9" fmla="*/ 2147483647 h 1968"/>
              <a:gd name="T10" fmla="*/ 2147483647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5463" name="Text Box 55"/>
          <p:cNvSpPr txBox="1">
            <a:spLocks noChangeArrowheads="1"/>
          </p:cNvSpPr>
          <p:nvPr/>
        </p:nvSpPr>
        <p:spPr bwMode="auto">
          <a:xfrm>
            <a:off x="1584325" y="1466850"/>
            <a:ext cx="67119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= </a:t>
            </a:r>
            <a:r>
              <a:rPr lang="en-US" altLang="en-US" i="0"/>
              <a:t>max(height </a:t>
            </a:r>
            <a:r>
              <a:rPr lang="en-US" altLang="en-US" i="0" dirty="0"/>
              <a:t>of </a:t>
            </a:r>
            <a:r>
              <a:rPr lang="en-US" altLang="en-US" i="0" err="1"/>
              <a:t>left</a:t>
            </a:r>
            <a:r>
              <a:rPr lang="en-US" altLang="en-US" i="0"/>
              <a:t>,height </a:t>
            </a:r>
            <a:r>
              <a:rPr lang="en-US" altLang="en-US" i="0" dirty="0"/>
              <a:t>on right)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= max(</a:t>
            </a:r>
            <a:r>
              <a:rPr lang="en-US" altLang="en-US" i="0" dirty="0">
                <a:solidFill>
                  <a:srgbClr val="FF99FF"/>
                </a:solidFill>
              </a:rPr>
              <a:t>3</a:t>
            </a:r>
            <a:r>
              <a:rPr lang="en-US" altLang="en-US" i="0" dirty="0"/>
              <a:t>,</a:t>
            </a:r>
            <a:r>
              <a:rPr lang="en-US" altLang="en-US" i="0" dirty="0">
                <a:solidFill>
                  <a:srgbClr val="FF99FF"/>
                </a:solidFill>
              </a:rPr>
              <a:t>4)</a:t>
            </a:r>
            <a:r>
              <a:rPr lang="en-US" altLang="en-US" i="0" dirty="0"/>
              <a:t> + 1 = </a:t>
            </a:r>
            <a:r>
              <a:rPr lang="en-US" altLang="en-US" i="0" dirty="0">
                <a:solidFill>
                  <a:srgbClr val="FF99FF"/>
                </a:solidFill>
              </a:rPr>
              <a:t>5</a:t>
            </a:r>
          </a:p>
        </p:txBody>
      </p:sp>
      <p:grpSp>
        <p:nvGrpSpPr>
          <p:cNvPr id="275464" name="Group 56"/>
          <p:cNvGrpSpPr>
            <a:grpSpLocks/>
          </p:cNvGrpSpPr>
          <p:nvPr/>
        </p:nvGrpSpPr>
        <p:grpSpPr bwMode="auto">
          <a:xfrm>
            <a:off x="1219200" y="3276600"/>
            <a:ext cx="904875" cy="993775"/>
            <a:chOff x="768" y="2064"/>
            <a:chExt cx="570" cy="626"/>
          </a:xfrm>
        </p:grpSpPr>
        <p:grpSp>
          <p:nvGrpSpPr>
            <p:cNvPr id="275489" name="Group 57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75491" name="Group 5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5499" name="Freeform 5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0" name="Freeform 6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1" name="Freeform 6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2" name="Freeform 6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3" name="Freeform 6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504" name="Freeform 6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5492" name="Freeform 6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93" name="Freeform 6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94" name="Oval 6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495" name="Oval 6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496" name="Oval 6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497" name="Oval 7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5498" name="Oval 7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75490" name="Text Box 72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3</a:t>
              </a:r>
            </a:p>
          </p:txBody>
        </p:sp>
      </p:grpSp>
      <p:grpSp>
        <p:nvGrpSpPr>
          <p:cNvPr id="275465" name="Group 73"/>
          <p:cNvGrpSpPr>
            <a:grpSpLocks/>
          </p:cNvGrpSpPr>
          <p:nvPr/>
        </p:nvGrpSpPr>
        <p:grpSpPr bwMode="auto">
          <a:xfrm flipH="1">
            <a:off x="7553325" y="3044825"/>
            <a:ext cx="381000" cy="993775"/>
            <a:chOff x="2308" y="1513"/>
            <a:chExt cx="1162" cy="2570"/>
          </a:xfrm>
        </p:grpSpPr>
        <p:grpSp>
          <p:nvGrpSpPr>
            <p:cNvPr id="275475" name="Group 7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75483" name="Freeform 7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4" name="Freeform 7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5" name="Freeform 7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6" name="Freeform 7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7" name="Freeform 7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5488" name="Freeform 8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5476" name="Freeform 8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7" name="Freeform 8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8" name="Oval 8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5479" name="Oval 8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5480" name="Oval 8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5481" name="Oval 8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5482" name="Oval 8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75466" name="Text Box 88"/>
          <p:cNvSpPr txBox="1">
            <a:spLocks noChangeArrowheads="1"/>
          </p:cNvSpPr>
          <p:nvPr/>
        </p:nvSpPr>
        <p:spPr bwMode="auto">
          <a:xfrm>
            <a:off x="8070850" y="30638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4</a:t>
            </a:r>
          </a:p>
        </p:txBody>
      </p:sp>
      <p:grpSp>
        <p:nvGrpSpPr>
          <p:cNvPr id="275467" name="Group 89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75469" name="Freeform 9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0" name="Freeform 9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1" name="Freeform 9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2" name="Freeform 9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3" name="Freeform 9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4" name="Freeform 9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5468" name="Rectangle 95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Rectangle 90">
            <a:extLst>
              <a:ext uri="{FF2B5EF4-FFF2-40B4-BE49-F238E27FC236}">
                <a16:creationId xmlns:a16="http://schemas.microsoft.com/office/drawing/2014/main" id="{F8680555-10C5-4103-91EA-42D64E4CF3A3}"/>
              </a:ext>
            </a:extLst>
          </p:cNvPr>
          <p:cNvSpPr/>
          <p:nvPr/>
        </p:nvSpPr>
        <p:spPr>
          <a:xfrm>
            <a:off x="76200" y="558800"/>
            <a:ext cx="4038600" cy="2554545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6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6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6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6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600" i="0" dirty="0">
                <a:solidFill>
                  <a:schemeClr val="bg2"/>
                </a:solidFill>
              </a:rPr>
              <a:t> </a:t>
            </a:r>
            <a:b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600" i="0" dirty="0">
                <a:solidFill>
                  <a:schemeClr val="bg2"/>
                </a:solidFill>
              </a:rPr>
              <a:t>)</a:t>
            </a:r>
            <a:endParaRPr lang="en-US" altLang="en-US" sz="16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sp>
        <p:nvSpPr>
          <p:cNvPr id="148484" name="Text Box 7"/>
          <p:cNvSpPr txBox="1">
            <a:spLocks noChangeArrowheads="1"/>
          </p:cNvSpPr>
          <p:nvPr/>
        </p:nvSpPr>
        <p:spPr bwMode="auto">
          <a:xfrm>
            <a:off x="3352800" y="2772216"/>
            <a:ext cx="6400800" cy="3933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endParaRPr lang="en-US" altLang="en-US" sz="2400" i="0" dirty="0"/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If it is small enough solve it on your own.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Allocate work </a:t>
            </a:r>
          </a:p>
          <a:p>
            <a:pPr lvl="1" eaLnBrk="1" hangingPunct="1"/>
            <a:r>
              <a:rPr lang="en-US" altLang="en-US" sz="2400" i="0" dirty="0"/>
              <a:t>Construct one or more sub-instances</a:t>
            </a:r>
          </a:p>
          <a:p>
            <a:pPr lvl="2" eaLnBrk="1" hangingPunct="1"/>
            <a:r>
              <a:rPr lang="en-US" altLang="en-US" i="0" dirty="0"/>
              <a:t>It must be smaller</a:t>
            </a:r>
          </a:p>
          <a:p>
            <a:pPr lvl="2" eaLnBrk="1" hangingPunct="1"/>
            <a:r>
              <a:rPr lang="en-US" altLang="en-US" i="0" dirty="0"/>
              <a:t>and meet the precondition</a:t>
            </a:r>
          </a:p>
          <a:p>
            <a:pPr lvl="1" eaLnBrk="1" hangingPunct="1"/>
            <a:r>
              <a:rPr lang="en-US" altLang="en-US" sz="2400" i="0" dirty="0"/>
              <a:t>Assume by magic your friends </a:t>
            </a:r>
            <a:br>
              <a:rPr lang="en-US" altLang="en-US" sz="2400" i="0" dirty="0"/>
            </a:br>
            <a:r>
              <a:rPr lang="en-US" altLang="en-US" sz="2400" i="0" dirty="0"/>
              <a:t>  give you the answer for these.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Use this help to solve your own instance.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Do </a:t>
            </a:r>
            <a:r>
              <a:rPr lang="en-US" altLang="en-US" sz="2400" b="1" i="0" u="sng" dirty="0"/>
              <a:t>not</a:t>
            </a:r>
            <a:r>
              <a:rPr lang="en-US" altLang="en-US" sz="2400" i="0" dirty="0"/>
              <a:t> worry about anything else.</a:t>
            </a:r>
          </a:p>
        </p:txBody>
      </p:sp>
      <p:sp>
        <p:nvSpPr>
          <p:cNvPr id="30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sp>
        <p:nvSpPr>
          <p:cNvPr id="423" name="Text Box 5">
            <a:extLst>
              <a:ext uri="{FF2B5EF4-FFF2-40B4-BE49-F238E27FC236}">
                <a16:creationId xmlns:a16="http://schemas.microsoft.com/office/drawing/2014/main" id="{971D0B17-2BB1-435F-B514-3739D92BD0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2726055"/>
            <a:ext cx="43434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Consider your input instance</a:t>
            </a:r>
          </a:p>
        </p:txBody>
      </p:sp>
      <p:grpSp>
        <p:nvGrpSpPr>
          <p:cNvPr id="92" name="Group 98">
            <a:extLst>
              <a:ext uri="{FF2B5EF4-FFF2-40B4-BE49-F238E27FC236}">
                <a16:creationId xmlns:a16="http://schemas.microsoft.com/office/drawing/2014/main" id="{F5E34369-4866-49E3-A453-B27EF81362BF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3265389"/>
            <a:ext cx="395457" cy="697011"/>
            <a:chOff x="2432" y="1328"/>
            <a:chExt cx="906" cy="2075"/>
          </a:xfrm>
        </p:grpSpPr>
        <p:sp>
          <p:nvSpPr>
            <p:cNvPr id="93" name="Freeform 99">
              <a:extLst>
                <a:ext uri="{FF2B5EF4-FFF2-40B4-BE49-F238E27FC236}">
                  <a16:creationId xmlns:a16="http://schemas.microsoft.com/office/drawing/2014/main" id="{D1535D7A-872A-44C3-97BF-03F3BFE3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4" name="Freeform 100">
              <a:extLst>
                <a:ext uri="{FF2B5EF4-FFF2-40B4-BE49-F238E27FC236}">
                  <a16:creationId xmlns:a16="http://schemas.microsoft.com/office/drawing/2014/main" id="{F7583599-92B0-4955-ABF8-804B8E11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5" name="Freeform 101">
              <a:extLst>
                <a:ext uri="{FF2B5EF4-FFF2-40B4-BE49-F238E27FC236}">
                  <a16:creationId xmlns:a16="http://schemas.microsoft.com/office/drawing/2014/main" id="{53E94831-4244-4256-AA62-8B5A454B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6" name="Freeform 102">
              <a:extLst>
                <a:ext uri="{FF2B5EF4-FFF2-40B4-BE49-F238E27FC236}">
                  <a16:creationId xmlns:a16="http://schemas.microsoft.com/office/drawing/2014/main" id="{AB6E19FA-DB98-4D51-8CA7-15F993CC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7" name="Freeform 103">
              <a:extLst>
                <a:ext uri="{FF2B5EF4-FFF2-40B4-BE49-F238E27FC236}">
                  <a16:creationId xmlns:a16="http://schemas.microsoft.com/office/drawing/2014/main" id="{63364C81-987B-447F-B72E-033435554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8" name="Freeform 104">
              <a:extLst>
                <a:ext uri="{FF2B5EF4-FFF2-40B4-BE49-F238E27FC236}">
                  <a16:creationId xmlns:a16="http://schemas.microsoft.com/office/drawing/2014/main" id="{3C787CB5-54F2-4FBB-B202-E8452D713CD9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6172200" y="857071"/>
            <a:ext cx="2133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list</a:t>
            </a:r>
          </a:p>
          <a:p>
            <a:pPr eaLnBrk="1" hangingPunct="1">
              <a:spcBef>
                <a:spcPct val="0"/>
              </a:spcBef>
              <a:buNone/>
            </a:pPr>
            <a:endParaRPr lang="en-US" altLang="en-US" sz="2400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sorted</a:t>
            </a:r>
            <a:endParaRPr lang="en-US" altLang="en-US" sz="2000" i="0" dirty="0">
              <a:solidFill>
                <a:schemeClr val="accent1"/>
              </a:solidFill>
            </a:endParaRPr>
          </a:p>
        </p:txBody>
      </p:sp>
      <p:grpSp>
        <p:nvGrpSpPr>
          <p:cNvPr id="104" name="Group 103"/>
          <p:cNvGrpSpPr/>
          <p:nvPr/>
        </p:nvGrpSpPr>
        <p:grpSpPr>
          <a:xfrm>
            <a:off x="4296547" y="750068"/>
            <a:ext cx="3712231" cy="1370747"/>
            <a:chOff x="4296547" y="750068"/>
            <a:chExt cx="3712231" cy="1370747"/>
          </a:xfrm>
        </p:grpSpPr>
        <p:sp>
          <p:nvSpPr>
            <p:cNvPr id="105" name="Text Box 7"/>
            <p:cNvSpPr txBox="1">
              <a:spLocks noChangeArrowheads="1"/>
            </p:cNvSpPr>
            <p:nvPr/>
          </p:nvSpPr>
          <p:spPr bwMode="auto">
            <a:xfrm>
              <a:off x="4884578" y="875675"/>
              <a:ext cx="3124200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400" i="0" dirty="0" err="1"/>
                <a:t>Precond</a:t>
              </a:r>
              <a:r>
                <a:rPr lang="en-US" altLang="en-US" sz="2400" i="0" dirty="0"/>
                <a:t>:</a:t>
              </a:r>
            </a:p>
            <a:p>
              <a:pPr eaLnBrk="1" hangingPunct="1">
                <a:spcBef>
                  <a:spcPct val="0"/>
                </a:spcBef>
                <a:buNone/>
              </a:pPr>
              <a:endParaRPr lang="en-US" altLang="en-US" sz="2400" i="0" dirty="0"/>
            </a:p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400" i="0" dirty="0" err="1"/>
                <a:t>Postcond</a:t>
              </a:r>
              <a:r>
                <a:rPr lang="en-US" altLang="en-US" sz="2400" i="0" dirty="0"/>
                <a:t>:</a:t>
              </a:r>
            </a:p>
          </p:txBody>
        </p:sp>
        <p:pic>
          <p:nvPicPr>
            <p:cNvPr id="106" name="Picture 6">
              <a:extLst>
                <a:ext uri="{FF2B5EF4-FFF2-40B4-BE49-F238E27FC236}">
                  <a16:creationId xmlns:a16="http://schemas.microsoft.com/office/drawing/2014/main" id="{E092B12A-83F8-48B8-8636-B568E62D24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07805" y="750068"/>
              <a:ext cx="492795" cy="718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4">
              <a:extLst>
                <a:ext uri="{FF2B5EF4-FFF2-40B4-BE49-F238E27FC236}">
                  <a16:creationId xmlns:a16="http://schemas.microsoft.com/office/drawing/2014/main" id="{075F2562-51B4-4380-B68E-4D5F8DA266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96547" y="1486570"/>
              <a:ext cx="703305" cy="634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cxnSp>
        <p:nvCxnSpPr>
          <p:cNvPr id="99" name="Straight Arrow Connector 98"/>
          <p:cNvCxnSpPr>
            <a:cxnSpLocks/>
          </p:cNvCxnSpPr>
          <p:nvPr/>
        </p:nvCxnSpPr>
        <p:spPr bwMode="auto">
          <a:xfrm flipH="1" flipV="1">
            <a:off x="1676400" y="1143000"/>
            <a:ext cx="1822042" cy="2210020"/>
          </a:xfrm>
          <a:prstGeom prst="straightConnector1">
            <a:avLst/>
          </a:prstGeom>
          <a:noFill/>
          <a:ln w="22225" cap="flat" cmpd="sng" algn="ctr">
            <a:solidFill>
              <a:srgbClr val="FF0000"/>
            </a:solidFill>
            <a:prstDash val="solid"/>
            <a:round/>
            <a:headEnd type="none" w="med" len="med"/>
            <a:tailEnd type="arrow"/>
          </a:ln>
          <a:effectLst/>
        </p:spPr>
      </p:cxnSp>
      <p:sp>
        <p:nvSpPr>
          <p:cNvPr id="100" name="Rectangle 3">
            <a:extLst>
              <a:ext uri="{FF2B5EF4-FFF2-40B4-BE49-F238E27FC236}">
                <a16:creationId xmlns:a16="http://schemas.microsoft.com/office/drawing/2014/main" id="{06E615B8-9BDF-4AB2-83C7-B56EEEA54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7937" y="3784960"/>
            <a:ext cx="1162263" cy="532682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1400"/>
          </a:p>
        </p:txBody>
      </p:sp>
      <p:sp>
        <p:nvSpPr>
          <p:cNvPr id="101" name="Text Box 4">
            <a:extLst>
              <a:ext uri="{FF2B5EF4-FFF2-40B4-BE49-F238E27FC236}">
                <a16:creationId xmlns:a16="http://schemas.microsoft.com/office/drawing/2014/main" id="{FC0A7072-D7CE-4C2A-96D8-AA5AD909310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37938" y="3784959"/>
            <a:ext cx="77457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400" i="0" dirty="0"/>
              <a:t>list = 52</a:t>
            </a:r>
          </a:p>
        </p:txBody>
      </p:sp>
      <p:sp>
        <p:nvSpPr>
          <p:cNvPr id="102" name="Text Box 4">
            <a:extLst>
              <a:ext uri="{FF2B5EF4-FFF2-40B4-BE49-F238E27FC236}">
                <a16:creationId xmlns:a16="http://schemas.microsoft.com/office/drawing/2014/main" id="{6A74E431-6478-431A-9973-9D57CE9179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93879" y="4009865"/>
            <a:ext cx="1083951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400" i="0" dirty="0"/>
              <a:t>sorted  = 52 </a:t>
            </a:r>
          </a:p>
        </p:txBody>
      </p:sp>
      <p:sp>
        <p:nvSpPr>
          <p:cNvPr id="108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4513421"/>
            <a:ext cx="3794569" cy="2115979"/>
          </a:xfrm>
          <a:prstGeom prst="wedgeRoundRectCallout">
            <a:avLst>
              <a:gd name="adj1" fmla="val -36966"/>
              <a:gd name="adj2" fmla="val -96551"/>
              <a:gd name="adj3" fmla="val 16667"/>
            </a:avLst>
          </a:prstGeom>
          <a:noFill/>
          <a:ln w="222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Though the code for </a:t>
            </a:r>
            <a:r>
              <a:rPr lang="en-US" altLang="en-US" sz="2400" i="0"/>
              <a:t>the base </a:t>
            </a:r>
            <a:r>
              <a:rPr lang="en-US" altLang="en-US" sz="2400" i="0" dirty="0"/>
              <a:t>case appears first,</a:t>
            </a:r>
            <a:br>
              <a:rPr lang="en-US" altLang="en-US" sz="2400" i="0" dirty="0"/>
            </a:br>
            <a:r>
              <a:rPr lang="en-US" altLang="en-US" sz="2400" i="0" dirty="0"/>
              <a:t>I tend to design the algorithm for the </a:t>
            </a:r>
            <a:r>
              <a:rPr lang="en-US" altLang="en-US" sz="2400" i="0"/>
              <a:t>generic big </a:t>
            </a:r>
            <a:r>
              <a:rPr lang="en-US" altLang="en-US" sz="2400" i="0" dirty="0"/>
              <a:t>case first.</a:t>
            </a:r>
          </a:p>
        </p:txBody>
      </p:sp>
    </p:spTree>
    <p:extLst>
      <p:ext uri="{BB962C8B-B14F-4D97-AF65-F5344CB8AC3E}">
        <p14:creationId xmlns:p14="http://schemas.microsoft.com/office/powerpoint/2010/main" val="1334715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848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0" grpId="0" animBg="1"/>
      <p:bldP spid="101" grpId="0"/>
      <p:bldP spid="102" grpId="0"/>
      <p:bldP spid="108" grpId="0" animBg="1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8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76483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7648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6506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6552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53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6507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6550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51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6508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6548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9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6509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6546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7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6510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6544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5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6511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6542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3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6512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6540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41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6513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6538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9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6514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6536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7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6515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6534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5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6516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6532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3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6517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6530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6531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6518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19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0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1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2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3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4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5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6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7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8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9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6485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3510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height </a:t>
            </a:r>
            <a:r>
              <a:rPr lang="en-US" altLang="en-US" i="0" dirty="0"/>
              <a:t>of tree</a:t>
            </a:r>
          </a:p>
        </p:txBody>
      </p:sp>
      <p:grpSp>
        <p:nvGrpSpPr>
          <p:cNvPr id="276486" name="Group 54"/>
          <p:cNvGrpSpPr>
            <a:grpSpLocks/>
          </p:cNvGrpSpPr>
          <p:nvPr/>
        </p:nvGrpSpPr>
        <p:grpSpPr bwMode="auto">
          <a:xfrm>
            <a:off x="2447925" y="4568825"/>
            <a:ext cx="1644650" cy="1527175"/>
            <a:chOff x="2064" y="2878"/>
            <a:chExt cx="1036" cy="962"/>
          </a:xfrm>
        </p:grpSpPr>
        <p:sp>
          <p:nvSpPr>
            <p:cNvPr id="276488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6489" name="Group 56"/>
            <p:cNvGrpSpPr>
              <a:grpSpLocks/>
            </p:cNvGrpSpPr>
            <p:nvPr/>
          </p:nvGrpSpPr>
          <p:grpSpPr bwMode="auto">
            <a:xfrm>
              <a:off x="2544" y="2878"/>
              <a:ext cx="556" cy="626"/>
              <a:chOff x="768" y="2064"/>
              <a:chExt cx="556" cy="626"/>
            </a:xfrm>
          </p:grpSpPr>
          <p:grpSp>
            <p:nvGrpSpPr>
              <p:cNvPr id="276490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76492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76500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1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2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3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4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6505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76493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494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495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6496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6497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6498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6499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76491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3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/>
                  <a:t>?</a:t>
                </a:r>
              </a:p>
            </p:txBody>
          </p:sp>
        </p:grpSp>
      </p:grpSp>
      <p:sp>
        <p:nvSpPr>
          <p:cNvPr id="276487" name="Rectangle 72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750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77507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7548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7594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95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7549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7592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93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7550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7590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91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7551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7588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9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7552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7586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7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7553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7584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5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7554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7582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3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7555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7580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81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7556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7578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79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7557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7576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77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7558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7574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75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7559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7572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7573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7560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1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2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3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4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5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6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7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8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69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0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1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7508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253206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height </a:t>
            </a:r>
            <a:r>
              <a:rPr lang="en-US" altLang="en-US" i="0" dirty="0"/>
              <a:t>of tree?</a:t>
            </a:r>
          </a:p>
        </p:txBody>
      </p:sp>
      <p:sp>
        <p:nvSpPr>
          <p:cNvPr id="277509" name="Freeform 55"/>
          <p:cNvSpPr>
            <a:spLocks/>
          </p:cNvSpPr>
          <p:nvPr/>
        </p:nvSpPr>
        <p:spPr bwMode="auto">
          <a:xfrm>
            <a:off x="100013" y="4371975"/>
            <a:ext cx="2630487" cy="1552575"/>
          </a:xfrm>
          <a:custGeom>
            <a:avLst/>
            <a:gdLst>
              <a:gd name="T0" fmla="*/ 2147483647 w 1657"/>
              <a:gd name="T1" fmla="*/ 0 h 978"/>
              <a:gd name="T2" fmla="*/ 0 w 1657"/>
              <a:gd name="T3" fmla="*/ 2147483647 h 978"/>
              <a:gd name="T4" fmla="*/ 2147483647 w 1657"/>
              <a:gd name="T5" fmla="*/ 2147483647 h 978"/>
              <a:gd name="T6" fmla="*/ 2147483647 w 1657"/>
              <a:gd name="T7" fmla="*/ 0 h 978"/>
              <a:gd name="T8" fmla="*/ 0 60000 65536"/>
              <a:gd name="T9" fmla="*/ 0 60000 65536"/>
              <a:gd name="T10" fmla="*/ 0 60000 65536"/>
              <a:gd name="T11" fmla="*/ 0 60000 65536"/>
              <a:gd name="T12" fmla="*/ 0 w 1657"/>
              <a:gd name="T13" fmla="*/ 0 h 978"/>
              <a:gd name="T14" fmla="*/ 1657 w 1657"/>
              <a:gd name="T15" fmla="*/ 978 h 978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1657" h="978">
                <a:moveTo>
                  <a:pt x="915" y="0"/>
                </a:moveTo>
                <a:lnTo>
                  <a:pt x="0" y="947"/>
                </a:lnTo>
                <a:lnTo>
                  <a:pt x="1657" y="978"/>
                </a:lnTo>
                <a:lnTo>
                  <a:pt x="915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77510" name="Group 76"/>
          <p:cNvGrpSpPr>
            <a:grpSpLocks/>
          </p:cNvGrpSpPr>
          <p:nvPr/>
        </p:nvGrpSpPr>
        <p:grpSpPr bwMode="auto">
          <a:xfrm>
            <a:off x="1828800" y="1520825"/>
            <a:ext cx="381000" cy="993775"/>
            <a:chOff x="288" y="2256"/>
            <a:chExt cx="240" cy="626"/>
          </a:xfrm>
        </p:grpSpPr>
        <p:grpSp>
          <p:nvGrpSpPr>
            <p:cNvPr id="277534" name="Group 58"/>
            <p:cNvGrpSpPr>
              <a:grpSpLocks/>
            </p:cNvGrpSpPr>
            <p:nvPr/>
          </p:nvGrpSpPr>
          <p:grpSpPr bwMode="auto">
            <a:xfrm flipH="1">
              <a:off x="330" y="2311"/>
              <a:ext cx="198" cy="571"/>
              <a:chOff x="2308" y="1740"/>
              <a:chExt cx="957" cy="2343"/>
            </a:xfrm>
          </p:grpSpPr>
          <p:sp>
            <p:nvSpPr>
              <p:cNvPr id="277542" name="Freeform 5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3" name="Freeform 6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4" name="Freeform 6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5" name="Freeform 6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6" name="Freeform 6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7547" name="Freeform 6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77535" name="Freeform 65"/>
            <p:cNvSpPr>
              <a:spLocks/>
            </p:cNvSpPr>
            <p:nvPr/>
          </p:nvSpPr>
          <p:spPr bwMode="auto">
            <a:xfrm flipH="1">
              <a:off x="292" y="2263"/>
              <a:ext cx="170" cy="137"/>
            </a:xfrm>
            <a:custGeom>
              <a:avLst/>
              <a:gdLst>
                <a:gd name="T0" fmla="*/ 0 w 827"/>
                <a:gd name="T1" fmla="*/ 0 h 563"/>
                <a:gd name="T2" fmla="*/ 0 w 827"/>
                <a:gd name="T3" fmla="*/ 0 h 563"/>
                <a:gd name="T4" fmla="*/ 0 w 827"/>
                <a:gd name="T5" fmla="*/ 0 h 563"/>
                <a:gd name="T6" fmla="*/ 0 w 827"/>
                <a:gd name="T7" fmla="*/ 0 h 563"/>
                <a:gd name="T8" fmla="*/ 0 w 827"/>
                <a:gd name="T9" fmla="*/ 0 h 563"/>
                <a:gd name="T10" fmla="*/ 0 w 827"/>
                <a:gd name="T11" fmla="*/ 0 h 563"/>
                <a:gd name="T12" fmla="*/ 0 w 827"/>
                <a:gd name="T13" fmla="*/ 0 h 563"/>
                <a:gd name="T14" fmla="*/ 0 w 827"/>
                <a:gd name="T15" fmla="*/ 0 h 563"/>
                <a:gd name="T16" fmla="*/ 0 w 827"/>
                <a:gd name="T17" fmla="*/ 0 h 563"/>
                <a:gd name="T18" fmla="*/ 0 w 827"/>
                <a:gd name="T19" fmla="*/ 0 h 563"/>
                <a:gd name="T20" fmla="*/ 0 w 827"/>
                <a:gd name="T21" fmla="*/ 0 h 563"/>
                <a:gd name="T22" fmla="*/ 0 w 827"/>
                <a:gd name="T23" fmla="*/ 0 h 563"/>
                <a:gd name="T24" fmla="*/ 0 w 827"/>
                <a:gd name="T25" fmla="*/ 0 h 563"/>
                <a:gd name="T26" fmla="*/ 0 w 827"/>
                <a:gd name="T27" fmla="*/ 0 h 563"/>
                <a:gd name="T28" fmla="*/ 0 w 827"/>
                <a:gd name="T29" fmla="*/ 0 h 563"/>
                <a:gd name="T30" fmla="*/ 0 w 827"/>
                <a:gd name="T31" fmla="*/ 0 h 563"/>
                <a:gd name="T32" fmla="*/ 0 w 827"/>
                <a:gd name="T33" fmla="*/ 0 h 563"/>
                <a:gd name="T34" fmla="*/ 0 w 827"/>
                <a:gd name="T35" fmla="*/ 0 h 563"/>
                <a:gd name="T36" fmla="*/ 0 w 827"/>
                <a:gd name="T37" fmla="*/ 0 h 563"/>
                <a:gd name="T38" fmla="*/ 0 w 827"/>
                <a:gd name="T39" fmla="*/ 0 h 563"/>
                <a:gd name="T40" fmla="*/ 0 w 827"/>
                <a:gd name="T41" fmla="*/ 0 h 563"/>
                <a:gd name="T42" fmla="*/ 0 w 827"/>
                <a:gd name="T43" fmla="*/ 0 h 563"/>
                <a:gd name="T44" fmla="*/ 0 w 827"/>
                <a:gd name="T45" fmla="*/ 0 h 563"/>
                <a:gd name="T46" fmla="*/ 0 w 827"/>
                <a:gd name="T47" fmla="*/ 0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6" name="Freeform 66"/>
            <p:cNvSpPr>
              <a:spLocks/>
            </p:cNvSpPr>
            <p:nvPr/>
          </p:nvSpPr>
          <p:spPr bwMode="auto">
            <a:xfrm flipH="1">
              <a:off x="288" y="2256"/>
              <a:ext cx="177" cy="148"/>
            </a:xfrm>
            <a:custGeom>
              <a:avLst/>
              <a:gdLst>
                <a:gd name="T0" fmla="*/ 0 w 856"/>
                <a:gd name="T1" fmla="*/ 0 h 606"/>
                <a:gd name="T2" fmla="*/ 0 w 856"/>
                <a:gd name="T3" fmla="*/ 0 h 606"/>
                <a:gd name="T4" fmla="*/ 0 w 856"/>
                <a:gd name="T5" fmla="*/ 0 h 606"/>
                <a:gd name="T6" fmla="*/ 0 w 856"/>
                <a:gd name="T7" fmla="*/ 0 h 606"/>
                <a:gd name="T8" fmla="*/ 0 w 856"/>
                <a:gd name="T9" fmla="*/ 0 h 606"/>
                <a:gd name="T10" fmla="*/ 0 w 856"/>
                <a:gd name="T11" fmla="*/ 0 h 606"/>
                <a:gd name="T12" fmla="*/ 0 w 856"/>
                <a:gd name="T13" fmla="*/ 0 h 606"/>
                <a:gd name="T14" fmla="*/ 0 w 856"/>
                <a:gd name="T15" fmla="*/ 0 h 606"/>
                <a:gd name="T16" fmla="*/ 0 w 856"/>
                <a:gd name="T17" fmla="*/ 0 h 606"/>
                <a:gd name="T18" fmla="*/ 0 w 856"/>
                <a:gd name="T19" fmla="*/ 0 h 606"/>
                <a:gd name="T20" fmla="*/ 0 w 856"/>
                <a:gd name="T21" fmla="*/ 0 h 606"/>
                <a:gd name="T22" fmla="*/ 0 w 856"/>
                <a:gd name="T23" fmla="*/ 0 h 606"/>
                <a:gd name="T24" fmla="*/ 0 w 856"/>
                <a:gd name="T25" fmla="*/ 0 h 606"/>
                <a:gd name="T26" fmla="*/ 0 w 856"/>
                <a:gd name="T27" fmla="*/ 0 h 606"/>
                <a:gd name="T28" fmla="*/ 0 w 856"/>
                <a:gd name="T29" fmla="*/ 0 h 606"/>
                <a:gd name="T30" fmla="*/ 0 w 856"/>
                <a:gd name="T31" fmla="*/ 0 h 606"/>
                <a:gd name="T32" fmla="*/ 0 w 856"/>
                <a:gd name="T33" fmla="*/ 0 h 606"/>
                <a:gd name="T34" fmla="*/ 0 w 856"/>
                <a:gd name="T35" fmla="*/ 0 h 606"/>
                <a:gd name="T36" fmla="*/ 0 w 856"/>
                <a:gd name="T37" fmla="*/ 0 h 606"/>
                <a:gd name="T38" fmla="*/ 0 w 856"/>
                <a:gd name="T39" fmla="*/ 0 h 606"/>
                <a:gd name="T40" fmla="*/ 0 w 856"/>
                <a:gd name="T41" fmla="*/ 0 h 606"/>
                <a:gd name="T42" fmla="*/ 0 w 856"/>
                <a:gd name="T43" fmla="*/ 0 h 606"/>
                <a:gd name="T44" fmla="*/ 0 w 856"/>
                <a:gd name="T45" fmla="*/ 0 h 606"/>
                <a:gd name="T46" fmla="*/ 0 w 856"/>
                <a:gd name="T47" fmla="*/ 0 h 606"/>
                <a:gd name="T48" fmla="*/ 0 w 856"/>
                <a:gd name="T49" fmla="*/ 0 h 606"/>
                <a:gd name="T50" fmla="*/ 0 w 856"/>
                <a:gd name="T51" fmla="*/ 0 h 606"/>
                <a:gd name="T52" fmla="*/ 0 w 856"/>
                <a:gd name="T53" fmla="*/ 0 h 606"/>
                <a:gd name="T54" fmla="*/ 0 w 856"/>
                <a:gd name="T55" fmla="*/ 0 h 606"/>
                <a:gd name="T56" fmla="*/ 0 w 856"/>
                <a:gd name="T57" fmla="*/ 0 h 606"/>
                <a:gd name="T58" fmla="*/ 0 w 856"/>
                <a:gd name="T59" fmla="*/ 0 h 606"/>
                <a:gd name="T60" fmla="*/ 0 w 856"/>
                <a:gd name="T61" fmla="*/ 0 h 606"/>
                <a:gd name="T62" fmla="*/ 0 w 856"/>
                <a:gd name="T63" fmla="*/ 0 h 606"/>
                <a:gd name="T64" fmla="*/ 0 w 856"/>
                <a:gd name="T65" fmla="*/ 0 h 606"/>
                <a:gd name="T66" fmla="*/ 0 w 856"/>
                <a:gd name="T67" fmla="*/ 0 h 606"/>
                <a:gd name="T68" fmla="*/ 0 w 856"/>
                <a:gd name="T69" fmla="*/ 0 h 606"/>
                <a:gd name="T70" fmla="*/ 0 w 856"/>
                <a:gd name="T71" fmla="*/ 0 h 606"/>
                <a:gd name="T72" fmla="*/ 0 w 856"/>
                <a:gd name="T73" fmla="*/ 0 h 606"/>
                <a:gd name="T74" fmla="*/ 0 w 856"/>
                <a:gd name="T75" fmla="*/ 0 h 606"/>
                <a:gd name="T76" fmla="*/ 0 w 856"/>
                <a:gd name="T77" fmla="*/ 0 h 606"/>
                <a:gd name="T78" fmla="*/ 0 w 856"/>
                <a:gd name="T79" fmla="*/ 0 h 606"/>
                <a:gd name="T80" fmla="*/ 0 w 856"/>
                <a:gd name="T81" fmla="*/ 0 h 606"/>
                <a:gd name="T82" fmla="*/ 0 w 856"/>
                <a:gd name="T83" fmla="*/ 0 h 606"/>
                <a:gd name="T84" fmla="*/ 0 w 856"/>
                <a:gd name="T85" fmla="*/ 0 h 606"/>
                <a:gd name="T86" fmla="*/ 0 w 856"/>
                <a:gd name="T87" fmla="*/ 0 h 606"/>
                <a:gd name="T88" fmla="*/ 0 w 856"/>
                <a:gd name="T89" fmla="*/ 0 h 606"/>
                <a:gd name="T90" fmla="*/ 0 w 856"/>
                <a:gd name="T91" fmla="*/ 0 h 606"/>
                <a:gd name="T92" fmla="*/ 0 w 856"/>
                <a:gd name="T93" fmla="*/ 0 h 606"/>
                <a:gd name="T94" fmla="*/ 0 w 856"/>
                <a:gd name="T95" fmla="*/ 0 h 606"/>
                <a:gd name="T96" fmla="*/ 0 w 856"/>
                <a:gd name="T97" fmla="*/ 0 h 606"/>
                <a:gd name="T98" fmla="*/ 0 w 856"/>
                <a:gd name="T99" fmla="*/ 0 h 606"/>
                <a:gd name="T100" fmla="*/ 0 w 856"/>
                <a:gd name="T101" fmla="*/ 0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37" name="Oval 67"/>
            <p:cNvSpPr>
              <a:spLocks noChangeArrowheads="1"/>
            </p:cNvSpPr>
            <p:nvPr/>
          </p:nvSpPr>
          <p:spPr bwMode="auto">
            <a:xfrm rot="4286940" flipH="1">
              <a:off x="397" y="2347"/>
              <a:ext cx="34" cy="11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7538" name="Oval 68"/>
            <p:cNvSpPr>
              <a:spLocks noChangeArrowheads="1"/>
            </p:cNvSpPr>
            <p:nvPr/>
          </p:nvSpPr>
          <p:spPr bwMode="auto">
            <a:xfrm rot="4286940" flipH="1">
              <a:off x="406" y="2354"/>
              <a:ext cx="20" cy="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7539" name="Oval 69"/>
            <p:cNvSpPr>
              <a:spLocks noChangeArrowheads="1"/>
            </p:cNvSpPr>
            <p:nvPr/>
          </p:nvSpPr>
          <p:spPr bwMode="auto">
            <a:xfrm rot="4286940" flipH="1">
              <a:off x="407" y="2348"/>
              <a:ext cx="34" cy="1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7540" name="Oval 70"/>
            <p:cNvSpPr>
              <a:spLocks noChangeArrowheads="1"/>
            </p:cNvSpPr>
            <p:nvPr/>
          </p:nvSpPr>
          <p:spPr bwMode="auto">
            <a:xfrm rot="4286940" flipH="1">
              <a:off x="416" y="2354"/>
              <a:ext cx="20" cy="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77541" name="Oval 71"/>
            <p:cNvSpPr>
              <a:spLocks noChangeArrowheads="1"/>
            </p:cNvSpPr>
            <p:nvPr/>
          </p:nvSpPr>
          <p:spPr bwMode="auto">
            <a:xfrm flipH="1">
              <a:off x="409" y="2396"/>
              <a:ext cx="41" cy="21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35598" name="Text Box 78"/>
          <p:cNvSpPr txBox="1">
            <a:spLocks noChangeArrowheads="1"/>
          </p:cNvSpPr>
          <p:nvPr/>
        </p:nvSpPr>
        <p:spPr bwMode="auto">
          <a:xfrm>
            <a:off x="2236788" y="1524000"/>
            <a:ext cx="3052762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2 nodes or 1 edge</a:t>
            </a:r>
          </a:p>
        </p:txBody>
      </p:sp>
      <p:grpSp>
        <p:nvGrpSpPr>
          <p:cNvPr id="17" name="Group 102"/>
          <p:cNvGrpSpPr>
            <a:grpSpLocks/>
          </p:cNvGrpSpPr>
          <p:nvPr/>
        </p:nvGrpSpPr>
        <p:grpSpPr bwMode="auto">
          <a:xfrm>
            <a:off x="2317750" y="2697163"/>
            <a:ext cx="2762250" cy="3398837"/>
            <a:chOff x="1460" y="1699"/>
            <a:chExt cx="1740" cy="2141"/>
          </a:xfrm>
        </p:grpSpPr>
        <p:grpSp>
          <p:nvGrpSpPr>
            <p:cNvPr id="277514" name="Group 100"/>
            <p:cNvGrpSpPr>
              <a:grpSpLocks/>
            </p:cNvGrpSpPr>
            <p:nvPr/>
          </p:nvGrpSpPr>
          <p:grpSpPr bwMode="auto">
            <a:xfrm>
              <a:off x="1542" y="2676"/>
              <a:ext cx="1658" cy="1164"/>
              <a:chOff x="1542" y="2676"/>
              <a:chExt cx="1658" cy="1164"/>
            </a:xfrm>
          </p:grpSpPr>
          <p:sp>
            <p:nvSpPr>
              <p:cNvPr id="277516" name="Freeform 80"/>
              <p:cNvSpPr>
                <a:spLocks/>
              </p:cNvSpPr>
              <p:nvPr/>
            </p:nvSpPr>
            <p:spPr bwMode="auto">
              <a:xfrm>
                <a:off x="1542" y="3216"/>
                <a:ext cx="672" cy="624"/>
              </a:xfrm>
              <a:custGeom>
                <a:avLst/>
                <a:gdLst>
                  <a:gd name="T0" fmla="*/ 384 w 672"/>
                  <a:gd name="T1" fmla="*/ 0 h 624"/>
                  <a:gd name="T2" fmla="*/ 0 w 672"/>
                  <a:gd name="T3" fmla="*/ 336 h 624"/>
                  <a:gd name="T4" fmla="*/ 432 w 672"/>
                  <a:gd name="T5" fmla="*/ 624 h 624"/>
                  <a:gd name="T6" fmla="*/ 672 w 672"/>
                  <a:gd name="T7" fmla="*/ 240 h 624"/>
                  <a:gd name="T8" fmla="*/ 384 w 672"/>
                  <a:gd name="T9" fmla="*/ 0 h 6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672"/>
                  <a:gd name="T16" fmla="*/ 0 h 624"/>
                  <a:gd name="T17" fmla="*/ 672 w 672"/>
                  <a:gd name="T18" fmla="*/ 624 h 62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672" h="624">
                    <a:moveTo>
                      <a:pt x="384" y="0"/>
                    </a:moveTo>
                    <a:lnTo>
                      <a:pt x="0" y="336"/>
                    </a:lnTo>
                    <a:lnTo>
                      <a:pt x="432" y="624"/>
                    </a:lnTo>
                    <a:lnTo>
                      <a:pt x="672" y="240"/>
                    </a:lnTo>
                    <a:lnTo>
                      <a:pt x="384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77517" name="Group 99"/>
              <p:cNvGrpSpPr>
                <a:grpSpLocks/>
              </p:cNvGrpSpPr>
              <p:nvPr/>
            </p:nvGrpSpPr>
            <p:grpSpPr bwMode="auto">
              <a:xfrm>
                <a:off x="1968" y="2676"/>
                <a:ext cx="1232" cy="684"/>
                <a:chOff x="1968" y="2676"/>
                <a:chExt cx="1232" cy="684"/>
              </a:xfrm>
            </p:grpSpPr>
            <p:grpSp>
              <p:nvGrpSpPr>
                <p:cNvPr id="277518" name="Group 82"/>
                <p:cNvGrpSpPr>
                  <a:grpSpLocks/>
                </p:cNvGrpSpPr>
                <p:nvPr/>
              </p:nvGrpSpPr>
              <p:grpSpPr bwMode="auto">
                <a:xfrm flipH="1">
                  <a:off x="1968" y="2676"/>
                  <a:ext cx="240" cy="626"/>
                  <a:chOff x="2308" y="1513"/>
                  <a:chExt cx="1162" cy="2570"/>
                </a:xfrm>
              </p:grpSpPr>
              <p:grpSp>
                <p:nvGrpSpPr>
                  <p:cNvPr id="277520" name="Group 83"/>
                  <p:cNvGrpSpPr>
                    <a:grpSpLocks/>
                  </p:cNvGrpSpPr>
                  <p:nvPr/>
                </p:nvGrpSpPr>
                <p:grpSpPr bwMode="auto">
                  <a:xfrm>
                    <a:off x="2308" y="1740"/>
                    <a:ext cx="957" cy="2343"/>
                    <a:chOff x="2308" y="1740"/>
                    <a:chExt cx="957" cy="2343"/>
                  </a:xfrm>
                </p:grpSpPr>
                <p:sp>
                  <p:nvSpPr>
                    <p:cNvPr id="277528" name="Freeform 84"/>
                    <p:cNvSpPr>
                      <a:spLocks/>
                    </p:cNvSpPr>
                    <p:nvPr/>
                  </p:nvSpPr>
                  <p:spPr bwMode="auto">
                    <a:xfrm>
                      <a:off x="2673" y="1740"/>
                      <a:ext cx="432" cy="485"/>
                    </a:xfrm>
                    <a:custGeom>
                      <a:avLst/>
                      <a:gdLst>
                        <a:gd name="T0" fmla="*/ 123 w 432"/>
                        <a:gd name="T1" fmla="*/ 206 h 485"/>
                        <a:gd name="T2" fmla="*/ 159 w 432"/>
                        <a:gd name="T3" fmla="*/ 53 h 485"/>
                        <a:gd name="T4" fmla="*/ 248 w 432"/>
                        <a:gd name="T5" fmla="*/ 0 h 485"/>
                        <a:gd name="T6" fmla="*/ 335 w 432"/>
                        <a:gd name="T7" fmla="*/ 0 h 485"/>
                        <a:gd name="T8" fmla="*/ 388 w 432"/>
                        <a:gd name="T9" fmla="*/ 53 h 485"/>
                        <a:gd name="T10" fmla="*/ 432 w 432"/>
                        <a:gd name="T11" fmla="*/ 215 h 485"/>
                        <a:gd name="T12" fmla="*/ 415 w 432"/>
                        <a:gd name="T13" fmla="*/ 349 h 485"/>
                        <a:gd name="T14" fmla="*/ 379 w 432"/>
                        <a:gd name="T15" fmla="*/ 458 h 485"/>
                        <a:gd name="T16" fmla="*/ 309 w 432"/>
                        <a:gd name="T17" fmla="*/ 485 h 485"/>
                        <a:gd name="T18" fmla="*/ 221 w 432"/>
                        <a:gd name="T19" fmla="*/ 475 h 485"/>
                        <a:gd name="T20" fmla="*/ 132 w 432"/>
                        <a:gd name="T21" fmla="*/ 368 h 485"/>
                        <a:gd name="T22" fmla="*/ 123 w 432"/>
                        <a:gd name="T23" fmla="*/ 288 h 485"/>
                        <a:gd name="T24" fmla="*/ 0 w 432"/>
                        <a:gd name="T25" fmla="*/ 242 h 485"/>
                        <a:gd name="T26" fmla="*/ 0 w 432"/>
                        <a:gd name="T27" fmla="*/ 189 h 485"/>
                        <a:gd name="T28" fmla="*/ 123 w 432"/>
                        <a:gd name="T29" fmla="*/ 206 h 48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32"/>
                        <a:gd name="T46" fmla="*/ 0 h 485"/>
                        <a:gd name="T47" fmla="*/ 432 w 432"/>
                        <a:gd name="T48" fmla="*/ 485 h 48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32" h="485">
                          <a:moveTo>
                            <a:pt x="123" y="206"/>
                          </a:moveTo>
                          <a:lnTo>
                            <a:pt x="159" y="53"/>
                          </a:lnTo>
                          <a:lnTo>
                            <a:pt x="248" y="0"/>
                          </a:lnTo>
                          <a:lnTo>
                            <a:pt x="335" y="0"/>
                          </a:lnTo>
                          <a:lnTo>
                            <a:pt x="388" y="53"/>
                          </a:lnTo>
                          <a:lnTo>
                            <a:pt x="432" y="215"/>
                          </a:lnTo>
                          <a:lnTo>
                            <a:pt x="415" y="349"/>
                          </a:lnTo>
                          <a:lnTo>
                            <a:pt x="379" y="458"/>
                          </a:lnTo>
                          <a:lnTo>
                            <a:pt x="309" y="485"/>
                          </a:lnTo>
                          <a:lnTo>
                            <a:pt x="221" y="475"/>
                          </a:lnTo>
                          <a:lnTo>
                            <a:pt x="132" y="368"/>
                          </a:lnTo>
                          <a:lnTo>
                            <a:pt x="123" y="288"/>
                          </a:lnTo>
                          <a:lnTo>
                            <a:pt x="0" y="242"/>
                          </a:lnTo>
                          <a:lnTo>
                            <a:pt x="0" y="189"/>
                          </a:lnTo>
                          <a:lnTo>
                            <a:pt x="123" y="206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29" name="Freeform 85"/>
                    <p:cNvSpPr>
                      <a:spLocks/>
                    </p:cNvSpPr>
                    <p:nvPr/>
                  </p:nvSpPr>
                  <p:spPr bwMode="auto">
                    <a:xfrm>
                      <a:off x="2573" y="2253"/>
                      <a:ext cx="500" cy="828"/>
                    </a:xfrm>
                    <a:custGeom>
                      <a:avLst/>
                      <a:gdLst>
                        <a:gd name="T0" fmla="*/ 41 w 500"/>
                        <a:gd name="T1" fmla="*/ 173 h 828"/>
                        <a:gd name="T2" fmla="*/ 163 w 500"/>
                        <a:gd name="T3" fmla="*/ 35 h 828"/>
                        <a:gd name="T4" fmla="*/ 232 w 500"/>
                        <a:gd name="T5" fmla="*/ 0 h 828"/>
                        <a:gd name="T6" fmla="*/ 366 w 500"/>
                        <a:gd name="T7" fmla="*/ 5 h 828"/>
                        <a:gd name="T8" fmla="*/ 488 w 500"/>
                        <a:gd name="T9" fmla="*/ 57 h 828"/>
                        <a:gd name="T10" fmla="*/ 500 w 500"/>
                        <a:gd name="T11" fmla="*/ 126 h 828"/>
                        <a:gd name="T12" fmla="*/ 483 w 500"/>
                        <a:gd name="T13" fmla="*/ 207 h 828"/>
                        <a:gd name="T14" fmla="*/ 396 w 500"/>
                        <a:gd name="T15" fmla="*/ 281 h 828"/>
                        <a:gd name="T16" fmla="*/ 349 w 500"/>
                        <a:gd name="T17" fmla="*/ 414 h 828"/>
                        <a:gd name="T18" fmla="*/ 349 w 500"/>
                        <a:gd name="T19" fmla="*/ 552 h 828"/>
                        <a:gd name="T20" fmla="*/ 384 w 500"/>
                        <a:gd name="T21" fmla="*/ 637 h 828"/>
                        <a:gd name="T22" fmla="*/ 448 w 500"/>
                        <a:gd name="T23" fmla="*/ 695 h 828"/>
                        <a:gd name="T24" fmla="*/ 448 w 500"/>
                        <a:gd name="T25" fmla="*/ 765 h 828"/>
                        <a:gd name="T26" fmla="*/ 419 w 500"/>
                        <a:gd name="T27" fmla="*/ 800 h 828"/>
                        <a:gd name="T28" fmla="*/ 384 w 500"/>
                        <a:gd name="T29" fmla="*/ 816 h 828"/>
                        <a:gd name="T30" fmla="*/ 268 w 500"/>
                        <a:gd name="T31" fmla="*/ 828 h 828"/>
                        <a:gd name="T32" fmla="*/ 163 w 500"/>
                        <a:gd name="T33" fmla="*/ 747 h 828"/>
                        <a:gd name="T34" fmla="*/ 53 w 500"/>
                        <a:gd name="T35" fmla="*/ 574 h 828"/>
                        <a:gd name="T36" fmla="*/ 0 w 500"/>
                        <a:gd name="T37" fmla="*/ 368 h 828"/>
                        <a:gd name="T38" fmla="*/ 140 w 500"/>
                        <a:gd name="T39" fmla="*/ 436 h 828"/>
                        <a:gd name="T40" fmla="*/ 192 w 500"/>
                        <a:gd name="T41" fmla="*/ 436 h 828"/>
                        <a:gd name="T42" fmla="*/ 227 w 500"/>
                        <a:gd name="T43" fmla="*/ 396 h 828"/>
                        <a:gd name="T44" fmla="*/ 251 w 500"/>
                        <a:gd name="T45" fmla="*/ 316 h 828"/>
                        <a:gd name="T46" fmla="*/ 209 w 500"/>
                        <a:gd name="T47" fmla="*/ 293 h 828"/>
                        <a:gd name="T48" fmla="*/ 53 w 500"/>
                        <a:gd name="T49" fmla="*/ 293 h 828"/>
                        <a:gd name="T50" fmla="*/ 18 w 500"/>
                        <a:gd name="T51" fmla="*/ 293 h 828"/>
                        <a:gd name="T52" fmla="*/ 41 w 500"/>
                        <a:gd name="T53" fmla="*/ 173 h 828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500"/>
                        <a:gd name="T82" fmla="*/ 0 h 828"/>
                        <a:gd name="T83" fmla="*/ 500 w 500"/>
                        <a:gd name="T84" fmla="*/ 828 h 828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500" h="828">
                          <a:moveTo>
                            <a:pt x="41" y="173"/>
                          </a:moveTo>
                          <a:lnTo>
                            <a:pt x="163" y="35"/>
                          </a:lnTo>
                          <a:lnTo>
                            <a:pt x="232" y="0"/>
                          </a:lnTo>
                          <a:lnTo>
                            <a:pt x="366" y="5"/>
                          </a:lnTo>
                          <a:lnTo>
                            <a:pt x="488" y="57"/>
                          </a:lnTo>
                          <a:lnTo>
                            <a:pt x="500" y="126"/>
                          </a:lnTo>
                          <a:lnTo>
                            <a:pt x="483" y="207"/>
                          </a:lnTo>
                          <a:lnTo>
                            <a:pt x="396" y="281"/>
                          </a:lnTo>
                          <a:lnTo>
                            <a:pt x="349" y="414"/>
                          </a:lnTo>
                          <a:lnTo>
                            <a:pt x="349" y="552"/>
                          </a:lnTo>
                          <a:lnTo>
                            <a:pt x="384" y="637"/>
                          </a:lnTo>
                          <a:lnTo>
                            <a:pt x="448" y="695"/>
                          </a:lnTo>
                          <a:lnTo>
                            <a:pt x="448" y="765"/>
                          </a:lnTo>
                          <a:lnTo>
                            <a:pt x="419" y="800"/>
                          </a:lnTo>
                          <a:lnTo>
                            <a:pt x="384" y="816"/>
                          </a:lnTo>
                          <a:lnTo>
                            <a:pt x="268" y="828"/>
                          </a:lnTo>
                          <a:lnTo>
                            <a:pt x="163" y="747"/>
                          </a:lnTo>
                          <a:lnTo>
                            <a:pt x="53" y="574"/>
                          </a:lnTo>
                          <a:lnTo>
                            <a:pt x="0" y="368"/>
                          </a:lnTo>
                          <a:lnTo>
                            <a:pt x="140" y="436"/>
                          </a:lnTo>
                          <a:lnTo>
                            <a:pt x="192" y="436"/>
                          </a:lnTo>
                          <a:lnTo>
                            <a:pt x="227" y="396"/>
                          </a:lnTo>
                          <a:lnTo>
                            <a:pt x="251" y="316"/>
                          </a:lnTo>
                          <a:lnTo>
                            <a:pt x="209" y="293"/>
                          </a:lnTo>
                          <a:lnTo>
                            <a:pt x="53" y="293"/>
                          </a:lnTo>
                          <a:lnTo>
                            <a:pt x="18" y="293"/>
                          </a:lnTo>
                          <a:lnTo>
                            <a:pt x="41" y="17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30" name="Freeform 86"/>
                    <p:cNvSpPr>
                      <a:spLocks/>
                    </p:cNvSpPr>
                    <p:nvPr/>
                  </p:nvSpPr>
                  <p:spPr bwMode="auto">
                    <a:xfrm>
                      <a:off x="2950" y="2289"/>
                      <a:ext cx="265" cy="895"/>
                    </a:xfrm>
                    <a:custGeom>
                      <a:avLst/>
                      <a:gdLst>
                        <a:gd name="T0" fmla="*/ 0 w 265"/>
                        <a:gd name="T1" fmla="*/ 75 h 895"/>
                        <a:gd name="T2" fmla="*/ 29 w 265"/>
                        <a:gd name="T3" fmla="*/ 23 h 895"/>
                        <a:gd name="T4" fmla="*/ 83 w 265"/>
                        <a:gd name="T5" fmla="*/ 0 h 895"/>
                        <a:gd name="T6" fmla="*/ 135 w 265"/>
                        <a:gd name="T7" fmla="*/ 5 h 895"/>
                        <a:gd name="T8" fmla="*/ 206 w 265"/>
                        <a:gd name="T9" fmla="*/ 108 h 895"/>
                        <a:gd name="T10" fmla="*/ 265 w 265"/>
                        <a:gd name="T11" fmla="*/ 264 h 895"/>
                        <a:gd name="T12" fmla="*/ 265 w 265"/>
                        <a:gd name="T13" fmla="*/ 384 h 895"/>
                        <a:gd name="T14" fmla="*/ 241 w 265"/>
                        <a:gd name="T15" fmla="*/ 447 h 895"/>
                        <a:gd name="T16" fmla="*/ 118 w 265"/>
                        <a:gd name="T17" fmla="*/ 522 h 895"/>
                        <a:gd name="T18" fmla="*/ 83 w 265"/>
                        <a:gd name="T19" fmla="*/ 573 h 895"/>
                        <a:gd name="T20" fmla="*/ 83 w 265"/>
                        <a:gd name="T21" fmla="*/ 608 h 895"/>
                        <a:gd name="T22" fmla="*/ 123 w 265"/>
                        <a:gd name="T23" fmla="*/ 654 h 895"/>
                        <a:gd name="T24" fmla="*/ 189 w 265"/>
                        <a:gd name="T25" fmla="*/ 723 h 895"/>
                        <a:gd name="T26" fmla="*/ 224 w 265"/>
                        <a:gd name="T27" fmla="*/ 814 h 895"/>
                        <a:gd name="T28" fmla="*/ 212 w 265"/>
                        <a:gd name="T29" fmla="*/ 895 h 895"/>
                        <a:gd name="T30" fmla="*/ 177 w 265"/>
                        <a:gd name="T31" fmla="*/ 877 h 895"/>
                        <a:gd name="T32" fmla="*/ 159 w 265"/>
                        <a:gd name="T33" fmla="*/ 764 h 895"/>
                        <a:gd name="T34" fmla="*/ 101 w 265"/>
                        <a:gd name="T35" fmla="*/ 694 h 895"/>
                        <a:gd name="T36" fmla="*/ 54 w 265"/>
                        <a:gd name="T37" fmla="*/ 676 h 895"/>
                        <a:gd name="T38" fmla="*/ 29 w 265"/>
                        <a:gd name="T39" fmla="*/ 643 h 895"/>
                        <a:gd name="T40" fmla="*/ 29 w 265"/>
                        <a:gd name="T41" fmla="*/ 568 h 895"/>
                        <a:gd name="T42" fmla="*/ 64 w 265"/>
                        <a:gd name="T43" fmla="*/ 505 h 895"/>
                        <a:gd name="T44" fmla="*/ 123 w 265"/>
                        <a:gd name="T45" fmla="*/ 465 h 895"/>
                        <a:gd name="T46" fmla="*/ 212 w 265"/>
                        <a:gd name="T47" fmla="*/ 402 h 895"/>
                        <a:gd name="T48" fmla="*/ 224 w 265"/>
                        <a:gd name="T49" fmla="*/ 327 h 895"/>
                        <a:gd name="T50" fmla="*/ 177 w 265"/>
                        <a:gd name="T51" fmla="*/ 224 h 895"/>
                        <a:gd name="T52" fmla="*/ 101 w 265"/>
                        <a:gd name="T53" fmla="*/ 143 h 895"/>
                        <a:gd name="T54" fmla="*/ 0 w 265"/>
                        <a:gd name="T55" fmla="*/ 75 h 895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65"/>
                        <a:gd name="T85" fmla="*/ 0 h 895"/>
                        <a:gd name="T86" fmla="*/ 265 w 265"/>
                        <a:gd name="T87" fmla="*/ 895 h 895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65" h="895">
                          <a:moveTo>
                            <a:pt x="0" y="75"/>
                          </a:moveTo>
                          <a:lnTo>
                            <a:pt x="29" y="23"/>
                          </a:lnTo>
                          <a:lnTo>
                            <a:pt x="83" y="0"/>
                          </a:lnTo>
                          <a:lnTo>
                            <a:pt x="135" y="5"/>
                          </a:lnTo>
                          <a:lnTo>
                            <a:pt x="206" y="108"/>
                          </a:lnTo>
                          <a:lnTo>
                            <a:pt x="265" y="264"/>
                          </a:lnTo>
                          <a:lnTo>
                            <a:pt x="265" y="384"/>
                          </a:lnTo>
                          <a:lnTo>
                            <a:pt x="241" y="447"/>
                          </a:lnTo>
                          <a:lnTo>
                            <a:pt x="118" y="522"/>
                          </a:lnTo>
                          <a:lnTo>
                            <a:pt x="83" y="573"/>
                          </a:lnTo>
                          <a:lnTo>
                            <a:pt x="83" y="608"/>
                          </a:lnTo>
                          <a:lnTo>
                            <a:pt x="123" y="654"/>
                          </a:lnTo>
                          <a:lnTo>
                            <a:pt x="189" y="723"/>
                          </a:lnTo>
                          <a:lnTo>
                            <a:pt x="224" y="814"/>
                          </a:lnTo>
                          <a:lnTo>
                            <a:pt x="212" y="895"/>
                          </a:lnTo>
                          <a:lnTo>
                            <a:pt x="177" y="877"/>
                          </a:lnTo>
                          <a:lnTo>
                            <a:pt x="159" y="764"/>
                          </a:lnTo>
                          <a:lnTo>
                            <a:pt x="101" y="694"/>
                          </a:lnTo>
                          <a:lnTo>
                            <a:pt x="54" y="676"/>
                          </a:lnTo>
                          <a:lnTo>
                            <a:pt x="29" y="643"/>
                          </a:lnTo>
                          <a:lnTo>
                            <a:pt x="29" y="568"/>
                          </a:lnTo>
                          <a:lnTo>
                            <a:pt x="64" y="505"/>
                          </a:lnTo>
                          <a:lnTo>
                            <a:pt x="123" y="465"/>
                          </a:lnTo>
                          <a:lnTo>
                            <a:pt x="212" y="402"/>
                          </a:lnTo>
                          <a:lnTo>
                            <a:pt x="224" y="327"/>
                          </a:lnTo>
                          <a:lnTo>
                            <a:pt x="177" y="224"/>
                          </a:lnTo>
                          <a:lnTo>
                            <a:pt x="101" y="143"/>
                          </a:lnTo>
                          <a:lnTo>
                            <a:pt x="0" y="7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31" name="Freeform 87"/>
                    <p:cNvSpPr>
                      <a:spLocks/>
                    </p:cNvSpPr>
                    <p:nvPr/>
                  </p:nvSpPr>
                  <p:spPr bwMode="auto">
                    <a:xfrm>
                      <a:off x="2308" y="2238"/>
                      <a:ext cx="520" cy="435"/>
                    </a:xfrm>
                    <a:custGeom>
                      <a:avLst/>
                      <a:gdLst>
                        <a:gd name="T0" fmla="*/ 398 w 520"/>
                        <a:gd name="T1" fmla="*/ 5 h 435"/>
                        <a:gd name="T2" fmla="*/ 485 w 520"/>
                        <a:gd name="T3" fmla="*/ 0 h 435"/>
                        <a:gd name="T4" fmla="*/ 520 w 520"/>
                        <a:gd name="T5" fmla="*/ 35 h 435"/>
                        <a:gd name="T6" fmla="*/ 497 w 520"/>
                        <a:gd name="T7" fmla="*/ 87 h 435"/>
                        <a:gd name="T8" fmla="*/ 428 w 520"/>
                        <a:gd name="T9" fmla="*/ 110 h 435"/>
                        <a:gd name="T10" fmla="*/ 365 w 520"/>
                        <a:gd name="T11" fmla="*/ 110 h 435"/>
                        <a:gd name="T12" fmla="*/ 272 w 520"/>
                        <a:gd name="T13" fmla="*/ 127 h 435"/>
                        <a:gd name="T14" fmla="*/ 168 w 520"/>
                        <a:gd name="T15" fmla="*/ 145 h 435"/>
                        <a:gd name="T16" fmla="*/ 87 w 520"/>
                        <a:gd name="T17" fmla="*/ 180 h 435"/>
                        <a:gd name="T18" fmla="*/ 63 w 520"/>
                        <a:gd name="T19" fmla="*/ 214 h 435"/>
                        <a:gd name="T20" fmla="*/ 70 w 520"/>
                        <a:gd name="T21" fmla="*/ 249 h 435"/>
                        <a:gd name="T22" fmla="*/ 115 w 520"/>
                        <a:gd name="T23" fmla="*/ 296 h 435"/>
                        <a:gd name="T24" fmla="*/ 202 w 520"/>
                        <a:gd name="T25" fmla="*/ 331 h 435"/>
                        <a:gd name="T26" fmla="*/ 306 w 520"/>
                        <a:gd name="T27" fmla="*/ 331 h 435"/>
                        <a:gd name="T28" fmla="*/ 382 w 520"/>
                        <a:gd name="T29" fmla="*/ 331 h 435"/>
                        <a:gd name="T30" fmla="*/ 468 w 520"/>
                        <a:gd name="T31" fmla="*/ 348 h 435"/>
                        <a:gd name="T32" fmla="*/ 450 w 520"/>
                        <a:gd name="T33" fmla="*/ 435 h 435"/>
                        <a:gd name="T34" fmla="*/ 330 w 520"/>
                        <a:gd name="T35" fmla="*/ 401 h 435"/>
                        <a:gd name="T36" fmla="*/ 290 w 520"/>
                        <a:gd name="T37" fmla="*/ 371 h 435"/>
                        <a:gd name="T38" fmla="*/ 208 w 520"/>
                        <a:gd name="T39" fmla="*/ 371 h 435"/>
                        <a:gd name="T40" fmla="*/ 70 w 520"/>
                        <a:gd name="T41" fmla="*/ 336 h 435"/>
                        <a:gd name="T42" fmla="*/ 12 w 520"/>
                        <a:gd name="T43" fmla="*/ 284 h 435"/>
                        <a:gd name="T44" fmla="*/ 0 w 520"/>
                        <a:gd name="T45" fmla="*/ 214 h 435"/>
                        <a:gd name="T46" fmla="*/ 46 w 520"/>
                        <a:gd name="T47" fmla="*/ 145 h 435"/>
                        <a:gd name="T48" fmla="*/ 202 w 520"/>
                        <a:gd name="T49" fmla="*/ 75 h 435"/>
                        <a:gd name="T50" fmla="*/ 340 w 520"/>
                        <a:gd name="T51" fmla="*/ 40 h 435"/>
                        <a:gd name="T52" fmla="*/ 398 w 520"/>
                        <a:gd name="T53" fmla="*/ 5 h 435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520"/>
                        <a:gd name="T82" fmla="*/ 0 h 435"/>
                        <a:gd name="T83" fmla="*/ 520 w 520"/>
                        <a:gd name="T84" fmla="*/ 435 h 435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520" h="435">
                          <a:moveTo>
                            <a:pt x="398" y="5"/>
                          </a:moveTo>
                          <a:lnTo>
                            <a:pt x="485" y="0"/>
                          </a:lnTo>
                          <a:lnTo>
                            <a:pt x="520" y="35"/>
                          </a:lnTo>
                          <a:lnTo>
                            <a:pt x="497" y="87"/>
                          </a:lnTo>
                          <a:lnTo>
                            <a:pt x="428" y="110"/>
                          </a:lnTo>
                          <a:lnTo>
                            <a:pt x="365" y="110"/>
                          </a:lnTo>
                          <a:lnTo>
                            <a:pt x="272" y="127"/>
                          </a:lnTo>
                          <a:lnTo>
                            <a:pt x="168" y="145"/>
                          </a:lnTo>
                          <a:lnTo>
                            <a:pt x="87" y="180"/>
                          </a:lnTo>
                          <a:lnTo>
                            <a:pt x="63" y="214"/>
                          </a:lnTo>
                          <a:lnTo>
                            <a:pt x="70" y="249"/>
                          </a:lnTo>
                          <a:lnTo>
                            <a:pt x="115" y="296"/>
                          </a:lnTo>
                          <a:lnTo>
                            <a:pt x="202" y="331"/>
                          </a:lnTo>
                          <a:lnTo>
                            <a:pt x="306" y="331"/>
                          </a:lnTo>
                          <a:lnTo>
                            <a:pt x="382" y="331"/>
                          </a:lnTo>
                          <a:lnTo>
                            <a:pt x="468" y="348"/>
                          </a:lnTo>
                          <a:lnTo>
                            <a:pt x="450" y="435"/>
                          </a:lnTo>
                          <a:lnTo>
                            <a:pt x="330" y="401"/>
                          </a:lnTo>
                          <a:lnTo>
                            <a:pt x="290" y="371"/>
                          </a:lnTo>
                          <a:lnTo>
                            <a:pt x="208" y="371"/>
                          </a:lnTo>
                          <a:lnTo>
                            <a:pt x="70" y="336"/>
                          </a:lnTo>
                          <a:lnTo>
                            <a:pt x="12" y="284"/>
                          </a:lnTo>
                          <a:lnTo>
                            <a:pt x="0" y="214"/>
                          </a:lnTo>
                          <a:lnTo>
                            <a:pt x="46" y="145"/>
                          </a:lnTo>
                          <a:lnTo>
                            <a:pt x="202" y="75"/>
                          </a:lnTo>
                          <a:lnTo>
                            <a:pt x="340" y="40"/>
                          </a:lnTo>
                          <a:lnTo>
                            <a:pt x="398" y="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32" name="Freeform 88"/>
                    <p:cNvSpPr>
                      <a:spLocks/>
                    </p:cNvSpPr>
                    <p:nvPr/>
                  </p:nvSpPr>
                  <p:spPr bwMode="auto">
                    <a:xfrm>
                      <a:off x="2882" y="2923"/>
                      <a:ext cx="383" cy="1160"/>
                    </a:xfrm>
                    <a:custGeom>
                      <a:avLst/>
                      <a:gdLst>
                        <a:gd name="T0" fmla="*/ 0 w 383"/>
                        <a:gd name="T1" fmla="*/ 0 h 1160"/>
                        <a:gd name="T2" fmla="*/ 99 w 383"/>
                        <a:gd name="T3" fmla="*/ 17 h 1160"/>
                        <a:gd name="T4" fmla="*/ 151 w 383"/>
                        <a:gd name="T5" fmla="*/ 103 h 1160"/>
                        <a:gd name="T6" fmla="*/ 203 w 383"/>
                        <a:gd name="T7" fmla="*/ 257 h 1160"/>
                        <a:gd name="T8" fmla="*/ 226 w 383"/>
                        <a:gd name="T9" fmla="*/ 451 h 1160"/>
                        <a:gd name="T10" fmla="*/ 226 w 383"/>
                        <a:gd name="T11" fmla="*/ 560 h 1160"/>
                        <a:gd name="T12" fmla="*/ 191 w 383"/>
                        <a:gd name="T13" fmla="*/ 696 h 1160"/>
                        <a:gd name="T14" fmla="*/ 134 w 383"/>
                        <a:gd name="T15" fmla="*/ 885 h 1160"/>
                        <a:gd name="T16" fmla="*/ 122 w 383"/>
                        <a:gd name="T17" fmla="*/ 937 h 1160"/>
                        <a:gd name="T18" fmla="*/ 139 w 383"/>
                        <a:gd name="T19" fmla="*/ 965 h 1160"/>
                        <a:gd name="T20" fmla="*/ 261 w 383"/>
                        <a:gd name="T21" fmla="*/ 1006 h 1160"/>
                        <a:gd name="T22" fmla="*/ 383 w 383"/>
                        <a:gd name="T23" fmla="*/ 1086 h 1160"/>
                        <a:gd name="T24" fmla="*/ 378 w 383"/>
                        <a:gd name="T25" fmla="*/ 1119 h 1160"/>
                        <a:gd name="T26" fmla="*/ 290 w 383"/>
                        <a:gd name="T27" fmla="*/ 1160 h 1160"/>
                        <a:gd name="T28" fmla="*/ 256 w 383"/>
                        <a:gd name="T29" fmla="*/ 1142 h 1160"/>
                        <a:gd name="T30" fmla="*/ 191 w 383"/>
                        <a:gd name="T31" fmla="*/ 1057 h 1160"/>
                        <a:gd name="T32" fmla="*/ 116 w 383"/>
                        <a:gd name="T33" fmla="*/ 1016 h 1160"/>
                        <a:gd name="T34" fmla="*/ 34 w 383"/>
                        <a:gd name="T35" fmla="*/ 988 h 1160"/>
                        <a:gd name="T36" fmla="*/ 29 w 383"/>
                        <a:gd name="T37" fmla="*/ 948 h 1160"/>
                        <a:gd name="T38" fmla="*/ 52 w 383"/>
                        <a:gd name="T39" fmla="*/ 868 h 1160"/>
                        <a:gd name="T40" fmla="*/ 116 w 383"/>
                        <a:gd name="T41" fmla="*/ 743 h 1160"/>
                        <a:gd name="T42" fmla="*/ 156 w 383"/>
                        <a:gd name="T43" fmla="*/ 594 h 1160"/>
                        <a:gd name="T44" fmla="*/ 156 w 383"/>
                        <a:gd name="T45" fmla="*/ 423 h 1160"/>
                        <a:gd name="T46" fmla="*/ 122 w 383"/>
                        <a:gd name="T47" fmla="*/ 274 h 1160"/>
                        <a:gd name="T48" fmla="*/ 47 w 383"/>
                        <a:gd name="T49" fmla="*/ 136 h 1160"/>
                        <a:gd name="T50" fmla="*/ 12 w 383"/>
                        <a:gd name="T51" fmla="*/ 63 h 1160"/>
                        <a:gd name="T52" fmla="*/ 0 w 383"/>
                        <a:gd name="T53" fmla="*/ 0 h 1160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383"/>
                        <a:gd name="T82" fmla="*/ 0 h 1160"/>
                        <a:gd name="T83" fmla="*/ 383 w 383"/>
                        <a:gd name="T84" fmla="*/ 1160 h 1160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383" h="1160">
                          <a:moveTo>
                            <a:pt x="0" y="0"/>
                          </a:moveTo>
                          <a:lnTo>
                            <a:pt x="99" y="17"/>
                          </a:lnTo>
                          <a:lnTo>
                            <a:pt x="151" y="103"/>
                          </a:lnTo>
                          <a:lnTo>
                            <a:pt x="203" y="257"/>
                          </a:lnTo>
                          <a:lnTo>
                            <a:pt x="226" y="451"/>
                          </a:lnTo>
                          <a:lnTo>
                            <a:pt x="226" y="560"/>
                          </a:lnTo>
                          <a:lnTo>
                            <a:pt x="191" y="696"/>
                          </a:lnTo>
                          <a:lnTo>
                            <a:pt x="134" y="885"/>
                          </a:lnTo>
                          <a:lnTo>
                            <a:pt x="122" y="937"/>
                          </a:lnTo>
                          <a:lnTo>
                            <a:pt x="139" y="965"/>
                          </a:lnTo>
                          <a:lnTo>
                            <a:pt x="261" y="1006"/>
                          </a:lnTo>
                          <a:lnTo>
                            <a:pt x="383" y="1086"/>
                          </a:lnTo>
                          <a:lnTo>
                            <a:pt x="378" y="1119"/>
                          </a:lnTo>
                          <a:lnTo>
                            <a:pt x="290" y="1160"/>
                          </a:lnTo>
                          <a:lnTo>
                            <a:pt x="256" y="1142"/>
                          </a:lnTo>
                          <a:lnTo>
                            <a:pt x="191" y="1057"/>
                          </a:lnTo>
                          <a:lnTo>
                            <a:pt x="116" y="1016"/>
                          </a:lnTo>
                          <a:lnTo>
                            <a:pt x="34" y="988"/>
                          </a:lnTo>
                          <a:lnTo>
                            <a:pt x="29" y="948"/>
                          </a:lnTo>
                          <a:lnTo>
                            <a:pt x="52" y="868"/>
                          </a:lnTo>
                          <a:lnTo>
                            <a:pt x="116" y="743"/>
                          </a:lnTo>
                          <a:lnTo>
                            <a:pt x="156" y="594"/>
                          </a:lnTo>
                          <a:lnTo>
                            <a:pt x="156" y="423"/>
                          </a:lnTo>
                          <a:lnTo>
                            <a:pt x="122" y="274"/>
                          </a:lnTo>
                          <a:lnTo>
                            <a:pt x="47" y="136"/>
                          </a:lnTo>
                          <a:lnTo>
                            <a:pt x="12" y="6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277533" name="Freeform 89"/>
                    <p:cNvSpPr>
                      <a:spLocks/>
                    </p:cNvSpPr>
                    <p:nvPr/>
                  </p:nvSpPr>
                  <p:spPr bwMode="auto">
                    <a:xfrm>
                      <a:off x="2443" y="2919"/>
                      <a:ext cx="461" cy="1027"/>
                    </a:xfrm>
                    <a:custGeom>
                      <a:avLst/>
                      <a:gdLst>
                        <a:gd name="T0" fmla="*/ 421 w 461"/>
                        <a:gd name="T1" fmla="*/ 0 h 1027"/>
                        <a:gd name="T2" fmla="*/ 449 w 461"/>
                        <a:gd name="T3" fmla="*/ 22 h 1027"/>
                        <a:gd name="T4" fmla="*/ 461 w 461"/>
                        <a:gd name="T5" fmla="*/ 91 h 1027"/>
                        <a:gd name="T6" fmla="*/ 439 w 461"/>
                        <a:gd name="T7" fmla="*/ 159 h 1027"/>
                        <a:gd name="T8" fmla="*/ 380 w 461"/>
                        <a:gd name="T9" fmla="*/ 245 h 1027"/>
                        <a:gd name="T10" fmla="*/ 315 w 461"/>
                        <a:gd name="T11" fmla="*/ 348 h 1027"/>
                        <a:gd name="T12" fmla="*/ 293 w 461"/>
                        <a:gd name="T13" fmla="*/ 462 h 1027"/>
                        <a:gd name="T14" fmla="*/ 310 w 461"/>
                        <a:gd name="T15" fmla="*/ 645 h 1027"/>
                        <a:gd name="T16" fmla="*/ 350 w 461"/>
                        <a:gd name="T17" fmla="*/ 868 h 1027"/>
                        <a:gd name="T18" fmla="*/ 380 w 461"/>
                        <a:gd name="T19" fmla="*/ 959 h 1027"/>
                        <a:gd name="T20" fmla="*/ 368 w 461"/>
                        <a:gd name="T21" fmla="*/ 987 h 1027"/>
                        <a:gd name="T22" fmla="*/ 298 w 461"/>
                        <a:gd name="T23" fmla="*/ 992 h 1027"/>
                        <a:gd name="T24" fmla="*/ 211 w 461"/>
                        <a:gd name="T25" fmla="*/ 969 h 1027"/>
                        <a:gd name="T26" fmla="*/ 134 w 461"/>
                        <a:gd name="T27" fmla="*/ 1004 h 1027"/>
                        <a:gd name="T28" fmla="*/ 87 w 461"/>
                        <a:gd name="T29" fmla="*/ 1027 h 1027"/>
                        <a:gd name="T30" fmla="*/ 53 w 461"/>
                        <a:gd name="T31" fmla="*/ 1022 h 1027"/>
                        <a:gd name="T32" fmla="*/ 0 w 461"/>
                        <a:gd name="T33" fmla="*/ 959 h 1027"/>
                        <a:gd name="T34" fmla="*/ 53 w 461"/>
                        <a:gd name="T35" fmla="*/ 936 h 1027"/>
                        <a:gd name="T36" fmla="*/ 187 w 461"/>
                        <a:gd name="T37" fmla="*/ 908 h 1027"/>
                        <a:gd name="T38" fmla="*/ 263 w 461"/>
                        <a:gd name="T39" fmla="*/ 936 h 1027"/>
                        <a:gd name="T40" fmla="*/ 315 w 461"/>
                        <a:gd name="T41" fmla="*/ 936 h 1027"/>
                        <a:gd name="T42" fmla="*/ 310 w 461"/>
                        <a:gd name="T43" fmla="*/ 890 h 1027"/>
                        <a:gd name="T44" fmla="*/ 258 w 461"/>
                        <a:gd name="T45" fmla="*/ 616 h 1027"/>
                        <a:gd name="T46" fmla="*/ 222 w 461"/>
                        <a:gd name="T47" fmla="*/ 456 h 1027"/>
                        <a:gd name="T48" fmla="*/ 228 w 461"/>
                        <a:gd name="T49" fmla="*/ 376 h 1027"/>
                        <a:gd name="T50" fmla="*/ 280 w 461"/>
                        <a:gd name="T51" fmla="*/ 227 h 1027"/>
                        <a:gd name="T52" fmla="*/ 333 w 461"/>
                        <a:gd name="T53" fmla="*/ 91 h 1027"/>
                        <a:gd name="T54" fmla="*/ 421 w 461"/>
                        <a:gd name="T55" fmla="*/ 0 h 1027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461"/>
                        <a:gd name="T85" fmla="*/ 0 h 1027"/>
                        <a:gd name="T86" fmla="*/ 461 w 461"/>
                        <a:gd name="T87" fmla="*/ 1027 h 1027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461" h="1027">
                          <a:moveTo>
                            <a:pt x="421" y="0"/>
                          </a:moveTo>
                          <a:lnTo>
                            <a:pt x="449" y="22"/>
                          </a:lnTo>
                          <a:lnTo>
                            <a:pt x="461" y="91"/>
                          </a:lnTo>
                          <a:lnTo>
                            <a:pt x="439" y="159"/>
                          </a:lnTo>
                          <a:lnTo>
                            <a:pt x="380" y="245"/>
                          </a:lnTo>
                          <a:lnTo>
                            <a:pt x="315" y="348"/>
                          </a:lnTo>
                          <a:lnTo>
                            <a:pt x="293" y="462"/>
                          </a:lnTo>
                          <a:lnTo>
                            <a:pt x="310" y="645"/>
                          </a:lnTo>
                          <a:lnTo>
                            <a:pt x="350" y="868"/>
                          </a:lnTo>
                          <a:lnTo>
                            <a:pt x="380" y="959"/>
                          </a:lnTo>
                          <a:lnTo>
                            <a:pt x="368" y="987"/>
                          </a:lnTo>
                          <a:lnTo>
                            <a:pt x="298" y="992"/>
                          </a:lnTo>
                          <a:lnTo>
                            <a:pt x="211" y="969"/>
                          </a:lnTo>
                          <a:lnTo>
                            <a:pt x="134" y="1004"/>
                          </a:lnTo>
                          <a:lnTo>
                            <a:pt x="87" y="1027"/>
                          </a:lnTo>
                          <a:lnTo>
                            <a:pt x="53" y="1022"/>
                          </a:lnTo>
                          <a:lnTo>
                            <a:pt x="0" y="959"/>
                          </a:lnTo>
                          <a:lnTo>
                            <a:pt x="53" y="936"/>
                          </a:lnTo>
                          <a:lnTo>
                            <a:pt x="187" y="908"/>
                          </a:lnTo>
                          <a:lnTo>
                            <a:pt x="263" y="936"/>
                          </a:lnTo>
                          <a:lnTo>
                            <a:pt x="315" y="936"/>
                          </a:lnTo>
                          <a:lnTo>
                            <a:pt x="310" y="890"/>
                          </a:lnTo>
                          <a:lnTo>
                            <a:pt x="258" y="616"/>
                          </a:lnTo>
                          <a:lnTo>
                            <a:pt x="222" y="456"/>
                          </a:lnTo>
                          <a:lnTo>
                            <a:pt x="228" y="376"/>
                          </a:lnTo>
                          <a:lnTo>
                            <a:pt x="280" y="227"/>
                          </a:lnTo>
                          <a:lnTo>
                            <a:pt x="333" y="91"/>
                          </a:lnTo>
                          <a:lnTo>
                            <a:pt x="421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277521" name="Freeform 90"/>
                  <p:cNvSpPr>
                    <a:spLocks/>
                  </p:cNvSpPr>
                  <p:nvPr/>
                </p:nvSpPr>
                <p:spPr bwMode="auto">
                  <a:xfrm>
                    <a:off x="2626" y="1540"/>
                    <a:ext cx="827" cy="563"/>
                  </a:xfrm>
                  <a:custGeom>
                    <a:avLst/>
                    <a:gdLst>
                      <a:gd name="T0" fmla="*/ 0 w 827"/>
                      <a:gd name="T1" fmla="*/ 139 h 563"/>
                      <a:gd name="T2" fmla="*/ 108 w 827"/>
                      <a:gd name="T3" fmla="*/ 18 h 563"/>
                      <a:gd name="T4" fmla="*/ 160 w 827"/>
                      <a:gd name="T5" fmla="*/ 75 h 563"/>
                      <a:gd name="T6" fmla="*/ 213 w 827"/>
                      <a:gd name="T7" fmla="*/ 110 h 563"/>
                      <a:gd name="T8" fmla="*/ 269 w 827"/>
                      <a:gd name="T9" fmla="*/ 110 h 563"/>
                      <a:gd name="T10" fmla="*/ 327 w 827"/>
                      <a:gd name="T11" fmla="*/ 52 h 563"/>
                      <a:gd name="T12" fmla="*/ 396 w 827"/>
                      <a:gd name="T13" fmla="*/ 5 h 563"/>
                      <a:gd name="T14" fmla="*/ 477 w 827"/>
                      <a:gd name="T15" fmla="*/ 0 h 563"/>
                      <a:gd name="T16" fmla="*/ 563 w 827"/>
                      <a:gd name="T17" fmla="*/ 35 h 563"/>
                      <a:gd name="T18" fmla="*/ 620 w 827"/>
                      <a:gd name="T19" fmla="*/ 87 h 563"/>
                      <a:gd name="T20" fmla="*/ 648 w 827"/>
                      <a:gd name="T21" fmla="*/ 157 h 563"/>
                      <a:gd name="T22" fmla="*/ 654 w 827"/>
                      <a:gd name="T23" fmla="*/ 249 h 563"/>
                      <a:gd name="T24" fmla="*/ 671 w 827"/>
                      <a:gd name="T25" fmla="*/ 331 h 563"/>
                      <a:gd name="T26" fmla="*/ 718 w 827"/>
                      <a:gd name="T27" fmla="*/ 371 h 563"/>
                      <a:gd name="T28" fmla="*/ 774 w 827"/>
                      <a:gd name="T29" fmla="*/ 389 h 563"/>
                      <a:gd name="T30" fmla="*/ 827 w 827"/>
                      <a:gd name="T31" fmla="*/ 401 h 563"/>
                      <a:gd name="T32" fmla="*/ 786 w 827"/>
                      <a:gd name="T33" fmla="*/ 563 h 563"/>
                      <a:gd name="T34" fmla="*/ 654 w 827"/>
                      <a:gd name="T35" fmla="*/ 540 h 563"/>
                      <a:gd name="T36" fmla="*/ 517 w 827"/>
                      <a:gd name="T37" fmla="*/ 493 h 563"/>
                      <a:gd name="T38" fmla="*/ 407 w 827"/>
                      <a:gd name="T39" fmla="*/ 441 h 563"/>
                      <a:gd name="T40" fmla="*/ 286 w 827"/>
                      <a:gd name="T41" fmla="*/ 389 h 563"/>
                      <a:gd name="T42" fmla="*/ 160 w 827"/>
                      <a:gd name="T43" fmla="*/ 331 h 563"/>
                      <a:gd name="T44" fmla="*/ 57 w 827"/>
                      <a:gd name="T45" fmla="*/ 209 h 563"/>
                      <a:gd name="T46" fmla="*/ 0 w 827"/>
                      <a:gd name="T47" fmla="*/ 139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522" name="Freeform 91"/>
                  <p:cNvSpPr>
                    <a:spLocks/>
                  </p:cNvSpPr>
                  <p:nvPr/>
                </p:nvSpPr>
                <p:spPr bwMode="auto">
                  <a:xfrm>
                    <a:off x="2614" y="1513"/>
                    <a:ext cx="856" cy="606"/>
                  </a:xfrm>
                  <a:custGeom>
                    <a:avLst/>
                    <a:gdLst>
                      <a:gd name="T0" fmla="*/ 75 w 856"/>
                      <a:gd name="T1" fmla="*/ 266 h 606"/>
                      <a:gd name="T2" fmla="*/ 172 w 856"/>
                      <a:gd name="T3" fmla="*/ 363 h 606"/>
                      <a:gd name="T4" fmla="*/ 304 w 856"/>
                      <a:gd name="T5" fmla="*/ 428 h 606"/>
                      <a:gd name="T6" fmla="*/ 489 w 856"/>
                      <a:gd name="T7" fmla="*/ 513 h 606"/>
                      <a:gd name="T8" fmla="*/ 615 w 856"/>
                      <a:gd name="T9" fmla="*/ 566 h 606"/>
                      <a:gd name="T10" fmla="*/ 816 w 856"/>
                      <a:gd name="T11" fmla="*/ 606 h 606"/>
                      <a:gd name="T12" fmla="*/ 856 w 856"/>
                      <a:gd name="T13" fmla="*/ 393 h 606"/>
                      <a:gd name="T14" fmla="*/ 804 w 856"/>
                      <a:gd name="T15" fmla="*/ 393 h 606"/>
                      <a:gd name="T16" fmla="*/ 753 w 856"/>
                      <a:gd name="T17" fmla="*/ 363 h 606"/>
                      <a:gd name="T18" fmla="*/ 695 w 856"/>
                      <a:gd name="T19" fmla="*/ 323 h 606"/>
                      <a:gd name="T20" fmla="*/ 695 w 856"/>
                      <a:gd name="T21" fmla="*/ 243 h 606"/>
                      <a:gd name="T22" fmla="*/ 660 w 856"/>
                      <a:gd name="T23" fmla="*/ 116 h 606"/>
                      <a:gd name="T24" fmla="*/ 597 w 856"/>
                      <a:gd name="T25" fmla="*/ 46 h 606"/>
                      <a:gd name="T26" fmla="*/ 505 w 856"/>
                      <a:gd name="T27" fmla="*/ 0 h 606"/>
                      <a:gd name="T28" fmla="*/ 391 w 856"/>
                      <a:gd name="T29" fmla="*/ 12 h 606"/>
                      <a:gd name="T30" fmla="*/ 321 w 856"/>
                      <a:gd name="T31" fmla="*/ 53 h 606"/>
                      <a:gd name="T32" fmla="*/ 286 w 856"/>
                      <a:gd name="T33" fmla="*/ 98 h 606"/>
                      <a:gd name="T34" fmla="*/ 253 w 856"/>
                      <a:gd name="T35" fmla="*/ 121 h 606"/>
                      <a:gd name="T36" fmla="*/ 218 w 856"/>
                      <a:gd name="T37" fmla="*/ 116 h 606"/>
                      <a:gd name="T38" fmla="*/ 166 w 856"/>
                      <a:gd name="T39" fmla="*/ 63 h 606"/>
                      <a:gd name="T40" fmla="*/ 132 w 856"/>
                      <a:gd name="T41" fmla="*/ 0 h 606"/>
                      <a:gd name="T42" fmla="*/ 103 w 856"/>
                      <a:gd name="T43" fmla="*/ 30 h 606"/>
                      <a:gd name="T44" fmla="*/ 0 w 856"/>
                      <a:gd name="T45" fmla="*/ 150 h 606"/>
                      <a:gd name="T46" fmla="*/ 5 w 856"/>
                      <a:gd name="T47" fmla="*/ 178 h 606"/>
                      <a:gd name="T48" fmla="*/ 17 w 856"/>
                      <a:gd name="T49" fmla="*/ 191 h 606"/>
                      <a:gd name="T50" fmla="*/ 120 w 856"/>
                      <a:gd name="T51" fmla="*/ 81 h 606"/>
                      <a:gd name="T52" fmla="*/ 172 w 856"/>
                      <a:gd name="T53" fmla="*/ 133 h 606"/>
                      <a:gd name="T54" fmla="*/ 206 w 856"/>
                      <a:gd name="T55" fmla="*/ 168 h 606"/>
                      <a:gd name="T56" fmla="*/ 253 w 856"/>
                      <a:gd name="T57" fmla="*/ 168 h 606"/>
                      <a:gd name="T58" fmla="*/ 286 w 856"/>
                      <a:gd name="T59" fmla="*/ 156 h 606"/>
                      <a:gd name="T60" fmla="*/ 339 w 856"/>
                      <a:gd name="T61" fmla="*/ 116 h 606"/>
                      <a:gd name="T62" fmla="*/ 367 w 856"/>
                      <a:gd name="T63" fmla="*/ 70 h 606"/>
                      <a:gd name="T64" fmla="*/ 442 w 856"/>
                      <a:gd name="T65" fmla="*/ 46 h 606"/>
                      <a:gd name="T66" fmla="*/ 505 w 856"/>
                      <a:gd name="T67" fmla="*/ 53 h 606"/>
                      <a:gd name="T68" fmla="*/ 562 w 856"/>
                      <a:gd name="T69" fmla="*/ 87 h 606"/>
                      <a:gd name="T70" fmla="*/ 615 w 856"/>
                      <a:gd name="T71" fmla="*/ 138 h 606"/>
                      <a:gd name="T72" fmla="*/ 643 w 856"/>
                      <a:gd name="T73" fmla="*/ 203 h 606"/>
                      <a:gd name="T74" fmla="*/ 643 w 856"/>
                      <a:gd name="T75" fmla="*/ 260 h 606"/>
                      <a:gd name="T76" fmla="*/ 643 w 856"/>
                      <a:gd name="T77" fmla="*/ 323 h 606"/>
                      <a:gd name="T78" fmla="*/ 666 w 856"/>
                      <a:gd name="T79" fmla="*/ 375 h 606"/>
                      <a:gd name="T80" fmla="*/ 730 w 856"/>
                      <a:gd name="T81" fmla="*/ 410 h 606"/>
                      <a:gd name="T82" fmla="*/ 804 w 856"/>
                      <a:gd name="T83" fmla="*/ 444 h 606"/>
                      <a:gd name="T84" fmla="*/ 770 w 856"/>
                      <a:gd name="T85" fmla="*/ 554 h 606"/>
                      <a:gd name="T86" fmla="*/ 580 w 856"/>
                      <a:gd name="T87" fmla="*/ 503 h 606"/>
                      <a:gd name="T88" fmla="*/ 454 w 856"/>
                      <a:gd name="T89" fmla="*/ 450 h 606"/>
                      <a:gd name="T90" fmla="*/ 339 w 856"/>
                      <a:gd name="T91" fmla="*/ 416 h 606"/>
                      <a:gd name="T92" fmla="*/ 241 w 856"/>
                      <a:gd name="T93" fmla="*/ 363 h 606"/>
                      <a:gd name="T94" fmla="*/ 120 w 856"/>
                      <a:gd name="T95" fmla="*/ 266 h 606"/>
                      <a:gd name="T96" fmla="*/ 34 w 856"/>
                      <a:gd name="T97" fmla="*/ 173 h 606"/>
                      <a:gd name="T98" fmla="*/ 22 w 856"/>
                      <a:gd name="T99" fmla="*/ 185 h 606"/>
                      <a:gd name="T100" fmla="*/ 75 w 856"/>
                      <a:gd name="T101" fmla="*/ 266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7523" name="Oval 92"/>
                  <p:cNvSpPr>
                    <a:spLocks noChangeArrowheads="1"/>
                  </p:cNvSpPr>
                  <p:nvPr/>
                </p:nvSpPr>
                <p:spPr bwMode="auto">
                  <a:xfrm rot="-4286940">
                    <a:off x="2791" y="1887"/>
                    <a:ext cx="141" cy="50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77524" name="Oval 93"/>
                  <p:cNvSpPr>
                    <a:spLocks noChangeArrowheads="1"/>
                  </p:cNvSpPr>
                  <p:nvPr/>
                </p:nvSpPr>
                <p:spPr bwMode="auto">
                  <a:xfrm rot="-4286940">
                    <a:off x="2810" y="1913"/>
                    <a:ext cx="81" cy="19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77525" name="Oval 94"/>
                  <p:cNvSpPr>
                    <a:spLocks noChangeArrowheads="1"/>
                  </p:cNvSpPr>
                  <p:nvPr/>
                </p:nvSpPr>
                <p:spPr bwMode="auto">
                  <a:xfrm rot="-4286940">
                    <a:off x="2741" y="1887"/>
                    <a:ext cx="141" cy="50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77526" name="Oval 95"/>
                  <p:cNvSpPr>
                    <a:spLocks noChangeArrowheads="1"/>
                  </p:cNvSpPr>
                  <p:nvPr/>
                </p:nvSpPr>
                <p:spPr bwMode="auto">
                  <a:xfrm rot="-4286940">
                    <a:off x="2760" y="1913"/>
                    <a:ext cx="81" cy="19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277527" name="Oval 96"/>
                  <p:cNvSpPr>
                    <a:spLocks noChangeArrowheads="1"/>
                  </p:cNvSpPr>
                  <p:nvPr/>
                </p:nvSpPr>
                <p:spPr bwMode="auto">
                  <a:xfrm>
                    <a:off x="2687" y="2089"/>
                    <a:ext cx="198" cy="85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400" i="0"/>
                  </a:p>
                </p:txBody>
              </p:sp>
            </p:grpSp>
            <p:sp>
              <p:nvSpPr>
                <p:cNvPr id="277519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2294" y="2688"/>
                  <a:ext cx="906" cy="6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38100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i="0"/>
                    <a:t>0 nodes</a:t>
                  </a:r>
                  <a:br>
                    <a:rPr lang="en-US" altLang="en-US" i="0"/>
                  </a:br>
                  <a:r>
                    <a:rPr lang="en-US" altLang="en-US" i="0"/>
                    <a:t>? edges</a:t>
                  </a:r>
                </a:p>
              </p:txBody>
            </p:sp>
          </p:grpSp>
        </p:grpSp>
        <p:sp>
          <p:nvSpPr>
            <p:cNvPr id="277515" name="Text Box 101"/>
            <p:cNvSpPr txBox="1">
              <a:spLocks noChangeArrowheads="1"/>
            </p:cNvSpPr>
            <p:nvPr/>
          </p:nvSpPr>
          <p:spPr bwMode="auto">
            <a:xfrm>
              <a:off x="1460" y="1699"/>
              <a:ext cx="142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Base Case </a:t>
              </a:r>
              <a:r>
                <a:rPr lang="en-US" altLang="en-US" i="0">
                  <a:solidFill>
                    <a:schemeClr val="accent1"/>
                  </a:solidFill>
                </a:rPr>
                <a:t>? </a:t>
              </a:r>
            </a:p>
          </p:txBody>
        </p:sp>
      </p:grpSp>
      <p:sp>
        <p:nvSpPr>
          <p:cNvPr id="277513" name="Rectangle 90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55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55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98" grpId="0" autoUpdateAnimBg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853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78531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8564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861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1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8565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860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8566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860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8567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860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8568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860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8569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860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60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8570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859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8571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859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8572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859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8573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859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8574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859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9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8575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858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858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8576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7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8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79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0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1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2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3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4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5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6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7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8532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3898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Work it out backwards</a:t>
            </a:r>
          </a:p>
        </p:txBody>
      </p:sp>
      <p:grpSp>
        <p:nvGrpSpPr>
          <p:cNvPr id="278533" name="Group 72"/>
          <p:cNvGrpSpPr>
            <a:grpSpLocks/>
          </p:cNvGrpSpPr>
          <p:nvPr/>
        </p:nvGrpSpPr>
        <p:grpSpPr bwMode="auto">
          <a:xfrm>
            <a:off x="2447925" y="4568825"/>
            <a:ext cx="2673350" cy="1527175"/>
            <a:chOff x="2064" y="2878"/>
            <a:chExt cx="1684" cy="962"/>
          </a:xfrm>
        </p:grpSpPr>
        <p:sp>
          <p:nvSpPr>
            <p:cNvPr id="278546" name="Freeform 73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8547" name="Group 74"/>
            <p:cNvGrpSpPr>
              <a:grpSpLocks/>
            </p:cNvGrpSpPr>
            <p:nvPr/>
          </p:nvGrpSpPr>
          <p:grpSpPr bwMode="auto">
            <a:xfrm>
              <a:off x="2544" y="2878"/>
              <a:ext cx="1204" cy="626"/>
              <a:chOff x="768" y="2064"/>
              <a:chExt cx="1204" cy="626"/>
            </a:xfrm>
          </p:grpSpPr>
          <p:grpSp>
            <p:nvGrpSpPr>
              <p:cNvPr id="278548" name="Group 75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78550" name="Group 76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78558" name="Freeform 77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59" name="Freeform 78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60" name="Freeform 79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61" name="Freeform 80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62" name="Freeform 81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8563" name="Freeform 82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78551" name="Freeform 83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552" name="Freeform 84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8553" name="Oval 85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8554" name="Oval 86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8555" name="Oval 87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8556" name="Oval 88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8557" name="Oval 89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78549" name="Text Box 90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878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/>
                  <a:t>? edges</a:t>
                </a:r>
              </a:p>
            </p:txBody>
          </p:sp>
        </p:grpSp>
      </p:grpSp>
      <p:grpSp>
        <p:nvGrpSpPr>
          <p:cNvPr id="19" name="Group 112"/>
          <p:cNvGrpSpPr>
            <a:grpSpLocks/>
          </p:cNvGrpSpPr>
          <p:nvPr/>
        </p:nvGrpSpPr>
        <p:grpSpPr bwMode="auto">
          <a:xfrm>
            <a:off x="100013" y="1477963"/>
            <a:ext cx="1887538" cy="4397375"/>
            <a:chOff x="63" y="931"/>
            <a:chExt cx="1189" cy="2770"/>
          </a:xfrm>
        </p:grpSpPr>
        <p:sp>
          <p:nvSpPr>
            <p:cNvPr id="278544" name="Freeform 54"/>
            <p:cNvSpPr>
              <a:spLocks/>
            </p:cNvSpPr>
            <p:nvPr/>
          </p:nvSpPr>
          <p:spPr bwMode="auto">
            <a:xfrm>
              <a:off x="63" y="3235"/>
              <a:ext cx="789" cy="466"/>
            </a:xfrm>
            <a:custGeom>
              <a:avLst/>
              <a:gdLst>
                <a:gd name="T0" fmla="*/ 355 w 789"/>
                <a:gd name="T1" fmla="*/ 0 h 466"/>
                <a:gd name="T2" fmla="*/ 0 w 789"/>
                <a:gd name="T3" fmla="*/ 466 h 466"/>
                <a:gd name="T4" fmla="*/ 789 w 789"/>
                <a:gd name="T5" fmla="*/ 458 h 466"/>
                <a:gd name="T6" fmla="*/ 355 w 789"/>
                <a:gd name="T7" fmla="*/ 0 h 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9"/>
                <a:gd name="T13" fmla="*/ 0 h 466"/>
                <a:gd name="T14" fmla="*/ 789 w 789"/>
                <a:gd name="T15" fmla="*/ 466 h 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9" h="466">
                  <a:moveTo>
                    <a:pt x="355" y="0"/>
                  </a:moveTo>
                  <a:lnTo>
                    <a:pt x="0" y="466"/>
                  </a:lnTo>
                  <a:lnTo>
                    <a:pt x="789" y="458"/>
                  </a:lnTo>
                  <a:lnTo>
                    <a:pt x="355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45" name="Text Box 91"/>
            <p:cNvSpPr txBox="1">
              <a:spLocks noChangeArrowheads="1"/>
            </p:cNvSpPr>
            <p:nvPr/>
          </p:nvSpPr>
          <p:spPr bwMode="auto">
            <a:xfrm>
              <a:off x="288" y="931"/>
              <a:ext cx="9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height </a:t>
              </a:r>
              <a:r>
                <a:rPr lang="en-US" altLang="en-US" i="0" dirty="0"/>
                <a:t>=</a:t>
              </a:r>
              <a:endParaRPr lang="en-US" altLang="en-US" i="0" dirty="0">
                <a:solidFill>
                  <a:srgbClr val="FF99FF"/>
                </a:solidFill>
              </a:endParaRPr>
            </a:p>
          </p:txBody>
        </p:sp>
      </p:grpSp>
      <p:grpSp>
        <p:nvGrpSpPr>
          <p:cNvPr id="20" name="Group 115"/>
          <p:cNvGrpSpPr>
            <a:grpSpLocks/>
          </p:cNvGrpSpPr>
          <p:nvPr/>
        </p:nvGrpSpPr>
        <p:grpSpPr bwMode="auto">
          <a:xfrm>
            <a:off x="76200" y="1981200"/>
            <a:ext cx="8197850" cy="4635500"/>
            <a:chOff x="48" y="1248"/>
            <a:chExt cx="5164" cy="2920"/>
          </a:xfrm>
        </p:grpSpPr>
        <p:sp>
          <p:nvSpPr>
            <p:cNvPr id="278538" name="Text Box 92"/>
            <p:cNvSpPr txBox="1">
              <a:spLocks noChangeArrowheads="1"/>
            </p:cNvSpPr>
            <p:nvPr/>
          </p:nvSpPr>
          <p:spPr bwMode="auto">
            <a:xfrm>
              <a:off x="984" y="1248"/>
              <a:ext cx="4228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= </a:t>
              </a:r>
              <a:r>
                <a:rPr lang="en-US" altLang="en-US" i="0"/>
                <a:t>max(height </a:t>
              </a:r>
              <a:r>
                <a:rPr lang="en-US" altLang="en-US" i="0" dirty="0"/>
                <a:t>of </a:t>
              </a:r>
              <a:r>
                <a:rPr lang="en-US" altLang="en-US" i="0" err="1"/>
                <a:t>left</a:t>
              </a:r>
              <a:r>
                <a:rPr lang="en-US" altLang="en-US" i="0"/>
                <a:t>,height </a:t>
              </a:r>
              <a:r>
                <a:rPr lang="en-US" altLang="en-US" i="0" dirty="0"/>
                <a:t>on right) + 1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= max(</a:t>
              </a:r>
              <a:r>
                <a:rPr lang="en-US" altLang="en-US" i="0" dirty="0">
                  <a:solidFill>
                    <a:srgbClr val="FF99FF"/>
                  </a:solidFill>
                </a:rPr>
                <a:t>?</a:t>
              </a:r>
              <a:r>
                <a:rPr lang="en-US" altLang="en-US" i="0" dirty="0"/>
                <a:t>,</a:t>
              </a:r>
              <a:r>
                <a:rPr lang="en-US" altLang="en-US" i="0" dirty="0">
                  <a:solidFill>
                    <a:srgbClr val="FF99FF"/>
                  </a:solidFill>
                </a:rPr>
                <a:t>?)</a:t>
              </a:r>
              <a:r>
                <a:rPr lang="en-US" altLang="en-US" i="0" dirty="0"/>
                <a:t> + </a:t>
              </a:r>
              <a:r>
                <a:rPr lang="en-US" altLang="en-US" i="0" dirty="0">
                  <a:solidFill>
                    <a:srgbClr val="33CC33"/>
                  </a:solidFill>
                </a:rPr>
                <a:t>1</a:t>
              </a:r>
              <a:r>
                <a:rPr lang="en-US" altLang="en-US" i="0" dirty="0"/>
                <a:t> </a:t>
              </a:r>
              <a:endParaRPr lang="en-US" altLang="en-US" i="0" dirty="0">
                <a:solidFill>
                  <a:srgbClr val="FF99FF"/>
                </a:solidFill>
              </a:endParaRPr>
            </a:p>
          </p:txBody>
        </p:sp>
        <p:grpSp>
          <p:nvGrpSpPr>
            <p:cNvPr id="278539" name="Group 97"/>
            <p:cNvGrpSpPr>
              <a:grpSpLocks/>
            </p:cNvGrpSpPr>
            <p:nvPr/>
          </p:nvGrpSpPr>
          <p:grpSpPr bwMode="auto">
            <a:xfrm>
              <a:off x="48" y="3780"/>
              <a:ext cx="747" cy="388"/>
              <a:chOff x="48" y="3780"/>
              <a:chExt cx="747" cy="388"/>
            </a:xfrm>
          </p:grpSpPr>
          <p:sp>
            <p:nvSpPr>
              <p:cNvPr id="278540" name="Freeform 93"/>
              <p:cNvSpPr>
                <a:spLocks/>
              </p:cNvSpPr>
              <p:nvPr/>
            </p:nvSpPr>
            <p:spPr bwMode="auto">
              <a:xfrm>
                <a:off x="432" y="3780"/>
                <a:ext cx="363" cy="307"/>
              </a:xfrm>
              <a:custGeom>
                <a:avLst/>
                <a:gdLst>
                  <a:gd name="T0" fmla="*/ 174 w 363"/>
                  <a:gd name="T1" fmla="*/ 0 h 307"/>
                  <a:gd name="T2" fmla="*/ 0 w 363"/>
                  <a:gd name="T3" fmla="*/ 307 h 307"/>
                  <a:gd name="T4" fmla="*/ 363 w 363"/>
                  <a:gd name="T5" fmla="*/ 307 h 307"/>
                  <a:gd name="T6" fmla="*/ 174 w 363"/>
                  <a:gd name="T7" fmla="*/ 0 h 3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3"/>
                  <a:gd name="T13" fmla="*/ 0 h 307"/>
                  <a:gd name="T14" fmla="*/ 363 w 363"/>
                  <a:gd name="T15" fmla="*/ 307 h 3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3" h="307">
                    <a:moveTo>
                      <a:pt x="174" y="0"/>
                    </a:moveTo>
                    <a:lnTo>
                      <a:pt x="0" y="307"/>
                    </a:lnTo>
                    <a:lnTo>
                      <a:pt x="363" y="307"/>
                    </a:lnTo>
                    <a:lnTo>
                      <a:pt x="174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1" name="Rectangle 94"/>
              <p:cNvSpPr>
                <a:spLocks noChangeArrowheads="1"/>
              </p:cNvSpPr>
              <p:nvPr/>
            </p:nvSpPr>
            <p:spPr bwMode="auto">
              <a:xfrm>
                <a:off x="512" y="3792"/>
                <a:ext cx="23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?</a:t>
                </a:r>
              </a:p>
            </p:txBody>
          </p:sp>
          <p:sp>
            <p:nvSpPr>
              <p:cNvPr id="278542" name="Freeform 95"/>
              <p:cNvSpPr>
                <a:spLocks/>
              </p:cNvSpPr>
              <p:nvPr/>
            </p:nvSpPr>
            <p:spPr bwMode="auto">
              <a:xfrm>
                <a:off x="48" y="3791"/>
                <a:ext cx="363" cy="307"/>
              </a:xfrm>
              <a:custGeom>
                <a:avLst/>
                <a:gdLst>
                  <a:gd name="T0" fmla="*/ 174 w 363"/>
                  <a:gd name="T1" fmla="*/ 0 h 307"/>
                  <a:gd name="T2" fmla="*/ 0 w 363"/>
                  <a:gd name="T3" fmla="*/ 307 h 307"/>
                  <a:gd name="T4" fmla="*/ 363 w 363"/>
                  <a:gd name="T5" fmla="*/ 307 h 307"/>
                  <a:gd name="T6" fmla="*/ 174 w 363"/>
                  <a:gd name="T7" fmla="*/ 0 h 307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363"/>
                  <a:gd name="T13" fmla="*/ 0 h 307"/>
                  <a:gd name="T14" fmla="*/ 363 w 363"/>
                  <a:gd name="T15" fmla="*/ 307 h 307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363" h="307">
                    <a:moveTo>
                      <a:pt x="174" y="0"/>
                    </a:moveTo>
                    <a:lnTo>
                      <a:pt x="0" y="307"/>
                    </a:lnTo>
                    <a:lnTo>
                      <a:pt x="363" y="307"/>
                    </a:lnTo>
                    <a:lnTo>
                      <a:pt x="174" y="0"/>
                    </a:lnTo>
                    <a:close/>
                  </a:path>
                </a:pathLst>
              </a:custGeom>
              <a:noFill/>
              <a:ln w="38100" cap="flat" cmpd="sng">
                <a:solidFill>
                  <a:srgbClr val="FF00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8543" name="Rectangle 96"/>
              <p:cNvSpPr>
                <a:spLocks noChangeArrowheads="1"/>
              </p:cNvSpPr>
              <p:nvPr/>
            </p:nvSpPr>
            <p:spPr bwMode="auto">
              <a:xfrm>
                <a:off x="128" y="3803"/>
                <a:ext cx="230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?</a:t>
                </a:r>
              </a:p>
            </p:txBody>
          </p:sp>
        </p:grpSp>
      </p:grpSp>
      <p:sp>
        <p:nvSpPr>
          <p:cNvPr id="237679" name="Rectangle 111"/>
          <p:cNvSpPr>
            <a:spLocks noChangeArrowheads="1"/>
          </p:cNvSpPr>
          <p:nvPr/>
        </p:nvSpPr>
        <p:spPr bwMode="auto">
          <a:xfrm>
            <a:off x="1905000" y="1447800"/>
            <a:ext cx="12573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0 edge</a:t>
            </a:r>
          </a:p>
        </p:txBody>
      </p:sp>
      <p:sp>
        <p:nvSpPr>
          <p:cNvPr id="278537" name="Rectangle 82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7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76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76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7679" grpId="0" autoUpdateAnimBg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955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79555" name="Group 3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79586" name="Group 4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79632" name="Oval 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33" name="Rectangle 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9587" name="Group 7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79630" name="Oval 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31" name="Rectangle 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79588" name="Group 10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79628" name="Oval 1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9" name="Rectangle 1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79589" name="Group 13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79626" name="Oval 1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7" name="Rectangle 1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79590" name="Group 16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79624" name="Oval 1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5" name="Rectangle 1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9591" name="Group 19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79622" name="Oval 2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3" name="Rectangle 2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79592" name="Group 22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79620" name="Oval 2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21" name="Rectangle 2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79593" name="Group 25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79618" name="Oval 2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9" name="Rectangle 2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79594" name="Group 28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79616" name="Oval 2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7" name="Rectangle 3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79595" name="Group 31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79614" name="Oval 3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5" name="Rectangle 3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79596" name="Group 34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79612" name="Oval 3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3" name="Rectangle 3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79597" name="Group 37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79610" name="Oval 3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9611" name="Rectangle 3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79598" name="Line 40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9" name="Line 41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0" name="Line 42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1" name="Line 43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2" name="Line 44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3" name="Line 45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4" name="Line 46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5" name="Line 47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6" name="Line 48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7" name="Line 49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8" name="Line 50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9" name="Line 51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79556" name="Text Box 52"/>
          <p:cNvSpPr txBox="1">
            <a:spLocks noChangeArrowheads="1"/>
          </p:cNvSpPr>
          <p:nvPr/>
        </p:nvSpPr>
        <p:spPr bwMode="auto">
          <a:xfrm>
            <a:off x="1066800" y="960438"/>
            <a:ext cx="38989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Work it out backwards</a:t>
            </a:r>
          </a:p>
        </p:txBody>
      </p:sp>
      <p:grpSp>
        <p:nvGrpSpPr>
          <p:cNvPr id="279557" name="Group 53"/>
          <p:cNvGrpSpPr>
            <a:grpSpLocks/>
          </p:cNvGrpSpPr>
          <p:nvPr/>
        </p:nvGrpSpPr>
        <p:grpSpPr bwMode="auto">
          <a:xfrm>
            <a:off x="2447925" y="4568825"/>
            <a:ext cx="2830513" cy="1527175"/>
            <a:chOff x="2064" y="2878"/>
            <a:chExt cx="1783" cy="962"/>
          </a:xfrm>
        </p:grpSpPr>
        <p:sp>
          <p:nvSpPr>
            <p:cNvPr id="279568" name="Freeform 54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9569" name="Group 55"/>
            <p:cNvGrpSpPr>
              <a:grpSpLocks/>
            </p:cNvGrpSpPr>
            <p:nvPr/>
          </p:nvGrpSpPr>
          <p:grpSpPr bwMode="auto">
            <a:xfrm>
              <a:off x="2544" y="2878"/>
              <a:ext cx="1303" cy="626"/>
              <a:chOff x="768" y="2064"/>
              <a:chExt cx="1303" cy="626"/>
            </a:xfrm>
          </p:grpSpPr>
          <p:grpSp>
            <p:nvGrpSpPr>
              <p:cNvPr id="279570" name="Group 56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79572" name="Group 5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79580" name="Freeform 5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1" name="Freeform 5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2" name="Freeform 6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3" name="Freeform 6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4" name="Freeform 6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79585" name="Freeform 6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79573" name="Freeform 6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574" name="Freeform 6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9575" name="Oval 6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9576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9577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9578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79579" name="Oval 7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79571" name="Text Box 71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977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/>
                  <a:t>-1 edges</a:t>
                </a:r>
              </a:p>
            </p:txBody>
          </p:sp>
        </p:grpSp>
      </p:grpSp>
      <p:grpSp>
        <p:nvGrpSpPr>
          <p:cNvPr id="279558" name="Group 72"/>
          <p:cNvGrpSpPr>
            <a:grpSpLocks/>
          </p:cNvGrpSpPr>
          <p:nvPr/>
        </p:nvGrpSpPr>
        <p:grpSpPr bwMode="auto">
          <a:xfrm>
            <a:off x="100013" y="1477963"/>
            <a:ext cx="1887538" cy="4397375"/>
            <a:chOff x="63" y="931"/>
            <a:chExt cx="1189" cy="2770"/>
          </a:xfrm>
        </p:grpSpPr>
        <p:sp>
          <p:nvSpPr>
            <p:cNvPr id="279566" name="Freeform 73"/>
            <p:cNvSpPr>
              <a:spLocks/>
            </p:cNvSpPr>
            <p:nvPr/>
          </p:nvSpPr>
          <p:spPr bwMode="auto">
            <a:xfrm>
              <a:off x="63" y="3235"/>
              <a:ext cx="789" cy="466"/>
            </a:xfrm>
            <a:custGeom>
              <a:avLst/>
              <a:gdLst>
                <a:gd name="T0" fmla="*/ 355 w 789"/>
                <a:gd name="T1" fmla="*/ 0 h 466"/>
                <a:gd name="T2" fmla="*/ 0 w 789"/>
                <a:gd name="T3" fmla="*/ 466 h 466"/>
                <a:gd name="T4" fmla="*/ 789 w 789"/>
                <a:gd name="T5" fmla="*/ 458 h 466"/>
                <a:gd name="T6" fmla="*/ 355 w 789"/>
                <a:gd name="T7" fmla="*/ 0 h 46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9"/>
                <a:gd name="T13" fmla="*/ 0 h 466"/>
                <a:gd name="T14" fmla="*/ 789 w 789"/>
                <a:gd name="T15" fmla="*/ 466 h 46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9" h="466">
                  <a:moveTo>
                    <a:pt x="355" y="0"/>
                  </a:moveTo>
                  <a:lnTo>
                    <a:pt x="0" y="466"/>
                  </a:lnTo>
                  <a:lnTo>
                    <a:pt x="789" y="458"/>
                  </a:lnTo>
                  <a:lnTo>
                    <a:pt x="355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7" name="Text Box 74"/>
            <p:cNvSpPr txBox="1">
              <a:spLocks noChangeArrowheads="1"/>
            </p:cNvSpPr>
            <p:nvPr/>
          </p:nvSpPr>
          <p:spPr bwMode="auto">
            <a:xfrm>
              <a:off x="288" y="931"/>
              <a:ext cx="96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height </a:t>
              </a:r>
              <a:r>
                <a:rPr lang="en-US" altLang="en-US" i="0" dirty="0"/>
                <a:t>=</a:t>
              </a:r>
              <a:endParaRPr lang="en-US" altLang="en-US" i="0" dirty="0">
                <a:solidFill>
                  <a:srgbClr val="FF99FF"/>
                </a:solidFill>
              </a:endParaRPr>
            </a:p>
          </p:txBody>
        </p:sp>
      </p:grpSp>
      <p:sp>
        <p:nvSpPr>
          <p:cNvPr id="279559" name="Text Box 76"/>
          <p:cNvSpPr txBox="1">
            <a:spLocks noChangeArrowheads="1"/>
          </p:cNvSpPr>
          <p:nvPr/>
        </p:nvSpPr>
        <p:spPr bwMode="auto">
          <a:xfrm>
            <a:off x="1584325" y="2133600"/>
            <a:ext cx="67119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= </a:t>
            </a:r>
            <a:r>
              <a:rPr lang="en-US" altLang="en-US" i="0"/>
              <a:t>max(height </a:t>
            </a:r>
            <a:r>
              <a:rPr lang="en-US" altLang="en-US" i="0" dirty="0"/>
              <a:t>of </a:t>
            </a:r>
            <a:r>
              <a:rPr lang="en-US" altLang="en-US" i="0" err="1"/>
              <a:t>left</a:t>
            </a:r>
            <a:r>
              <a:rPr lang="en-US" altLang="en-US" i="0"/>
              <a:t>,height </a:t>
            </a:r>
            <a:r>
              <a:rPr lang="en-US" altLang="en-US" i="0" dirty="0"/>
              <a:t>on right)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= max(</a:t>
            </a:r>
            <a:r>
              <a:rPr lang="en-US" altLang="en-US" i="0" dirty="0">
                <a:solidFill>
                  <a:srgbClr val="FF99FF"/>
                </a:solidFill>
              </a:rPr>
              <a:t>-1</a:t>
            </a:r>
            <a:r>
              <a:rPr lang="en-US" altLang="en-US" i="0" dirty="0"/>
              <a:t>,</a:t>
            </a:r>
            <a:r>
              <a:rPr lang="en-US" altLang="en-US" i="0" dirty="0">
                <a:solidFill>
                  <a:srgbClr val="FF99FF"/>
                </a:solidFill>
              </a:rPr>
              <a:t>-1</a:t>
            </a:r>
            <a:r>
              <a:rPr lang="en-US" altLang="en-US" i="0" dirty="0"/>
              <a:t>) + 1 </a:t>
            </a:r>
            <a:endParaRPr lang="en-US" altLang="en-US" i="0" dirty="0">
              <a:solidFill>
                <a:srgbClr val="FF99FF"/>
              </a:solidFill>
            </a:endParaRPr>
          </a:p>
        </p:txBody>
      </p:sp>
      <p:sp>
        <p:nvSpPr>
          <p:cNvPr id="279560" name="Freeform 78"/>
          <p:cNvSpPr>
            <a:spLocks/>
          </p:cNvSpPr>
          <p:nvPr/>
        </p:nvSpPr>
        <p:spPr bwMode="auto">
          <a:xfrm>
            <a:off x="685800" y="6000750"/>
            <a:ext cx="576263" cy="487363"/>
          </a:xfrm>
          <a:custGeom>
            <a:avLst/>
            <a:gdLst>
              <a:gd name="T0" fmla="*/ 2147483647 w 363"/>
              <a:gd name="T1" fmla="*/ 0 h 307"/>
              <a:gd name="T2" fmla="*/ 0 w 363"/>
              <a:gd name="T3" fmla="*/ 2147483647 h 307"/>
              <a:gd name="T4" fmla="*/ 2147483647 w 363"/>
              <a:gd name="T5" fmla="*/ 2147483647 h 307"/>
              <a:gd name="T6" fmla="*/ 2147483647 w 363"/>
              <a:gd name="T7" fmla="*/ 0 h 307"/>
              <a:gd name="T8" fmla="*/ 0 60000 65536"/>
              <a:gd name="T9" fmla="*/ 0 60000 65536"/>
              <a:gd name="T10" fmla="*/ 0 60000 65536"/>
              <a:gd name="T11" fmla="*/ 0 60000 65536"/>
              <a:gd name="T12" fmla="*/ 0 w 363"/>
              <a:gd name="T13" fmla="*/ 0 h 307"/>
              <a:gd name="T14" fmla="*/ 363 w 363"/>
              <a:gd name="T15" fmla="*/ 307 h 30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3" h="307">
                <a:moveTo>
                  <a:pt x="174" y="0"/>
                </a:moveTo>
                <a:lnTo>
                  <a:pt x="0" y="307"/>
                </a:lnTo>
                <a:lnTo>
                  <a:pt x="363" y="307"/>
                </a:lnTo>
                <a:lnTo>
                  <a:pt x="17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61" name="Rectangle 79"/>
          <p:cNvSpPr>
            <a:spLocks noChangeArrowheads="1"/>
          </p:cNvSpPr>
          <p:nvPr/>
        </p:nvSpPr>
        <p:spPr bwMode="auto">
          <a:xfrm>
            <a:off x="711200" y="6019800"/>
            <a:ext cx="522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-1</a:t>
            </a:r>
          </a:p>
        </p:txBody>
      </p:sp>
      <p:sp>
        <p:nvSpPr>
          <p:cNvPr id="279562" name="Freeform 80"/>
          <p:cNvSpPr>
            <a:spLocks/>
          </p:cNvSpPr>
          <p:nvPr/>
        </p:nvSpPr>
        <p:spPr bwMode="auto">
          <a:xfrm>
            <a:off x="76200" y="6018213"/>
            <a:ext cx="576263" cy="487362"/>
          </a:xfrm>
          <a:custGeom>
            <a:avLst/>
            <a:gdLst>
              <a:gd name="T0" fmla="*/ 2147483647 w 363"/>
              <a:gd name="T1" fmla="*/ 0 h 307"/>
              <a:gd name="T2" fmla="*/ 0 w 363"/>
              <a:gd name="T3" fmla="*/ 2147483647 h 307"/>
              <a:gd name="T4" fmla="*/ 2147483647 w 363"/>
              <a:gd name="T5" fmla="*/ 2147483647 h 307"/>
              <a:gd name="T6" fmla="*/ 2147483647 w 363"/>
              <a:gd name="T7" fmla="*/ 0 h 307"/>
              <a:gd name="T8" fmla="*/ 0 60000 65536"/>
              <a:gd name="T9" fmla="*/ 0 60000 65536"/>
              <a:gd name="T10" fmla="*/ 0 60000 65536"/>
              <a:gd name="T11" fmla="*/ 0 60000 65536"/>
              <a:gd name="T12" fmla="*/ 0 w 363"/>
              <a:gd name="T13" fmla="*/ 0 h 307"/>
              <a:gd name="T14" fmla="*/ 363 w 363"/>
              <a:gd name="T15" fmla="*/ 307 h 307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363" h="307">
                <a:moveTo>
                  <a:pt x="174" y="0"/>
                </a:moveTo>
                <a:lnTo>
                  <a:pt x="0" y="307"/>
                </a:lnTo>
                <a:lnTo>
                  <a:pt x="363" y="307"/>
                </a:lnTo>
                <a:lnTo>
                  <a:pt x="174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79563" name="Rectangle 81"/>
          <p:cNvSpPr>
            <a:spLocks noChangeArrowheads="1"/>
          </p:cNvSpPr>
          <p:nvPr/>
        </p:nvSpPr>
        <p:spPr bwMode="auto">
          <a:xfrm>
            <a:off x="101600" y="6037263"/>
            <a:ext cx="5222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-1</a:t>
            </a:r>
          </a:p>
        </p:txBody>
      </p:sp>
      <p:sp>
        <p:nvSpPr>
          <p:cNvPr id="279564" name="Rectangle 82"/>
          <p:cNvSpPr>
            <a:spLocks noChangeArrowheads="1"/>
          </p:cNvSpPr>
          <p:nvPr/>
        </p:nvSpPr>
        <p:spPr bwMode="auto">
          <a:xfrm>
            <a:off x="1905000" y="1447800"/>
            <a:ext cx="12573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0 edge</a:t>
            </a:r>
          </a:p>
        </p:txBody>
      </p:sp>
      <p:sp>
        <p:nvSpPr>
          <p:cNvPr id="279565" name="Rectangle 80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0578" name="Text Box 2"/>
          <p:cNvSpPr txBox="1">
            <a:spLocks noChangeArrowheads="1"/>
          </p:cNvSpPr>
          <p:nvPr/>
        </p:nvSpPr>
        <p:spPr bwMode="auto">
          <a:xfrm>
            <a:off x="2638425" y="-93663"/>
            <a:ext cx="4527550" cy="762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80579" name="Picture 8" descr="02-23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533400"/>
            <a:ext cx="7315200" cy="3111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0580" name="Picture 9" descr="02-230b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3683000"/>
            <a:ext cx="7315200" cy="3175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0581" name="Rectangle 4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</p:spTree>
  </p:cSld>
  <p:clrMapOvr>
    <a:masterClrMapping/>
  </p:clrMapOvr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602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1603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3597275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leaves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281604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81649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81695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96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1650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81693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94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81651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81691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92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81652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81689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90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1653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81687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8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1654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81685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6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1655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81683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4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81656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81681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2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81657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81679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80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81658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81677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78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81659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81675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76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81660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81673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74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81661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2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3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4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5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6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7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8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69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0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1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2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1605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81643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4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5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6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7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48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60"/>
          <p:cNvGrpSpPr>
            <a:grpSpLocks/>
          </p:cNvGrpSpPr>
          <p:nvPr/>
        </p:nvGrpSpPr>
        <p:grpSpPr bwMode="auto">
          <a:xfrm>
            <a:off x="73025" y="1706563"/>
            <a:ext cx="8461375" cy="4999037"/>
            <a:chOff x="46" y="1075"/>
            <a:chExt cx="5330" cy="3149"/>
          </a:xfrm>
        </p:grpSpPr>
        <p:sp>
          <p:nvSpPr>
            <p:cNvPr id="281608" name="Freeform 61"/>
            <p:cNvSpPr>
              <a:spLocks/>
            </p:cNvSpPr>
            <p:nvPr/>
          </p:nvSpPr>
          <p:spPr bwMode="auto">
            <a:xfrm>
              <a:off x="46" y="2349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09" name="Freeform 62"/>
            <p:cNvSpPr>
              <a:spLocks/>
            </p:cNvSpPr>
            <p:nvPr/>
          </p:nvSpPr>
          <p:spPr bwMode="auto">
            <a:xfrm>
              <a:off x="3264" y="2256"/>
              <a:ext cx="2112" cy="1968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1610" name="Group 63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81629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1637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38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39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40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41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42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1630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1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32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33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34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35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36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81611" name="Text Box 78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3</a:t>
              </a:r>
            </a:p>
          </p:txBody>
        </p:sp>
        <p:grpSp>
          <p:nvGrpSpPr>
            <p:cNvPr id="281612" name="Group 79"/>
            <p:cNvGrpSpPr>
              <a:grpSpLocks/>
            </p:cNvGrpSpPr>
            <p:nvPr/>
          </p:nvGrpSpPr>
          <p:grpSpPr bwMode="auto">
            <a:xfrm flipH="1">
              <a:off x="4758" y="1918"/>
              <a:ext cx="240" cy="626"/>
              <a:chOff x="2308" y="1513"/>
              <a:chExt cx="1162" cy="2570"/>
            </a:xfrm>
          </p:grpSpPr>
          <p:grpSp>
            <p:nvGrpSpPr>
              <p:cNvPr id="281615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1623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4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5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6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7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1628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1616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7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1618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19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20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21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1622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81613" name="Text Box 94"/>
            <p:cNvSpPr txBox="1">
              <a:spLocks noChangeArrowheads="1"/>
            </p:cNvSpPr>
            <p:nvPr/>
          </p:nvSpPr>
          <p:spPr bwMode="auto">
            <a:xfrm>
              <a:off x="5084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2</a:t>
              </a:r>
            </a:p>
          </p:txBody>
        </p:sp>
        <p:sp>
          <p:nvSpPr>
            <p:cNvPr id="281614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281607" name="Rectangle 95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2626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2627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29845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leaves</a:t>
            </a:r>
          </a:p>
        </p:txBody>
      </p:sp>
      <p:grpSp>
        <p:nvGrpSpPr>
          <p:cNvPr id="282628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82673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82719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20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2674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82717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8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82675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82715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6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82676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82713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4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2677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82711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2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2678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82709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10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2679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82707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8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82680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82705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6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82681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82703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4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82682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82701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2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82683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82699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700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82684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82697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98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82685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6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7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8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89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0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1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2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3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4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5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6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2629" name="Freeform 53"/>
          <p:cNvSpPr>
            <a:spLocks/>
          </p:cNvSpPr>
          <p:nvPr/>
        </p:nvSpPr>
        <p:spPr bwMode="auto">
          <a:xfrm>
            <a:off x="73025" y="37369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2630" name="Freeform 54"/>
          <p:cNvSpPr>
            <a:spLocks/>
          </p:cNvSpPr>
          <p:nvPr/>
        </p:nvSpPr>
        <p:spPr bwMode="auto">
          <a:xfrm>
            <a:off x="5181600" y="3581400"/>
            <a:ext cx="3352800" cy="3124200"/>
          </a:xfrm>
          <a:custGeom>
            <a:avLst/>
            <a:gdLst>
              <a:gd name="T0" fmla="*/ 2147483647 w 2112"/>
              <a:gd name="T1" fmla="*/ 0 h 1968"/>
              <a:gd name="T2" fmla="*/ 0 w 2112"/>
              <a:gd name="T3" fmla="*/ 2147483647 h 1968"/>
              <a:gd name="T4" fmla="*/ 2147483647 w 2112"/>
              <a:gd name="T5" fmla="*/ 2147483647 h 1968"/>
              <a:gd name="T6" fmla="*/ 2147483647 w 2112"/>
              <a:gd name="T7" fmla="*/ 2147483647 h 1968"/>
              <a:gd name="T8" fmla="*/ 2147483647 w 2112"/>
              <a:gd name="T9" fmla="*/ 2147483647 h 1968"/>
              <a:gd name="T10" fmla="*/ 2147483647 w 2112"/>
              <a:gd name="T11" fmla="*/ 0 h 1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112"/>
              <a:gd name="T19" fmla="*/ 0 h 1968"/>
              <a:gd name="T20" fmla="*/ 2112 w 2112"/>
              <a:gd name="T21" fmla="*/ 1968 h 1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112" h="1968">
                <a:moveTo>
                  <a:pt x="1152" y="0"/>
                </a:moveTo>
                <a:lnTo>
                  <a:pt x="0" y="864"/>
                </a:lnTo>
                <a:lnTo>
                  <a:pt x="288" y="1968"/>
                </a:lnTo>
                <a:lnTo>
                  <a:pt x="2064" y="1968"/>
                </a:lnTo>
                <a:lnTo>
                  <a:pt x="2112" y="432"/>
                </a:lnTo>
                <a:lnTo>
                  <a:pt x="1152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2631" name="Text Box 55"/>
          <p:cNvSpPr txBox="1">
            <a:spLocks noChangeArrowheads="1"/>
          </p:cNvSpPr>
          <p:nvPr/>
        </p:nvSpPr>
        <p:spPr bwMode="auto">
          <a:xfrm>
            <a:off x="1584325" y="1466850"/>
            <a:ext cx="60579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number on left  + number on right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solidFill>
                  <a:srgbClr val="FF99FF"/>
                </a:solidFill>
              </a:rPr>
              <a:t>3</a:t>
            </a:r>
            <a:r>
              <a:rPr lang="en-US" altLang="en-US" i="0"/>
              <a:t> + </a:t>
            </a:r>
            <a:r>
              <a:rPr lang="en-US" altLang="en-US" i="0">
                <a:solidFill>
                  <a:srgbClr val="FF99FF"/>
                </a:solidFill>
              </a:rPr>
              <a:t>2</a:t>
            </a:r>
            <a:r>
              <a:rPr lang="en-US" altLang="en-US" i="0"/>
              <a:t> = </a:t>
            </a:r>
            <a:r>
              <a:rPr lang="en-US" altLang="en-US" i="0">
                <a:solidFill>
                  <a:srgbClr val="FF99FF"/>
                </a:solidFill>
              </a:rPr>
              <a:t>5</a:t>
            </a:r>
          </a:p>
        </p:txBody>
      </p:sp>
      <p:grpSp>
        <p:nvGrpSpPr>
          <p:cNvPr id="282632" name="Group 56"/>
          <p:cNvGrpSpPr>
            <a:grpSpLocks/>
          </p:cNvGrpSpPr>
          <p:nvPr/>
        </p:nvGrpSpPr>
        <p:grpSpPr bwMode="auto">
          <a:xfrm>
            <a:off x="1219200" y="3276600"/>
            <a:ext cx="904875" cy="993775"/>
            <a:chOff x="768" y="2064"/>
            <a:chExt cx="570" cy="626"/>
          </a:xfrm>
        </p:grpSpPr>
        <p:grpSp>
          <p:nvGrpSpPr>
            <p:cNvPr id="282657" name="Group 57"/>
            <p:cNvGrpSpPr>
              <a:grpSpLocks/>
            </p:cNvGrpSpPr>
            <p:nvPr/>
          </p:nvGrpSpPr>
          <p:grpSpPr bwMode="auto">
            <a:xfrm flipH="1">
              <a:off x="768" y="2064"/>
              <a:ext cx="240" cy="626"/>
              <a:chOff x="2308" y="1513"/>
              <a:chExt cx="1162" cy="2570"/>
            </a:xfrm>
          </p:grpSpPr>
          <p:grpSp>
            <p:nvGrpSpPr>
              <p:cNvPr id="282659" name="Group 5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2667" name="Freeform 5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68" name="Freeform 6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69" name="Freeform 6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70" name="Freeform 6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71" name="Freeform 6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672" name="Freeform 6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2660" name="Freeform 6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61" name="Freeform 6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62" name="Oval 6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63" name="Oval 6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64" name="Oval 6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65" name="Oval 7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2666" name="Oval 7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82658" name="Text Box 72"/>
            <p:cNvSpPr txBox="1">
              <a:spLocks noChangeArrowheads="1"/>
            </p:cNvSpPr>
            <p:nvPr/>
          </p:nvSpPr>
          <p:spPr bwMode="auto">
            <a:xfrm>
              <a:off x="1094" y="2076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3</a:t>
              </a:r>
            </a:p>
          </p:txBody>
        </p:sp>
      </p:grpSp>
      <p:grpSp>
        <p:nvGrpSpPr>
          <p:cNvPr id="282633" name="Group 73"/>
          <p:cNvGrpSpPr>
            <a:grpSpLocks/>
          </p:cNvGrpSpPr>
          <p:nvPr/>
        </p:nvGrpSpPr>
        <p:grpSpPr bwMode="auto">
          <a:xfrm flipH="1">
            <a:off x="7553325" y="3044825"/>
            <a:ext cx="381000" cy="993775"/>
            <a:chOff x="2308" y="1513"/>
            <a:chExt cx="1162" cy="2570"/>
          </a:xfrm>
        </p:grpSpPr>
        <p:grpSp>
          <p:nvGrpSpPr>
            <p:cNvPr id="282643" name="Group 74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282651" name="Freeform 75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2" name="Freeform 76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3" name="Freeform 77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4" name="Freeform 78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5" name="Freeform 79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656" name="Freeform 80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82644" name="Freeform 81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5" name="Freeform 82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6" name="Oval 83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2647" name="Oval 84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2648" name="Oval 85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2649" name="Oval 86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2650" name="Oval 87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82634" name="Text Box 88"/>
          <p:cNvSpPr txBox="1">
            <a:spLocks noChangeArrowheads="1"/>
          </p:cNvSpPr>
          <p:nvPr/>
        </p:nvSpPr>
        <p:spPr bwMode="auto">
          <a:xfrm>
            <a:off x="8070850" y="30638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2</a:t>
            </a:r>
          </a:p>
        </p:txBody>
      </p:sp>
      <p:grpSp>
        <p:nvGrpSpPr>
          <p:cNvPr id="282635" name="Group 89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282637" name="Freeform 90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8" name="Freeform 91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9" name="Freeform 92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0" name="Freeform 93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1" name="Freeform 94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2" name="Freeform 95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2636" name="Rectangle 95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3650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3651" name="Text Box 3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grpSp>
        <p:nvGrpSpPr>
          <p:cNvPr id="283652" name="Group 4"/>
          <p:cNvGrpSpPr>
            <a:grpSpLocks/>
          </p:cNvGrpSpPr>
          <p:nvPr/>
        </p:nvGrpSpPr>
        <p:grpSpPr bwMode="auto">
          <a:xfrm>
            <a:off x="457200" y="3200400"/>
            <a:ext cx="7696200" cy="3352800"/>
            <a:chOff x="288" y="2016"/>
            <a:chExt cx="4848" cy="2112"/>
          </a:xfrm>
        </p:grpSpPr>
        <p:grpSp>
          <p:nvGrpSpPr>
            <p:cNvPr id="283674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88"/>
              <a:chOff x="2352" y="960"/>
              <a:chExt cx="336" cy="288"/>
            </a:xfrm>
          </p:grpSpPr>
          <p:sp>
            <p:nvSpPr>
              <p:cNvPr id="283720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21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3675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88"/>
              <a:chOff x="2352" y="960"/>
              <a:chExt cx="336" cy="288"/>
            </a:xfrm>
          </p:grpSpPr>
          <p:sp>
            <p:nvSpPr>
              <p:cNvPr id="283718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9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8</a:t>
                </a:r>
                <a:endParaRPr lang="en-US" altLang="en-US" sz="2000" i="0"/>
              </a:p>
            </p:txBody>
          </p:sp>
        </p:grpSp>
        <p:grpSp>
          <p:nvGrpSpPr>
            <p:cNvPr id="283676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88"/>
              <a:chOff x="2352" y="960"/>
              <a:chExt cx="336" cy="288"/>
            </a:xfrm>
          </p:grpSpPr>
          <p:sp>
            <p:nvSpPr>
              <p:cNvPr id="283716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7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grpSp>
          <p:nvGrpSpPr>
            <p:cNvPr id="283677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88"/>
              <a:chOff x="2352" y="960"/>
              <a:chExt cx="336" cy="288"/>
            </a:xfrm>
          </p:grpSpPr>
          <p:sp>
            <p:nvSpPr>
              <p:cNvPr id="283714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5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3</a:t>
                </a:r>
                <a:endParaRPr lang="en-US" altLang="en-US" sz="2000" i="0"/>
              </a:p>
            </p:txBody>
          </p:sp>
        </p:grpSp>
        <p:grpSp>
          <p:nvGrpSpPr>
            <p:cNvPr id="283678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88"/>
              <a:chOff x="2352" y="960"/>
              <a:chExt cx="336" cy="288"/>
            </a:xfrm>
          </p:grpSpPr>
          <p:sp>
            <p:nvSpPr>
              <p:cNvPr id="283712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3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3679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88"/>
              <a:chOff x="2352" y="960"/>
              <a:chExt cx="336" cy="288"/>
            </a:xfrm>
          </p:grpSpPr>
          <p:sp>
            <p:nvSpPr>
              <p:cNvPr id="283710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11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2</a:t>
                </a:r>
                <a:endParaRPr lang="en-US" altLang="en-US" sz="2000" i="0"/>
              </a:p>
            </p:txBody>
          </p:sp>
        </p:grpSp>
        <p:grpSp>
          <p:nvGrpSpPr>
            <p:cNvPr id="283680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88"/>
              <a:chOff x="2352" y="960"/>
              <a:chExt cx="336" cy="288"/>
            </a:xfrm>
          </p:grpSpPr>
          <p:sp>
            <p:nvSpPr>
              <p:cNvPr id="283708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9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7</a:t>
                </a:r>
                <a:endParaRPr lang="en-US" altLang="en-US" sz="2000" i="0"/>
              </a:p>
            </p:txBody>
          </p:sp>
        </p:grpSp>
        <p:grpSp>
          <p:nvGrpSpPr>
            <p:cNvPr id="283681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88"/>
              <a:chOff x="2352" y="960"/>
              <a:chExt cx="336" cy="288"/>
            </a:xfrm>
          </p:grpSpPr>
          <p:sp>
            <p:nvSpPr>
              <p:cNvPr id="283706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7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</a:t>
                </a:r>
                <a:endParaRPr lang="en-US" altLang="en-US" sz="2000" i="0"/>
              </a:p>
            </p:txBody>
          </p:sp>
        </p:grpSp>
        <p:grpSp>
          <p:nvGrpSpPr>
            <p:cNvPr id="283682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88"/>
              <a:chOff x="2352" y="960"/>
              <a:chExt cx="336" cy="288"/>
            </a:xfrm>
          </p:grpSpPr>
          <p:sp>
            <p:nvSpPr>
              <p:cNvPr id="283704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5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</a:t>
                </a:r>
                <a:endParaRPr lang="en-US" altLang="en-US" sz="2000" i="0"/>
              </a:p>
            </p:txBody>
          </p:sp>
        </p:grpSp>
        <p:grpSp>
          <p:nvGrpSpPr>
            <p:cNvPr id="283683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88"/>
              <a:chOff x="2352" y="960"/>
              <a:chExt cx="336" cy="288"/>
            </a:xfrm>
          </p:grpSpPr>
          <p:sp>
            <p:nvSpPr>
              <p:cNvPr id="283702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3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9</a:t>
                </a:r>
                <a:endParaRPr lang="en-US" altLang="en-US" sz="2000" i="0"/>
              </a:p>
            </p:txBody>
          </p:sp>
        </p:grpSp>
        <p:grpSp>
          <p:nvGrpSpPr>
            <p:cNvPr id="283684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88"/>
              <a:chOff x="2352" y="960"/>
              <a:chExt cx="336" cy="288"/>
            </a:xfrm>
          </p:grpSpPr>
          <p:sp>
            <p:nvSpPr>
              <p:cNvPr id="283700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701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4</a:t>
                </a:r>
                <a:endParaRPr lang="en-US" altLang="en-US" sz="2000" i="0"/>
              </a:p>
            </p:txBody>
          </p:sp>
        </p:grpSp>
        <p:grpSp>
          <p:nvGrpSpPr>
            <p:cNvPr id="283685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88"/>
              <a:chOff x="2352" y="960"/>
              <a:chExt cx="336" cy="288"/>
            </a:xfrm>
          </p:grpSpPr>
          <p:sp>
            <p:nvSpPr>
              <p:cNvPr id="283698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3699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1</a:t>
                </a:r>
                <a:endParaRPr lang="en-US" altLang="en-US" sz="2000" i="0"/>
              </a:p>
            </p:txBody>
          </p:sp>
        </p:grpSp>
        <p:sp>
          <p:nvSpPr>
            <p:cNvPr id="283686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7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8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9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0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1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2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3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4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5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6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7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3653" name="Text Box 53"/>
          <p:cNvSpPr txBox="1">
            <a:spLocks noChangeArrowheads="1"/>
          </p:cNvSpPr>
          <p:nvPr/>
        </p:nvSpPr>
        <p:spPr bwMode="auto">
          <a:xfrm>
            <a:off x="1066800" y="960438"/>
            <a:ext cx="30861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number of leaves 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15" name="Group 54"/>
          <p:cNvGrpSpPr>
            <a:grpSpLocks/>
          </p:cNvGrpSpPr>
          <p:nvPr/>
        </p:nvGrpSpPr>
        <p:grpSpPr bwMode="auto">
          <a:xfrm>
            <a:off x="2447925" y="4568825"/>
            <a:ext cx="1666875" cy="1527175"/>
            <a:chOff x="2064" y="2878"/>
            <a:chExt cx="1050" cy="962"/>
          </a:xfrm>
        </p:grpSpPr>
        <p:sp>
          <p:nvSpPr>
            <p:cNvPr id="283656" name="Freeform 55"/>
            <p:cNvSpPr>
              <a:spLocks/>
            </p:cNvSpPr>
            <p:nvPr/>
          </p:nvSpPr>
          <p:spPr bwMode="auto">
            <a:xfrm>
              <a:off x="2064" y="3216"/>
              <a:ext cx="672" cy="624"/>
            </a:xfrm>
            <a:custGeom>
              <a:avLst/>
              <a:gdLst>
                <a:gd name="T0" fmla="*/ 384 w 672"/>
                <a:gd name="T1" fmla="*/ 0 h 624"/>
                <a:gd name="T2" fmla="*/ 0 w 672"/>
                <a:gd name="T3" fmla="*/ 336 h 624"/>
                <a:gd name="T4" fmla="*/ 432 w 672"/>
                <a:gd name="T5" fmla="*/ 624 h 624"/>
                <a:gd name="T6" fmla="*/ 672 w 672"/>
                <a:gd name="T7" fmla="*/ 240 h 624"/>
                <a:gd name="T8" fmla="*/ 384 w 672"/>
                <a:gd name="T9" fmla="*/ 0 h 6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624"/>
                <a:gd name="T17" fmla="*/ 672 w 672"/>
                <a:gd name="T18" fmla="*/ 624 h 624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624">
                  <a:moveTo>
                    <a:pt x="384" y="0"/>
                  </a:moveTo>
                  <a:lnTo>
                    <a:pt x="0" y="336"/>
                  </a:lnTo>
                  <a:lnTo>
                    <a:pt x="432" y="624"/>
                  </a:lnTo>
                  <a:lnTo>
                    <a:pt x="672" y="240"/>
                  </a:lnTo>
                  <a:lnTo>
                    <a:pt x="384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83657" name="Group 56"/>
            <p:cNvGrpSpPr>
              <a:grpSpLocks/>
            </p:cNvGrpSpPr>
            <p:nvPr/>
          </p:nvGrpSpPr>
          <p:grpSpPr bwMode="auto">
            <a:xfrm>
              <a:off x="2544" y="2878"/>
              <a:ext cx="570" cy="626"/>
              <a:chOff x="768" y="2064"/>
              <a:chExt cx="570" cy="626"/>
            </a:xfrm>
          </p:grpSpPr>
          <p:grpSp>
            <p:nvGrpSpPr>
              <p:cNvPr id="283658" name="Group 57"/>
              <p:cNvGrpSpPr>
                <a:grpSpLocks/>
              </p:cNvGrpSpPr>
              <p:nvPr/>
            </p:nvGrpSpPr>
            <p:grpSpPr bwMode="auto">
              <a:xfrm flipH="1">
                <a:off x="768" y="2064"/>
                <a:ext cx="240" cy="626"/>
                <a:chOff x="2308" y="1513"/>
                <a:chExt cx="1162" cy="2570"/>
              </a:xfrm>
            </p:grpSpPr>
            <p:grpSp>
              <p:nvGrpSpPr>
                <p:cNvPr id="283660" name="Group 58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3668" name="Freeform 59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69" name="Freeform 60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70" name="Freeform 61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71" name="Freeform 62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72" name="Freeform 63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3673" name="Freeform 64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3661" name="Freeform 65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662" name="Freeform 66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663" name="Oval 67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3664" name="Oval 68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3665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3666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3667" name="Oval 71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3659" name="Text Box 72"/>
              <p:cNvSpPr txBox="1">
                <a:spLocks noChangeArrowheads="1"/>
              </p:cNvSpPr>
              <p:nvPr/>
            </p:nvSpPr>
            <p:spPr bwMode="auto">
              <a:xfrm>
                <a:off x="1094" y="2076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</p:grpSp>
      <p:sp>
        <p:nvSpPr>
          <p:cNvPr id="283655" name="Rectangle 72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467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84675" name="Group 3"/>
          <p:cNvGrpSpPr>
            <a:grpSpLocks/>
          </p:cNvGrpSpPr>
          <p:nvPr/>
        </p:nvGrpSpPr>
        <p:grpSpPr bwMode="auto">
          <a:xfrm>
            <a:off x="2362200" y="1725613"/>
            <a:ext cx="533400" cy="457200"/>
            <a:chOff x="2352" y="960"/>
            <a:chExt cx="336" cy="288"/>
          </a:xfrm>
        </p:grpSpPr>
        <p:sp>
          <p:nvSpPr>
            <p:cNvPr id="284841" name="Oval 4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42" name="Rectangle 5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84676" name="Freeform 6"/>
          <p:cNvSpPr>
            <a:spLocks/>
          </p:cNvSpPr>
          <p:nvPr/>
        </p:nvSpPr>
        <p:spPr bwMode="auto">
          <a:xfrm>
            <a:off x="1541463" y="2030413"/>
            <a:ext cx="820737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77" name="Freeform 7"/>
          <p:cNvSpPr>
            <a:spLocks/>
          </p:cNvSpPr>
          <p:nvPr/>
        </p:nvSpPr>
        <p:spPr bwMode="auto">
          <a:xfrm>
            <a:off x="2895600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678" name="Group 8"/>
          <p:cNvGrpSpPr>
            <a:grpSpLocks/>
          </p:cNvGrpSpPr>
          <p:nvPr/>
        </p:nvGrpSpPr>
        <p:grpSpPr bwMode="auto">
          <a:xfrm>
            <a:off x="8077200" y="2514600"/>
            <a:ext cx="152400" cy="304800"/>
            <a:chOff x="1776" y="3408"/>
            <a:chExt cx="96" cy="192"/>
          </a:xfrm>
        </p:grpSpPr>
        <p:sp>
          <p:nvSpPr>
            <p:cNvPr id="284839" name="Oval 9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40" name="Line 10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679" name="Group 12"/>
          <p:cNvGrpSpPr>
            <a:grpSpLocks/>
          </p:cNvGrpSpPr>
          <p:nvPr/>
        </p:nvGrpSpPr>
        <p:grpSpPr bwMode="auto">
          <a:xfrm>
            <a:off x="685800" y="2460625"/>
            <a:ext cx="1741488" cy="1398588"/>
            <a:chOff x="1927" y="2400"/>
            <a:chExt cx="1097" cy="881"/>
          </a:xfrm>
        </p:grpSpPr>
        <p:sp>
          <p:nvSpPr>
            <p:cNvPr id="284837" name="Freeform 13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8" name="Text Box 14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84680" name="Group 15"/>
          <p:cNvGrpSpPr>
            <a:grpSpLocks/>
          </p:cNvGrpSpPr>
          <p:nvPr/>
        </p:nvGrpSpPr>
        <p:grpSpPr bwMode="auto">
          <a:xfrm>
            <a:off x="2895600" y="2487613"/>
            <a:ext cx="1741488" cy="1398587"/>
            <a:chOff x="1927" y="2400"/>
            <a:chExt cx="1097" cy="881"/>
          </a:xfrm>
        </p:grpSpPr>
        <p:sp>
          <p:nvSpPr>
            <p:cNvPr id="284835" name="Freeform 16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6" name="Text Box 17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84681" name="Group 18"/>
          <p:cNvGrpSpPr>
            <a:grpSpLocks/>
          </p:cNvGrpSpPr>
          <p:nvPr/>
        </p:nvGrpSpPr>
        <p:grpSpPr bwMode="auto">
          <a:xfrm>
            <a:off x="6640513" y="1725613"/>
            <a:ext cx="533400" cy="457200"/>
            <a:chOff x="2352" y="960"/>
            <a:chExt cx="336" cy="288"/>
          </a:xfrm>
        </p:grpSpPr>
        <p:sp>
          <p:nvSpPr>
            <p:cNvPr id="284833" name="Oval 19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34" name="Rectangle 20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84682" name="Freeform 21"/>
          <p:cNvSpPr>
            <a:spLocks/>
          </p:cNvSpPr>
          <p:nvPr/>
        </p:nvSpPr>
        <p:spPr bwMode="auto">
          <a:xfrm>
            <a:off x="5819775" y="20304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83" name="Freeform 22"/>
          <p:cNvSpPr>
            <a:spLocks/>
          </p:cNvSpPr>
          <p:nvPr/>
        </p:nvSpPr>
        <p:spPr bwMode="auto">
          <a:xfrm>
            <a:off x="7173913" y="20304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684" name="Group 23"/>
          <p:cNvGrpSpPr>
            <a:grpSpLocks/>
          </p:cNvGrpSpPr>
          <p:nvPr/>
        </p:nvGrpSpPr>
        <p:grpSpPr bwMode="auto">
          <a:xfrm>
            <a:off x="4964113" y="2460625"/>
            <a:ext cx="1741487" cy="1398588"/>
            <a:chOff x="1927" y="2400"/>
            <a:chExt cx="1097" cy="881"/>
          </a:xfrm>
        </p:grpSpPr>
        <p:sp>
          <p:nvSpPr>
            <p:cNvPr id="284831" name="Freeform 24"/>
            <p:cNvSpPr>
              <a:spLocks/>
            </p:cNvSpPr>
            <p:nvPr/>
          </p:nvSpPr>
          <p:spPr bwMode="auto">
            <a:xfrm>
              <a:off x="1927" y="2400"/>
              <a:ext cx="1097" cy="881"/>
            </a:xfrm>
            <a:custGeom>
              <a:avLst/>
              <a:gdLst>
                <a:gd name="T0" fmla="*/ 538 w 1097"/>
                <a:gd name="T1" fmla="*/ 0 h 881"/>
                <a:gd name="T2" fmla="*/ 0 w 1097"/>
                <a:gd name="T3" fmla="*/ 881 h 881"/>
                <a:gd name="T4" fmla="*/ 1097 w 1097"/>
                <a:gd name="T5" fmla="*/ 881 h 881"/>
                <a:gd name="T6" fmla="*/ 538 w 1097"/>
                <a:gd name="T7" fmla="*/ 0 h 881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097"/>
                <a:gd name="T13" fmla="*/ 0 h 881"/>
                <a:gd name="T14" fmla="*/ 1097 w 1097"/>
                <a:gd name="T15" fmla="*/ 881 h 881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097" h="881">
                  <a:moveTo>
                    <a:pt x="538" y="0"/>
                  </a:moveTo>
                  <a:lnTo>
                    <a:pt x="0" y="881"/>
                  </a:lnTo>
                  <a:lnTo>
                    <a:pt x="1097" y="881"/>
                  </a:lnTo>
                  <a:lnTo>
                    <a:pt x="538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32" name="Text Box 25"/>
            <p:cNvSpPr txBox="1">
              <a:spLocks noChangeArrowheads="1"/>
            </p:cNvSpPr>
            <p:nvPr/>
          </p:nvSpPr>
          <p:spPr bwMode="auto">
            <a:xfrm>
              <a:off x="2006" y="2892"/>
              <a:ext cx="87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generic</a:t>
              </a:r>
            </a:p>
          </p:txBody>
        </p:sp>
      </p:grpSp>
      <p:grpSp>
        <p:nvGrpSpPr>
          <p:cNvPr id="284685" name="Group 26"/>
          <p:cNvGrpSpPr>
            <a:grpSpLocks/>
          </p:cNvGrpSpPr>
          <p:nvPr/>
        </p:nvGrpSpPr>
        <p:grpSpPr bwMode="auto">
          <a:xfrm>
            <a:off x="1295400" y="5410200"/>
            <a:ext cx="152400" cy="304800"/>
            <a:chOff x="1776" y="3408"/>
            <a:chExt cx="96" cy="192"/>
          </a:xfrm>
        </p:grpSpPr>
        <p:sp>
          <p:nvSpPr>
            <p:cNvPr id="284829" name="Oval 27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30" name="Line 28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686" name="Group 29"/>
          <p:cNvGrpSpPr>
            <a:grpSpLocks/>
          </p:cNvGrpSpPr>
          <p:nvPr/>
        </p:nvGrpSpPr>
        <p:grpSpPr bwMode="auto">
          <a:xfrm>
            <a:off x="3810000" y="5486400"/>
            <a:ext cx="152400" cy="304800"/>
            <a:chOff x="1776" y="3408"/>
            <a:chExt cx="96" cy="192"/>
          </a:xfrm>
        </p:grpSpPr>
        <p:sp>
          <p:nvSpPr>
            <p:cNvPr id="284827" name="Oval 30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28" name="Line 31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4687" name="Group 32"/>
          <p:cNvGrpSpPr>
            <a:grpSpLocks/>
          </p:cNvGrpSpPr>
          <p:nvPr/>
        </p:nvGrpSpPr>
        <p:grpSpPr bwMode="auto">
          <a:xfrm>
            <a:off x="2373313" y="4697413"/>
            <a:ext cx="533400" cy="457200"/>
            <a:chOff x="2352" y="960"/>
            <a:chExt cx="336" cy="288"/>
          </a:xfrm>
        </p:grpSpPr>
        <p:sp>
          <p:nvSpPr>
            <p:cNvPr id="284825" name="Oval 33"/>
            <p:cNvSpPr>
              <a:spLocks noChangeArrowheads="1"/>
            </p:cNvSpPr>
            <p:nvPr/>
          </p:nvSpPr>
          <p:spPr bwMode="auto">
            <a:xfrm>
              <a:off x="2352" y="960"/>
              <a:ext cx="33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26" name="Rectangle 34"/>
            <p:cNvSpPr>
              <a:spLocks noChangeArrowheads="1"/>
            </p:cNvSpPr>
            <p:nvPr/>
          </p:nvSpPr>
          <p:spPr bwMode="auto">
            <a:xfrm>
              <a:off x="2414" y="974"/>
              <a:ext cx="18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/>
                <a:t>3</a:t>
              </a:r>
              <a:endParaRPr lang="en-US" altLang="en-US" sz="2000" i="0"/>
            </a:p>
          </p:txBody>
        </p:sp>
      </p:grpSp>
      <p:sp>
        <p:nvSpPr>
          <p:cNvPr id="284688" name="Freeform 35"/>
          <p:cNvSpPr>
            <a:spLocks/>
          </p:cNvSpPr>
          <p:nvPr/>
        </p:nvSpPr>
        <p:spPr bwMode="auto">
          <a:xfrm>
            <a:off x="1552575" y="5002213"/>
            <a:ext cx="820738" cy="414337"/>
          </a:xfrm>
          <a:custGeom>
            <a:avLst/>
            <a:gdLst>
              <a:gd name="T0" fmla="*/ 2147483647 w 517"/>
              <a:gd name="T1" fmla="*/ 0 h 261"/>
              <a:gd name="T2" fmla="*/ 0 w 517"/>
              <a:gd name="T3" fmla="*/ 2147483647 h 261"/>
              <a:gd name="T4" fmla="*/ 0 60000 65536"/>
              <a:gd name="T5" fmla="*/ 0 60000 65536"/>
              <a:gd name="T6" fmla="*/ 0 w 517"/>
              <a:gd name="T7" fmla="*/ 0 h 261"/>
              <a:gd name="T8" fmla="*/ 517 w 517"/>
              <a:gd name="T9" fmla="*/ 261 h 261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17" h="261">
                <a:moveTo>
                  <a:pt x="517" y="0"/>
                </a:moveTo>
                <a:lnTo>
                  <a:pt x="0" y="261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4689" name="Freeform 36"/>
          <p:cNvSpPr>
            <a:spLocks/>
          </p:cNvSpPr>
          <p:nvPr/>
        </p:nvSpPr>
        <p:spPr bwMode="auto">
          <a:xfrm>
            <a:off x="2906713" y="5002213"/>
            <a:ext cx="854075" cy="460375"/>
          </a:xfrm>
          <a:custGeom>
            <a:avLst/>
            <a:gdLst>
              <a:gd name="T0" fmla="*/ 0 w 538"/>
              <a:gd name="T1" fmla="*/ 0 h 290"/>
              <a:gd name="T2" fmla="*/ 2147483647 w 538"/>
              <a:gd name="T3" fmla="*/ 2147483647 h 290"/>
              <a:gd name="T4" fmla="*/ 0 60000 65536"/>
              <a:gd name="T5" fmla="*/ 0 60000 65536"/>
              <a:gd name="T6" fmla="*/ 0 w 538"/>
              <a:gd name="T7" fmla="*/ 0 h 290"/>
              <a:gd name="T8" fmla="*/ 538 w 538"/>
              <a:gd name="T9" fmla="*/ 290 h 290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38" h="290">
                <a:moveTo>
                  <a:pt x="0" y="0"/>
                </a:moveTo>
                <a:lnTo>
                  <a:pt x="538" y="290"/>
                </a:lnTo>
              </a:path>
            </a:pathLst>
          </a:cu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84690" name="Group 37"/>
          <p:cNvGrpSpPr>
            <a:grpSpLocks/>
          </p:cNvGrpSpPr>
          <p:nvPr/>
        </p:nvGrpSpPr>
        <p:grpSpPr bwMode="auto">
          <a:xfrm>
            <a:off x="7010400" y="4800600"/>
            <a:ext cx="152400" cy="304800"/>
            <a:chOff x="1776" y="3408"/>
            <a:chExt cx="96" cy="192"/>
          </a:xfrm>
        </p:grpSpPr>
        <p:sp>
          <p:nvSpPr>
            <p:cNvPr id="284823" name="Oval 38"/>
            <p:cNvSpPr>
              <a:spLocks noChangeArrowheads="1"/>
            </p:cNvSpPr>
            <p:nvPr/>
          </p:nvSpPr>
          <p:spPr bwMode="auto">
            <a:xfrm>
              <a:off x="1776" y="3456"/>
              <a:ext cx="96" cy="96"/>
            </a:xfrm>
            <a:prstGeom prst="ellips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284824" name="Line 39"/>
            <p:cNvSpPr>
              <a:spLocks noChangeShapeType="1"/>
            </p:cNvSpPr>
            <p:nvPr/>
          </p:nvSpPr>
          <p:spPr bwMode="auto">
            <a:xfrm flipH="1">
              <a:off x="1776" y="3408"/>
              <a:ext cx="96" cy="192"/>
            </a:xfrm>
            <a:prstGeom prst="line">
              <a:avLst/>
            </a:prstGeom>
            <a:noFill/>
            <a:ln w="38100">
              <a:solidFill>
                <a:srgbClr val="33CC33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" name="Group 40"/>
          <p:cNvGrpSpPr>
            <a:grpSpLocks/>
          </p:cNvGrpSpPr>
          <p:nvPr/>
        </p:nvGrpSpPr>
        <p:grpSpPr bwMode="auto">
          <a:xfrm>
            <a:off x="7162800" y="4572000"/>
            <a:ext cx="695325" cy="993775"/>
            <a:chOff x="4512" y="2880"/>
            <a:chExt cx="438" cy="626"/>
          </a:xfrm>
        </p:grpSpPr>
        <p:grpSp>
          <p:nvGrpSpPr>
            <p:cNvPr id="284807" name="Group 41"/>
            <p:cNvGrpSpPr>
              <a:grpSpLocks/>
            </p:cNvGrpSpPr>
            <p:nvPr/>
          </p:nvGrpSpPr>
          <p:grpSpPr bwMode="auto">
            <a:xfrm flipH="1">
              <a:off x="4710" y="2880"/>
              <a:ext cx="240" cy="626"/>
              <a:chOff x="2308" y="1513"/>
              <a:chExt cx="1162" cy="2570"/>
            </a:xfrm>
          </p:grpSpPr>
          <p:grpSp>
            <p:nvGrpSpPr>
              <p:cNvPr id="284809" name="Group 42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84817" name="Freeform 43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18" name="Freeform 44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19" name="Freeform 45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20" name="Freeform 46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21" name="Freeform 47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822" name="Freeform 48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84810" name="Freeform 49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1" name="Freeform 50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4812" name="Oval 51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4813" name="Oval 52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4814" name="Oval 53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4815" name="Oval 54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84816" name="Oval 55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84808" name="Text Box 56"/>
            <p:cNvSpPr txBox="1">
              <a:spLocks noChangeArrowheads="1"/>
            </p:cNvSpPr>
            <p:nvPr/>
          </p:nvSpPr>
          <p:spPr bwMode="auto">
            <a:xfrm>
              <a:off x="4512" y="289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</a:t>
              </a:r>
            </a:p>
          </p:txBody>
        </p:sp>
      </p:grpSp>
      <p:grpSp>
        <p:nvGrpSpPr>
          <p:cNvPr id="15" name="Group 57"/>
          <p:cNvGrpSpPr>
            <a:grpSpLocks/>
          </p:cNvGrpSpPr>
          <p:nvPr/>
        </p:nvGrpSpPr>
        <p:grpSpPr bwMode="auto">
          <a:xfrm>
            <a:off x="381000" y="1295400"/>
            <a:ext cx="3048000" cy="2441575"/>
            <a:chOff x="240" y="816"/>
            <a:chExt cx="1920" cy="1538"/>
          </a:xfrm>
        </p:grpSpPr>
        <p:grpSp>
          <p:nvGrpSpPr>
            <p:cNvPr id="284772" name="Group 58"/>
            <p:cNvGrpSpPr>
              <a:grpSpLocks/>
            </p:cNvGrpSpPr>
            <p:nvPr/>
          </p:nvGrpSpPr>
          <p:grpSpPr bwMode="auto">
            <a:xfrm>
              <a:off x="240" y="1728"/>
              <a:ext cx="438" cy="626"/>
              <a:chOff x="4512" y="2880"/>
              <a:chExt cx="438" cy="626"/>
            </a:xfrm>
          </p:grpSpPr>
          <p:grpSp>
            <p:nvGrpSpPr>
              <p:cNvPr id="284791" name="Group 59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93" name="Group 60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801" name="Freeform 61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2" name="Freeform 62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3" name="Freeform 63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4" name="Freeform 64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5" name="Freeform 65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806" name="Freeform 66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94" name="Freeform 67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95" name="Freeform 68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96" name="Oval 69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97" name="Oval 70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98" name="Oval 71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99" name="Oval 72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800" name="Oval 73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92" name="Text Box 74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5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L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grpSp>
          <p:nvGrpSpPr>
            <p:cNvPr id="284773" name="Group 75"/>
            <p:cNvGrpSpPr>
              <a:grpSpLocks/>
            </p:cNvGrpSpPr>
            <p:nvPr/>
          </p:nvGrpSpPr>
          <p:grpSpPr bwMode="auto">
            <a:xfrm>
              <a:off x="1722" y="1728"/>
              <a:ext cx="438" cy="626"/>
              <a:chOff x="4512" y="2880"/>
              <a:chExt cx="438" cy="626"/>
            </a:xfrm>
          </p:grpSpPr>
          <p:grpSp>
            <p:nvGrpSpPr>
              <p:cNvPr id="284775" name="Group 76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77" name="Group 77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85" name="Freeform 78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86" name="Freeform 79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87" name="Freeform 80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88" name="Freeform 81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89" name="Freeform 82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90" name="Freeform 83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78" name="Freeform 84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79" name="Freeform 85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80" name="Oval 86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81" name="Oval 87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82" name="Oval 88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83" name="Oval 89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84" name="Oval 90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76" name="Text Box 91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5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L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2</a:t>
                </a:r>
              </a:p>
            </p:txBody>
          </p:sp>
        </p:grpSp>
        <p:sp>
          <p:nvSpPr>
            <p:cNvPr id="284774" name="Rectangle 92"/>
            <p:cNvSpPr>
              <a:spLocks noChangeArrowheads="1"/>
            </p:cNvSpPr>
            <p:nvPr/>
          </p:nvSpPr>
          <p:spPr bwMode="auto">
            <a:xfrm>
              <a:off x="528" y="816"/>
              <a:ext cx="86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L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1 </a:t>
              </a:r>
              <a:r>
                <a:rPr lang="en-US" altLang="en-US" i="0">
                  <a:solidFill>
                    <a:srgbClr val="FF99FF"/>
                  </a:solidFill>
                </a:rPr>
                <a:t>+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 </a:t>
              </a:r>
              <a:r>
                <a:rPr lang="en-US" altLang="en-US" i="0">
                  <a:solidFill>
                    <a:srgbClr val="FF99FF"/>
                  </a:solidFill>
                </a:rPr>
                <a:t>L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2 </a:t>
              </a:r>
            </a:p>
          </p:txBody>
        </p:sp>
      </p:grpSp>
      <p:grpSp>
        <p:nvGrpSpPr>
          <p:cNvPr id="22" name="Group 93"/>
          <p:cNvGrpSpPr>
            <a:grpSpLocks/>
          </p:cNvGrpSpPr>
          <p:nvPr/>
        </p:nvGrpSpPr>
        <p:grpSpPr bwMode="auto">
          <a:xfrm>
            <a:off x="4867275" y="1295400"/>
            <a:ext cx="3971925" cy="2441575"/>
            <a:chOff x="3066" y="816"/>
            <a:chExt cx="2502" cy="1538"/>
          </a:xfrm>
        </p:grpSpPr>
        <p:grpSp>
          <p:nvGrpSpPr>
            <p:cNvPr id="284737" name="Group 94"/>
            <p:cNvGrpSpPr>
              <a:grpSpLocks/>
            </p:cNvGrpSpPr>
            <p:nvPr/>
          </p:nvGrpSpPr>
          <p:grpSpPr bwMode="auto">
            <a:xfrm>
              <a:off x="5130" y="1632"/>
              <a:ext cx="438" cy="626"/>
              <a:chOff x="4512" y="2880"/>
              <a:chExt cx="438" cy="626"/>
            </a:xfrm>
          </p:grpSpPr>
          <p:grpSp>
            <p:nvGrpSpPr>
              <p:cNvPr id="284756" name="Group 95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58" name="Group 96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66" name="Freeform 97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67" name="Freeform 98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68" name="Freeform 99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69" name="Freeform 100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70" name="Freeform 101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71" name="Freeform 102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59" name="Freeform 103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60" name="Freeform 104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61" name="Oval 105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62" name="Oval 106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63" name="Oval 107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64" name="Oval 108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65" name="Oval 109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57" name="Text Box 110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84738" name="Group 111"/>
            <p:cNvGrpSpPr>
              <a:grpSpLocks/>
            </p:cNvGrpSpPr>
            <p:nvPr/>
          </p:nvGrpSpPr>
          <p:grpSpPr bwMode="auto">
            <a:xfrm>
              <a:off x="3066" y="1728"/>
              <a:ext cx="438" cy="626"/>
              <a:chOff x="4512" y="2880"/>
              <a:chExt cx="438" cy="626"/>
            </a:xfrm>
          </p:grpSpPr>
          <p:grpSp>
            <p:nvGrpSpPr>
              <p:cNvPr id="284740" name="Group 112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42" name="Group 113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50" name="Freeform 114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1" name="Freeform 115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2" name="Freeform 116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3" name="Freeform 117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4" name="Freeform 118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55" name="Freeform 119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43" name="Freeform 120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44" name="Freeform 121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45" name="Oval 122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46" name="Oval 123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47" name="Oval 124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48" name="Oval 125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49" name="Oval 126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41" name="Text Box 127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356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L</a:t>
                </a:r>
                <a:r>
                  <a:rPr lang="en-US" altLang="en-US" i="0" baseline="-25000">
                    <a:solidFill>
                      <a:srgbClr val="FF99FF"/>
                    </a:solidFill>
                  </a:rPr>
                  <a:t>1</a:t>
                </a:r>
              </a:p>
            </p:txBody>
          </p:sp>
        </p:grpSp>
        <p:sp>
          <p:nvSpPr>
            <p:cNvPr id="284739" name="Rectangle 128"/>
            <p:cNvSpPr>
              <a:spLocks noChangeArrowheads="1"/>
            </p:cNvSpPr>
            <p:nvPr/>
          </p:nvSpPr>
          <p:spPr bwMode="auto">
            <a:xfrm>
              <a:off x="3564" y="816"/>
              <a:ext cx="398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L</a:t>
              </a:r>
              <a:r>
                <a:rPr lang="en-US" altLang="en-US" i="0" baseline="-25000">
                  <a:solidFill>
                    <a:srgbClr val="FF99FF"/>
                  </a:solidFill>
                </a:rPr>
                <a:t>1 </a:t>
              </a:r>
            </a:p>
          </p:txBody>
        </p:sp>
      </p:grpSp>
      <p:grpSp>
        <p:nvGrpSpPr>
          <p:cNvPr id="29" name="Group 129"/>
          <p:cNvGrpSpPr>
            <a:grpSpLocks/>
          </p:cNvGrpSpPr>
          <p:nvPr/>
        </p:nvGrpSpPr>
        <p:grpSpPr bwMode="auto">
          <a:xfrm>
            <a:off x="600075" y="4267200"/>
            <a:ext cx="4057650" cy="2060575"/>
            <a:chOff x="378" y="2688"/>
            <a:chExt cx="2556" cy="1298"/>
          </a:xfrm>
        </p:grpSpPr>
        <p:grpSp>
          <p:nvGrpSpPr>
            <p:cNvPr id="284702" name="Group 130"/>
            <p:cNvGrpSpPr>
              <a:grpSpLocks/>
            </p:cNvGrpSpPr>
            <p:nvPr/>
          </p:nvGrpSpPr>
          <p:grpSpPr bwMode="auto">
            <a:xfrm>
              <a:off x="2496" y="3360"/>
              <a:ext cx="438" cy="626"/>
              <a:chOff x="4512" y="2880"/>
              <a:chExt cx="438" cy="626"/>
            </a:xfrm>
          </p:grpSpPr>
          <p:grpSp>
            <p:nvGrpSpPr>
              <p:cNvPr id="284721" name="Group 131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23" name="Group 132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31" name="Freeform 133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2" name="Freeform 134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3" name="Freeform 135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4" name="Freeform 136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5" name="Freeform 137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36" name="Freeform 138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24" name="Freeform 139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25" name="Freeform 140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26" name="Oval 141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27" name="Oval 142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28" name="Oval 143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29" name="Oval 144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30" name="Oval 145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22" name="Text Box 146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grpSp>
          <p:nvGrpSpPr>
            <p:cNvPr id="284703" name="Group 147"/>
            <p:cNvGrpSpPr>
              <a:grpSpLocks/>
            </p:cNvGrpSpPr>
            <p:nvPr/>
          </p:nvGrpSpPr>
          <p:grpSpPr bwMode="auto">
            <a:xfrm>
              <a:off x="378" y="3264"/>
              <a:ext cx="438" cy="626"/>
              <a:chOff x="4512" y="2880"/>
              <a:chExt cx="438" cy="626"/>
            </a:xfrm>
          </p:grpSpPr>
          <p:grpSp>
            <p:nvGrpSpPr>
              <p:cNvPr id="284705" name="Group 148"/>
              <p:cNvGrpSpPr>
                <a:grpSpLocks/>
              </p:cNvGrpSpPr>
              <p:nvPr/>
            </p:nvGrpSpPr>
            <p:grpSpPr bwMode="auto">
              <a:xfrm flipH="1">
                <a:off x="4710" y="2880"/>
                <a:ext cx="240" cy="626"/>
                <a:chOff x="2308" y="1513"/>
                <a:chExt cx="1162" cy="2570"/>
              </a:xfrm>
            </p:grpSpPr>
            <p:grpSp>
              <p:nvGrpSpPr>
                <p:cNvPr id="284707" name="Group 149"/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84715" name="Freeform 150"/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16" name="Freeform 151"/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17" name="Freeform 152"/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18" name="Freeform 153"/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19" name="Freeform 154"/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84720" name="Freeform 155"/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4708" name="Freeform 156"/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09" name="Freeform 157"/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4710" name="Oval 158"/>
                <p:cNvSpPr>
                  <a:spLocks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11" name="Oval 159"/>
                <p:cNvSpPr>
                  <a:spLocks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12" name="Oval 160"/>
                <p:cNvSpPr>
                  <a:spLocks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13" name="Oval 161"/>
                <p:cNvSpPr>
                  <a:spLocks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4714" name="Oval 162"/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84706" name="Text Box 163"/>
              <p:cNvSpPr txBox="1">
                <a:spLocks noChangeArrowheads="1"/>
              </p:cNvSpPr>
              <p:nvPr/>
            </p:nvSpPr>
            <p:spPr bwMode="auto">
              <a:xfrm>
                <a:off x="4512" y="2892"/>
                <a:ext cx="244" cy="3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i="0">
                    <a:solidFill>
                      <a:srgbClr val="FF99FF"/>
                    </a:solidFill>
                  </a:rPr>
                  <a:t>0</a:t>
                </a:r>
              </a:p>
            </p:txBody>
          </p:sp>
        </p:grpSp>
        <p:sp>
          <p:nvSpPr>
            <p:cNvPr id="284704" name="Text Box 164"/>
            <p:cNvSpPr txBox="1">
              <a:spLocks noChangeArrowheads="1"/>
            </p:cNvSpPr>
            <p:nvPr/>
          </p:nvSpPr>
          <p:spPr bwMode="auto">
            <a:xfrm>
              <a:off x="912" y="2688"/>
              <a:ext cx="91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0+0 = 0</a:t>
              </a:r>
            </a:p>
          </p:txBody>
        </p:sp>
      </p:grpSp>
      <p:sp>
        <p:nvSpPr>
          <p:cNvPr id="186533" name="Text Box 165"/>
          <p:cNvSpPr txBox="1">
            <a:spLocks noChangeArrowheads="1"/>
          </p:cNvSpPr>
          <p:nvPr/>
        </p:nvSpPr>
        <p:spPr bwMode="auto">
          <a:xfrm>
            <a:off x="1514475" y="5715000"/>
            <a:ext cx="31337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Needs to be </a:t>
            </a:r>
            <a:br>
              <a:rPr lang="en-US" altLang="en-US" i="0"/>
            </a:br>
            <a:r>
              <a:rPr lang="en-US" altLang="en-US" i="0"/>
              <a:t>another base case.</a:t>
            </a:r>
          </a:p>
        </p:txBody>
      </p:sp>
      <p:grpSp>
        <p:nvGrpSpPr>
          <p:cNvPr id="271532" name="Group 169"/>
          <p:cNvGrpSpPr>
            <a:grpSpLocks/>
          </p:cNvGrpSpPr>
          <p:nvPr/>
        </p:nvGrpSpPr>
        <p:grpSpPr bwMode="auto">
          <a:xfrm>
            <a:off x="2590800" y="4038600"/>
            <a:ext cx="1501775" cy="685800"/>
            <a:chOff x="1632" y="2544"/>
            <a:chExt cx="946" cy="432"/>
          </a:xfrm>
        </p:grpSpPr>
        <p:sp>
          <p:nvSpPr>
            <p:cNvPr id="284699" name="Rectangle 166"/>
            <p:cNvSpPr>
              <a:spLocks noChangeArrowheads="1"/>
            </p:cNvSpPr>
            <p:nvPr/>
          </p:nvSpPr>
          <p:spPr bwMode="auto">
            <a:xfrm>
              <a:off x="1824" y="2592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1</a:t>
              </a:r>
            </a:p>
          </p:txBody>
        </p:sp>
        <p:sp>
          <p:nvSpPr>
            <p:cNvPr id="284700" name="Rectangle 167"/>
            <p:cNvSpPr>
              <a:spLocks noChangeArrowheads="1"/>
            </p:cNvSpPr>
            <p:nvPr/>
          </p:nvSpPr>
          <p:spPr bwMode="auto">
            <a:xfrm>
              <a:off x="2064" y="2544"/>
              <a:ext cx="51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No!</a:t>
              </a:r>
            </a:p>
          </p:txBody>
        </p:sp>
        <p:sp>
          <p:nvSpPr>
            <p:cNvPr id="284701" name="Line 168"/>
            <p:cNvSpPr>
              <a:spLocks noChangeShapeType="1"/>
            </p:cNvSpPr>
            <p:nvPr/>
          </p:nvSpPr>
          <p:spPr bwMode="auto">
            <a:xfrm flipH="1">
              <a:off x="1632" y="2736"/>
              <a:ext cx="14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84697" name="Text Box 170"/>
          <p:cNvSpPr txBox="1">
            <a:spLocks noChangeArrowheads="1"/>
          </p:cNvSpPr>
          <p:nvPr/>
        </p:nvSpPr>
        <p:spPr bwMode="auto">
          <a:xfrm>
            <a:off x="2286000" y="685800"/>
            <a:ext cx="52212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Designing Program/Test Cases</a:t>
            </a:r>
          </a:p>
        </p:txBody>
      </p:sp>
      <p:sp>
        <p:nvSpPr>
          <p:cNvPr id="284698" name="Rectangle 169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15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15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15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65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865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865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6533" grpId="0" autoUpdateAnimBg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5698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85699" name="Picture 6" descr="02-23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150" y="1435100"/>
            <a:ext cx="9029700" cy="3987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5700" name="Rectangle 3"/>
          <p:cNvSpPr>
            <a:spLocks noChangeArrowheads="1"/>
          </p:cNvSpPr>
          <p:nvPr/>
        </p:nvSpPr>
        <p:spPr bwMode="auto">
          <a:xfrm>
            <a:off x="7351713" y="228600"/>
            <a:ext cx="15001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(#leaves)</a:t>
            </a:r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" name="Rectangle 90">
            <a:extLst>
              <a:ext uri="{FF2B5EF4-FFF2-40B4-BE49-F238E27FC236}">
                <a16:creationId xmlns:a16="http://schemas.microsoft.com/office/drawing/2014/main" id="{F8680555-10C5-4103-91EA-42D64E4CF3A3}"/>
              </a:ext>
            </a:extLst>
          </p:cNvPr>
          <p:cNvSpPr/>
          <p:nvPr/>
        </p:nvSpPr>
        <p:spPr>
          <a:xfrm>
            <a:off x="76200" y="558800"/>
            <a:ext cx="4038600" cy="2554545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6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6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6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6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6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600" i="0" dirty="0">
                <a:solidFill>
                  <a:schemeClr val="bg2"/>
                </a:solidFill>
              </a:rPr>
              <a:t> </a:t>
            </a:r>
            <a:b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6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600" i="0" dirty="0">
                <a:solidFill>
                  <a:schemeClr val="bg2"/>
                </a:solidFill>
              </a:rPr>
              <a:t>)</a:t>
            </a:r>
            <a:endParaRPr lang="en-US" altLang="en-US" sz="16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sp>
        <p:nvSpPr>
          <p:cNvPr id="148484" name="Text Box 7"/>
          <p:cNvSpPr txBox="1">
            <a:spLocks noChangeArrowheads="1"/>
          </p:cNvSpPr>
          <p:nvPr/>
        </p:nvSpPr>
        <p:spPr bwMode="auto">
          <a:xfrm>
            <a:off x="3352800" y="2772216"/>
            <a:ext cx="6400800" cy="393338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endParaRPr lang="en-US" altLang="en-US" sz="2400" i="0" dirty="0"/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If it is small enough solve it on your own.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Allocate work </a:t>
            </a:r>
          </a:p>
          <a:p>
            <a:pPr lvl="1" eaLnBrk="1" hangingPunct="1"/>
            <a:r>
              <a:rPr lang="en-US" altLang="en-US" sz="2400" i="0" dirty="0"/>
              <a:t>Construct one or more sub-instances</a:t>
            </a:r>
          </a:p>
          <a:p>
            <a:pPr lvl="2" eaLnBrk="1" hangingPunct="1"/>
            <a:r>
              <a:rPr lang="en-US" altLang="en-US" i="0" dirty="0"/>
              <a:t>It must be smaller</a:t>
            </a:r>
          </a:p>
          <a:p>
            <a:pPr lvl="2" eaLnBrk="1" hangingPunct="1"/>
            <a:r>
              <a:rPr lang="en-US" altLang="en-US" i="0" dirty="0"/>
              <a:t>and meet the precondition</a:t>
            </a:r>
          </a:p>
          <a:p>
            <a:pPr lvl="1" eaLnBrk="1" hangingPunct="1"/>
            <a:r>
              <a:rPr lang="en-US" altLang="en-US" sz="2400" i="0" dirty="0"/>
              <a:t>Assume by magic your friends </a:t>
            </a:r>
            <a:br>
              <a:rPr lang="en-US" altLang="en-US" sz="2400" i="0" dirty="0"/>
            </a:br>
            <a:r>
              <a:rPr lang="en-US" altLang="en-US" sz="2400" i="0" dirty="0"/>
              <a:t>  give you the answer for these.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Use this help to solve your own instance.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Do </a:t>
            </a:r>
            <a:r>
              <a:rPr lang="en-US" altLang="en-US" sz="2400" b="1" i="0" u="sng" dirty="0"/>
              <a:t>not</a:t>
            </a:r>
            <a:r>
              <a:rPr lang="en-US" altLang="en-US" sz="2400" i="0" dirty="0"/>
              <a:t> worry about anything else.</a:t>
            </a:r>
          </a:p>
        </p:txBody>
      </p:sp>
      <p:sp>
        <p:nvSpPr>
          <p:cNvPr id="301" name="Rectangle 6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Friends &amp; Strong Induction</a:t>
            </a:r>
          </a:p>
        </p:txBody>
      </p:sp>
      <p:sp>
        <p:nvSpPr>
          <p:cNvPr id="423" name="Text Box 5">
            <a:extLst>
              <a:ext uri="{FF2B5EF4-FFF2-40B4-BE49-F238E27FC236}">
                <a16:creationId xmlns:a16="http://schemas.microsoft.com/office/drawing/2014/main" id="{971D0B17-2BB1-435F-B514-3739D92BD01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4800" y="2726055"/>
            <a:ext cx="434340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sz="2400" i="0" dirty="0"/>
              <a:t>Consider your input instance</a:t>
            </a:r>
          </a:p>
        </p:txBody>
      </p:sp>
      <p:grpSp>
        <p:nvGrpSpPr>
          <p:cNvPr id="92" name="Group 98">
            <a:extLst>
              <a:ext uri="{FF2B5EF4-FFF2-40B4-BE49-F238E27FC236}">
                <a16:creationId xmlns:a16="http://schemas.microsoft.com/office/drawing/2014/main" id="{F5E34369-4866-49E3-A453-B27EF81362BF}"/>
              </a:ext>
            </a:extLst>
          </p:cNvPr>
          <p:cNvGrpSpPr>
            <a:grpSpLocks/>
          </p:cNvGrpSpPr>
          <p:nvPr/>
        </p:nvGrpSpPr>
        <p:grpSpPr bwMode="auto">
          <a:xfrm>
            <a:off x="76200" y="3265389"/>
            <a:ext cx="395457" cy="697011"/>
            <a:chOff x="2432" y="1328"/>
            <a:chExt cx="906" cy="2075"/>
          </a:xfrm>
        </p:grpSpPr>
        <p:sp>
          <p:nvSpPr>
            <p:cNvPr id="93" name="Freeform 99">
              <a:extLst>
                <a:ext uri="{FF2B5EF4-FFF2-40B4-BE49-F238E27FC236}">
                  <a16:creationId xmlns:a16="http://schemas.microsoft.com/office/drawing/2014/main" id="{D1535D7A-872A-44C3-97BF-03F3BFE3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4" name="Freeform 100">
              <a:extLst>
                <a:ext uri="{FF2B5EF4-FFF2-40B4-BE49-F238E27FC236}">
                  <a16:creationId xmlns:a16="http://schemas.microsoft.com/office/drawing/2014/main" id="{F7583599-92B0-4955-ABF8-804B8E11C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5" name="Freeform 101">
              <a:extLst>
                <a:ext uri="{FF2B5EF4-FFF2-40B4-BE49-F238E27FC236}">
                  <a16:creationId xmlns:a16="http://schemas.microsoft.com/office/drawing/2014/main" id="{53E94831-4244-4256-AA62-8B5A454B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6" name="Freeform 102">
              <a:extLst>
                <a:ext uri="{FF2B5EF4-FFF2-40B4-BE49-F238E27FC236}">
                  <a16:creationId xmlns:a16="http://schemas.microsoft.com/office/drawing/2014/main" id="{AB6E19FA-DB98-4D51-8CA7-15F993CCD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7" name="Freeform 103">
              <a:extLst>
                <a:ext uri="{FF2B5EF4-FFF2-40B4-BE49-F238E27FC236}">
                  <a16:creationId xmlns:a16="http://schemas.microsoft.com/office/drawing/2014/main" id="{63364C81-987B-447F-B72E-033435554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8" name="Freeform 104">
              <a:extLst>
                <a:ext uri="{FF2B5EF4-FFF2-40B4-BE49-F238E27FC236}">
                  <a16:creationId xmlns:a16="http://schemas.microsoft.com/office/drawing/2014/main" id="{3C787CB5-54F2-4FBB-B202-E8452D713CD9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6172200" y="857071"/>
            <a:ext cx="2133600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list</a:t>
            </a:r>
          </a:p>
          <a:p>
            <a:pPr eaLnBrk="1" hangingPunct="1">
              <a:spcBef>
                <a:spcPct val="0"/>
              </a:spcBef>
              <a:buNone/>
            </a:pPr>
            <a:endParaRPr lang="en-US" altLang="en-US" sz="2400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sorted</a:t>
            </a:r>
            <a:endParaRPr lang="en-US" altLang="en-US" sz="2000" i="0" dirty="0">
              <a:solidFill>
                <a:schemeClr val="accent1"/>
              </a:solidFill>
            </a:endParaRPr>
          </a:p>
        </p:txBody>
      </p:sp>
      <p:grpSp>
        <p:nvGrpSpPr>
          <p:cNvPr id="104" name="Group 103"/>
          <p:cNvGrpSpPr/>
          <p:nvPr/>
        </p:nvGrpSpPr>
        <p:grpSpPr>
          <a:xfrm>
            <a:off x="4296547" y="750068"/>
            <a:ext cx="3712231" cy="1370747"/>
            <a:chOff x="4296547" y="750068"/>
            <a:chExt cx="3712231" cy="1370747"/>
          </a:xfrm>
        </p:grpSpPr>
        <p:sp>
          <p:nvSpPr>
            <p:cNvPr id="105" name="Text Box 7"/>
            <p:cNvSpPr txBox="1">
              <a:spLocks noChangeArrowheads="1"/>
            </p:cNvSpPr>
            <p:nvPr/>
          </p:nvSpPr>
          <p:spPr bwMode="auto">
            <a:xfrm>
              <a:off x="4884578" y="875675"/>
              <a:ext cx="3124200" cy="120032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400" i="0" dirty="0" err="1"/>
                <a:t>Precond</a:t>
              </a:r>
              <a:r>
                <a:rPr lang="en-US" altLang="en-US" sz="2400" i="0" dirty="0"/>
                <a:t>:</a:t>
              </a:r>
            </a:p>
            <a:p>
              <a:pPr eaLnBrk="1" hangingPunct="1">
                <a:spcBef>
                  <a:spcPct val="0"/>
                </a:spcBef>
                <a:buNone/>
              </a:pPr>
              <a:endParaRPr lang="en-US" altLang="en-US" sz="2400" i="0" dirty="0"/>
            </a:p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400" i="0" dirty="0" err="1"/>
                <a:t>Postcond</a:t>
              </a:r>
              <a:r>
                <a:rPr lang="en-US" altLang="en-US" sz="2400" i="0" dirty="0"/>
                <a:t>:</a:t>
              </a:r>
            </a:p>
          </p:txBody>
        </p:sp>
        <p:pic>
          <p:nvPicPr>
            <p:cNvPr id="106" name="Picture 6">
              <a:extLst>
                <a:ext uri="{FF2B5EF4-FFF2-40B4-BE49-F238E27FC236}">
                  <a16:creationId xmlns:a16="http://schemas.microsoft.com/office/drawing/2014/main" id="{E092B12A-83F8-48B8-8636-B568E62D240E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307805" y="750068"/>
              <a:ext cx="492795" cy="7187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107" name="Picture 4">
              <a:extLst>
                <a:ext uri="{FF2B5EF4-FFF2-40B4-BE49-F238E27FC236}">
                  <a16:creationId xmlns:a16="http://schemas.microsoft.com/office/drawing/2014/main" id="{075F2562-51B4-4380-B68E-4D5F8DA2669C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296547" y="1486570"/>
              <a:ext cx="703305" cy="63424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  <p:grpSp>
        <p:nvGrpSpPr>
          <p:cNvPr id="2" name="Group 1"/>
          <p:cNvGrpSpPr/>
          <p:nvPr/>
        </p:nvGrpSpPr>
        <p:grpSpPr>
          <a:xfrm>
            <a:off x="0" y="3886200"/>
            <a:ext cx="3437310" cy="1752600"/>
            <a:chOff x="0" y="3886200"/>
            <a:chExt cx="3437310" cy="1752600"/>
          </a:xfrm>
        </p:grpSpPr>
        <p:grpSp>
          <p:nvGrpSpPr>
            <p:cNvPr id="24" name="Group 29">
              <a:extLst>
                <a:ext uri="{FF2B5EF4-FFF2-40B4-BE49-F238E27FC236}">
                  <a16:creationId xmlns:a16="http://schemas.microsoft.com/office/drawing/2014/main" id="{EBE9FA8A-8942-45CE-A2DE-25CAB9F3D6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0" y="3962400"/>
              <a:ext cx="747655" cy="1077407"/>
              <a:chOff x="2065" y="1551"/>
              <a:chExt cx="1628" cy="1988"/>
            </a:xfrm>
          </p:grpSpPr>
          <p:sp>
            <p:nvSpPr>
              <p:cNvPr id="26" name="Freeform 30">
                <a:extLst>
                  <a:ext uri="{FF2B5EF4-FFF2-40B4-BE49-F238E27FC236}">
                    <a16:creationId xmlns:a16="http://schemas.microsoft.com/office/drawing/2014/main" id="{E3E4B351-058E-400E-839E-EE7C88F51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31">
                <a:extLst>
                  <a:ext uri="{FF2B5EF4-FFF2-40B4-BE49-F238E27FC236}">
                    <a16:creationId xmlns:a16="http://schemas.microsoft.com/office/drawing/2014/main" id="{0924C434-B651-40D9-8B3B-5F133C2A5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32">
                <a:extLst>
                  <a:ext uri="{FF2B5EF4-FFF2-40B4-BE49-F238E27FC236}">
                    <a16:creationId xmlns:a16="http://schemas.microsoft.com/office/drawing/2014/main" id="{C97D2838-7D7A-4029-9C5D-326E7AC8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Freeform 33">
                <a:extLst>
                  <a:ext uri="{FF2B5EF4-FFF2-40B4-BE49-F238E27FC236}">
                    <a16:creationId xmlns:a16="http://schemas.microsoft.com/office/drawing/2014/main" id="{B59267B2-B3DB-47BE-B895-4AD17F04BB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Freeform 34">
                <a:extLst>
                  <a:ext uri="{FF2B5EF4-FFF2-40B4-BE49-F238E27FC236}">
                    <a16:creationId xmlns:a16="http://schemas.microsoft.com/office/drawing/2014/main" id="{08F11FF0-BD9A-4CB0-A8F8-DD92DDD0C8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Freeform 35">
                <a:extLst>
                  <a:ext uri="{FF2B5EF4-FFF2-40B4-BE49-F238E27FC236}">
                    <a16:creationId xmlns:a16="http://schemas.microsoft.com/office/drawing/2014/main" id="{E1B36147-04CF-4A8B-9679-346FD05990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Freeform 36">
                <a:extLst>
                  <a:ext uri="{FF2B5EF4-FFF2-40B4-BE49-F238E27FC236}">
                    <a16:creationId xmlns:a16="http://schemas.microsoft.com/office/drawing/2014/main" id="{E2E71618-174A-45F6-A17D-AE944FFB74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Freeform 37">
                <a:extLst>
                  <a:ext uri="{FF2B5EF4-FFF2-40B4-BE49-F238E27FC236}">
                    <a16:creationId xmlns:a16="http://schemas.microsoft.com/office/drawing/2014/main" id="{4D30C697-5CA5-40C0-B5AF-155D00C203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Freeform 38">
                <a:extLst>
                  <a:ext uri="{FF2B5EF4-FFF2-40B4-BE49-F238E27FC236}">
                    <a16:creationId xmlns:a16="http://schemas.microsoft.com/office/drawing/2014/main" id="{0169B28C-F985-4299-BC0D-B6145AA13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" name="Freeform 39">
                <a:extLst>
                  <a:ext uri="{FF2B5EF4-FFF2-40B4-BE49-F238E27FC236}">
                    <a16:creationId xmlns:a16="http://schemas.microsoft.com/office/drawing/2014/main" id="{45DE93C1-2E97-491E-B793-379E199AF0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Freeform 40">
                <a:extLst>
                  <a:ext uri="{FF2B5EF4-FFF2-40B4-BE49-F238E27FC236}">
                    <a16:creationId xmlns:a16="http://schemas.microsoft.com/office/drawing/2014/main" id="{05E06589-E8F7-4BCC-987F-E95D772D7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" name="Freeform 41">
                <a:extLst>
                  <a:ext uri="{FF2B5EF4-FFF2-40B4-BE49-F238E27FC236}">
                    <a16:creationId xmlns:a16="http://schemas.microsoft.com/office/drawing/2014/main" id="{CCC9C3AF-F0CD-4171-AB97-237D0D1F71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Freeform 42">
                <a:extLst>
                  <a:ext uri="{FF2B5EF4-FFF2-40B4-BE49-F238E27FC236}">
                    <a16:creationId xmlns:a16="http://schemas.microsoft.com/office/drawing/2014/main" id="{16D1A96A-457D-4CB0-834B-67A29F71C8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Freeform 43">
                <a:extLst>
                  <a:ext uri="{FF2B5EF4-FFF2-40B4-BE49-F238E27FC236}">
                    <a16:creationId xmlns:a16="http://schemas.microsoft.com/office/drawing/2014/main" id="{3F10A402-DF4B-48AC-A6F4-E65FAEB31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Freeform 44">
                <a:extLst>
                  <a:ext uri="{FF2B5EF4-FFF2-40B4-BE49-F238E27FC236}">
                    <a16:creationId xmlns:a16="http://schemas.microsoft.com/office/drawing/2014/main" id="{BB980EB0-186E-4136-AA13-4D2B946CD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" name="Freeform 45">
                <a:extLst>
                  <a:ext uri="{FF2B5EF4-FFF2-40B4-BE49-F238E27FC236}">
                    <a16:creationId xmlns:a16="http://schemas.microsoft.com/office/drawing/2014/main" id="{9539BB69-AD25-4E15-B4E5-3F99C3F4A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Freeform 46">
                <a:extLst>
                  <a:ext uri="{FF2B5EF4-FFF2-40B4-BE49-F238E27FC236}">
                    <a16:creationId xmlns:a16="http://schemas.microsoft.com/office/drawing/2014/main" id="{CACFBCC1-BFFE-4F6B-AE9A-5959DCCE31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5" name="AutoShape 35">
              <a:extLst>
                <a:ext uri="{FF2B5EF4-FFF2-40B4-BE49-F238E27FC236}">
                  <a16:creationId xmlns:a16="http://schemas.microsoft.com/office/drawing/2014/main" id="{200189DB-9BB1-4025-89DE-A7E5EE627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4121" y="3886200"/>
              <a:ext cx="2583189" cy="1752600"/>
            </a:xfrm>
            <a:prstGeom prst="wedgeRoundRectCallout">
              <a:avLst>
                <a:gd name="adj1" fmla="val -54422"/>
                <a:gd name="adj2" fmla="val -25800"/>
                <a:gd name="adj3" fmla="val 16667"/>
              </a:avLst>
            </a:prstGeom>
            <a:noFill/>
            <a:ln w="22225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800" i="0" dirty="0">
                  <a:solidFill>
                    <a:srgbClr val="FF0000"/>
                  </a:solidFill>
                </a:rPr>
                <a:t>How is this an algorithm?</a:t>
              </a:r>
            </a:p>
          </p:txBody>
        </p:sp>
      </p:grpSp>
      <p:sp>
        <p:nvSpPr>
          <p:cNvPr id="43" name="Rectangle 42">
            <a:extLst>
              <a:ext uri="{FF2B5EF4-FFF2-40B4-BE49-F238E27FC236}">
                <a16:creationId xmlns:a16="http://schemas.microsoft.com/office/drawing/2014/main" id="{3D9ED037-6986-4EDE-80C2-DE0289A1E31D}"/>
              </a:ext>
            </a:extLst>
          </p:cNvPr>
          <p:cNvSpPr/>
          <p:nvPr/>
        </p:nvSpPr>
        <p:spPr>
          <a:xfrm>
            <a:off x="1269026" y="4953000"/>
            <a:ext cx="1823000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i="0" dirty="0">
                <a:solidFill>
                  <a:srgbClr val="FF0000"/>
                </a:solidFill>
              </a:rPr>
              <a:t>Witchcraft!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6350069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22" name="Text Box 4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86723" name="Picture 9" descr="02-23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838200"/>
            <a:ext cx="9144000" cy="596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24" name="Rectangle 3"/>
          <p:cNvSpPr>
            <a:spLocks noChangeArrowheads="1"/>
          </p:cNvSpPr>
          <p:nvPr/>
        </p:nvSpPr>
        <p:spPr bwMode="auto">
          <a:xfrm>
            <a:off x="7400925" y="228600"/>
            <a:ext cx="14017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(travers)</a:t>
            </a:r>
          </a:p>
        </p:txBody>
      </p:sp>
    </p:spTree>
  </p:cSld>
  <p:clrMapOvr>
    <a:masterClrMapping/>
  </p:clrMapOvr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4434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74435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1906869" cy="58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Copy Tree</a:t>
            </a:r>
            <a:endParaRPr lang="en-US" altLang="en-US" i="0" dirty="0">
              <a:solidFill>
                <a:schemeClr val="accent1"/>
              </a:solidFill>
            </a:endParaRPr>
          </a:p>
        </p:txBody>
      </p:sp>
      <p:grpSp>
        <p:nvGrpSpPr>
          <p:cNvPr id="274436" name="Group 4"/>
          <p:cNvGrpSpPr>
            <a:grpSpLocks/>
          </p:cNvGrpSpPr>
          <p:nvPr/>
        </p:nvGrpSpPr>
        <p:grpSpPr bwMode="auto">
          <a:xfrm>
            <a:off x="457200" y="3968837"/>
            <a:ext cx="4022817" cy="2291436"/>
            <a:chOff x="288" y="2016"/>
            <a:chExt cx="4848" cy="2123"/>
          </a:xfrm>
        </p:grpSpPr>
        <p:grpSp>
          <p:nvGrpSpPr>
            <p:cNvPr id="274481" name="Group 5"/>
            <p:cNvGrpSpPr>
              <a:grpSpLocks/>
            </p:cNvGrpSpPr>
            <p:nvPr/>
          </p:nvGrpSpPr>
          <p:grpSpPr bwMode="auto">
            <a:xfrm>
              <a:off x="2784" y="2016"/>
              <a:ext cx="336" cy="299"/>
              <a:chOff x="2352" y="960"/>
              <a:chExt cx="336" cy="299"/>
            </a:xfrm>
          </p:grpSpPr>
          <p:sp>
            <p:nvSpPr>
              <p:cNvPr id="274527" name="Oval 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8" name="Rectangle 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3</a:t>
                </a:r>
                <a:endParaRPr lang="en-US" altLang="en-US" sz="1400" i="0"/>
              </a:p>
            </p:txBody>
          </p:sp>
        </p:grpSp>
        <p:grpSp>
          <p:nvGrpSpPr>
            <p:cNvPr id="274482" name="Group 8"/>
            <p:cNvGrpSpPr>
              <a:grpSpLocks/>
            </p:cNvGrpSpPr>
            <p:nvPr/>
          </p:nvGrpSpPr>
          <p:grpSpPr bwMode="auto">
            <a:xfrm>
              <a:off x="1344" y="2544"/>
              <a:ext cx="336" cy="299"/>
              <a:chOff x="2352" y="960"/>
              <a:chExt cx="336" cy="299"/>
            </a:xfrm>
          </p:grpSpPr>
          <p:sp>
            <p:nvSpPr>
              <p:cNvPr id="274525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6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8</a:t>
                </a:r>
                <a:endParaRPr lang="en-US" altLang="en-US" sz="1400" i="0"/>
              </a:p>
            </p:txBody>
          </p:sp>
        </p:grpSp>
        <p:grpSp>
          <p:nvGrpSpPr>
            <p:cNvPr id="274483" name="Group 11"/>
            <p:cNvGrpSpPr>
              <a:grpSpLocks/>
            </p:cNvGrpSpPr>
            <p:nvPr/>
          </p:nvGrpSpPr>
          <p:grpSpPr bwMode="auto">
            <a:xfrm>
              <a:off x="720" y="2976"/>
              <a:ext cx="336" cy="299"/>
              <a:chOff x="2352" y="960"/>
              <a:chExt cx="336" cy="299"/>
            </a:xfrm>
          </p:grpSpPr>
          <p:sp>
            <p:nvSpPr>
              <p:cNvPr id="274523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4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1</a:t>
                </a:r>
                <a:endParaRPr lang="en-US" altLang="en-US" sz="1400" i="0"/>
              </a:p>
            </p:txBody>
          </p:sp>
        </p:grpSp>
        <p:grpSp>
          <p:nvGrpSpPr>
            <p:cNvPr id="274484" name="Group 14"/>
            <p:cNvGrpSpPr>
              <a:grpSpLocks/>
            </p:cNvGrpSpPr>
            <p:nvPr/>
          </p:nvGrpSpPr>
          <p:grpSpPr bwMode="auto">
            <a:xfrm>
              <a:off x="288" y="3408"/>
              <a:ext cx="336" cy="299"/>
              <a:chOff x="2352" y="960"/>
              <a:chExt cx="336" cy="299"/>
            </a:xfrm>
          </p:grpSpPr>
          <p:sp>
            <p:nvSpPr>
              <p:cNvPr id="274521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2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3</a:t>
                </a:r>
                <a:endParaRPr lang="en-US" altLang="en-US" sz="1400" i="0"/>
              </a:p>
            </p:txBody>
          </p:sp>
        </p:grpSp>
        <p:grpSp>
          <p:nvGrpSpPr>
            <p:cNvPr id="274485" name="Group 17"/>
            <p:cNvGrpSpPr>
              <a:grpSpLocks/>
            </p:cNvGrpSpPr>
            <p:nvPr/>
          </p:nvGrpSpPr>
          <p:grpSpPr bwMode="auto">
            <a:xfrm>
              <a:off x="1104" y="3408"/>
              <a:ext cx="336" cy="299"/>
              <a:chOff x="2352" y="960"/>
              <a:chExt cx="336" cy="299"/>
            </a:xfrm>
          </p:grpSpPr>
          <p:sp>
            <p:nvSpPr>
              <p:cNvPr id="274519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20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2</a:t>
                </a:r>
                <a:endParaRPr lang="en-US" altLang="en-US" sz="1400" i="0"/>
              </a:p>
            </p:txBody>
          </p:sp>
        </p:grpSp>
        <p:grpSp>
          <p:nvGrpSpPr>
            <p:cNvPr id="274486" name="Group 20"/>
            <p:cNvGrpSpPr>
              <a:grpSpLocks/>
            </p:cNvGrpSpPr>
            <p:nvPr/>
          </p:nvGrpSpPr>
          <p:grpSpPr bwMode="auto">
            <a:xfrm>
              <a:off x="1968" y="2976"/>
              <a:ext cx="336" cy="299"/>
              <a:chOff x="2352" y="960"/>
              <a:chExt cx="336" cy="299"/>
            </a:xfrm>
          </p:grpSpPr>
          <p:sp>
            <p:nvSpPr>
              <p:cNvPr id="274517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8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2</a:t>
                </a:r>
                <a:endParaRPr lang="en-US" altLang="en-US" sz="1400" i="0"/>
              </a:p>
            </p:txBody>
          </p:sp>
        </p:grpSp>
        <p:grpSp>
          <p:nvGrpSpPr>
            <p:cNvPr id="274487" name="Group 23"/>
            <p:cNvGrpSpPr>
              <a:grpSpLocks/>
            </p:cNvGrpSpPr>
            <p:nvPr/>
          </p:nvGrpSpPr>
          <p:grpSpPr bwMode="auto">
            <a:xfrm>
              <a:off x="2256" y="3360"/>
              <a:ext cx="336" cy="299"/>
              <a:chOff x="2352" y="960"/>
              <a:chExt cx="336" cy="299"/>
            </a:xfrm>
          </p:grpSpPr>
          <p:sp>
            <p:nvSpPr>
              <p:cNvPr id="274515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6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7</a:t>
                </a:r>
                <a:endParaRPr lang="en-US" altLang="en-US" sz="1400" i="0"/>
              </a:p>
            </p:txBody>
          </p:sp>
        </p:grpSp>
        <p:grpSp>
          <p:nvGrpSpPr>
            <p:cNvPr id="274488" name="Group 26"/>
            <p:cNvGrpSpPr>
              <a:grpSpLocks/>
            </p:cNvGrpSpPr>
            <p:nvPr/>
          </p:nvGrpSpPr>
          <p:grpSpPr bwMode="auto">
            <a:xfrm>
              <a:off x="4176" y="2544"/>
              <a:ext cx="336" cy="299"/>
              <a:chOff x="2352" y="960"/>
              <a:chExt cx="336" cy="299"/>
            </a:xfrm>
          </p:grpSpPr>
          <p:sp>
            <p:nvSpPr>
              <p:cNvPr id="274513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4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6</a:t>
                </a:r>
                <a:endParaRPr lang="en-US" altLang="en-US" sz="1400" i="0"/>
              </a:p>
            </p:txBody>
          </p:sp>
        </p:grpSp>
        <p:grpSp>
          <p:nvGrpSpPr>
            <p:cNvPr id="274489" name="Group 29"/>
            <p:cNvGrpSpPr>
              <a:grpSpLocks/>
            </p:cNvGrpSpPr>
            <p:nvPr/>
          </p:nvGrpSpPr>
          <p:grpSpPr bwMode="auto">
            <a:xfrm>
              <a:off x="3552" y="2976"/>
              <a:ext cx="336" cy="299"/>
              <a:chOff x="2352" y="960"/>
              <a:chExt cx="336" cy="299"/>
            </a:xfrm>
          </p:grpSpPr>
          <p:sp>
            <p:nvSpPr>
              <p:cNvPr id="274511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2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5</a:t>
                </a:r>
                <a:endParaRPr lang="en-US" altLang="en-US" sz="1400" i="0"/>
              </a:p>
            </p:txBody>
          </p:sp>
        </p:grpSp>
        <p:grpSp>
          <p:nvGrpSpPr>
            <p:cNvPr id="274490" name="Group 32"/>
            <p:cNvGrpSpPr>
              <a:grpSpLocks/>
            </p:cNvGrpSpPr>
            <p:nvPr/>
          </p:nvGrpSpPr>
          <p:grpSpPr bwMode="auto">
            <a:xfrm>
              <a:off x="3936" y="3408"/>
              <a:ext cx="336" cy="299"/>
              <a:chOff x="2352" y="960"/>
              <a:chExt cx="336" cy="299"/>
            </a:xfrm>
          </p:grpSpPr>
          <p:sp>
            <p:nvSpPr>
              <p:cNvPr id="274509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10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9</a:t>
                </a:r>
                <a:endParaRPr lang="en-US" altLang="en-US" sz="1400" i="0"/>
              </a:p>
            </p:txBody>
          </p:sp>
        </p:grpSp>
        <p:grpSp>
          <p:nvGrpSpPr>
            <p:cNvPr id="274491" name="Group 35"/>
            <p:cNvGrpSpPr>
              <a:grpSpLocks/>
            </p:cNvGrpSpPr>
            <p:nvPr/>
          </p:nvGrpSpPr>
          <p:grpSpPr bwMode="auto">
            <a:xfrm>
              <a:off x="4800" y="2976"/>
              <a:ext cx="336" cy="299"/>
              <a:chOff x="2352" y="960"/>
              <a:chExt cx="336" cy="299"/>
            </a:xfrm>
          </p:grpSpPr>
          <p:sp>
            <p:nvSpPr>
              <p:cNvPr id="274507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08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4</a:t>
                </a:r>
                <a:endParaRPr lang="en-US" altLang="en-US" sz="1400" i="0"/>
              </a:p>
            </p:txBody>
          </p:sp>
        </p:grpSp>
        <p:grpSp>
          <p:nvGrpSpPr>
            <p:cNvPr id="274492" name="Group 38"/>
            <p:cNvGrpSpPr>
              <a:grpSpLocks/>
            </p:cNvGrpSpPr>
            <p:nvPr/>
          </p:nvGrpSpPr>
          <p:grpSpPr bwMode="auto">
            <a:xfrm>
              <a:off x="3696" y="3840"/>
              <a:ext cx="336" cy="299"/>
              <a:chOff x="2352" y="960"/>
              <a:chExt cx="336" cy="299"/>
            </a:xfrm>
          </p:grpSpPr>
          <p:sp>
            <p:nvSpPr>
              <p:cNvPr id="274505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274506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1</a:t>
                </a:r>
                <a:endParaRPr lang="en-US" altLang="en-US" sz="1400" i="0"/>
              </a:p>
            </p:txBody>
          </p:sp>
        </p:grpSp>
        <p:sp>
          <p:nvSpPr>
            <p:cNvPr id="274493" name="Line 41"/>
            <p:cNvSpPr>
              <a:spLocks noChangeShapeType="1"/>
            </p:cNvSpPr>
            <p:nvPr/>
          </p:nvSpPr>
          <p:spPr bwMode="auto">
            <a:xfrm flipH="1">
              <a:off x="168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4" name="Line 42"/>
            <p:cNvSpPr>
              <a:spLocks noChangeShapeType="1"/>
            </p:cNvSpPr>
            <p:nvPr/>
          </p:nvSpPr>
          <p:spPr bwMode="auto">
            <a:xfrm>
              <a:off x="1632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5" name="Line 43"/>
            <p:cNvSpPr>
              <a:spLocks noChangeShapeType="1"/>
            </p:cNvSpPr>
            <p:nvPr/>
          </p:nvSpPr>
          <p:spPr bwMode="auto">
            <a:xfrm>
              <a:off x="2208" y="3264"/>
              <a:ext cx="144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6" name="Line 44"/>
            <p:cNvSpPr>
              <a:spLocks noChangeShapeType="1"/>
            </p:cNvSpPr>
            <p:nvPr/>
          </p:nvSpPr>
          <p:spPr bwMode="auto">
            <a:xfrm flipH="1">
              <a:off x="1008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7" name="Line 45"/>
            <p:cNvSpPr>
              <a:spLocks noChangeShapeType="1"/>
            </p:cNvSpPr>
            <p:nvPr/>
          </p:nvSpPr>
          <p:spPr bwMode="auto">
            <a:xfrm>
              <a:off x="1008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8" name="Line 46"/>
            <p:cNvSpPr>
              <a:spLocks noChangeShapeType="1"/>
            </p:cNvSpPr>
            <p:nvPr/>
          </p:nvSpPr>
          <p:spPr bwMode="auto">
            <a:xfrm flipH="1">
              <a:off x="576" y="3216"/>
              <a:ext cx="192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499" name="Line 47"/>
            <p:cNvSpPr>
              <a:spLocks noChangeShapeType="1"/>
            </p:cNvSpPr>
            <p:nvPr/>
          </p:nvSpPr>
          <p:spPr bwMode="auto">
            <a:xfrm>
              <a:off x="3120" y="2208"/>
              <a:ext cx="1104" cy="43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0" name="Line 48"/>
            <p:cNvSpPr>
              <a:spLocks noChangeShapeType="1"/>
            </p:cNvSpPr>
            <p:nvPr/>
          </p:nvSpPr>
          <p:spPr bwMode="auto">
            <a:xfrm>
              <a:off x="4224" y="2784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1" name="Line 49"/>
            <p:cNvSpPr>
              <a:spLocks noChangeShapeType="1"/>
            </p:cNvSpPr>
            <p:nvPr/>
          </p:nvSpPr>
          <p:spPr bwMode="auto">
            <a:xfrm>
              <a:off x="4464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2" name="Line 50"/>
            <p:cNvSpPr>
              <a:spLocks noChangeShapeType="1"/>
            </p:cNvSpPr>
            <p:nvPr/>
          </p:nvSpPr>
          <p:spPr bwMode="auto">
            <a:xfrm flipH="1">
              <a:off x="3840" y="2784"/>
              <a:ext cx="384" cy="24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3" name="Line 51"/>
            <p:cNvSpPr>
              <a:spLocks noChangeShapeType="1"/>
            </p:cNvSpPr>
            <p:nvPr/>
          </p:nvSpPr>
          <p:spPr bwMode="auto">
            <a:xfrm>
              <a:off x="3840" y="3264"/>
              <a:ext cx="144" cy="192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274504" name="Line 52"/>
            <p:cNvSpPr>
              <a:spLocks noChangeShapeType="1"/>
            </p:cNvSpPr>
            <p:nvPr/>
          </p:nvSpPr>
          <p:spPr bwMode="auto">
            <a:xfrm flipH="1">
              <a:off x="3936" y="3696"/>
              <a:ext cx="96" cy="144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</p:grpSp>
      <p:grpSp>
        <p:nvGrpSpPr>
          <p:cNvPr id="274437" name="Group 53"/>
          <p:cNvGrpSpPr>
            <a:grpSpLocks/>
          </p:cNvGrpSpPr>
          <p:nvPr/>
        </p:nvGrpSpPr>
        <p:grpSpPr bwMode="auto">
          <a:xfrm>
            <a:off x="2409825" y="2982529"/>
            <a:ext cx="457200" cy="914400"/>
            <a:chOff x="2432" y="1328"/>
            <a:chExt cx="906" cy="2075"/>
          </a:xfrm>
        </p:grpSpPr>
        <p:sp>
          <p:nvSpPr>
            <p:cNvPr id="274475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6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7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8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9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80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242620" y="4201134"/>
            <a:ext cx="2427133" cy="1742466"/>
            <a:chOff x="242620" y="4201134"/>
            <a:chExt cx="2427133" cy="1742466"/>
          </a:xfrm>
        </p:grpSpPr>
        <p:sp>
          <p:nvSpPr>
            <p:cNvPr id="274440" name="Freeform 61"/>
            <p:cNvSpPr>
              <a:spLocks/>
            </p:cNvSpPr>
            <p:nvPr/>
          </p:nvSpPr>
          <p:spPr bwMode="auto">
            <a:xfrm>
              <a:off x="242620" y="4339703"/>
              <a:ext cx="2427133" cy="1603897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4442" name="Group 63"/>
            <p:cNvGrpSpPr>
              <a:grpSpLocks/>
            </p:cNvGrpSpPr>
            <p:nvPr/>
          </p:nvGrpSpPr>
          <p:grpSpPr bwMode="auto">
            <a:xfrm flipH="1">
              <a:off x="672132" y="4201134"/>
              <a:ext cx="199149" cy="675666"/>
              <a:chOff x="2308" y="1513"/>
              <a:chExt cx="1162" cy="2570"/>
            </a:xfrm>
          </p:grpSpPr>
          <p:grpSp>
            <p:nvGrpSpPr>
              <p:cNvPr id="274461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4469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0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1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2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3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74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462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3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64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5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6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7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68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5" name="Group 4"/>
          <p:cNvGrpSpPr/>
          <p:nvPr/>
        </p:nvGrpSpPr>
        <p:grpSpPr>
          <a:xfrm>
            <a:off x="2819626" y="3743934"/>
            <a:ext cx="1752515" cy="2596178"/>
            <a:chOff x="2819626" y="3743934"/>
            <a:chExt cx="1752515" cy="2596178"/>
          </a:xfrm>
        </p:grpSpPr>
        <p:sp>
          <p:nvSpPr>
            <p:cNvPr id="274441" name="Freeform 62"/>
            <p:cNvSpPr>
              <a:spLocks/>
            </p:cNvSpPr>
            <p:nvPr/>
          </p:nvSpPr>
          <p:spPr bwMode="auto">
            <a:xfrm>
              <a:off x="2819626" y="4215973"/>
              <a:ext cx="1752515" cy="2124139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74444" name="Group 79"/>
            <p:cNvGrpSpPr>
              <a:grpSpLocks/>
            </p:cNvGrpSpPr>
            <p:nvPr/>
          </p:nvGrpSpPr>
          <p:grpSpPr bwMode="auto">
            <a:xfrm flipH="1">
              <a:off x="3991851" y="3743934"/>
              <a:ext cx="199149" cy="675666"/>
              <a:chOff x="2308" y="1513"/>
              <a:chExt cx="1162" cy="2570"/>
            </a:xfrm>
          </p:grpSpPr>
          <p:grpSp>
            <p:nvGrpSpPr>
              <p:cNvPr id="274447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74455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6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7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8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59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460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4448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49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4450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1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2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3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4454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274439" name="Rectangle 95"/>
          <p:cNvSpPr>
            <a:spLocks noChangeArrowheads="1"/>
          </p:cNvSpPr>
          <p:nvPr/>
        </p:nvSpPr>
        <p:spPr bwMode="auto">
          <a:xfrm>
            <a:off x="7440613" y="228600"/>
            <a:ext cx="132238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(height)</a:t>
            </a:r>
            <a:endParaRPr lang="en-US" altLang="en-US" sz="2800" i="0" u="sng" dirty="0">
              <a:solidFill>
                <a:schemeClr val="tx2"/>
              </a:solidFill>
            </a:endParaRPr>
          </a:p>
        </p:txBody>
      </p:sp>
      <p:pic>
        <p:nvPicPr>
          <p:cNvPr id="98" name="Picture 6" descr="02-237"/>
          <p:cNvPicPr>
            <a:picLocks noChangeAspect="1" noChangeArrowheads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649" t="53458" r="39474" b="15418"/>
          <a:stretch/>
        </p:blipFill>
        <p:spPr bwMode="auto">
          <a:xfrm>
            <a:off x="3165631" y="938955"/>
            <a:ext cx="5627866" cy="174657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2" name="Line 41"/>
          <p:cNvSpPr>
            <a:spLocks noChangeShapeType="1"/>
          </p:cNvSpPr>
          <p:nvPr/>
        </p:nvSpPr>
        <p:spPr bwMode="auto">
          <a:xfrm flipH="1">
            <a:off x="6107925" y="4165341"/>
            <a:ext cx="916087" cy="466274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400"/>
          </a:p>
        </p:txBody>
      </p:sp>
      <p:grpSp>
        <p:nvGrpSpPr>
          <p:cNvPr id="6" name="Group 5"/>
          <p:cNvGrpSpPr/>
          <p:nvPr/>
        </p:nvGrpSpPr>
        <p:grpSpPr>
          <a:xfrm>
            <a:off x="6905484" y="2971800"/>
            <a:ext cx="457200" cy="1297156"/>
            <a:chOff x="6905484" y="2971800"/>
            <a:chExt cx="457200" cy="1297156"/>
          </a:xfrm>
        </p:grpSpPr>
        <p:sp>
          <p:nvSpPr>
            <p:cNvPr id="146" name="Oval 6"/>
            <p:cNvSpPr>
              <a:spLocks noChangeArrowheads="1"/>
            </p:cNvSpPr>
            <p:nvPr/>
          </p:nvSpPr>
          <p:spPr bwMode="auto">
            <a:xfrm>
              <a:off x="7024012" y="3958107"/>
              <a:ext cx="278809" cy="310849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1400"/>
            </a:p>
          </p:txBody>
        </p:sp>
        <p:grpSp>
          <p:nvGrpSpPr>
            <p:cNvPr id="148" name="Group 53"/>
            <p:cNvGrpSpPr>
              <a:grpSpLocks/>
            </p:cNvGrpSpPr>
            <p:nvPr/>
          </p:nvGrpSpPr>
          <p:grpSpPr bwMode="auto">
            <a:xfrm>
              <a:off x="6905484" y="2971800"/>
              <a:ext cx="457200" cy="914400"/>
              <a:chOff x="2432" y="1328"/>
              <a:chExt cx="906" cy="2075"/>
            </a:xfrm>
          </p:grpSpPr>
          <p:sp>
            <p:nvSpPr>
              <p:cNvPr id="149" name="Freeform 54"/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5"/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1" name="Freeform 56"/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2" name="Freeform 57"/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" name="Freeform 58"/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4" name="Freeform 59"/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" name="Group 1"/>
          <p:cNvGrpSpPr/>
          <p:nvPr/>
        </p:nvGrpSpPr>
        <p:grpSpPr>
          <a:xfrm>
            <a:off x="4711407" y="4124934"/>
            <a:ext cx="2427133" cy="1793221"/>
            <a:chOff x="4711407" y="4124934"/>
            <a:chExt cx="2427133" cy="1793221"/>
          </a:xfrm>
        </p:grpSpPr>
        <p:grpSp>
          <p:nvGrpSpPr>
            <p:cNvPr id="101" name="Group 8"/>
            <p:cNvGrpSpPr>
              <a:grpSpLocks/>
            </p:cNvGrpSpPr>
            <p:nvPr/>
          </p:nvGrpSpPr>
          <p:grpSpPr bwMode="auto">
            <a:xfrm>
              <a:off x="5829116" y="4527999"/>
              <a:ext cx="278809" cy="322722"/>
              <a:chOff x="2352" y="960"/>
              <a:chExt cx="336" cy="299"/>
            </a:xfrm>
          </p:grpSpPr>
          <p:sp>
            <p:nvSpPr>
              <p:cNvPr id="144" name="Oval 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45" name="Rectangle 1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8</a:t>
                </a:r>
                <a:endParaRPr lang="en-US" altLang="en-US" sz="1400" i="0"/>
              </a:p>
            </p:txBody>
          </p:sp>
        </p:grpSp>
        <p:grpSp>
          <p:nvGrpSpPr>
            <p:cNvPr id="102" name="Group 11"/>
            <p:cNvGrpSpPr>
              <a:grpSpLocks/>
            </p:cNvGrpSpPr>
            <p:nvPr/>
          </p:nvGrpSpPr>
          <p:grpSpPr bwMode="auto">
            <a:xfrm>
              <a:off x="5311328" y="4994273"/>
              <a:ext cx="278809" cy="322722"/>
              <a:chOff x="2352" y="960"/>
              <a:chExt cx="336" cy="299"/>
            </a:xfrm>
          </p:grpSpPr>
          <p:sp>
            <p:nvSpPr>
              <p:cNvPr id="142" name="Oval 12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43" name="Rectangle 13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1</a:t>
                </a:r>
                <a:endParaRPr lang="en-US" altLang="en-US" sz="1400" i="0"/>
              </a:p>
            </p:txBody>
          </p:sp>
        </p:grpSp>
        <p:grpSp>
          <p:nvGrpSpPr>
            <p:cNvPr id="103" name="Group 14"/>
            <p:cNvGrpSpPr>
              <a:grpSpLocks/>
            </p:cNvGrpSpPr>
            <p:nvPr/>
          </p:nvGrpSpPr>
          <p:grpSpPr bwMode="auto">
            <a:xfrm>
              <a:off x="4952859" y="5460547"/>
              <a:ext cx="278809" cy="322722"/>
              <a:chOff x="2352" y="960"/>
              <a:chExt cx="336" cy="299"/>
            </a:xfrm>
          </p:grpSpPr>
          <p:sp>
            <p:nvSpPr>
              <p:cNvPr id="140" name="Oval 15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41" name="Rectangle 16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3</a:t>
                </a:r>
                <a:endParaRPr lang="en-US" altLang="en-US" sz="1400" i="0"/>
              </a:p>
            </p:txBody>
          </p:sp>
        </p:grpSp>
        <p:grpSp>
          <p:nvGrpSpPr>
            <p:cNvPr id="104" name="Group 17"/>
            <p:cNvGrpSpPr>
              <a:grpSpLocks/>
            </p:cNvGrpSpPr>
            <p:nvPr/>
          </p:nvGrpSpPr>
          <p:grpSpPr bwMode="auto">
            <a:xfrm>
              <a:off x="5629967" y="5460547"/>
              <a:ext cx="278809" cy="322722"/>
              <a:chOff x="2352" y="960"/>
              <a:chExt cx="336" cy="299"/>
            </a:xfrm>
          </p:grpSpPr>
          <p:sp>
            <p:nvSpPr>
              <p:cNvPr id="138" name="Oval 18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9" name="Rectangle 19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2</a:t>
                </a:r>
                <a:endParaRPr lang="en-US" altLang="en-US" sz="1400" i="0"/>
              </a:p>
            </p:txBody>
          </p:sp>
        </p:grpSp>
        <p:grpSp>
          <p:nvGrpSpPr>
            <p:cNvPr id="105" name="Group 20"/>
            <p:cNvGrpSpPr>
              <a:grpSpLocks/>
            </p:cNvGrpSpPr>
            <p:nvPr/>
          </p:nvGrpSpPr>
          <p:grpSpPr bwMode="auto">
            <a:xfrm>
              <a:off x="6346904" y="4994273"/>
              <a:ext cx="278809" cy="322722"/>
              <a:chOff x="2352" y="960"/>
              <a:chExt cx="336" cy="299"/>
            </a:xfrm>
          </p:grpSpPr>
          <p:sp>
            <p:nvSpPr>
              <p:cNvPr id="136" name="Oval 21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7" name="Rectangle 22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2</a:t>
                </a:r>
                <a:endParaRPr lang="en-US" altLang="en-US" sz="1400" i="0"/>
              </a:p>
            </p:txBody>
          </p:sp>
        </p:grpSp>
        <p:grpSp>
          <p:nvGrpSpPr>
            <p:cNvPr id="106" name="Group 23"/>
            <p:cNvGrpSpPr>
              <a:grpSpLocks/>
            </p:cNvGrpSpPr>
            <p:nvPr/>
          </p:nvGrpSpPr>
          <p:grpSpPr bwMode="auto">
            <a:xfrm>
              <a:off x="6585884" y="5408739"/>
              <a:ext cx="278809" cy="322722"/>
              <a:chOff x="2352" y="960"/>
              <a:chExt cx="336" cy="299"/>
            </a:xfrm>
          </p:grpSpPr>
          <p:sp>
            <p:nvSpPr>
              <p:cNvPr id="134" name="Oval 24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5" name="Rectangle 25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7</a:t>
                </a:r>
                <a:endParaRPr lang="en-US" altLang="en-US" sz="1400" i="0"/>
              </a:p>
            </p:txBody>
          </p:sp>
        </p:grpSp>
        <p:sp>
          <p:nvSpPr>
            <p:cNvPr id="113" name="Line 42"/>
            <p:cNvSpPr>
              <a:spLocks noChangeShapeType="1"/>
            </p:cNvSpPr>
            <p:nvPr/>
          </p:nvSpPr>
          <p:spPr bwMode="auto">
            <a:xfrm>
              <a:off x="6068095" y="4787040"/>
              <a:ext cx="31863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14" name="Line 43"/>
            <p:cNvSpPr>
              <a:spLocks noChangeShapeType="1"/>
            </p:cNvSpPr>
            <p:nvPr/>
          </p:nvSpPr>
          <p:spPr bwMode="auto">
            <a:xfrm>
              <a:off x="6546054" y="5305123"/>
              <a:ext cx="119490" cy="155425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15" name="Line 44"/>
            <p:cNvSpPr>
              <a:spLocks noChangeShapeType="1"/>
            </p:cNvSpPr>
            <p:nvPr/>
          </p:nvSpPr>
          <p:spPr bwMode="auto">
            <a:xfrm flipH="1">
              <a:off x="5550307" y="4787040"/>
              <a:ext cx="31863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16" name="Line 45"/>
            <p:cNvSpPr>
              <a:spLocks noChangeShapeType="1"/>
            </p:cNvSpPr>
            <p:nvPr/>
          </p:nvSpPr>
          <p:spPr bwMode="auto">
            <a:xfrm>
              <a:off x="5550307" y="5305123"/>
              <a:ext cx="119490" cy="207233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17" name="Line 46"/>
            <p:cNvSpPr>
              <a:spLocks noChangeShapeType="1"/>
            </p:cNvSpPr>
            <p:nvPr/>
          </p:nvSpPr>
          <p:spPr bwMode="auto">
            <a:xfrm flipH="1">
              <a:off x="5191838" y="5253314"/>
              <a:ext cx="15931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55" name="Freeform 61"/>
            <p:cNvSpPr>
              <a:spLocks/>
            </p:cNvSpPr>
            <p:nvPr/>
          </p:nvSpPr>
          <p:spPr bwMode="auto">
            <a:xfrm>
              <a:off x="4711407" y="4314258"/>
              <a:ext cx="2427133" cy="1603897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57" name="Group 63"/>
            <p:cNvGrpSpPr>
              <a:grpSpLocks/>
            </p:cNvGrpSpPr>
            <p:nvPr/>
          </p:nvGrpSpPr>
          <p:grpSpPr bwMode="auto">
            <a:xfrm flipH="1">
              <a:off x="5167791" y="4124934"/>
              <a:ext cx="199149" cy="675666"/>
              <a:chOff x="2308" y="1513"/>
              <a:chExt cx="1162" cy="2570"/>
            </a:xfrm>
          </p:grpSpPr>
          <p:grpSp>
            <p:nvGrpSpPr>
              <p:cNvPr id="158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66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7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8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9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0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1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9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0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1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2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3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4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5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89" name="Line 41"/>
            <p:cNvSpPr>
              <a:spLocks noChangeShapeType="1"/>
            </p:cNvSpPr>
            <p:nvPr/>
          </p:nvSpPr>
          <p:spPr bwMode="auto">
            <a:xfrm flipH="1">
              <a:off x="6120243" y="4494578"/>
              <a:ext cx="278108" cy="12915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7315285" y="3515334"/>
            <a:ext cx="1752515" cy="2814049"/>
            <a:chOff x="7315285" y="3515334"/>
            <a:chExt cx="1752515" cy="2814049"/>
          </a:xfrm>
        </p:grpSpPr>
        <p:grpSp>
          <p:nvGrpSpPr>
            <p:cNvPr id="107" name="Group 26"/>
            <p:cNvGrpSpPr>
              <a:grpSpLocks/>
            </p:cNvGrpSpPr>
            <p:nvPr/>
          </p:nvGrpSpPr>
          <p:grpSpPr bwMode="auto">
            <a:xfrm>
              <a:off x="8179079" y="4527999"/>
              <a:ext cx="278809" cy="322722"/>
              <a:chOff x="2352" y="960"/>
              <a:chExt cx="336" cy="299"/>
            </a:xfrm>
          </p:grpSpPr>
          <p:sp>
            <p:nvSpPr>
              <p:cNvPr id="132" name="Oval 27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3" name="Rectangle 28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6</a:t>
                </a:r>
                <a:endParaRPr lang="en-US" altLang="en-US" sz="1400" i="0"/>
              </a:p>
            </p:txBody>
          </p:sp>
        </p:grpSp>
        <p:grpSp>
          <p:nvGrpSpPr>
            <p:cNvPr id="108" name="Group 29"/>
            <p:cNvGrpSpPr>
              <a:grpSpLocks/>
            </p:cNvGrpSpPr>
            <p:nvPr/>
          </p:nvGrpSpPr>
          <p:grpSpPr bwMode="auto">
            <a:xfrm>
              <a:off x="7661290" y="4994273"/>
              <a:ext cx="278809" cy="322722"/>
              <a:chOff x="2352" y="960"/>
              <a:chExt cx="336" cy="299"/>
            </a:xfrm>
          </p:grpSpPr>
          <p:sp>
            <p:nvSpPr>
              <p:cNvPr id="130" name="Oval 30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31" name="Rectangle 31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5</a:t>
                </a:r>
                <a:endParaRPr lang="en-US" altLang="en-US" sz="1400" i="0"/>
              </a:p>
            </p:txBody>
          </p:sp>
        </p:grpSp>
        <p:grpSp>
          <p:nvGrpSpPr>
            <p:cNvPr id="109" name="Group 32"/>
            <p:cNvGrpSpPr>
              <a:grpSpLocks/>
            </p:cNvGrpSpPr>
            <p:nvPr/>
          </p:nvGrpSpPr>
          <p:grpSpPr bwMode="auto">
            <a:xfrm>
              <a:off x="7979929" y="5460547"/>
              <a:ext cx="278809" cy="322722"/>
              <a:chOff x="2352" y="960"/>
              <a:chExt cx="336" cy="299"/>
            </a:xfrm>
          </p:grpSpPr>
          <p:sp>
            <p:nvSpPr>
              <p:cNvPr id="128" name="Oval 33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29" name="Rectangle 34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9</a:t>
                </a:r>
                <a:endParaRPr lang="en-US" altLang="en-US" sz="1400" i="0"/>
              </a:p>
            </p:txBody>
          </p:sp>
        </p:grpSp>
        <p:grpSp>
          <p:nvGrpSpPr>
            <p:cNvPr id="110" name="Group 35"/>
            <p:cNvGrpSpPr>
              <a:grpSpLocks/>
            </p:cNvGrpSpPr>
            <p:nvPr/>
          </p:nvGrpSpPr>
          <p:grpSpPr bwMode="auto">
            <a:xfrm>
              <a:off x="8696867" y="4994273"/>
              <a:ext cx="278809" cy="322722"/>
              <a:chOff x="2352" y="960"/>
              <a:chExt cx="336" cy="299"/>
            </a:xfrm>
          </p:grpSpPr>
          <p:sp>
            <p:nvSpPr>
              <p:cNvPr id="126" name="Oval 36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27" name="Rectangle 37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4</a:t>
                </a:r>
                <a:endParaRPr lang="en-US" altLang="en-US" sz="1400" i="0"/>
              </a:p>
            </p:txBody>
          </p:sp>
        </p:grpSp>
        <p:grpSp>
          <p:nvGrpSpPr>
            <p:cNvPr id="111" name="Group 38"/>
            <p:cNvGrpSpPr>
              <a:grpSpLocks/>
            </p:cNvGrpSpPr>
            <p:nvPr/>
          </p:nvGrpSpPr>
          <p:grpSpPr bwMode="auto">
            <a:xfrm>
              <a:off x="7780780" y="5926822"/>
              <a:ext cx="278809" cy="322722"/>
              <a:chOff x="2352" y="960"/>
              <a:chExt cx="336" cy="299"/>
            </a:xfrm>
          </p:grpSpPr>
          <p:sp>
            <p:nvSpPr>
              <p:cNvPr id="124" name="Oval 39"/>
              <p:cNvSpPr>
                <a:spLocks noChangeArrowheads="1"/>
              </p:cNvSpPr>
              <p:nvPr/>
            </p:nvSpPr>
            <p:spPr bwMode="auto">
              <a:xfrm>
                <a:off x="2352" y="960"/>
                <a:ext cx="336" cy="288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1400"/>
              </a:p>
            </p:txBody>
          </p:sp>
          <p:sp>
            <p:nvSpPr>
              <p:cNvPr id="125" name="Rectangle 40"/>
              <p:cNvSpPr>
                <a:spLocks noChangeArrowheads="1"/>
              </p:cNvSpPr>
              <p:nvPr/>
            </p:nvSpPr>
            <p:spPr bwMode="auto">
              <a:xfrm>
                <a:off x="2414" y="974"/>
                <a:ext cx="184" cy="28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1400" i="0"/>
                  <a:t>1</a:t>
                </a:r>
                <a:endParaRPr lang="en-US" altLang="en-US" sz="1400" i="0"/>
              </a:p>
            </p:txBody>
          </p:sp>
        </p:grpSp>
        <p:sp>
          <p:nvSpPr>
            <p:cNvPr id="119" name="Line 48"/>
            <p:cNvSpPr>
              <a:spLocks noChangeShapeType="1"/>
            </p:cNvSpPr>
            <p:nvPr/>
          </p:nvSpPr>
          <p:spPr bwMode="auto">
            <a:xfrm>
              <a:off x="8218908" y="4787040"/>
              <a:ext cx="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20" name="Line 49"/>
            <p:cNvSpPr>
              <a:spLocks noChangeShapeType="1"/>
            </p:cNvSpPr>
            <p:nvPr/>
          </p:nvSpPr>
          <p:spPr bwMode="auto">
            <a:xfrm>
              <a:off x="8418058" y="4787040"/>
              <a:ext cx="31863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21" name="Line 50"/>
            <p:cNvSpPr>
              <a:spLocks noChangeShapeType="1"/>
            </p:cNvSpPr>
            <p:nvPr/>
          </p:nvSpPr>
          <p:spPr bwMode="auto">
            <a:xfrm flipH="1">
              <a:off x="7900269" y="4787040"/>
              <a:ext cx="318639" cy="25904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22" name="Line 51"/>
            <p:cNvSpPr>
              <a:spLocks noChangeShapeType="1"/>
            </p:cNvSpPr>
            <p:nvPr/>
          </p:nvSpPr>
          <p:spPr bwMode="auto">
            <a:xfrm>
              <a:off x="7900269" y="5305123"/>
              <a:ext cx="119490" cy="207233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23" name="Line 52"/>
            <p:cNvSpPr>
              <a:spLocks noChangeShapeType="1"/>
            </p:cNvSpPr>
            <p:nvPr/>
          </p:nvSpPr>
          <p:spPr bwMode="auto">
            <a:xfrm flipH="1">
              <a:off x="7979929" y="5771397"/>
              <a:ext cx="79660" cy="155425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  <p:sp>
          <p:nvSpPr>
            <p:cNvPr id="156" name="Freeform 62"/>
            <p:cNvSpPr>
              <a:spLocks/>
            </p:cNvSpPr>
            <p:nvPr/>
          </p:nvSpPr>
          <p:spPr bwMode="auto">
            <a:xfrm>
              <a:off x="7315285" y="4205244"/>
              <a:ext cx="1752515" cy="2124139"/>
            </a:xfrm>
            <a:custGeom>
              <a:avLst/>
              <a:gdLst>
                <a:gd name="T0" fmla="*/ 1152 w 2112"/>
                <a:gd name="T1" fmla="*/ 0 h 1968"/>
                <a:gd name="T2" fmla="*/ 0 w 2112"/>
                <a:gd name="T3" fmla="*/ 864 h 1968"/>
                <a:gd name="T4" fmla="*/ 288 w 2112"/>
                <a:gd name="T5" fmla="*/ 1968 h 1968"/>
                <a:gd name="T6" fmla="*/ 2064 w 2112"/>
                <a:gd name="T7" fmla="*/ 1968 h 1968"/>
                <a:gd name="T8" fmla="*/ 2112 w 2112"/>
                <a:gd name="T9" fmla="*/ 432 h 1968"/>
                <a:gd name="T10" fmla="*/ 1152 w 2112"/>
                <a:gd name="T11" fmla="*/ 0 h 1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112"/>
                <a:gd name="T19" fmla="*/ 0 h 1968"/>
                <a:gd name="T20" fmla="*/ 2112 w 2112"/>
                <a:gd name="T21" fmla="*/ 1968 h 1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112" h="1968">
                  <a:moveTo>
                    <a:pt x="1152" y="0"/>
                  </a:moveTo>
                  <a:lnTo>
                    <a:pt x="0" y="864"/>
                  </a:lnTo>
                  <a:lnTo>
                    <a:pt x="288" y="1968"/>
                  </a:lnTo>
                  <a:lnTo>
                    <a:pt x="2064" y="1968"/>
                  </a:lnTo>
                  <a:lnTo>
                    <a:pt x="2112" y="432"/>
                  </a:lnTo>
                  <a:lnTo>
                    <a:pt x="1152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73" name="Group 79"/>
            <p:cNvGrpSpPr>
              <a:grpSpLocks/>
            </p:cNvGrpSpPr>
            <p:nvPr/>
          </p:nvGrpSpPr>
          <p:grpSpPr bwMode="auto">
            <a:xfrm flipH="1">
              <a:off x="8478650" y="3515334"/>
              <a:ext cx="199149" cy="675666"/>
              <a:chOff x="2308" y="1513"/>
              <a:chExt cx="1162" cy="2570"/>
            </a:xfrm>
          </p:grpSpPr>
          <p:grpSp>
            <p:nvGrpSpPr>
              <p:cNvPr id="174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82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3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4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5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6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7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75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8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9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0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1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191" name="Line 41"/>
            <p:cNvSpPr>
              <a:spLocks noChangeShapeType="1"/>
            </p:cNvSpPr>
            <p:nvPr/>
          </p:nvSpPr>
          <p:spPr bwMode="auto">
            <a:xfrm flipH="1" flipV="1">
              <a:off x="7879525" y="4448159"/>
              <a:ext cx="283648" cy="152701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sz="1400"/>
            </a:p>
          </p:txBody>
        </p:sp>
      </p:grpSp>
      <p:sp>
        <p:nvSpPr>
          <p:cNvPr id="193" name="Line 47"/>
          <p:cNvSpPr>
            <a:spLocks noChangeShapeType="1"/>
          </p:cNvSpPr>
          <p:nvPr/>
        </p:nvSpPr>
        <p:spPr bwMode="auto">
          <a:xfrm>
            <a:off x="7302821" y="4151446"/>
            <a:ext cx="916087" cy="466274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 sz="1400"/>
          </a:p>
        </p:txBody>
      </p:sp>
      <p:sp>
        <p:nvSpPr>
          <p:cNvPr id="198" name="Rectangle 7"/>
          <p:cNvSpPr>
            <a:spLocks noChangeArrowheads="1"/>
          </p:cNvSpPr>
          <p:nvPr/>
        </p:nvSpPr>
        <p:spPr bwMode="auto">
          <a:xfrm>
            <a:off x="7075459" y="3973219"/>
            <a:ext cx="152681" cy="30761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1400" i="0"/>
              <a:t>3</a:t>
            </a:r>
            <a:endParaRPr lang="en-US" altLang="en-US" sz="1400" i="0"/>
          </a:p>
        </p:txBody>
      </p:sp>
    </p:spTree>
    <p:extLst>
      <p:ext uri="{BB962C8B-B14F-4D97-AF65-F5344CB8AC3E}">
        <p14:creationId xmlns:p14="http://schemas.microsoft.com/office/powerpoint/2010/main" val="4371720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44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4435" grpId="0"/>
      <p:bldP spid="112" grpId="0" animBg="1"/>
      <p:bldP spid="193" grpId="0" animBg="1"/>
      <p:bldP spid="19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7746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87747" name="Picture 6" descr="02-23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225550"/>
            <a:ext cx="8686800" cy="4406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7748" name="Rectangle 3"/>
          <p:cNvSpPr>
            <a:spLocks noChangeArrowheads="1"/>
          </p:cNvSpPr>
          <p:nvPr/>
        </p:nvSpPr>
        <p:spPr bwMode="auto">
          <a:xfrm>
            <a:off x="7540625" y="228600"/>
            <a:ext cx="11223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(copy)</a:t>
            </a:r>
          </a:p>
        </p:txBody>
      </p:sp>
    </p:spTree>
  </p:cSld>
  <p:clrMapOvr>
    <a:masterClrMapping/>
  </p:clrMapOvr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8770" name="Picture 10" descr="02-23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2100" y="1454150"/>
            <a:ext cx="8559800" cy="39497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8771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1158875" y="3733800"/>
            <a:ext cx="593725" cy="838200"/>
            <a:chOff x="730" y="2352"/>
            <a:chExt cx="374" cy="528"/>
          </a:xfrm>
        </p:grpSpPr>
        <p:sp>
          <p:nvSpPr>
            <p:cNvPr id="288775" name="Freeform 6"/>
            <p:cNvSpPr>
              <a:spLocks/>
            </p:cNvSpPr>
            <p:nvPr/>
          </p:nvSpPr>
          <p:spPr bwMode="auto">
            <a:xfrm>
              <a:off x="952" y="2352"/>
              <a:ext cx="152" cy="528"/>
            </a:xfrm>
            <a:custGeom>
              <a:avLst/>
              <a:gdLst>
                <a:gd name="T0" fmla="*/ 104 w 152"/>
                <a:gd name="T1" fmla="*/ 528 h 528"/>
                <a:gd name="T2" fmla="*/ 8 w 152"/>
                <a:gd name="T3" fmla="*/ 336 h 528"/>
                <a:gd name="T4" fmla="*/ 152 w 152"/>
                <a:gd name="T5" fmla="*/ 0 h 528"/>
                <a:gd name="T6" fmla="*/ 0 60000 65536"/>
                <a:gd name="T7" fmla="*/ 0 60000 65536"/>
                <a:gd name="T8" fmla="*/ 0 60000 65536"/>
                <a:gd name="T9" fmla="*/ 0 w 152"/>
                <a:gd name="T10" fmla="*/ 0 h 528"/>
                <a:gd name="T11" fmla="*/ 152 w 152"/>
                <a:gd name="T12" fmla="*/ 528 h 52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52" h="528">
                  <a:moveTo>
                    <a:pt x="104" y="528"/>
                  </a:moveTo>
                  <a:cubicBezTo>
                    <a:pt x="52" y="476"/>
                    <a:pt x="0" y="424"/>
                    <a:pt x="8" y="336"/>
                  </a:cubicBezTo>
                  <a:cubicBezTo>
                    <a:pt x="16" y="248"/>
                    <a:pt x="84" y="124"/>
                    <a:pt x="15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76" name="Text Box 7"/>
            <p:cNvSpPr txBox="1">
              <a:spLocks noChangeArrowheads="1"/>
            </p:cNvSpPr>
            <p:nvPr/>
          </p:nvSpPr>
          <p:spPr bwMode="auto">
            <a:xfrm>
              <a:off x="730" y="2419"/>
              <a:ext cx="23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?</a:t>
              </a:r>
            </a:p>
          </p:txBody>
        </p:sp>
      </p:grpSp>
      <p:sp>
        <p:nvSpPr>
          <p:cNvPr id="189448" name="Text Box 8"/>
          <p:cNvSpPr txBox="1">
            <a:spLocks noChangeArrowheads="1"/>
          </p:cNvSpPr>
          <p:nvPr/>
        </p:nvSpPr>
        <p:spPr bwMode="auto">
          <a:xfrm>
            <a:off x="2574925" y="5505450"/>
            <a:ext cx="25892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Drops the tree.</a:t>
            </a:r>
          </a:p>
        </p:txBody>
      </p:sp>
      <p:sp>
        <p:nvSpPr>
          <p:cNvPr id="288774" name="Rectangle 7"/>
          <p:cNvSpPr>
            <a:spLocks noChangeArrowheads="1"/>
          </p:cNvSpPr>
          <p:nvPr/>
        </p:nvSpPr>
        <p:spPr bwMode="auto">
          <a:xfrm>
            <a:off x="7164388" y="228600"/>
            <a:ext cx="1874837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(deallocate)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9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9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9448" grpId="0" autoUpdateAnimBg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9794" name="Group 2"/>
          <p:cNvGrpSpPr>
            <a:grpSpLocks/>
          </p:cNvGrpSpPr>
          <p:nvPr/>
        </p:nvGrpSpPr>
        <p:grpSpPr bwMode="auto">
          <a:xfrm>
            <a:off x="2057400" y="3352800"/>
            <a:ext cx="4076700" cy="2209800"/>
            <a:chOff x="240" y="1392"/>
            <a:chExt cx="5208" cy="2640"/>
          </a:xfrm>
        </p:grpSpPr>
        <p:sp>
          <p:nvSpPr>
            <p:cNvPr id="289800" name="Oval 3"/>
            <p:cNvSpPr>
              <a:spLocks noChangeArrowheads="1"/>
            </p:cNvSpPr>
            <p:nvPr/>
          </p:nvSpPr>
          <p:spPr bwMode="auto">
            <a:xfrm>
              <a:off x="2616" y="1392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38</a:t>
              </a:r>
            </a:p>
          </p:txBody>
        </p:sp>
        <p:sp>
          <p:nvSpPr>
            <p:cNvPr id="289801" name="Oval 4"/>
            <p:cNvSpPr>
              <a:spLocks noChangeArrowheads="1"/>
            </p:cNvSpPr>
            <p:nvPr/>
          </p:nvSpPr>
          <p:spPr bwMode="auto">
            <a:xfrm>
              <a:off x="1272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25</a:t>
              </a:r>
            </a:p>
          </p:txBody>
        </p:sp>
        <p:cxnSp>
          <p:nvCxnSpPr>
            <p:cNvPr id="289802" name="AutoShape 5"/>
            <p:cNvCxnSpPr>
              <a:cxnSpLocks noChangeShapeType="1"/>
              <a:stCxn id="289800" idx="4"/>
              <a:endCxn id="289801" idx="0"/>
            </p:cNvCxnSpPr>
            <p:nvPr/>
          </p:nvCxnSpPr>
          <p:spPr bwMode="auto">
            <a:xfrm flipH="1">
              <a:off x="1452" y="1686"/>
              <a:ext cx="1344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03" name="Oval 6"/>
            <p:cNvSpPr>
              <a:spLocks noChangeArrowheads="1"/>
            </p:cNvSpPr>
            <p:nvPr/>
          </p:nvSpPr>
          <p:spPr bwMode="auto">
            <a:xfrm>
              <a:off x="5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17</a:t>
              </a:r>
            </a:p>
          </p:txBody>
        </p:sp>
        <p:sp>
          <p:nvSpPr>
            <p:cNvPr id="289804" name="Oval 7"/>
            <p:cNvSpPr>
              <a:spLocks noChangeArrowheads="1"/>
            </p:cNvSpPr>
            <p:nvPr/>
          </p:nvSpPr>
          <p:spPr bwMode="auto">
            <a:xfrm>
              <a:off x="2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</a:t>
              </a:r>
            </a:p>
          </p:txBody>
        </p:sp>
        <p:sp>
          <p:nvSpPr>
            <p:cNvPr id="289805" name="Oval 8"/>
            <p:cNvSpPr>
              <a:spLocks noChangeArrowheads="1"/>
            </p:cNvSpPr>
            <p:nvPr/>
          </p:nvSpPr>
          <p:spPr bwMode="auto">
            <a:xfrm>
              <a:off x="8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21</a:t>
              </a:r>
            </a:p>
          </p:txBody>
        </p:sp>
        <p:cxnSp>
          <p:nvCxnSpPr>
            <p:cNvPr id="289806" name="AutoShape 9"/>
            <p:cNvCxnSpPr>
              <a:cxnSpLocks noChangeShapeType="1"/>
              <a:stCxn id="289803" idx="4"/>
              <a:endCxn id="289804" idx="0"/>
            </p:cNvCxnSpPr>
            <p:nvPr/>
          </p:nvCxnSpPr>
          <p:spPr bwMode="auto">
            <a:xfrm flipH="1">
              <a:off x="4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07" name="AutoShape 10"/>
            <p:cNvCxnSpPr>
              <a:cxnSpLocks noChangeShapeType="1"/>
              <a:stCxn id="289803" idx="4"/>
              <a:endCxn id="289805" idx="0"/>
            </p:cNvCxnSpPr>
            <p:nvPr/>
          </p:nvCxnSpPr>
          <p:spPr bwMode="auto">
            <a:xfrm>
              <a:off x="7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08" name="AutoShape 11"/>
            <p:cNvCxnSpPr>
              <a:cxnSpLocks noChangeShapeType="1"/>
              <a:stCxn id="289801" idx="4"/>
              <a:endCxn id="289803" idx="0"/>
            </p:cNvCxnSpPr>
            <p:nvPr/>
          </p:nvCxnSpPr>
          <p:spPr bwMode="auto">
            <a:xfrm flipH="1">
              <a:off x="756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09" name="Oval 12"/>
            <p:cNvSpPr>
              <a:spLocks noChangeArrowheads="1"/>
            </p:cNvSpPr>
            <p:nvPr/>
          </p:nvSpPr>
          <p:spPr bwMode="auto">
            <a:xfrm>
              <a:off x="2004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31</a:t>
              </a:r>
            </a:p>
          </p:txBody>
        </p:sp>
        <p:sp>
          <p:nvSpPr>
            <p:cNvPr id="289810" name="Oval 13"/>
            <p:cNvSpPr>
              <a:spLocks noChangeArrowheads="1"/>
            </p:cNvSpPr>
            <p:nvPr/>
          </p:nvSpPr>
          <p:spPr bwMode="auto">
            <a:xfrm>
              <a:off x="166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28</a:t>
              </a:r>
            </a:p>
          </p:txBody>
        </p:sp>
        <p:sp>
          <p:nvSpPr>
            <p:cNvPr id="289811" name="Oval 14"/>
            <p:cNvSpPr>
              <a:spLocks noChangeArrowheads="1"/>
            </p:cNvSpPr>
            <p:nvPr/>
          </p:nvSpPr>
          <p:spPr bwMode="auto">
            <a:xfrm>
              <a:off x="2316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35</a:t>
              </a:r>
            </a:p>
          </p:txBody>
        </p:sp>
        <p:cxnSp>
          <p:nvCxnSpPr>
            <p:cNvPr id="289812" name="AutoShape 15"/>
            <p:cNvCxnSpPr>
              <a:cxnSpLocks noChangeShapeType="1"/>
              <a:stCxn id="289809" idx="4"/>
              <a:endCxn id="289810" idx="0"/>
            </p:cNvCxnSpPr>
            <p:nvPr/>
          </p:nvCxnSpPr>
          <p:spPr bwMode="auto">
            <a:xfrm flipH="1">
              <a:off x="1848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13" name="AutoShape 16"/>
            <p:cNvCxnSpPr>
              <a:cxnSpLocks noChangeShapeType="1"/>
              <a:stCxn id="289809" idx="4"/>
              <a:endCxn id="289811" idx="0"/>
            </p:cNvCxnSpPr>
            <p:nvPr/>
          </p:nvCxnSpPr>
          <p:spPr bwMode="auto">
            <a:xfrm>
              <a:off x="2184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14" name="AutoShape 17"/>
            <p:cNvCxnSpPr>
              <a:cxnSpLocks noChangeShapeType="1"/>
              <a:stCxn id="289801" idx="4"/>
              <a:endCxn id="289809" idx="0"/>
            </p:cNvCxnSpPr>
            <p:nvPr/>
          </p:nvCxnSpPr>
          <p:spPr bwMode="auto">
            <a:xfrm>
              <a:off x="1452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15" name="Oval 18"/>
            <p:cNvSpPr>
              <a:spLocks noChangeArrowheads="1"/>
            </p:cNvSpPr>
            <p:nvPr/>
          </p:nvSpPr>
          <p:spPr bwMode="auto">
            <a:xfrm>
              <a:off x="4044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51</a:t>
              </a:r>
            </a:p>
          </p:txBody>
        </p:sp>
        <p:cxnSp>
          <p:nvCxnSpPr>
            <p:cNvPr id="289816" name="AutoShape 19"/>
            <p:cNvCxnSpPr>
              <a:cxnSpLocks noChangeShapeType="1"/>
              <a:stCxn id="289800" idx="4"/>
              <a:endCxn id="289815" idx="0"/>
            </p:cNvCxnSpPr>
            <p:nvPr/>
          </p:nvCxnSpPr>
          <p:spPr bwMode="auto">
            <a:xfrm>
              <a:off x="2796" y="1686"/>
              <a:ext cx="1428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17" name="Oval 20"/>
            <p:cNvSpPr>
              <a:spLocks noChangeArrowheads="1"/>
            </p:cNvSpPr>
            <p:nvPr/>
          </p:nvSpPr>
          <p:spPr bwMode="auto">
            <a:xfrm>
              <a:off x="3348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42</a:t>
              </a:r>
            </a:p>
          </p:txBody>
        </p:sp>
        <p:sp>
          <p:nvSpPr>
            <p:cNvPr id="289818" name="Oval 21"/>
            <p:cNvSpPr>
              <a:spLocks noChangeArrowheads="1"/>
            </p:cNvSpPr>
            <p:nvPr/>
          </p:nvSpPr>
          <p:spPr bwMode="auto">
            <a:xfrm>
              <a:off x="3012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40</a:t>
              </a:r>
            </a:p>
          </p:txBody>
        </p:sp>
        <p:sp>
          <p:nvSpPr>
            <p:cNvPr id="289819" name="Oval 22"/>
            <p:cNvSpPr>
              <a:spLocks noChangeArrowheads="1"/>
            </p:cNvSpPr>
            <p:nvPr/>
          </p:nvSpPr>
          <p:spPr bwMode="auto">
            <a:xfrm>
              <a:off x="366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49</a:t>
              </a:r>
            </a:p>
          </p:txBody>
        </p:sp>
        <p:cxnSp>
          <p:nvCxnSpPr>
            <p:cNvPr id="289820" name="AutoShape 23"/>
            <p:cNvCxnSpPr>
              <a:cxnSpLocks noChangeShapeType="1"/>
              <a:stCxn id="289817" idx="4"/>
              <a:endCxn id="289818" idx="0"/>
            </p:cNvCxnSpPr>
            <p:nvPr/>
          </p:nvCxnSpPr>
          <p:spPr bwMode="auto">
            <a:xfrm flipH="1">
              <a:off x="3192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21" name="AutoShape 24"/>
            <p:cNvCxnSpPr>
              <a:cxnSpLocks noChangeShapeType="1"/>
              <a:stCxn id="289817" idx="4"/>
              <a:endCxn id="289819" idx="0"/>
            </p:cNvCxnSpPr>
            <p:nvPr/>
          </p:nvCxnSpPr>
          <p:spPr bwMode="auto">
            <a:xfrm>
              <a:off x="3528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22" name="AutoShape 25"/>
            <p:cNvCxnSpPr>
              <a:cxnSpLocks noChangeShapeType="1"/>
              <a:stCxn id="289815" idx="4"/>
              <a:endCxn id="289817" idx="0"/>
            </p:cNvCxnSpPr>
            <p:nvPr/>
          </p:nvCxnSpPr>
          <p:spPr bwMode="auto">
            <a:xfrm flipH="1">
              <a:off x="3528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89823" name="Oval 26"/>
            <p:cNvSpPr>
              <a:spLocks noChangeArrowheads="1"/>
            </p:cNvSpPr>
            <p:nvPr/>
          </p:nvSpPr>
          <p:spPr bwMode="auto">
            <a:xfrm>
              <a:off x="47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63</a:t>
              </a:r>
            </a:p>
          </p:txBody>
        </p:sp>
        <p:sp>
          <p:nvSpPr>
            <p:cNvPr id="289824" name="Oval 27"/>
            <p:cNvSpPr>
              <a:spLocks noChangeArrowheads="1"/>
            </p:cNvSpPr>
            <p:nvPr/>
          </p:nvSpPr>
          <p:spPr bwMode="auto">
            <a:xfrm>
              <a:off x="44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55</a:t>
              </a:r>
            </a:p>
          </p:txBody>
        </p:sp>
        <p:sp>
          <p:nvSpPr>
            <p:cNvPr id="289825" name="Oval 28"/>
            <p:cNvSpPr>
              <a:spLocks noChangeArrowheads="1"/>
            </p:cNvSpPr>
            <p:nvPr/>
          </p:nvSpPr>
          <p:spPr bwMode="auto">
            <a:xfrm>
              <a:off x="50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71</a:t>
              </a:r>
            </a:p>
          </p:txBody>
        </p:sp>
        <p:cxnSp>
          <p:nvCxnSpPr>
            <p:cNvPr id="289826" name="AutoShape 29"/>
            <p:cNvCxnSpPr>
              <a:cxnSpLocks noChangeShapeType="1"/>
              <a:stCxn id="289823" idx="4"/>
              <a:endCxn id="289824" idx="0"/>
            </p:cNvCxnSpPr>
            <p:nvPr/>
          </p:nvCxnSpPr>
          <p:spPr bwMode="auto">
            <a:xfrm flipH="1">
              <a:off x="46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27" name="AutoShape 30"/>
            <p:cNvCxnSpPr>
              <a:cxnSpLocks noChangeShapeType="1"/>
              <a:stCxn id="289823" idx="4"/>
              <a:endCxn id="289825" idx="0"/>
            </p:cNvCxnSpPr>
            <p:nvPr/>
          </p:nvCxnSpPr>
          <p:spPr bwMode="auto">
            <a:xfrm>
              <a:off x="49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89828" name="AutoShape 31"/>
            <p:cNvCxnSpPr>
              <a:cxnSpLocks noChangeShapeType="1"/>
              <a:stCxn id="289815" idx="4"/>
              <a:endCxn id="289823" idx="0"/>
            </p:cNvCxnSpPr>
            <p:nvPr/>
          </p:nvCxnSpPr>
          <p:spPr bwMode="auto">
            <a:xfrm>
              <a:off x="4224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89795" name="Rectangle 32"/>
          <p:cNvSpPr>
            <a:spLocks noGrp="1" noChangeArrowheads="1"/>
          </p:cNvSpPr>
          <p:nvPr>
            <p:ph type="title"/>
          </p:nvPr>
        </p:nvSpPr>
        <p:spPr>
          <a:xfrm>
            <a:off x="685800" y="7620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Define Problem: </a:t>
            </a:r>
            <a:r>
              <a:rPr lang="en-US" altLang="en-US" sz="3600">
                <a:solidFill>
                  <a:schemeClr val="tx1"/>
                </a:solidFill>
              </a:rPr>
              <a:t>Binary Search Tree</a:t>
            </a:r>
            <a:endParaRPr lang="en-CA" altLang="en-US" sz="3600">
              <a:solidFill>
                <a:schemeClr val="tx1"/>
              </a:solidFill>
            </a:endParaRPr>
          </a:p>
        </p:txBody>
      </p:sp>
      <p:sp>
        <p:nvSpPr>
          <p:cNvPr id="289796" name="Rectangle 33"/>
          <p:cNvSpPr>
            <a:spLocks noChangeArrowheads="1"/>
          </p:cNvSpPr>
          <p:nvPr/>
        </p:nvSpPr>
        <p:spPr bwMode="auto">
          <a:xfrm>
            <a:off x="685800" y="1600200"/>
            <a:ext cx="777240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/>
              <a:t>&lt;preCond&gt;</a:t>
            </a:r>
          </a:p>
          <a:p>
            <a:pPr lvl="1" eaLnBrk="1" hangingPunct="1">
              <a:spcBef>
                <a:spcPct val="20000"/>
              </a:spcBef>
            </a:pPr>
            <a:r>
              <a:rPr lang="en-US" altLang="en-US" i="0"/>
              <a:t>Key       </a:t>
            </a:r>
            <a:r>
              <a:rPr lang="en-US" altLang="en-US" i="0">
                <a:solidFill>
                  <a:schemeClr val="accent2"/>
                </a:solidFill>
              </a:rPr>
              <a:t>25</a:t>
            </a:r>
          </a:p>
          <a:p>
            <a:pPr lvl="1" eaLnBrk="1" hangingPunct="1">
              <a:spcBef>
                <a:spcPct val="20000"/>
              </a:spcBef>
            </a:pPr>
            <a:r>
              <a:rPr lang="en-US" altLang="en-US" i="0"/>
              <a:t>A binary search tree.</a:t>
            </a:r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eaLnBrk="1" hangingPunct="1">
              <a:buFontTx/>
              <a:buChar char="–"/>
            </a:pPr>
            <a:r>
              <a:rPr lang="en-US" altLang="en-US" sz="2800" i="0"/>
              <a:t>&lt;postCond&gt;</a:t>
            </a:r>
          </a:p>
          <a:p>
            <a:pPr lvl="1" eaLnBrk="1" hangingPunct="1">
              <a:spcBef>
                <a:spcPct val="20000"/>
              </a:spcBef>
            </a:pPr>
            <a:r>
              <a:rPr lang="en-US" altLang="en-US" i="0"/>
              <a:t>Find key in BST (if there).</a:t>
            </a:r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eaLnBrk="1" hangingPunct="1"/>
            <a:endParaRPr lang="en-CA" altLang="en-US" i="0"/>
          </a:p>
        </p:txBody>
      </p:sp>
      <p:sp>
        <p:nvSpPr>
          <p:cNvPr id="289797" name="Freeform 34"/>
          <p:cNvSpPr>
            <a:spLocks/>
          </p:cNvSpPr>
          <p:nvPr/>
        </p:nvSpPr>
        <p:spPr bwMode="auto">
          <a:xfrm>
            <a:off x="1589088" y="4152900"/>
            <a:ext cx="1323975" cy="2247900"/>
          </a:xfrm>
          <a:custGeom>
            <a:avLst/>
            <a:gdLst>
              <a:gd name="T0" fmla="*/ 2147483647 w 834"/>
              <a:gd name="T1" fmla="*/ 2147483647 h 1416"/>
              <a:gd name="T2" fmla="*/ 2147483647 w 834"/>
              <a:gd name="T3" fmla="*/ 2147483647 h 1416"/>
              <a:gd name="T4" fmla="*/ 2147483647 w 834"/>
              <a:gd name="T5" fmla="*/ 2147483647 h 1416"/>
              <a:gd name="T6" fmla="*/ 2147483647 w 834"/>
              <a:gd name="T7" fmla="*/ 2147483647 h 1416"/>
              <a:gd name="T8" fmla="*/ 0 60000 65536"/>
              <a:gd name="T9" fmla="*/ 0 60000 65536"/>
              <a:gd name="T10" fmla="*/ 0 60000 65536"/>
              <a:gd name="T11" fmla="*/ 0 60000 65536"/>
              <a:gd name="T12" fmla="*/ 0 w 834"/>
              <a:gd name="T13" fmla="*/ 0 h 1416"/>
              <a:gd name="T14" fmla="*/ 834 w 834"/>
              <a:gd name="T15" fmla="*/ 1416 h 141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T12" t="T13" r="T14" b="T15"/>
            <a:pathLst>
              <a:path w="834" h="1416">
                <a:moveTo>
                  <a:pt x="151" y="1416"/>
                </a:moveTo>
                <a:cubicBezTo>
                  <a:pt x="141" y="1235"/>
                  <a:pt x="0" y="555"/>
                  <a:pt x="93" y="327"/>
                </a:cubicBezTo>
                <a:cubicBezTo>
                  <a:pt x="186" y="99"/>
                  <a:pt x="590" y="100"/>
                  <a:pt x="712" y="50"/>
                </a:cubicBezTo>
                <a:cubicBezTo>
                  <a:pt x="834" y="0"/>
                  <a:pt x="800" y="30"/>
                  <a:pt x="823" y="24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89798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289799" name="Rectangle 36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0818" name="Oval 2"/>
          <p:cNvSpPr>
            <a:spLocks noChangeArrowheads="1"/>
          </p:cNvSpPr>
          <p:nvPr/>
        </p:nvSpPr>
        <p:spPr bwMode="auto">
          <a:xfrm>
            <a:off x="4152900" y="22098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38</a:t>
            </a:r>
          </a:p>
        </p:txBody>
      </p:sp>
      <p:sp>
        <p:nvSpPr>
          <p:cNvPr id="290819" name="Oval 3"/>
          <p:cNvSpPr>
            <a:spLocks noChangeArrowheads="1"/>
          </p:cNvSpPr>
          <p:nvPr/>
        </p:nvSpPr>
        <p:spPr bwMode="auto">
          <a:xfrm>
            <a:off x="2019300" y="3429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25</a:t>
            </a:r>
          </a:p>
        </p:txBody>
      </p:sp>
      <p:cxnSp>
        <p:nvCxnSpPr>
          <p:cNvPr id="290820" name="AutoShape 4"/>
          <p:cNvCxnSpPr>
            <a:cxnSpLocks noChangeShapeType="1"/>
            <a:stCxn id="290818" idx="4"/>
            <a:endCxn id="290819" idx="0"/>
          </p:cNvCxnSpPr>
          <p:nvPr/>
        </p:nvCxnSpPr>
        <p:spPr bwMode="auto">
          <a:xfrm flipH="1">
            <a:off x="2305050" y="2676525"/>
            <a:ext cx="2133600" cy="7429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21" name="Oval 5"/>
          <p:cNvSpPr>
            <a:spLocks noChangeArrowheads="1"/>
          </p:cNvSpPr>
          <p:nvPr/>
        </p:nvSpPr>
        <p:spPr bwMode="auto">
          <a:xfrm>
            <a:off x="914400" y="4572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17</a:t>
            </a:r>
          </a:p>
        </p:txBody>
      </p:sp>
      <p:sp>
        <p:nvSpPr>
          <p:cNvPr id="290822" name="Oval 6"/>
          <p:cNvSpPr>
            <a:spLocks noChangeArrowheads="1"/>
          </p:cNvSpPr>
          <p:nvPr/>
        </p:nvSpPr>
        <p:spPr bwMode="auto">
          <a:xfrm>
            <a:off x="38100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4</a:t>
            </a:r>
          </a:p>
        </p:txBody>
      </p:sp>
      <p:sp>
        <p:nvSpPr>
          <p:cNvPr id="290823" name="Oval 7"/>
          <p:cNvSpPr>
            <a:spLocks noChangeArrowheads="1"/>
          </p:cNvSpPr>
          <p:nvPr/>
        </p:nvSpPr>
        <p:spPr bwMode="auto">
          <a:xfrm>
            <a:off x="140970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21</a:t>
            </a:r>
          </a:p>
        </p:txBody>
      </p:sp>
      <p:cxnSp>
        <p:nvCxnSpPr>
          <p:cNvPr id="290824" name="AutoShape 8"/>
          <p:cNvCxnSpPr>
            <a:cxnSpLocks noChangeShapeType="1"/>
            <a:stCxn id="290821" idx="4"/>
            <a:endCxn id="290822" idx="0"/>
          </p:cNvCxnSpPr>
          <p:nvPr/>
        </p:nvCxnSpPr>
        <p:spPr bwMode="auto">
          <a:xfrm flipH="1">
            <a:off x="666750" y="5038725"/>
            <a:ext cx="5334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25" name="AutoShape 9"/>
          <p:cNvCxnSpPr>
            <a:cxnSpLocks noChangeShapeType="1"/>
            <a:stCxn id="290821" idx="4"/>
            <a:endCxn id="290823" idx="0"/>
          </p:cNvCxnSpPr>
          <p:nvPr/>
        </p:nvCxnSpPr>
        <p:spPr bwMode="auto">
          <a:xfrm>
            <a:off x="1200150" y="5038725"/>
            <a:ext cx="4953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26" name="AutoShape 10"/>
          <p:cNvCxnSpPr>
            <a:cxnSpLocks noChangeShapeType="1"/>
            <a:stCxn id="290819" idx="4"/>
            <a:endCxn id="290821" idx="0"/>
          </p:cNvCxnSpPr>
          <p:nvPr/>
        </p:nvCxnSpPr>
        <p:spPr bwMode="auto">
          <a:xfrm flipH="1">
            <a:off x="1200150" y="3895725"/>
            <a:ext cx="1104900" cy="6667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27" name="Oval 11"/>
          <p:cNvSpPr>
            <a:spLocks noChangeArrowheads="1"/>
          </p:cNvSpPr>
          <p:nvPr/>
        </p:nvSpPr>
        <p:spPr bwMode="auto">
          <a:xfrm>
            <a:off x="3181350" y="4572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31</a:t>
            </a:r>
          </a:p>
        </p:txBody>
      </p:sp>
      <p:sp>
        <p:nvSpPr>
          <p:cNvPr id="290828" name="Oval 12"/>
          <p:cNvSpPr>
            <a:spLocks noChangeArrowheads="1"/>
          </p:cNvSpPr>
          <p:nvPr/>
        </p:nvSpPr>
        <p:spPr bwMode="auto">
          <a:xfrm>
            <a:off x="264795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28</a:t>
            </a:r>
          </a:p>
        </p:txBody>
      </p:sp>
      <p:sp>
        <p:nvSpPr>
          <p:cNvPr id="290829" name="Oval 13"/>
          <p:cNvSpPr>
            <a:spLocks noChangeArrowheads="1"/>
          </p:cNvSpPr>
          <p:nvPr/>
        </p:nvSpPr>
        <p:spPr bwMode="auto">
          <a:xfrm>
            <a:off x="367665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35</a:t>
            </a:r>
          </a:p>
        </p:txBody>
      </p:sp>
      <p:cxnSp>
        <p:nvCxnSpPr>
          <p:cNvPr id="290830" name="AutoShape 14"/>
          <p:cNvCxnSpPr>
            <a:cxnSpLocks noChangeShapeType="1"/>
            <a:stCxn id="290827" idx="4"/>
            <a:endCxn id="290828" idx="0"/>
          </p:cNvCxnSpPr>
          <p:nvPr/>
        </p:nvCxnSpPr>
        <p:spPr bwMode="auto">
          <a:xfrm flipH="1">
            <a:off x="2933700" y="5038725"/>
            <a:ext cx="5334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31" name="AutoShape 15"/>
          <p:cNvCxnSpPr>
            <a:cxnSpLocks noChangeShapeType="1"/>
            <a:stCxn id="290827" idx="4"/>
            <a:endCxn id="290829" idx="0"/>
          </p:cNvCxnSpPr>
          <p:nvPr/>
        </p:nvCxnSpPr>
        <p:spPr bwMode="auto">
          <a:xfrm>
            <a:off x="3467100" y="5038725"/>
            <a:ext cx="4953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32" name="AutoShape 16"/>
          <p:cNvCxnSpPr>
            <a:cxnSpLocks noChangeShapeType="1"/>
            <a:stCxn id="290819" idx="4"/>
            <a:endCxn id="290827" idx="0"/>
          </p:cNvCxnSpPr>
          <p:nvPr/>
        </p:nvCxnSpPr>
        <p:spPr bwMode="auto">
          <a:xfrm>
            <a:off x="2305050" y="3895725"/>
            <a:ext cx="1162050" cy="6667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33" name="Oval 17"/>
          <p:cNvSpPr>
            <a:spLocks noChangeArrowheads="1"/>
          </p:cNvSpPr>
          <p:nvPr/>
        </p:nvSpPr>
        <p:spPr bwMode="auto">
          <a:xfrm>
            <a:off x="6419850" y="3429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51</a:t>
            </a:r>
          </a:p>
        </p:txBody>
      </p:sp>
      <p:cxnSp>
        <p:nvCxnSpPr>
          <p:cNvPr id="290834" name="AutoShape 18"/>
          <p:cNvCxnSpPr>
            <a:cxnSpLocks noChangeShapeType="1"/>
            <a:stCxn id="290818" idx="4"/>
            <a:endCxn id="290833" idx="0"/>
          </p:cNvCxnSpPr>
          <p:nvPr/>
        </p:nvCxnSpPr>
        <p:spPr bwMode="auto">
          <a:xfrm>
            <a:off x="4438650" y="2676525"/>
            <a:ext cx="2266950" cy="7429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35" name="Oval 19"/>
          <p:cNvSpPr>
            <a:spLocks noChangeArrowheads="1"/>
          </p:cNvSpPr>
          <p:nvPr/>
        </p:nvSpPr>
        <p:spPr bwMode="auto">
          <a:xfrm>
            <a:off x="5314950" y="4572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42</a:t>
            </a:r>
          </a:p>
        </p:txBody>
      </p:sp>
      <p:sp>
        <p:nvSpPr>
          <p:cNvPr id="290836" name="Oval 20"/>
          <p:cNvSpPr>
            <a:spLocks noChangeArrowheads="1"/>
          </p:cNvSpPr>
          <p:nvPr/>
        </p:nvSpPr>
        <p:spPr bwMode="auto">
          <a:xfrm>
            <a:off x="478155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40</a:t>
            </a:r>
          </a:p>
        </p:txBody>
      </p:sp>
      <p:sp>
        <p:nvSpPr>
          <p:cNvPr id="290837" name="Oval 21"/>
          <p:cNvSpPr>
            <a:spLocks noChangeArrowheads="1"/>
          </p:cNvSpPr>
          <p:nvPr/>
        </p:nvSpPr>
        <p:spPr bwMode="auto">
          <a:xfrm>
            <a:off x="581025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49</a:t>
            </a:r>
          </a:p>
        </p:txBody>
      </p:sp>
      <p:cxnSp>
        <p:nvCxnSpPr>
          <p:cNvPr id="290838" name="AutoShape 22"/>
          <p:cNvCxnSpPr>
            <a:cxnSpLocks noChangeShapeType="1"/>
            <a:stCxn id="290835" idx="4"/>
            <a:endCxn id="290836" idx="0"/>
          </p:cNvCxnSpPr>
          <p:nvPr/>
        </p:nvCxnSpPr>
        <p:spPr bwMode="auto">
          <a:xfrm flipH="1">
            <a:off x="5067300" y="5038725"/>
            <a:ext cx="5334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39" name="AutoShape 23"/>
          <p:cNvCxnSpPr>
            <a:cxnSpLocks noChangeShapeType="1"/>
            <a:stCxn id="290835" idx="4"/>
            <a:endCxn id="290837" idx="0"/>
          </p:cNvCxnSpPr>
          <p:nvPr/>
        </p:nvCxnSpPr>
        <p:spPr bwMode="auto">
          <a:xfrm>
            <a:off x="5600700" y="5038725"/>
            <a:ext cx="4953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40" name="AutoShape 24"/>
          <p:cNvCxnSpPr>
            <a:cxnSpLocks noChangeShapeType="1"/>
            <a:stCxn id="290833" idx="4"/>
            <a:endCxn id="290835" idx="0"/>
          </p:cNvCxnSpPr>
          <p:nvPr/>
        </p:nvCxnSpPr>
        <p:spPr bwMode="auto">
          <a:xfrm flipH="1">
            <a:off x="5600700" y="3895725"/>
            <a:ext cx="1104900" cy="6667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41" name="Oval 25"/>
          <p:cNvSpPr>
            <a:spLocks noChangeArrowheads="1"/>
          </p:cNvSpPr>
          <p:nvPr/>
        </p:nvSpPr>
        <p:spPr bwMode="auto">
          <a:xfrm>
            <a:off x="7581900" y="45720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63</a:t>
            </a:r>
          </a:p>
        </p:txBody>
      </p:sp>
      <p:sp>
        <p:nvSpPr>
          <p:cNvPr id="290842" name="Oval 26"/>
          <p:cNvSpPr>
            <a:spLocks noChangeArrowheads="1"/>
          </p:cNvSpPr>
          <p:nvPr/>
        </p:nvSpPr>
        <p:spPr bwMode="auto">
          <a:xfrm>
            <a:off x="704850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55</a:t>
            </a:r>
          </a:p>
        </p:txBody>
      </p:sp>
      <p:sp>
        <p:nvSpPr>
          <p:cNvPr id="290843" name="Oval 27"/>
          <p:cNvSpPr>
            <a:spLocks noChangeArrowheads="1"/>
          </p:cNvSpPr>
          <p:nvPr/>
        </p:nvSpPr>
        <p:spPr bwMode="auto">
          <a:xfrm>
            <a:off x="8077200" y="5943600"/>
            <a:ext cx="571500" cy="4572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400" i="0"/>
              <a:t>71</a:t>
            </a:r>
          </a:p>
        </p:txBody>
      </p:sp>
      <p:cxnSp>
        <p:nvCxnSpPr>
          <p:cNvPr id="290844" name="AutoShape 28"/>
          <p:cNvCxnSpPr>
            <a:cxnSpLocks noChangeShapeType="1"/>
            <a:stCxn id="290841" idx="4"/>
            <a:endCxn id="290842" idx="0"/>
          </p:cNvCxnSpPr>
          <p:nvPr/>
        </p:nvCxnSpPr>
        <p:spPr bwMode="auto">
          <a:xfrm flipH="1">
            <a:off x="7334250" y="5038725"/>
            <a:ext cx="5334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45" name="AutoShape 29"/>
          <p:cNvCxnSpPr>
            <a:cxnSpLocks noChangeShapeType="1"/>
            <a:stCxn id="290841" idx="4"/>
            <a:endCxn id="290843" idx="0"/>
          </p:cNvCxnSpPr>
          <p:nvPr/>
        </p:nvCxnSpPr>
        <p:spPr bwMode="auto">
          <a:xfrm>
            <a:off x="7867650" y="5038725"/>
            <a:ext cx="495300" cy="8953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290846" name="AutoShape 30"/>
          <p:cNvCxnSpPr>
            <a:cxnSpLocks noChangeShapeType="1"/>
            <a:stCxn id="290833" idx="4"/>
            <a:endCxn id="290841" idx="0"/>
          </p:cNvCxnSpPr>
          <p:nvPr/>
        </p:nvCxnSpPr>
        <p:spPr bwMode="auto">
          <a:xfrm>
            <a:off x="6705600" y="3895725"/>
            <a:ext cx="1162050" cy="666750"/>
          </a:xfrm>
          <a:prstGeom prst="straightConnector1">
            <a:avLst/>
          </a:prstGeom>
          <a:noFill/>
          <a:ln w="3810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290847" name="Rectangle 31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Binary Search Tree</a:t>
            </a:r>
            <a:endParaRPr lang="en-CA" altLang="en-US">
              <a:solidFill>
                <a:schemeClr val="tx1"/>
              </a:solidFill>
            </a:endParaRPr>
          </a:p>
        </p:txBody>
      </p:sp>
      <p:sp>
        <p:nvSpPr>
          <p:cNvPr id="290848" name="Rectangle 32"/>
          <p:cNvSpPr>
            <a:spLocks noChangeArrowheads="1"/>
          </p:cNvSpPr>
          <p:nvPr/>
        </p:nvSpPr>
        <p:spPr bwMode="auto">
          <a:xfrm>
            <a:off x="76200" y="609600"/>
            <a:ext cx="9144000" cy="1295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i="0">
                <a:cs typeface="Times New Roman" pitchFamily="18" charset="0"/>
              </a:rPr>
              <a:t>Its left children</a:t>
            </a:r>
            <a:r>
              <a:rPr lang="en-US" altLang="en-US" i="0">
                <a:solidFill>
                  <a:schemeClr val="hlink"/>
                </a:solidFill>
                <a:cs typeface="Times New Roman" pitchFamily="18" charset="0"/>
              </a:rPr>
              <a:t>  </a:t>
            </a:r>
            <a:r>
              <a:rPr lang="en-CA" altLang="en-US" i="0">
                <a:solidFill>
                  <a:schemeClr val="hlink"/>
                </a:solidFill>
                <a:cs typeface="Times New Roman" pitchFamily="18" charset="0"/>
              </a:rPr>
              <a:t>≤</a:t>
            </a:r>
            <a:r>
              <a:rPr lang="en-US" altLang="en-US" i="0">
                <a:solidFill>
                  <a:schemeClr val="hlink"/>
                </a:solidFill>
                <a:cs typeface="Times New Roman" pitchFamily="18" charset="0"/>
              </a:rPr>
              <a:t> </a:t>
            </a:r>
            <a:r>
              <a:rPr lang="en-US" altLang="en-US" i="0"/>
              <a:t> Any node  </a:t>
            </a:r>
            <a:r>
              <a:rPr lang="en-CA" altLang="en-US" i="0">
                <a:solidFill>
                  <a:schemeClr val="hlink"/>
                </a:solidFill>
                <a:cs typeface="Times New Roman" pitchFamily="18" charset="0"/>
              </a:rPr>
              <a:t>≤  </a:t>
            </a:r>
            <a:r>
              <a:rPr lang="en-US" altLang="en-US" i="0">
                <a:cs typeface="Times New Roman" pitchFamily="18" charset="0"/>
              </a:rPr>
              <a:t>Its right children</a:t>
            </a:r>
            <a:r>
              <a:rPr lang="en-US" altLang="en-US" sz="5400" i="0">
                <a:solidFill>
                  <a:schemeClr val="hlink"/>
                </a:solidFill>
                <a:cs typeface="Times New Roman" pitchFamily="18" charset="0"/>
              </a:rPr>
              <a:t> </a:t>
            </a:r>
            <a:endParaRPr lang="en-US" altLang="en-US" i="0"/>
          </a:p>
          <a:p>
            <a:pPr eaLnBrk="1" hangingPunct="1">
              <a:buFontTx/>
              <a:buNone/>
            </a:pPr>
            <a:endParaRPr lang="en-US" altLang="en-US" sz="2800" i="0"/>
          </a:p>
          <a:p>
            <a:pPr lvl="1" eaLnBrk="1" hangingPunct="1">
              <a:spcBef>
                <a:spcPct val="20000"/>
              </a:spcBef>
            </a:pPr>
            <a:endParaRPr lang="en-US" altLang="en-US" i="0"/>
          </a:p>
          <a:p>
            <a:pPr eaLnBrk="1" hangingPunct="1"/>
            <a:endParaRPr lang="en-CA" altLang="en-US" i="0"/>
          </a:p>
        </p:txBody>
      </p:sp>
      <p:sp>
        <p:nvSpPr>
          <p:cNvPr id="290849" name="AutoShape 33"/>
          <p:cNvSpPr>
            <a:spLocks noChangeArrowheads="1"/>
          </p:cNvSpPr>
          <p:nvPr/>
        </p:nvSpPr>
        <p:spPr bwMode="auto">
          <a:xfrm>
            <a:off x="76200" y="4267200"/>
            <a:ext cx="2286000" cy="22098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0850" name="AutoShape 34"/>
          <p:cNvSpPr>
            <a:spLocks noChangeArrowheads="1"/>
          </p:cNvSpPr>
          <p:nvPr/>
        </p:nvSpPr>
        <p:spPr bwMode="auto">
          <a:xfrm>
            <a:off x="2286000" y="4267200"/>
            <a:ext cx="2286000" cy="22098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0851" name="Text Box 35"/>
          <p:cNvSpPr txBox="1">
            <a:spLocks noChangeArrowheads="1"/>
          </p:cNvSpPr>
          <p:nvPr/>
        </p:nvSpPr>
        <p:spPr bwMode="auto">
          <a:xfrm>
            <a:off x="1295400" y="3406775"/>
            <a:ext cx="560388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5400" i="0">
                <a:solidFill>
                  <a:schemeClr val="hlink"/>
                </a:solidFill>
                <a:cs typeface="Times New Roman" pitchFamily="18" charset="0"/>
              </a:rPr>
              <a:t>≤</a:t>
            </a:r>
          </a:p>
        </p:txBody>
      </p:sp>
      <p:sp>
        <p:nvSpPr>
          <p:cNvPr id="290852" name="Text Box 36"/>
          <p:cNvSpPr txBox="1">
            <a:spLocks noChangeArrowheads="1"/>
          </p:cNvSpPr>
          <p:nvPr/>
        </p:nvSpPr>
        <p:spPr bwMode="auto">
          <a:xfrm>
            <a:off x="2743200" y="3429000"/>
            <a:ext cx="560388" cy="914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5400" i="0">
                <a:solidFill>
                  <a:schemeClr val="hlink"/>
                </a:solidFill>
                <a:cs typeface="Times New Roman" pitchFamily="18" charset="0"/>
              </a:rPr>
              <a:t>≤</a:t>
            </a:r>
          </a:p>
        </p:txBody>
      </p:sp>
      <p:sp>
        <p:nvSpPr>
          <p:cNvPr id="290853" name="Rectangle 36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1842" name="AutoShape 2" descr="Green marble"/>
          <p:cNvSpPr>
            <a:spLocks noChangeArrowheads="1"/>
          </p:cNvSpPr>
          <p:nvPr/>
        </p:nvSpPr>
        <p:spPr bwMode="auto">
          <a:xfrm>
            <a:off x="1752600" y="3276600"/>
            <a:ext cx="2743200" cy="2438400"/>
          </a:xfrm>
          <a:prstGeom prst="triangle">
            <a:avLst>
              <a:gd name="adj" fmla="val 50000"/>
            </a:avLst>
          </a:prstGeom>
          <a:blipFill dpi="0" rotWithShape="0">
            <a:blip r:embed="rId3" cstate="print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1843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Define Loop Invariant</a:t>
            </a:r>
            <a:endParaRPr lang="en-CA" altLang="en-US"/>
          </a:p>
        </p:txBody>
      </p:sp>
      <p:sp>
        <p:nvSpPr>
          <p:cNvPr id="291844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304800" y="990600"/>
            <a:ext cx="8001000" cy="1676400"/>
          </a:xfrm>
        </p:spPr>
        <p:txBody>
          <a:bodyPr/>
          <a:lstStyle/>
          <a:p>
            <a:pPr eaLnBrk="1" hangingPunct="1"/>
            <a:r>
              <a:rPr lang="en-US" altLang="en-US"/>
              <a:t>Maintain a sub-tree.</a:t>
            </a:r>
          </a:p>
          <a:p>
            <a:pPr eaLnBrk="1" hangingPunct="1"/>
            <a:r>
              <a:rPr lang="en-CA" altLang="en-US"/>
              <a:t>If the key is contained in the original </a:t>
            </a:r>
            <a:r>
              <a:rPr lang="en-US" altLang="en-US"/>
              <a:t>tree</a:t>
            </a:r>
            <a:r>
              <a:rPr lang="en-CA" altLang="en-US"/>
              <a:t>, then the key is contained in the sub</a:t>
            </a:r>
            <a:r>
              <a:rPr lang="en-US" altLang="en-US"/>
              <a:t>-tree.</a:t>
            </a:r>
            <a:endParaRPr lang="en-CA" altLang="en-US"/>
          </a:p>
        </p:txBody>
      </p:sp>
      <p:sp>
        <p:nvSpPr>
          <p:cNvPr id="291845" name="Text Box 5"/>
          <p:cNvSpPr txBox="1">
            <a:spLocks noChangeArrowheads="1"/>
          </p:cNvSpPr>
          <p:nvPr/>
        </p:nvSpPr>
        <p:spPr bwMode="auto">
          <a:xfrm>
            <a:off x="1874838" y="3108325"/>
            <a:ext cx="8683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key </a:t>
            </a:r>
            <a:r>
              <a:rPr lang="en-US" altLang="en-US" sz="2000" i="0">
                <a:solidFill>
                  <a:schemeClr val="accent2"/>
                </a:solidFill>
              </a:rPr>
              <a:t>17</a:t>
            </a:r>
            <a:endParaRPr lang="en-CA" altLang="en-US" sz="2000" i="0">
              <a:solidFill>
                <a:schemeClr val="accent2"/>
              </a:solidFill>
            </a:endParaRPr>
          </a:p>
        </p:txBody>
      </p:sp>
      <p:grpSp>
        <p:nvGrpSpPr>
          <p:cNvPr id="291846" name="Group 6"/>
          <p:cNvGrpSpPr>
            <a:grpSpLocks/>
          </p:cNvGrpSpPr>
          <p:nvPr/>
        </p:nvGrpSpPr>
        <p:grpSpPr bwMode="auto">
          <a:xfrm>
            <a:off x="7315200" y="381000"/>
            <a:ext cx="1227138" cy="619125"/>
            <a:chOff x="3456" y="2677"/>
            <a:chExt cx="773" cy="390"/>
          </a:xfrm>
        </p:grpSpPr>
        <p:sp>
          <p:nvSpPr>
            <p:cNvPr id="291878" name="Freeform 7" descr="Green marble"/>
            <p:cNvSpPr>
              <a:spLocks noChangeAspect="1"/>
            </p:cNvSpPr>
            <p:nvPr/>
          </p:nvSpPr>
          <p:spPr bwMode="auto">
            <a:xfrm rot="2360341">
              <a:off x="3456" y="2677"/>
              <a:ext cx="493" cy="390"/>
            </a:xfrm>
            <a:custGeom>
              <a:avLst/>
              <a:gdLst>
                <a:gd name="T0" fmla="*/ 0 w 2280"/>
                <a:gd name="T1" fmla="*/ 0 h 1785"/>
                <a:gd name="T2" fmla="*/ 0 w 2280"/>
                <a:gd name="T3" fmla="*/ 0 h 1785"/>
                <a:gd name="T4" fmla="*/ 0 w 2280"/>
                <a:gd name="T5" fmla="*/ 0 h 1785"/>
                <a:gd name="T6" fmla="*/ 0 w 2280"/>
                <a:gd name="T7" fmla="*/ 0 h 1785"/>
                <a:gd name="T8" fmla="*/ 0 w 2280"/>
                <a:gd name="T9" fmla="*/ 0 h 1785"/>
                <a:gd name="T10" fmla="*/ 0 w 2280"/>
                <a:gd name="T11" fmla="*/ 0 h 1785"/>
                <a:gd name="T12" fmla="*/ 0 w 2280"/>
                <a:gd name="T13" fmla="*/ 0 h 1785"/>
                <a:gd name="T14" fmla="*/ 0 w 2280"/>
                <a:gd name="T15" fmla="*/ 0 h 1785"/>
                <a:gd name="T16" fmla="*/ 0 w 2280"/>
                <a:gd name="T17" fmla="*/ 0 h 1785"/>
                <a:gd name="T18" fmla="*/ 0 w 2280"/>
                <a:gd name="T19" fmla="*/ 0 h 1785"/>
                <a:gd name="T20" fmla="*/ 0 w 2280"/>
                <a:gd name="T21" fmla="*/ 0 h 1785"/>
                <a:gd name="T22" fmla="*/ 0 w 2280"/>
                <a:gd name="T23" fmla="*/ 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3" cstate="print"/>
              <a:srcRect/>
              <a:tile tx="0" ty="0" sx="100000" sy="100000" flip="none" algn="tl"/>
            </a:blipFill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91879" name="Freeform 8" descr="Green marble"/>
            <p:cNvSpPr>
              <a:spLocks noChangeAspect="1"/>
            </p:cNvSpPr>
            <p:nvPr/>
          </p:nvSpPr>
          <p:spPr bwMode="auto">
            <a:xfrm rot="2360341">
              <a:off x="3945" y="2719"/>
              <a:ext cx="284" cy="283"/>
            </a:xfrm>
            <a:custGeom>
              <a:avLst/>
              <a:gdLst>
                <a:gd name="T0" fmla="*/ 0 w 1312"/>
                <a:gd name="T1" fmla="*/ 0 h 1296"/>
                <a:gd name="T2" fmla="*/ 0 w 1312"/>
                <a:gd name="T3" fmla="*/ 0 h 1296"/>
                <a:gd name="T4" fmla="*/ 0 w 1312"/>
                <a:gd name="T5" fmla="*/ 0 h 1296"/>
                <a:gd name="T6" fmla="*/ 0 w 1312"/>
                <a:gd name="T7" fmla="*/ 0 h 1296"/>
                <a:gd name="T8" fmla="*/ 0 w 1312"/>
                <a:gd name="T9" fmla="*/ 0 h 1296"/>
                <a:gd name="T10" fmla="*/ 0 w 1312"/>
                <a:gd name="T11" fmla="*/ 0 h 1296"/>
                <a:gd name="T12" fmla="*/ 0 w 1312"/>
                <a:gd name="T13" fmla="*/ 0 h 1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12"/>
                <a:gd name="T22" fmla="*/ 0 h 1296"/>
                <a:gd name="T23" fmla="*/ 1312 w 1312"/>
                <a:gd name="T24" fmla="*/ 1296 h 129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12" h="1296">
                  <a:moveTo>
                    <a:pt x="592" y="160"/>
                  </a:moveTo>
                  <a:cubicBezTo>
                    <a:pt x="408" y="256"/>
                    <a:pt x="32" y="496"/>
                    <a:pt x="16" y="640"/>
                  </a:cubicBezTo>
                  <a:cubicBezTo>
                    <a:pt x="0" y="784"/>
                    <a:pt x="296" y="928"/>
                    <a:pt x="496" y="1024"/>
                  </a:cubicBezTo>
                  <a:cubicBezTo>
                    <a:pt x="696" y="1120"/>
                    <a:pt x="1120" y="1296"/>
                    <a:pt x="1216" y="1216"/>
                  </a:cubicBezTo>
                  <a:cubicBezTo>
                    <a:pt x="1312" y="1136"/>
                    <a:pt x="1088" y="736"/>
                    <a:pt x="1072" y="544"/>
                  </a:cubicBezTo>
                  <a:cubicBezTo>
                    <a:pt x="1056" y="352"/>
                    <a:pt x="1208" y="128"/>
                    <a:pt x="1120" y="64"/>
                  </a:cubicBezTo>
                  <a:cubicBezTo>
                    <a:pt x="1032" y="0"/>
                    <a:pt x="776" y="64"/>
                    <a:pt x="592" y="160"/>
                  </a:cubicBezTo>
                  <a:close/>
                </a:path>
              </a:pathLst>
            </a:custGeom>
            <a:blipFill dpi="0" rotWithShape="0">
              <a:blip r:embed="rId3" cstate="print"/>
              <a:srcRect/>
              <a:tile tx="0" ty="0" sx="100000" sy="100000" flip="none" algn="tl"/>
            </a:blipFill>
            <a:ln w="9525" cap="flat" cmpd="sng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91847" name="Group 9"/>
          <p:cNvGrpSpPr>
            <a:grpSpLocks/>
          </p:cNvGrpSpPr>
          <p:nvPr/>
        </p:nvGrpSpPr>
        <p:grpSpPr bwMode="auto">
          <a:xfrm>
            <a:off x="2057400" y="2819400"/>
            <a:ext cx="4495800" cy="2819400"/>
            <a:chOff x="240" y="1392"/>
            <a:chExt cx="5208" cy="2640"/>
          </a:xfrm>
        </p:grpSpPr>
        <p:sp>
          <p:nvSpPr>
            <p:cNvPr id="291849" name="Oval 10"/>
            <p:cNvSpPr>
              <a:spLocks noChangeArrowheads="1"/>
            </p:cNvSpPr>
            <p:nvPr/>
          </p:nvSpPr>
          <p:spPr bwMode="auto">
            <a:xfrm>
              <a:off x="2616" y="1392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38</a:t>
              </a:r>
            </a:p>
          </p:txBody>
        </p:sp>
        <p:sp>
          <p:nvSpPr>
            <p:cNvPr id="291850" name="Oval 11"/>
            <p:cNvSpPr>
              <a:spLocks noChangeArrowheads="1"/>
            </p:cNvSpPr>
            <p:nvPr/>
          </p:nvSpPr>
          <p:spPr bwMode="auto">
            <a:xfrm>
              <a:off x="1272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25</a:t>
              </a:r>
            </a:p>
          </p:txBody>
        </p:sp>
        <p:cxnSp>
          <p:nvCxnSpPr>
            <p:cNvPr id="291851" name="AutoShape 12"/>
            <p:cNvCxnSpPr>
              <a:cxnSpLocks noChangeShapeType="1"/>
              <a:stCxn id="291849" idx="4"/>
              <a:endCxn id="291850" idx="0"/>
            </p:cNvCxnSpPr>
            <p:nvPr/>
          </p:nvCxnSpPr>
          <p:spPr bwMode="auto">
            <a:xfrm flipH="1">
              <a:off x="1452" y="1686"/>
              <a:ext cx="1344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52" name="Oval 13"/>
            <p:cNvSpPr>
              <a:spLocks noChangeArrowheads="1"/>
            </p:cNvSpPr>
            <p:nvPr/>
          </p:nvSpPr>
          <p:spPr bwMode="auto">
            <a:xfrm>
              <a:off x="5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17</a:t>
              </a:r>
            </a:p>
          </p:txBody>
        </p:sp>
        <p:sp>
          <p:nvSpPr>
            <p:cNvPr id="291853" name="Oval 14"/>
            <p:cNvSpPr>
              <a:spLocks noChangeArrowheads="1"/>
            </p:cNvSpPr>
            <p:nvPr/>
          </p:nvSpPr>
          <p:spPr bwMode="auto">
            <a:xfrm>
              <a:off x="2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</a:t>
              </a:r>
            </a:p>
          </p:txBody>
        </p:sp>
        <p:sp>
          <p:nvSpPr>
            <p:cNvPr id="291854" name="Oval 15"/>
            <p:cNvSpPr>
              <a:spLocks noChangeArrowheads="1"/>
            </p:cNvSpPr>
            <p:nvPr/>
          </p:nvSpPr>
          <p:spPr bwMode="auto">
            <a:xfrm>
              <a:off x="8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21</a:t>
              </a:r>
            </a:p>
          </p:txBody>
        </p:sp>
        <p:cxnSp>
          <p:nvCxnSpPr>
            <p:cNvPr id="291855" name="AutoShape 16"/>
            <p:cNvCxnSpPr>
              <a:cxnSpLocks noChangeShapeType="1"/>
              <a:stCxn id="291852" idx="4"/>
              <a:endCxn id="291853" idx="0"/>
            </p:cNvCxnSpPr>
            <p:nvPr/>
          </p:nvCxnSpPr>
          <p:spPr bwMode="auto">
            <a:xfrm flipH="1">
              <a:off x="4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56" name="AutoShape 17"/>
            <p:cNvCxnSpPr>
              <a:cxnSpLocks noChangeShapeType="1"/>
              <a:stCxn id="291852" idx="4"/>
              <a:endCxn id="291854" idx="0"/>
            </p:cNvCxnSpPr>
            <p:nvPr/>
          </p:nvCxnSpPr>
          <p:spPr bwMode="auto">
            <a:xfrm>
              <a:off x="7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57" name="AutoShape 18"/>
            <p:cNvCxnSpPr>
              <a:cxnSpLocks noChangeShapeType="1"/>
              <a:stCxn id="291850" idx="4"/>
              <a:endCxn id="291852" idx="0"/>
            </p:cNvCxnSpPr>
            <p:nvPr/>
          </p:nvCxnSpPr>
          <p:spPr bwMode="auto">
            <a:xfrm flipH="1">
              <a:off x="756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58" name="Oval 19"/>
            <p:cNvSpPr>
              <a:spLocks noChangeArrowheads="1"/>
            </p:cNvSpPr>
            <p:nvPr/>
          </p:nvSpPr>
          <p:spPr bwMode="auto">
            <a:xfrm>
              <a:off x="2004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31</a:t>
              </a:r>
            </a:p>
          </p:txBody>
        </p:sp>
        <p:sp>
          <p:nvSpPr>
            <p:cNvPr id="291859" name="Oval 20"/>
            <p:cNvSpPr>
              <a:spLocks noChangeArrowheads="1"/>
            </p:cNvSpPr>
            <p:nvPr/>
          </p:nvSpPr>
          <p:spPr bwMode="auto">
            <a:xfrm>
              <a:off x="166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28</a:t>
              </a:r>
            </a:p>
          </p:txBody>
        </p:sp>
        <p:sp>
          <p:nvSpPr>
            <p:cNvPr id="291860" name="Oval 21"/>
            <p:cNvSpPr>
              <a:spLocks noChangeArrowheads="1"/>
            </p:cNvSpPr>
            <p:nvPr/>
          </p:nvSpPr>
          <p:spPr bwMode="auto">
            <a:xfrm>
              <a:off x="2316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35</a:t>
              </a:r>
            </a:p>
          </p:txBody>
        </p:sp>
        <p:cxnSp>
          <p:nvCxnSpPr>
            <p:cNvPr id="291861" name="AutoShape 22"/>
            <p:cNvCxnSpPr>
              <a:cxnSpLocks noChangeShapeType="1"/>
              <a:stCxn id="291858" idx="4"/>
              <a:endCxn id="291859" idx="0"/>
            </p:cNvCxnSpPr>
            <p:nvPr/>
          </p:nvCxnSpPr>
          <p:spPr bwMode="auto">
            <a:xfrm flipH="1">
              <a:off x="1848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62" name="AutoShape 23"/>
            <p:cNvCxnSpPr>
              <a:cxnSpLocks noChangeShapeType="1"/>
              <a:stCxn id="291858" idx="4"/>
              <a:endCxn id="291860" idx="0"/>
            </p:cNvCxnSpPr>
            <p:nvPr/>
          </p:nvCxnSpPr>
          <p:spPr bwMode="auto">
            <a:xfrm>
              <a:off x="2184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63" name="AutoShape 24"/>
            <p:cNvCxnSpPr>
              <a:cxnSpLocks noChangeShapeType="1"/>
              <a:stCxn id="291850" idx="4"/>
              <a:endCxn id="291858" idx="0"/>
            </p:cNvCxnSpPr>
            <p:nvPr/>
          </p:nvCxnSpPr>
          <p:spPr bwMode="auto">
            <a:xfrm>
              <a:off x="1452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64" name="Oval 25"/>
            <p:cNvSpPr>
              <a:spLocks noChangeArrowheads="1"/>
            </p:cNvSpPr>
            <p:nvPr/>
          </p:nvSpPr>
          <p:spPr bwMode="auto">
            <a:xfrm>
              <a:off x="4044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51</a:t>
              </a:r>
            </a:p>
          </p:txBody>
        </p:sp>
        <p:cxnSp>
          <p:nvCxnSpPr>
            <p:cNvPr id="291865" name="AutoShape 26"/>
            <p:cNvCxnSpPr>
              <a:cxnSpLocks noChangeShapeType="1"/>
              <a:stCxn id="291849" idx="4"/>
              <a:endCxn id="291864" idx="0"/>
            </p:cNvCxnSpPr>
            <p:nvPr/>
          </p:nvCxnSpPr>
          <p:spPr bwMode="auto">
            <a:xfrm>
              <a:off x="2796" y="1686"/>
              <a:ext cx="1428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66" name="Oval 27"/>
            <p:cNvSpPr>
              <a:spLocks noChangeArrowheads="1"/>
            </p:cNvSpPr>
            <p:nvPr/>
          </p:nvSpPr>
          <p:spPr bwMode="auto">
            <a:xfrm>
              <a:off x="3348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42</a:t>
              </a:r>
            </a:p>
          </p:txBody>
        </p:sp>
        <p:sp>
          <p:nvSpPr>
            <p:cNvPr id="291867" name="Oval 28"/>
            <p:cNvSpPr>
              <a:spLocks noChangeArrowheads="1"/>
            </p:cNvSpPr>
            <p:nvPr/>
          </p:nvSpPr>
          <p:spPr bwMode="auto">
            <a:xfrm>
              <a:off x="3012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40</a:t>
              </a:r>
            </a:p>
          </p:txBody>
        </p:sp>
        <p:sp>
          <p:nvSpPr>
            <p:cNvPr id="291868" name="Oval 29"/>
            <p:cNvSpPr>
              <a:spLocks noChangeArrowheads="1"/>
            </p:cNvSpPr>
            <p:nvPr/>
          </p:nvSpPr>
          <p:spPr bwMode="auto">
            <a:xfrm>
              <a:off x="366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49</a:t>
              </a:r>
            </a:p>
          </p:txBody>
        </p:sp>
        <p:cxnSp>
          <p:nvCxnSpPr>
            <p:cNvPr id="291869" name="AutoShape 30"/>
            <p:cNvCxnSpPr>
              <a:cxnSpLocks noChangeShapeType="1"/>
              <a:stCxn id="291866" idx="4"/>
              <a:endCxn id="291867" idx="0"/>
            </p:cNvCxnSpPr>
            <p:nvPr/>
          </p:nvCxnSpPr>
          <p:spPr bwMode="auto">
            <a:xfrm flipH="1">
              <a:off x="3192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70" name="AutoShape 31"/>
            <p:cNvCxnSpPr>
              <a:cxnSpLocks noChangeShapeType="1"/>
              <a:stCxn id="291866" idx="4"/>
              <a:endCxn id="291868" idx="0"/>
            </p:cNvCxnSpPr>
            <p:nvPr/>
          </p:nvCxnSpPr>
          <p:spPr bwMode="auto">
            <a:xfrm>
              <a:off x="3528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71" name="AutoShape 32"/>
            <p:cNvCxnSpPr>
              <a:cxnSpLocks noChangeShapeType="1"/>
              <a:stCxn id="291864" idx="4"/>
              <a:endCxn id="291866" idx="0"/>
            </p:cNvCxnSpPr>
            <p:nvPr/>
          </p:nvCxnSpPr>
          <p:spPr bwMode="auto">
            <a:xfrm flipH="1">
              <a:off x="3528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1872" name="Oval 33"/>
            <p:cNvSpPr>
              <a:spLocks noChangeArrowheads="1"/>
            </p:cNvSpPr>
            <p:nvPr/>
          </p:nvSpPr>
          <p:spPr bwMode="auto">
            <a:xfrm>
              <a:off x="47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63</a:t>
              </a:r>
            </a:p>
          </p:txBody>
        </p:sp>
        <p:sp>
          <p:nvSpPr>
            <p:cNvPr id="291873" name="Oval 34"/>
            <p:cNvSpPr>
              <a:spLocks noChangeArrowheads="1"/>
            </p:cNvSpPr>
            <p:nvPr/>
          </p:nvSpPr>
          <p:spPr bwMode="auto">
            <a:xfrm>
              <a:off x="44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55</a:t>
              </a:r>
            </a:p>
          </p:txBody>
        </p:sp>
        <p:sp>
          <p:nvSpPr>
            <p:cNvPr id="291874" name="Oval 35"/>
            <p:cNvSpPr>
              <a:spLocks noChangeArrowheads="1"/>
            </p:cNvSpPr>
            <p:nvPr/>
          </p:nvSpPr>
          <p:spPr bwMode="auto">
            <a:xfrm>
              <a:off x="50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71</a:t>
              </a:r>
            </a:p>
          </p:txBody>
        </p:sp>
        <p:cxnSp>
          <p:nvCxnSpPr>
            <p:cNvPr id="291875" name="AutoShape 36"/>
            <p:cNvCxnSpPr>
              <a:cxnSpLocks noChangeShapeType="1"/>
              <a:stCxn id="291872" idx="4"/>
              <a:endCxn id="291873" idx="0"/>
            </p:cNvCxnSpPr>
            <p:nvPr/>
          </p:nvCxnSpPr>
          <p:spPr bwMode="auto">
            <a:xfrm flipH="1">
              <a:off x="46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76" name="AutoShape 37"/>
            <p:cNvCxnSpPr>
              <a:cxnSpLocks noChangeShapeType="1"/>
              <a:stCxn id="291872" idx="4"/>
              <a:endCxn id="291874" idx="0"/>
            </p:cNvCxnSpPr>
            <p:nvPr/>
          </p:nvCxnSpPr>
          <p:spPr bwMode="auto">
            <a:xfrm>
              <a:off x="49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1877" name="AutoShape 38"/>
            <p:cNvCxnSpPr>
              <a:cxnSpLocks noChangeShapeType="1"/>
              <a:stCxn id="291864" idx="4"/>
              <a:endCxn id="291872" idx="0"/>
            </p:cNvCxnSpPr>
            <p:nvPr/>
          </p:nvCxnSpPr>
          <p:spPr bwMode="auto">
            <a:xfrm>
              <a:off x="4224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sp>
        <p:nvSpPr>
          <p:cNvPr id="291848" name="Rectangle 38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2866" name="AutoShape 2" descr="Green marble"/>
          <p:cNvSpPr>
            <a:spLocks noChangeArrowheads="1"/>
          </p:cNvSpPr>
          <p:nvPr/>
        </p:nvSpPr>
        <p:spPr bwMode="auto">
          <a:xfrm>
            <a:off x="1752600" y="3048000"/>
            <a:ext cx="2743200" cy="2438400"/>
          </a:xfrm>
          <a:prstGeom prst="triangle">
            <a:avLst>
              <a:gd name="adj" fmla="val 50000"/>
            </a:avLst>
          </a:prstGeom>
          <a:blipFill dpi="0" rotWithShape="0">
            <a:blip r:embed="rId3" cstate="print"/>
            <a:srcRect/>
            <a:tile tx="0" ty="0" sx="100000" sy="100000" flip="none" algn="tl"/>
          </a:blip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2867" name="Rectangle 3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Define Step</a:t>
            </a:r>
            <a:endParaRPr lang="en-CA" altLang="en-US"/>
          </a:p>
        </p:txBody>
      </p:sp>
      <p:sp>
        <p:nvSpPr>
          <p:cNvPr id="292868" name="Rectangle 4"/>
          <p:cNvSpPr>
            <a:spLocks noGrp="1" noChangeArrowheads="1"/>
          </p:cNvSpPr>
          <p:nvPr>
            <p:ph type="body" idx="1"/>
          </p:nvPr>
        </p:nvSpPr>
        <p:spPr>
          <a:xfrm>
            <a:off x="304800" y="990600"/>
            <a:ext cx="8001000" cy="1676400"/>
          </a:xfrm>
        </p:spPr>
        <p:txBody>
          <a:bodyPr/>
          <a:lstStyle/>
          <a:p>
            <a:pPr eaLnBrk="1" hangingPunct="1">
              <a:lnSpc>
                <a:spcPct val="90000"/>
              </a:lnSpc>
            </a:pPr>
            <a:r>
              <a:rPr lang="en-US" altLang="en-US"/>
              <a:t>Cut sub-tree in half.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Determine which half the key would be in.</a:t>
            </a:r>
          </a:p>
          <a:p>
            <a:pPr eaLnBrk="1" hangingPunct="1">
              <a:lnSpc>
                <a:spcPct val="90000"/>
              </a:lnSpc>
            </a:pPr>
            <a:r>
              <a:rPr lang="en-US" altLang="en-US"/>
              <a:t>Keep that half.</a:t>
            </a:r>
            <a:endParaRPr lang="en-CA" altLang="en-US"/>
          </a:p>
        </p:txBody>
      </p:sp>
      <p:sp>
        <p:nvSpPr>
          <p:cNvPr id="292869" name="Text Box 5"/>
          <p:cNvSpPr txBox="1">
            <a:spLocks noChangeArrowheads="1"/>
          </p:cNvSpPr>
          <p:nvPr/>
        </p:nvSpPr>
        <p:spPr bwMode="auto">
          <a:xfrm>
            <a:off x="1874838" y="2879725"/>
            <a:ext cx="868362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key </a:t>
            </a:r>
            <a:r>
              <a:rPr lang="en-US" altLang="en-US" sz="2000" i="0">
                <a:solidFill>
                  <a:schemeClr val="accent2"/>
                </a:solidFill>
              </a:rPr>
              <a:t>17</a:t>
            </a:r>
            <a:endParaRPr lang="en-CA" altLang="en-US" sz="2000" i="0">
              <a:solidFill>
                <a:schemeClr val="accent2"/>
              </a:solidFill>
            </a:endParaRPr>
          </a:p>
        </p:txBody>
      </p:sp>
      <p:grpSp>
        <p:nvGrpSpPr>
          <p:cNvPr id="292870" name="Group 6"/>
          <p:cNvGrpSpPr>
            <a:grpSpLocks/>
          </p:cNvGrpSpPr>
          <p:nvPr/>
        </p:nvGrpSpPr>
        <p:grpSpPr bwMode="auto">
          <a:xfrm>
            <a:off x="2057400" y="2590800"/>
            <a:ext cx="4495800" cy="2819400"/>
            <a:chOff x="240" y="1392"/>
            <a:chExt cx="5208" cy="2640"/>
          </a:xfrm>
        </p:grpSpPr>
        <p:sp>
          <p:nvSpPr>
            <p:cNvPr id="293016" name="Oval 7"/>
            <p:cNvSpPr>
              <a:spLocks noChangeArrowheads="1"/>
            </p:cNvSpPr>
            <p:nvPr/>
          </p:nvSpPr>
          <p:spPr bwMode="auto">
            <a:xfrm>
              <a:off x="2616" y="1392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38</a:t>
              </a:r>
            </a:p>
          </p:txBody>
        </p:sp>
        <p:sp>
          <p:nvSpPr>
            <p:cNvPr id="293017" name="Oval 8"/>
            <p:cNvSpPr>
              <a:spLocks noChangeArrowheads="1"/>
            </p:cNvSpPr>
            <p:nvPr/>
          </p:nvSpPr>
          <p:spPr bwMode="auto">
            <a:xfrm>
              <a:off x="1272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25</a:t>
              </a:r>
            </a:p>
          </p:txBody>
        </p:sp>
        <p:cxnSp>
          <p:nvCxnSpPr>
            <p:cNvPr id="293018" name="AutoShape 9"/>
            <p:cNvCxnSpPr>
              <a:cxnSpLocks noChangeShapeType="1"/>
              <a:stCxn id="293016" idx="4"/>
              <a:endCxn id="293017" idx="0"/>
            </p:cNvCxnSpPr>
            <p:nvPr/>
          </p:nvCxnSpPr>
          <p:spPr bwMode="auto">
            <a:xfrm flipH="1">
              <a:off x="1452" y="1686"/>
              <a:ext cx="1344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19" name="Oval 10"/>
            <p:cNvSpPr>
              <a:spLocks noChangeArrowheads="1"/>
            </p:cNvSpPr>
            <p:nvPr/>
          </p:nvSpPr>
          <p:spPr bwMode="auto">
            <a:xfrm>
              <a:off x="5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17</a:t>
              </a:r>
            </a:p>
          </p:txBody>
        </p:sp>
        <p:sp>
          <p:nvSpPr>
            <p:cNvPr id="293020" name="Oval 11"/>
            <p:cNvSpPr>
              <a:spLocks noChangeArrowheads="1"/>
            </p:cNvSpPr>
            <p:nvPr/>
          </p:nvSpPr>
          <p:spPr bwMode="auto">
            <a:xfrm>
              <a:off x="2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</a:t>
              </a:r>
            </a:p>
          </p:txBody>
        </p:sp>
        <p:sp>
          <p:nvSpPr>
            <p:cNvPr id="293021" name="Oval 12"/>
            <p:cNvSpPr>
              <a:spLocks noChangeArrowheads="1"/>
            </p:cNvSpPr>
            <p:nvPr/>
          </p:nvSpPr>
          <p:spPr bwMode="auto">
            <a:xfrm>
              <a:off x="8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21</a:t>
              </a:r>
            </a:p>
          </p:txBody>
        </p:sp>
        <p:cxnSp>
          <p:nvCxnSpPr>
            <p:cNvPr id="293022" name="AutoShape 13"/>
            <p:cNvCxnSpPr>
              <a:cxnSpLocks noChangeShapeType="1"/>
              <a:stCxn id="293019" idx="4"/>
              <a:endCxn id="293020" idx="0"/>
            </p:cNvCxnSpPr>
            <p:nvPr/>
          </p:nvCxnSpPr>
          <p:spPr bwMode="auto">
            <a:xfrm flipH="1">
              <a:off x="4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23" name="AutoShape 14"/>
            <p:cNvCxnSpPr>
              <a:cxnSpLocks noChangeShapeType="1"/>
              <a:stCxn id="293019" idx="4"/>
              <a:endCxn id="293021" idx="0"/>
            </p:cNvCxnSpPr>
            <p:nvPr/>
          </p:nvCxnSpPr>
          <p:spPr bwMode="auto">
            <a:xfrm>
              <a:off x="7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24" name="AutoShape 15"/>
            <p:cNvCxnSpPr>
              <a:cxnSpLocks noChangeShapeType="1"/>
              <a:stCxn id="293017" idx="4"/>
              <a:endCxn id="293019" idx="0"/>
            </p:cNvCxnSpPr>
            <p:nvPr/>
          </p:nvCxnSpPr>
          <p:spPr bwMode="auto">
            <a:xfrm flipH="1">
              <a:off x="756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25" name="Oval 16"/>
            <p:cNvSpPr>
              <a:spLocks noChangeArrowheads="1"/>
            </p:cNvSpPr>
            <p:nvPr/>
          </p:nvSpPr>
          <p:spPr bwMode="auto">
            <a:xfrm>
              <a:off x="2004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31</a:t>
              </a:r>
            </a:p>
          </p:txBody>
        </p:sp>
        <p:sp>
          <p:nvSpPr>
            <p:cNvPr id="293026" name="Oval 17"/>
            <p:cNvSpPr>
              <a:spLocks noChangeArrowheads="1"/>
            </p:cNvSpPr>
            <p:nvPr/>
          </p:nvSpPr>
          <p:spPr bwMode="auto">
            <a:xfrm>
              <a:off x="166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28</a:t>
              </a:r>
            </a:p>
          </p:txBody>
        </p:sp>
        <p:sp>
          <p:nvSpPr>
            <p:cNvPr id="293027" name="Oval 18"/>
            <p:cNvSpPr>
              <a:spLocks noChangeArrowheads="1"/>
            </p:cNvSpPr>
            <p:nvPr/>
          </p:nvSpPr>
          <p:spPr bwMode="auto">
            <a:xfrm>
              <a:off x="2316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35</a:t>
              </a:r>
            </a:p>
          </p:txBody>
        </p:sp>
        <p:cxnSp>
          <p:nvCxnSpPr>
            <p:cNvPr id="293028" name="AutoShape 19"/>
            <p:cNvCxnSpPr>
              <a:cxnSpLocks noChangeShapeType="1"/>
              <a:stCxn id="293025" idx="4"/>
              <a:endCxn id="293026" idx="0"/>
            </p:cNvCxnSpPr>
            <p:nvPr/>
          </p:nvCxnSpPr>
          <p:spPr bwMode="auto">
            <a:xfrm flipH="1">
              <a:off x="1848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29" name="AutoShape 20"/>
            <p:cNvCxnSpPr>
              <a:cxnSpLocks noChangeShapeType="1"/>
              <a:stCxn id="293025" idx="4"/>
              <a:endCxn id="293027" idx="0"/>
            </p:cNvCxnSpPr>
            <p:nvPr/>
          </p:nvCxnSpPr>
          <p:spPr bwMode="auto">
            <a:xfrm>
              <a:off x="2184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30" name="AutoShape 21"/>
            <p:cNvCxnSpPr>
              <a:cxnSpLocks noChangeShapeType="1"/>
              <a:stCxn id="293017" idx="4"/>
              <a:endCxn id="293025" idx="0"/>
            </p:cNvCxnSpPr>
            <p:nvPr/>
          </p:nvCxnSpPr>
          <p:spPr bwMode="auto">
            <a:xfrm>
              <a:off x="1452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31" name="Oval 22"/>
            <p:cNvSpPr>
              <a:spLocks noChangeArrowheads="1"/>
            </p:cNvSpPr>
            <p:nvPr/>
          </p:nvSpPr>
          <p:spPr bwMode="auto">
            <a:xfrm>
              <a:off x="4044" y="216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51</a:t>
              </a:r>
            </a:p>
          </p:txBody>
        </p:sp>
        <p:cxnSp>
          <p:nvCxnSpPr>
            <p:cNvPr id="293032" name="AutoShape 23"/>
            <p:cNvCxnSpPr>
              <a:cxnSpLocks noChangeShapeType="1"/>
              <a:stCxn id="293016" idx="4"/>
              <a:endCxn id="293031" idx="0"/>
            </p:cNvCxnSpPr>
            <p:nvPr/>
          </p:nvCxnSpPr>
          <p:spPr bwMode="auto">
            <a:xfrm>
              <a:off x="2796" y="1686"/>
              <a:ext cx="1428" cy="468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33" name="Oval 24"/>
            <p:cNvSpPr>
              <a:spLocks noChangeArrowheads="1"/>
            </p:cNvSpPr>
            <p:nvPr/>
          </p:nvSpPr>
          <p:spPr bwMode="auto">
            <a:xfrm>
              <a:off x="3348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42</a:t>
              </a:r>
            </a:p>
          </p:txBody>
        </p:sp>
        <p:sp>
          <p:nvSpPr>
            <p:cNvPr id="293034" name="Oval 25"/>
            <p:cNvSpPr>
              <a:spLocks noChangeArrowheads="1"/>
            </p:cNvSpPr>
            <p:nvPr/>
          </p:nvSpPr>
          <p:spPr bwMode="auto">
            <a:xfrm>
              <a:off x="3012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40</a:t>
              </a:r>
            </a:p>
          </p:txBody>
        </p:sp>
        <p:sp>
          <p:nvSpPr>
            <p:cNvPr id="293035" name="Oval 26"/>
            <p:cNvSpPr>
              <a:spLocks noChangeArrowheads="1"/>
            </p:cNvSpPr>
            <p:nvPr/>
          </p:nvSpPr>
          <p:spPr bwMode="auto">
            <a:xfrm>
              <a:off x="366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49</a:t>
              </a:r>
            </a:p>
          </p:txBody>
        </p:sp>
        <p:cxnSp>
          <p:nvCxnSpPr>
            <p:cNvPr id="293036" name="AutoShape 27"/>
            <p:cNvCxnSpPr>
              <a:cxnSpLocks noChangeShapeType="1"/>
              <a:stCxn id="293033" idx="4"/>
              <a:endCxn id="293034" idx="0"/>
            </p:cNvCxnSpPr>
            <p:nvPr/>
          </p:nvCxnSpPr>
          <p:spPr bwMode="auto">
            <a:xfrm flipH="1">
              <a:off x="3192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37" name="AutoShape 28"/>
            <p:cNvCxnSpPr>
              <a:cxnSpLocks noChangeShapeType="1"/>
              <a:stCxn id="293033" idx="4"/>
              <a:endCxn id="293035" idx="0"/>
            </p:cNvCxnSpPr>
            <p:nvPr/>
          </p:nvCxnSpPr>
          <p:spPr bwMode="auto">
            <a:xfrm>
              <a:off x="3528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38" name="AutoShape 29"/>
            <p:cNvCxnSpPr>
              <a:cxnSpLocks noChangeShapeType="1"/>
              <a:stCxn id="293031" idx="4"/>
              <a:endCxn id="293033" idx="0"/>
            </p:cNvCxnSpPr>
            <p:nvPr/>
          </p:nvCxnSpPr>
          <p:spPr bwMode="auto">
            <a:xfrm flipH="1">
              <a:off x="3528" y="2454"/>
              <a:ext cx="696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293039" name="Oval 30"/>
            <p:cNvSpPr>
              <a:spLocks noChangeArrowheads="1"/>
            </p:cNvSpPr>
            <p:nvPr/>
          </p:nvSpPr>
          <p:spPr bwMode="auto">
            <a:xfrm>
              <a:off x="4776" y="2880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63</a:t>
              </a:r>
            </a:p>
          </p:txBody>
        </p:sp>
        <p:sp>
          <p:nvSpPr>
            <p:cNvPr id="293040" name="Oval 31"/>
            <p:cNvSpPr>
              <a:spLocks noChangeArrowheads="1"/>
            </p:cNvSpPr>
            <p:nvPr/>
          </p:nvSpPr>
          <p:spPr bwMode="auto">
            <a:xfrm>
              <a:off x="4440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55</a:t>
              </a:r>
            </a:p>
          </p:txBody>
        </p:sp>
        <p:sp>
          <p:nvSpPr>
            <p:cNvPr id="293041" name="Oval 32"/>
            <p:cNvSpPr>
              <a:spLocks noChangeArrowheads="1"/>
            </p:cNvSpPr>
            <p:nvPr/>
          </p:nvSpPr>
          <p:spPr bwMode="auto">
            <a:xfrm>
              <a:off x="5088" y="3744"/>
              <a:ext cx="360" cy="288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400" i="0"/>
                <a:t>71</a:t>
              </a:r>
            </a:p>
          </p:txBody>
        </p:sp>
        <p:cxnSp>
          <p:nvCxnSpPr>
            <p:cNvPr id="293042" name="AutoShape 33"/>
            <p:cNvCxnSpPr>
              <a:cxnSpLocks noChangeShapeType="1"/>
              <a:stCxn id="293039" idx="4"/>
              <a:endCxn id="293040" idx="0"/>
            </p:cNvCxnSpPr>
            <p:nvPr/>
          </p:nvCxnSpPr>
          <p:spPr bwMode="auto">
            <a:xfrm flipH="1">
              <a:off x="4620" y="3174"/>
              <a:ext cx="336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43" name="AutoShape 34"/>
            <p:cNvCxnSpPr>
              <a:cxnSpLocks noChangeShapeType="1"/>
              <a:stCxn id="293039" idx="4"/>
              <a:endCxn id="293041" idx="0"/>
            </p:cNvCxnSpPr>
            <p:nvPr/>
          </p:nvCxnSpPr>
          <p:spPr bwMode="auto">
            <a:xfrm>
              <a:off x="4956" y="3174"/>
              <a:ext cx="312" cy="564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293044" name="AutoShape 35"/>
            <p:cNvCxnSpPr>
              <a:cxnSpLocks noChangeShapeType="1"/>
              <a:stCxn id="293031" idx="4"/>
              <a:endCxn id="293039" idx="0"/>
            </p:cNvCxnSpPr>
            <p:nvPr/>
          </p:nvCxnSpPr>
          <p:spPr bwMode="auto">
            <a:xfrm>
              <a:off x="4224" y="2454"/>
              <a:ext cx="732" cy="420"/>
            </a:xfrm>
            <a:prstGeom prst="straightConnector1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  <p:grpSp>
        <p:nvGrpSpPr>
          <p:cNvPr id="292871" name="Group 36"/>
          <p:cNvGrpSpPr>
            <a:grpSpLocks/>
          </p:cNvGrpSpPr>
          <p:nvPr/>
        </p:nvGrpSpPr>
        <p:grpSpPr bwMode="auto">
          <a:xfrm>
            <a:off x="7391400" y="304800"/>
            <a:ext cx="1439863" cy="1439863"/>
            <a:chOff x="1829" y="3170"/>
            <a:chExt cx="907" cy="907"/>
          </a:xfrm>
        </p:grpSpPr>
        <p:sp>
          <p:nvSpPr>
            <p:cNvPr id="292897" name="Oval 37" descr="Green marble"/>
            <p:cNvSpPr>
              <a:spLocks noChangeAspect="1" noChangeArrowheads="1"/>
            </p:cNvSpPr>
            <p:nvPr/>
          </p:nvSpPr>
          <p:spPr bwMode="auto">
            <a:xfrm>
              <a:off x="1829" y="3170"/>
              <a:ext cx="907" cy="907"/>
            </a:xfrm>
            <a:prstGeom prst="ellipse">
              <a:avLst/>
            </a:prstGeom>
            <a:blipFill dpi="0" rotWithShape="0">
              <a:blip r:embed="rId3" cstate="print"/>
              <a:srcRect/>
              <a:tile tx="0" ty="0" sx="100000" sy="100000" flip="none" algn="tl"/>
            </a:blipFill>
            <a:ln w="63500">
              <a:solidFill>
                <a:srgbClr val="339966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292898" name="Group 38"/>
            <p:cNvGrpSpPr>
              <a:grpSpLocks noChangeAspect="1"/>
            </p:cNvGrpSpPr>
            <p:nvPr/>
          </p:nvGrpSpPr>
          <p:grpSpPr bwMode="auto">
            <a:xfrm rot="-4017361">
              <a:off x="2175" y="3875"/>
              <a:ext cx="138" cy="156"/>
              <a:chOff x="1584" y="3072"/>
              <a:chExt cx="816" cy="961"/>
            </a:xfrm>
          </p:grpSpPr>
          <p:grpSp>
            <p:nvGrpSpPr>
              <p:cNvPr id="293008" name="Group 39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3010" name="Freeform 40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1" name="Freeform 41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2" name="Freeform 42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3" name="Freeform 43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4" name="Freeform 44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15" name="Freeform 45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3009" name="Line 46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899" name="Group 47"/>
            <p:cNvGrpSpPr>
              <a:grpSpLocks noChangeAspect="1"/>
            </p:cNvGrpSpPr>
            <p:nvPr/>
          </p:nvGrpSpPr>
          <p:grpSpPr bwMode="auto">
            <a:xfrm rot="325367" flipH="1">
              <a:off x="2580" y="3601"/>
              <a:ext cx="141" cy="153"/>
              <a:chOff x="1584" y="3072"/>
              <a:chExt cx="816" cy="961"/>
            </a:xfrm>
          </p:grpSpPr>
          <p:grpSp>
            <p:nvGrpSpPr>
              <p:cNvPr id="293000" name="Group 48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3002" name="Freeform 49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3" name="Freeform 50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4" name="Freeform 51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5" name="Freeform 52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6" name="Freeform 53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3007" name="Freeform 54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3001" name="Line 55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pic>
          <p:nvPicPr>
            <p:cNvPr id="292900" name="Picture 5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267" y="3416"/>
              <a:ext cx="289" cy="25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635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292901" name="Group 57"/>
            <p:cNvGrpSpPr>
              <a:grpSpLocks noChangeAspect="1"/>
            </p:cNvGrpSpPr>
            <p:nvPr/>
          </p:nvGrpSpPr>
          <p:grpSpPr bwMode="auto">
            <a:xfrm rot="1710829">
              <a:off x="1908" y="3431"/>
              <a:ext cx="141" cy="154"/>
              <a:chOff x="1584" y="3072"/>
              <a:chExt cx="816" cy="961"/>
            </a:xfrm>
          </p:grpSpPr>
          <p:grpSp>
            <p:nvGrpSpPr>
              <p:cNvPr id="292992" name="Group 58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94" name="Freeform 59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5" name="Freeform 60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6" name="Freeform 61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7" name="Freeform 62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8" name="Freeform 63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9" name="Freeform 64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93" name="Line 65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2" name="Group 66"/>
            <p:cNvGrpSpPr>
              <a:grpSpLocks noChangeAspect="1"/>
            </p:cNvGrpSpPr>
            <p:nvPr/>
          </p:nvGrpSpPr>
          <p:grpSpPr bwMode="auto">
            <a:xfrm rot="4130845" flipH="1">
              <a:off x="2370" y="3699"/>
              <a:ext cx="138" cy="156"/>
              <a:chOff x="1584" y="3072"/>
              <a:chExt cx="816" cy="961"/>
            </a:xfrm>
          </p:grpSpPr>
          <p:grpSp>
            <p:nvGrpSpPr>
              <p:cNvPr id="292984" name="Group 67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86" name="Freeform 68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7" name="Freeform 69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8" name="Freeform 70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9" name="Freeform 71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0" name="Freeform 72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91" name="Freeform 73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85" name="Line 74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3" name="Group 75"/>
            <p:cNvGrpSpPr>
              <a:grpSpLocks noChangeAspect="1"/>
            </p:cNvGrpSpPr>
            <p:nvPr/>
          </p:nvGrpSpPr>
          <p:grpSpPr bwMode="auto">
            <a:xfrm rot="-1335947">
              <a:off x="1986" y="3754"/>
              <a:ext cx="140" cy="154"/>
              <a:chOff x="1584" y="3072"/>
              <a:chExt cx="816" cy="961"/>
            </a:xfrm>
          </p:grpSpPr>
          <p:grpSp>
            <p:nvGrpSpPr>
              <p:cNvPr id="292976" name="Group 76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78" name="Freeform 77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9" name="Freeform 78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0" name="Freeform 79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1" name="Freeform 80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2" name="Freeform 81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83" name="Freeform 82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77" name="Line 83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4" name="Group 84"/>
            <p:cNvGrpSpPr>
              <a:grpSpLocks noChangeAspect="1"/>
            </p:cNvGrpSpPr>
            <p:nvPr/>
          </p:nvGrpSpPr>
          <p:grpSpPr bwMode="auto">
            <a:xfrm rot="-1480534">
              <a:off x="2158" y="3677"/>
              <a:ext cx="141" cy="154"/>
              <a:chOff x="1584" y="3072"/>
              <a:chExt cx="816" cy="961"/>
            </a:xfrm>
          </p:grpSpPr>
          <p:grpSp>
            <p:nvGrpSpPr>
              <p:cNvPr id="292968" name="Group 85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70" name="Freeform 86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1" name="Freeform 87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2" name="Freeform 88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3" name="Freeform 89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4" name="Freeform 90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75" name="Freeform 91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69" name="Line 92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5" name="Group 93"/>
            <p:cNvGrpSpPr>
              <a:grpSpLocks noChangeAspect="1"/>
            </p:cNvGrpSpPr>
            <p:nvPr/>
          </p:nvGrpSpPr>
          <p:grpSpPr bwMode="auto">
            <a:xfrm rot="19336688" flipH="1">
              <a:off x="2487" y="3339"/>
              <a:ext cx="140" cy="154"/>
              <a:chOff x="1584" y="3072"/>
              <a:chExt cx="816" cy="961"/>
            </a:xfrm>
          </p:grpSpPr>
          <p:grpSp>
            <p:nvGrpSpPr>
              <p:cNvPr id="292960" name="Group 94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62" name="Freeform 95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3" name="Freeform 96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4" name="Freeform 97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5" name="Freeform 98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6" name="Freeform 99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67" name="Freeform 100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61" name="Line 101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6" name="Group 102"/>
            <p:cNvGrpSpPr>
              <a:grpSpLocks noChangeAspect="1"/>
            </p:cNvGrpSpPr>
            <p:nvPr/>
          </p:nvGrpSpPr>
          <p:grpSpPr bwMode="auto">
            <a:xfrm rot="2850186">
              <a:off x="2041" y="3223"/>
              <a:ext cx="139" cy="156"/>
              <a:chOff x="1584" y="3072"/>
              <a:chExt cx="816" cy="961"/>
            </a:xfrm>
          </p:grpSpPr>
          <p:grpSp>
            <p:nvGrpSpPr>
              <p:cNvPr id="292952" name="Group 103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54" name="Freeform 104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5" name="Freeform 105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6" name="Freeform 106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7" name="Freeform 107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8" name="Freeform 108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9" name="Freeform 109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53" name="Line 110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7" name="Group 111"/>
            <p:cNvGrpSpPr>
              <a:grpSpLocks noChangeAspect="1"/>
            </p:cNvGrpSpPr>
            <p:nvPr/>
          </p:nvGrpSpPr>
          <p:grpSpPr bwMode="auto">
            <a:xfrm rot="5158859">
              <a:off x="2276" y="3253"/>
              <a:ext cx="139" cy="157"/>
              <a:chOff x="1584" y="3072"/>
              <a:chExt cx="816" cy="961"/>
            </a:xfrm>
          </p:grpSpPr>
          <p:grpSp>
            <p:nvGrpSpPr>
              <p:cNvPr id="292944" name="Group 112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46" name="Freeform 113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7" name="Freeform 114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8" name="Freeform 115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9" name="Freeform 116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0" name="Freeform 117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51" name="Freeform 118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45" name="Line 119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8" name="Group 120"/>
            <p:cNvGrpSpPr>
              <a:grpSpLocks noChangeAspect="1"/>
            </p:cNvGrpSpPr>
            <p:nvPr/>
          </p:nvGrpSpPr>
          <p:grpSpPr bwMode="auto">
            <a:xfrm rot="1981365">
              <a:off x="2095" y="3385"/>
              <a:ext cx="141" cy="153"/>
              <a:chOff x="1584" y="3072"/>
              <a:chExt cx="816" cy="961"/>
            </a:xfrm>
          </p:grpSpPr>
          <p:grpSp>
            <p:nvGrpSpPr>
              <p:cNvPr id="292936" name="Group 121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38" name="Freeform 122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9" name="Freeform 123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0" name="Freeform 124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1" name="Freeform 125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2" name="Freeform 126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43" name="Freeform 127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37" name="Line 128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09" name="Group 129"/>
            <p:cNvGrpSpPr>
              <a:grpSpLocks noChangeAspect="1"/>
            </p:cNvGrpSpPr>
            <p:nvPr/>
          </p:nvGrpSpPr>
          <p:grpSpPr bwMode="auto">
            <a:xfrm>
              <a:off x="1861" y="3616"/>
              <a:ext cx="141" cy="153"/>
              <a:chOff x="1584" y="3072"/>
              <a:chExt cx="816" cy="961"/>
            </a:xfrm>
          </p:grpSpPr>
          <p:grpSp>
            <p:nvGrpSpPr>
              <p:cNvPr id="292928" name="Group 130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30" name="Freeform 131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1" name="Freeform 132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2" name="Freeform 133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3" name="Freeform 134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4" name="Freeform 135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35" name="Freeform 136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29" name="Line 137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10" name="Group 138"/>
            <p:cNvGrpSpPr>
              <a:grpSpLocks noChangeAspect="1"/>
            </p:cNvGrpSpPr>
            <p:nvPr/>
          </p:nvGrpSpPr>
          <p:grpSpPr bwMode="auto">
            <a:xfrm>
              <a:off x="2033" y="3538"/>
              <a:ext cx="141" cy="154"/>
              <a:chOff x="1584" y="3072"/>
              <a:chExt cx="816" cy="961"/>
            </a:xfrm>
          </p:grpSpPr>
          <p:grpSp>
            <p:nvGrpSpPr>
              <p:cNvPr id="292920" name="Group 139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22" name="Freeform 140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3" name="Freeform 141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4" name="Freeform 142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5" name="Freeform 143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6" name="Freeform 144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27" name="Freeform 145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21" name="Line 146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92911" name="Group 147"/>
            <p:cNvGrpSpPr>
              <a:grpSpLocks noChangeAspect="1"/>
            </p:cNvGrpSpPr>
            <p:nvPr/>
          </p:nvGrpSpPr>
          <p:grpSpPr bwMode="auto">
            <a:xfrm rot="2694288" flipH="1">
              <a:off x="2455" y="3800"/>
              <a:ext cx="141" cy="154"/>
              <a:chOff x="1584" y="3072"/>
              <a:chExt cx="816" cy="961"/>
            </a:xfrm>
          </p:grpSpPr>
          <p:grpSp>
            <p:nvGrpSpPr>
              <p:cNvPr id="292912" name="Group 148"/>
              <p:cNvGrpSpPr>
                <a:grpSpLocks noChangeAspect="1"/>
              </p:cNvGrpSpPr>
              <p:nvPr/>
            </p:nvGrpSpPr>
            <p:grpSpPr bwMode="auto">
              <a:xfrm rot="-1717408">
                <a:off x="1584" y="3072"/>
                <a:ext cx="744" cy="912"/>
                <a:chOff x="2448" y="2064"/>
                <a:chExt cx="744" cy="912"/>
              </a:xfrm>
            </p:grpSpPr>
            <p:sp>
              <p:nvSpPr>
                <p:cNvPr id="292914" name="Freeform 149"/>
                <p:cNvSpPr>
                  <a:spLocks noChangeAspect="1"/>
                </p:cNvSpPr>
                <p:nvPr/>
              </p:nvSpPr>
              <p:spPr bwMode="auto">
                <a:xfrm>
                  <a:off x="2810" y="2195"/>
                  <a:ext cx="200" cy="202"/>
                </a:xfrm>
                <a:custGeom>
                  <a:avLst/>
                  <a:gdLst>
                    <a:gd name="T0" fmla="*/ 0 w 600"/>
                    <a:gd name="T1" fmla="*/ 0 h 608"/>
                    <a:gd name="T2" fmla="*/ 0 w 600"/>
                    <a:gd name="T3" fmla="*/ 0 h 608"/>
                    <a:gd name="T4" fmla="*/ 0 w 600"/>
                    <a:gd name="T5" fmla="*/ 0 h 608"/>
                    <a:gd name="T6" fmla="*/ 0 w 600"/>
                    <a:gd name="T7" fmla="*/ 0 h 608"/>
                    <a:gd name="T8" fmla="*/ 0 w 600"/>
                    <a:gd name="T9" fmla="*/ 0 h 608"/>
                    <a:gd name="T10" fmla="*/ 0 w 600"/>
                    <a:gd name="T11" fmla="*/ 0 h 608"/>
                    <a:gd name="T12" fmla="*/ 0 w 600"/>
                    <a:gd name="T13" fmla="*/ 0 h 608"/>
                    <a:gd name="T14" fmla="*/ 0 w 600"/>
                    <a:gd name="T15" fmla="*/ 0 h 608"/>
                    <a:gd name="T16" fmla="*/ 0 w 600"/>
                    <a:gd name="T17" fmla="*/ 0 h 608"/>
                    <a:gd name="T18" fmla="*/ 0 w 600"/>
                    <a:gd name="T19" fmla="*/ 0 h 608"/>
                    <a:gd name="T20" fmla="*/ 0 w 600"/>
                    <a:gd name="T21" fmla="*/ 0 h 608"/>
                    <a:gd name="T22" fmla="*/ 0 w 600"/>
                    <a:gd name="T23" fmla="*/ 0 h 608"/>
                    <a:gd name="T24" fmla="*/ 0 w 600"/>
                    <a:gd name="T25" fmla="*/ 0 h 608"/>
                    <a:gd name="T26" fmla="*/ 0 w 600"/>
                    <a:gd name="T27" fmla="*/ 0 h 608"/>
                    <a:gd name="T28" fmla="*/ 0 w 600"/>
                    <a:gd name="T29" fmla="*/ 0 h 608"/>
                    <a:gd name="T30" fmla="*/ 0 w 600"/>
                    <a:gd name="T31" fmla="*/ 0 h 608"/>
                    <a:gd name="T32" fmla="*/ 0 w 600"/>
                    <a:gd name="T33" fmla="*/ 0 h 608"/>
                    <a:gd name="T34" fmla="*/ 0 w 600"/>
                    <a:gd name="T35" fmla="*/ 0 h 608"/>
                    <a:gd name="T36" fmla="*/ 0 w 600"/>
                    <a:gd name="T37" fmla="*/ 0 h 608"/>
                    <a:gd name="T38" fmla="*/ 0 w 600"/>
                    <a:gd name="T39" fmla="*/ 0 h 608"/>
                    <a:gd name="T40" fmla="*/ 0 w 600"/>
                    <a:gd name="T41" fmla="*/ 0 h 608"/>
                    <a:gd name="T42" fmla="*/ 0 w 600"/>
                    <a:gd name="T43" fmla="*/ 0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5" name="Freeform 150"/>
                <p:cNvSpPr>
                  <a:spLocks noChangeAspect="1"/>
                </p:cNvSpPr>
                <p:nvPr/>
              </p:nvSpPr>
              <p:spPr bwMode="auto">
                <a:xfrm>
                  <a:off x="2712" y="2413"/>
                  <a:ext cx="206" cy="361"/>
                </a:xfrm>
                <a:custGeom>
                  <a:avLst/>
                  <a:gdLst>
                    <a:gd name="T0" fmla="*/ 0 w 619"/>
                    <a:gd name="T1" fmla="*/ 0 h 1085"/>
                    <a:gd name="T2" fmla="*/ 0 w 619"/>
                    <a:gd name="T3" fmla="*/ 0 h 1085"/>
                    <a:gd name="T4" fmla="*/ 0 w 619"/>
                    <a:gd name="T5" fmla="*/ 0 h 1085"/>
                    <a:gd name="T6" fmla="*/ 0 w 619"/>
                    <a:gd name="T7" fmla="*/ 0 h 1085"/>
                    <a:gd name="T8" fmla="*/ 0 w 619"/>
                    <a:gd name="T9" fmla="*/ 0 h 1085"/>
                    <a:gd name="T10" fmla="*/ 0 w 619"/>
                    <a:gd name="T11" fmla="*/ 0 h 1085"/>
                    <a:gd name="T12" fmla="*/ 0 w 619"/>
                    <a:gd name="T13" fmla="*/ 0 h 1085"/>
                    <a:gd name="T14" fmla="*/ 0 w 619"/>
                    <a:gd name="T15" fmla="*/ 0 h 1085"/>
                    <a:gd name="T16" fmla="*/ 0 w 619"/>
                    <a:gd name="T17" fmla="*/ 0 h 1085"/>
                    <a:gd name="T18" fmla="*/ 0 w 619"/>
                    <a:gd name="T19" fmla="*/ 0 h 1085"/>
                    <a:gd name="T20" fmla="*/ 0 w 619"/>
                    <a:gd name="T21" fmla="*/ 0 h 1085"/>
                    <a:gd name="T22" fmla="*/ 0 w 619"/>
                    <a:gd name="T23" fmla="*/ 0 h 1085"/>
                    <a:gd name="T24" fmla="*/ 0 w 619"/>
                    <a:gd name="T25" fmla="*/ 0 h 1085"/>
                    <a:gd name="T26" fmla="*/ 0 w 619"/>
                    <a:gd name="T27" fmla="*/ 0 h 1085"/>
                    <a:gd name="T28" fmla="*/ 0 w 619"/>
                    <a:gd name="T29" fmla="*/ 0 h 1085"/>
                    <a:gd name="T30" fmla="*/ 0 w 619"/>
                    <a:gd name="T31" fmla="*/ 0 h 1085"/>
                    <a:gd name="T32" fmla="*/ 0 w 619"/>
                    <a:gd name="T33" fmla="*/ 0 h 1085"/>
                    <a:gd name="T34" fmla="*/ 0 w 619"/>
                    <a:gd name="T35" fmla="*/ 0 h 1085"/>
                    <a:gd name="T36" fmla="*/ 0 w 619"/>
                    <a:gd name="T37" fmla="*/ 0 h 1085"/>
                    <a:gd name="T38" fmla="*/ 0 w 619"/>
                    <a:gd name="T39" fmla="*/ 0 h 1085"/>
                    <a:gd name="T40" fmla="*/ 0 w 619"/>
                    <a:gd name="T41" fmla="*/ 0 h 1085"/>
                    <a:gd name="T42" fmla="*/ 0 w 619"/>
                    <a:gd name="T43" fmla="*/ 0 h 1085"/>
                    <a:gd name="T44" fmla="*/ 0 w 619"/>
                    <a:gd name="T45" fmla="*/ 0 h 1085"/>
                    <a:gd name="T46" fmla="*/ 0 w 619"/>
                    <a:gd name="T47" fmla="*/ 0 h 1085"/>
                    <a:gd name="T48" fmla="*/ 0 w 619"/>
                    <a:gd name="T49" fmla="*/ 0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6" name="Freeform 151"/>
                <p:cNvSpPr>
                  <a:spLocks noChangeAspect="1"/>
                </p:cNvSpPr>
                <p:nvPr/>
              </p:nvSpPr>
              <p:spPr bwMode="auto">
                <a:xfrm>
                  <a:off x="2726" y="2706"/>
                  <a:ext cx="261" cy="270"/>
                </a:xfrm>
                <a:custGeom>
                  <a:avLst/>
                  <a:gdLst>
                    <a:gd name="T0" fmla="*/ 0 w 782"/>
                    <a:gd name="T1" fmla="*/ 0 h 808"/>
                    <a:gd name="T2" fmla="*/ 0 w 782"/>
                    <a:gd name="T3" fmla="*/ 0 h 808"/>
                    <a:gd name="T4" fmla="*/ 0 w 782"/>
                    <a:gd name="T5" fmla="*/ 0 h 808"/>
                    <a:gd name="T6" fmla="*/ 0 w 782"/>
                    <a:gd name="T7" fmla="*/ 0 h 808"/>
                    <a:gd name="T8" fmla="*/ 0 w 782"/>
                    <a:gd name="T9" fmla="*/ 0 h 808"/>
                    <a:gd name="T10" fmla="*/ 0 w 782"/>
                    <a:gd name="T11" fmla="*/ 0 h 808"/>
                    <a:gd name="T12" fmla="*/ 0 w 782"/>
                    <a:gd name="T13" fmla="*/ 0 h 808"/>
                    <a:gd name="T14" fmla="*/ 0 w 782"/>
                    <a:gd name="T15" fmla="*/ 0 h 808"/>
                    <a:gd name="T16" fmla="*/ 0 w 782"/>
                    <a:gd name="T17" fmla="*/ 0 h 808"/>
                    <a:gd name="T18" fmla="*/ 0 w 782"/>
                    <a:gd name="T19" fmla="*/ 0 h 808"/>
                    <a:gd name="T20" fmla="*/ 0 w 782"/>
                    <a:gd name="T21" fmla="*/ 0 h 808"/>
                    <a:gd name="T22" fmla="*/ 0 w 782"/>
                    <a:gd name="T23" fmla="*/ 0 h 808"/>
                    <a:gd name="T24" fmla="*/ 0 w 782"/>
                    <a:gd name="T25" fmla="*/ 0 h 808"/>
                    <a:gd name="T26" fmla="*/ 0 w 782"/>
                    <a:gd name="T27" fmla="*/ 0 h 808"/>
                    <a:gd name="T28" fmla="*/ 0 w 782"/>
                    <a:gd name="T29" fmla="*/ 0 h 808"/>
                    <a:gd name="T30" fmla="*/ 0 w 782"/>
                    <a:gd name="T31" fmla="*/ 0 h 808"/>
                    <a:gd name="T32" fmla="*/ 0 w 782"/>
                    <a:gd name="T33" fmla="*/ 0 h 808"/>
                    <a:gd name="T34" fmla="*/ 0 w 782"/>
                    <a:gd name="T35" fmla="*/ 0 h 808"/>
                    <a:gd name="T36" fmla="*/ 0 w 782"/>
                    <a:gd name="T37" fmla="*/ 0 h 808"/>
                    <a:gd name="T38" fmla="*/ 0 w 782"/>
                    <a:gd name="T39" fmla="*/ 0 h 808"/>
                    <a:gd name="T40" fmla="*/ 0 w 782"/>
                    <a:gd name="T41" fmla="*/ 0 h 808"/>
                    <a:gd name="T42" fmla="*/ 0 w 782"/>
                    <a:gd name="T43" fmla="*/ 0 h 808"/>
                    <a:gd name="T44" fmla="*/ 0 w 782"/>
                    <a:gd name="T45" fmla="*/ 0 h 808"/>
                    <a:gd name="T46" fmla="*/ 0 w 782"/>
                    <a:gd name="T47" fmla="*/ 0 h 808"/>
                    <a:gd name="T48" fmla="*/ 0 w 782"/>
                    <a:gd name="T49" fmla="*/ 0 h 808"/>
                    <a:gd name="T50" fmla="*/ 0 w 782"/>
                    <a:gd name="T51" fmla="*/ 0 h 808"/>
                    <a:gd name="T52" fmla="*/ 0 w 782"/>
                    <a:gd name="T53" fmla="*/ 0 h 808"/>
                    <a:gd name="T54" fmla="*/ 0 w 782"/>
                    <a:gd name="T55" fmla="*/ 0 h 808"/>
                    <a:gd name="T56" fmla="*/ 0 w 782"/>
                    <a:gd name="T57" fmla="*/ 0 h 808"/>
                    <a:gd name="T58" fmla="*/ 0 w 782"/>
                    <a:gd name="T59" fmla="*/ 0 h 808"/>
                    <a:gd name="T60" fmla="*/ 0 w 782"/>
                    <a:gd name="T61" fmla="*/ 0 h 808"/>
                    <a:gd name="T62" fmla="*/ 0 w 782"/>
                    <a:gd name="T63" fmla="*/ 0 h 808"/>
                    <a:gd name="T64" fmla="*/ 0 w 782"/>
                    <a:gd name="T65" fmla="*/ 0 h 808"/>
                    <a:gd name="T66" fmla="*/ 0 w 782"/>
                    <a:gd name="T67" fmla="*/ 0 h 808"/>
                    <a:gd name="T68" fmla="*/ 0 w 782"/>
                    <a:gd name="T69" fmla="*/ 0 h 808"/>
                    <a:gd name="T70" fmla="*/ 0 w 782"/>
                    <a:gd name="T71" fmla="*/ 0 h 808"/>
                    <a:gd name="T72" fmla="*/ 0 w 782"/>
                    <a:gd name="T73" fmla="*/ 0 h 808"/>
                    <a:gd name="T74" fmla="*/ 0 w 782"/>
                    <a:gd name="T75" fmla="*/ 0 h 808"/>
                    <a:gd name="T76" fmla="*/ 0 w 782"/>
                    <a:gd name="T77" fmla="*/ 0 h 808"/>
                    <a:gd name="T78" fmla="*/ 0 w 782"/>
                    <a:gd name="T79" fmla="*/ 0 h 808"/>
                    <a:gd name="T80" fmla="*/ 0 w 782"/>
                    <a:gd name="T81" fmla="*/ 0 h 808"/>
                    <a:gd name="T82" fmla="*/ 0 w 782"/>
                    <a:gd name="T83" fmla="*/ 0 h 808"/>
                    <a:gd name="T84" fmla="*/ 0 w 782"/>
                    <a:gd name="T85" fmla="*/ 0 h 808"/>
                    <a:gd name="T86" fmla="*/ 0 w 782"/>
                    <a:gd name="T87" fmla="*/ 0 h 808"/>
                    <a:gd name="T88" fmla="*/ 0 w 782"/>
                    <a:gd name="T89" fmla="*/ 0 h 808"/>
                    <a:gd name="T90" fmla="*/ 0 w 782"/>
                    <a:gd name="T91" fmla="*/ 0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7" name="Freeform 152"/>
                <p:cNvSpPr>
                  <a:spLocks noChangeAspect="1"/>
                </p:cNvSpPr>
                <p:nvPr/>
              </p:nvSpPr>
              <p:spPr bwMode="auto">
                <a:xfrm>
                  <a:off x="2448" y="2645"/>
                  <a:ext cx="331" cy="256"/>
                </a:xfrm>
                <a:custGeom>
                  <a:avLst/>
                  <a:gdLst>
                    <a:gd name="T0" fmla="*/ 0 w 992"/>
                    <a:gd name="T1" fmla="*/ 0 h 770"/>
                    <a:gd name="T2" fmla="*/ 0 w 992"/>
                    <a:gd name="T3" fmla="*/ 0 h 770"/>
                    <a:gd name="T4" fmla="*/ 0 w 992"/>
                    <a:gd name="T5" fmla="*/ 0 h 770"/>
                    <a:gd name="T6" fmla="*/ 0 w 992"/>
                    <a:gd name="T7" fmla="*/ 0 h 770"/>
                    <a:gd name="T8" fmla="*/ 0 w 992"/>
                    <a:gd name="T9" fmla="*/ 0 h 770"/>
                    <a:gd name="T10" fmla="*/ 0 w 992"/>
                    <a:gd name="T11" fmla="*/ 0 h 770"/>
                    <a:gd name="T12" fmla="*/ 0 w 992"/>
                    <a:gd name="T13" fmla="*/ 0 h 770"/>
                    <a:gd name="T14" fmla="*/ 0 w 992"/>
                    <a:gd name="T15" fmla="*/ 0 h 770"/>
                    <a:gd name="T16" fmla="*/ 0 w 992"/>
                    <a:gd name="T17" fmla="*/ 0 h 770"/>
                    <a:gd name="T18" fmla="*/ 0 w 992"/>
                    <a:gd name="T19" fmla="*/ 0 h 770"/>
                    <a:gd name="T20" fmla="*/ 0 w 992"/>
                    <a:gd name="T21" fmla="*/ 0 h 770"/>
                    <a:gd name="T22" fmla="*/ 0 w 992"/>
                    <a:gd name="T23" fmla="*/ 0 h 770"/>
                    <a:gd name="T24" fmla="*/ 0 w 992"/>
                    <a:gd name="T25" fmla="*/ 0 h 770"/>
                    <a:gd name="T26" fmla="*/ 0 w 992"/>
                    <a:gd name="T27" fmla="*/ 0 h 770"/>
                    <a:gd name="T28" fmla="*/ 0 w 992"/>
                    <a:gd name="T29" fmla="*/ 0 h 770"/>
                    <a:gd name="T30" fmla="*/ 0 w 992"/>
                    <a:gd name="T31" fmla="*/ 0 h 770"/>
                    <a:gd name="T32" fmla="*/ 0 w 992"/>
                    <a:gd name="T33" fmla="*/ 0 h 770"/>
                    <a:gd name="T34" fmla="*/ 0 w 992"/>
                    <a:gd name="T35" fmla="*/ 0 h 770"/>
                    <a:gd name="T36" fmla="*/ 0 w 992"/>
                    <a:gd name="T37" fmla="*/ 0 h 770"/>
                    <a:gd name="T38" fmla="*/ 0 w 992"/>
                    <a:gd name="T39" fmla="*/ 0 h 770"/>
                    <a:gd name="T40" fmla="*/ 0 w 992"/>
                    <a:gd name="T41" fmla="*/ 0 h 770"/>
                    <a:gd name="T42" fmla="*/ 0 w 992"/>
                    <a:gd name="T43" fmla="*/ 0 h 770"/>
                    <a:gd name="T44" fmla="*/ 0 w 992"/>
                    <a:gd name="T45" fmla="*/ 0 h 770"/>
                    <a:gd name="T46" fmla="*/ 0 w 992"/>
                    <a:gd name="T47" fmla="*/ 0 h 770"/>
                    <a:gd name="T48" fmla="*/ 0 w 992"/>
                    <a:gd name="T49" fmla="*/ 0 h 770"/>
                    <a:gd name="T50" fmla="*/ 0 w 992"/>
                    <a:gd name="T51" fmla="*/ 0 h 770"/>
                    <a:gd name="T52" fmla="*/ 0 w 992"/>
                    <a:gd name="T53" fmla="*/ 0 h 770"/>
                    <a:gd name="T54" fmla="*/ 0 w 992"/>
                    <a:gd name="T55" fmla="*/ 0 h 770"/>
                    <a:gd name="T56" fmla="*/ 0 w 992"/>
                    <a:gd name="T57" fmla="*/ 0 h 770"/>
                    <a:gd name="T58" fmla="*/ 0 w 992"/>
                    <a:gd name="T59" fmla="*/ 0 h 770"/>
                    <a:gd name="T60" fmla="*/ 0 w 992"/>
                    <a:gd name="T61" fmla="*/ 0 h 770"/>
                    <a:gd name="T62" fmla="*/ 0 w 992"/>
                    <a:gd name="T63" fmla="*/ 0 h 770"/>
                    <a:gd name="T64" fmla="*/ 0 w 992"/>
                    <a:gd name="T65" fmla="*/ 0 h 770"/>
                    <a:gd name="T66" fmla="*/ 0 w 992"/>
                    <a:gd name="T67" fmla="*/ 0 h 770"/>
                    <a:gd name="T68" fmla="*/ 0 w 992"/>
                    <a:gd name="T69" fmla="*/ 0 h 770"/>
                    <a:gd name="T70" fmla="*/ 0 w 992"/>
                    <a:gd name="T71" fmla="*/ 0 h 770"/>
                    <a:gd name="T72" fmla="*/ 0 w 992"/>
                    <a:gd name="T73" fmla="*/ 0 h 770"/>
                    <a:gd name="T74" fmla="*/ 0 w 992"/>
                    <a:gd name="T75" fmla="*/ 0 h 770"/>
                    <a:gd name="T76" fmla="*/ 0 w 992"/>
                    <a:gd name="T77" fmla="*/ 0 h 770"/>
                    <a:gd name="T78" fmla="*/ 0 w 992"/>
                    <a:gd name="T79" fmla="*/ 0 h 770"/>
                    <a:gd name="T80" fmla="*/ 0 w 992"/>
                    <a:gd name="T81" fmla="*/ 0 h 770"/>
                    <a:gd name="T82" fmla="*/ 0 w 992"/>
                    <a:gd name="T83" fmla="*/ 0 h 770"/>
                    <a:gd name="T84" fmla="*/ 0 w 992"/>
                    <a:gd name="T85" fmla="*/ 0 h 770"/>
                    <a:gd name="T86" fmla="*/ 0 w 992"/>
                    <a:gd name="T87" fmla="*/ 0 h 770"/>
                    <a:gd name="T88" fmla="*/ 0 w 992"/>
                    <a:gd name="T89" fmla="*/ 0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8" name="Freeform 153"/>
                <p:cNvSpPr>
                  <a:spLocks noChangeAspect="1"/>
                </p:cNvSpPr>
                <p:nvPr/>
              </p:nvSpPr>
              <p:spPr bwMode="auto">
                <a:xfrm>
                  <a:off x="2605" y="2064"/>
                  <a:ext cx="233" cy="405"/>
                </a:xfrm>
                <a:custGeom>
                  <a:avLst/>
                  <a:gdLst>
                    <a:gd name="T0" fmla="*/ 0 w 699"/>
                    <a:gd name="T1" fmla="*/ 0 h 1216"/>
                    <a:gd name="T2" fmla="*/ 0 w 699"/>
                    <a:gd name="T3" fmla="*/ 0 h 1216"/>
                    <a:gd name="T4" fmla="*/ 0 w 699"/>
                    <a:gd name="T5" fmla="*/ 0 h 1216"/>
                    <a:gd name="T6" fmla="*/ 0 w 699"/>
                    <a:gd name="T7" fmla="*/ 0 h 1216"/>
                    <a:gd name="T8" fmla="*/ 0 w 699"/>
                    <a:gd name="T9" fmla="*/ 0 h 1216"/>
                    <a:gd name="T10" fmla="*/ 0 w 699"/>
                    <a:gd name="T11" fmla="*/ 0 h 1216"/>
                    <a:gd name="T12" fmla="*/ 0 w 699"/>
                    <a:gd name="T13" fmla="*/ 0 h 1216"/>
                    <a:gd name="T14" fmla="*/ 0 w 699"/>
                    <a:gd name="T15" fmla="*/ 0 h 1216"/>
                    <a:gd name="T16" fmla="*/ 0 w 699"/>
                    <a:gd name="T17" fmla="*/ 0 h 1216"/>
                    <a:gd name="T18" fmla="*/ 0 w 699"/>
                    <a:gd name="T19" fmla="*/ 0 h 1216"/>
                    <a:gd name="T20" fmla="*/ 0 w 699"/>
                    <a:gd name="T21" fmla="*/ 0 h 1216"/>
                    <a:gd name="T22" fmla="*/ 0 w 699"/>
                    <a:gd name="T23" fmla="*/ 0 h 1216"/>
                    <a:gd name="T24" fmla="*/ 0 w 699"/>
                    <a:gd name="T25" fmla="*/ 0 h 1216"/>
                    <a:gd name="T26" fmla="*/ 0 w 699"/>
                    <a:gd name="T27" fmla="*/ 0 h 1216"/>
                    <a:gd name="T28" fmla="*/ 0 w 699"/>
                    <a:gd name="T29" fmla="*/ 0 h 1216"/>
                    <a:gd name="T30" fmla="*/ 0 w 699"/>
                    <a:gd name="T31" fmla="*/ 0 h 1216"/>
                    <a:gd name="T32" fmla="*/ 0 w 699"/>
                    <a:gd name="T33" fmla="*/ 0 h 1216"/>
                    <a:gd name="T34" fmla="*/ 0 w 699"/>
                    <a:gd name="T35" fmla="*/ 0 h 1216"/>
                    <a:gd name="T36" fmla="*/ 0 w 699"/>
                    <a:gd name="T37" fmla="*/ 0 h 1216"/>
                    <a:gd name="T38" fmla="*/ 0 w 699"/>
                    <a:gd name="T39" fmla="*/ 0 h 1216"/>
                    <a:gd name="T40" fmla="*/ 0 w 699"/>
                    <a:gd name="T41" fmla="*/ 0 h 1216"/>
                    <a:gd name="T42" fmla="*/ 0 w 699"/>
                    <a:gd name="T43" fmla="*/ 0 h 1216"/>
                    <a:gd name="T44" fmla="*/ 0 w 699"/>
                    <a:gd name="T45" fmla="*/ 0 h 1216"/>
                    <a:gd name="T46" fmla="*/ 0 w 699"/>
                    <a:gd name="T47" fmla="*/ 0 h 1216"/>
                    <a:gd name="T48" fmla="*/ 0 w 699"/>
                    <a:gd name="T49" fmla="*/ 0 h 1216"/>
                    <a:gd name="T50" fmla="*/ 0 w 699"/>
                    <a:gd name="T51" fmla="*/ 0 h 1216"/>
                    <a:gd name="T52" fmla="*/ 0 w 699"/>
                    <a:gd name="T53" fmla="*/ 0 h 1216"/>
                    <a:gd name="T54" fmla="*/ 0 w 699"/>
                    <a:gd name="T55" fmla="*/ 0 h 1216"/>
                    <a:gd name="T56" fmla="*/ 0 w 699"/>
                    <a:gd name="T57" fmla="*/ 0 h 1216"/>
                    <a:gd name="T58" fmla="*/ 0 w 699"/>
                    <a:gd name="T59" fmla="*/ 0 h 1216"/>
                    <a:gd name="T60" fmla="*/ 0 w 699"/>
                    <a:gd name="T61" fmla="*/ 0 h 1216"/>
                    <a:gd name="T62" fmla="*/ 0 w 699"/>
                    <a:gd name="T63" fmla="*/ 0 h 1216"/>
                    <a:gd name="T64" fmla="*/ 0 w 699"/>
                    <a:gd name="T65" fmla="*/ 0 h 1216"/>
                    <a:gd name="T66" fmla="*/ 0 w 699"/>
                    <a:gd name="T67" fmla="*/ 0 h 1216"/>
                    <a:gd name="T68" fmla="*/ 0 w 699"/>
                    <a:gd name="T69" fmla="*/ 0 h 1216"/>
                    <a:gd name="T70" fmla="*/ 0 w 699"/>
                    <a:gd name="T71" fmla="*/ 0 h 1216"/>
                    <a:gd name="T72" fmla="*/ 0 w 699"/>
                    <a:gd name="T73" fmla="*/ 0 h 1216"/>
                    <a:gd name="T74" fmla="*/ 0 w 699"/>
                    <a:gd name="T75" fmla="*/ 0 h 1216"/>
                    <a:gd name="T76" fmla="*/ 0 w 699"/>
                    <a:gd name="T77" fmla="*/ 0 h 1216"/>
                    <a:gd name="T78" fmla="*/ 0 w 699"/>
                    <a:gd name="T79" fmla="*/ 0 h 1216"/>
                    <a:gd name="T80" fmla="*/ 0 w 699"/>
                    <a:gd name="T81" fmla="*/ 0 h 1216"/>
                    <a:gd name="T82" fmla="*/ 0 w 699"/>
                    <a:gd name="T83" fmla="*/ 0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919" name="Freeform 154"/>
                <p:cNvSpPr>
                  <a:spLocks noChangeAspect="1"/>
                </p:cNvSpPr>
                <p:nvPr/>
              </p:nvSpPr>
              <p:spPr bwMode="auto">
                <a:xfrm>
                  <a:off x="2887" y="2100"/>
                  <a:ext cx="305" cy="379"/>
                </a:xfrm>
                <a:custGeom>
                  <a:avLst/>
                  <a:gdLst>
                    <a:gd name="T0" fmla="*/ 0 w 915"/>
                    <a:gd name="T1" fmla="*/ 0 h 1139"/>
                    <a:gd name="T2" fmla="*/ 0 w 915"/>
                    <a:gd name="T3" fmla="*/ 0 h 1139"/>
                    <a:gd name="T4" fmla="*/ 0 w 915"/>
                    <a:gd name="T5" fmla="*/ 0 h 1139"/>
                    <a:gd name="T6" fmla="*/ 0 w 915"/>
                    <a:gd name="T7" fmla="*/ 0 h 1139"/>
                    <a:gd name="T8" fmla="*/ 0 w 915"/>
                    <a:gd name="T9" fmla="*/ 0 h 1139"/>
                    <a:gd name="T10" fmla="*/ 0 w 915"/>
                    <a:gd name="T11" fmla="*/ 0 h 1139"/>
                    <a:gd name="T12" fmla="*/ 0 w 915"/>
                    <a:gd name="T13" fmla="*/ 0 h 1139"/>
                    <a:gd name="T14" fmla="*/ 0 w 915"/>
                    <a:gd name="T15" fmla="*/ 0 h 1139"/>
                    <a:gd name="T16" fmla="*/ 0 w 915"/>
                    <a:gd name="T17" fmla="*/ 0 h 1139"/>
                    <a:gd name="T18" fmla="*/ 0 w 915"/>
                    <a:gd name="T19" fmla="*/ 0 h 1139"/>
                    <a:gd name="T20" fmla="*/ 0 w 915"/>
                    <a:gd name="T21" fmla="*/ 0 h 1139"/>
                    <a:gd name="T22" fmla="*/ 0 w 915"/>
                    <a:gd name="T23" fmla="*/ 0 h 1139"/>
                    <a:gd name="T24" fmla="*/ 0 w 915"/>
                    <a:gd name="T25" fmla="*/ 0 h 1139"/>
                    <a:gd name="T26" fmla="*/ 0 w 915"/>
                    <a:gd name="T27" fmla="*/ 0 h 1139"/>
                    <a:gd name="T28" fmla="*/ 0 w 915"/>
                    <a:gd name="T29" fmla="*/ 0 h 1139"/>
                    <a:gd name="T30" fmla="*/ 0 w 915"/>
                    <a:gd name="T31" fmla="*/ 0 h 1139"/>
                    <a:gd name="T32" fmla="*/ 0 w 915"/>
                    <a:gd name="T33" fmla="*/ 0 h 1139"/>
                    <a:gd name="T34" fmla="*/ 0 w 915"/>
                    <a:gd name="T35" fmla="*/ 0 h 1139"/>
                    <a:gd name="T36" fmla="*/ 0 w 915"/>
                    <a:gd name="T37" fmla="*/ 0 h 1139"/>
                    <a:gd name="T38" fmla="*/ 0 w 915"/>
                    <a:gd name="T39" fmla="*/ 0 h 1139"/>
                    <a:gd name="T40" fmla="*/ 0 w 915"/>
                    <a:gd name="T41" fmla="*/ 0 h 1139"/>
                    <a:gd name="T42" fmla="*/ 0 w 915"/>
                    <a:gd name="T43" fmla="*/ 0 h 1139"/>
                    <a:gd name="T44" fmla="*/ 0 w 915"/>
                    <a:gd name="T45" fmla="*/ 0 h 1139"/>
                    <a:gd name="T46" fmla="*/ 0 w 915"/>
                    <a:gd name="T47" fmla="*/ 0 h 1139"/>
                    <a:gd name="T48" fmla="*/ 0 w 915"/>
                    <a:gd name="T49" fmla="*/ 0 h 1139"/>
                    <a:gd name="T50" fmla="*/ 0 w 915"/>
                    <a:gd name="T51" fmla="*/ 0 h 1139"/>
                    <a:gd name="T52" fmla="*/ 0 w 915"/>
                    <a:gd name="T53" fmla="*/ 0 h 1139"/>
                    <a:gd name="T54" fmla="*/ 0 w 915"/>
                    <a:gd name="T55" fmla="*/ 0 h 1139"/>
                    <a:gd name="T56" fmla="*/ 0 w 915"/>
                    <a:gd name="T57" fmla="*/ 0 h 1139"/>
                    <a:gd name="T58" fmla="*/ 0 w 915"/>
                    <a:gd name="T59" fmla="*/ 0 h 1139"/>
                    <a:gd name="T60" fmla="*/ 0 w 915"/>
                    <a:gd name="T61" fmla="*/ 0 h 1139"/>
                    <a:gd name="T62" fmla="*/ 0 w 915"/>
                    <a:gd name="T63" fmla="*/ 0 h 1139"/>
                    <a:gd name="T64" fmla="*/ 0 w 915"/>
                    <a:gd name="T65" fmla="*/ 0 h 1139"/>
                    <a:gd name="T66" fmla="*/ 0 w 915"/>
                    <a:gd name="T67" fmla="*/ 0 h 1139"/>
                    <a:gd name="T68" fmla="*/ 0 w 915"/>
                    <a:gd name="T69" fmla="*/ 0 h 1139"/>
                    <a:gd name="T70" fmla="*/ 0 w 915"/>
                    <a:gd name="T71" fmla="*/ 0 h 1139"/>
                    <a:gd name="T72" fmla="*/ 0 w 915"/>
                    <a:gd name="T73" fmla="*/ 0 h 1139"/>
                    <a:gd name="T74" fmla="*/ 0 w 915"/>
                    <a:gd name="T75" fmla="*/ 0 h 1139"/>
                    <a:gd name="T76" fmla="*/ 0 w 915"/>
                    <a:gd name="T77" fmla="*/ 0 h 1139"/>
                    <a:gd name="T78" fmla="*/ 0 w 915"/>
                    <a:gd name="T79" fmla="*/ 0 h 1139"/>
                    <a:gd name="T80" fmla="*/ 0 w 915"/>
                    <a:gd name="T81" fmla="*/ 0 h 1139"/>
                    <a:gd name="T82" fmla="*/ 0 w 915"/>
                    <a:gd name="T83" fmla="*/ 0 h 1139"/>
                    <a:gd name="T84" fmla="*/ 0 w 915"/>
                    <a:gd name="T85" fmla="*/ 0 h 1139"/>
                    <a:gd name="T86" fmla="*/ 0 w 915"/>
                    <a:gd name="T87" fmla="*/ 0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6350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913" name="Line 155"/>
              <p:cNvSpPr>
                <a:spLocks noChangeAspect="1" noChangeShapeType="1"/>
              </p:cNvSpPr>
              <p:nvPr/>
            </p:nvSpPr>
            <p:spPr bwMode="auto">
              <a:xfrm flipV="1">
                <a:off x="1824" y="3840"/>
                <a:ext cx="576" cy="193"/>
              </a:xfrm>
              <a:prstGeom prst="line">
                <a:avLst/>
              </a:prstGeom>
              <a:noFill/>
              <a:ln w="6350">
                <a:solidFill>
                  <a:schemeClr val="hlink"/>
                </a:solidFill>
                <a:round/>
                <a:headEnd/>
                <a:tailEnd type="arrow" w="sm" len="sm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292872" name="AutoShape 156"/>
          <p:cNvSpPr>
            <a:spLocks noChangeArrowheads="1"/>
          </p:cNvSpPr>
          <p:nvPr/>
        </p:nvSpPr>
        <p:spPr bwMode="auto">
          <a:xfrm>
            <a:off x="1752600" y="4038600"/>
            <a:ext cx="1447800" cy="13716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2873" name="AutoShape 157"/>
          <p:cNvSpPr>
            <a:spLocks noChangeArrowheads="1"/>
          </p:cNvSpPr>
          <p:nvPr/>
        </p:nvSpPr>
        <p:spPr bwMode="auto">
          <a:xfrm>
            <a:off x="2971800" y="4038600"/>
            <a:ext cx="1447800" cy="1371600"/>
          </a:xfrm>
          <a:prstGeom prst="triangle">
            <a:avLst>
              <a:gd name="adj" fmla="val 50000"/>
            </a:avLst>
          </a:prstGeom>
          <a:noFill/>
          <a:ln w="38100">
            <a:solidFill>
              <a:schemeClr val="hlink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endParaRPr lang="en-CA" altLang="en-US" sz="3000" i="0"/>
          </a:p>
        </p:txBody>
      </p:sp>
      <p:sp>
        <p:nvSpPr>
          <p:cNvPr id="292874" name="Freeform 158"/>
          <p:cNvSpPr>
            <a:spLocks/>
          </p:cNvSpPr>
          <p:nvPr/>
        </p:nvSpPr>
        <p:spPr bwMode="auto">
          <a:xfrm>
            <a:off x="2667000" y="3048000"/>
            <a:ext cx="381000" cy="381000"/>
          </a:xfrm>
          <a:custGeom>
            <a:avLst/>
            <a:gdLst>
              <a:gd name="T0" fmla="*/ 0 w 240"/>
              <a:gd name="T1" fmla="*/ 0 h 240"/>
              <a:gd name="T2" fmla="*/ 2147483647 w 240"/>
              <a:gd name="T3" fmla="*/ 2147483647 h 240"/>
              <a:gd name="T4" fmla="*/ 2147483647 w 240"/>
              <a:gd name="T5" fmla="*/ 2147483647 h 240"/>
              <a:gd name="T6" fmla="*/ 0 60000 65536"/>
              <a:gd name="T7" fmla="*/ 0 60000 65536"/>
              <a:gd name="T8" fmla="*/ 0 60000 65536"/>
              <a:gd name="T9" fmla="*/ 0 w 240"/>
              <a:gd name="T10" fmla="*/ 0 h 240"/>
              <a:gd name="T11" fmla="*/ 240 w 240"/>
              <a:gd name="T12" fmla="*/ 240 h 24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240" h="240">
                <a:moveTo>
                  <a:pt x="0" y="0"/>
                </a:moveTo>
                <a:cubicBezTo>
                  <a:pt x="76" y="28"/>
                  <a:pt x="152" y="56"/>
                  <a:pt x="192" y="96"/>
                </a:cubicBezTo>
                <a:cubicBezTo>
                  <a:pt x="232" y="136"/>
                  <a:pt x="236" y="188"/>
                  <a:pt x="240" y="240"/>
                </a:cubicBez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stealth" w="med" len="med"/>
            <a:tailEnd type="stealth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92875" name="Text Box 159"/>
          <p:cNvSpPr txBox="1">
            <a:spLocks noChangeArrowheads="1"/>
          </p:cNvSpPr>
          <p:nvPr/>
        </p:nvSpPr>
        <p:spPr bwMode="auto">
          <a:xfrm>
            <a:off x="609600" y="5527675"/>
            <a:ext cx="158273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If </a:t>
            </a:r>
            <a:r>
              <a:rPr lang="en-US" altLang="en-US" sz="2000" b="1" i="0">
                <a:cs typeface="Times New Roman" pitchFamily="18" charset="0"/>
              </a:rPr>
              <a:t>key &lt; root</a:t>
            </a:r>
            <a:r>
              <a:rPr lang="en-US" altLang="en-US" sz="2000" i="0">
                <a:cs typeface="Times New Roman" pitchFamily="18" charset="0"/>
              </a:rPr>
              <a:t>,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then key is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in left half.</a:t>
            </a:r>
            <a:endParaRPr lang="en-CA" altLang="en-US" sz="2000" i="0">
              <a:cs typeface="Times New Roman" pitchFamily="18" charset="0"/>
            </a:endParaRPr>
          </a:p>
        </p:txBody>
      </p:sp>
      <p:sp>
        <p:nvSpPr>
          <p:cNvPr id="292876" name="Text Box 160"/>
          <p:cNvSpPr txBox="1">
            <a:spLocks noChangeArrowheads="1"/>
          </p:cNvSpPr>
          <p:nvPr/>
        </p:nvSpPr>
        <p:spPr bwMode="auto">
          <a:xfrm>
            <a:off x="3886200" y="5546725"/>
            <a:ext cx="158273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If </a:t>
            </a:r>
            <a:r>
              <a:rPr lang="en-US" altLang="en-US" sz="2000" b="1" i="0">
                <a:cs typeface="Times New Roman" pitchFamily="18" charset="0"/>
              </a:rPr>
              <a:t>key &gt; root</a:t>
            </a:r>
            <a:r>
              <a:rPr lang="en-US" altLang="en-US" sz="2000" i="0">
                <a:cs typeface="Times New Roman" pitchFamily="18" charset="0"/>
              </a:rPr>
              <a:t>,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then key is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in right half.</a:t>
            </a:r>
            <a:endParaRPr lang="en-CA" altLang="en-US" sz="2000" i="0">
              <a:cs typeface="Times New Roman" pitchFamily="18" charset="0"/>
            </a:endParaRPr>
          </a:p>
        </p:txBody>
      </p:sp>
      <p:sp>
        <p:nvSpPr>
          <p:cNvPr id="292877" name="Text Box 161"/>
          <p:cNvSpPr txBox="1">
            <a:spLocks noChangeArrowheads="1"/>
          </p:cNvSpPr>
          <p:nvPr/>
        </p:nvSpPr>
        <p:spPr bwMode="auto">
          <a:xfrm>
            <a:off x="2286000" y="5546725"/>
            <a:ext cx="1582738" cy="10064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If </a:t>
            </a:r>
            <a:r>
              <a:rPr lang="en-US" altLang="en-US" sz="2000" b="1" i="0">
                <a:cs typeface="Times New Roman" pitchFamily="18" charset="0"/>
              </a:rPr>
              <a:t>key = root</a:t>
            </a:r>
            <a:r>
              <a:rPr lang="en-US" altLang="en-US" sz="2000" i="0">
                <a:cs typeface="Times New Roman" pitchFamily="18" charset="0"/>
              </a:rPr>
              <a:t>,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then key is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cs typeface="Times New Roman" pitchFamily="18" charset="0"/>
              </a:rPr>
              <a:t>found</a:t>
            </a:r>
            <a:endParaRPr lang="en-CA" altLang="en-US" sz="2000" i="0">
              <a:cs typeface="Times New Roman" pitchFamily="18" charset="0"/>
            </a:endParaRPr>
          </a:p>
        </p:txBody>
      </p:sp>
      <p:grpSp>
        <p:nvGrpSpPr>
          <p:cNvPr id="30" name="Group 192"/>
          <p:cNvGrpSpPr>
            <a:grpSpLocks/>
          </p:cNvGrpSpPr>
          <p:nvPr/>
        </p:nvGrpSpPr>
        <p:grpSpPr bwMode="auto">
          <a:xfrm>
            <a:off x="6934200" y="304800"/>
            <a:ext cx="1981200" cy="1524000"/>
            <a:chOff x="2640" y="768"/>
            <a:chExt cx="1248" cy="960"/>
          </a:xfrm>
        </p:grpSpPr>
        <p:grpSp>
          <p:nvGrpSpPr>
            <p:cNvPr id="292880" name="Group 163"/>
            <p:cNvGrpSpPr>
              <a:grpSpLocks/>
            </p:cNvGrpSpPr>
            <p:nvPr/>
          </p:nvGrpSpPr>
          <p:grpSpPr bwMode="auto">
            <a:xfrm flipH="1">
              <a:off x="2640" y="864"/>
              <a:ext cx="240" cy="626"/>
              <a:chOff x="2308" y="1513"/>
              <a:chExt cx="1162" cy="2570"/>
            </a:xfrm>
          </p:grpSpPr>
          <p:grpSp>
            <p:nvGrpSpPr>
              <p:cNvPr id="292883" name="Group 1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92891" name="Freeform 1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2" name="Freeform 1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3" name="Freeform 1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4" name="Freeform 1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5" name="Freeform 1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92896" name="Freeform 1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92884" name="Freeform 1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5" name="Freeform 1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2886" name="Oval 1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92887" name="Oval 1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92888" name="Oval 1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92889" name="Oval 1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92890" name="Oval 1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92881" name="Line 179"/>
            <p:cNvSpPr>
              <a:spLocks noChangeShapeType="1"/>
            </p:cNvSpPr>
            <p:nvPr/>
          </p:nvSpPr>
          <p:spPr bwMode="auto">
            <a:xfrm flipV="1">
              <a:off x="2928" y="816"/>
              <a:ext cx="960" cy="76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82" name="Line 181"/>
            <p:cNvSpPr>
              <a:spLocks noChangeShapeType="1"/>
            </p:cNvSpPr>
            <p:nvPr/>
          </p:nvSpPr>
          <p:spPr bwMode="auto">
            <a:xfrm>
              <a:off x="3024" y="768"/>
              <a:ext cx="768" cy="96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92879" name="Rectangle 179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3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3890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93891" name="Picture 5" descr="02-243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90500" y="933450"/>
            <a:ext cx="8763000" cy="49911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3892" name="Rectangle 3"/>
          <p:cNvSpPr>
            <a:spLocks noChangeArrowheads="1"/>
          </p:cNvSpPr>
          <p:nvPr/>
        </p:nvSpPr>
        <p:spPr bwMode="auto">
          <a:xfrm>
            <a:off x="7559675" y="228600"/>
            <a:ext cx="108426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u="sng">
                <a:solidFill>
                  <a:schemeClr val="tx2"/>
                </a:solidFill>
              </a:rPr>
              <a:t>(BST)</a:t>
            </a:r>
          </a:p>
        </p:txBody>
      </p:sp>
    </p:spTree>
  </p:cSld>
  <p:clrMapOvr>
    <a:masterClrMapping/>
  </p:clrMapOvr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003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600200"/>
            <a:ext cx="7772400" cy="2286000"/>
          </a:xfrm>
        </p:spPr>
        <p:txBody>
          <a:bodyPr/>
          <a:lstStyle/>
          <a:p>
            <a:pPr eaLnBrk="1" hangingPunct="1"/>
            <a:r>
              <a:rPr lang="en-US" altLang="en-US" sz="4800" dirty="0"/>
              <a:t>Things to Remember</a:t>
            </a:r>
            <a:br>
              <a:rPr lang="en-US" altLang="en-US" sz="4800" dirty="0"/>
            </a:br>
            <a:r>
              <a:rPr lang="en-US" altLang="en-US" sz="4800" dirty="0"/>
              <a:t> </a:t>
            </a:r>
            <a:br>
              <a:rPr lang="en-US" altLang="en-US" sz="4800" dirty="0"/>
            </a:br>
            <a:r>
              <a:rPr lang="en-US" altLang="en-US" sz="4800" dirty="0"/>
              <a:t>Things to </a:t>
            </a:r>
            <a:r>
              <a:rPr lang="en-US" altLang="en-US" sz="4800" dirty="0">
                <a:solidFill>
                  <a:schemeClr val="hlink"/>
                </a:solidFill>
              </a:rPr>
              <a:t>Do</a:t>
            </a:r>
            <a:r>
              <a:rPr lang="en-US" altLang="en-US" sz="4800" dirty="0"/>
              <a:t> </a:t>
            </a:r>
            <a:br>
              <a:rPr lang="en-US" altLang="en-US" sz="4800" dirty="0"/>
            </a:br>
            <a:r>
              <a:rPr lang="en-US" altLang="en-US" sz="4800" dirty="0"/>
              <a:t>and </a:t>
            </a:r>
            <a:br>
              <a:rPr lang="en-US" altLang="en-US" sz="4800" dirty="0"/>
            </a:br>
            <a:r>
              <a:rPr lang="en-US" altLang="en-US" sz="4800" dirty="0"/>
              <a:t>Things </a:t>
            </a:r>
            <a:r>
              <a:rPr lang="en-US" altLang="en-US" sz="4800" dirty="0">
                <a:solidFill>
                  <a:schemeClr val="hlink"/>
                </a:solidFill>
              </a:rPr>
              <a:t>NOT TO DO</a:t>
            </a:r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4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Friends &amp; Strong Induction</a:t>
            </a:r>
          </a:p>
        </p:txBody>
      </p:sp>
      <p:sp>
        <p:nvSpPr>
          <p:cNvPr id="129028" name="Text Box 3"/>
          <p:cNvSpPr txBox="1">
            <a:spLocks noChangeArrowheads="1"/>
          </p:cNvSpPr>
          <p:nvPr/>
        </p:nvSpPr>
        <p:spPr bwMode="auto">
          <a:xfrm>
            <a:off x="1223963" y="838200"/>
            <a:ext cx="6853237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Recursive Algorithm: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Assume you have an algorithm that works.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Use it to write an algorithm that works.</a:t>
            </a:r>
            <a:endParaRPr lang="en-CA" altLang="en-US" i="0"/>
          </a:p>
        </p:txBody>
      </p:sp>
      <p:sp>
        <p:nvSpPr>
          <p:cNvPr id="129029" name="Text Box 25"/>
          <p:cNvSpPr txBox="1">
            <a:spLocks noChangeArrowheads="1"/>
          </p:cNvSpPr>
          <p:nvPr/>
        </p:nvSpPr>
        <p:spPr bwMode="auto">
          <a:xfrm>
            <a:off x="3429000" y="3200400"/>
            <a:ext cx="5029200" cy="21050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If I could get in,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I could get the key.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Then  I could unlock the door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so that I can get in.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000" i="0" dirty="0"/>
          </a:p>
        </p:txBody>
      </p:sp>
      <p:grpSp>
        <p:nvGrpSpPr>
          <p:cNvPr id="5" name="Group 4"/>
          <p:cNvGrpSpPr>
            <a:grpSpLocks/>
          </p:cNvGrpSpPr>
          <p:nvPr/>
        </p:nvGrpSpPr>
        <p:grpSpPr bwMode="auto">
          <a:xfrm>
            <a:off x="381000" y="2590800"/>
            <a:ext cx="2557463" cy="3733800"/>
            <a:chOff x="381000" y="2590800"/>
            <a:chExt cx="2557463" cy="3733800"/>
          </a:xfrm>
        </p:grpSpPr>
        <p:pic>
          <p:nvPicPr>
            <p:cNvPr id="3081" name="Picture 3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81000" y="2590800"/>
              <a:ext cx="2557463" cy="3733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082" name="Group 5"/>
            <p:cNvGrpSpPr>
              <a:grpSpLocks/>
            </p:cNvGrpSpPr>
            <p:nvPr/>
          </p:nvGrpSpPr>
          <p:grpSpPr bwMode="auto">
            <a:xfrm>
              <a:off x="1066800" y="4724400"/>
              <a:ext cx="1295400" cy="457200"/>
              <a:chOff x="2527" y="2761"/>
              <a:chExt cx="3434" cy="980"/>
            </a:xfrm>
          </p:grpSpPr>
          <p:sp>
            <p:nvSpPr>
              <p:cNvPr id="3088" name="Freeform 6"/>
              <p:cNvSpPr>
                <a:spLocks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9" name="Freeform 7"/>
              <p:cNvSpPr>
                <a:spLocks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0" name="Freeform 8"/>
              <p:cNvSpPr>
                <a:spLocks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91" name="Freeform 9"/>
              <p:cNvSpPr>
                <a:spLocks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092" name="Group 10"/>
              <p:cNvGrpSpPr>
                <a:grpSpLocks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3098" name="Freeform 11"/>
                <p:cNvSpPr>
                  <a:spLocks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9" name="Freeform 12"/>
                <p:cNvSpPr>
                  <a:spLocks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0" name="Freeform 13"/>
                <p:cNvSpPr>
                  <a:spLocks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101" name="Freeform 14"/>
                <p:cNvSpPr>
                  <a:spLocks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3093" name="Group 15"/>
              <p:cNvGrpSpPr>
                <a:grpSpLocks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3094" name="Freeform 16"/>
                <p:cNvSpPr>
                  <a:spLocks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5" name="Freeform 17"/>
                <p:cNvSpPr>
                  <a:spLocks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6" name="Freeform 18"/>
                <p:cNvSpPr>
                  <a:spLocks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97" name="Freeform 19"/>
                <p:cNvSpPr>
                  <a:spLocks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grpSp>
          <p:nvGrpSpPr>
            <p:cNvPr id="3083" name="Group 20"/>
            <p:cNvGrpSpPr>
              <a:grpSpLocks/>
            </p:cNvGrpSpPr>
            <p:nvPr/>
          </p:nvGrpSpPr>
          <p:grpSpPr bwMode="auto">
            <a:xfrm>
              <a:off x="1447800" y="5410200"/>
              <a:ext cx="457200" cy="533400"/>
              <a:chOff x="4320" y="3128"/>
              <a:chExt cx="415" cy="424"/>
            </a:xfrm>
          </p:grpSpPr>
          <p:sp>
            <p:nvSpPr>
              <p:cNvPr id="3084" name="Freeform 21"/>
              <p:cNvSpPr>
                <a:spLocks/>
              </p:cNvSpPr>
              <p:nvPr/>
            </p:nvSpPr>
            <p:spPr bwMode="auto">
              <a:xfrm>
                <a:off x="4322" y="3291"/>
                <a:ext cx="413" cy="261"/>
              </a:xfrm>
              <a:custGeom>
                <a:avLst/>
                <a:gdLst>
                  <a:gd name="T0" fmla="*/ 0 w 1650"/>
                  <a:gd name="T1" fmla="*/ 0 h 1045"/>
                  <a:gd name="T2" fmla="*/ 0 w 1650"/>
                  <a:gd name="T3" fmla="*/ 0 h 1045"/>
                  <a:gd name="T4" fmla="*/ 0 w 1650"/>
                  <a:gd name="T5" fmla="*/ 0 h 1045"/>
                  <a:gd name="T6" fmla="*/ 0 w 1650"/>
                  <a:gd name="T7" fmla="*/ 0 h 1045"/>
                  <a:gd name="T8" fmla="*/ 0 w 1650"/>
                  <a:gd name="T9" fmla="*/ 0 h 1045"/>
                  <a:gd name="T10" fmla="*/ 0 w 1650"/>
                  <a:gd name="T11" fmla="*/ 0 h 1045"/>
                  <a:gd name="T12" fmla="*/ 0 w 1650"/>
                  <a:gd name="T13" fmla="*/ 0 h 1045"/>
                  <a:gd name="T14" fmla="*/ 0 w 1650"/>
                  <a:gd name="T15" fmla="*/ 0 h 1045"/>
                  <a:gd name="T16" fmla="*/ 0 w 1650"/>
                  <a:gd name="T17" fmla="*/ 0 h 1045"/>
                  <a:gd name="T18" fmla="*/ 0 w 1650"/>
                  <a:gd name="T19" fmla="*/ 0 h 1045"/>
                  <a:gd name="T20" fmla="*/ 0 w 1650"/>
                  <a:gd name="T21" fmla="*/ 0 h 1045"/>
                  <a:gd name="T22" fmla="*/ 0 w 1650"/>
                  <a:gd name="T23" fmla="*/ 0 h 1045"/>
                  <a:gd name="T24" fmla="*/ 0 w 1650"/>
                  <a:gd name="T25" fmla="*/ 0 h 1045"/>
                  <a:gd name="T26" fmla="*/ 0 w 1650"/>
                  <a:gd name="T27" fmla="*/ 0 h 1045"/>
                  <a:gd name="T28" fmla="*/ 0 w 1650"/>
                  <a:gd name="T29" fmla="*/ 0 h 1045"/>
                  <a:gd name="T30" fmla="*/ 0 w 1650"/>
                  <a:gd name="T31" fmla="*/ 0 h 1045"/>
                  <a:gd name="T32" fmla="*/ 0 w 1650"/>
                  <a:gd name="T33" fmla="*/ 0 h 1045"/>
                  <a:gd name="T34" fmla="*/ 0 w 1650"/>
                  <a:gd name="T35" fmla="*/ 0 h 1045"/>
                  <a:gd name="T36" fmla="*/ 0 w 1650"/>
                  <a:gd name="T37" fmla="*/ 0 h 1045"/>
                  <a:gd name="T38" fmla="*/ 0 w 1650"/>
                  <a:gd name="T39" fmla="*/ 0 h 1045"/>
                  <a:gd name="T40" fmla="*/ 0 w 1650"/>
                  <a:gd name="T41" fmla="*/ 0 h 1045"/>
                  <a:gd name="T42" fmla="*/ 0 w 1650"/>
                  <a:gd name="T43" fmla="*/ 0 h 1045"/>
                  <a:gd name="T44" fmla="*/ 0 w 1650"/>
                  <a:gd name="T45" fmla="*/ 0 h 1045"/>
                  <a:gd name="T46" fmla="*/ 0 w 1650"/>
                  <a:gd name="T47" fmla="*/ 0 h 1045"/>
                  <a:gd name="T48" fmla="*/ 0 w 1650"/>
                  <a:gd name="T49" fmla="*/ 0 h 104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1650"/>
                  <a:gd name="T76" fmla="*/ 0 h 1045"/>
                  <a:gd name="T77" fmla="*/ 1650 w 1650"/>
                  <a:gd name="T78" fmla="*/ 1045 h 104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1650" h="1045">
                    <a:moveTo>
                      <a:pt x="0" y="2"/>
                    </a:moveTo>
                    <a:lnTo>
                      <a:pt x="0" y="861"/>
                    </a:lnTo>
                    <a:lnTo>
                      <a:pt x="17" y="902"/>
                    </a:lnTo>
                    <a:lnTo>
                      <a:pt x="46" y="924"/>
                    </a:lnTo>
                    <a:lnTo>
                      <a:pt x="103" y="950"/>
                    </a:lnTo>
                    <a:lnTo>
                      <a:pt x="178" y="977"/>
                    </a:lnTo>
                    <a:lnTo>
                      <a:pt x="269" y="1001"/>
                    </a:lnTo>
                    <a:lnTo>
                      <a:pt x="401" y="1021"/>
                    </a:lnTo>
                    <a:lnTo>
                      <a:pt x="512" y="1030"/>
                    </a:lnTo>
                    <a:lnTo>
                      <a:pt x="627" y="1043"/>
                    </a:lnTo>
                    <a:lnTo>
                      <a:pt x="745" y="1045"/>
                    </a:lnTo>
                    <a:lnTo>
                      <a:pt x="894" y="1045"/>
                    </a:lnTo>
                    <a:lnTo>
                      <a:pt x="990" y="1043"/>
                    </a:lnTo>
                    <a:lnTo>
                      <a:pt x="1078" y="1038"/>
                    </a:lnTo>
                    <a:lnTo>
                      <a:pt x="1162" y="1030"/>
                    </a:lnTo>
                    <a:lnTo>
                      <a:pt x="1280" y="1016"/>
                    </a:lnTo>
                    <a:lnTo>
                      <a:pt x="1389" y="999"/>
                    </a:lnTo>
                    <a:lnTo>
                      <a:pt x="1471" y="977"/>
                    </a:lnTo>
                    <a:lnTo>
                      <a:pt x="1525" y="962"/>
                    </a:lnTo>
                    <a:lnTo>
                      <a:pt x="1583" y="935"/>
                    </a:lnTo>
                    <a:lnTo>
                      <a:pt x="1620" y="910"/>
                    </a:lnTo>
                    <a:lnTo>
                      <a:pt x="1645" y="880"/>
                    </a:lnTo>
                    <a:lnTo>
                      <a:pt x="1650" y="854"/>
                    </a:lnTo>
                    <a:lnTo>
                      <a:pt x="1650" y="0"/>
                    </a:lnTo>
                    <a:lnTo>
                      <a:pt x="0" y="2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5" name="Oval 22"/>
              <p:cNvSpPr>
                <a:spLocks noChangeArrowheads="1"/>
              </p:cNvSpPr>
              <p:nvPr/>
            </p:nvSpPr>
            <p:spPr bwMode="auto">
              <a:xfrm>
                <a:off x="4320" y="3245"/>
                <a:ext cx="411" cy="96"/>
              </a:xfrm>
              <a:prstGeom prst="ellipse">
                <a:avLst/>
              </a:prstGeom>
              <a:solidFill>
                <a:srgbClr val="FFB2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086" name="Freeform 23"/>
              <p:cNvSpPr>
                <a:spLocks/>
              </p:cNvSpPr>
              <p:nvPr/>
            </p:nvSpPr>
            <p:spPr bwMode="auto">
              <a:xfrm>
                <a:off x="4504" y="3377"/>
                <a:ext cx="50" cy="122"/>
              </a:xfrm>
              <a:custGeom>
                <a:avLst/>
                <a:gdLst>
                  <a:gd name="T0" fmla="*/ 0 w 201"/>
                  <a:gd name="T1" fmla="*/ 0 h 488"/>
                  <a:gd name="T2" fmla="*/ 0 w 201"/>
                  <a:gd name="T3" fmla="*/ 0 h 488"/>
                  <a:gd name="T4" fmla="*/ 0 w 201"/>
                  <a:gd name="T5" fmla="*/ 0 h 488"/>
                  <a:gd name="T6" fmla="*/ 0 w 201"/>
                  <a:gd name="T7" fmla="*/ 0 h 488"/>
                  <a:gd name="T8" fmla="*/ 0 w 201"/>
                  <a:gd name="T9" fmla="*/ 0 h 488"/>
                  <a:gd name="T10" fmla="*/ 0 w 201"/>
                  <a:gd name="T11" fmla="*/ 0 h 488"/>
                  <a:gd name="T12" fmla="*/ 0 w 201"/>
                  <a:gd name="T13" fmla="*/ 0 h 488"/>
                  <a:gd name="T14" fmla="*/ 0 w 201"/>
                  <a:gd name="T15" fmla="*/ 0 h 488"/>
                  <a:gd name="T16" fmla="*/ 0 w 201"/>
                  <a:gd name="T17" fmla="*/ 0 h 488"/>
                  <a:gd name="T18" fmla="*/ 0 w 201"/>
                  <a:gd name="T19" fmla="*/ 0 h 488"/>
                  <a:gd name="T20" fmla="*/ 0 w 201"/>
                  <a:gd name="T21" fmla="*/ 0 h 488"/>
                  <a:gd name="T22" fmla="*/ 0 w 201"/>
                  <a:gd name="T23" fmla="*/ 0 h 488"/>
                  <a:gd name="T24" fmla="*/ 0 w 201"/>
                  <a:gd name="T25" fmla="*/ 0 h 488"/>
                  <a:gd name="T26" fmla="*/ 0 w 201"/>
                  <a:gd name="T27" fmla="*/ 0 h 488"/>
                  <a:gd name="T28" fmla="*/ 0 w 201"/>
                  <a:gd name="T29" fmla="*/ 0 h 488"/>
                  <a:gd name="T30" fmla="*/ 0 w 201"/>
                  <a:gd name="T31" fmla="*/ 0 h 488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201"/>
                  <a:gd name="T49" fmla="*/ 0 h 488"/>
                  <a:gd name="T50" fmla="*/ 201 w 201"/>
                  <a:gd name="T51" fmla="*/ 488 h 488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201" h="488">
                    <a:moveTo>
                      <a:pt x="38" y="194"/>
                    </a:moveTo>
                    <a:lnTo>
                      <a:pt x="3" y="170"/>
                    </a:lnTo>
                    <a:lnTo>
                      <a:pt x="0" y="134"/>
                    </a:lnTo>
                    <a:lnTo>
                      <a:pt x="0" y="88"/>
                    </a:lnTo>
                    <a:lnTo>
                      <a:pt x="28" y="28"/>
                    </a:lnTo>
                    <a:lnTo>
                      <a:pt x="69" y="0"/>
                    </a:lnTo>
                    <a:lnTo>
                      <a:pt x="124" y="0"/>
                    </a:lnTo>
                    <a:lnTo>
                      <a:pt x="172" y="28"/>
                    </a:lnTo>
                    <a:lnTo>
                      <a:pt x="191" y="88"/>
                    </a:lnTo>
                    <a:lnTo>
                      <a:pt x="182" y="158"/>
                    </a:lnTo>
                    <a:lnTo>
                      <a:pt x="156" y="194"/>
                    </a:lnTo>
                    <a:lnTo>
                      <a:pt x="115" y="210"/>
                    </a:lnTo>
                    <a:lnTo>
                      <a:pt x="201" y="488"/>
                    </a:lnTo>
                    <a:lnTo>
                      <a:pt x="0" y="488"/>
                    </a:lnTo>
                    <a:lnTo>
                      <a:pt x="66" y="206"/>
                    </a:lnTo>
                    <a:lnTo>
                      <a:pt x="38" y="194"/>
                    </a:lnTo>
                    <a:close/>
                  </a:path>
                </a:pathLst>
              </a:custGeom>
              <a:solidFill>
                <a:srgbClr val="00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7" name="Freeform 24"/>
              <p:cNvSpPr>
                <a:spLocks/>
              </p:cNvSpPr>
              <p:nvPr/>
            </p:nvSpPr>
            <p:spPr bwMode="auto">
              <a:xfrm>
                <a:off x="4387" y="3128"/>
                <a:ext cx="293" cy="169"/>
              </a:xfrm>
              <a:custGeom>
                <a:avLst/>
                <a:gdLst>
                  <a:gd name="T0" fmla="*/ 0 w 1171"/>
                  <a:gd name="T1" fmla="*/ 0 h 673"/>
                  <a:gd name="T2" fmla="*/ 0 w 1171"/>
                  <a:gd name="T3" fmla="*/ 0 h 673"/>
                  <a:gd name="T4" fmla="*/ 0 w 1171"/>
                  <a:gd name="T5" fmla="*/ 0 h 673"/>
                  <a:gd name="T6" fmla="*/ 0 w 1171"/>
                  <a:gd name="T7" fmla="*/ 0 h 673"/>
                  <a:gd name="T8" fmla="*/ 0 w 1171"/>
                  <a:gd name="T9" fmla="*/ 0 h 673"/>
                  <a:gd name="T10" fmla="*/ 0 w 1171"/>
                  <a:gd name="T11" fmla="*/ 0 h 673"/>
                  <a:gd name="T12" fmla="*/ 0 w 1171"/>
                  <a:gd name="T13" fmla="*/ 0 h 673"/>
                  <a:gd name="T14" fmla="*/ 0 w 1171"/>
                  <a:gd name="T15" fmla="*/ 0 h 673"/>
                  <a:gd name="T16" fmla="*/ 0 w 1171"/>
                  <a:gd name="T17" fmla="*/ 0 h 673"/>
                  <a:gd name="T18" fmla="*/ 0 w 1171"/>
                  <a:gd name="T19" fmla="*/ 0 h 673"/>
                  <a:gd name="T20" fmla="*/ 0 w 1171"/>
                  <a:gd name="T21" fmla="*/ 0 h 673"/>
                  <a:gd name="T22" fmla="*/ 0 w 1171"/>
                  <a:gd name="T23" fmla="*/ 0 h 673"/>
                  <a:gd name="T24" fmla="*/ 0 w 1171"/>
                  <a:gd name="T25" fmla="*/ 0 h 673"/>
                  <a:gd name="T26" fmla="*/ 0 w 1171"/>
                  <a:gd name="T27" fmla="*/ 0 h 673"/>
                  <a:gd name="T28" fmla="*/ 0 w 1171"/>
                  <a:gd name="T29" fmla="*/ 0 h 673"/>
                  <a:gd name="T30" fmla="*/ 0 w 1171"/>
                  <a:gd name="T31" fmla="*/ 0 h 673"/>
                  <a:gd name="T32" fmla="*/ 0 w 1171"/>
                  <a:gd name="T33" fmla="*/ 0 h 673"/>
                  <a:gd name="T34" fmla="*/ 0 w 1171"/>
                  <a:gd name="T35" fmla="*/ 0 h 673"/>
                  <a:gd name="T36" fmla="*/ 0 w 1171"/>
                  <a:gd name="T37" fmla="*/ 0 h 673"/>
                  <a:gd name="T38" fmla="*/ 0 w 1171"/>
                  <a:gd name="T39" fmla="*/ 0 h 673"/>
                  <a:gd name="T40" fmla="*/ 0 w 1171"/>
                  <a:gd name="T41" fmla="*/ 0 h 673"/>
                  <a:gd name="T42" fmla="*/ 0 w 1171"/>
                  <a:gd name="T43" fmla="*/ 0 h 673"/>
                  <a:gd name="T44" fmla="*/ 0 w 1171"/>
                  <a:gd name="T45" fmla="*/ 0 h 673"/>
                  <a:gd name="T46" fmla="*/ 0 w 1171"/>
                  <a:gd name="T47" fmla="*/ 0 h 673"/>
                  <a:gd name="T48" fmla="*/ 0 w 1171"/>
                  <a:gd name="T49" fmla="*/ 0 h 673"/>
                  <a:gd name="T50" fmla="*/ 0 w 1171"/>
                  <a:gd name="T51" fmla="*/ 0 h 673"/>
                  <a:gd name="T52" fmla="*/ 0 w 1171"/>
                  <a:gd name="T53" fmla="*/ 0 h 673"/>
                  <a:gd name="T54" fmla="*/ 0 w 1171"/>
                  <a:gd name="T55" fmla="*/ 0 h 673"/>
                  <a:gd name="T56" fmla="*/ 0 w 1171"/>
                  <a:gd name="T57" fmla="*/ 0 h 673"/>
                  <a:gd name="T58" fmla="*/ 0 w 1171"/>
                  <a:gd name="T59" fmla="*/ 0 h 673"/>
                  <a:gd name="T60" fmla="*/ 0 w 1171"/>
                  <a:gd name="T61" fmla="*/ 0 h 673"/>
                  <a:gd name="T62" fmla="*/ 0 w 1171"/>
                  <a:gd name="T63" fmla="*/ 0 h 673"/>
                  <a:gd name="T64" fmla="*/ 0 w 1171"/>
                  <a:gd name="T65" fmla="*/ 0 h 673"/>
                  <a:gd name="T66" fmla="*/ 0 w 1171"/>
                  <a:gd name="T67" fmla="*/ 0 h 673"/>
                  <a:gd name="T68" fmla="*/ 0 w 1171"/>
                  <a:gd name="T69" fmla="*/ 0 h 673"/>
                  <a:gd name="T70" fmla="*/ 0 w 1171"/>
                  <a:gd name="T71" fmla="*/ 0 h 673"/>
                  <a:gd name="T72" fmla="*/ 0 w 1171"/>
                  <a:gd name="T73" fmla="*/ 0 h 673"/>
                  <a:gd name="T74" fmla="*/ 0 w 1171"/>
                  <a:gd name="T75" fmla="*/ 0 h 673"/>
                  <a:gd name="T76" fmla="*/ 0 w 1171"/>
                  <a:gd name="T77" fmla="*/ 0 h 673"/>
                  <a:gd name="T78" fmla="*/ 0 w 1171"/>
                  <a:gd name="T79" fmla="*/ 0 h 673"/>
                  <a:gd name="T80" fmla="*/ 0 w 1171"/>
                  <a:gd name="T81" fmla="*/ 0 h 673"/>
                  <a:gd name="T82" fmla="*/ 0 w 1171"/>
                  <a:gd name="T83" fmla="*/ 0 h 673"/>
                  <a:gd name="T84" fmla="*/ 0 w 1171"/>
                  <a:gd name="T85" fmla="*/ 0 h 673"/>
                  <a:gd name="T86" fmla="*/ 0 w 1171"/>
                  <a:gd name="T87" fmla="*/ 0 h 673"/>
                  <a:gd name="T88" fmla="*/ 0 w 1171"/>
                  <a:gd name="T89" fmla="*/ 0 h 673"/>
                  <a:gd name="T90" fmla="*/ 0 w 1171"/>
                  <a:gd name="T91" fmla="*/ 0 h 673"/>
                  <a:gd name="T92" fmla="*/ 0 w 1171"/>
                  <a:gd name="T93" fmla="*/ 0 h 673"/>
                  <a:gd name="T94" fmla="*/ 0 w 1171"/>
                  <a:gd name="T95" fmla="*/ 0 h 673"/>
                  <a:gd name="T96" fmla="*/ 0 w 1171"/>
                  <a:gd name="T97" fmla="*/ 0 h 673"/>
                  <a:gd name="T98" fmla="*/ 0 w 1171"/>
                  <a:gd name="T99" fmla="*/ 0 h 673"/>
                  <a:gd name="T100" fmla="*/ 0 w 1171"/>
                  <a:gd name="T101" fmla="*/ 0 h 673"/>
                  <a:gd name="T102" fmla="*/ 0 w 1171"/>
                  <a:gd name="T103" fmla="*/ 0 h 673"/>
                  <a:gd name="T104" fmla="*/ 0 w 1171"/>
                  <a:gd name="T105" fmla="*/ 0 h 673"/>
                  <a:gd name="T106" fmla="*/ 0 w 1171"/>
                  <a:gd name="T107" fmla="*/ 0 h 673"/>
                  <a:gd name="T108" fmla="*/ 0 w 1171"/>
                  <a:gd name="T109" fmla="*/ 0 h 673"/>
                  <a:gd name="T110" fmla="*/ 0 w 1171"/>
                  <a:gd name="T111" fmla="*/ 0 h 673"/>
                  <a:gd name="T112" fmla="*/ 0 w 1171"/>
                  <a:gd name="T113" fmla="*/ 0 h 673"/>
                  <a:gd name="T114" fmla="*/ 0 w 1171"/>
                  <a:gd name="T115" fmla="*/ 0 h 673"/>
                  <a:gd name="T116" fmla="*/ 0 w 1171"/>
                  <a:gd name="T117" fmla="*/ 0 h 673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w 1171"/>
                  <a:gd name="T178" fmla="*/ 0 h 673"/>
                  <a:gd name="T179" fmla="*/ 1171 w 1171"/>
                  <a:gd name="T180" fmla="*/ 673 h 673"/>
                </a:gdLst>
                <a:ahLst/>
                <a:cxnLst>
                  <a:cxn ang="T118">
                    <a:pos x="T0" y="T1"/>
                  </a:cxn>
                  <a:cxn ang="T119">
                    <a:pos x="T2" y="T3"/>
                  </a:cxn>
                  <a:cxn ang="T120">
                    <a:pos x="T4" y="T5"/>
                  </a:cxn>
                  <a:cxn ang="T121">
                    <a:pos x="T6" y="T7"/>
                  </a:cxn>
                  <a:cxn ang="T122">
                    <a:pos x="T8" y="T9"/>
                  </a:cxn>
                  <a:cxn ang="T123">
                    <a:pos x="T10" y="T11"/>
                  </a:cxn>
                  <a:cxn ang="T124">
                    <a:pos x="T12" y="T13"/>
                  </a:cxn>
                  <a:cxn ang="T125">
                    <a:pos x="T14" y="T15"/>
                  </a:cxn>
                  <a:cxn ang="T126">
                    <a:pos x="T16" y="T17"/>
                  </a:cxn>
                  <a:cxn ang="T127">
                    <a:pos x="T18" y="T19"/>
                  </a:cxn>
                  <a:cxn ang="T128">
                    <a:pos x="T20" y="T21"/>
                  </a:cxn>
                  <a:cxn ang="T129">
                    <a:pos x="T22" y="T23"/>
                  </a:cxn>
                  <a:cxn ang="T130">
                    <a:pos x="T24" y="T25"/>
                  </a:cxn>
                  <a:cxn ang="T131">
                    <a:pos x="T26" y="T27"/>
                  </a:cxn>
                  <a:cxn ang="T132">
                    <a:pos x="T28" y="T29"/>
                  </a:cxn>
                  <a:cxn ang="T133">
                    <a:pos x="T30" y="T31"/>
                  </a:cxn>
                  <a:cxn ang="T134">
                    <a:pos x="T32" y="T33"/>
                  </a:cxn>
                  <a:cxn ang="T135">
                    <a:pos x="T34" y="T35"/>
                  </a:cxn>
                  <a:cxn ang="T136">
                    <a:pos x="T36" y="T37"/>
                  </a:cxn>
                  <a:cxn ang="T137">
                    <a:pos x="T38" y="T39"/>
                  </a:cxn>
                  <a:cxn ang="T138">
                    <a:pos x="T40" y="T41"/>
                  </a:cxn>
                  <a:cxn ang="T139">
                    <a:pos x="T42" y="T43"/>
                  </a:cxn>
                  <a:cxn ang="T140">
                    <a:pos x="T44" y="T45"/>
                  </a:cxn>
                  <a:cxn ang="T141">
                    <a:pos x="T46" y="T47"/>
                  </a:cxn>
                  <a:cxn ang="T142">
                    <a:pos x="T48" y="T49"/>
                  </a:cxn>
                  <a:cxn ang="T143">
                    <a:pos x="T50" y="T51"/>
                  </a:cxn>
                  <a:cxn ang="T144">
                    <a:pos x="T52" y="T53"/>
                  </a:cxn>
                  <a:cxn ang="T145">
                    <a:pos x="T54" y="T55"/>
                  </a:cxn>
                  <a:cxn ang="T146">
                    <a:pos x="T56" y="T57"/>
                  </a:cxn>
                  <a:cxn ang="T147">
                    <a:pos x="T58" y="T59"/>
                  </a:cxn>
                  <a:cxn ang="T148">
                    <a:pos x="T60" y="T61"/>
                  </a:cxn>
                  <a:cxn ang="T149">
                    <a:pos x="T62" y="T63"/>
                  </a:cxn>
                  <a:cxn ang="T150">
                    <a:pos x="T64" y="T65"/>
                  </a:cxn>
                  <a:cxn ang="T151">
                    <a:pos x="T66" y="T67"/>
                  </a:cxn>
                  <a:cxn ang="T152">
                    <a:pos x="T68" y="T69"/>
                  </a:cxn>
                  <a:cxn ang="T153">
                    <a:pos x="T70" y="T71"/>
                  </a:cxn>
                  <a:cxn ang="T154">
                    <a:pos x="T72" y="T73"/>
                  </a:cxn>
                  <a:cxn ang="T155">
                    <a:pos x="T74" y="T75"/>
                  </a:cxn>
                  <a:cxn ang="T156">
                    <a:pos x="T76" y="T77"/>
                  </a:cxn>
                  <a:cxn ang="T157">
                    <a:pos x="T78" y="T79"/>
                  </a:cxn>
                  <a:cxn ang="T158">
                    <a:pos x="T80" y="T81"/>
                  </a:cxn>
                  <a:cxn ang="T159">
                    <a:pos x="T82" y="T83"/>
                  </a:cxn>
                  <a:cxn ang="T160">
                    <a:pos x="T84" y="T85"/>
                  </a:cxn>
                  <a:cxn ang="T161">
                    <a:pos x="T86" y="T87"/>
                  </a:cxn>
                  <a:cxn ang="T162">
                    <a:pos x="T88" y="T89"/>
                  </a:cxn>
                  <a:cxn ang="T163">
                    <a:pos x="T90" y="T91"/>
                  </a:cxn>
                  <a:cxn ang="T164">
                    <a:pos x="T92" y="T93"/>
                  </a:cxn>
                  <a:cxn ang="T165">
                    <a:pos x="T94" y="T95"/>
                  </a:cxn>
                  <a:cxn ang="T166">
                    <a:pos x="T96" y="T97"/>
                  </a:cxn>
                  <a:cxn ang="T167">
                    <a:pos x="T98" y="T99"/>
                  </a:cxn>
                  <a:cxn ang="T168">
                    <a:pos x="T100" y="T101"/>
                  </a:cxn>
                  <a:cxn ang="T169">
                    <a:pos x="T102" y="T103"/>
                  </a:cxn>
                  <a:cxn ang="T170">
                    <a:pos x="T104" y="T105"/>
                  </a:cxn>
                  <a:cxn ang="T171">
                    <a:pos x="T106" y="T107"/>
                  </a:cxn>
                  <a:cxn ang="T172">
                    <a:pos x="T108" y="T109"/>
                  </a:cxn>
                  <a:cxn ang="T173">
                    <a:pos x="T110" y="T111"/>
                  </a:cxn>
                  <a:cxn ang="T174">
                    <a:pos x="T112" y="T113"/>
                  </a:cxn>
                  <a:cxn ang="T175">
                    <a:pos x="T114" y="T115"/>
                  </a:cxn>
                  <a:cxn ang="T176">
                    <a:pos x="T116" y="T117"/>
                  </a:cxn>
                </a:cxnLst>
                <a:rect l="T177" t="T178" r="T179" b="T180"/>
                <a:pathLst>
                  <a:path w="1171" h="673">
                    <a:moveTo>
                      <a:pt x="0" y="631"/>
                    </a:moveTo>
                    <a:lnTo>
                      <a:pt x="0" y="536"/>
                    </a:lnTo>
                    <a:lnTo>
                      <a:pt x="15" y="445"/>
                    </a:lnTo>
                    <a:lnTo>
                      <a:pt x="41" y="359"/>
                    </a:lnTo>
                    <a:lnTo>
                      <a:pt x="70" y="291"/>
                    </a:lnTo>
                    <a:lnTo>
                      <a:pt x="118" y="228"/>
                    </a:lnTo>
                    <a:lnTo>
                      <a:pt x="154" y="183"/>
                    </a:lnTo>
                    <a:lnTo>
                      <a:pt x="217" y="129"/>
                    </a:lnTo>
                    <a:lnTo>
                      <a:pt x="261" y="100"/>
                    </a:lnTo>
                    <a:lnTo>
                      <a:pt x="328" y="56"/>
                    </a:lnTo>
                    <a:lnTo>
                      <a:pt x="400" y="27"/>
                    </a:lnTo>
                    <a:lnTo>
                      <a:pt x="495" y="5"/>
                    </a:lnTo>
                    <a:lnTo>
                      <a:pt x="584" y="0"/>
                    </a:lnTo>
                    <a:lnTo>
                      <a:pt x="671" y="7"/>
                    </a:lnTo>
                    <a:lnTo>
                      <a:pt x="744" y="19"/>
                    </a:lnTo>
                    <a:lnTo>
                      <a:pt x="835" y="51"/>
                    </a:lnTo>
                    <a:lnTo>
                      <a:pt x="908" y="95"/>
                    </a:lnTo>
                    <a:lnTo>
                      <a:pt x="959" y="131"/>
                    </a:lnTo>
                    <a:lnTo>
                      <a:pt x="1010" y="180"/>
                    </a:lnTo>
                    <a:lnTo>
                      <a:pt x="1054" y="228"/>
                    </a:lnTo>
                    <a:lnTo>
                      <a:pt x="1088" y="279"/>
                    </a:lnTo>
                    <a:lnTo>
                      <a:pt x="1113" y="328"/>
                    </a:lnTo>
                    <a:lnTo>
                      <a:pt x="1139" y="389"/>
                    </a:lnTo>
                    <a:lnTo>
                      <a:pt x="1149" y="445"/>
                    </a:lnTo>
                    <a:lnTo>
                      <a:pt x="1161" y="492"/>
                    </a:lnTo>
                    <a:lnTo>
                      <a:pt x="1169" y="536"/>
                    </a:lnTo>
                    <a:lnTo>
                      <a:pt x="1171" y="621"/>
                    </a:lnTo>
                    <a:lnTo>
                      <a:pt x="1147" y="643"/>
                    </a:lnTo>
                    <a:lnTo>
                      <a:pt x="1096" y="658"/>
                    </a:lnTo>
                    <a:lnTo>
                      <a:pt x="1036" y="668"/>
                    </a:lnTo>
                    <a:lnTo>
                      <a:pt x="973" y="658"/>
                    </a:lnTo>
                    <a:lnTo>
                      <a:pt x="927" y="639"/>
                    </a:lnTo>
                    <a:lnTo>
                      <a:pt x="915" y="617"/>
                    </a:lnTo>
                    <a:lnTo>
                      <a:pt x="915" y="512"/>
                    </a:lnTo>
                    <a:lnTo>
                      <a:pt x="908" y="468"/>
                    </a:lnTo>
                    <a:lnTo>
                      <a:pt x="891" y="416"/>
                    </a:lnTo>
                    <a:lnTo>
                      <a:pt x="857" y="359"/>
                    </a:lnTo>
                    <a:lnTo>
                      <a:pt x="825" y="330"/>
                    </a:lnTo>
                    <a:lnTo>
                      <a:pt x="790" y="294"/>
                    </a:lnTo>
                    <a:lnTo>
                      <a:pt x="732" y="264"/>
                    </a:lnTo>
                    <a:lnTo>
                      <a:pt x="688" y="250"/>
                    </a:lnTo>
                    <a:lnTo>
                      <a:pt x="652" y="235"/>
                    </a:lnTo>
                    <a:lnTo>
                      <a:pt x="613" y="235"/>
                    </a:lnTo>
                    <a:lnTo>
                      <a:pt x="532" y="235"/>
                    </a:lnTo>
                    <a:lnTo>
                      <a:pt x="488" y="242"/>
                    </a:lnTo>
                    <a:lnTo>
                      <a:pt x="432" y="264"/>
                    </a:lnTo>
                    <a:lnTo>
                      <a:pt x="388" y="291"/>
                    </a:lnTo>
                    <a:lnTo>
                      <a:pt x="349" y="320"/>
                    </a:lnTo>
                    <a:lnTo>
                      <a:pt x="314" y="352"/>
                    </a:lnTo>
                    <a:lnTo>
                      <a:pt x="285" y="401"/>
                    </a:lnTo>
                    <a:lnTo>
                      <a:pt x="268" y="440"/>
                    </a:lnTo>
                    <a:lnTo>
                      <a:pt x="256" y="482"/>
                    </a:lnTo>
                    <a:lnTo>
                      <a:pt x="254" y="504"/>
                    </a:lnTo>
                    <a:lnTo>
                      <a:pt x="254" y="624"/>
                    </a:lnTo>
                    <a:lnTo>
                      <a:pt x="234" y="653"/>
                    </a:lnTo>
                    <a:lnTo>
                      <a:pt x="183" y="673"/>
                    </a:lnTo>
                    <a:lnTo>
                      <a:pt x="130" y="668"/>
                    </a:lnTo>
                    <a:lnTo>
                      <a:pt x="44" y="658"/>
                    </a:lnTo>
                    <a:lnTo>
                      <a:pt x="0" y="631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355600" y="4876800"/>
            <a:ext cx="7370763" cy="1422400"/>
            <a:chOff x="355600" y="4876800"/>
            <a:chExt cx="7370763" cy="1422400"/>
          </a:xfrm>
        </p:grpSpPr>
        <p:sp>
          <p:nvSpPr>
            <p:cNvPr id="3079" name="Freeform 28"/>
            <p:cNvSpPr>
              <a:spLocks/>
            </p:cNvSpPr>
            <p:nvPr/>
          </p:nvSpPr>
          <p:spPr bwMode="auto">
            <a:xfrm>
              <a:off x="355600" y="4876800"/>
              <a:ext cx="1244600" cy="1422400"/>
            </a:xfrm>
            <a:custGeom>
              <a:avLst/>
              <a:gdLst>
                <a:gd name="T0" fmla="*/ 2147483647 w 784"/>
                <a:gd name="T1" fmla="*/ 0 h 896"/>
                <a:gd name="T2" fmla="*/ 2147483647 w 784"/>
                <a:gd name="T3" fmla="*/ 2147483647 h 896"/>
                <a:gd name="T4" fmla="*/ 2147483647 w 784"/>
                <a:gd name="T5" fmla="*/ 2147483647 h 896"/>
                <a:gd name="T6" fmla="*/ 2147483647 w 784"/>
                <a:gd name="T7" fmla="*/ 2147483647 h 896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784"/>
                <a:gd name="T13" fmla="*/ 0 h 896"/>
                <a:gd name="T14" fmla="*/ 784 w 784"/>
                <a:gd name="T15" fmla="*/ 896 h 89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784" h="896">
                  <a:moveTo>
                    <a:pt x="544" y="0"/>
                  </a:moveTo>
                  <a:cubicBezTo>
                    <a:pt x="288" y="144"/>
                    <a:pt x="32" y="288"/>
                    <a:pt x="16" y="432"/>
                  </a:cubicBezTo>
                  <a:cubicBezTo>
                    <a:pt x="0" y="576"/>
                    <a:pt x="320" y="832"/>
                    <a:pt x="448" y="864"/>
                  </a:cubicBezTo>
                  <a:cubicBezTo>
                    <a:pt x="576" y="896"/>
                    <a:pt x="680" y="760"/>
                    <a:pt x="784" y="624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" name="Rectangle 30"/>
            <p:cNvSpPr>
              <a:spLocks noChangeArrowheads="1"/>
            </p:cNvSpPr>
            <p:nvPr/>
          </p:nvSpPr>
          <p:spPr bwMode="auto">
            <a:xfrm>
              <a:off x="4470400" y="5195888"/>
              <a:ext cx="3255963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b="1" i="0"/>
                <a:t>Circular Argument!</a:t>
              </a:r>
              <a:endParaRPr lang="en-CA" altLang="en-US" sz="2800" b="1" i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90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90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0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90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90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028" grpId="0"/>
      <p:bldP spid="129029" grpId="0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6420" name="Rectangle 20"/>
          <p:cNvSpPr>
            <a:spLocks noChangeArrowheads="1"/>
          </p:cNvSpPr>
          <p:nvPr/>
        </p:nvSpPr>
        <p:spPr bwMode="auto">
          <a:xfrm>
            <a:off x="685800" y="1312863"/>
            <a:ext cx="8458200" cy="44783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</a:pPr>
            <a:r>
              <a:rPr lang="en-US" altLang="en-US" i="0"/>
              <a:t>Trust your friends to solve sub-instances. 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The sub-instance given must be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b="1" i="0" u="sng"/>
              <a:t>smaller</a:t>
            </a:r>
            <a:r>
              <a:rPr lang="en-US" altLang="en-US" sz="3200" i="0"/>
              <a:t> and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i="0"/>
              <a:t>must be an instance to the </a:t>
            </a:r>
            <a:r>
              <a:rPr lang="en-US" altLang="en-US" sz="3200" b="1" i="0" u="sng"/>
              <a:t>same</a:t>
            </a:r>
            <a:r>
              <a:rPr lang="en-US" altLang="en-US" sz="3200" i="0"/>
              <a:t> problem.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Combine solution given by friend </a:t>
            </a:r>
            <a:br>
              <a:rPr lang="en-US" altLang="en-US" i="0"/>
            </a:br>
            <a:r>
              <a:rPr lang="en-US" altLang="en-US" i="0"/>
              <a:t>to construct your own solution for your instance.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Focus on one step. </a:t>
            </a:r>
          </a:p>
          <a:p>
            <a:pPr lvl="1" eaLnBrk="1" hangingPunct="1">
              <a:buFontTx/>
              <a:buChar char="•"/>
            </a:pPr>
            <a:r>
              <a:rPr lang="en-US" altLang="en-US" sz="3200" i="0"/>
              <a:t>Do not talk of their friends friends friends.</a:t>
            </a:r>
          </a:p>
          <a:p>
            <a:pPr eaLnBrk="1" hangingPunct="1">
              <a:spcBef>
                <a:spcPct val="0"/>
              </a:spcBef>
            </a:pPr>
            <a:r>
              <a:rPr lang="en-US" altLang="en-US" i="0"/>
              <a:t>Solve small instances on your own.</a:t>
            </a:r>
          </a:p>
        </p:txBody>
      </p:sp>
      <p:sp>
        <p:nvSpPr>
          <p:cNvPr id="301059" name="Rectangle 21"/>
          <p:cNvSpPr>
            <a:spLocks noChangeArrowheads="1"/>
          </p:cNvSpPr>
          <p:nvPr/>
        </p:nvSpPr>
        <p:spPr bwMode="auto">
          <a:xfrm>
            <a:off x="457200" y="198438"/>
            <a:ext cx="8382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 am obsessed with the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b="1" u="sng">
                <a:solidFill>
                  <a:schemeClr val="tx2"/>
                </a:solidFill>
              </a:rPr>
              <a:t>Friends - Strong Induction View of Recursion.</a:t>
            </a:r>
          </a:p>
        </p:txBody>
      </p:sp>
      <p:grpSp>
        <p:nvGrpSpPr>
          <p:cNvPr id="2" name="Group 23"/>
          <p:cNvGrpSpPr>
            <a:grpSpLocks/>
          </p:cNvGrpSpPr>
          <p:nvPr/>
        </p:nvGrpSpPr>
        <p:grpSpPr bwMode="auto">
          <a:xfrm>
            <a:off x="7315200" y="5410200"/>
            <a:ext cx="1676400" cy="1371600"/>
            <a:chOff x="4368" y="144"/>
            <a:chExt cx="1056" cy="864"/>
          </a:xfrm>
        </p:grpSpPr>
        <p:grpSp>
          <p:nvGrpSpPr>
            <p:cNvPr id="301061" name="Group 2"/>
            <p:cNvGrpSpPr>
              <a:grpSpLocks/>
            </p:cNvGrpSpPr>
            <p:nvPr/>
          </p:nvGrpSpPr>
          <p:grpSpPr bwMode="auto">
            <a:xfrm>
              <a:off x="4800" y="144"/>
              <a:ext cx="624" cy="864"/>
              <a:chOff x="2065" y="1551"/>
              <a:chExt cx="1628" cy="1988"/>
            </a:xfrm>
          </p:grpSpPr>
          <p:sp>
            <p:nvSpPr>
              <p:cNvPr id="301063" name="Freeform 3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4" name="Freeform 4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5" name="Freeform 5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6" name="Freeform 6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7" name="Freeform 7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8" name="Freeform 8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69" name="Freeform 9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0" name="Freeform 10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1" name="Freeform 11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2" name="Freeform 12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3" name="Freeform 13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4" name="Freeform 14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5" name="Freeform 15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6" name="Freeform 16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7" name="Freeform 17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8" name="Freeform 18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079" name="Freeform 19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1062" name="Text Box 22"/>
            <p:cNvSpPr txBox="1">
              <a:spLocks noChangeArrowheads="1"/>
            </p:cNvSpPr>
            <p:nvPr/>
          </p:nvSpPr>
          <p:spPr bwMode="auto">
            <a:xfrm>
              <a:off x="4368" y="297"/>
              <a:ext cx="64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Do it!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0" end="4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6420">
                                            <p:txEl>
                                              <p:charRg st="0" end="4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6420">
                                            <p:txEl>
                                              <p:charRg st="0" end="4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43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86420">
                                            <p:txEl>
                                              <p:charRg st="43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86420">
                                            <p:txEl>
                                              <p:charRg st="43" end="7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74" end="8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86420">
                                            <p:txEl>
                                              <p:charRg st="74" end="8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86420">
                                            <p:txEl>
                                              <p:charRg st="74" end="8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87" end="12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86420">
                                            <p:txEl>
                                              <p:charRg st="87" end="12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86420">
                                            <p:txEl>
                                              <p:charRg st="87" end="12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128" end="2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86420">
                                            <p:txEl>
                                              <p:charRg st="128" end="2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86420">
                                            <p:txEl>
                                              <p:charRg st="128" end="2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212" end="23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486420">
                                            <p:txEl>
                                              <p:charRg st="212" end="23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486420">
                                            <p:txEl>
                                              <p:charRg st="212" end="23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 nodeType="clickPar">
                      <p:stCondLst>
                        <p:cond delay="indefinite"/>
                      </p:stCondLst>
                      <p:childTnLst>
                        <p:par>
                          <p:cTn id="4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232" end="27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486420">
                                            <p:txEl>
                                              <p:charRg st="232" end="27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486420">
                                            <p:txEl>
                                              <p:charRg st="232" end="27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6420">
                                            <p:txEl>
                                              <p:charRg st="278" end="31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486420">
                                            <p:txEl>
                                              <p:charRg st="278" end="31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486420">
                                            <p:txEl>
                                              <p:charRg st="278" end="31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2082" name="Picture 48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88451" name="Rectangle 3"/>
          <p:cNvSpPr>
            <a:spLocks noChangeArrowheads="1"/>
          </p:cNvSpPr>
          <p:nvPr/>
        </p:nvSpPr>
        <p:spPr bwMode="auto">
          <a:xfrm>
            <a:off x="4214813" y="563563"/>
            <a:ext cx="50053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Define pre  &amp; post conditions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2833688" y="762000"/>
            <a:ext cx="6308725" cy="3200400"/>
            <a:chOff x="1785" y="480"/>
            <a:chExt cx="3974" cy="2016"/>
          </a:xfrm>
        </p:grpSpPr>
        <p:sp>
          <p:nvSpPr>
            <p:cNvPr id="302086" name="Rectangle 5"/>
            <p:cNvSpPr>
              <a:spLocks noChangeArrowheads="1"/>
            </p:cNvSpPr>
            <p:nvPr/>
          </p:nvSpPr>
          <p:spPr bwMode="auto">
            <a:xfrm>
              <a:off x="2688" y="816"/>
              <a:ext cx="3071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Don't have inputs or outputs </a:t>
              </a:r>
              <a:br>
                <a:rPr lang="en-US" altLang="en-US" i="0"/>
              </a:br>
              <a:r>
                <a:rPr lang="en-US" altLang="en-US" i="0"/>
                <a:t>that are not explained!</a:t>
              </a:r>
            </a:p>
          </p:txBody>
        </p:sp>
        <p:grpSp>
          <p:nvGrpSpPr>
            <p:cNvPr id="302087" name="Group 6"/>
            <p:cNvGrpSpPr>
              <a:grpSpLocks/>
            </p:cNvGrpSpPr>
            <p:nvPr/>
          </p:nvGrpSpPr>
          <p:grpSpPr bwMode="auto">
            <a:xfrm>
              <a:off x="3746" y="1632"/>
              <a:ext cx="624" cy="864"/>
              <a:chOff x="2065" y="1551"/>
              <a:chExt cx="1628" cy="1988"/>
            </a:xfrm>
          </p:grpSpPr>
          <p:sp>
            <p:nvSpPr>
              <p:cNvPr id="302089" name="Freeform 7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0" name="Freeform 8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1" name="Freeform 9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2" name="Freeform 10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3" name="Freeform 11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4" name="Freeform 12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5" name="Freeform 13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6" name="Freeform 14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7" name="Freeform 15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8" name="Freeform 16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9" name="Freeform 17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0" name="Freeform 18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1" name="Freeform 19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2" name="Freeform 20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3" name="Freeform 21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4" name="Freeform 22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05" name="Freeform 23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2088" name="Oval 24"/>
            <p:cNvSpPr>
              <a:spLocks noChangeArrowheads="1"/>
            </p:cNvSpPr>
            <p:nvPr/>
          </p:nvSpPr>
          <p:spPr bwMode="auto">
            <a:xfrm>
              <a:off x="1785" y="480"/>
              <a:ext cx="624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02085" name="Text Box 25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8451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8451" name="Rectangle 3"/>
          <p:cNvSpPr>
            <a:spLocks noChangeArrowheads="1"/>
          </p:cNvSpPr>
          <p:nvPr/>
        </p:nvSpPr>
        <p:spPr bwMode="auto">
          <a:xfrm>
            <a:off x="293688" y="903288"/>
            <a:ext cx="7173912" cy="10779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“You did </a:t>
            </a:r>
            <a:r>
              <a:rPr lang="en-US" altLang="en-US" i="0" u="sng"/>
              <a:t>NOT</a:t>
            </a:r>
            <a:r>
              <a:rPr lang="en-US" altLang="en-US" i="0"/>
              <a:t> ask for code in the question</a:t>
            </a:r>
            <a:br>
              <a:rPr lang="en-US" altLang="en-US" i="0"/>
            </a:br>
            <a:r>
              <a:rPr lang="en-US" altLang="en-US" i="0"/>
              <a:t>so I am explaining it as it is easier.”</a:t>
            </a:r>
          </a:p>
        </p:txBody>
      </p:sp>
      <p:sp>
        <p:nvSpPr>
          <p:cNvPr id="301062" name="Rectangle 5"/>
          <p:cNvSpPr>
            <a:spLocks noChangeArrowheads="1"/>
          </p:cNvSpPr>
          <p:nvPr/>
        </p:nvSpPr>
        <p:spPr bwMode="auto">
          <a:xfrm>
            <a:off x="2185988" y="2133600"/>
            <a:ext cx="6729412" cy="2062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Yes, but I asked you to give </a:t>
            </a:r>
            <a:br>
              <a:rPr lang="en-US" altLang="en-US" i="0"/>
            </a:br>
            <a:r>
              <a:rPr lang="en-US" altLang="en-US" i="0"/>
              <a:t>a recursive algorithm</a:t>
            </a:r>
            <a:br>
              <a:rPr lang="en-US" altLang="en-US" i="0"/>
            </a:br>
            <a:r>
              <a:rPr lang="en-US" altLang="en-US" i="0"/>
              <a:t>and said very strongly in my Unit steps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what that should look like.</a:t>
            </a:r>
          </a:p>
        </p:txBody>
      </p:sp>
      <p:grpSp>
        <p:nvGrpSpPr>
          <p:cNvPr id="301063" name="Group 6"/>
          <p:cNvGrpSpPr>
            <a:grpSpLocks/>
          </p:cNvGrpSpPr>
          <p:nvPr/>
        </p:nvGrpSpPr>
        <p:grpSpPr bwMode="auto">
          <a:xfrm>
            <a:off x="7620000" y="4267200"/>
            <a:ext cx="990600" cy="1371600"/>
            <a:chOff x="2065" y="1551"/>
            <a:chExt cx="1628" cy="1988"/>
          </a:xfrm>
        </p:grpSpPr>
        <p:sp>
          <p:nvSpPr>
            <p:cNvPr id="303112" name="Freeform 7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3" name="Freeform 8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4" name="Freeform 9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5" name="Freeform 10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6" name="Freeform 11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7" name="Freeform 12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8" name="Freeform 13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19" name="Freeform 14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0" name="Freeform 15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1" name="Freeform 16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2" name="Freeform 17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3" name="Freeform 18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4" name="Freeform 19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5" name="Freeform 20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6" name="Freeform 21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7" name="Freeform 22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128" name="Freeform 23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3109" name="Text Box 25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26" name="Rectangle 3"/>
          <p:cNvSpPr>
            <a:spLocks noChangeArrowheads="1"/>
          </p:cNvSpPr>
          <p:nvPr/>
        </p:nvSpPr>
        <p:spPr bwMode="auto">
          <a:xfrm>
            <a:off x="304800" y="4495800"/>
            <a:ext cx="4586288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“We start at the leaf nodes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work up the tree.”</a:t>
            </a:r>
          </a:p>
        </p:txBody>
      </p:sp>
      <p:sp>
        <p:nvSpPr>
          <p:cNvPr id="27" name="Rectangle 5"/>
          <p:cNvSpPr>
            <a:spLocks noChangeArrowheads="1"/>
          </p:cNvSpPr>
          <p:nvPr/>
        </p:nvSpPr>
        <p:spPr bwMode="auto">
          <a:xfrm>
            <a:off x="3681413" y="5740400"/>
            <a:ext cx="4243387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But this is not recursion!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84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010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010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10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0106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0106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8451" grpId="0"/>
      <p:bldP spid="301062" grpId="0"/>
      <p:bldP spid="26" grpId="0"/>
      <p:bldP spid="27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4130" name="Picture 27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4131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304132" name="Rectangle 4"/>
          <p:cNvSpPr>
            <a:spLocks noChangeArrowheads="1"/>
          </p:cNvSpPr>
          <p:nvPr/>
        </p:nvSpPr>
        <p:spPr bwMode="auto">
          <a:xfrm>
            <a:off x="5154613" y="639763"/>
            <a:ext cx="27701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sp>
        <p:nvSpPr>
          <p:cNvPr id="489477" name="Rectangle 5"/>
          <p:cNvSpPr>
            <a:spLocks noChangeArrowheads="1"/>
          </p:cNvSpPr>
          <p:nvPr/>
        </p:nvSpPr>
        <p:spPr bwMode="auto">
          <a:xfrm>
            <a:off x="5327650" y="1371600"/>
            <a:ext cx="25209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on the correct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types of input</a:t>
            </a: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1524000" y="2590800"/>
            <a:ext cx="5413375" cy="1981200"/>
            <a:chOff x="960" y="1632"/>
            <a:chExt cx="3410" cy="1248"/>
          </a:xfrm>
        </p:grpSpPr>
        <p:grpSp>
          <p:nvGrpSpPr>
            <p:cNvPr id="304135" name="Group 7"/>
            <p:cNvGrpSpPr>
              <a:grpSpLocks/>
            </p:cNvGrpSpPr>
            <p:nvPr/>
          </p:nvGrpSpPr>
          <p:grpSpPr bwMode="auto">
            <a:xfrm>
              <a:off x="3746" y="1632"/>
              <a:ext cx="624" cy="864"/>
              <a:chOff x="2065" y="1551"/>
              <a:chExt cx="1628" cy="1988"/>
            </a:xfrm>
          </p:grpSpPr>
          <p:sp>
            <p:nvSpPr>
              <p:cNvPr id="304138" name="Freeform 8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39" name="Freeform 9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0" name="Freeform 10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1" name="Freeform 11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2" name="Freeform 12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3" name="Freeform 13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4" name="Freeform 14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5" name="Freeform 15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6" name="Freeform 16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7" name="Freeform 17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8" name="Freeform 18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49" name="Freeform 19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0" name="Freeform 20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1" name="Freeform 21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2" name="Freeform 22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3" name="Freeform 23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4154" name="Freeform 24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04136" name="Oval 25"/>
            <p:cNvSpPr>
              <a:spLocks noChangeArrowheads="1"/>
            </p:cNvSpPr>
            <p:nvPr/>
          </p:nvSpPr>
          <p:spPr bwMode="auto">
            <a:xfrm>
              <a:off x="960" y="2400"/>
              <a:ext cx="1104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04137" name="Text Box 26"/>
            <p:cNvSpPr txBox="1">
              <a:spLocks noChangeArrowheads="1"/>
            </p:cNvSpPr>
            <p:nvPr/>
          </p:nvSpPr>
          <p:spPr bwMode="auto">
            <a:xfrm>
              <a:off x="1598" y="2553"/>
              <a:ext cx="850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k,num,v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94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94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94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89477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5154" name="Picture 29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5155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305156" name="Rectangle 4"/>
          <p:cNvSpPr>
            <a:spLocks noChangeArrowheads="1"/>
          </p:cNvSpPr>
          <p:nvPr/>
        </p:nvSpPr>
        <p:spPr bwMode="auto">
          <a:xfrm>
            <a:off x="5154613" y="639763"/>
            <a:ext cx="27701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Call recursively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4572000" y="2667000"/>
            <a:ext cx="4114800" cy="2667000"/>
            <a:chOff x="2880" y="1680"/>
            <a:chExt cx="2592" cy="1680"/>
          </a:xfrm>
        </p:grpSpPr>
        <p:sp>
          <p:nvSpPr>
            <p:cNvPr id="305162" name="Rectangle 6"/>
            <p:cNvSpPr>
              <a:spLocks noChangeArrowheads="1"/>
            </p:cNvSpPr>
            <p:nvPr/>
          </p:nvSpPr>
          <p:spPr bwMode="auto">
            <a:xfrm>
              <a:off x="2880" y="1680"/>
              <a:ext cx="2592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Save the results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(or don't bother calling)</a:t>
              </a:r>
            </a:p>
          </p:txBody>
        </p:sp>
        <p:grpSp>
          <p:nvGrpSpPr>
            <p:cNvPr id="305163" name="Group 7"/>
            <p:cNvGrpSpPr>
              <a:grpSpLocks/>
            </p:cNvGrpSpPr>
            <p:nvPr/>
          </p:nvGrpSpPr>
          <p:grpSpPr bwMode="auto">
            <a:xfrm>
              <a:off x="3744" y="2496"/>
              <a:ext cx="624" cy="864"/>
              <a:chOff x="2065" y="1551"/>
              <a:chExt cx="1628" cy="1988"/>
            </a:xfrm>
          </p:grpSpPr>
          <p:sp>
            <p:nvSpPr>
              <p:cNvPr id="305164" name="Freeform 8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5" name="Freeform 9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6" name="Freeform 10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7" name="Freeform 11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8" name="Freeform 12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69" name="Freeform 13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0" name="Freeform 14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1" name="Freeform 15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2" name="Freeform 16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3" name="Freeform 17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4" name="Freeform 18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5" name="Freeform 19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6" name="Freeform 20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7" name="Freeform 21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8" name="Freeform 22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79" name="Freeform 23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5180" name="Freeform 24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25"/>
          <p:cNvGrpSpPr>
            <a:grpSpLocks/>
          </p:cNvGrpSpPr>
          <p:nvPr/>
        </p:nvGrpSpPr>
        <p:grpSpPr bwMode="auto">
          <a:xfrm>
            <a:off x="76200" y="1371600"/>
            <a:ext cx="8315325" cy="4191000"/>
            <a:chOff x="48" y="864"/>
            <a:chExt cx="5238" cy="2640"/>
          </a:xfrm>
        </p:grpSpPr>
        <p:sp>
          <p:nvSpPr>
            <p:cNvPr id="305159" name="Rectangle 26"/>
            <p:cNvSpPr>
              <a:spLocks noChangeArrowheads="1"/>
            </p:cNvSpPr>
            <p:nvPr/>
          </p:nvSpPr>
          <p:spPr bwMode="auto">
            <a:xfrm>
              <a:off x="3016" y="864"/>
              <a:ext cx="2270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returning the correct </a:t>
              </a:r>
              <a:br>
                <a:rPr lang="en-US" altLang="en-US" i="0"/>
              </a:br>
              <a:r>
                <a:rPr lang="en-US" altLang="en-US" i="0"/>
                <a:t>types of output</a:t>
              </a:r>
            </a:p>
          </p:txBody>
        </p:sp>
        <p:sp>
          <p:nvSpPr>
            <p:cNvPr id="305160" name="Oval 27"/>
            <p:cNvSpPr>
              <a:spLocks noChangeArrowheads="1"/>
            </p:cNvSpPr>
            <p:nvPr/>
          </p:nvSpPr>
          <p:spPr bwMode="auto">
            <a:xfrm>
              <a:off x="48" y="3264"/>
              <a:ext cx="384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05161" name="Oval 28"/>
            <p:cNvSpPr>
              <a:spLocks noChangeArrowheads="1"/>
            </p:cNvSpPr>
            <p:nvPr/>
          </p:nvSpPr>
          <p:spPr bwMode="auto">
            <a:xfrm>
              <a:off x="48" y="2448"/>
              <a:ext cx="384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6178" name="Picture 23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6179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306180" name="Rectangle 4"/>
          <p:cNvSpPr>
            <a:spLocks noChangeArrowheads="1"/>
          </p:cNvSpPr>
          <p:nvPr/>
        </p:nvSpPr>
        <p:spPr bwMode="auto">
          <a:xfrm>
            <a:off x="5035550" y="990600"/>
            <a:ext cx="3346450" cy="2041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Combine solutions </a:t>
            </a:r>
            <a:br>
              <a:rPr lang="en-US" altLang="en-US" i="0"/>
            </a:br>
            <a:r>
              <a:rPr lang="en-US" altLang="en-US" i="0"/>
              <a:t>given by friends </a:t>
            </a:r>
            <a:br>
              <a:rPr lang="en-US" altLang="en-US" i="0"/>
            </a:br>
            <a:r>
              <a:rPr lang="en-US" altLang="en-US" i="0"/>
              <a:t>to construct </a:t>
            </a:r>
            <a:br>
              <a:rPr lang="en-US" altLang="en-US" i="0"/>
            </a:br>
            <a:r>
              <a:rPr lang="en-US" altLang="en-US" i="0"/>
              <a:t>your own solution.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6019800" y="3581400"/>
            <a:ext cx="990600" cy="1371600"/>
            <a:chOff x="2065" y="1551"/>
            <a:chExt cx="1628" cy="1988"/>
          </a:xfrm>
        </p:grpSpPr>
        <p:sp>
          <p:nvSpPr>
            <p:cNvPr id="306182" name="Freeform 6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3" name="Freeform 7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4" name="Freeform 8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5" name="Freeform 9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6" name="Freeform 10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7" name="Freeform 11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8" name="Freeform 12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89" name="Freeform 13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0" name="Freeform 14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1" name="Freeform 15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2" name="Freeform 16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3" name="Freeform 17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4" name="Freeform 18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5" name="Freeform 19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6" name="Freeform 20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7" name="Freeform 21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98" name="Freeform 22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02" name="Picture 45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03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grpSp>
        <p:nvGrpSpPr>
          <p:cNvPr id="2" name="Group 4"/>
          <p:cNvGrpSpPr>
            <a:grpSpLocks/>
          </p:cNvGrpSpPr>
          <p:nvPr/>
        </p:nvGrpSpPr>
        <p:grpSpPr bwMode="auto">
          <a:xfrm>
            <a:off x="6172200" y="4724400"/>
            <a:ext cx="990600" cy="1371600"/>
            <a:chOff x="2065" y="1551"/>
            <a:chExt cx="1628" cy="1988"/>
          </a:xfrm>
        </p:grpSpPr>
        <p:sp>
          <p:nvSpPr>
            <p:cNvPr id="307228" name="Freeform 5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29" name="Freeform 6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0" name="Freeform 7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1" name="Freeform 8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2" name="Freeform 9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3" name="Freeform 10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4" name="Freeform 11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5" name="Freeform 12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6" name="Freeform 13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7" name="Freeform 14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8" name="Freeform 15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39" name="Freeform 16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0" name="Freeform 17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1" name="Freeform 18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2" name="Freeform 19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3" name="Freeform 20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244" name="Freeform 21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05" name="Rectangle 22"/>
          <p:cNvSpPr>
            <a:spLocks noChangeArrowheads="1"/>
          </p:cNvSpPr>
          <p:nvPr/>
        </p:nvSpPr>
        <p:spPr bwMode="auto">
          <a:xfrm>
            <a:off x="5029200" y="838200"/>
            <a:ext cx="341312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Return things </a:t>
            </a:r>
            <a:br>
              <a:rPr lang="en-US" altLang="en-US" i="0"/>
            </a:br>
            <a:r>
              <a:rPr lang="en-US" altLang="en-US" i="0"/>
              <a:t>of the correct types.</a:t>
            </a:r>
          </a:p>
        </p:txBody>
      </p:sp>
      <p:sp>
        <p:nvSpPr>
          <p:cNvPr id="492567" name="Oval 23"/>
          <p:cNvSpPr>
            <a:spLocks noChangeArrowheads="1"/>
          </p:cNvSpPr>
          <p:nvPr/>
        </p:nvSpPr>
        <p:spPr bwMode="auto">
          <a:xfrm>
            <a:off x="1752600" y="4648200"/>
            <a:ext cx="14478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3" name="Group 24"/>
          <p:cNvGrpSpPr>
            <a:grpSpLocks/>
          </p:cNvGrpSpPr>
          <p:nvPr/>
        </p:nvGrpSpPr>
        <p:grpSpPr bwMode="auto">
          <a:xfrm>
            <a:off x="2209800" y="2362200"/>
            <a:ext cx="2057400" cy="1174750"/>
            <a:chOff x="1392" y="1488"/>
            <a:chExt cx="1296" cy="740"/>
          </a:xfrm>
        </p:grpSpPr>
        <p:sp>
          <p:nvSpPr>
            <p:cNvPr id="307224" name="Oval 25"/>
            <p:cNvSpPr>
              <a:spLocks noChangeArrowheads="1"/>
            </p:cNvSpPr>
            <p:nvPr/>
          </p:nvSpPr>
          <p:spPr bwMode="auto">
            <a:xfrm>
              <a:off x="1392" y="1920"/>
              <a:ext cx="384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grpSp>
          <p:nvGrpSpPr>
            <p:cNvPr id="307225" name="Group 26"/>
            <p:cNvGrpSpPr>
              <a:grpSpLocks/>
            </p:cNvGrpSpPr>
            <p:nvPr/>
          </p:nvGrpSpPr>
          <p:grpSpPr bwMode="auto">
            <a:xfrm>
              <a:off x="1776" y="1488"/>
              <a:ext cx="912" cy="740"/>
              <a:chOff x="1776" y="1488"/>
              <a:chExt cx="912" cy="740"/>
            </a:xfrm>
          </p:grpSpPr>
          <p:sp>
            <p:nvSpPr>
              <p:cNvPr id="307226" name="Text Box 27"/>
              <p:cNvSpPr txBox="1">
                <a:spLocks noChangeArrowheads="1"/>
              </p:cNvSpPr>
              <p:nvPr/>
            </p:nvSpPr>
            <p:spPr bwMode="auto">
              <a:xfrm>
                <a:off x="1776" y="1632"/>
                <a:ext cx="823" cy="59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>
                    <a:solidFill>
                      <a:schemeClr val="hlink"/>
                    </a:solidFill>
                  </a:rPr>
                  <a:t>Not an </a:t>
                </a:r>
                <a:br>
                  <a:rPr lang="en-US" altLang="en-US" sz="2800" i="0">
                    <a:solidFill>
                      <a:schemeClr val="hlink"/>
                    </a:solidFill>
                  </a:rPr>
                </a:br>
                <a:r>
                  <a:rPr lang="en-US" altLang="en-US" sz="2800" i="0">
                    <a:solidFill>
                      <a:schemeClr val="hlink"/>
                    </a:solidFill>
                  </a:rPr>
                  <a:t>element</a:t>
                </a:r>
              </a:p>
            </p:txBody>
          </p:sp>
          <p:sp>
            <p:nvSpPr>
              <p:cNvPr id="307227" name="Oval 28"/>
              <p:cNvSpPr>
                <a:spLocks noChangeArrowheads="1"/>
              </p:cNvSpPr>
              <p:nvPr/>
            </p:nvSpPr>
            <p:spPr bwMode="auto">
              <a:xfrm>
                <a:off x="1776" y="1488"/>
                <a:ext cx="912" cy="240"/>
              </a:xfrm>
              <a:prstGeom prst="ellipse">
                <a:avLst/>
              </a:prstGeom>
              <a:noFill/>
              <a:ln w="38100">
                <a:solidFill>
                  <a:schemeClr val="hlink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grpSp>
        <p:nvGrpSpPr>
          <p:cNvPr id="5" name="Group 29"/>
          <p:cNvGrpSpPr>
            <a:grpSpLocks/>
          </p:cNvGrpSpPr>
          <p:nvPr/>
        </p:nvGrpSpPr>
        <p:grpSpPr bwMode="auto">
          <a:xfrm>
            <a:off x="6019800" y="1981200"/>
            <a:ext cx="1143000" cy="1219200"/>
            <a:chOff x="2641" y="1488"/>
            <a:chExt cx="2655" cy="2488"/>
          </a:xfrm>
        </p:grpSpPr>
        <p:grpSp>
          <p:nvGrpSpPr>
            <p:cNvPr id="307213" name="Group 30"/>
            <p:cNvGrpSpPr>
              <a:grpSpLocks/>
            </p:cNvGrpSpPr>
            <p:nvPr/>
          </p:nvGrpSpPr>
          <p:grpSpPr bwMode="auto">
            <a:xfrm>
              <a:off x="2641" y="1488"/>
              <a:ext cx="2496" cy="2436"/>
              <a:chOff x="2641" y="1488"/>
              <a:chExt cx="2496" cy="2436"/>
            </a:xfrm>
          </p:grpSpPr>
          <p:sp>
            <p:nvSpPr>
              <p:cNvPr id="307218" name="Freeform 31"/>
              <p:cNvSpPr>
                <a:spLocks/>
              </p:cNvSpPr>
              <p:nvPr/>
            </p:nvSpPr>
            <p:spPr bwMode="auto">
              <a:xfrm>
                <a:off x="3465" y="1900"/>
                <a:ext cx="434" cy="514"/>
              </a:xfrm>
              <a:custGeom>
                <a:avLst/>
                <a:gdLst>
                  <a:gd name="T0" fmla="*/ 132 w 434"/>
                  <a:gd name="T1" fmla="*/ 186 h 514"/>
                  <a:gd name="T2" fmla="*/ 157 w 434"/>
                  <a:gd name="T3" fmla="*/ 114 h 514"/>
                  <a:gd name="T4" fmla="*/ 189 w 434"/>
                  <a:gd name="T5" fmla="*/ 42 h 514"/>
                  <a:gd name="T6" fmla="*/ 236 w 434"/>
                  <a:gd name="T7" fmla="*/ 6 h 514"/>
                  <a:gd name="T8" fmla="*/ 302 w 434"/>
                  <a:gd name="T9" fmla="*/ 0 h 514"/>
                  <a:gd name="T10" fmla="*/ 355 w 434"/>
                  <a:gd name="T11" fmla="*/ 24 h 514"/>
                  <a:gd name="T12" fmla="*/ 393 w 434"/>
                  <a:gd name="T13" fmla="*/ 63 h 514"/>
                  <a:gd name="T14" fmla="*/ 421 w 434"/>
                  <a:gd name="T15" fmla="*/ 135 h 514"/>
                  <a:gd name="T16" fmla="*/ 434 w 434"/>
                  <a:gd name="T17" fmla="*/ 222 h 514"/>
                  <a:gd name="T18" fmla="*/ 434 w 434"/>
                  <a:gd name="T19" fmla="*/ 312 h 514"/>
                  <a:gd name="T20" fmla="*/ 412 w 434"/>
                  <a:gd name="T21" fmla="*/ 411 h 514"/>
                  <a:gd name="T22" fmla="*/ 355 w 434"/>
                  <a:gd name="T23" fmla="*/ 474 h 514"/>
                  <a:gd name="T24" fmla="*/ 299 w 434"/>
                  <a:gd name="T25" fmla="*/ 514 h 514"/>
                  <a:gd name="T26" fmla="*/ 245 w 434"/>
                  <a:gd name="T27" fmla="*/ 510 h 514"/>
                  <a:gd name="T28" fmla="*/ 198 w 434"/>
                  <a:gd name="T29" fmla="*/ 468 h 514"/>
                  <a:gd name="T30" fmla="*/ 157 w 434"/>
                  <a:gd name="T31" fmla="*/ 396 h 514"/>
                  <a:gd name="T32" fmla="*/ 129 w 434"/>
                  <a:gd name="T33" fmla="*/ 333 h 514"/>
                  <a:gd name="T34" fmla="*/ 129 w 434"/>
                  <a:gd name="T35" fmla="*/ 252 h 514"/>
                  <a:gd name="T36" fmla="*/ 0 w 434"/>
                  <a:gd name="T37" fmla="*/ 234 h 514"/>
                  <a:gd name="T38" fmla="*/ 16 w 434"/>
                  <a:gd name="T39" fmla="*/ 189 h 514"/>
                  <a:gd name="T40" fmla="*/ 132 w 434"/>
                  <a:gd name="T41" fmla="*/ 186 h 5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34"/>
                  <a:gd name="T64" fmla="*/ 0 h 514"/>
                  <a:gd name="T65" fmla="*/ 434 w 434"/>
                  <a:gd name="T66" fmla="*/ 514 h 5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34" h="514">
                    <a:moveTo>
                      <a:pt x="132" y="186"/>
                    </a:moveTo>
                    <a:lnTo>
                      <a:pt x="157" y="114"/>
                    </a:lnTo>
                    <a:lnTo>
                      <a:pt x="189" y="42"/>
                    </a:lnTo>
                    <a:lnTo>
                      <a:pt x="236" y="6"/>
                    </a:lnTo>
                    <a:lnTo>
                      <a:pt x="302" y="0"/>
                    </a:lnTo>
                    <a:lnTo>
                      <a:pt x="355" y="24"/>
                    </a:lnTo>
                    <a:lnTo>
                      <a:pt x="393" y="63"/>
                    </a:lnTo>
                    <a:lnTo>
                      <a:pt x="421" y="135"/>
                    </a:lnTo>
                    <a:lnTo>
                      <a:pt x="434" y="222"/>
                    </a:lnTo>
                    <a:lnTo>
                      <a:pt x="434" y="312"/>
                    </a:lnTo>
                    <a:lnTo>
                      <a:pt x="412" y="411"/>
                    </a:lnTo>
                    <a:lnTo>
                      <a:pt x="355" y="474"/>
                    </a:lnTo>
                    <a:lnTo>
                      <a:pt x="299" y="514"/>
                    </a:lnTo>
                    <a:lnTo>
                      <a:pt x="245" y="510"/>
                    </a:lnTo>
                    <a:lnTo>
                      <a:pt x="198" y="468"/>
                    </a:lnTo>
                    <a:lnTo>
                      <a:pt x="157" y="396"/>
                    </a:lnTo>
                    <a:lnTo>
                      <a:pt x="129" y="333"/>
                    </a:lnTo>
                    <a:lnTo>
                      <a:pt x="129" y="252"/>
                    </a:lnTo>
                    <a:lnTo>
                      <a:pt x="0" y="234"/>
                    </a:lnTo>
                    <a:lnTo>
                      <a:pt x="16" y="189"/>
                    </a:lnTo>
                    <a:lnTo>
                      <a:pt x="132" y="18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19" name="Freeform 32"/>
              <p:cNvSpPr>
                <a:spLocks/>
              </p:cNvSpPr>
              <p:nvPr/>
            </p:nvSpPr>
            <p:spPr bwMode="auto">
              <a:xfrm>
                <a:off x="3752" y="1488"/>
                <a:ext cx="566" cy="1154"/>
              </a:xfrm>
              <a:custGeom>
                <a:avLst/>
                <a:gdLst>
                  <a:gd name="T0" fmla="*/ 13 w 566"/>
                  <a:gd name="T1" fmla="*/ 1145 h 1154"/>
                  <a:gd name="T2" fmla="*/ 0 w 566"/>
                  <a:gd name="T3" fmla="*/ 1088 h 1154"/>
                  <a:gd name="T4" fmla="*/ 31 w 566"/>
                  <a:gd name="T5" fmla="*/ 1042 h 1154"/>
                  <a:gd name="T6" fmla="*/ 134 w 566"/>
                  <a:gd name="T7" fmla="*/ 988 h 1154"/>
                  <a:gd name="T8" fmla="*/ 226 w 566"/>
                  <a:gd name="T9" fmla="*/ 927 h 1154"/>
                  <a:gd name="T10" fmla="*/ 313 w 566"/>
                  <a:gd name="T11" fmla="*/ 827 h 1154"/>
                  <a:gd name="T12" fmla="*/ 432 w 566"/>
                  <a:gd name="T13" fmla="*/ 689 h 1154"/>
                  <a:gd name="T14" fmla="*/ 463 w 566"/>
                  <a:gd name="T15" fmla="*/ 634 h 1154"/>
                  <a:gd name="T16" fmla="*/ 479 w 566"/>
                  <a:gd name="T17" fmla="*/ 580 h 1154"/>
                  <a:gd name="T18" fmla="*/ 472 w 566"/>
                  <a:gd name="T19" fmla="*/ 526 h 1154"/>
                  <a:gd name="T20" fmla="*/ 444 w 566"/>
                  <a:gd name="T21" fmla="*/ 426 h 1154"/>
                  <a:gd name="T22" fmla="*/ 376 w 566"/>
                  <a:gd name="T23" fmla="*/ 299 h 1154"/>
                  <a:gd name="T24" fmla="*/ 301 w 566"/>
                  <a:gd name="T25" fmla="*/ 229 h 1154"/>
                  <a:gd name="T26" fmla="*/ 235 w 566"/>
                  <a:gd name="T27" fmla="*/ 190 h 1154"/>
                  <a:gd name="T28" fmla="*/ 181 w 566"/>
                  <a:gd name="T29" fmla="*/ 184 h 1154"/>
                  <a:gd name="T30" fmla="*/ 153 w 566"/>
                  <a:gd name="T31" fmla="*/ 190 h 1154"/>
                  <a:gd name="T32" fmla="*/ 150 w 566"/>
                  <a:gd name="T33" fmla="*/ 163 h 1154"/>
                  <a:gd name="T34" fmla="*/ 215 w 566"/>
                  <a:gd name="T35" fmla="*/ 154 h 1154"/>
                  <a:gd name="T36" fmla="*/ 291 w 566"/>
                  <a:gd name="T37" fmla="*/ 154 h 1154"/>
                  <a:gd name="T38" fmla="*/ 238 w 566"/>
                  <a:gd name="T39" fmla="*/ 93 h 1154"/>
                  <a:gd name="T40" fmla="*/ 206 w 566"/>
                  <a:gd name="T41" fmla="*/ 45 h 1154"/>
                  <a:gd name="T42" fmla="*/ 229 w 566"/>
                  <a:gd name="T43" fmla="*/ 27 h 1154"/>
                  <a:gd name="T44" fmla="*/ 313 w 566"/>
                  <a:gd name="T45" fmla="*/ 109 h 1154"/>
                  <a:gd name="T46" fmla="*/ 329 w 566"/>
                  <a:gd name="T47" fmla="*/ 121 h 1154"/>
                  <a:gd name="T48" fmla="*/ 313 w 566"/>
                  <a:gd name="T49" fmla="*/ 57 h 1154"/>
                  <a:gd name="T50" fmla="*/ 301 w 566"/>
                  <a:gd name="T51" fmla="*/ 9 h 1154"/>
                  <a:gd name="T52" fmla="*/ 313 w 566"/>
                  <a:gd name="T53" fmla="*/ 0 h 1154"/>
                  <a:gd name="T54" fmla="*/ 341 w 566"/>
                  <a:gd name="T55" fmla="*/ 9 h 1154"/>
                  <a:gd name="T56" fmla="*/ 366 w 566"/>
                  <a:gd name="T57" fmla="*/ 121 h 1154"/>
                  <a:gd name="T58" fmla="*/ 379 w 566"/>
                  <a:gd name="T59" fmla="*/ 118 h 1154"/>
                  <a:gd name="T60" fmla="*/ 379 w 566"/>
                  <a:gd name="T61" fmla="*/ 30 h 1154"/>
                  <a:gd name="T62" fmla="*/ 404 w 566"/>
                  <a:gd name="T63" fmla="*/ 21 h 1154"/>
                  <a:gd name="T64" fmla="*/ 422 w 566"/>
                  <a:gd name="T65" fmla="*/ 36 h 1154"/>
                  <a:gd name="T66" fmla="*/ 413 w 566"/>
                  <a:gd name="T67" fmla="*/ 154 h 1154"/>
                  <a:gd name="T68" fmla="*/ 407 w 566"/>
                  <a:gd name="T69" fmla="*/ 202 h 1154"/>
                  <a:gd name="T70" fmla="*/ 422 w 566"/>
                  <a:gd name="T71" fmla="*/ 299 h 1154"/>
                  <a:gd name="T72" fmla="*/ 472 w 566"/>
                  <a:gd name="T73" fmla="*/ 402 h 1154"/>
                  <a:gd name="T74" fmla="*/ 525 w 566"/>
                  <a:gd name="T75" fmla="*/ 520 h 1154"/>
                  <a:gd name="T76" fmla="*/ 566 w 566"/>
                  <a:gd name="T77" fmla="*/ 607 h 1154"/>
                  <a:gd name="T78" fmla="*/ 563 w 566"/>
                  <a:gd name="T79" fmla="*/ 652 h 1154"/>
                  <a:gd name="T80" fmla="*/ 488 w 566"/>
                  <a:gd name="T81" fmla="*/ 734 h 1154"/>
                  <a:gd name="T82" fmla="*/ 385 w 566"/>
                  <a:gd name="T83" fmla="*/ 836 h 1154"/>
                  <a:gd name="T84" fmla="*/ 301 w 566"/>
                  <a:gd name="T85" fmla="*/ 937 h 1154"/>
                  <a:gd name="T86" fmla="*/ 197 w 566"/>
                  <a:gd name="T87" fmla="*/ 1070 h 1154"/>
                  <a:gd name="T88" fmla="*/ 112 w 566"/>
                  <a:gd name="T89" fmla="*/ 1136 h 1154"/>
                  <a:gd name="T90" fmla="*/ 47 w 566"/>
                  <a:gd name="T91" fmla="*/ 1154 h 1154"/>
                  <a:gd name="T92" fmla="*/ 13 w 566"/>
                  <a:gd name="T93" fmla="*/ 1145 h 115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66"/>
                  <a:gd name="T142" fmla="*/ 0 h 1154"/>
                  <a:gd name="T143" fmla="*/ 566 w 566"/>
                  <a:gd name="T144" fmla="*/ 1154 h 115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66" h="1154">
                    <a:moveTo>
                      <a:pt x="13" y="1145"/>
                    </a:moveTo>
                    <a:lnTo>
                      <a:pt x="0" y="1088"/>
                    </a:lnTo>
                    <a:lnTo>
                      <a:pt x="31" y="1042"/>
                    </a:lnTo>
                    <a:lnTo>
                      <a:pt x="134" y="988"/>
                    </a:lnTo>
                    <a:lnTo>
                      <a:pt x="226" y="927"/>
                    </a:lnTo>
                    <a:lnTo>
                      <a:pt x="313" y="827"/>
                    </a:lnTo>
                    <a:lnTo>
                      <a:pt x="432" y="689"/>
                    </a:lnTo>
                    <a:lnTo>
                      <a:pt x="463" y="634"/>
                    </a:lnTo>
                    <a:lnTo>
                      <a:pt x="479" y="580"/>
                    </a:lnTo>
                    <a:lnTo>
                      <a:pt x="472" y="526"/>
                    </a:lnTo>
                    <a:lnTo>
                      <a:pt x="444" y="426"/>
                    </a:lnTo>
                    <a:lnTo>
                      <a:pt x="376" y="299"/>
                    </a:lnTo>
                    <a:lnTo>
                      <a:pt x="301" y="229"/>
                    </a:lnTo>
                    <a:lnTo>
                      <a:pt x="235" y="190"/>
                    </a:lnTo>
                    <a:lnTo>
                      <a:pt x="181" y="184"/>
                    </a:lnTo>
                    <a:lnTo>
                      <a:pt x="153" y="190"/>
                    </a:lnTo>
                    <a:lnTo>
                      <a:pt x="150" y="163"/>
                    </a:lnTo>
                    <a:lnTo>
                      <a:pt x="215" y="154"/>
                    </a:lnTo>
                    <a:lnTo>
                      <a:pt x="291" y="154"/>
                    </a:lnTo>
                    <a:lnTo>
                      <a:pt x="238" y="93"/>
                    </a:lnTo>
                    <a:lnTo>
                      <a:pt x="206" y="45"/>
                    </a:lnTo>
                    <a:lnTo>
                      <a:pt x="229" y="27"/>
                    </a:lnTo>
                    <a:lnTo>
                      <a:pt x="313" y="109"/>
                    </a:lnTo>
                    <a:lnTo>
                      <a:pt x="329" y="121"/>
                    </a:lnTo>
                    <a:lnTo>
                      <a:pt x="313" y="57"/>
                    </a:lnTo>
                    <a:lnTo>
                      <a:pt x="301" y="9"/>
                    </a:lnTo>
                    <a:lnTo>
                      <a:pt x="313" y="0"/>
                    </a:lnTo>
                    <a:lnTo>
                      <a:pt x="341" y="9"/>
                    </a:lnTo>
                    <a:lnTo>
                      <a:pt x="366" y="121"/>
                    </a:lnTo>
                    <a:lnTo>
                      <a:pt x="379" y="118"/>
                    </a:lnTo>
                    <a:lnTo>
                      <a:pt x="379" y="30"/>
                    </a:lnTo>
                    <a:lnTo>
                      <a:pt x="404" y="21"/>
                    </a:lnTo>
                    <a:lnTo>
                      <a:pt x="422" y="36"/>
                    </a:lnTo>
                    <a:lnTo>
                      <a:pt x="413" y="154"/>
                    </a:lnTo>
                    <a:lnTo>
                      <a:pt x="407" y="202"/>
                    </a:lnTo>
                    <a:lnTo>
                      <a:pt x="422" y="299"/>
                    </a:lnTo>
                    <a:lnTo>
                      <a:pt x="472" y="402"/>
                    </a:lnTo>
                    <a:lnTo>
                      <a:pt x="525" y="520"/>
                    </a:lnTo>
                    <a:lnTo>
                      <a:pt x="566" y="607"/>
                    </a:lnTo>
                    <a:lnTo>
                      <a:pt x="563" y="652"/>
                    </a:lnTo>
                    <a:lnTo>
                      <a:pt x="488" y="734"/>
                    </a:lnTo>
                    <a:lnTo>
                      <a:pt x="385" y="836"/>
                    </a:lnTo>
                    <a:lnTo>
                      <a:pt x="301" y="937"/>
                    </a:lnTo>
                    <a:lnTo>
                      <a:pt x="197" y="1070"/>
                    </a:lnTo>
                    <a:lnTo>
                      <a:pt x="112" y="1136"/>
                    </a:lnTo>
                    <a:lnTo>
                      <a:pt x="47" y="1154"/>
                    </a:lnTo>
                    <a:lnTo>
                      <a:pt x="13" y="114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0" name="Freeform 33"/>
              <p:cNvSpPr>
                <a:spLocks/>
              </p:cNvSpPr>
              <p:nvPr/>
            </p:nvSpPr>
            <p:spPr bwMode="auto">
              <a:xfrm>
                <a:off x="2641" y="2564"/>
                <a:ext cx="1037" cy="581"/>
              </a:xfrm>
              <a:custGeom>
                <a:avLst/>
                <a:gdLst>
                  <a:gd name="T0" fmla="*/ 210 w 1037"/>
                  <a:gd name="T1" fmla="*/ 468 h 581"/>
                  <a:gd name="T2" fmla="*/ 361 w 1037"/>
                  <a:gd name="T3" fmla="*/ 462 h 581"/>
                  <a:gd name="T4" fmla="*/ 498 w 1037"/>
                  <a:gd name="T5" fmla="*/ 444 h 581"/>
                  <a:gd name="T6" fmla="*/ 583 w 1037"/>
                  <a:gd name="T7" fmla="*/ 423 h 581"/>
                  <a:gd name="T8" fmla="*/ 705 w 1037"/>
                  <a:gd name="T9" fmla="*/ 354 h 581"/>
                  <a:gd name="T10" fmla="*/ 792 w 1037"/>
                  <a:gd name="T11" fmla="*/ 288 h 581"/>
                  <a:gd name="T12" fmla="*/ 906 w 1037"/>
                  <a:gd name="T13" fmla="*/ 207 h 581"/>
                  <a:gd name="T14" fmla="*/ 959 w 1037"/>
                  <a:gd name="T15" fmla="*/ 156 h 581"/>
                  <a:gd name="T16" fmla="*/ 1000 w 1037"/>
                  <a:gd name="T17" fmla="*/ 120 h 581"/>
                  <a:gd name="T18" fmla="*/ 1037 w 1037"/>
                  <a:gd name="T19" fmla="*/ 81 h 581"/>
                  <a:gd name="T20" fmla="*/ 1037 w 1037"/>
                  <a:gd name="T21" fmla="*/ 39 h 581"/>
                  <a:gd name="T22" fmla="*/ 996 w 1037"/>
                  <a:gd name="T23" fmla="*/ 0 h 581"/>
                  <a:gd name="T24" fmla="*/ 971 w 1037"/>
                  <a:gd name="T25" fmla="*/ 9 h 581"/>
                  <a:gd name="T26" fmla="*/ 903 w 1037"/>
                  <a:gd name="T27" fmla="*/ 90 h 581"/>
                  <a:gd name="T28" fmla="*/ 828 w 1037"/>
                  <a:gd name="T29" fmla="*/ 183 h 581"/>
                  <a:gd name="T30" fmla="*/ 752 w 1037"/>
                  <a:gd name="T31" fmla="*/ 270 h 581"/>
                  <a:gd name="T32" fmla="*/ 642 w 1037"/>
                  <a:gd name="T33" fmla="*/ 342 h 581"/>
                  <a:gd name="T34" fmla="*/ 548 w 1037"/>
                  <a:gd name="T35" fmla="*/ 390 h 581"/>
                  <a:gd name="T36" fmla="*/ 445 w 1037"/>
                  <a:gd name="T37" fmla="*/ 414 h 581"/>
                  <a:gd name="T38" fmla="*/ 301 w 1037"/>
                  <a:gd name="T39" fmla="*/ 417 h 581"/>
                  <a:gd name="T40" fmla="*/ 216 w 1037"/>
                  <a:gd name="T41" fmla="*/ 417 h 581"/>
                  <a:gd name="T42" fmla="*/ 144 w 1037"/>
                  <a:gd name="T43" fmla="*/ 363 h 581"/>
                  <a:gd name="T44" fmla="*/ 125 w 1037"/>
                  <a:gd name="T45" fmla="*/ 327 h 581"/>
                  <a:gd name="T46" fmla="*/ 94 w 1037"/>
                  <a:gd name="T47" fmla="*/ 327 h 581"/>
                  <a:gd name="T48" fmla="*/ 116 w 1037"/>
                  <a:gd name="T49" fmla="*/ 372 h 581"/>
                  <a:gd name="T50" fmla="*/ 150 w 1037"/>
                  <a:gd name="T51" fmla="*/ 414 h 581"/>
                  <a:gd name="T52" fmla="*/ 66 w 1037"/>
                  <a:gd name="T53" fmla="*/ 396 h 581"/>
                  <a:gd name="T54" fmla="*/ 3 w 1037"/>
                  <a:gd name="T55" fmla="*/ 387 h 581"/>
                  <a:gd name="T56" fmla="*/ 3 w 1037"/>
                  <a:gd name="T57" fmla="*/ 405 h 581"/>
                  <a:gd name="T58" fmla="*/ 59 w 1037"/>
                  <a:gd name="T59" fmla="*/ 417 h 581"/>
                  <a:gd name="T60" fmla="*/ 97 w 1037"/>
                  <a:gd name="T61" fmla="*/ 441 h 581"/>
                  <a:gd name="T62" fmla="*/ 131 w 1037"/>
                  <a:gd name="T63" fmla="*/ 444 h 581"/>
                  <a:gd name="T64" fmla="*/ 78 w 1037"/>
                  <a:gd name="T65" fmla="*/ 462 h 581"/>
                  <a:gd name="T66" fmla="*/ 0 w 1037"/>
                  <a:gd name="T67" fmla="*/ 481 h 581"/>
                  <a:gd name="T68" fmla="*/ 3 w 1037"/>
                  <a:gd name="T69" fmla="*/ 499 h 581"/>
                  <a:gd name="T70" fmla="*/ 28 w 1037"/>
                  <a:gd name="T71" fmla="*/ 505 h 581"/>
                  <a:gd name="T72" fmla="*/ 103 w 1037"/>
                  <a:gd name="T73" fmla="*/ 481 h 581"/>
                  <a:gd name="T74" fmla="*/ 150 w 1037"/>
                  <a:gd name="T75" fmla="*/ 477 h 581"/>
                  <a:gd name="T76" fmla="*/ 122 w 1037"/>
                  <a:gd name="T77" fmla="*/ 505 h 581"/>
                  <a:gd name="T78" fmla="*/ 78 w 1037"/>
                  <a:gd name="T79" fmla="*/ 550 h 581"/>
                  <a:gd name="T80" fmla="*/ 59 w 1037"/>
                  <a:gd name="T81" fmla="*/ 562 h 581"/>
                  <a:gd name="T82" fmla="*/ 75 w 1037"/>
                  <a:gd name="T83" fmla="*/ 581 h 581"/>
                  <a:gd name="T84" fmla="*/ 113 w 1037"/>
                  <a:gd name="T85" fmla="*/ 559 h 581"/>
                  <a:gd name="T86" fmla="*/ 163 w 1037"/>
                  <a:gd name="T87" fmla="*/ 514 h 581"/>
                  <a:gd name="T88" fmla="*/ 210 w 1037"/>
                  <a:gd name="T89" fmla="*/ 468 h 58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37"/>
                  <a:gd name="T136" fmla="*/ 0 h 581"/>
                  <a:gd name="T137" fmla="*/ 1037 w 1037"/>
                  <a:gd name="T138" fmla="*/ 581 h 58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37" h="581">
                    <a:moveTo>
                      <a:pt x="210" y="468"/>
                    </a:moveTo>
                    <a:lnTo>
                      <a:pt x="361" y="462"/>
                    </a:lnTo>
                    <a:lnTo>
                      <a:pt x="498" y="444"/>
                    </a:lnTo>
                    <a:lnTo>
                      <a:pt x="583" y="423"/>
                    </a:lnTo>
                    <a:lnTo>
                      <a:pt x="705" y="354"/>
                    </a:lnTo>
                    <a:lnTo>
                      <a:pt x="792" y="288"/>
                    </a:lnTo>
                    <a:lnTo>
                      <a:pt x="906" y="207"/>
                    </a:lnTo>
                    <a:lnTo>
                      <a:pt x="959" y="156"/>
                    </a:lnTo>
                    <a:lnTo>
                      <a:pt x="1000" y="120"/>
                    </a:lnTo>
                    <a:lnTo>
                      <a:pt x="1037" y="81"/>
                    </a:lnTo>
                    <a:lnTo>
                      <a:pt x="1037" y="39"/>
                    </a:lnTo>
                    <a:lnTo>
                      <a:pt x="996" y="0"/>
                    </a:lnTo>
                    <a:lnTo>
                      <a:pt x="971" y="9"/>
                    </a:lnTo>
                    <a:lnTo>
                      <a:pt x="903" y="90"/>
                    </a:lnTo>
                    <a:lnTo>
                      <a:pt x="828" y="183"/>
                    </a:lnTo>
                    <a:lnTo>
                      <a:pt x="752" y="270"/>
                    </a:lnTo>
                    <a:lnTo>
                      <a:pt x="642" y="342"/>
                    </a:lnTo>
                    <a:lnTo>
                      <a:pt x="548" y="390"/>
                    </a:lnTo>
                    <a:lnTo>
                      <a:pt x="445" y="414"/>
                    </a:lnTo>
                    <a:lnTo>
                      <a:pt x="301" y="417"/>
                    </a:lnTo>
                    <a:lnTo>
                      <a:pt x="216" y="417"/>
                    </a:lnTo>
                    <a:lnTo>
                      <a:pt x="144" y="363"/>
                    </a:lnTo>
                    <a:lnTo>
                      <a:pt x="125" y="327"/>
                    </a:lnTo>
                    <a:lnTo>
                      <a:pt x="94" y="327"/>
                    </a:lnTo>
                    <a:lnTo>
                      <a:pt x="116" y="372"/>
                    </a:lnTo>
                    <a:lnTo>
                      <a:pt x="150" y="414"/>
                    </a:lnTo>
                    <a:lnTo>
                      <a:pt x="66" y="396"/>
                    </a:lnTo>
                    <a:lnTo>
                      <a:pt x="3" y="387"/>
                    </a:lnTo>
                    <a:lnTo>
                      <a:pt x="3" y="405"/>
                    </a:lnTo>
                    <a:lnTo>
                      <a:pt x="59" y="417"/>
                    </a:lnTo>
                    <a:lnTo>
                      <a:pt x="97" y="441"/>
                    </a:lnTo>
                    <a:lnTo>
                      <a:pt x="131" y="444"/>
                    </a:lnTo>
                    <a:lnTo>
                      <a:pt x="78" y="462"/>
                    </a:lnTo>
                    <a:lnTo>
                      <a:pt x="0" y="481"/>
                    </a:lnTo>
                    <a:lnTo>
                      <a:pt x="3" y="499"/>
                    </a:lnTo>
                    <a:lnTo>
                      <a:pt x="28" y="505"/>
                    </a:lnTo>
                    <a:lnTo>
                      <a:pt x="103" y="481"/>
                    </a:lnTo>
                    <a:lnTo>
                      <a:pt x="150" y="477"/>
                    </a:lnTo>
                    <a:lnTo>
                      <a:pt x="122" y="505"/>
                    </a:lnTo>
                    <a:lnTo>
                      <a:pt x="78" y="550"/>
                    </a:lnTo>
                    <a:lnTo>
                      <a:pt x="59" y="562"/>
                    </a:lnTo>
                    <a:lnTo>
                      <a:pt x="75" y="581"/>
                    </a:lnTo>
                    <a:lnTo>
                      <a:pt x="113" y="559"/>
                    </a:lnTo>
                    <a:lnTo>
                      <a:pt x="163" y="514"/>
                    </a:lnTo>
                    <a:lnTo>
                      <a:pt x="210" y="46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1" name="Freeform 34"/>
              <p:cNvSpPr>
                <a:spLocks/>
              </p:cNvSpPr>
              <p:nvPr/>
            </p:nvSpPr>
            <p:spPr bwMode="auto">
              <a:xfrm>
                <a:off x="3596" y="2504"/>
                <a:ext cx="608" cy="800"/>
              </a:xfrm>
              <a:custGeom>
                <a:avLst/>
                <a:gdLst>
                  <a:gd name="T0" fmla="*/ 38 w 608"/>
                  <a:gd name="T1" fmla="*/ 90 h 800"/>
                  <a:gd name="T2" fmla="*/ 63 w 608"/>
                  <a:gd name="T3" fmla="*/ 27 h 800"/>
                  <a:gd name="T4" fmla="*/ 104 w 608"/>
                  <a:gd name="T5" fmla="*/ 0 h 800"/>
                  <a:gd name="T6" fmla="*/ 141 w 608"/>
                  <a:gd name="T7" fmla="*/ 0 h 800"/>
                  <a:gd name="T8" fmla="*/ 179 w 608"/>
                  <a:gd name="T9" fmla="*/ 18 h 800"/>
                  <a:gd name="T10" fmla="*/ 216 w 608"/>
                  <a:gd name="T11" fmla="*/ 54 h 800"/>
                  <a:gd name="T12" fmla="*/ 235 w 608"/>
                  <a:gd name="T13" fmla="*/ 117 h 800"/>
                  <a:gd name="T14" fmla="*/ 245 w 608"/>
                  <a:gd name="T15" fmla="*/ 180 h 800"/>
                  <a:gd name="T16" fmla="*/ 263 w 608"/>
                  <a:gd name="T17" fmla="*/ 243 h 800"/>
                  <a:gd name="T18" fmla="*/ 298 w 608"/>
                  <a:gd name="T19" fmla="*/ 312 h 800"/>
                  <a:gd name="T20" fmla="*/ 357 w 608"/>
                  <a:gd name="T21" fmla="*/ 384 h 800"/>
                  <a:gd name="T22" fmla="*/ 415 w 608"/>
                  <a:gd name="T23" fmla="*/ 432 h 800"/>
                  <a:gd name="T24" fmla="*/ 499 w 608"/>
                  <a:gd name="T25" fmla="*/ 468 h 800"/>
                  <a:gd name="T26" fmla="*/ 571 w 608"/>
                  <a:gd name="T27" fmla="*/ 522 h 800"/>
                  <a:gd name="T28" fmla="*/ 608 w 608"/>
                  <a:gd name="T29" fmla="*/ 577 h 800"/>
                  <a:gd name="T30" fmla="*/ 602 w 608"/>
                  <a:gd name="T31" fmla="*/ 622 h 800"/>
                  <a:gd name="T32" fmla="*/ 593 w 608"/>
                  <a:gd name="T33" fmla="*/ 676 h 800"/>
                  <a:gd name="T34" fmla="*/ 565 w 608"/>
                  <a:gd name="T35" fmla="*/ 712 h 800"/>
                  <a:gd name="T36" fmla="*/ 518 w 608"/>
                  <a:gd name="T37" fmla="*/ 757 h 800"/>
                  <a:gd name="T38" fmla="*/ 449 w 608"/>
                  <a:gd name="T39" fmla="*/ 790 h 800"/>
                  <a:gd name="T40" fmla="*/ 396 w 608"/>
                  <a:gd name="T41" fmla="*/ 800 h 800"/>
                  <a:gd name="T42" fmla="*/ 320 w 608"/>
                  <a:gd name="T43" fmla="*/ 784 h 800"/>
                  <a:gd name="T44" fmla="*/ 251 w 608"/>
                  <a:gd name="T45" fmla="*/ 748 h 800"/>
                  <a:gd name="T46" fmla="*/ 179 w 608"/>
                  <a:gd name="T47" fmla="*/ 694 h 800"/>
                  <a:gd name="T48" fmla="*/ 129 w 608"/>
                  <a:gd name="T49" fmla="*/ 631 h 800"/>
                  <a:gd name="T50" fmla="*/ 82 w 608"/>
                  <a:gd name="T51" fmla="*/ 550 h 800"/>
                  <a:gd name="T52" fmla="*/ 44 w 608"/>
                  <a:gd name="T53" fmla="*/ 456 h 800"/>
                  <a:gd name="T54" fmla="*/ 19 w 608"/>
                  <a:gd name="T55" fmla="*/ 375 h 800"/>
                  <a:gd name="T56" fmla="*/ 7 w 608"/>
                  <a:gd name="T57" fmla="*/ 297 h 800"/>
                  <a:gd name="T58" fmla="*/ 0 w 608"/>
                  <a:gd name="T59" fmla="*/ 189 h 800"/>
                  <a:gd name="T60" fmla="*/ 19 w 608"/>
                  <a:gd name="T61" fmla="*/ 117 h 800"/>
                  <a:gd name="T62" fmla="*/ 38 w 608"/>
                  <a:gd name="T63" fmla="*/ 90 h 8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08"/>
                  <a:gd name="T97" fmla="*/ 0 h 800"/>
                  <a:gd name="T98" fmla="*/ 608 w 608"/>
                  <a:gd name="T99" fmla="*/ 800 h 8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08" h="800">
                    <a:moveTo>
                      <a:pt x="38" y="90"/>
                    </a:moveTo>
                    <a:lnTo>
                      <a:pt x="63" y="27"/>
                    </a:lnTo>
                    <a:lnTo>
                      <a:pt x="104" y="0"/>
                    </a:lnTo>
                    <a:lnTo>
                      <a:pt x="141" y="0"/>
                    </a:lnTo>
                    <a:lnTo>
                      <a:pt x="179" y="18"/>
                    </a:lnTo>
                    <a:lnTo>
                      <a:pt x="216" y="54"/>
                    </a:lnTo>
                    <a:lnTo>
                      <a:pt x="235" y="117"/>
                    </a:lnTo>
                    <a:lnTo>
                      <a:pt x="245" y="180"/>
                    </a:lnTo>
                    <a:lnTo>
                      <a:pt x="263" y="243"/>
                    </a:lnTo>
                    <a:lnTo>
                      <a:pt x="298" y="312"/>
                    </a:lnTo>
                    <a:lnTo>
                      <a:pt x="357" y="384"/>
                    </a:lnTo>
                    <a:lnTo>
                      <a:pt x="415" y="432"/>
                    </a:lnTo>
                    <a:lnTo>
                      <a:pt x="499" y="468"/>
                    </a:lnTo>
                    <a:lnTo>
                      <a:pt x="571" y="522"/>
                    </a:lnTo>
                    <a:lnTo>
                      <a:pt x="608" y="577"/>
                    </a:lnTo>
                    <a:lnTo>
                      <a:pt x="602" y="622"/>
                    </a:lnTo>
                    <a:lnTo>
                      <a:pt x="593" y="676"/>
                    </a:lnTo>
                    <a:lnTo>
                      <a:pt x="565" y="712"/>
                    </a:lnTo>
                    <a:lnTo>
                      <a:pt x="518" y="757"/>
                    </a:lnTo>
                    <a:lnTo>
                      <a:pt x="449" y="790"/>
                    </a:lnTo>
                    <a:lnTo>
                      <a:pt x="396" y="800"/>
                    </a:lnTo>
                    <a:lnTo>
                      <a:pt x="320" y="784"/>
                    </a:lnTo>
                    <a:lnTo>
                      <a:pt x="251" y="748"/>
                    </a:lnTo>
                    <a:lnTo>
                      <a:pt x="179" y="694"/>
                    </a:lnTo>
                    <a:lnTo>
                      <a:pt x="129" y="631"/>
                    </a:lnTo>
                    <a:lnTo>
                      <a:pt x="82" y="550"/>
                    </a:lnTo>
                    <a:lnTo>
                      <a:pt x="44" y="456"/>
                    </a:lnTo>
                    <a:lnTo>
                      <a:pt x="19" y="375"/>
                    </a:lnTo>
                    <a:lnTo>
                      <a:pt x="7" y="297"/>
                    </a:lnTo>
                    <a:lnTo>
                      <a:pt x="0" y="189"/>
                    </a:lnTo>
                    <a:lnTo>
                      <a:pt x="19" y="117"/>
                    </a:lnTo>
                    <a:lnTo>
                      <a:pt x="38" y="9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2" name="Freeform 35"/>
              <p:cNvSpPr>
                <a:spLocks/>
              </p:cNvSpPr>
              <p:nvPr/>
            </p:nvSpPr>
            <p:spPr bwMode="auto">
              <a:xfrm>
                <a:off x="4094" y="2846"/>
                <a:ext cx="1043" cy="726"/>
              </a:xfrm>
              <a:custGeom>
                <a:avLst/>
                <a:gdLst>
                  <a:gd name="T0" fmla="*/ 116 w 1043"/>
                  <a:gd name="T1" fmla="*/ 230 h 726"/>
                  <a:gd name="T2" fmla="*/ 216 w 1043"/>
                  <a:gd name="T3" fmla="*/ 147 h 726"/>
                  <a:gd name="T4" fmla="*/ 338 w 1043"/>
                  <a:gd name="T5" fmla="*/ 72 h 726"/>
                  <a:gd name="T6" fmla="*/ 417 w 1043"/>
                  <a:gd name="T7" fmla="*/ 27 h 726"/>
                  <a:gd name="T8" fmla="*/ 479 w 1043"/>
                  <a:gd name="T9" fmla="*/ 12 h 726"/>
                  <a:gd name="T10" fmla="*/ 529 w 1043"/>
                  <a:gd name="T11" fmla="*/ 0 h 726"/>
                  <a:gd name="T12" fmla="*/ 573 w 1043"/>
                  <a:gd name="T13" fmla="*/ 18 h 726"/>
                  <a:gd name="T14" fmla="*/ 601 w 1043"/>
                  <a:gd name="T15" fmla="*/ 75 h 726"/>
                  <a:gd name="T16" fmla="*/ 620 w 1043"/>
                  <a:gd name="T17" fmla="*/ 230 h 726"/>
                  <a:gd name="T18" fmla="*/ 620 w 1043"/>
                  <a:gd name="T19" fmla="*/ 416 h 726"/>
                  <a:gd name="T20" fmla="*/ 620 w 1043"/>
                  <a:gd name="T21" fmla="*/ 536 h 726"/>
                  <a:gd name="T22" fmla="*/ 642 w 1043"/>
                  <a:gd name="T23" fmla="*/ 609 h 726"/>
                  <a:gd name="T24" fmla="*/ 686 w 1043"/>
                  <a:gd name="T25" fmla="*/ 597 h 726"/>
                  <a:gd name="T26" fmla="*/ 717 w 1043"/>
                  <a:gd name="T27" fmla="*/ 552 h 726"/>
                  <a:gd name="T28" fmla="*/ 779 w 1043"/>
                  <a:gd name="T29" fmla="*/ 500 h 726"/>
                  <a:gd name="T30" fmla="*/ 876 w 1043"/>
                  <a:gd name="T31" fmla="*/ 470 h 726"/>
                  <a:gd name="T32" fmla="*/ 943 w 1043"/>
                  <a:gd name="T33" fmla="*/ 470 h 726"/>
                  <a:gd name="T34" fmla="*/ 1043 w 1043"/>
                  <a:gd name="T35" fmla="*/ 488 h 726"/>
                  <a:gd name="T36" fmla="*/ 1037 w 1043"/>
                  <a:gd name="T37" fmla="*/ 524 h 726"/>
                  <a:gd name="T38" fmla="*/ 1015 w 1043"/>
                  <a:gd name="T39" fmla="*/ 555 h 726"/>
                  <a:gd name="T40" fmla="*/ 981 w 1043"/>
                  <a:gd name="T41" fmla="*/ 561 h 726"/>
                  <a:gd name="T42" fmla="*/ 943 w 1043"/>
                  <a:gd name="T43" fmla="*/ 542 h 726"/>
                  <a:gd name="T44" fmla="*/ 886 w 1043"/>
                  <a:gd name="T45" fmla="*/ 518 h 726"/>
                  <a:gd name="T46" fmla="*/ 829 w 1043"/>
                  <a:gd name="T47" fmla="*/ 518 h 726"/>
                  <a:gd name="T48" fmla="*/ 754 w 1043"/>
                  <a:gd name="T49" fmla="*/ 564 h 726"/>
                  <a:gd name="T50" fmla="*/ 708 w 1043"/>
                  <a:gd name="T51" fmla="*/ 633 h 726"/>
                  <a:gd name="T52" fmla="*/ 698 w 1043"/>
                  <a:gd name="T53" fmla="*/ 690 h 726"/>
                  <a:gd name="T54" fmla="*/ 679 w 1043"/>
                  <a:gd name="T55" fmla="*/ 726 h 726"/>
                  <a:gd name="T56" fmla="*/ 604 w 1043"/>
                  <a:gd name="T57" fmla="*/ 723 h 726"/>
                  <a:gd name="T58" fmla="*/ 601 w 1043"/>
                  <a:gd name="T59" fmla="*/ 669 h 726"/>
                  <a:gd name="T60" fmla="*/ 576 w 1043"/>
                  <a:gd name="T61" fmla="*/ 591 h 726"/>
                  <a:gd name="T62" fmla="*/ 567 w 1043"/>
                  <a:gd name="T63" fmla="*/ 509 h 726"/>
                  <a:gd name="T64" fmla="*/ 573 w 1043"/>
                  <a:gd name="T65" fmla="*/ 401 h 726"/>
                  <a:gd name="T66" fmla="*/ 564 w 1043"/>
                  <a:gd name="T67" fmla="*/ 248 h 726"/>
                  <a:gd name="T68" fmla="*/ 558 w 1043"/>
                  <a:gd name="T69" fmla="*/ 147 h 726"/>
                  <a:gd name="T70" fmla="*/ 539 w 1043"/>
                  <a:gd name="T71" fmla="*/ 111 h 726"/>
                  <a:gd name="T72" fmla="*/ 501 w 1043"/>
                  <a:gd name="T73" fmla="*/ 75 h 726"/>
                  <a:gd name="T74" fmla="*/ 461 w 1043"/>
                  <a:gd name="T75" fmla="*/ 75 h 726"/>
                  <a:gd name="T76" fmla="*/ 403 w 1043"/>
                  <a:gd name="T77" fmla="*/ 111 h 726"/>
                  <a:gd name="T78" fmla="*/ 328 w 1043"/>
                  <a:gd name="T79" fmla="*/ 181 h 726"/>
                  <a:gd name="T80" fmla="*/ 235 w 1043"/>
                  <a:gd name="T81" fmla="*/ 272 h 726"/>
                  <a:gd name="T82" fmla="*/ 141 w 1043"/>
                  <a:gd name="T83" fmla="*/ 356 h 726"/>
                  <a:gd name="T84" fmla="*/ 94 w 1043"/>
                  <a:gd name="T85" fmla="*/ 383 h 726"/>
                  <a:gd name="T86" fmla="*/ 38 w 1043"/>
                  <a:gd name="T87" fmla="*/ 383 h 726"/>
                  <a:gd name="T88" fmla="*/ 0 w 1043"/>
                  <a:gd name="T89" fmla="*/ 344 h 726"/>
                  <a:gd name="T90" fmla="*/ 3 w 1043"/>
                  <a:gd name="T91" fmla="*/ 281 h 726"/>
                  <a:gd name="T92" fmla="*/ 41 w 1043"/>
                  <a:gd name="T93" fmla="*/ 248 h 726"/>
                  <a:gd name="T94" fmla="*/ 84 w 1043"/>
                  <a:gd name="T95" fmla="*/ 239 h 726"/>
                  <a:gd name="T96" fmla="*/ 116 w 1043"/>
                  <a:gd name="T97" fmla="*/ 230 h 72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43"/>
                  <a:gd name="T148" fmla="*/ 0 h 726"/>
                  <a:gd name="T149" fmla="*/ 1043 w 1043"/>
                  <a:gd name="T150" fmla="*/ 726 h 72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43" h="726">
                    <a:moveTo>
                      <a:pt x="116" y="230"/>
                    </a:moveTo>
                    <a:lnTo>
                      <a:pt x="216" y="147"/>
                    </a:lnTo>
                    <a:lnTo>
                      <a:pt x="338" y="72"/>
                    </a:lnTo>
                    <a:lnTo>
                      <a:pt x="417" y="27"/>
                    </a:lnTo>
                    <a:lnTo>
                      <a:pt x="479" y="12"/>
                    </a:lnTo>
                    <a:lnTo>
                      <a:pt x="529" y="0"/>
                    </a:lnTo>
                    <a:lnTo>
                      <a:pt x="573" y="18"/>
                    </a:lnTo>
                    <a:lnTo>
                      <a:pt x="601" y="75"/>
                    </a:lnTo>
                    <a:lnTo>
                      <a:pt x="620" y="230"/>
                    </a:lnTo>
                    <a:lnTo>
                      <a:pt x="620" y="416"/>
                    </a:lnTo>
                    <a:lnTo>
                      <a:pt x="620" y="536"/>
                    </a:lnTo>
                    <a:lnTo>
                      <a:pt x="642" y="609"/>
                    </a:lnTo>
                    <a:lnTo>
                      <a:pt x="686" y="597"/>
                    </a:lnTo>
                    <a:lnTo>
                      <a:pt x="717" y="552"/>
                    </a:lnTo>
                    <a:lnTo>
                      <a:pt x="779" y="500"/>
                    </a:lnTo>
                    <a:lnTo>
                      <a:pt x="876" y="470"/>
                    </a:lnTo>
                    <a:lnTo>
                      <a:pt x="943" y="470"/>
                    </a:lnTo>
                    <a:lnTo>
                      <a:pt x="1043" y="488"/>
                    </a:lnTo>
                    <a:lnTo>
                      <a:pt x="1037" y="524"/>
                    </a:lnTo>
                    <a:lnTo>
                      <a:pt x="1015" y="555"/>
                    </a:lnTo>
                    <a:lnTo>
                      <a:pt x="981" y="561"/>
                    </a:lnTo>
                    <a:lnTo>
                      <a:pt x="943" y="542"/>
                    </a:lnTo>
                    <a:lnTo>
                      <a:pt x="886" y="518"/>
                    </a:lnTo>
                    <a:lnTo>
                      <a:pt x="829" y="518"/>
                    </a:lnTo>
                    <a:lnTo>
                      <a:pt x="754" y="564"/>
                    </a:lnTo>
                    <a:lnTo>
                      <a:pt x="708" y="633"/>
                    </a:lnTo>
                    <a:lnTo>
                      <a:pt x="698" y="690"/>
                    </a:lnTo>
                    <a:lnTo>
                      <a:pt x="679" y="726"/>
                    </a:lnTo>
                    <a:lnTo>
                      <a:pt x="604" y="723"/>
                    </a:lnTo>
                    <a:lnTo>
                      <a:pt x="601" y="669"/>
                    </a:lnTo>
                    <a:lnTo>
                      <a:pt x="576" y="591"/>
                    </a:lnTo>
                    <a:lnTo>
                      <a:pt x="567" y="509"/>
                    </a:lnTo>
                    <a:lnTo>
                      <a:pt x="573" y="401"/>
                    </a:lnTo>
                    <a:lnTo>
                      <a:pt x="564" y="248"/>
                    </a:lnTo>
                    <a:lnTo>
                      <a:pt x="558" y="147"/>
                    </a:lnTo>
                    <a:lnTo>
                      <a:pt x="539" y="111"/>
                    </a:lnTo>
                    <a:lnTo>
                      <a:pt x="501" y="75"/>
                    </a:lnTo>
                    <a:lnTo>
                      <a:pt x="461" y="75"/>
                    </a:lnTo>
                    <a:lnTo>
                      <a:pt x="403" y="111"/>
                    </a:lnTo>
                    <a:lnTo>
                      <a:pt x="328" y="181"/>
                    </a:lnTo>
                    <a:lnTo>
                      <a:pt x="235" y="272"/>
                    </a:lnTo>
                    <a:lnTo>
                      <a:pt x="141" y="356"/>
                    </a:lnTo>
                    <a:lnTo>
                      <a:pt x="94" y="383"/>
                    </a:lnTo>
                    <a:lnTo>
                      <a:pt x="38" y="383"/>
                    </a:lnTo>
                    <a:lnTo>
                      <a:pt x="0" y="344"/>
                    </a:lnTo>
                    <a:lnTo>
                      <a:pt x="3" y="281"/>
                    </a:lnTo>
                    <a:lnTo>
                      <a:pt x="41" y="248"/>
                    </a:lnTo>
                    <a:lnTo>
                      <a:pt x="84" y="239"/>
                    </a:lnTo>
                    <a:lnTo>
                      <a:pt x="116" y="23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23" name="Freeform 36"/>
              <p:cNvSpPr>
                <a:spLocks/>
              </p:cNvSpPr>
              <p:nvPr/>
            </p:nvSpPr>
            <p:spPr bwMode="auto">
              <a:xfrm>
                <a:off x="4038" y="3162"/>
                <a:ext cx="713" cy="762"/>
              </a:xfrm>
              <a:custGeom>
                <a:avLst/>
                <a:gdLst>
                  <a:gd name="T0" fmla="*/ 0 w 713"/>
                  <a:gd name="T1" fmla="*/ 64 h 762"/>
                  <a:gd name="T2" fmla="*/ 22 w 713"/>
                  <a:gd name="T3" fmla="*/ 16 h 762"/>
                  <a:gd name="T4" fmla="*/ 69 w 713"/>
                  <a:gd name="T5" fmla="*/ 0 h 762"/>
                  <a:gd name="T6" fmla="*/ 134 w 713"/>
                  <a:gd name="T7" fmla="*/ 7 h 762"/>
                  <a:gd name="T8" fmla="*/ 150 w 713"/>
                  <a:gd name="T9" fmla="*/ 52 h 762"/>
                  <a:gd name="T10" fmla="*/ 125 w 713"/>
                  <a:gd name="T11" fmla="*/ 227 h 762"/>
                  <a:gd name="T12" fmla="*/ 122 w 713"/>
                  <a:gd name="T13" fmla="*/ 360 h 762"/>
                  <a:gd name="T14" fmla="*/ 116 w 713"/>
                  <a:gd name="T15" fmla="*/ 435 h 762"/>
                  <a:gd name="T16" fmla="*/ 116 w 713"/>
                  <a:gd name="T17" fmla="*/ 450 h 762"/>
                  <a:gd name="T18" fmla="*/ 131 w 713"/>
                  <a:gd name="T19" fmla="*/ 524 h 762"/>
                  <a:gd name="T20" fmla="*/ 172 w 713"/>
                  <a:gd name="T21" fmla="*/ 536 h 762"/>
                  <a:gd name="T22" fmla="*/ 225 w 713"/>
                  <a:gd name="T23" fmla="*/ 524 h 762"/>
                  <a:gd name="T24" fmla="*/ 303 w 713"/>
                  <a:gd name="T25" fmla="*/ 481 h 762"/>
                  <a:gd name="T26" fmla="*/ 387 w 713"/>
                  <a:gd name="T27" fmla="*/ 460 h 762"/>
                  <a:gd name="T28" fmla="*/ 482 w 713"/>
                  <a:gd name="T29" fmla="*/ 444 h 762"/>
                  <a:gd name="T30" fmla="*/ 585 w 713"/>
                  <a:gd name="T31" fmla="*/ 432 h 762"/>
                  <a:gd name="T32" fmla="*/ 660 w 713"/>
                  <a:gd name="T33" fmla="*/ 432 h 762"/>
                  <a:gd name="T34" fmla="*/ 694 w 713"/>
                  <a:gd name="T35" fmla="*/ 441 h 762"/>
                  <a:gd name="T36" fmla="*/ 713 w 713"/>
                  <a:gd name="T37" fmla="*/ 463 h 762"/>
                  <a:gd name="T38" fmla="*/ 704 w 713"/>
                  <a:gd name="T39" fmla="*/ 496 h 762"/>
                  <a:gd name="T40" fmla="*/ 657 w 713"/>
                  <a:gd name="T41" fmla="*/ 524 h 762"/>
                  <a:gd name="T42" fmla="*/ 613 w 713"/>
                  <a:gd name="T43" fmla="*/ 563 h 762"/>
                  <a:gd name="T44" fmla="*/ 572 w 713"/>
                  <a:gd name="T45" fmla="*/ 618 h 762"/>
                  <a:gd name="T46" fmla="*/ 547 w 713"/>
                  <a:gd name="T47" fmla="*/ 663 h 762"/>
                  <a:gd name="T48" fmla="*/ 526 w 713"/>
                  <a:gd name="T49" fmla="*/ 708 h 762"/>
                  <a:gd name="T50" fmla="*/ 510 w 713"/>
                  <a:gd name="T51" fmla="*/ 762 h 762"/>
                  <a:gd name="T52" fmla="*/ 488 w 713"/>
                  <a:gd name="T53" fmla="*/ 762 h 762"/>
                  <a:gd name="T54" fmla="*/ 469 w 713"/>
                  <a:gd name="T55" fmla="*/ 741 h 762"/>
                  <a:gd name="T56" fmla="*/ 462 w 713"/>
                  <a:gd name="T57" fmla="*/ 681 h 762"/>
                  <a:gd name="T58" fmla="*/ 507 w 713"/>
                  <a:gd name="T59" fmla="*/ 627 h 762"/>
                  <a:gd name="T60" fmla="*/ 566 w 713"/>
                  <a:gd name="T61" fmla="*/ 563 h 762"/>
                  <a:gd name="T62" fmla="*/ 622 w 713"/>
                  <a:gd name="T63" fmla="*/ 515 h 762"/>
                  <a:gd name="T64" fmla="*/ 647 w 713"/>
                  <a:gd name="T65" fmla="*/ 499 h 762"/>
                  <a:gd name="T66" fmla="*/ 657 w 713"/>
                  <a:gd name="T67" fmla="*/ 478 h 762"/>
                  <a:gd name="T68" fmla="*/ 632 w 713"/>
                  <a:gd name="T69" fmla="*/ 463 h 762"/>
                  <a:gd name="T70" fmla="*/ 547 w 713"/>
                  <a:gd name="T71" fmla="*/ 463 h 762"/>
                  <a:gd name="T72" fmla="*/ 440 w 713"/>
                  <a:gd name="T73" fmla="*/ 481 h 762"/>
                  <a:gd name="T74" fmla="*/ 356 w 713"/>
                  <a:gd name="T75" fmla="*/ 509 h 762"/>
                  <a:gd name="T76" fmla="*/ 265 w 713"/>
                  <a:gd name="T77" fmla="*/ 560 h 762"/>
                  <a:gd name="T78" fmla="*/ 187 w 713"/>
                  <a:gd name="T79" fmla="*/ 596 h 762"/>
                  <a:gd name="T80" fmla="*/ 103 w 713"/>
                  <a:gd name="T81" fmla="*/ 599 h 762"/>
                  <a:gd name="T82" fmla="*/ 69 w 713"/>
                  <a:gd name="T83" fmla="*/ 587 h 762"/>
                  <a:gd name="T84" fmla="*/ 50 w 713"/>
                  <a:gd name="T85" fmla="*/ 542 h 762"/>
                  <a:gd name="T86" fmla="*/ 37 w 713"/>
                  <a:gd name="T87" fmla="*/ 478 h 762"/>
                  <a:gd name="T88" fmla="*/ 31 w 713"/>
                  <a:gd name="T89" fmla="*/ 360 h 762"/>
                  <a:gd name="T90" fmla="*/ 19 w 713"/>
                  <a:gd name="T91" fmla="*/ 151 h 762"/>
                  <a:gd name="T92" fmla="*/ 0 w 713"/>
                  <a:gd name="T93" fmla="*/ 64 h 7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13"/>
                  <a:gd name="T142" fmla="*/ 0 h 762"/>
                  <a:gd name="T143" fmla="*/ 713 w 713"/>
                  <a:gd name="T144" fmla="*/ 762 h 76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13" h="762">
                    <a:moveTo>
                      <a:pt x="0" y="64"/>
                    </a:moveTo>
                    <a:lnTo>
                      <a:pt x="22" y="16"/>
                    </a:lnTo>
                    <a:lnTo>
                      <a:pt x="69" y="0"/>
                    </a:lnTo>
                    <a:lnTo>
                      <a:pt x="134" y="7"/>
                    </a:lnTo>
                    <a:lnTo>
                      <a:pt x="150" y="52"/>
                    </a:lnTo>
                    <a:lnTo>
                      <a:pt x="125" y="227"/>
                    </a:lnTo>
                    <a:lnTo>
                      <a:pt x="122" y="360"/>
                    </a:lnTo>
                    <a:lnTo>
                      <a:pt x="116" y="435"/>
                    </a:lnTo>
                    <a:lnTo>
                      <a:pt x="116" y="450"/>
                    </a:lnTo>
                    <a:lnTo>
                      <a:pt x="131" y="524"/>
                    </a:lnTo>
                    <a:lnTo>
                      <a:pt x="172" y="536"/>
                    </a:lnTo>
                    <a:lnTo>
                      <a:pt x="225" y="524"/>
                    </a:lnTo>
                    <a:lnTo>
                      <a:pt x="303" y="481"/>
                    </a:lnTo>
                    <a:lnTo>
                      <a:pt x="387" y="460"/>
                    </a:lnTo>
                    <a:lnTo>
                      <a:pt x="482" y="444"/>
                    </a:lnTo>
                    <a:lnTo>
                      <a:pt x="585" y="432"/>
                    </a:lnTo>
                    <a:lnTo>
                      <a:pt x="660" y="432"/>
                    </a:lnTo>
                    <a:lnTo>
                      <a:pt x="694" y="441"/>
                    </a:lnTo>
                    <a:lnTo>
                      <a:pt x="713" y="463"/>
                    </a:lnTo>
                    <a:lnTo>
                      <a:pt x="704" y="496"/>
                    </a:lnTo>
                    <a:lnTo>
                      <a:pt x="657" y="524"/>
                    </a:lnTo>
                    <a:lnTo>
                      <a:pt x="613" y="563"/>
                    </a:lnTo>
                    <a:lnTo>
                      <a:pt x="572" y="618"/>
                    </a:lnTo>
                    <a:lnTo>
                      <a:pt x="547" y="663"/>
                    </a:lnTo>
                    <a:lnTo>
                      <a:pt x="526" y="708"/>
                    </a:lnTo>
                    <a:lnTo>
                      <a:pt x="510" y="762"/>
                    </a:lnTo>
                    <a:lnTo>
                      <a:pt x="488" y="762"/>
                    </a:lnTo>
                    <a:lnTo>
                      <a:pt x="469" y="741"/>
                    </a:lnTo>
                    <a:lnTo>
                      <a:pt x="462" y="681"/>
                    </a:lnTo>
                    <a:lnTo>
                      <a:pt x="507" y="627"/>
                    </a:lnTo>
                    <a:lnTo>
                      <a:pt x="566" y="563"/>
                    </a:lnTo>
                    <a:lnTo>
                      <a:pt x="622" y="515"/>
                    </a:lnTo>
                    <a:lnTo>
                      <a:pt x="647" y="499"/>
                    </a:lnTo>
                    <a:lnTo>
                      <a:pt x="657" y="478"/>
                    </a:lnTo>
                    <a:lnTo>
                      <a:pt x="632" y="463"/>
                    </a:lnTo>
                    <a:lnTo>
                      <a:pt x="547" y="463"/>
                    </a:lnTo>
                    <a:lnTo>
                      <a:pt x="440" y="481"/>
                    </a:lnTo>
                    <a:lnTo>
                      <a:pt x="356" y="509"/>
                    </a:lnTo>
                    <a:lnTo>
                      <a:pt x="265" y="560"/>
                    </a:lnTo>
                    <a:lnTo>
                      <a:pt x="187" y="596"/>
                    </a:lnTo>
                    <a:lnTo>
                      <a:pt x="103" y="599"/>
                    </a:lnTo>
                    <a:lnTo>
                      <a:pt x="69" y="587"/>
                    </a:lnTo>
                    <a:lnTo>
                      <a:pt x="50" y="542"/>
                    </a:lnTo>
                    <a:lnTo>
                      <a:pt x="37" y="478"/>
                    </a:lnTo>
                    <a:lnTo>
                      <a:pt x="31" y="360"/>
                    </a:lnTo>
                    <a:lnTo>
                      <a:pt x="19" y="15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7214" name="Group 37"/>
            <p:cNvGrpSpPr>
              <a:grpSpLocks/>
            </p:cNvGrpSpPr>
            <p:nvPr/>
          </p:nvGrpSpPr>
          <p:grpSpPr bwMode="auto">
            <a:xfrm>
              <a:off x="4864" y="3099"/>
              <a:ext cx="432" cy="877"/>
              <a:chOff x="4864" y="3099"/>
              <a:chExt cx="432" cy="877"/>
            </a:xfrm>
          </p:grpSpPr>
          <p:sp>
            <p:nvSpPr>
              <p:cNvPr id="307215" name="Freeform 38"/>
              <p:cNvSpPr>
                <a:spLocks/>
              </p:cNvSpPr>
              <p:nvPr/>
            </p:nvSpPr>
            <p:spPr bwMode="auto">
              <a:xfrm>
                <a:off x="4956" y="3588"/>
                <a:ext cx="340" cy="109"/>
              </a:xfrm>
              <a:custGeom>
                <a:avLst/>
                <a:gdLst>
                  <a:gd name="T0" fmla="*/ 340 w 340"/>
                  <a:gd name="T1" fmla="*/ 109 h 109"/>
                  <a:gd name="T2" fmla="*/ 165 w 340"/>
                  <a:gd name="T3" fmla="*/ 30 h 109"/>
                  <a:gd name="T4" fmla="*/ 48 w 340"/>
                  <a:gd name="T5" fmla="*/ 0 h 109"/>
                  <a:gd name="T6" fmla="*/ 10 w 340"/>
                  <a:gd name="T7" fmla="*/ 0 h 109"/>
                  <a:gd name="T8" fmla="*/ 0 w 340"/>
                  <a:gd name="T9" fmla="*/ 27 h 109"/>
                  <a:gd name="T10" fmla="*/ 22 w 340"/>
                  <a:gd name="T11" fmla="*/ 48 h 109"/>
                  <a:gd name="T12" fmla="*/ 70 w 340"/>
                  <a:gd name="T13" fmla="*/ 54 h 109"/>
                  <a:gd name="T14" fmla="*/ 184 w 340"/>
                  <a:gd name="T15" fmla="*/ 75 h 109"/>
                  <a:gd name="T16" fmla="*/ 340 w 340"/>
                  <a:gd name="T17" fmla="*/ 10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0"/>
                  <a:gd name="T28" fmla="*/ 0 h 109"/>
                  <a:gd name="T29" fmla="*/ 340 w 340"/>
                  <a:gd name="T30" fmla="*/ 109 h 1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0" h="109">
                    <a:moveTo>
                      <a:pt x="340" y="109"/>
                    </a:moveTo>
                    <a:lnTo>
                      <a:pt x="165" y="30"/>
                    </a:lnTo>
                    <a:lnTo>
                      <a:pt x="48" y="0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22" y="48"/>
                    </a:lnTo>
                    <a:lnTo>
                      <a:pt x="70" y="54"/>
                    </a:lnTo>
                    <a:lnTo>
                      <a:pt x="184" y="75"/>
                    </a:lnTo>
                    <a:lnTo>
                      <a:pt x="340" y="10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16" name="Freeform 39"/>
              <p:cNvSpPr>
                <a:spLocks/>
              </p:cNvSpPr>
              <p:nvPr/>
            </p:nvSpPr>
            <p:spPr bwMode="auto">
              <a:xfrm>
                <a:off x="4864" y="3685"/>
                <a:ext cx="97" cy="291"/>
              </a:xfrm>
              <a:custGeom>
                <a:avLst/>
                <a:gdLst>
                  <a:gd name="T0" fmla="*/ 97 w 97"/>
                  <a:gd name="T1" fmla="*/ 291 h 291"/>
                  <a:gd name="T2" fmla="*/ 94 w 97"/>
                  <a:gd name="T3" fmla="*/ 148 h 291"/>
                  <a:gd name="T4" fmla="*/ 69 w 97"/>
                  <a:gd name="T5" fmla="*/ 39 h 291"/>
                  <a:gd name="T6" fmla="*/ 41 w 97"/>
                  <a:gd name="T7" fmla="*/ 0 h 291"/>
                  <a:gd name="T8" fmla="*/ 19 w 97"/>
                  <a:gd name="T9" fmla="*/ 0 h 291"/>
                  <a:gd name="T10" fmla="*/ 0 w 97"/>
                  <a:gd name="T11" fmla="*/ 12 h 291"/>
                  <a:gd name="T12" fmla="*/ 0 w 97"/>
                  <a:gd name="T13" fmla="*/ 54 h 291"/>
                  <a:gd name="T14" fmla="*/ 47 w 97"/>
                  <a:gd name="T15" fmla="*/ 184 h 291"/>
                  <a:gd name="T16" fmla="*/ 97 w 97"/>
                  <a:gd name="T17" fmla="*/ 291 h 2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7"/>
                  <a:gd name="T28" fmla="*/ 0 h 291"/>
                  <a:gd name="T29" fmla="*/ 97 w 97"/>
                  <a:gd name="T30" fmla="*/ 291 h 29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7" h="291">
                    <a:moveTo>
                      <a:pt x="97" y="291"/>
                    </a:moveTo>
                    <a:lnTo>
                      <a:pt x="94" y="148"/>
                    </a:lnTo>
                    <a:lnTo>
                      <a:pt x="69" y="39"/>
                    </a:lnTo>
                    <a:lnTo>
                      <a:pt x="41" y="0"/>
                    </a:lnTo>
                    <a:lnTo>
                      <a:pt x="19" y="0"/>
                    </a:lnTo>
                    <a:lnTo>
                      <a:pt x="0" y="12"/>
                    </a:lnTo>
                    <a:lnTo>
                      <a:pt x="0" y="54"/>
                    </a:lnTo>
                    <a:lnTo>
                      <a:pt x="47" y="184"/>
                    </a:lnTo>
                    <a:lnTo>
                      <a:pt x="97" y="29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7217" name="Freeform 40"/>
              <p:cNvSpPr>
                <a:spLocks/>
              </p:cNvSpPr>
              <p:nvPr/>
            </p:nvSpPr>
            <p:spPr bwMode="auto">
              <a:xfrm>
                <a:off x="5004" y="3099"/>
                <a:ext cx="214" cy="111"/>
              </a:xfrm>
              <a:custGeom>
                <a:avLst/>
                <a:gdLst>
                  <a:gd name="T0" fmla="*/ 0 w 214"/>
                  <a:gd name="T1" fmla="*/ 72 h 111"/>
                  <a:gd name="T2" fmla="*/ 42 w 214"/>
                  <a:gd name="T3" fmla="*/ 30 h 111"/>
                  <a:gd name="T4" fmla="*/ 100 w 214"/>
                  <a:gd name="T5" fmla="*/ 3 h 111"/>
                  <a:gd name="T6" fmla="*/ 166 w 214"/>
                  <a:gd name="T7" fmla="*/ 0 h 111"/>
                  <a:gd name="T8" fmla="*/ 214 w 214"/>
                  <a:gd name="T9" fmla="*/ 9 h 111"/>
                  <a:gd name="T10" fmla="*/ 138 w 214"/>
                  <a:gd name="T11" fmla="*/ 18 h 111"/>
                  <a:gd name="T12" fmla="*/ 109 w 214"/>
                  <a:gd name="T13" fmla="*/ 36 h 111"/>
                  <a:gd name="T14" fmla="*/ 81 w 214"/>
                  <a:gd name="T15" fmla="*/ 63 h 111"/>
                  <a:gd name="T16" fmla="*/ 68 w 214"/>
                  <a:gd name="T17" fmla="*/ 93 h 111"/>
                  <a:gd name="T18" fmla="*/ 42 w 214"/>
                  <a:gd name="T19" fmla="*/ 111 h 111"/>
                  <a:gd name="T20" fmla="*/ 10 w 214"/>
                  <a:gd name="T21" fmla="*/ 108 h 111"/>
                  <a:gd name="T22" fmla="*/ 0 w 214"/>
                  <a:gd name="T23" fmla="*/ 72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"/>
                  <a:gd name="T37" fmla="*/ 0 h 111"/>
                  <a:gd name="T38" fmla="*/ 214 w 214"/>
                  <a:gd name="T39" fmla="*/ 111 h 1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" h="111">
                    <a:moveTo>
                      <a:pt x="0" y="72"/>
                    </a:moveTo>
                    <a:lnTo>
                      <a:pt x="42" y="30"/>
                    </a:lnTo>
                    <a:lnTo>
                      <a:pt x="100" y="3"/>
                    </a:lnTo>
                    <a:lnTo>
                      <a:pt x="166" y="0"/>
                    </a:lnTo>
                    <a:lnTo>
                      <a:pt x="214" y="9"/>
                    </a:lnTo>
                    <a:lnTo>
                      <a:pt x="138" y="18"/>
                    </a:lnTo>
                    <a:lnTo>
                      <a:pt x="109" y="36"/>
                    </a:lnTo>
                    <a:lnTo>
                      <a:pt x="81" y="63"/>
                    </a:lnTo>
                    <a:lnTo>
                      <a:pt x="68" y="93"/>
                    </a:lnTo>
                    <a:lnTo>
                      <a:pt x="42" y="111"/>
                    </a:lnTo>
                    <a:lnTo>
                      <a:pt x="10" y="108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492585" name="Rectangle 41"/>
          <p:cNvSpPr>
            <a:spLocks noChangeArrowheads="1"/>
          </p:cNvSpPr>
          <p:nvPr/>
        </p:nvSpPr>
        <p:spPr bwMode="auto">
          <a:xfrm>
            <a:off x="5570538" y="3429000"/>
            <a:ext cx="24304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In every path </a:t>
            </a:r>
            <a:br>
              <a:rPr lang="en-US" altLang="en-US" i="0"/>
            </a:br>
            <a:r>
              <a:rPr lang="en-US" altLang="en-US" i="0"/>
              <a:t>through code</a:t>
            </a:r>
          </a:p>
        </p:txBody>
      </p:sp>
      <p:grpSp>
        <p:nvGrpSpPr>
          <p:cNvPr id="8" name="Group 42"/>
          <p:cNvGrpSpPr>
            <a:grpSpLocks/>
          </p:cNvGrpSpPr>
          <p:nvPr/>
        </p:nvGrpSpPr>
        <p:grpSpPr bwMode="auto">
          <a:xfrm>
            <a:off x="2209800" y="3321050"/>
            <a:ext cx="2057400" cy="793750"/>
            <a:chOff x="1392" y="2092"/>
            <a:chExt cx="1296" cy="500"/>
          </a:xfrm>
        </p:grpSpPr>
        <p:sp>
          <p:nvSpPr>
            <p:cNvPr id="307211" name="Text Box 43"/>
            <p:cNvSpPr txBox="1">
              <a:spLocks noChangeArrowheads="1"/>
            </p:cNvSpPr>
            <p:nvPr/>
          </p:nvSpPr>
          <p:spPr bwMode="auto">
            <a:xfrm>
              <a:off x="1783" y="2265"/>
              <a:ext cx="905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>
                  <a:solidFill>
                    <a:schemeClr val="hlink"/>
                  </a:solidFill>
                </a:rPr>
                <a:t>the root?</a:t>
              </a:r>
            </a:p>
          </p:txBody>
        </p:sp>
        <p:sp>
          <p:nvSpPr>
            <p:cNvPr id="307212" name="Oval 44"/>
            <p:cNvSpPr>
              <a:spLocks noChangeArrowheads="1"/>
            </p:cNvSpPr>
            <p:nvPr/>
          </p:nvSpPr>
          <p:spPr bwMode="auto">
            <a:xfrm>
              <a:off x="1392" y="2092"/>
              <a:ext cx="912" cy="240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925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925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4925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4925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25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2567" grpId="0" animBg="1"/>
      <p:bldP spid="492567" grpId="1" animBg="1"/>
      <p:bldP spid="492585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8226" name="Picture 45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8227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493572" name="Rectangle 4"/>
          <p:cNvSpPr>
            <a:spLocks noChangeArrowheads="1"/>
          </p:cNvSpPr>
          <p:nvPr/>
        </p:nvSpPr>
        <p:spPr bwMode="auto">
          <a:xfrm>
            <a:off x="5110163" y="838200"/>
            <a:ext cx="3255962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Sub-instances</a:t>
            </a:r>
            <a:br>
              <a:rPr lang="en-US" altLang="en-US" i="0"/>
            </a:br>
            <a:r>
              <a:rPr lang="en-US" altLang="en-US" i="0"/>
              <a:t>need to be smaller.</a:t>
            </a:r>
          </a:p>
        </p:txBody>
      </p:sp>
      <p:grpSp>
        <p:nvGrpSpPr>
          <p:cNvPr id="2" name="Group 6"/>
          <p:cNvGrpSpPr>
            <a:grpSpLocks/>
          </p:cNvGrpSpPr>
          <p:nvPr/>
        </p:nvGrpSpPr>
        <p:grpSpPr bwMode="auto">
          <a:xfrm>
            <a:off x="6019800" y="1981200"/>
            <a:ext cx="1143000" cy="1219200"/>
            <a:chOff x="2641" y="1488"/>
            <a:chExt cx="2655" cy="2488"/>
          </a:xfrm>
        </p:grpSpPr>
        <p:grpSp>
          <p:nvGrpSpPr>
            <p:cNvPr id="308254" name="Group 7"/>
            <p:cNvGrpSpPr>
              <a:grpSpLocks/>
            </p:cNvGrpSpPr>
            <p:nvPr/>
          </p:nvGrpSpPr>
          <p:grpSpPr bwMode="auto">
            <a:xfrm>
              <a:off x="2641" y="1488"/>
              <a:ext cx="2496" cy="2436"/>
              <a:chOff x="2641" y="1488"/>
              <a:chExt cx="2496" cy="2436"/>
            </a:xfrm>
          </p:grpSpPr>
          <p:sp>
            <p:nvSpPr>
              <p:cNvPr id="308259" name="Freeform 8"/>
              <p:cNvSpPr>
                <a:spLocks/>
              </p:cNvSpPr>
              <p:nvPr/>
            </p:nvSpPr>
            <p:spPr bwMode="auto">
              <a:xfrm>
                <a:off x="3465" y="1900"/>
                <a:ext cx="434" cy="514"/>
              </a:xfrm>
              <a:custGeom>
                <a:avLst/>
                <a:gdLst>
                  <a:gd name="T0" fmla="*/ 132 w 434"/>
                  <a:gd name="T1" fmla="*/ 186 h 514"/>
                  <a:gd name="T2" fmla="*/ 157 w 434"/>
                  <a:gd name="T3" fmla="*/ 114 h 514"/>
                  <a:gd name="T4" fmla="*/ 189 w 434"/>
                  <a:gd name="T5" fmla="*/ 42 h 514"/>
                  <a:gd name="T6" fmla="*/ 236 w 434"/>
                  <a:gd name="T7" fmla="*/ 6 h 514"/>
                  <a:gd name="T8" fmla="*/ 302 w 434"/>
                  <a:gd name="T9" fmla="*/ 0 h 514"/>
                  <a:gd name="T10" fmla="*/ 355 w 434"/>
                  <a:gd name="T11" fmla="*/ 24 h 514"/>
                  <a:gd name="T12" fmla="*/ 393 w 434"/>
                  <a:gd name="T13" fmla="*/ 63 h 514"/>
                  <a:gd name="T14" fmla="*/ 421 w 434"/>
                  <a:gd name="T15" fmla="*/ 135 h 514"/>
                  <a:gd name="T16" fmla="*/ 434 w 434"/>
                  <a:gd name="T17" fmla="*/ 222 h 514"/>
                  <a:gd name="T18" fmla="*/ 434 w 434"/>
                  <a:gd name="T19" fmla="*/ 312 h 514"/>
                  <a:gd name="T20" fmla="*/ 412 w 434"/>
                  <a:gd name="T21" fmla="*/ 411 h 514"/>
                  <a:gd name="T22" fmla="*/ 355 w 434"/>
                  <a:gd name="T23" fmla="*/ 474 h 514"/>
                  <a:gd name="T24" fmla="*/ 299 w 434"/>
                  <a:gd name="T25" fmla="*/ 514 h 514"/>
                  <a:gd name="T26" fmla="*/ 245 w 434"/>
                  <a:gd name="T27" fmla="*/ 510 h 514"/>
                  <a:gd name="T28" fmla="*/ 198 w 434"/>
                  <a:gd name="T29" fmla="*/ 468 h 514"/>
                  <a:gd name="T30" fmla="*/ 157 w 434"/>
                  <a:gd name="T31" fmla="*/ 396 h 514"/>
                  <a:gd name="T32" fmla="*/ 129 w 434"/>
                  <a:gd name="T33" fmla="*/ 333 h 514"/>
                  <a:gd name="T34" fmla="*/ 129 w 434"/>
                  <a:gd name="T35" fmla="*/ 252 h 514"/>
                  <a:gd name="T36" fmla="*/ 0 w 434"/>
                  <a:gd name="T37" fmla="*/ 234 h 514"/>
                  <a:gd name="T38" fmla="*/ 16 w 434"/>
                  <a:gd name="T39" fmla="*/ 189 h 514"/>
                  <a:gd name="T40" fmla="*/ 132 w 434"/>
                  <a:gd name="T41" fmla="*/ 186 h 51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434"/>
                  <a:gd name="T64" fmla="*/ 0 h 514"/>
                  <a:gd name="T65" fmla="*/ 434 w 434"/>
                  <a:gd name="T66" fmla="*/ 514 h 51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434" h="514">
                    <a:moveTo>
                      <a:pt x="132" y="186"/>
                    </a:moveTo>
                    <a:lnTo>
                      <a:pt x="157" y="114"/>
                    </a:lnTo>
                    <a:lnTo>
                      <a:pt x="189" y="42"/>
                    </a:lnTo>
                    <a:lnTo>
                      <a:pt x="236" y="6"/>
                    </a:lnTo>
                    <a:lnTo>
                      <a:pt x="302" y="0"/>
                    </a:lnTo>
                    <a:lnTo>
                      <a:pt x="355" y="24"/>
                    </a:lnTo>
                    <a:lnTo>
                      <a:pt x="393" y="63"/>
                    </a:lnTo>
                    <a:lnTo>
                      <a:pt x="421" y="135"/>
                    </a:lnTo>
                    <a:lnTo>
                      <a:pt x="434" y="222"/>
                    </a:lnTo>
                    <a:lnTo>
                      <a:pt x="434" y="312"/>
                    </a:lnTo>
                    <a:lnTo>
                      <a:pt x="412" y="411"/>
                    </a:lnTo>
                    <a:lnTo>
                      <a:pt x="355" y="474"/>
                    </a:lnTo>
                    <a:lnTo>
                      <a:pt x="299" y="514"/>
                    </a:lnTo>
                    <a:lnTo>
                      <a:pt x="245" y="510"/>
                    </a:lnTo>
                    <a:lnTo>
                      <a:pt x="198" y="468"/>
                    </a:lnTo>
                    <a:lnTo>
                      <a:pt x="157" y="396"/>
                    </a:lnTo>
                    <a:lnTo>
                      <a:pt x="129" y="333"/>
                    </a:lnTo>
                    <a:lnTo>
                      <a:pt x="129" y="252"/>
                    </a:lnTo>
                    <a:lnTo>
                      <a:pt x="0" y="234"/>
                    </a:lnTo>
                    <a:lnTo>
                      <a:pt x="16" y="189"/>
                    </a:lnTo>
                    <a:lnTo>
                      <a:pt x="132" y="18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0" name="Freeform 9"/>
              <p:cNvSpPr>
                <a:spLocks/>
              </p:cNvSpPr>
              <p:nvPr/>
            </p:nvSpPr>
            <p:spPr bwMode="auto">
              <a:xfrm>
                <a:off x="3752" y="1488"/>
                <a:ext cx="566" cy="1154"/>
              </a:xfrm>
              <a:custGeom>
                <a:avLst/>
                <a:gdLst>
                  <a:gd name="T0" fmla="*/ 13 w 566"/>
                  <a:gd name="T1" fmla="*/ 1145 h 1154"/>
                  <a:gd name="T2" fmla="*/ 0 w 566"/>
                  <a:gd name="T3" fmla="*/ 1088 h 1154"/>
                  <a:gd name="T4" fmla="*/ 31 w 566"/>
                  <a:gd name="T5" fmla="*/ 1042 h 1154"/>
                  <a:gd name="T6" fmla="*/ 134 w 566"/>
                  <a:gd name="T7" fmla="*/ 988 h 1154"/>
                  <a:gd name="T8" fmla="*/ 226 w 566"/>
                  <a:gd name="T9" fmla="*/ 927 h 1154"/>
                  <a:gd name="T10" fmla="*/ 313 w 566"/>
                  <a:gd name="T11" fmla="*/ 827 h 1154"/>
                  <a:gd name="T12" fmla="*/ 432 w 566"/>
                  <a:gd name="T13" fmla="*/ 689 h 1154"/>
                  <a:gd name="T14" fmla="*/ 463 w 566"/>
                  <a:gd name="T15" fmla="*/ 634 h 1154"/>
                  <a:gd name="T16" fmla="*/ 479 w 566"/>
                  <a:gd name="T17" fmla="*/ 580 h 1154"/>
                  <a:gd name="T18" fmla="*/ 472 w 566"/>
                  <a:gd name="T19" fmla="*/ 526 h 1154"/>
                  <a:gd name="T20" fmla="*/ 444 w 566"/>
                  <a:gd name="T21" fmla="*/ 426 h 1154"/>
                  <a:gd name="T22" fmla="*/ 376 w 566"/>
                  <a:gd name="T23" fmla="*/ 299 h 1154"/>
                  <a:gd name="T24" fmla="*/ 301 w 566"/>
                  <a:gd name="T25" fmla="*/ 229 h 1154"/>
                  <a:gd name="T26" fmla="*/ 235 w 566"/>
                  <a:gd name="T27" fmla="*/ 190 h 1154"/>
                  <a:gd name="T28" fmla="*/ 181 w 566"/>
                  <a:gd name="T29" fmla="*/ 184 h 1154"/>
                  <a:gd name="T30" fmla="*/ 153 w 566"/>
                  <a:gd name="T31" fmla="*/ 190 h 1154"/>
                  <a:gd name="T32" fmla="*/ 150 w 566"/>
                  <a:gd name="T33" fmla="*/ 163 h 1154"/>
                  <a:gd name="T34" fmla="*/ 215 w 566"/>
                  <a:gd name="T35" fmla="*/ 154 h 1154"/>
                  <a:gd name="T36" fmla="*/ 291 w 566"/>
                  <a:gd name="T37" fmla="*/ 154 h 1154"/>
                  <a:gd name="T38" fmla="*/ 238 w 566"/>
                  <a:gd name="T39" fmla="*/ 93 h 1154"/>
                  <a:gd name="T40" fmla="*/ 206 w 566"/>
                  <a:gd name="T41" fmla="*/ 45 h 1154"/>
                  <a:gd name="T42" fmla="*/ 229 w 566"/>
                  <a:gd name="T43" fmla="*/ 27 h 1154"/>
                  <a:gd name="T44" fmla="*/ 313 w 566"/>
                  <a:gd name="T45" fmla="*/ 109 h 1154"/>
                  <a:gd name="T46" fmla="*/ 329 w 566"/>
                  <a:gd name="T47" fmla="*/ 121 h 1154"/>
                  <a:gd name="T48" fmla="*/ 313 w 566"/>
                  <a:gd name="T49" fmla="*/ 57 h 1154"/>
                  <a:gd name="T50" fmla="*/ 301 w 566"/>
                  <a:gd name="T51" fmla="*/ 9 h 1154"/>
                  <a:gd name="T52" fmla="*/ 313 w 566"/>
                  <a:gd name="T53" fmla="*/ 0 h 1154"/>
                  <a:gd name="T54" fmla="*/ 341 w 566"/>
                  <a:gd name="T55" fmla="*/ 9 h 1154"/>
                  <a:gd name="T56" fmla="*/ 366 w 566"/>
                  <a:gd name="T57" fmla="*/ 121 h 1154"/>
                  <a:gd name="T58" fmla="*/ 379 w 566"/>
                  <a:gd name="T59" fmla="*/ 118 h 1154"/>
                  <a:gd name="T60" fmla="*/ 379 w 566"/>
                  <a:gd name="T61" fmla="*/ 30 h 1154"/>
                  <a:gd name="T62" fmla="*/ 404 w 566"/>
                  <a:gd name="T63" fmla="*/ 21 h 1154"/>
                  <a:gd name="T64" fmla="*/ 422 w 566"/>
                  <a:gd name="T65" fmla="*/ 36 h 1154"/>
                  <a:gd name="T66" fmla="*/ 413 w 566"/>
                  <a:gd name="T67" fmla="*/ 154 h 1154"/>
                  <a:gd name="T68" fmla="*/ 407 w 566"/>
                  <a:gd name="T69" fmla="*/ 202 h 1154"/>
                  <a:gd name="T70" fmla="*/ 422 w 566"/>
                  <a:gd name="T71" fmla="*/ 299 h 1154"/>
                  <a:gd name="T72" fmla="*/ 472 w 566"/>
                  <a:gd name="T73" fmla="*/ 402 h 1154"/>
                  <a:gd name="T74" fmla="*/ 525 w 566"/>
                  <a:gd name="T75" fmla="*/ 520 h 1154"/>
                  <a:gd name="T76" fmla="*/ 566 w 566"/>
                  <a:gd name="T77" fmla="*/ 607 h 1154"/>
                  <a:gd name="T78" fmla="*/ 563 w 566"/>
                  <a:gd name="T79" fmla="*/ 652 h 1154"/>
                  <a:gd name="T80" fmla="*/ 488 w 566"/>
                  <a:gd name="T81" fmla="*/ 734 h 1154"/>
                  <a:gd name="T82" fmla="*/ 385 w 566"/>
                  <a:gd name="T83" fmla="*/ 836 h 1154"/>
                  <a:gd name="T84" fmla="*/ 301 w 566"/>
                  <a:gd name="T85" fmla="*/ 937 h 1154"/>
                  <a:gd name="T86" fmla="*/ 197 w 566"/>
                  <a:gd name="T87" fmla="*/ 1070 h 1154"/>
                  <a:gd name="T88" fmla="*/ 112 w 566"/>
                  <a:gd name="T89" fmla="*/ 1136 h 1154"/>
                  <a:gd name="T90" fmla="*/ 47 w 566"/>
                  <a:gd name="T91" fmla="*/ 1154 h 1154"/>
                  <a:gd name="T92" fmla="*/ 13 w 566"/>
                  <a:gd name="T93" fmla="*/ 1145 h 115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566"/>
                  <a:gd name="T142" fmla="*/ 0 h 1154"/>
                  <a:gd name="T143" fmla="*/ 566 w 566"/>
                  <a:gd name="T144" fmla="*/ 1154 h 1154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566" h="1154">
                    <a:moveTo>
                      <a:pt x="13" y="1145"/>
                    </a:moveTo>
                    <a:lnTo>
                      <a:pt x="0" y="1088"/>
                    </a:lnTo>
                    <a:lnTo>
                      <a:pt x="31" y="1042"/>
                    </a:lnTo>
                    <a:lnTo>
                      <a:pt x="134" y="988"/>
                    </a:lnTo>
                    <a:lnTo>
                      <a:pt x="226" y="927"/>
                    </a:lnTo>
                    <a:lnTo>
                      <a:pt x="313" y="827"/>
                    </a:lnTo>
                    <a:lnTo>
                      <a:pt x="432" y="689"/>
                    </a:lnTo>
                    <a:lnTo>
                      <a:pt x="463" y="634"/>
                    </a:lnTo>
                    <a:lnTo>
                      <a:pt x="479" y="580"/>
                    </a:lnTo>
                    <a:lnTo>
                      <a:pt x="472" y="526"/>
                    </a:lnTo>
                    <a:lnTo>
                      <a:pt x="444" y="426"/>
                    </a:lnTo>
                    <a:lnTo>
                      <a:pt x="376" y="299"/>
                    </a:lnTo>
                    <a:lnTo>
                      <a:pt x="301" y="229"/>
                    </a:lnTo>
                    <a:lnTo>
                      <a:pt x="235" y="190"/>
                    </a:lnTo>
                    <a:lnTo>
                      <a:pt x="181" y="184"/>
                    </a:lnTo>
                    <a:lnTo>
                      <a:pt x="153" y="190"/>
                    </a:lnTo>
                    <a:lnTo>
                      <a:pt x="150" y="163"/>
                    </a:lnTo>
                    <a:lnTo>
                      <a:pt x="215" y="154"/>
                    </a:lnTo>
                    <a:lnTo>
                      <a:pt x="291" y="154"/>
                    </a:lnTo>
                    <a:lnTo>
                      <a:pt x="238" y="93"/>
                    </a:lnTo>
                    <a:lnTo>
                      <a:pt x="206" y="45"/>
                    </a:lnTo>
                    <a:lnTo>
                      <a:pt x="229" y="27"/>
                    </a:lnTo>
                    <a:lnTo>
                      <a:pt x="313" y="109"/>
                    </a:lnTo>
                    <a:lnTo>
                      <a:pt x="329" y="121"/>
                    </a:lnTo>
                    <a:lnTo>
                      <a:pt x="313" y="57"/>
                    </a:lnTo>
                    <a:lnTo>
                      <a:pt x="301" y="9"/>
                    </a:lnTo>
                    <a:lnTo>
                      <a:pt x="313" y="0"/>
                    </a:lnTo>
                    <a:lnTo>
                      <a:pt x="341" y="9"/>
                    </a:lnTo>
                    <a:lnTo>
                      <a:pt x="366" y="121"/>
                    </a:lnTo>
                    <a:lnTo>
                      <a:pt x="379" y="118"/>
                    </a:lnTo>
                    <a:lnTo>
                      <a:pt x="379" y="30"/>
                    </a:lnTo>
                    <a:lnTo>
                      <a:pt x="404" y="21"/>
                    </a:lnTo>
                    <a:lnTo>
                      <a:pt x="422" y="36"/>
                    </a:lnTo>
                    <a:lnTo>
                      <a:pt x="413" y="154"/>
                    </a:lnTo>
                    <a:lnTo>
                      <a:pt x="407" y="202"/>
                    </a:lnTo>
                    <a:lnTo>
                      <a:pt x="422" y="299"/>
                    </a:lnTo>
                    <a:lnTo>
                      <a:pt x="472" y="402"/>
                    </a:lnTo>
                    <a:lnTo>
                      <a:pt x="525" y="520"/>
                    </a:lnTo>
                    <a:lnTo>
                      <a:pt x="566" y="607"/>
                    </a:lnTo>
                    <a:lnTo>
                      <a:pt x="563" y="652"/>
                    </a:lnTo>
                    <a:lnTo>
                      <a:pt x="488" y="734"/>
                    </a:lnTo>
                    <a:lnTo>
                      <a:pt x="385" y="836"/>
                    </a:lnTo>
                    <a:lnTo>
                      <a:pt x="301" y="937"/>
                    </a:lnTo>
                    <a:lnTo>
                      <a:pt x="197" y="1070"/>
                    </a:lnTo>
                    <a:lnTo>
                      <a:pt x="112" y="1136"/>
                    </a:lnTo>
                    <a:lnTo>
                      <a:pt x="47" y="1154"/>
                    </a:lnTo>
                    <a:lnTo>
                      <a:pt x="13" y="114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1" name="Freeform 10"/>
              <p:cNvSpPr>
                <a:spLocks/>
              </p:cNvSpPr>
              <p:nvPr/>
            </p:nvSpPr>
            <p:spPr bwMode="auto">
              <a:xfrm>
                <a:off x="2641" y="2564"/>
                <a:ext cx="1037" cy="581"/>
              </a:xfrm>
              <a:custGeom>
                <a:avLst/>
                <a:gdLst>
                  <a:gd name="T0" fmla="*/ 210 w 1037"/>
                  <a:gd name="T1" fmla="*/ 468 h 581"/>
                  <a:gd name="T2" fmla="*/ 361 w 1037"/>
                  <a:gd name="T3" fmla="*/ 462 h 581"/>
                  <a:gd name="T4" fmla="*/ 498 w 1037"/>
                  <a:gd name="T5" fmla="*/ 444 h 581"/>
                  <a:gd name="T6" fmla="*/ 583 w 1037"/>
                  <a:gd name="T7" fmla="*/ 423 h 581"/>
                  <a:gd name="T8" fmla="*/ 705 w 1037"/>
                  <a:gd name="T9" fmla="*/ 354 h 581"/>
                  <a:gd name="T10" fmla="*/ 792 w 1037"/>
                  <a:gd name="T11" fmla="*/ 288 h 581"/>
                  <a:gd name="T12" fmla="*/ 906 w 1037"/>
                  <a:gd name="T13" fmla="*/ 207 h 581"/>
                  <a:gd name="T14" fmla="*/ 959 w 1037"/>
                  <a:gd name="T15" fmla="*/ 156 h 581"/>
                  <a:gd name="T16" fmla="*/ 1000 w 1037"/>
                  <a:gd name="T17" fmla="*/ 120 h 581"/>
                  <a:gd name="T18" fmla="*/ 1037 w 1037"/>
                  <a:gd name="T19" fmla="*/ 81 h 581"/>
                  <a:gd name="T20" fmla="*/ 1037 w 1037"/>
                  <a:gd name="T21" fmla="*/ 39 h 581"/>
                  <a:gd name="T22" fmla="*/ 996 w 1037"/>
                  <a:gd name="T23" fmla="*/ 0 h 581"/>
                  <a:gd name="T24" fmla="*/ 971 w 1037"/>
                  <a:gd name="T25" fmla="*/ 9 h 581"/>
                  <a:gd name="T26" fmla="*/ 903 w 1037"/>
                  <a:gd name="T27" fmla="*/ 90 h 581"/>
                  <a:gd name="T28" fmla="*/ 828 w 1037"/>
                  <a:gd name="T29" fmla="*/ 183 h 581"/>
                  <a:gd name="T30" fmla="*/ 752 w 1037"/>
                  <a:gd name="T31" fmla="*/ 270 h 581"/>
                  <a:gd name="T32" fmla="*/ 642 w 1037"/>
                  <a:gd name="T33" fmla="*/ 342 h 581"/>
                  <a:gd name="T34" fmla="*/ 548 w 1037"/>
                  <a:gd name="T35" fmla="*/ 390 h 581"/>
                  <a:gd name="T36" fmla="*/ 445 w 1037"/>
                  <a:gd name="T37" fmla="*/ 414 h 581"/>
                  <a:gd name="T38" fmla="*/ 301 w 1037"/>
                  <a:gd name="T39" fmla="*/ 417 h 581"/>
                  <a:gd name="T40" fmla="*/ 216 w 1037"/>
                  <a:gd name="T41" fmla="*/ 417 h 581"/>
                  <a:gd name="T42" fmla="*/ 144 w 1037"/>
                  <a:gd name="T43" fmla="*/ 363 h 581"/>
                  <a:gd name="T44" fmla="*/ 125 w 1037"/>
                  <a:gd name="T45" fmla="*/ 327 h 581"/>
                  <a:gd name="T46" fmla="*/ 94 w 1037"/>
                  <a:gd name="T47" fmla="*/ 327 h 581"/>
                  <a:gd name="T48" fmla="*/ 116 w 1037"/>
                  <a:gd name="T49" fmla="*/ 372 h 581"/>
                  <a:gd name="T50" fmla="*/ 150 w 1037"/>
                  <a:gd name="T51" fmla="*/ 414 h 581"/>
                  <a:gd name="T52" fmla="*/ 66 w 1037"/>
                  <a:gd name="T53" fmla="*/ 396 h 581"/>
                  <a:gd name="T54" fmla="*/ 3 w 1037"/>
                  <a:gd name="T55" fmla="*/ 387 h 581"/>
                  <a:gd name="T56" fmla="*/ 3 w 1037"/>
                  <a:gd name="T57" fmla="*/ 405 h 581"/>
                  <a:gd name="T58" fmla="*/ 59 w 1037"/>
                  <a:gd name="T59" fmla="*/ 417 h 581"/>
                  <a:gd name="T60" fmla="*/ 97 w 1037"/>
                  <a:gd name="T61" fmla="*/ 441 h 581"/>
                  <a:gd name="T62" fmla="*/ 131 w 1037"/>
                  <a:gd name="T63" fmla="*/ 444 h 581"/>
                  <a:gd name="T64" fmla="*/ 78 w 1037"/>
                  <a:gd name="T65" fmla="*/ 462 h 581"/>
                  <a:gd name="T66" fmla="*/ 0 w 1037"/>
                  <a:gd name="T67" fmla="*/ 481 h 581"/>
                  <a:gd name="T68" fmla="*/ 3 w 1037"/>
                  <a:gd name="T69" fmla="*/ 499 h 581"/>
                  <a:gd name="T70" fmla="*/ 28 w 1037"/>
                  <a:gd name="T71" fmla="*/ 505 h 581"/>
                  <a:gd name="T72" fmla="*/ 103 w 1037"/>
                  <a:gd name="T73" fmla="*/ 481 h 581"/>
                  <a:gd name="T74" fmla="*/ 150 w 1037"/>
                  <a:gd name="T75" fmla="*/ 477 h 581"/>
                  <a:gd name="T76" fmla="*/ 122 w 1037"/>
                  <a:gd name="T77" fmla="*/ 505 h 581"/>
                  <a:gd name="T78" fmla="*/ 78 w 1037"/>
                  <a:gd name="T79" fmla="*/ 550 h 581"/>
                  <a:gd name="T80" fmla="*/ 59 w 1037"/>
                  <a:gd name="T81" fmla="*/ 562 h 581"/>
                  <a:gd name="T82" fmla="*/ 75 w 1037"/>
                  <a:gd name="T83" fmla="*/ 581 h 581"/>
                  <a:gd name="T84" fmla="*/ 113 w 1037"/>
                  <a:gd name="T85" fmla="*/ 559 h 581"/>
                  <a:gd name="T86" fmla="*/ 163 w 1037"/>
                  <a:gd name="T87" fmla="*/ 514 h 581"/>
                  <a:gd name="T88" fmla="*/ 210 w 1037"/>
                  <a:gd name="T89" fmla="*/ 468 h 581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1037"/>
                  <a:gd name="T136" fmla="*/ 0 h 581"/>
                  <a:gd name="T137" fmla="*/ 1037 w 1037"/>
                  <a:gd name="T138" fmla="*/ 581 h 581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1037" h="581">
                    <a:moveTo>
                      <a:pt x="210" y="468"/>
                    </a:moveTo>
                    <a:lnTo>
                      <a:pt x="361" y="462"/>
                    </a:lnTo>
                    <a:lnTo>
                      <a:pt x="498" y="444"/>
                    </a:lnTo>
                    <a:lnTo>
                      <a:pt x="583" y="423"/>
                    </a:lnTo>
                    <a:lnTo>
                      <a:pt x="705" y="354"/>
                    </a:lnTo>
                    <a:lnTo>
                      <a:pt x="792" y="288"/>
                    </a:lnTo>
                    <a:lnTo>
                      <a:pt x="906" y="207"/>
                    </a:lnTo>
                    <a:lnTo>
                      <a:pt x="959" y="156"/>
                    </a:lnTo>
                    <a:lnTo>
                      <a:pt x="1000" y="120"/>
                    </a:lnTo>
                    <a:lnTo>
                      <a:pt x="1037" y="81"/>
                    </a:lnTo>
                    <a:lnTo>
                      <a:pt x="1037" y="39"/>
                    </a:lnTo>
                    <a:lnTo>
                      <a:pt x="996" y="0"/>
                    </a:lnTo>
                    <a:lnTo>
                      <a:pt x="971" y="9"/>
                    </a:lnTo>
                    <a:lnTo>
                      <a:pt x="903" y="90"/>
                    </a:lnTo>
                    <a:lnTo>
                      <a:pt x="828" y="183"/>
                    </a:lnTo>
                    <a:lnTo>
                      <a:pt x="752" y="270"/>
                    </a:lnTo>
                    <a:lnTo>
                      <a:pt x="642" y="342"/>
                    </a:lnTo>
                    <a:lnTo>
                      <a:pt x="548" y="390"/>
                    </a:lnTo>
                    <a:lnTo>
                      <a:pt x="445" y="414"/>
                    </a:lnTo>
                    <a:lnTo>
                      <a:pt x="301" y="417"/>
                    </a:lnTo>
                    <a:lnTo>
                      <a:pt x="216" y="417"/>
                    </a:lnTo>
                    <a:lnTo>
                      <a:pt x="144" y="363"/>
                    </a:lnTo>
                    <a:lnTo>
                      <a:pt x="125" y="327"/>
                    </a:lnTo>
                    <a:lnTo>
                      <a:pt x="94" y="327"/>
                    </a:lnTo>
                    <a:lnTo>
                      <a:pt x="116" y="372"/>
                    </a:lnTo>
                    <a:lnTo>
                      <a:pt x="150" y="414"/>
                    </a:lnTo>
                    <a:lnTo>
                      <a:pt x="66" y="396"/>
                    </a:lnTo>
                    <a:lnTo>
                      <a:pt x="3" y="387"/>
                    </a:lnTo>
                    <a:lnTo>
                      <a:pt x="3" y="405"/>
                    </a:lnTo>
                    <a:lnTo>
                      <a:pt x="59" y="417"/>
                    </a:lnTo>
                    <a:lnTo>
                      <a:pt x="97" y="441"/>
                    </a:lnTo>
                    <a:lnTo>
                      <a:pt x="131" y="444"/>
                    </a:lnTo>
                    <a:lnTo>
                      <a:pt x="78" y="462"/>
                    </a:lnTo>
                    <a:lnTo>
                      <a:pt x="0" y="481"/>
                    </a:lnTo>
                    <a:lnTo>
                      <a:pt x="3" y="499"/>
                    </a:lnTo>
                    <a:lnTo>
                      <a:pt x="28" y="505"/>
                    </a:lnTo>
                    <a:lnTo>
                      <a:pt x="103" y="481"/>
                    </a:lnTo>
                    <a:lnTo>
                      <a:pt x="150" y="477"/>
                    </a:lnTo>
                    <a:lnTo>
                      <a:pt x="122" y="505"/>
                    </a:lnTo>
                    <a:lnTo>
                      <a:pt x="78" y="550"/>
                    </a:lnTo>
                    <a:lnTo>
                      <a:pt x="59" y="562"/>
                    </a:lnTo>
                    <a:lnTo>
                      <a:pt x="75" y="581"/>
                    </a:lnTo>
                    <a:lnTo>
                      <a:pt x="113" y="559"/>
                    </a:lnTo>
                    <a:lnTo>
                      <a:pt x="163" y="514"/>
                    </a:lnTo>
                    <a:lnTo>
                      <a:pt x="210" y="46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2" name="Freeform 11"/>
              <p:cNvSpPr>
                <a:spLocks/>
              </p:cNvSpPr>
              <p:nvPr/>
            </p:nvSpPr>
            <p:spPr bwMode="auto">
              <a:xfrm>
                <a:off x="3596" y="2504"/>
                <a:ext cx="608" cy="800"/>
              </a:xfrm>
              <a:custGeom>
                <a:avLst/>
                <a:gdLst>
                  <a:gd name="T0" fmla="*/ 38 w 608"/>
                  <a:gd name="T1" fmla="*/ 90 h 800"/>
                  <a:gd name="T2" fmla="*/ 63 w 608"/>
                  <a:gd name="T3" fmla="*/ 27 h 800"/>
                  <a:gd name="T4" fmla="*/ 104 w 608"/>
                  <a:gd name="T5" fmla="*/ 0 h 800"/>
                  <a:gd name="T6" fmla="*/ 141 w 608"/>
                  <a:gd name="T7" fmla="*/ 0 h 800"/>
                  <a:gd name="T8" fmla="*/ 179 w 608"/>
                  <a:gd name="T9" fmla="*/ 18 h 800"/>
                  <a:gd name="T10" fmla="*/ 216 w 608"/>
                  <a:gd name="T11" fmla="*/ 54 h 800"/>
                  <a:gd name="T12" fmla="*/ 235 w 608"/>
                  <a:gd name="T13" fmla="*/ 117 h 800"/>
                  <a:gd name="T14" fmla="*/ 245 w 608"/>
                  <a:gd name="T15" fmla="*/ 180 h 800"/>
                  <a:gd name="T16" fmla="*/ 263 w 608"/>
                  <a:gd name="T17" fmla="*/ 243 h 800"/>
                  <a:gd name="T18" fmla="*/ 298 w 608"/>
                  <a:gd name="T19" fmla="*/ 312 h 800"/>
                  <a:gd name="T20" fmla="*/ 357 w 608"/>
                  <a:gd name="T21" fmla="*/ 384 h 800"/>
                  <a:gd name="T22" fmla="*/ 415 w 608"/>
                  <a:gd name="T23" fmla="*/ 432 h 800"/>
                  <a:gd name="T24" fmla="*/ 499 w 608"/>
                  <a:gd name="T25" fmla="*/ 468 h 800"/>
                  <a:gd name="T26" fmla="*/ 571 w 608"/>
                  <a:gd name="T27" fmla="*/ 522 h 800"/>
                  <a:gd name="T28" fmla="*/ 608 w 608"/>
                  <a:gd name="T29" fmla="*/ 577 h 800"/>
                  <a:gd name="T30" fmla="*/ 602 w 608"/>
                  <a:gd name="T31" fmla="*/ 622 h 800"/>
                  <a:gd name="T32" fmla="*/ 593 w 608"/>
                  <a:gd name="T33" fmla="*/ 676 h 800"/>
                  <a:gd name="T34" fmla="*/ 565 w 608"/>
                  <a:gd name="T35" fmla="*/ 712 h 800"/>
                  <a:gd name="T36" fmla="*/ 518 w 608"/>
                  <a:gd name="T37" fmla="*/ 757 h 800"/>
                  <a:gd name="T38" fmla="*/ 449 w 608"/>
                  <a:gd name="T39" fmla="*/ 790 h 800"/>
                  <a:gd name="T40" fmla="*/ 396 w 608"/>
                  <a:gd name="T41" fmla="*/ 800 h 800"/>
                  <a:gd name="T42" fmla="*/ 320 w 608"/>
                  <a:gd name="T43" fmla="*/ 784 h 800"/>
                  <a:gd name="T44" fmla="*/ 251 w 608"/>
                  <a:gd name="T45" fmla="*/ 748 h 800"/>
                  <a:gd name="T46" fmla="*/ 179 w 608"/>
                  <a:gd name="T47" fmla="*/ 694 h 800"/>
                  <a:gd name="T48" fmla="*/ 129 w 608"/>
                  <a:gd name="T49" fmla="*/ 631 h 800"/>
                  <a:gd name="T50" fmla="*/ 82 w 608"/>
                  <a:gd name="T51" fmla="*/ 550 h 800"/>
                  <a:gd name="T52" fmla="*/ 44 w 608"/>
                  <a:gd name="T53" fmla="*/ 456 h 800"/>
                  <a:gd name="T54" fmla="*/ 19 w 608"/>
                  <a:gd name="T55" fmla="*/ 375 h 800"/>
                  <a:gd name="T56" fmla="*/ 7 w 608"/>
                  <a:gd name="T57" fmla="*/ 297 h 800"/>
                  <a:gd name="T58" fmla="*/ 0 w 608"/>
                  <a:gd name="T59" fmla="*/ 189 h 800"/>
                  <a:gd name="T60" fmla="*/ 19 w 608"/>
                  <a:gd name="T61" fmla="*/ 117 h 800"/>
                  <a:gd name="T62" fmla="*/ 38 w 608"/>
                  <a:gd name="T63" fmla="*/ 90 h 80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608"/>
                  <a:gd name="T97" fmla="*/ 0 h 800"/>
                  <a:gd name="T98" fmla="*/ 608 w 608"/>
                  <a:gd name="T99" fmla="*/ 800 h 80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608" h="800">
                    <a:moveTo>
                      <a:pt x="38" y="90"/>
                    </a:moveTo>
                    <a:lnTo>
                      <a:pt x="63" y="27"/>
                    </a:lnTo>
                    <a:lnTo>
                      <a:pt x="104" y="0"/>
                    </a:lnTo>
                    <a:lnTo>
                      <a:pt x="141" y="0"/>
                    </a:lnTo>
                    <a:lnTo>
                      <a:pt x="179" y="18"/>
                    </a:lnTo>
                    <a:lnTo>
                      <a:pt x="216" y="54"/>
                    </a:lnTo>
                    <a:lnTo>
                      <a:pt x="235" y="117"/>
                    </a:lnTo>
                    <a:lnTo>
                      <a:pt x="245" y="180"/>
                    </a:lnTo>
                    <a:lnTo>
                      <a:pt x="263" y="243"/>
                    </a:lnTo>
                    <a:lnTo>
                      <a:pt x="298" y="312"/>
                    </a:lnTo>
                    <a:lnTo>
                      <a:pt x="357" y="384"/>
                    </a:lnTo>
                    <a:lnTo>
                      <a:pt x="415" y="432"/>
                    </a:lnTo>
                    <a:lnTo>
                      <a:pt x="499" y="468"/>
                    </a:lnTo>
                    <a:lnTo>
                      <a:pt x="571" y="522"/>
                    </a:lnTo>
                    <a:lnTo>
                      <a:pt x="608" y="577"/>
                    </a:lnTo>
                    <a:lnTo>
                      <a:pt x="602" y="622"/>
                    </a:lnTo>
                    <a:lnTo>
                      <a:pt x="593" y="676"/>
                    </a:lnTo>
                    <a:lnTo>
                      <a:pt x="565" y="712"/>
                    </a:lnTo>
                    <a:lnTo>
                      <a:pt x="518" y="757"/>
                    </a:lnTo>
                    <a:lnTo>
                      <a:pt x="449" y="790"/>
                    </a:lnTo>
                    <a:lnTo>
                      <a:pt x="396" y="800"/>
                    </a:lnTo>
                    <a:lnTo>
                      <a:pt x="320" y="784"/>
                    </a:lnTo>
                    <a:lnTo>
                      <a:pt x="251" y="748"/>
                    </a:lnTo>
                    <a:lnTo>
                      <a:pt x="179" y="694"/>
                    </a:lnTo>
                    <a:lnTo>
                      <a:pt x="129" y="631"/>
                    </a:lnTo>
                    <a:lnTo>
                      <a:pt x="82" y="550"/>
                    </a:lnTo>
                    <a:lnTo>
                      <a:pt x="44" y="456"/>
                    </a:lnTo>
                    <a:lnTo>
                      <a:pt x="19" y="375"/>
                    </a:lnTo>
                    <a:lnTo>
                      <a:pt x="7" y="297"/>
                    </a:lnTo>
                    <a:lnTo>
                      <a:pt x="0" y="189"/>
                    </a:lnTo>
                    <a:lnTo>
                      <a:pt x="19" y="117"/>
                    </a:lnTo>
                    <a:lnTo>
                      <a:pt x="38" y="9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3" name="Freeform 12"/>
              <p:cNvSpPr>
                <a:spLocks/>
              </p:cNvSpPr>
              <p:nvPr/>
            </p:nvSpPr>
            <p:spPr bwMode="auto">
              <a:xfrm>
                <a:off x="4094" y="2846"/>
                <a:ext cx="1043" cy="726"/>
              </a:xfrm>
              <a:custGeom>
                <a:avLst/>
                <a:gdLst>
                  <a:gd name="T0" fmla="*/ 116 w 1043"/>
                  <a:gd name="T1" fmla="*/ 230 h 726"/>
                  <a:gd name="T2" fmla="*/ 216 w 1043"/>
                  <a:gd name="T3" fmla="*/ 147 h 726"/>
                  <a:gd name="T4" fmla="*/ 338 w 1043"/>
                  <a:gd name="T5" fmla="*/ 72 h 726"/>
                  <a:gd name="T6" fmla="*/ 417 w 1043"/>
                  <a:gd name="T7" fmla="*/ 27 h 726"/>
                  <a:gd name="T8" fmla="*/ 479 w 1043"/>
                  <a:gd name="T9" fmla="*/ 12 h 726"/>
                  <a:gd name="T10" fmla="*/ 529 w 1043"/>
                  <a:gd name="T11" fmla="*/ 0 h 726"/>
                  <a:gd name="T12" fmla="*/ 573 w 1043"/>
                  <a:gd name="T13" fmla="*/ 18 h 726"/>
                  <a:gd name="T14" fmla="*/ 601 w 1043"/>
                  <a:gd name="T15" fmla="*/ 75 h 726"/>
                  <a:gd name="T16" fmla="*/ 620 w 1043"/>
                  <a:gd name="T17" fmla="*/ 230 h 726"/>
                  <a:gd name="T18" fmla="*/ 620 w 1043"/>
                  <a:gd name="T19" fmla="*/ 416 h 726"/>
                  <a:gd name="T20" fmla="*/ 620 w 1043"/>
                  <a:gd name="T21" fmla="*/ 536 h 726"/>
                  <a:gd name="T22" fmla="*/ 642 w 1043"/>
                  <a:gd name="T23" fmla="*/ 609 h 726"/>
                  <a:gd name="T24" fmla="*/ 686 w 1043"/>
                  <a:gd name="T25" fmla="*/ 597 h 726"/>
                  <a:gd name="T26" fmla="*/ 717 w 1043"/>
                  <a:gd name="T27" fmla="*/ 552 h 726"/>
                  <a:gd name="T28" fmla="*/ 779 w 1043"/>
                  <a:gd name="T29" fmla="*/ 500 h 726"/>
                  <a:gd name="T30" fmla="*/ 876 w 1043"/>
                  <a:gd name="T31" fmla="*/ 470 h 726"/>
                  <a:gd name="T32" fmla="*/ 943 w 1043"/>
                  <a:gd name="T33" fmla="*/ 470 h 726"/>
                  <a:gd name="T34" fmla="*/ 1043 w 1043"/>
                  <a:gd name="T35" fmla="*/ 488 h 726"/>
                  <a:gd name="T36" fmla="*/ 1037 w 1043"/>
                  <a:gd name="T37" fmla="*/ 524 h 726"/>
                  <a:gd name="T38" fmla="*/ 1015 w 1043"/>
                  <a:gd name="T39" fmla="*/ 555 h 726"/>
                  <a:gd name="T40" fmla="*/ 981 w 1043"/>
                  <a:gd name="T41" fmla="*/ 561 h 726"/>
                  <a:gd name="T42" fmla="*/ 943 w 1043"/>
                  <a:gd name="T43" fmla="*/ 542 h 726"/>
                  <a:gd name="T44" fmla="*/ 886 w 1043"/>
                  <a:gd name="T45" fmla="*/ 518 h 726"/>
                  <a:gd name="T46" fmla="*/ 829 w 1043"/>
                  <a:gd name="T47" fmla="*/ 518 h 726"/>
                  <a:gd name="T48" fmla="*/ 754 w 1043"/>
                  <a:gd name="T49" fmla="*/ 564 h 726"/>
                  <a:gd name="T50" fmla="*/ 708 w 1043"/>
                  <a:gd name="T51" fmla="*/ 633 h 726"/>
                  <a:gd name="T52" fmla="*/ 698 w 1043"/>
                  <a:gd name="T53" fmla="*/ 690 h 726"/>
                  <a:gd name="T54" fmla="*/ 679 w 1043"/>
                  <a:gd name="T55" fmla="*/ 726 h 726"/>
                  <a:gd name="T56" fmla="*/ 604 w 1043"/>
                  <a:gd name="T57" fmla="*/ 723 h 726"/>
                  <a:gd name="T58" fmla="*/ 601 w 1043"/>
                  <a:gd name="T59" fmla="*/ 669 h 726"/>
                  <a:gd name="T60" fmla="*/ 576 w 1043"/>
                  <a:gd name="T61" fmla="*/ 591 h 726"/>
                  <a:gd name="T62" fmla="*/ 567 w 1043"/>
                  <a:gd name="T63" fmla="*/ 509 h 726"/>
                  <a:gd name="T64" fmla="*/ 573 w 1043"/>
                  <a:gd name="T65" fmla="*/ 401 h 726"/>
                  <a:gd name="T66" fmla="*/ 564 w 1043"/>
                  <a:gd name="T67" fmla="*/ 248 h 726"/>
                  <a:gd name="T68" fmla="*/ 558 w 1043"/>
                  <a:gd name="T69" fmla="*/ 147 h 726"/>
                  <a:gd name="T70" fmla="*/ 539 w 1043"/>
                  <a:gd name="T71" fmla="*/ 111 h 726"/>
                  <a:gd name="T72" fmla="*/ 501 w 1043"/>
                  <a:gd name="T73" fmla="*/ 75 h 726"/>
                  <a:gd name="T74" fmla="*/ 461 w 1043"/>
                  <a:gd name="T75" fmla="*/ 75 h 726"/>
                  <a:gd name="T76" fmla="*/ 403 w 1043"/>
                  <a:gd name="T77" fmla="*/ 111 h 726"/>
                  <a:gd name="T78" fmla="*/ 328 w 1043"/>
                  <a:gd name="T79" fmla="*/ 181 h 726"/>
                  <a:gd name="T80" fmla="*/ 235 w 1043"/>
                  <a:gd name="T81" fmla="*/ 272 h 726"/>
                  <a:gd name="T82" fmla="*/ 141 w 1043"/>
                  <a:gd name="T83" fmla="*/ 356 h 726"/>
                  <a:gd name="T84" fmla="*/ 94 w 1043"/>
                  <a:gd name="T85" fmla="*/ 383 h 726"/>
                  <a:gd name="T86" fmla="*/ 38 w 1043"/>
                  <a:gd name="T87" fmla="*/ 383 h 726"/>
                  <a:gd name="T88" fmla="*/ 0 w 1043"/>
                  <a:gd name="T89" fmla="*/ 344 h 726"/>
                  <a:gd name="T90" fmla="*/ 3 w 1043"/>
                  <a:gd name="T91" fmla="*/ 281 h 726"/>
                  <a:gd name="T92" fmla="*/ 41 w 1043"/>
                  <a:gd name="T93" fmla="*/ 248 h 726"/>
                  <a:gd name="T94" fmla="*/ 84 w 1043"/>
                  <a:gd name="T95" fmla="*/ 239 h 726"/>
                  <a:gd name="T96" fmla="*/ 116 w 1043"/>
                  <a:gd name="T97" fmla="*/ 230 h 72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1043"/>
                  <a:gd name="T148" fmla="*/ 0 h 726"/>
                  <a:gd name="T149" fmla="*/ 1043 w 1043"/>
                  <a:gd name="T150" fmla="*/ 726 h 726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1043" h="726">
                    <a:moveTo>
                      <a:pt x="116" y="230"/>
                    </a:moveTo>
                    <a:lnTo>
                      <a:pt x="216" y="147"/>
                    </a:lnTo>
                    <a:lnTo>
                      <a:pt x="338" y="72"/>
                    </a:lnTo>
                    <a:lnTo>
                      <a:pt x="417" y="27"/>
                    </a:lnTo>
                    <a:lnTo>
                      <a:pt x="479" y="12"/>
                    </a:lnTo>
                    <a:lnTo>
                      <a:pt x="529" y="0"/>
                    </a:lnTo>
                    <a:lnTo>
                      <a:pt x="573" y="18"/>
                    </a:lnTo>
                    <a:lnTo>
                      <a:pt x="601" y="75"/>
                    </a:lnTo>
                    <a:lnTo>
                      <a:pt x="620" y="230"/>
                    </a:lnTo>
                    <a:lnTo>
                      <a:pt x="620" y="416"/>
                    </a:lnTo>
                    <a:lnTo>
                      <a:pt x="620" y="536"/>
                    </a:lnTo>
                    <a:lnTo>
                      <a:pt x="642" y="609"/>
                    </a:lnTo>
                    <a:lnTo>
                      <a:pt x="686" y="597"/>
                    </a:lnTo>
                    <a:lnTo>
                      <a:pt x="717" y="552"/>
                    </a:lnTo>
                    <a:lnTo>
                      <a:pt x="779" y="500"/>
                    </a:lnTo>
                    <a:lnTo>
                      <a:pt x="876" y="470"/>
                    </a:lnTo>
                    <a:lnTo>
                      <a:pt x="943" y="470"/>
                    </a:lnTo>
                    <a:lnTo>
                      <a:pt x="1043" y="488"/>
                    </a:lnTo>
                    <a:lnTo>
                      <a:pt x="1037" y="524"/>
                    </a:lnTo>
                    <a:lnTo>
                      <a:pt x="1015" y="555"/>
                    </a:lnTo>
                    <a:lnTo>
                      <a:pt x="981" y="561"/>
                    </a:lnTo>
                    <a:lnTo>
                      <a:pt x="943" y="542"/>
                    </a:lnTo>
                    <a:lnTo>
                      <a:pt x="886" y="518"/>
                    </a:lnTo>
                    <a:lnTo>
                      <a:pt x="829" y="518"/>
                    </a:lnTo>
                    <a:lnTo>
                      <a:pt x="754" y="564"/>
                    </a:lnTo>
                    <a:lnTo>
                      <a:pt x="708" y="633"/>
                    </a:lnTo>
                    <a:lnTo>
                      <a:pt x="698" y="690"/>
                    </a:lnTo>
                    <a:lnTo>
                      <a:pt x="679" y="726"/>
                    </a:lnTo>
                    <a:lnTo>
                      <a:pt x="604" y="723"/>
                    </a:lnTo>
                    <a:lnTo>
                      <a:pt x="601" y="669"/>
                    </a:lnTo>
                    <a:lnTo>
                      <a:pt x="576" y="591"/>
                    </a:lnTo>
                    <a:lnTo>
                      <a:pt x="567" y="509"/>
                    </a:lnTo>
                    <a:lnTo>
                      <a:pt x="573" y="401"/>
                    </a:lnTo>
                    <a:lnTo>
                      <a:pt x="564" y="248"/>
                    </a:lnTo>
                    <a:lnTo>
                      <a:pt x="558" y="147"/>
                    </a:lnTo>
                    <a:lnTo>
                      <a:pt x="539" y="111"/>
                    </a:lnTo>
                    <a:lnTo>
                      <a:pt x="501" y="75"/>
                    </a:lnTo>
                    <a:lnTo>
                      <a:pt x="461" y="75"/>
                    </a:lnTo>
                    <a:lnTo>
                      <a:pt x="403" y="111"/>
                    </a:lnTo>
                    <a:lnTo>
                      <a:pt x="328" y="181"/>
                    </a:lnTo>
                    <a:lnTo>
                      <a:pt x="235" y="272"/>
                    </a:lnTo>
                    <a:lnTo>
                      <a:pt x="141" y="356"/>
                    </a:lnTo>
                    <a:lnTo>
                      <a:pt x="94" y="383"/>
                    </a:lnTo>
                    <a:lnTo>
                      <a:pt x="38" y="383"/>
                    </a:lnTo>
                    <a:lnTo>
                      <a:pt x="0" y="344"/>
                    </a:lnTo>
                    <a:lnTo>
                      <a:pt x="3" y="281"/>
                    </a:lnTo>
                    <a:lnTo>
                      <a:pt x="41" y="248"/>
                    </a:lnTo>
                    <a:lnTo>
                      <a:pt x="84" y="239"/>
                    </a:lnTo>
                    <a:lnTo>
                      <a:pt x="116" y="23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64" name="Freeform 13"/>
              <p:cNvSpPr>
                <a:spLocks/>
              </p:cNvSpPr>
              <p:nvPr/>
            </p:nvSpPr>
            <p:spPr bwMode="auto">
              <a:xfrm>
                <a:off x="4038" y="3162"/>
                <a:ext cx="713" cy="762"/>
              </a:xfrm>
              <a:custGeom>
                <a:avLst/>
                <a:gdLst>
                  <a:gd name="T0" fmla="*/ 0 w 713"/>
                  <a:gd name="T1" fmla="*/ 64 h 762"/>
                  <a:gd name="T2" fmla="*/ 22 w 713"/>
                  <a:gd name="T3" fmla="*/ 16 h 762"/>
                  <a:gd name="T4" fmla="*/ 69 w 713"/>
                  <a:gd name="T5" fmla="*/ 0 h 762"/>
                  <a:gd name="T6" fmla="*/ 134 w 713"/>
                  <a:gd name="T7" fmla="*/ 7 h 762"/>
                  <a:gd name="T8" fmla="*/ 150 w 713"/>
                  <a:gd name="T9" fmla="*/ 52 h 762"/>
                  <a:gd name="T10" fmla="*/ 125 w 713"/>
                  <a:gd name="T11" fmla="*/ 227 h 762"/>
                  <a:gd name="T12" fmla="*/ 122 w 713"/>
                  <a:gd name="T13" fmla="*/ 360 h 762"/>
                  <a:gd name="T14" fmla="*/ 116 w 713"/>
                  <a:gd name="T15" fmla="*/ 435 h 762"/>
                  <a:gd name="T16" fmla="*/ 116 w 713"/>
                  <a:gd name="T17" fmla="*/ 450 h 762"/>
                  <a:gd name="T18" fmla="*/ 131 w 713"/>
                  <a:gd name="T19" fmla="*/ 524 h 762"/>
                  <a:gd name="T20" fmla="*/ 172 w 713"/>
                  <a:gd name="T21" fmla="*/ 536 h 762"/>
                  <a:gd name="T22" fmla="*/ 225 w 713"/>
                  <a:gd name="T23" fmla="*/ 524 h 762"/>
                  <a:gd name="T24" fmla="*/ 303 w 713"/>
                  <a:gd name="T25" fmla="*/ 481 h 762"/>
                  <a:gd name="T26" fmla="*/ 387 w 713"/>
                  <a:gd name="T27" fmla="*/ 460 h 762"/>
                  <a:gd name="T28" fmla="*/ 482 w 713"/>
                  <a:gd name="T29" fmla="*/ 444 h 762"/>
                  <a:gd name="T30" fmla="*/ 585 w 713"/>
                  <a:gd name="T31" fmla="*/ 432 h 762"/>
                  <a:gd name="T32" fmla="*/ 660 w 713"/>
                  <a:gd name="T33" fmla="*/ 432 h 762"/>
                  <a:gd name="T34" fmla="*/ 694 w 713"/>
                  <a:gd name="T35" fmla="*/ 441 h 762"/>
                  <a:gd name="T36" fmla="*/ 713 w 713"/>
                  <a:gd name="T37" fmla="*/ 463 h 762"/>
                  <a:gd name="T38" fmla="*/ 704 w 713"/>
                  <a:gd name="T39" fmla="*/ 496 h 762"/>
                  <a:gd name="T40" fmla="*/ 657 w 713"/>
                  <a:gd name="T41" fmla="*/ 524 h 762"/>
                  <a:gd name="T42" fmla="*/ 613 w 713"/>
                  <a:gd name="T43" fmla="*/ 563 h 762"/>
                  <a:gd name="T44" fmla="*/ 572 w 713"/>
                  <a:gd name="T45" fmla="*/ 618 h 762"/>
                  <a:gd name="T46" fmla="*/ 547 w 713"/>
                  <a:gd name="T47" fmla="*/ 663 h 762"/>
                  <a:gd name="T48" fmla="*/ 526 w 713"/>
                  <a:gd name="T49" fmla="*/ 708 h 762"/>
                  <a:gd name="T50" fmla="*/ 510 w 713"/>
                  <a:gd name="T51" fmla="*/ 762 h 762"/>
                  <a:gd name="T52" fmla="*/ 488 w 713"/>
                  <a:gd name="T53" fmla="*/ 762 h 762"/>
                  <a:gd name="T54" fmla="*/ 469 w 713"/>
                  <a:gd name="T55" fmla="*/ 741 h 762"/>
                  <a:gd name="T56" fmla="*/ 462 w 713"/>
                  <a:gd name="T57" fmla="*/ 681 h 762"/>
                  <a:gd name="T58" fmla="*/ 507 w 713"/>
                  <a:gd name="T59" fmla="*/ 627 h 762"/>
                  <a:gd name="T60" fmla="*/ 566 w 713"/>
                  <a:gd name="T61" fmla="*/ 563 h 762"/>
                  <a:gd name="T62" fmla="*/ 622 w 713"/>
                  <a:gd name="T63" fmla="*/ 515 h 762"/>
                  <a:gd name="T64" fmla="*/ 647 w 713"/>
                  <a:gd name="T65" fmla="*/ 499 h 762"/>
                  <a:gd name="T66" fmla="*/ 657 w 713"/>
                  <a:gd name="T67" fmla="*/ 478 h 762"/>
                  <a:gd name="T68" fmla="*/ 632 w 713"/>
                  <a:gd name="T69" fmla="*/ 463 h 762"/>
                  <a:gd name="T70" fmla="*/ 547 w 713"/>
                  <a:gd name="T71" fmla="*/ 463 h 762"/>
                  <a:gd name="T72" fmla="*/ 440 w 713"/>
                  <a:gd name="T73" fmla="*/ 481 h 762"/>
                  <a:gd name="T74" fmla="*/ 356 w 713"/>
                  <a:gd name="T75" fmla="*/ 509 h 762"/>
                  <a:gd name="T76" fmla="*/ 265 w 713"/>
                  <a:gd name="T77" fmla="*/ 560 h 762"/>
                  <a:gd name="T78" fmla="*/ 187 w 713"/>
                  <a:gd name="T79" fmla="*/ 596 h 762"/>
                  <a:gd name="T80" fmla="*/ 103 w 713"/>
                  <a:gd name="T81" fmla="*/ 599 h 762"/>
                  <a:gd name="T82" fmla="*/ 69 w 713"/>
                  <a:gd name="T83" fmla="*/ 587 h 762"/>
                  <a:gd name="T84" fmla="*/ 50 w 713"/>
                  <a:gd name="T85" fmla="*/ 542 h 762"/>
                  <a:gd name="T86" fmla="*/ 37 w 713"/>
                  <a:gd name="T87" fmla="*/ 478 h 762"/>
                  <a:gd name="T88" fmla="*/ 31 w 713"/>
                  <a:gd name="T89" fmla="*/ 360 h 762"/>
                  <a:gd name="T90" fmla="*/ 19 w 713"/>
                  <a:gd name="T91" fmla="*/ 151 h 762"/>
                  <a:gd name="T92" fmla="*/ 0 w 713"/>
                  <a:gd name="T93" fmla="*/ 64 h 762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13"/>
                  <a:gd name="T142" fmla="*/ 0 h 762"/>
                  <a:gd name="T143" fmla="*/ 713 w 713"/>
                  <a:gd name="T144" fmla="*/ 762 h 762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13" h="762">
                    <a:moveTo>
                      <a:pt x="0" y="64"/>
                    </a:moveTo>
                    <a:lnTo>
                      <a:pt x="22" y="16"/>
                    </a:lnTo>
                    <a:lnTo>
                      <a:pt x="69" y="0"/>
                    </a:lnTo>
                    <a:lnTo>
                      <a:pt x="134" y="7"/>
                    </a:lnTo>
                    <a:lnTo>
                      <a:pt x="150" y="52"/>
                    </a:lnTo>
                    <a:lnTo>
                      <a:pt x="125" y="227"/>
                    </a:lnTo>
                    <a:lnTo>
                      <a:pt x="122" y="360"/>
                    </a:lnTo>
                    <a:lnTo>
                      <a:pt x="116" y="435"/>
                    </a:lnTo>
                    <a:lnTo>
                      <a:pt x="116" y="450"/>
                    </a:lnTo>
                    <a:lnTo>
                      <a:pt x="131" y="524"/>
                    </a:lnTo>
                    <a:lnTo>
                      <a:pt x="172" y="536"/>
                    </a:lnTo>
                    <a:lnTo>
                      <a:pt x="225" y="524"/>
                    </a:lnTo>
                    <a:lnTo>
                      <a:pt x="303" y="481"/>
                    </a:lnTo>
                    <a:lnTo>
                      <a:pt x="387" y="460"/>
                    </a:lnTo>
                    <a:lnTo>
                      <a:pt x="482" y="444"/>
                    </a:lnTo>
                    <a:lnTo>
                      <a:pt x="585" y="432"/>
                    </a:lnTo>
                    <a:lnTo>
                      <a:pt x="660" y="432"/>
                    </a:lnTo>
                    <a:lnTo>
                      <a:pt x="694" y="441"/>
                    </a:lnTo>
                    <a:lnTo>
                      <a:pt x="713" y="463"/>
                    </a:lnTo>
                    <a:lnTo>
                      <a:pt x="704" y="496"/>
                    </a:lnTo>
                    <a:lnTo>
                      <a:pt x="657" y="524"/>
                    </a:lnTo>
                    <a:lnTo>
                      <a:pt x="613" y="563"/>
                    </a:lnTo>
                    <a:lnTo>
                      <a:pt x="572" y="618"/>
                    </a:lnTo>
                    <a:lnTo>
                      <a:pt x="547" y="663"/>
                    </a:lnTo>
                    <a:lnTo>
                      <a:pt x="526" y="708"/>
                    </a:lnTo>
                    <a:lnTo>
                      <a:pt x="510" y="762"/>
                    </a:lnTo>
                    <a:lnTo>
                      <a:pt x="488" y="762"/>
                    </a:lnTo>
                    <a:lnTo>
                      <a:pt x="469" y="741"/>
                    </a:lnTo>
                    <a:lnTo>
                      <a:pt x="462" y="681"/>
                    </a:lnTo>
                    <a:lnTo>
                      <a:pt x="507" y="627"/>
                    </a:lnTo>
                    <a:lnTo>
                      <a:pt x="566" y="563"/>
                    </a:lnTo>
                    <a:lnTo>
                      <a:pt x="622" y="515"/>
                    </a:lnTo>
                    <a:lnTo>
                      <a:pt x="647" y="499"/>
                    </a:lnTo>
                    <a:lnTo>
                      <a:pt x="657" y="478"/>
                    </a:lnTo>
                    <a:lnTo>
                      <a:pt x="632" y="463"/>
                    </a:lnTo>
                    <a:lnTo>
                      <a:pt x="547" y="463"/>
                    </a:lnTo>
                    <a:lnTo>
                      <a:pt x="440" y="481"/>
                    </a:lnTo>
                    <a:lnTo>
                      <a:pt x="356" y="509"/>
                    </a:lnTo>
                    <a:lnTo>
                      <a:pt x="265" y="560"/>
                    </a:lnTo>
                    <a:lnTo>
                      <a:pt x="187" y="596"/>
                    </a:lnTo>
                    <a:lnTo>
                      <a:pt x="103" y="599"/>
                    </a:lnTo>
                    <a:lnTo>
                      <a:pt x="69" y="587"/>
                    </a:lnTo>
                    <a:lnTo>
                      <a:pt x="50" y="542"/>
                    </a:lnTo>
                    <a:lnTo>
                      <a:pt x="37" y="478"/>
                    </a:lnTo>
                    <a:lnTo>
                      <a:pt x="31" y="360"/>
                    </a:lnTo>
                    <a:lnTo>
                      <a:pt x="19" y="151"/>
                    </a:lnTo>
                    <a:lnTo>
                      <a:pt x="0" y="6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308255" name="Group 14"/>
            <p:cNvGrpSpPr>
              <a:grpSpLocks/>
            </p:cNvGrpSpPr>
            <p:nvPr/>
          </p:nvGrpSpPr>
          <p:grpSpPr bwMode="auto">
            <a:xfrm>
              <a:off x="4864" y="3099"/>
              <a:ext cx="432" cy="877"/>
              <a:chOff x="4864" y="3099"/>
              <a:chExt cx="432" cy="877"/>
            </a:xfrm>
          </p:grpSpPr>
          <p:sp>
            <p:nvSpPr>
              <p:cNvPr id="308256" name="Freeform 15"/>
              <p:cNvSpPr>
                <a:spLocks/>
              </p:cNvSpPr>
              <p:nvPr/>
            </p:nvSpPr>
            <p:spPr bwMode="auto">
              <a:xfrm>
                <a:off x="4956" y="3588"/>
                <a:ext cx="340" cy="109"/>
              </a:xfrm>
              <a:custGeom>
                <a:avLst/>
                <a:gdLst>
                  <a:gd name="T0" fmla="*/ 340 w 340"/>
                  <a:gd name="T1" fmla="*/ 109 h 109"/>
                  <a:gd name="T2" fmla="*/ 165 w 340"/>
                  <a:gd name="T3" fmla="*/ 30 h 109"/>
                  <a:gd name="T4" fmla="*/ 48 w 340"/>
                  <a:gd name="T5" fmla="*/ 0 h 109"/>
                  <a:gd name="T6" fmla="*/ 10 w 340"/>
                  <a:gd name="T7" fmla="*/ 0 h 109"/>
                  <a:gd name="T8" fmla="*/ 0 w 340"/>
                  <a:gd name="T9" fmla="*/ 27 h 109"/>
                  <a:gd name="T10" fmla="*/ 22 w 340"/>
                  <a:gd name="T11" fmla="*/ 48 h 109"/>
                  <a:gd name="T12" fmla="*/ 70 w 340"/>
                  <a:gd name="T13" fmla="*/ 54 h 109"/>
                  <a:gd name="T14" fmla="*/ 184 w 340"/>
                  <a:gd name="T15" fmla="*/ 75 h 109"/>
                  <a:gd name="T16" fmla="*/ 340 w 340"/>
                  <a:gd name="T17" fmla="*/ 109 h 10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340"/>
                  <a:gd name="T28" fmla="*/ 0 h 109"/>
                  <a:gd name="T29" fmla="*/ 340 w 340"/>
                  <a:gd name="T30" fmla="*/ 109 h 109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340" h="109">
                    <a:moveTo>
                      <a:pt x="340" y="109"/>
                    </a:moveTo>
                    <a:lnTo>
                      <a:pt x="165" y="30"/>
                    </a:lnTo>
                    <a:lnTo>
                      <a:pt x="48" y="0"/>
                    </a:lnTo>
                    <a:lnTo>
                      <a:pt x="10" y="0"/>
                    </a:lnTo>
                    <a:lnTo>
                      <a:pt x="0" y="27"/>
                    </a:lnTo>
                    <a:lnTo>
                      <a:pt x="22" y="48"/>
                    </a:lnTo>
                    <a:lnTo>
                      <a:pt x="70" y="54"/>
                    </a:lnTo>
                    <a:lnTo>
                      <a:pt x="184" y="75"/>
                    </a:lnTo>
                    <a:lnTo>
                      <a:pt x="340" y="10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7" name="Freeform 16"/>
              <p:cNvSpPr>
                <a:spLocks/>
              </p:cNvSpPr>
              <p:nvPr/>
            </p:nvSpPr>
            <p:spPr bwMode="auto">
              <a:xfrm>
                <a:off x="4864" y="3685"/>
                <a:ext cx="97" cy="291"/>
              </a:xfrm>
              <a:custGeom>
                <a:avLst/>
                <a:gdLst>
                  <a:gd name="T0" fmla="*/ 97 w 97"/>
                  <a:gd name="T1" fmla="*/ 291 h 291"/>
                  <a:gd name="T2" fmla="*/ 94 w 97"/>
                  <a:gd name="T3" fmla="*/ 148 h 291"/>
                  <a:gd name="T4" fmla="*/ 69 w 97"/>
                  <a:gd name="T5" fmla="*/ 39 h 291"/>
                  <a:gd name="T6" fmla="*/ 41 w 97"/>
                  <a:gd name="T7" fmla="*/ 0 h 291"/>
                  <a:gd name="T8" fmla="*/ 19 w 97"/>
                  <a:gd name="T9" fmla="*/ 0 h 291"/>
                  <a:gd name="T10" fmla="*/ 0 w 97"/>
                  <a:gd name="T11" fmla="*/ 12 h 291"/>
                  <a:gd name="T12" fmla="*/ 0 w 97"/>
                  <a:gd name="T13" fmla="*/ 54 h 291"/>
                  <a:gd name="T14" fmla="*/ 47 w 97"/>
                  <a:gd name="T15" fmla="*/ 184 h 291"/>
                  <a:gd name="T16" fmla="*/ 97 w 97"/>
                  <a:gd name="T17" fmla="*/ 291 h 29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97"/>
                  <a:gd name="T28" fmla="*/ 0 h 291"/>
                  <a:gd name="T29" fmla="*/ 97 w 97"/>
                  <a:gd name="T30" fmla="*/ 291 h 291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97" h="291">
                    <a:moveTo>
                      <a:pt x="97" y="291"/>
                    </a:moveTo>
                    <a:lnTo>
                      <a:pt x="94" y="148"/>
                    </a:lnTo>
                    <a:lnTo>
                      <a:pt x="69" y="39"/>
                    </a:lnTo>
                    <a:lnTo>
                      <a:pt x="41" y="0"/>
                    </a:lnTo>
                    <a:lnTo>
                      <a:pt x="19" y="0"/>
                    </a:lnTo>
                    <a:lnTo>
                      <a:pt x="0" y="12"/>
                    </a:lnTo>
                    <a:lnTo>
                      <a:pt x="0" y="54"/>
                    </a:lnTo>
                    <a:lnTo>
                      <a:pt x="47" y="184"/>
                    </a:lnTo>
                    <a:lnTo>
                      <a:pt x="97" y="29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8258" name="Freeform 17"/>
              <p:cNvSpPr>
                <a:spLocks/>
              </p:cNvSpPr>
              <p:nvPr/>
            </p:nvSpPr>
            <p:spPr bwMode="auto">
              <a:xfrm>
                <a:off x="5004" y="3099"/>
                <a:ext cx="214" cy="111"/>
              </a:xfrm>
              <a:custGeom>
                <a:avLst/>
                <a:gdLst>
                  <a:gd name="T0" fmla="*/ 0 w 214"/>
                  <a:gd name="T1" fmla="*/ 72 h 111"/>
                  <a:gd name="T2" fmla="*/ 42 w 214"/>
                  <a:gd name="T3" fmla="*/ 30 h 111"/>
                  <a:gd name="T4" fmla="*/ 100 w 214"/>
                  <a:gd name="T5" fmla="*/ 3 h 111"/>
                  <a:gd name="T6" fmla="*/ 166 w 214"/>
                  <a:gd name="T7" fmla="*/ 0 h 111"/>
                  <a:gd name="T8" fmla="*/ 214 w 214"/>
                  <a:gd name="T9" fmla="*/ 9 h 111"/>
                  <a:gd name="T10" fmla="*/ 138 w 214"/>
                  <a:gd name="T11" fmla="*/ 18 h 111"/>
                  <a:gd name="T12" fmla="*/ 109 w 214"/>
                  <a:gd name="T13" fmla="*/ 36 h 111"/>
                  <a:gd name="T14" fmla="*/ 81 w 214"/>
                  <a:gd name="T15" fmla="*/ 63 h 111"/>
                  <a:gd name="T16" fmla="*/ 68 w 214"/>
                  <a:gd name="T17" fmla="*/ 93 h 111"/>
                  <a:gd name="T18" fmla="*/ 42 w 214"/>
                  <a:gd name="T19" fmla="*/ 111 h 111"/>
                  <a:gd name="T20" fmla="*/ 10 w 214"/>
                  <a:gd name="T21" fmla="*/ 108 h 111"/>
                  <a:gd name="T22" fmla="*/ 0 w 214"/>
                  <a:gd name="T23" fmla="*/ 72 h 11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14"/>
                  <a:gd name="T37" fmla="*/ 0 h 111"/>
                  <a:gd name="T38" fmla="*/ 214 w 214"/>
                  <a:gd name="T39" fmla="*/ 111 h 111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14" h="111">
                    <a:moveTo>
                      <a:pt x="0" y="72"/>
                    </a:moveTo>
                    <a:lnTo>
                      <a:pt x="42" y="30"/>
                    </a:lnTo>
                    <a:lnTo>
                      <a:pt x="100" y="3"/>
                    </a:lnTo>
                    <a:lnTo>
                      <a:pt x="166" y="0"/>
                    </a:lnTo>
                    <a:lnTo>
                      <a:pt x="214" y="9"/>
                    </a:lnTo>
                    <a:lnTo>
                      <a:pt x="138" y="18"/>
                    </a:lnTo>
                    <a:lnTo>
                      <a:pt x="109" y="36"/>
                    </a:lnTo>
                    <a:lnTo>
                      <a:pt x="81" y="63"/>
                    </a:lnTo>
                    <a:lnTo>
                      <a:pt x="68" y="93"/>
                    </a:lnTo>
                    <a:lnTo>
                      <a:pt x="42" y="111"/>
                    </a:lnTo>
                    <a:lnTo>
                      <a:pt x="10" y="108"/>
                    </a:lnTo>
                    <a:lnTo>
                      <a:pt x="0" y="7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5" name="Group 18"/>
          <p:cNvGrpSpPr>
            <a:grpSpLocks/>
          </p:cNvGrpSpPr>
          <p:nvPr/>
        </p:nvGrpSpPr>
        <p:grpSpPr bwMode="auto">
          <a:xfrm>
            <a:off x="1524000" y="3810000"/>
            <a:ext cx="1676400" cy="1766888"/>
            <a:chOff x="960" y="2400"/>
            <a:chExt cx="1056" cy="1113"/>
          </a:xfrm>
        </p:grpSpPr>
        <p:sp>
          <p:nvSpPr>
            <p:cNvPr id="308252" name="Oval 19"/>
            <p:cNvSpPr>
              <a:spLocks noChangeArrowheads="1"/>
            </p:cNvSpPr>
            <p:nvPr/>
          </p:nvSpPr>
          <p:spPr bwMode="auto">
            <a:xfrm>
              <a:off x="960" y="2400"/>
              <a:ext cx="105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308253" name="Oval 20"/>
            <p:cNvSpPr>
              <a:spLocks noChangeArrowheads="1"/>
            </p:cNvSpPr>
            <p:nvPr/>
          </p:nvSpPr>
          <p:spPr bwMode="auto">
            <a:xfrm>
              <a:off x="960" y="3225"/>
              <a:ext cx="105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</p:grpSp>
      <p:sp>
        <p:nvSpPr>
          <p:cNvPr id="493589" name="Text Box 21"/>
          <p:cNvSpPr txBox="1">
            <a:spLocks noChangeArrowheads="1"/>
          </p:cNvSpPr>
          <p:nvPr/>
        </p:nvSpPr>
        <p:spPr bwMode="auto">
          <a:xfrm>
            <a:off x="4724400" y="3524250"/>
            <a:ext cx="41036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“Size” is size of the tree</a:t>
            </a:r>
          </a:p>
        </p:txBody>
      </p:sp>
      <p:grpSp>
        <p:nvGrpSpPr>
          <p:cNvPr id="6" name="Group 22"/>
          <p:cNvGrpSpPr>
            <a:grpSpLocks/>
          </p:cNvGrpSpPr>
          <p:nvPr/>
        </p:nvGrpSpPr>
        <p:grpSpPr bwMode="auto">
          <a:xfrm>
            <a:off x="7696200" y="4343400"/>
            <a:ext cx="990600" cy="1371600"/>
            <a:chOff x="2065" y="1551"/>
            <a:chExt cx="1628" cy="1988"/>
          </a:xfrm>
        </p:grpSpPr>
        <p:sp>
          <p:nvSpPr>
            <p:cNvPr id="308235" name="Freeform 23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6" name="Freeform 24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7" name="Freeform 25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8" name="Freeform 26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39" name="Freeform 27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0" name="Freeform 28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1" name="Freeform 29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2" name="Freeform 30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3" name="Freeform 31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4" name="Freeform 32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5" name="Freeform 33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6" name="Freeform 34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7" name="Freeform 35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8" name="Freeform 36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9" name="Freeform 37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0" name="Freeform 38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51" name="Freeform 39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493608" name="Rectangle 40"/>
          <p:cNvSpPr>
            <a:spLocks noChangeArrowheads="1"/>
          </p:cNvSpPr>
          <p:nvPr/>
        </p:nvSpPr>
        <p:spPr bwMode="auto">
          <a:xfrm>
            <a:off x="4476750" y="4572000"/>
            <a:ext cx="294163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Wrong base case</a:t>
            </a:r>
          </a:p>
        </p:txBody>
      </p:sp>
      <p:sp>
        <p:nvSpPr>
          <p:cNvPr id="493612" name="Oval 44"/>
          <p:cNvSpPr>
            <a:spLocks noChangeArrowheads="1"/>
          </p:cNvSpPr>
          <p:nvPr/>
        </p:nvSpPr>
        <p:spPr bwMode="auto">
          <a:xfrm>
            <a:off x="533400" y="2909888"/>
            <a:ext cx="2590800" cy="595312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35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35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5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935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935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4936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4936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36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936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936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93572" grpId="0"/>
      <p:bldP spid="493589" grpId="0"/>
      <p:bldP spid="493608" grpId="0"/>
      <p:bldP spid="493612" grpId="0" animBg="1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9250" name="Picture 219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9251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grpSp>
        <p:nvGrpSpPr>
          <p:cNvPr id="2" name="Group 21"/>
          <p:cNvGrpSpPr>
            <a:grpSpLocks/>
          </p:cNvGrpSpPr>
          <p:nvPr/>
        </p:nvGrpSpPr>
        <p:grpSpPr bwMode="auto">
          <a:xfrm>
            <a:off x="7696200" y="4800600"/>
            <a:ext cx="990600" cy="1371600"/>
            <a:chOff x="2065" y="1551"/>
            <a:chExt cx="1628" cy="1988"/>
          </a:xfrm>
        </p:grpSpPr>
        <p:sp>
          <p:nvSpPr>
            <p:cNvPr id="309257" name="Freeform 22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8" name="Freeform 23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59" name="Freeform 24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0" name="Freeform 25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1" name="Freeform 26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2" name="Freeform 27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3" name="Freeform 28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4" name="Freeform 29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5" name="Freeform 30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6" name="Freeform 31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7" name="Freeform 32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8" name="Freeform 33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9" name="Freeform 34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0" name="Freeform 35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1" name="Freeform 36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2" name="Freeform 37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73" name="Freeform 38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08295" name="Rectangle 39"/>
          <p:cNvSpPr>
            <a:spLocks noChangeArrowheads="1"/>
          </p:cNvSpPr>
          <p:nvPr/>
        </p:nvSpPr>
        <p:spPr bwMode="auto">
          <a:xfrm>
            <a:off x="4608513" y="4953000"/>
            <a:ext cx="3278187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Still zero.</a:t>
            </a:r>
            <a:br>
              <a:rPr lang="en-US" altLang="en-US" i="0"/>
            </a:br>
            <a:r>
              <a:rPr lang="en-US" altLang="en-US" i="0"/>
              <a:t>The friend has </a:t>
            </a:r>
            <a:br>
              <a:rPr lang="en-US" altLang="en-US" i="0"/>
            </a:br>
            <a:r>
              <a:rPr lang="en-US" altLang="en-US" i="0"/>
              <a:t>his own variable </a:t>
            </a:r>
            <a:r>
              <a:rPr lang="en-US" altLang="en-US"/>
              <a:t>n</a:t>
            </a:r>
            <a:r>
              <a:rPr lang="en-US" altLang="en-US" i="0"/>
              <a:t>.</a:t>
            </a:r>
          </a:p>
        </p:txBody>
      </p:sp>
      <p:sp>
        <p:nvSpPr>
          <p:cNvPr id="608297" name="Rectangle 41"/>
          <p:cNvSpPr>
            <a:spLocks noChangeArrowheads="1"/>
          </p:cNvSpPr>
          <p:nvPr/>
        </p:nvSpPr>
        <p:spPr bwMode="auto">
          <a:xfrm>
            <a:off x="4397375" y="3949700"/>
            <a:ext cx="474662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What is the value of </a:t>
            </a:r>
            <a:r>
              <a:rPr lang="en-US" altLang="en-US"/>
              <a:t>n</a:t>
            </a:r>
            <a:r>
              <a:rPr lang="en-US" altLang="en-US" i="0"/>
              <a:t> here?</a:t>
            </a:r>
          </a:p>
        </p:txBody>
      </p:sp>
      <p:sp>
        <p:nvSpPr>
          <p:cNvPr id="608470" name="Line 214"/>
          <p:cNvSpPr>
            <a:spLocks noChangeShapeType="1"/>
          </p:cNvSpPr>
          <p:nvPr/>
        </p:nvSpPr>
        <p:spPr bwMode="auto">
          <a:xfrm flipH="1">
            <a:off x="2057400" y="4221163"/>
            <a:ext cx="2286000" cy="0"/>
          </a:xfrm>
          <a:prstGeom prst="line">
            <a:avLst/>
          </a:prstGeom>
          <a:noFill/>
          <a:ln w="25400">
            <a:solidFill>
              <a:schemeClr val="hlink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 wrap="none" anchor="ctr"/>
          <a:lstStyle/>
          <a:p>
            <a:endParaRPr lang="en-US"/>
          </a:p>
        </p:txBody>
      </p:sp>
      <p:sp>
        <p:nvSpPr>
          <p:cNvPr id="608474" name="Rectangle 218"/>
          <p:cNvSpPr>
            <a:spLocks noChangeArrowheads="1"/>
          </p:cNvSpPr>
          <p:nvPr/>
        </p:nvSpPr>
        <p:spPr bwMode="auto">
          <a:xfrm>
            <a:off x="4926013" y="914400"/>
            <a:ext cx="3651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 Global Variables.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2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082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082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4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084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084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2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082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082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 nodeType="clickPar">
                      <p:stCondLst>
                        <p:cond delay="indefinite"/>
                      </p:stCondLst>
                      <p:childTnLst>
                        <p:par>
                          <p:cTn id="2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84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084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084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8295" grpId="0"/>
      <p:bldP spid="608297" grpId="0"/>
      <p:bldP spid="608470" grpId="0" animBg="1"/>
      <p:bldP spid="608474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0274" name="Picture 47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0275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310276" name="Rectangle 4"/>
          <p:cNvSpPr>
            <a:spLocks noChangeArrowheads="1"/>
          </p:cNvSpPr>
          <p:nvPr/>
        </p:nvSpPr>
        <p:spPr bwMode="auto">
          <a:xfrm>
            <a:off x="4926013" y="914400"/>
            <a:ext cx="36512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No Global Variables.</a:t>
            </a:r>
          </a:p>
        </p:txBody>
      </p:sp>
      <p:sp>
        <p:nvSpPr>
          <p:cNvPr id="610330" name="Rectangle 26"/>
          <p:cNvSpPr>
            <a:spLocks noChangeArrowheads="1"/>
          </p:cNvSpPr>
          <p:nvPr/>
        </p:nvSpPr>
        <p:spPr bwMode="auto">
          <a:xfrm>
            <a:off x="4343400" y="1554163"/>
            <a:ext cx="50196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Maybe they mean to pass the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new </a:t>
            </a:r>
            <a:r>
              <a:rPr lang="en-US" altLang="en-US"/>
              <a:t>n</a:t>
            </a:r>
            <a:r>
              <a:rPr lang="en-US" altLang="en-US" i="0"/>
              <a:t> in and out.</a:t>
            </a:r>
          </a:p>
        </p:txBody>
      </p:sp>
      <p:sp>
        <p:nvSpPr>
          <p:cNvPr id="610331" name="Oval 27"/>
          <p:cNvSpPr>
            <a:spLocks noChangeArrowheads="1"/>
          </p:cNvSpPr>
          <p:nvPr/>
        </p:nvSpPr>
        <p:spPr bwMode="auto">
          <a:xfrm>
            <a:off x="2895600" y="776288"/>
            <a:ext cx="685800" cy="366712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610332" name="Rectangle 28"/>
          <p:cNvSpPr>
            <a:spLocks noChangeArrowheads="1"/>
          </p:cNvSpPr>
          <p:nvPr/>
        </p:nvSpPr>
        <p:spPr bwMode="auto">
          <a:xfrm>
            <a:off x="4973638" y="2667000"/>
            <a:ext cx="3765550" cy="15541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Please don’t use these</a:t>
            </a:r>
            <a:br>
              <a:rPr lang="en-US" altLang="en-US" i="0"/>
            </a:br>
            <a:r>
              <a:rPr lang="en-US" altLang="en-US" i="0"/>
              <a:t>to pass out values</a:t>
            </a:r>
            <a:br>
              <a:rPr lang="en-US" altLang="en-US" i="0"/>
            </a:br>
            <a:r>
              <a:rPr lang="en-US" altLang="en-US" i="0"/>
              <a:t>when I am marking.</a:t>
            </a:r>
          </a:p>
        </p:txBody>
      </p:sp>
      <p:grpSp>
        <p:nvGrpSpPr>
          <p:cNvPr id="2" name="Group 29"/>
          <p:cNvGrpSpPr>
            <a:grpSpLocks/>
          </p:cNvGrpSpPr>
          <p:nvPr/>
        </p:nvGrpSpPr>
        <p:grpSpPr bwMode="auto">
          <a:xfrm>
            <a:off x="7696200" y="4343400"/>
            <a:ext cx="990600" cy="1371600"/>
            <a:chOff x="2065" y="1551"/>
            <a:chExt cx="1628" cy="1988"/>
          </a:xfrm>
        </p:grpSpPr>
        <p:sp>
          <p:nvSpPr>
            <p:cNvPr id="310281" name="Freeform 30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2" name="Freeform 31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3" name="Freeform 32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4" name="Freeform 33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5" name="Freeform 34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6" name="Freeform 35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7" name="Freeform 36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8" name="Freeform 37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89" name="Freeform 38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0" name="Freeform 39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1" name="Freeform 40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2" name="Freeform 41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3" name="Freeform 42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4" name="Freeform 43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5" name="Freeform 44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6" name="Freeform 45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97" name="Freeform 46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3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03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03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3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103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103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03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103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103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10330" grpId="0"/>
      <p:bldP spid="610331" grpId="0" animBg="1"/>
      <p:bldP spid="610332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591" descr="RecursionHous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590800"/>
            <a:ext cx="2557463" cy="373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99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Friends &amp; Strong Induction</a:t>
            </a:r>
          </a:p>
        </p:txBody>
      </p:sp>
      <p:sp>
        <p:nvSpPr>
          <p:cNvPr id="4100" name="Text Box 3"/>
          <p:cNvSpPr txBox="1">
            <a:spLocks noChangeArrowheads="1"/>
          </p:cNvSpPr>
          <p:nvPr/>
        </p:nvSpPr>
        <p:spPr bwMode="auto">
          <a:xfrm>
            <a:off x="1223963" y="838200"/>
            <a:ext cx="6853237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Recursive Algorithm: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Assume you have an algorithm that works.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Use it to write an algorithm that works.</a:t>
            </a:r>
            <a:endParaRPr lang="en-CA" altLang="en-US" i="0"/>
          </a:p>
        </p:txBody>
      </p:sp>
      <p:grpSp>
        <p:nvGrpSpPr>
          <p:cNvPr id="4101" name="Group 191"/>
          <p:cNvGrpSpPr>
            <a:grpSpLocks/>
          </p:cNvGrpSpPr>
          <p:nvPr/>
        </p:nvGrpSpPr>
        <p:grpSpPr bwMode="auto">
          <a:xfrm>
            <a:off x="1447800" y="5410200"/>
            <a:ext cx="457200" cy="533400"/>
            <a:chOff x="4320" y="3128"/>
            <a:chExt cx="415" cy="424"/>
          </a:xfrm>
        </p:grpSpPr>
        <p:sp>
          <p:nvSpPr>
            <p:cNvPr id="4213" name="Freeform 192"/>
            <p:cNvSpPr>
              <a:spLocks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4" name="Oval 193"/>
            <p:cNvSpPr>
              <a:spLocks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15" name="Freeform 194"/>
            <p:cNvSpPr>
              <a:spLocks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16" name="Freeform 195"/>
            <p:cNvSpPr>
              <a:spLocks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1676400" y="3352800"/>
            <a:ext cx="3194050" cy="2438400"/>
            <a:chOff x="1676400" y="3352800"/>
            <a:chExt cx="3194050" cy="2438400"/>
          </a:xfrm>
        </p:grpSpPr>
        <p:pic>
          <p:nvPicPr>
            <p:cNvPr id="4196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97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99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0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1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02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203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209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0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1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12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204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205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6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7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208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98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0147" name="Text Box 589"/>
          <p:cNvSpPr txBox="1">
            <a:spLocks noChangeArrowheads="1"/>
          </p:cNvSpPr>
          <p:nvPr/>
        </p:nvSpPr>
        <p:spPr bwMode="auto">
          <a:xfrm>
            <a:off x="3352800" y="5807075"/>
            <a:ext cx="5003800" cy="822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To get into my house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/>
              <a:t>I must get the key from a smaller house</a:t>
            </a:r>
            <a:endParaRPr lang="en-CA" altLang="en-US" sz="2400" i="0"/>
          </a:p>
        </p:txBody>
      </p:sp>
      <p:grpSp>
        <p:nvGrpSpPr>
          <p:cNvPr id="130060" name="Group 279"/>
          <p:cNvGrpSpPr>
            <a:grpSpLocks noChangeAspect="1"/>
          </p:cNvGrpSpPr>
          <p:nvPr/>
        </p:nvGrpSpPr>
        <p:grpSpPr bwMode="auto">
          <a:xfrm>
            <a:off x="3916363" y="5089525"/>
            <a:ext cx="273050" cy="320675"/>
            <a:chOff x="4320" y="3128"/>
            <a:chExt cx="415" cy="424"/>
          </a:xfrm>
        </p:grpSpPr>
        <p:sp>
          <p:nvSpPr>
            <p:cNvPr id="4192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3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94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95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53" name="Group 152"/>
          <p:cNvGrpSpPr>
            <a:grpSpLocks/>
          </p:cNvGrpSpPr>
          <p:nvPr/>
        </p:nvGrpSpPr>
        <p:grpSpPr bwMode="auto">
          <a:xfrm>
            <a:off x="4038600" y="3505200"/>
            <a:ext cx="2403475" cy="1905000"/>
            <a:chOff x="1676400" y="3352800"/>
            <a:chExt cx="3194050" cy="2438400"/>
          </a:xfrm>
        </p:grpSpPr>
        <p:pic>
          <p:nvPicPr>
            <p:cNvPr id="4175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76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78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79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0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81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82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188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9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0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91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83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184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5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6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87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77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1" name="Group 279"/>
          <p:cNvGrpSpPr>
            <a:grpSpLocks noChangeAspect="1"/>
          </p:cNvGrpSpPr>
          <p:nvPr/>
        </p:nvGrpSpPr>
        <p:grpSpPr bwMode="auto">
          <a:xfrm>
            <a:off x="5715000" y="4900613"/>
            <a:ext cx="188913" cy="220662"/>
            <a:chOff x="4320" y="3128"/>
            <a:chExt cx="415" cy="424"/>
          </a:xfrm>
        </p:grpSpPr>
        <p:sp>
          <p:nvSpPr>
            <p:cNvPr id="4171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2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73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74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76" name="Group 175"/>
          <p:cNvGrpSpPr>
            <a:grpSpLocks/>
          </p:cNvGrpSpPr>
          <p:nvPr/>
        </p:nvGrpSpPr>
        <p:grpSpPr bwMode="auto">
          <a:xfrm>
            <a:off x="5791200" y="3692525"/>
            <a:ext cx="1595438" cy="1371600"/>
            <a:chOff x="1676400" y="3352800"/>
            <a:chExt cx="3194050" cy="2438400"/>
          </a:xfrm>
        </p:grpSpPr>
        <p:pic>
          <p:nvPicPr>
            <p:cNvPr id="4154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55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57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8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59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60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61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167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8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9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70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62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163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4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5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66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56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4" name="Group 279"/>
          <p:cNvGrpSpPr>
            <a:grpSpLocks noChangeAspect="1"/>
          </p:cNvGrpSpPr>
          <p:nvPr/>
        </p:nvGrpSpPr>
        <p:grpSpPr bwMode="auto">
          <a:xfrm>
            <a:off x="6881813" y="4640263"/>
            <a:ext cx="134937" cy="158750"/>
            <a:chOff x="4320" y="3128"/>
            <a:chExt cx="415" cy="424"/>
          </a:xfrm>
        </p:grpSpPr>
        <p:sp>
          <p:nvSpPr>
            <p:cNvPr id="4150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1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52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53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99" name="Group 198"/>
          <p:cNvGrpSpPr>
            <a:grpSpLocks/>
          </p:cNvGrpSpPr>
          <p:nvPr/>
        </p:nvGrpSpPr>
        <p:grpSpPr bwMode="auto">
          <a:xfrm>
            <a:off x="6916738" y="3722688"/>
            <a:ext cx="1120775" cy="1066800"/>
            <a:chOff x="1676400" y="3352800"/>
            <a:chExt cx="3194050" cy="2438400"/>
          </a:xfrm>
        </p:grpSpPr>
        <p:pic>
          <p:nvPicPr>
            <p:cNvPr id="4133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34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36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7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8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39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40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146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7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8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9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41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142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3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4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45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35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7" name="Group 279"/>
          <p:cNvGrpSpPr>
            <a:grpSpLocks noChangeAspect="1"/>
          </p:cNvGrpSpPr>
          <p:nvPr/>
        </p:nvGrpSpPr>
        <p:grpSpPr bwMode="auto">
          <a:xfrm>
            <a:off x="7678738" y="4537075"/>
            <a:ext cx="104775" cy="123825"/>
            <a:chOff x="4320" y="3128"/>
            <a:chExt cx="415" cy="424"/>
          </a:xfrm>
        </p:grpSpPr>
        <p:sp>
          <p:nvSpPr>
            <p:cNvPr id="4129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0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31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132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2" name="Group 221"/>
          <p:cNvGrpSpPr>
            <a:grpSpLocks/>
          </p:cNvGrpSpPr>
          <p:nvPr/>
        </p:nvGrpSpPr>
        <p:grpSpPr bwMode="auto">
          <a:xfrm>
            <a:off x="7721600" y="3938588"/>
            <a:ext cx="706438" cy="685800"/>
            <a:chOff x="1676400" y="3352800"/>
            <a:chExt cx="3194050" cy="2438400"/>
          </a:xfrm>
        </p:grpSpPr>
        <p:pic>
          <p:nvPicPr>
            <p:cNvPr id="4112" name="Picture 592" descr="RecursionHouse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4113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4115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6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7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18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4119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4125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6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7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8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20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4121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2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3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124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4114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01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01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0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00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00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 nodeType="clickPar">
                      <p:stCondLst>
                        <p:cond delay="indefinite"/>
                      </p:stCondLst>
                      <p:childTnLst>
                        <p:par>
                          <p:cTn id="2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 nodeType="clickPar">
                      <p:stCondLst>
                        <p:cond delay="indefinite"/>
                      </p:stCondLst>
                      <p:childTnLst>
                        <p:par>
                          <p:cTn id="3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 nodeType="clickPar">
                      <p:stCondLst>
                        <p:cond delay="indefinite"/>
                      </p:stCondLst>
                      <p:childTnLst>
                        <p:par>
                          <p:cTn id="3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2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 nodeType="clickPar">
                      <p:stCondLst>
                        <p:cond delay="indefinite"/>
                      </p:stCondLst>
                      <p:childTnLst>
                        <p:par>
                          <p:cTn id="5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0147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1298" name="Picture 29" descr="02-25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762000"/>
            <a:ext cx="4244975" cy="541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1299" name="Text Box 3"/>
          <p:cNvSpPr txBox="1">
            <a:spLocks noChangeArrowheads="1"/>
          </p:cNvSpPr>
          <p:nvPr/>
        </p:nvSpPr>
        <p:spPr bwMode="auto">
          <a:xfrm>
            <a:off x="139700" y="19050"/>
            <a:ext cx="3594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Typical Test Answer</a:t>
            </a:r>
          </a:p>
        </p:txBody>
      </p:sp>
      <p:sp>
        <p:nvSpPr>
          <p:cNvPr id="609284" name="Rectangle 4"/>
          <p:cNvSpPr>
            <a:spLocks noChangeArrowheads="1"/>
          </p:cNvSpPr>
          <p:nvPr/>
        </p:nvSpPr>
        <p:spPr bwMode="auto">
          <a:xfrm>
            <a:off x="4905375" y="838200"/>
            <a:ext cx="368300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Looks like </a:t>
            </a:r>
            <a:br>
              <a:rPr lang="en-US" altLang="en-US" i="0"/>
            </a:br>
            <a:r>
              <a:rPr lang="en-US" altLang="en-US" i="0"/>
              <a:t>an iterative algorithm</a:t>
            </a: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1524000" y="3810000"/>
            <a:ext cx="1676400" cy="1766888"/>
            <a:chOff x="960" y="2400"/>
            <a:chExt cx="1056" cy="1113"/>
          </a:xfrm>
        </p:grpSpPr>
        <p:sp>
          <p:nvSpPr>
            <p:cNvPr id="311323" name="Oval 6"/>
            <p:cNvSpPr>
              <a:spLocks noChangeArrowheads="1"/>
            </p:cNvSpPr>
            <p:nvPr/>
          </p:nvSpPr>
          <p:spPr bwMode="auto">
            <a:xfrm>
              <a:off x="960" y="2400"/>
              <a:ext cx="105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sp>
          <p:nvSpPr>
            <p:cNvPr id="311324" name="Oval 7"/>
            <p:cNvSpPr>
              <a:spLocks noChangeArrowheads="1"/>
            </p:cNvSpPr>
            <p:nvPr/>
          </p:nvSpPr>
          <p:spPr bwMode="auto">
            <a:xfrm>
              <a:off x="960" y="3225"/>
              <a:ext cx="1056" cy="2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</p:grpSp>
      <p:grpSp>
        <p:nvGrpSpPr>
          <p:cNvPr id="3" name="Group 8"/>
          <p:cNvGrpSpPr>
            <a:grpSpLocks/>
          </p:cNvGrpSpPr>
          <p:nvPr/>
        </p:nvGrpSpPr>
        <p:grpSpPr bwMode="auto">
          <a:xfrm>
            <a:off x="7696200" y="4343400"/>
            <a:ext cx="990600" cy="1371600"/>
            <a:chOff x="2065" y="1551"/>
            <a:chExt cx="1628" cy="1988"/>
          </a:xfrm>
        </p:grpSpPr>
        <p:sp>
          <p:nvSpPr>
            <p:cNvPr id="311306" name="Freeform 9"/>
            <p:cNvSpPr>
              <a:spLocks/>
            </p:cNvSpPr>
            <p:nvPr/>
          </p:nvSpPr>
          <p:spPr bwMode="auto">
            <a:xfrm>
              <a:off x="2778" y="1977"/>
              <a:ext cx="331" cy="334"/>
            </a:xfrm>
            <a:custGeom>
              <a:avLst/>
              <a:gdLst>
                <a:gd name="T0" fmla="*/ 255 w 331"/>
                <a:gd name="T1" fmla="*/ 212 h 334"/>
                <a:gd name="T2" fmla="*/ 284 w 331"/>
                <a:gd name="T3" fmla="*/ 141 h 334"/>
                <a:gd name="T4" fmla="*/ 279 w 331"/>
                <a:gd name="T5" fmla="*/ 85 h 334"/>
                <a:gd name="T6" fmla="*/ 270 w 331"/>
                <a:gd name="T7" fmla="*/ 38 h 334"/>
                <a:gd name="T8" fmla="*/ 227 w 331"/>
                <a:gd name="T9" fmla="*/ 5 h 334"/>
                <a:gd name="T10" fmla="*/ 166 w 331"/>
                <a:gd name="T11" fmla="*/ 0 h 334"/>
                <a:gd name="T12" fmla="*/ 118 w 331"/>
                <a:gd name="T13" fmla="*/ 5 h 334"/>
                <a:gd name="T14" fmla="*/ 47 w 331"/>
                <a:gd name="T15" fmla="*/ 47 h 334"/>
                <a:gd name="T16" fmla="*/ 14 w 331"/>
                <a:gd name="T17" fmla="*/ 113 h 334"/>
                <a:gd name="T18" fmla="*/ 0 w 331"/>
                <a:gd name="T19" fmla="*/ 193 h 334"/>
                <a:gd name="T20" fmla="*/ 14 w 331"/>
                <a:gd name="T21" fmla="*/ 282 h 334"/>
                <a:gd name="T22" fmla="*/ 43 w 331"/>
                <a:gd name="T23" fmla="*/ 315 h 334"/>
                <a:gd name="T24" fmla="*/ 95 w 331"/>
                <a:gd name="T25" fmla="*/ 334 h 334"/>
                <a:gd name="T26" fmla="*/ 147 w 331"/>
                <a:gd name="T27" fmla="*/ 329 h 334"/>
                <a:gd name="T28" fmla="*/ 203 w 331"/>
                <a:gd name="T29" fmla="*/ 306 h 334"/>
                <a:gd name="T30" fmla="*/ 241 w 331"/>
                <a:gd name="T31" fmla="*/ 273 h 334"/>
                <a:gd name="T32" fmla="*/ 303 w 331"/>
                <a:gd name="T33" fmla="*/ 325 h 334"/>
                <a:gd name="T34" fmla="*/ 331 w 331"/>
                <a:gd name="T35" fmla="*/ 325 h 334"/>
                <a:gd name="T36" fmla="*/ 331 w 331"/>
                <a:gd name="T37" fmla="*/ 296 h 334"/>
                <a:gd name="T38" fmla="*/ 317 w 331"/>
                <a:gd name="T39" fmla="*/ 273 h 334"/>
                <a:gd name="T40" fmla="*/ 255 w 331"/>
                <a:gd name="T41" fmla="*/ 212 h 33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31"/>
                <a:gd name="T64" fmla="*/ 0 h 334"/>
                <a:gd name="T65" fmla="*/ 331 w 331"/>
                <a:gd name="T66" fmla="*/ 334 h 334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31" h="334">
                  <a:moveTo>
                    <a:pt x="255" y="212"/>
                  </a:moveTo>
                  <a:lnTo>
                    <a:pt x="284" y="141"/>
                  </a:lnTo>
                  <a:lnTo>
                    <a:pt x="279" y="85"/>
                  </a:lnTo>
                  <a:lnTo>
                    <a:pt x="270" y="38"/>
                  </a:lnTo>
                  <a:lnTo>
                    <a:pt x="227" y="5"/>
                  </a:lnTo>
                  <a:lnTo>
                    <a:pt x="166" y="0"/>
                  </a:lnTo>
                  <a:lnTo>
                    <a:pt x="118" y="5"/>
                  </a:lnTo>
                  <a:lnTo>
                    <a:pt x="47" y="47"/>
                  </a:lnTo>
                  <a:lnTo>
                    <a:pt x="14" y="113"/>
                  </a:lnTo>
                  <a:lnTo>
                    <a:pt x="0" y="193"/>
                  </a:lnTo>
                  <a:lnTo>
                    <a:pt x="14" y="282"/>
                  </a:lnTo>
                  <a:lnTo>
                    <a:pt x="43" y="315"/>
                  </a:lnTo>
                  <a:lnTo>
                    <a:pt x="95" y="334"/>
                  </a:lnTo>
                  <a:lnTo>
                    <a:pt x="147" y="329"/>
                  </a:lnTo>
                  <a:lnTo>
                    <a:pt x="203" y="306"/>
                  </a:lnTo>
                  <a:lnTo>
                    <a:pt x="241" y="273"/>
                  </a:lnTo>
                  <a:lnTo>
                    <a:pt x="303" y="325"/>
                  </a:lnTo>
                  <a:lnTo>
                    <a:pt x="331" y="325"/>
                  </a:lnTo>
                  <a:lnTo>
                    <a:pt x="331" y="296"/>
                  </a:lnTo>
                  <a:lnTo>
                    <a:pt x="317" y="273"/>
                  </a:lnTo>
                  <a:lnTo>
                    <a:pt x="255" y="21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7" name="Freeform 10"/>
            <p:cNvSpPr>
              <a:spLocks/>
            </p:cNvSpPr>
            <p:nvPr/>
          </p:nvSpPr>
          <p:spPr bwMode="auto">
            <a:xfrm>
              <a:off x="2811" y="1929"/>
              <a:ext cx="303" cy="127"/>
            </a:xfrm>
            <a:custGeom>
              <a:avLst/>
              <a:gdLst>
                <a:gd name="T0" fmla="*/ 234 w 303"/>
                <a:gd name="T1" fmla="*/ 127 h 127"/>
                <a:gd name="T2" fmla="*/ 303 w 303"/>
                <a:gd name="T3" fmla="*/ 117 h 127"/>
                <a:gd name="T4" fmla="*/ 303 w 303"/>
                <a:gd name="T5" fmla="*/ 90 h 127"/>
                <a:gd name="T6" fmla="*/ 223 w 303"/>
                <a:gd name="T7" fmla="*/ 110 h 127"/>
                <a:gd name="T8" fmla="*/ 213 w 303"/>
                <a:gd name="T9" fmla="*/ 100 h 127"/>
                <a:gd name="T10" fmla="*/ 265 w 303"/>
                <a:gd name="T11" fmla="*/ 61 h 127"/>
                <a:gd name="T12" fmla="*/ 246 w 303"/>
                <a:gd name="T13" fmla="*/ 51 h 127"/>
                <a:gd name="T14" fmla="*/ 199 w 303"/>
                <a:gd name="T15" fmla="*/ 81 h 127"/>
                <a:gd name="T16" fmla="*/ 180 w 303"/>
                <a:gd name="T17" fmla="*/ 71 h 127"/>
                <a:gd name="T18" fmla="*/ 253 w 303"/>
                <a:gd name="T19" fmla="*/ 24 h 127"/>
                <a:gd name="T20" fmla="*/ 239 w 303"/>
                <a:gd name="T21" fmla="*/ 0 h 127"/>
                <a:gd name="T22" fmla="*/ 147 w 303"/>
                <a:gd name="T23" fmla="*/ 71 h 127"/>
                <a:gd name="T24" fmla="*/ 85 w 303"/>
                <a:gd name="T25" fmla="*/ 90 h 127"/>
                <a:gd name="T26" fmla="*/ 69 w 303"/>
                <a:gd name="T27" fmla="*/ 66 h 127"/>
                <a:gd name="T28" fmla="*/ 50 w 303"/>
                <a:gd name="T29" fmla="*/ 17 h 127"/>
                <a:gd name="T30" fmla="*/ 28 w 303"/>
                <a:gd name="T31" fmla="*/ 37 h 127"/>
                <a:gd name="T32" fmla="*/ 52 w 303"/>
                <a:gd name="T33" fmla="*/ 85 h 127"/>
                <a:gd name="T34" fmla="*/ 38 w 303"/>
                <a:gd name="T35" fmla="*/ 95 h 127"/>
                <a:gd name="T36" fmla="*/ 14 w 303"/>
                <a:gd name="T37" fmla="*/ 51 h 127"/>
                <a:gd name="T38" fmla="*/ 0 w 303"/>
                <a:gd name="T39" fmla="*/ 76 h 127"/>
                <a:gd name="T40" fmla="*/ 17 w 303"/>
                <a:gd name="T41" fmla="*/ 120 h 127"/>
                <a:gd name="T42" fmla="*/ 133 w 303"/>
                <a:gd name="T43" fmla="*/ 105 h 127"/>
                <a:gd name="T44" fmla="*/ 234 w 303"/>
                <a:gd name="T45" fmla="*/ 127 h 127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w 303"/>
                <a:gd name="T70" fmla="*/ 0 h 127"/>
                <a:gd name="T71" fmla="*/ 303 w 303"/>
                <a:gd name="T72" fmla="*/ 127 h 127"/>
              </a:gdLst>
              <a:ahLst/>
              <a:cxnLst>
                <a:cxn ang="T46">
                  <a:pos x="T0" y="T1"/>
                </a:cxn>
                <a:cxn ang="T47">
                  <a:pos x="T2" y="T3"/>
                </a:cxn>
                <a:cxn ang="T48">
                  <a:pos x="T4" y="T5"/>
                </a:cxn>
                <a:cxn ang="T49">
                  <a:pos x="T6" y="T7"/>
                </a:cxn>
                <a:cxn ang="T50">
                  <a:pos x="T8" y="T9"/>
                </a:cxn>
                <a:cxn ang="T51">
                  <a:pos x="T10" y="T11"/>
                </a:cxn>
                <a:cxn ang="T52">
                  <a:pos x="T12" y="T13"/>
                </a:cxn>
                <a:cxn ang="T53">
                  <a:pos x="T14" y="T15"/>
                </a:cxn>
                <a:cxn ang="T54">
                  <a:pos x="T16" y="T17"/>
                </a:cxn>
                <a:cxn ang="T55">
                  <a:pos x="T18" y="T19"/>
                </a:cxn>
                <a:cxn ang="T56">
                  <a:pos x="T20" y="T21"/>
                </a:cxn>
                <a:cxn ang="T57">
                  <a:pos x="T22" y="T23"/>
                </a:cxn>
                <a:cxn ang="T58">
                  <a:pos x="T24" y="T25"/>
                </a:cxn>
                <a:cxn ang="T59">
                  <a:pos x="T26" y="T27"/>
                </a:cxn>
                <a:cxn ang="T60">
                  <a:pos x="T28" y="T29"/>
                </a:cxn>
                <a:cxn ang="T61">
                  <a:pos x="T30" y="T31"/>
                </a:cxn>
                <a:cxn ang="T62">
                  <a:pos x="T32" y="T33"/>
                </a:cxn>
                <a:cxn ang="T63">
                  <a:pos x="T34" y="T35"/>
                </a:cxn>
                <a:cxn ang="T64">
                  <a:pos x="T36" y="T37"/>
                </a:cxn>
                <a:cxn ang="T65">
                  <a:pos x="T38" y="T39"/>
                </a:cxn>
                <a:cxn ang="T66">
                  <a:pos x="T40" y="T41"/>
                </a:cxn>
                <a:cxn ang="T67">
                  <a:pos x="T42" y="T43"/>
                </a:cxn>
                <a:cxn ang="T68">
                  <a:pos x="T44" y="T45"/>
                </a:cxn>
              </a:cxnLst>
              <a:rect l="T69" t="T70" r="T71" b="T72"/>
              <a:pathLst>
                <a:path w="303" h="127">
                  <a:moveTo>
                    <a:pt x="234" y="127"/>
                  </a:moveTo>
                  <a:lnTo>
                    <a:pt x="303" y="117"/>
                  </a:lnTo>
                  <a:lnTo>
                    <a:pt x="303" y="90"/>
                  </a:lnTo>
                  <a:lnTo>
                    <a:pt x="223" y="110"/>
                  </a:lnTo>
                  <a:lnTo>
                    <a:pt x="213" y="100"/>
                  </a:lnTo>
                  <a:lnTo>
                    <a:pt x="265" y="61"/>
                  </a:lnTo>
                  <a:lnTo>
                    <a:pt x="246" y="51"/>
                  </a:lnTo>
                  <a:lnTo>
                    <a:pt x="199" y="81"/>
                  </a:lnTo>
                  <a:lnTo>
                    <a:pt x="180" y="71"/>
                  </a:lnTo>
                  <a:lnTo>
                    <a:pt x="253" y="24"/>
                  </a:lnTo>
                  <a:lnTo>
                    <a:pt x="239" y="0"/>
                  </a:lnTo>
                  <a:lnTo>
                    <a:pt x="147" y="71"/>
                  </a:lnTo>
                  <a:lnTo>
                    <a:pt x="85" y="90"/>
                  </a:lnTo>
                  <a:lnTo>
                    <a:pt x="69" y="66"/>
                  </a:lnTo>
                  <a:lnTo>
                    <a:pt x="50" y="17"/>
                  </a:lnTo>
                  <a:lnTo>
                    <a:pt x="28" y="37"/>
                  </a:lnTo>
                  <a:lnTo>
                    <a:pt x="52" y="85"/>
                  </a:lnTo>
                  <a:lnTo>
                    <a:pt x="38" y="95"/>
                  </a:lnTo>
                  <a:lnTo>
                    <a:pt x="14" y="51"/>
                  </a:lnTo>
                  <a:lnTo>
                    <a:pt x="0" y="76"/>
                  </a:lnTo>
                  <a:lnTo>
                    <a:pt x="17" y="120"/>
                  </a:lnTo>
                  <a:lnTo>
                    <a:pt x="133" y="105"/>
                  </a:lnTo>
                  <a:lnTo>
                    <a:pt x="234" y="127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8" name="Freeform 11"/>
            <p:cNvSpPr>
              <a:spLocks/>
            </p:cNvSpPr>
            <p:nvPr/>
          </p:nvSpPr>
          <p:spPr bwMode="auto">
            <a:xfrm>
              <a:off x="2890" y="1839"/>
              <a:ext cx="518" cy="632"/>
            </a:xfrm>
            <a:custGeom>
              <a:avLst/>
              <a:gdLst>
                <a:gd name="T0" fmla="*/ 14 w 518"/>
                <a:gd name="T1" fmla="*/ 623 h 632"/>
                <a:gd name="T2" fmla="*/ 0 w 518"/>
                <a:gd name="T3" fmla="*/ 595 h 632"/>
                <a:gd name="T4" fmla="*/ 9 w 518"/>
                <a:gd name="T5" fmla="*/ 567 h 632"/>
                <a:gd name="T6" fmla="*/ 42 w 518"/>
                <a:gd name="T7" fmla="*/ 539 h 632"/>
                <a:gd name="T8" fmla="*/ 126 w 518"/>
                <a:gd name="T9" fmla="*/ 525 h 632"/>
                <a:gd name="T10" fmla="*/ 233 w 518"/>
                <a:gd name="T11" fmla="*/ 534 h 632"/>
                <a:gd name="T12" fmla="*/ 369 w 518"/>
                <a:gd name="T13" fmla="*/ 516 h 632"/>
                <a:gd name="T14" fmla="*/ 453 w 518"/>
                <a:gd name="T15" fmla="*/ 474 h 632"/>
                <a:gd name="T16" fmla="*/ 471 w 518"/>
                <a:gd name="T17" fmla="*/ 451 h 632"/>
                <a:gd name="T18" fmla="*/ 457 w 518"/>
                <a:gd name="T19" fmla="*/ 390 h 632"/>
                <a:gd name="T20" fmla="*/ 420 w 518"/>
                <a:gd name="T21" fmla="*/ 256 h 632"/>
                <a:gd name="T22" fmla="*/ 364 w 518"/>
                <a:gd name="T23" fmla="*/ 177 h 632"/>
                <a:gd name="T24" fmla="*/ 327 w 518"/>
                <a:gd name="T25" fmla="*/ 153 h 632"/>
                <a:gd name="T26" fmla="*/ 322 w 518"/>
                <a:gd name="T27" fmla="*/ 130 h 632"/>
                <a:gd name="T28" fmla="*/ 341 w 518"/>
                <a:gd name="T29" fmla="*/ 121 h 632"/>
                <a:gd name="T30" fmla="*/ 355 w 518"/>
                <a:gd name="T31" fmla="*/ 98 h 632"/>
                <a:gd name="T32" fmla="*/ 327 w 518"/>
                <a:gd name="T33" fmla="*/ 65 h 632"/>
                <a:gd name="T34" fmla="*/ 294 w 518"/>
                <a:gd name="T35" fmla="*/ 70 h 632"/>
                <a:gd name="T36" fmla="*/ 275 w 518"/>
                <a:gd name="T37" fmla="*/ 46 h 632"/>
                <a:gd name="T38" fmla="*/ 299 w 518"/>
                <a:gd name="T39" fmla="*/ 14 h 632"/>
                <a:gd name="T40" fmla="*/ 341 w 518"/>
                <a:gd name="T41" fmla="*/ 0 h 632"/>
                <a:gd name="T42" fmla="*/ 392 w 518"/>
                <a:gd name="T43" fmla="*/ 14 h 632"/>
                <a:gd name="T44" fmla="*/ 411 w 518"/>
                <a:gd name="T45" fmla="*/ 60 h 632"/>
                <a:gd name="T46" fmla="*/ 406 w 518"/>
                <a:gd name="T47" fmla="*/ 121 h 632"/>
                <a:gd name="T48" fmla="*/ 373 w 518"/>
                <a:gd name="T49" fmla="*/ 144 h 632"/>
                <a:gd name="T50" fmla="*/ 411 w 518"/>
                <a:gd name="T51" fmla="*/ 181 h 632"/>
                <a:gd name="T52" fmla="*/ 457 w 518"/>
                <a:gd name="T53" fmla="*/ 237 h 632"/>
                <a:gd name="T54" fmla="*/ 485 w 518"/>
                <a:gd name="T55" fmla="*/ 339 h 632"/>
                <a:gd name="T56" fmla="*/ 518 w 518"/>
                <a:gd name="T57" fmla="*/ 455 h 632"/>
                <a:gd name="T58" fmla="*/ 518 w 518"/>
                <a:gd name="T59" fmla="*/ 502 h 632"/>
                <a:gd name="T60" fmla="*/ 504 w 518"/>
                <a:gd name="T61" fmla="*/ 511 h 632"/>
                <a:gd name="T62" fmla="*/ 420 w 518"/>
                <a:gd name="T63" fmla="*/ 548 h 632"/>
                <a:gd name="T64" fmla="*/ 322 w 518"/>
                <a:gd name="T65" fmla="*/ 576 h 632"/>
                <a:gd name="T66" fmla="*/ 154 w 518"/>
                <a:gd name="T67" fmla="*/ 599 h 632"/>
                <a:gd name="T68" fmla="*/ 56 w 518"/>
                <a:gd name="T69" fmla="*/ 632 h 632"/>
                <a:gd name="T70" fmla="*/ 14 w 518"/>
                <a:gd name="T71" fmla="*/ 623 h 632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518"/>
                <a:gd name="T109" fmla="*/ 0 h 632"/>
                <a:gd name="T110" fmla="*/ 518 w 518"/>
                <a:gd name="T111" fmla="*/ 632 h 632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518" h="632">
                  <a:moveTo>
                    <a:pt x="14" y="623"/>
                  </a:moveTo>
                  <a:lnTo>
                    <a:pt x="0" y="595"/>
                  </a:lnTo>
                  <a:lnTo>
                    <a:pt x="9" y="567"/>
                  </a:lnTo>
                  <a:lnTo>
                    <a:pt x="42" y="539"/>
                  </a:lnTo>
                  <a:lnTo>
                    <a:pt x="126" y="525"/>
                  </a:lnTo>
                  <a:lnTo>
                    <a:pt x="233" y="534"/>
                  </a:lnTo>
                  <a:lnTo>
                    <a:pt x="369" y="516"/>
                  </a:lnTo>
                  <a:lnTo>
                    <a:pt x="453" y="474"/>
                  </a:lnTo>
                  <a:lnTo>
                    <a:pt x="471" y="451"/>
                  </a:lnTo>
                  <a:lnTo>
                    <a:pt x="457" y="390"/>
                  </a:lnTo>
                  <a:lnTo>
                    <a:pt x="420" y="256"/>
                  </a:lnTo>
                  <a:lnTo>
                    <a:pt x="364" y="177"/>
                  </a:lnTo>
                  <a:lnTo>
                    <a:pt x="327" y="153"/>
                  </a:lnTo>
                  <a:lnTo>
                    <a:pt x="322" y="130"/>
                  </a:lnTo>
                  <a:lnTo>
                    <a:pt x="341" y="121"/>
                  </a:lnTo>
                  <a:lnTo>
                    <a:pt x="355" y="98"/>
                  </a:lnTo>
                  <a:lnTo>
                    <a:pt x="327" y="65"/>
                  </a:lnTo>
                  <a:lnTo>
                    <a:pt x="294" y="70"/>
                  </a:lnTo>
                  <a:lnTo>
                    <a:pt x="275" y="46"/>
                  </a:lnTo>
                  <a:lnTo>
                    <a:pt x="299" y="14"/>
                  </a:lnTo>
                  <a:lnTo>
                    <a:pt x="341" y="0"/>
                  </a:lnTo>
                  <a:lnTo>
                    <a:pt x="392" y="14"/>
                  </a:lnTo>
                  <a:lnTo>
                    <a:pt x="411" y="60"/>
                  </a:lnTo>
                  <a:lnTo>
                    <a:pt x="406" y="121"/>
                  </a:lnTo>
                  <a:lnTo>
                    <a:pt x="373" y="144"/>
                  </a:lnTo>
                  <a:lnTo>
                    <a:pt x="411" y="181"/>
                  </a:lnTo>
                  <a:lnTo>
                    <a:pt x="457" y="237"/>
                  </a:lnTo>
                  <a:lnTo>
                    <a:pt x="485" y="339"/>
                  </a:lnTo>
                  <a:lnTo>
                    <a:pt x="518" y="455"/>
                  </a:lnTo>
                  <a:lnTo>
                    <a:pt x="518" y="502"/>
                  </a:lnTo>
                  <a:lnTo>
                    <a:pt x="504" y="511"/>
                  </a:lnTo>
                  <a:lnTo>
                    <a:pt x="420" y="548"/>
                  </a:lnTo>
                  <a:lnTo>
                    <a:pt x="322" y="576"/>
                  </a:lnTo>
                  <a:lnTo>
                    <a:pt x="154" y="599"/>
                  </a:lnTo>
                  <a:lnTo>
                    <a:pt x="56" y="632"/>
                  </a:lnTo>
                  <a:lnTo>
                    <a:pt x="14" y="6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9" name="Freeform 12"/>
            <p:cNvSpPr>
              <a:spLocks/>
            </p:cNvSpPr>
            <p:nvPr/>
          </p:nvSpPr>
          <p:spPr bwMode="auto">
            <a:xfrm>
              <a:off x="3189" y="2046"/>
              <a:ext cx="47" cy="86"/>
            </a:xfrm>
            <a:custGeom>
              <a:avLst/>
              <a:gdLst>
                <a:gd name="T0" fmla="*/ 10 w 47"/>
                <a:gd name="T1" fmla="*/ 32 h 86"/>
                <a:gd name="T2" fmla="*/ 28 w 47"/>
                <a:gd name="T3" fmla="*/ 75 h 86"/>
                <a:gd name="T4" fmla="*/ 35 w 47"/>
                <a:gd name="T5" fmla="*/ 86 h 86"/>
                <a:gd name="T6" fmla="*/ 43 w 47"/>
                <a:gd name="T7" fmla="*/ 85 h 86"/>
                <a:gd name="T8" fmla="*/ 47 w 47"/>
                <a:gd name="T9" fmla="*/ 73 h 86"/>
                <a:gd name="T10" fmla="*/ 1 w 47"/>
                <a:gd name="T11" fmla="*/ 0 h 86"/>
                <a:gd name="T12" fmla="*/ 0 w 47"/>
                <a:gd name="T13" fmla="*/ 15 h 86"/>
                <a:gd name="T14" fmla="*/ 10 w 47"/>
                <a:gd name="T15" fmla="*/ 32 h 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7"/>
                <a:gd name="T25" fmla="*/ 0 h 86"/>
                <a:gd name="T26" fmla="*/ 47 w 47"/>
                <a:gd name="T27" fmla="*/ 86 h 8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7" h="86">
                  <a:moveTo>
                    <a:pt x="10" y="32"/>
                  </a:moveTo>
                  <a:lnTo>
                    <a:pt x="28" y="75"/>
                  </a:lnTo>
                  <a:lnTo>
                    <a:pt x="35" y="86"/>
                  </a:lnTo>
                  <a:lnTo>
                    <a:pt x="43" y="85"/>
                  </a:lnTo>
                  <a:lnTo>
                    <a:pt x="47" y="73"/>
                  </a:lnTo>
                  <a:lnTo>
                    <a:pt x="1" y="0"/>
                  </a:lnTo>
                  <a:lnTo>
                    <a:pt x="0" y="15"/>
                  </a:lnTo>
                  <a:lnTo>
                    <a:pt x="10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0" name="Freeform 13"/>
            <p:cNvSpPr>
              <a:spLocks/>
            </p:cNvSpPr>
            <p:nvPr/>
          </p:nvSpPr>
          <p:spPr bwMode="auto">
            <a:xfrm>
              <a:off x="3142" y="1561"/>
              <a:ext cx="551" cy="452"/>
            </a:xfrm>
            <a:custGeom>
              <a:avLst/>
              <a:gdLst>
                <a:gd name="T0" fmla="*/ 93 w 551"/>
                <a:gd name="T1" fmla="*/ 345 h 452"/>
                <a:gd name="T2" fmla="*/ 0 w 551"/>
                <a:gd name="T3" fmla="*/ 373 h 452"/>
                <a:gd name="T4" fmla="*/ 9 w 551"/>
                <a:gd name="T5" fmla="*/ 410 h 452"/>
                <a:gd name="T6" fmla="*/ 140 w 551"/>
                <a:gd name="T7" fmla="*/ 345 h 452"/>
                <a:gd name="T8" fmla="*/ 9 w 551"/>
                <a:gd name="T9" fmla="*/ 429 h 452"/>
                <a:gd name="T10" fmla="*/ 23 w 551"/>
                <a:gd name="T11" fmla="*/ 452 h 452"/>
                <a:gd name="T12" fmla="*/ 121 w 551"/>
                <a:gd name="T13" fmla="*/ 382 h 452"/>
                <a:gd name="T14" fmla="*/ 196 w 551"/>
                <a:gd name="T15" fmla="*/ 345 h 452"/>
                <a:gd name="T16" fmla="*/ 313 w 551"/>
                <a:gd name="T17" fmla="*/ 312 h 452"/>
                <a:gd name="T18" fmla="*/ 434 w 551"/>
                <a:gd name="T19" fmla="*/ 312 h 452"/>
                <a:gd name="T20" fmla="*/ 546 w 551"/>
                <a:gd name="T21" fmla="*/ 308 h 452"/>
                <a:gd name="T22" fmla="*/ 551 w 551"/>
                <a:gd name="T23" fmla="*/ 275 h 452"/>
                <a:gd name="T24" fmla="*/ 430 w 551"/>
                <a:gd name="T25" fmla="*/ 284 h 452"/>
                <a:gd name="T26" fmla="*/ 313 w 551"/>
                <a:gd name="T27" fmla="*/ 294 h 452"/>
                <a:gd name="T28" fmla="*/ 196 w 551"/>
                <a:gd name="T29" fmla="*/ 322 h 452"/>
                <a:gd name="T30" fmla="*/ 177 w 551"/>
                <a:gd name="T31" fmla="*/ 326 h 452"/>
                <a:gd name="T32" fmla="*/ 313 w 551"/>
                <a:gd name="T33" fmla="*/ 261 h 452"/>
                <a:gd name="T34" fmla="*/ 448 w 551"/>
                <a:gd name="T35" fmla="*/ 172 h 452"/>
                <a:gd name="T36" fmla="*/ 453 w 551"/>
                <a:gd name="T37" fmla="*/ 140 h 452"/>
                <a:gd name="T38" fmla="*/ 350 w 551"/>
                <a:gd name="T39" fmla="*/ 210 h 452"/>
                <a:gd name="T40" fmla="*/ 224 w 551"/>
                <a:gd name="T41" fmla="*/ 284 h 452"/>
                <a:gd name="T42" fmla="*/ 168 w 551"/>
                <a:gd name="T43" fmla="*/ 303 h 452"/>
                <a:gd name="T44" fmla="*/ 271 w 551"/>
                <a:gd name="T45" fmla="*/ 224 h 452"/>
                <a:gd name="T46" fmla="*/ 332 w 551"/>
                <a:gd name="T47" fmla="*/ 135 h 452"/>
                <a:gd name="T48" fmla="*/ 360 w 551"/>
                <a:gd name="T49" fmla="*/ 47 h 452"/>
                <a:gd name="T50" fmla="*/ 332 w 551"/>
                <a:gd name="T51" fmla="*/ 0 h 452"/>
                <a:gd name="T52" fmla="*/ 318 w 551"/>
                <a:gd name="T53" fmla="*/ 103 h 452"/>
                <a:gd name="T54" fmla="*/ 266 w 551"/>
                <a:gd name="T55" fmla="*/ 196 h 452"/>
                <a:gd name="T56" fmla="*/ 191 w 551"/>
                <a:gd name="T57" fmla="*/ 256 h 452"/>
                <a:gd name="T58" fmla="*/ 93 w 551"/>
                <a:gd name="T59" fmla="*/ 345 h 452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w 551"/>
                <a:gd name="T91" fmla="*/ 0 h 452"/>
                <a:gd name="T92" fmla="*/ 551 w 551"/>
                <a:gd name="T93" fmla="*/ 452 h 452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T90" t="T91" r="T92" b="T93"/>
              <a:pathLst>
                <a:path w="551" h="452">
                  <a:moveTo>
                    <a:pt x="93" y="345"/>
                  </a:moveTo>
                  <a:lnTo>
                    <a:pt x="0" y="373"/>
                  </a:lnTo>
                  <a:lnTo>
                    <a:pt x="9" y="410"/>
                  </a:lnTo>
                  <a:lnTo>
                    <a:pt x="140" y="345"/>
                  </a:lnTo>
                  <a:lnTo>
                    <a:pt x="9" y="429"/>
                  </a:lnTo>
                  <a:lnTo>
                    <a:pt x="23" y="452"/>
                  </a:lnTo>
                  <a:lnTo>
                    <a:pt x="121" y="382"/>
                  </a:lnTo>
                  <a:lnTo>
                    <a:pt x="196" y="345"/>
                  </a:lnTo>
                  <a:lnTo>
                    <a:pt x="313" y="312"/>
                  </a:lnTo>
                  <a:lnTo>
                    <a:pt x="434" y="312"/>
                  </a:lnTo>
                  <a:lnTo>
                    <a:pt x="546" y="308"/>
                  </a:lnTo>
                  <a:lnTo>
                    <a:pt x="551" y="275"/>
                  </a:lnTo>
                  <a:lnTo>
                    <a:pt x="430" y="284"/>
                  </a:lnTo>
                  <a:lnTo>
                    <a:pt x="313" y="294"/>
                  </a:lnTo>
                  <a:lnTo>
                    <a:pt x="196" y="322"/>
                  </a:lnTo>
                  <a:lnTo>
                    <a:pt x="177" y="326"/>
                  </a:lnTo>
                  <a:lnTo>
                    <a:pt x="313" y="261"/>
                  </a:lnTo>
                  <a:lnTo>
                    <a:pt x="448" y="172"/>
                  </a:lnTo>
                  <a:lnTo>
                    <a:pt x="453" y="140"/>
                  </a:lnTo>
                  <a:lnTo>
                    <a:pt x="350" y="210"/>
                  </a:lnTo>
                  <a:lnTo>
                    <a:pt x="224" y="284"/>
                  </a:lnTo>
                  <a:lnTo>
                    <a:pt x="168" y="303"/>
                  </a:lnTo>
                  <a:lnTo>
                    <a:pt x="271" y="224"/>
                  </a:lnTo>
                  <a:lnTo>
                    <a:pt x="332" y="135"/>
                  </a:lnTo>
                  <a:lnTo>
                    <a:pt x="360" y="47"/>
                  </a:lnTo>
                  <a:lnTo>
                    <a:pt x="332" y="0"/>
                  </a:lnTo>
                  <a:lnTo>
                    <a:pt x="318" y="103"/>
                  </a:lnTo>
                  <a:lnTo>
                    <a:pt x="266" y="196"/>
                  </a:lnTo>
                  <a:lnTo>
                    <a:pt x="191" y="256"/>
                  </a:lnTo>
                  <a:lnTo>
                    <a:pt x="93" y="345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1" name="Freeform 14"/>
            <p:cNvSpPr>
              <a:spLocks/>
            </p:cNvSpPr>
            <p:nvPr/>
          </p:nvSpPr>
          <p:spPr bwMode="auto">
            <a:xfrm>
              <a:off x="3135" y="2056"/>
              <a:ext cx="31" cy="92"/>
            </a:xfrm>
            <a:custGeom>
              <a:avLst/>
              <a:gdLst>
                <a:gd name="T0" fmla="*/ 16 w 31"/>
                <a:gd name="T1" fmla="*/ 32 h 92"/>
                <a:gd name="T2" fmla="*/ 6 w 31"/>
                <a:gd name="T3" fmla="*/ 77 h 92"/>
                <a:gd name="T4" fmla="*/ 0 w 31"/>
                <a:gd name="T5" fmla="*/ 87 h 92"/>
                <a:gd name="T6" fmla="*/ 9 w 31"/>
                <a:gd name="T7" fmla="*/ 92 h 92"/>
                <a:gd name="T8" fmla="*/ 22 w 31"/>
                <a:gd name="T9" fmla="*/ 85 h 92"/>
                <a:gd name="T10" fmla="*/ 31 w 31"/>
                <a:gd name="T11" fmla="*/ 0 h 92"/>
                <a:gd name="T12" fmla="*/ 19 w 31"/>
                <a:gd name="T13" fmla="*/ 12 h 92"/>
                <a:gd name="T14" fmla="*/ 16 w 31"/>
                <a:gd name="T15" fmla="*/ 3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31"/>
                <a:gd name="T25" fmla="*/ 0 h 92"/>
                <a:gd name="T26" fmla="*/ 31 w 31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31" h="92">
                  <a:moveTo>
                    <a:pt x="16" y="32"/>
                  </a:moveTo>
                  <a:lnTo>
                    <a:pt x="6" y="77"/>
                  </a:lnTo>
                  <a:lnTo>
                    <a:pt x="0" y="87"/>
                  </a:lnTo>
                  <a:lnTo>
                    <a:pt x="9" y="92"/>
                  </a:lnTo>
                  <a:lnTo>
                    <a:pt x="22" y="85"/>
                  </a:lnTo>
                  <a:lnTo>
                    <a:pt x="31" y="0"/>
                  </a:lnTo>
                  <a:lnTo>
                    <a:pt x="19" y="12"/>
                  </a:lnTo>
                  <a:lnTo>
                    <a:pt x="16" y="3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2" name="Freeform 15"/>
            <p:cNvSpPr>
              <a:spLocks/>
            </p:cNvSpPr>
            <p:nvPr/>
          </p:nvSpPr>
          <p:spPr bwMode="auto">
            <a:xfrm>
              <a:off x="3098" y="1812"/>
              <a:ext cx="27" cy="92"/>
            </a:xfrm>
            <a:custGeom>
              <a:avLst/>
              <a:gdLst>
                <a:gd name="T0" fmla="*/ 17 w 27"/>
                <a:gd name="T1" fmla="*/ 62 h 92"/>
                <a:gd name="T2" fmla="*/ 7 w 27"/>
                <a:gd name="T3" fmla="*/ 17 h 92"/>
                <a:gd name="T4" fmla="*/ 0 w 27"/>
                <a:gd name="T5" fmla="*/ 5 h 92"/>
                <a:gd name="T6" fmla="*/ 14 w 27"/>
                <a:gd name="T7" fmla="*/ 0 h 92"/>
                <a:gd name="T8" fmla="*/ 27 w 27"/>
                <a:gd name="T9" fmla="*/ 7 h 92"/>
                <a:gd name="T10" fmla="*/ 24 w 27"/>
                <a:gd name="T11" fmla="*/ 92 h 92"/>
                <a:gd name="T12" fmla="*/ 14 w 27"/>
                <a:gd name="T13" fmla="*/ 80 h 92"/>
                <a:gd name="T14" fmla="*/ 17 w 27"/>
                <a:gd name="T15" fmla="*/ 62 h 9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27"/>
                <a:gd name="T25" fmla="*/ 0 h 92"/>
                <a:gd name="T26" fmla="*/ 27 w 27"/>
                <a:gd name="T27" fmla="*/ 92 h 92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27" h="92">
                  <a:moveTo>
                    <a:pt x="17" y="62"/>
                  </a:moveTo>
                  <a:lnTo>
                    <a:pt x="7" y="17"/>
                  </a:lnTo>
                  <a:lnTo>
                    <a:pt x="0" y="5"/>
                  </a:lnTo>
                  <a:lnTo>
                    <a:pt x="14" y="0"/>
                  </a:lnTo>
                  <a:lnTo>
                    <a:pt x="27" y="7"/>
                  </a:lnTo>
                  <a:lnTo>
                    <a:pt x="24" y="92"/>
                  </a:lnTo>
                  <a:lnTo>
                    <a:pt x="14" y="80"/>
                  </a:lnTo>
                  <a:lnTo>
                    <a:pt x="17" y="6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3" name="Freeform 16"/>
            <p:cNvSpPr>
              <a:spLocks/>
            </p:cNvSpPr>
            <p:nvPr/>
          </p:nvSpPr>
          <p:spPr bwMode="auto">
            <a:xfrm>
              <a:off x="3038" y="1831"/>
              <a:ext cx="66" cy="73"/>
            </a:xfrm>
            <a:custGeom>
              <a:avLst/>
              <a:gdLst>
                <a:gd name="T0" fmla="*/ 40 w 66"/>
                <a:gd name="T1" fmla="*/ 50 h 73"/>
                <a:gd name="T2" fmla="*/ 8 w 66"/>
                <a:gd name="T3" fmla="*/ 15 h 73"/>
                <a:gd name="T4" fmla="*/ 0 w 66"/>
                <a:gd name="T5" fmla="*/ 8 h 73"/>
                <a:gd name="T6" fmla="*/ 3 w 66"/>
                <a:gd name="T7" fmla="*/ 0 h 73"/>
                <a:gd name="T8" fmla="*/ 18 w 66"/>
                <a:gd name="T9" fmla="*/ 3 h 73"/>
                <a:gd name="T10" fmla="*/ 66 w 66"/>
                <a:gd name="T11" fmla="*/ 73 h 73"/>
                <a:gd name="T12" fmla="*/ 53 w 66"/>
                <a:gd name="T13" fmla="*/ 68 h 73"/>
                <a:gd name="T14" fmla="*/ 40 w 66"/>
                <a:gd name="T15" fmla="*/ 5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6"/>
                <a:gd name="T25" fmla="*/ 0 h 73"/>
                <a:gd name="T26" fmla="*/ 66 w 66"/>
                <a:gd name="T27" fmla="*/ 73 h 73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6" h="73">
                  <a:moveTo>
                    <a:pt x="40" y="50"/>
                  </a:moveTo>
                  <a:lnTo>
                    <a:pt x="8" y="15"/>
                  </a:lnTo>
                  <a:lnTo>
                    <a:pt x="0" y="8"/>
                  </a:lnTo>
                  <a:lnTo>
                    <a:pt x="3" y="0"/>
                  </a:lnTo>
                  <a:lnTo>
                    <a:pt x="18" y="3"/>
                  </a:lnTo>
                  <a:lnTo>
                    <a:pt x="66" y="73"/>
                  </a:lnTo>
                  <a:lnTo>
                    <a:pt x="53" y="68"/>
                  </a:lnTo>
                  <a:lnTo>
                    <a:pt x="40" y="50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4" name="Freeform 17"/>
            <p:cNvSpPr>
              <a:spLocks/>
            </p:cNvSpPr>
            <p:nvPr/>
          </p:nvSpPr>
          <p:spPr bwMode="auto">
            <a:xfrm>
              <a:off x="2440" y="1819"/>
              <a:ext cx="421" cy="670"/>
            </a:xfrm>
            <a:custGeom>
              <a:avLst/>
              <a:gdLst>
                <a:gd name="T0" fmla="*/ 64 w 421"/>
                <a:gd name="T1" fmla="*/ 299 h 670"/>
                <a:gd name="T2" fmla="*/ 191 w 421"/>
                <a:gd name="T3" fmla="*/ 378 h 670"/>
                <a:gd name="T4" fmla="*/ 308 w 421"/>
                <a:gd name="T5" fmla="*/ 468 h 670"/>
                <a:gd name="T6" fmla="*/ 393 w 421"/>
                <a:gd name="T7" fmla="*/ 563 h 670"/>
                <a:gd name="T8" fmla="*/ 421 w 421"/>
                <a:gd name="T9" fmla="*/ 607 h 670"/>
                <a:gd name="T10" fmla="*/ 414 w 421"/>
                <a:gd name="T11" fmla="*/ 649 h 670"/>
                <a:gd name="T12" fmla="*/ 386 w 421"/>
                <a:gd name="T13" fmla="*/ 670 h 670"/>
                <a:gd name="T14" fmla="*/ 332 w 421"/>
                <a:gd name="T15" fmla="*/ 670 h 670"/>
                <a:gd name="T16" fmla="*/ 294 w 421"/>
                <a:gd name="T17" fmla="*/ 591 h 670"/>
                <a:gd name="T18" fmla="*/ 233 w 421"/>
                <a:gd name="T19" fmla="*/ 503 h 670"/>
                <a:gd name="T20" fmla="*/ 148 w 421"/>
                <a:gd name="T21" fmla="*/ 427 h 670"/>
                <a:gd name="T22" fmla="*/ 61 w 421"/>
                <a:gd name="T23" fmla="*/ 348 h 670"/>
                <a:gd name="T24" fmla="*/ 5 w 421"/>
                <a:gd name="T25" fmla="*/ 313 h 670"/>
                <a:gd name="T26" fmla="*/ 0 w 421"/>
                <a:gd name="T27" fmla="*/ 287 h 670"/>
                <a:gd name="T28" fmla="*/ 28 w 421"/>
                <a:gd name="T29" fmla="*/ 230 h 670"/>
                <a:gd name="T30" fmla="*/ 96 w 421"/>
                <a:gd name="T31" fmla="*/ 155 h 670"/>
                <a:gd name="T32" fmla="*/ 202 w 421"/>
                <a:gd name="T33" fmla="*/ 104 h 670"/>
                <a:gd name="T34" fmla="*/ 289 w 421"/>
                <a:gd name="T35" fmla="*/ 83 h 670"/>
                <a:gd name="T36" fmla="*/ 289 w 421"/>
                <a:gd name="T37" fmla="*/ 37 h 670"/>
                <a:gd name="T38" fmla="*/ 346 w 421"/>
                <a:gd name="T39" fmla="*/ 0 h 670"/>
                <a:gd name="T40" fmla="*/ 395 w 421"/>
                <a:gd name="T41" fmla="*/ 0 h 670"/>
                <a:gd name="T42" fmla="*/ 402 w 421"/>
                <a:gd name="T43" fmla="*/ 21 h 670"/>
                <a:gd name="T44" fmla="*/ 381 w 421"/>
                <a:gd name="T45" fmla="*/ 42 h 670"/>
                <a:gd name="T46" fmla="*/ 346 w 421"/>
                <a:gd name="T47" fmla="*/ 42 h 670"/>
                <a:gd name="T48" fmla="*/ 332 w 421"/>
                <a:gd name="T49" fmla="*/ 72 h 670"/>
                <a:gd name="T50" fmla="*/ 329 w 421"/>
                <a:gd name="T51" fmla="*/ 121 h 670"/>
                <a:gd name="T52" fmla="*/ 303 w 421"/>
                <a:gd name="T53" fmla="*/ 121 h 670"/>
                <a:gd name="T54" fmla="*/ 273 w 421"/>
                <a:gd name="T55" fmla="*/ 118 h 670"/>
                <a:gd name="T56" fmla="*/ 202 w 421"/>
                <a:gd name="T57" fmla="*/ 141 h 670"/>
                <a:gd name="T58" fmla="*/ 132 w 421"/>
                <a:gd name="T59" fmla="*/ 183 h 670"/>
                <a:gd name="T60" fmla="*/ 82 w 421"/>
                <a:gd name="T61" fmla="*/ 239 h 670"/>
                <a:gd name="T62" fmla="*/ 64 w 421"/>
                <a:gd name="T63" fmla="*/ 299 h 670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421"/>
                <a:gd name="T97" fmla="*/ 0 h 670"/>
                <a:gd name="T98" fmla="*/ 421 w 421"/>
                <a:gd name="T99" fmla="*/ 670 h 670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421" h="670">
                  <a:moveTo>
                    <a:pt x="64" y="299"/>
                  </a:moveTo>
                  <a:lnTo>
                    <a:pt x="191" y="378"/>
                  </a:lnTo>
                  <a:lnTo>
                    <a:pt x="308" y="468"/>
                  </a:lnTo>
                  <a:lnTo>
                    <a:pt x="393" y="563"/>
                  </a:lnTo>
                  <a:lnTo>
                    <a:pt x="421" y="607"/>
                  </a:lnTo>
                  <a:lnTo>
                    <a:pt x="414" y="649"/>
                  </a:lnTo>
                  <a:lnTo>
                    <a:pt x="386" y="670"/>
                  </a:lnTo>
                  <a:lnTo>
                    <a:pt x="332" y="670"/>
                  </a:lnTo>
                  <a:lnTo>
                    <a:pt x="294" y="591"/>
                  </a:lnTo>
                  <a:lnTo>
                    <a:pt x="233" y="503"/>
                  </a:lnTo>
                  <a:lnTo>
                    <a:pt x="148" y="427"/>
                  </a:lnTo>
                  <a:lnTo>
                    <a:pt x="61" y="348"/>
                  </a:lnTo>
                  <a:lnTo>
                    <a:pt x="5" y="313"/>
                  </a:lnTo>
                  <a:lnTo>
                    <a:pt x="0" y="287"/>
                  </a:lnTo>
                  <a:lnTo>
                    <a:pt x="28" y="230"/>
                  </a:lnTo>
                  <a:lnTo>
                    <a:pt x="96" y="155"/>
                  </a:lnTo>
                  <a:lnTo>
                    <a:pt x="202" y="104"/>
                  </a:lnTo>
                  <a:lnTo>
                    <a:pt x="289" y="83"/>
                  </a:lnTo>
                  <a:lnTo>
                    <a:pt x="289" y="37"/>
                  </a:lnTo>
                  <a:lnTo>
                    <a:pt x="346" y="0"/>
                  </a:lnTo>
                  <a:lnTo>
                    <a:pt x="395" y="0"/>
                  </a:lnTo>
                  <a:lnTo>
                    <a:pt x="402" y="21"/>
                  </a:lnTo>
                  <a:lnTo>
                    <a:pt x="381" y="42"/>
                  </a:lnTo>
                  <a:lnTo>
                    <a:pt x="346" y="42"/>
                  </a:lnTo>
                  <a:lnTo>
                    <a:pt x="332" y="72"/>
                  </a:lnTo>
                  <a:lnTo>
                    <a:pt x="329" y="121"/>
                  </a:lnTo>
                  <a:lnTo>
                    <a:pt x="303" y="121"/>
                  </a:lnTo>
                  <a:lnTo>
                    <a:pt x="273" y="118"/>
                  </a:lnTo>
                  <a:lnTo>
                    <a:pt x="202" y="141"/>
                  </a:lnTo>
                  <a:lnTo>
                    <a:pt x="132" y="183"/>
                  </a:lnTo>
                  <a:lnTo>
                    <a:pt x="82" y="239"/>
                  </a:lnTo>
                  <a:lnTo>
                    <a:pt x="64" y="29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5" name="Freeform 18"/>
            <p:cNvSpPr>
              <a:spLocks/>
            </p:cNvSpPr>
            <p:nvPr/>
          </p:nvSpPr>
          <p:spPr bwMode="auto">
            <a:xfrm>
              <a:off x="2500" y="1551"/>
              <a:ext cx="346" cy="396"/>
            </a:xfrm>
            <a:custGeom>
              <a:avLst/>
              <a:gdLst>
                <a:gd name="T0" fmla="*/ 292 w 346"/>
                <a:gd name="T1" fmla="*/ 288 h 396"/>
                <a:gd name="T2" fmla="*/ 346 w 346"/>
                <a:gd name="T3" fmla="*/ 340 h 396"/>
                <a:gd name="T4" fmla="*/ 334 w 346"/>
                <a:gd name="T5" fmla="*/ 359 h 396"/>
                <a:gd name="T6" fmla="*/ 278 w 346"/>
                <a:gd name="T7" fmla="*/ 312 h 396"/>
                <a:gd name="T8" fmla="*/ 271 w 346"/>
                <a:gd name="T9" fmla="*/ 316 h 396"/>
                <a:gd name="T10" fmla="*/ 318 w 346"/>
                <a:gd name="T11" fmla="*/ 375 h 396"/>
                <a:gd name="T12" fmla="*/ 304 w 346"/>
                <a:gd name="T13" fmla="*/ 396 h 396"/>
                <a:gd name="T14" fmla="*/ 254 w 346"/>
                <a:gd name="T15" fmla="*/ 333 h 396"/>
                <a:gd name="T16" fmla="*/ 214 w 346"/>
                <a:gd name="T17" fmla="*/ 309 h 396"/>
                <a:gd name="T18" fmla="*/ 108 w 346"/>
                <a:gd name="T19" fmla="*/ 260 h 396"/>
                <a:gd name="T20" fmla="*/ 52 w 346"/>
                <a:gd name="T21" fmla="*/ 246 h 396"/>
                <a:gd name="T22" fmla="*/ 49 w 346"/>
                <a:gd name="T23" fmla="*/ 218 h 396"/>
                <a:gd name="T24" fmla="*/ 141 w 346"/>
                <a:gd name="T25" fmla="*/ 241 h 396"/>
                <a:gd name="T26" fmla="*/ 221 w 346"/>
                <a:gd name="T27" fmla="*/ 281 h 396"/>
                <a:gd name="T28" fmla="*/ 247 w 346"/>
                <a:gd name="T29" fmla="*/ 302 h 396"/>
                <a:gd name="T30" fmla="*/ 179 w 346"/>
                <a:gd name="T31" fmla="*/ 232 h 396"/>
                <a:gd name="T32" fmla="*/ 64 w 346"/>
                <a:gd name="T33" fmla="*/ 162 h 396"/>
                <a:gd name="T34" fmla="*/ 0 w 346"/>
                <a:gd name="T35" fmla="*/ 129 h 396"/>
                <a:gd name="T36" fmla="*/ 7 w 346"/>
                <a:gd name="T37" fmla="*/ 108 h 396"/>
                <a:gd name="T38" fmla="*/ 56 w 346"/>
                <a:gd name="T39" fmla="*/ 129 h 396"/>
                <a:gd name="T40" fmla="*/ 148 w 346"/>
                <a:gd name="T41" fmla="*/ 183 h 396"/>
                <a:gd name="T42" fmla="*/ 219 w 346"/>
                <a:gd name="T43" fmla="*/ 232 h 396"/>
                <a:gd name="T44" fmla="*/ 268 w 346"/>
                <a:gd name="T45" fmla="*/ 284 h 396"/>
                <a:gd name="T46" fmla="*/ 193 w 346"/>
                <a:gd name="T47" fmla="*/ 176 h 396"/>
                <a:gd name="T48" fmla="*/ 141 w 346"/>
                <a:gd name="T49" fmla="*/ 84 h 396"/>
                <a:gd name="T50" fmla="*/ 122 w 346"/>
                <a:gd name="T51" fmla="*/ 0 h 396"/>
                <a:gd name="T52" fmla="*/ 148 w 346"/>
                <a:gd name="T53" fmla="*/ 0 h 396"/>
                <a:gd name="T54" fmla="*/ 165 w 346"/>
                <a:gd name="T55" fmla="*/ 73 h 396"/>
                <a:gd name="T56" fmla="*/ 226 w 346"/>
                <a:gd name="T57" fmla="*/ 178 h 396"/>
                <a:gd name="T58" fmla="*/ 268 w 346"/>
                <a:gd name="T59" fmla="*/ 246 h 396"/>
                <a:gd name="T60" fmla="*/ 292 w 346"/>
                <a:gd name="T61" fmla="*/ 288 h 39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w 346"/>
                <a:gd name="T94" fmla="*/ 0 h 396"/>
                <a:gd name="T95" fmla="*/ 346 w 346"/>
                <a:gd name="T96" fmla="*/ 396 h 39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T93" t="T94" r="T95" b="T96"/>
              <a:pathLst>
                <a:path w="346" h="396">
                  <a:moveTo>
                    <a:pt x="292" y="288"/>
                  </a:moveTo>
                  <a:lnTo>
                    <a:pt x="346" y="340"/>
                  </a:lnTo>
                  <a:lnTo>
                    <a:pt x="334" y="359"/>
                  </a:lnTo>
                  <a:lnTo>
                    <a:pt x="278" y="312"/>
                  </a:lnTo>
                  <a:lnTo>
                    <a:pt x="271" y="316"/>
                  </a:lnTo>
                  <a:lnTo>
                    <a:pt x="318" y="375"/>
                  </a:lnTo>
                  <a:lnTo>
                    <a:pt x="304" y="396"/>
                  </a:lnTo>
                  <a:lnTo>
                    <a:pt x="254" y="333"/>
                  </a:lnTo>
                  <a:lnTo>
                    <a:pt x="214" y="309"/>
                  </a:lnTo>
                  <a:lnTo>
                    <a:pt x="108" y="260"/>
                  </a:lnTo>
                  <a:lnTo>
                    <a:pt x="52" y="246"/>
                  </a:lnTo>
                  <a:lnTo>
                    <a:pt x="49" y="218"/>
                  </a:lnTo>
                  <a:lnTo>
                    <a:pt x="141" y="241"/>
                  </a:lnTo>
                  <a:lnTo>
                    <a:pt x="221" y="281"/>
                  </a:lnTo>
                  <a:lnTo>
                    <a:pt x="247" y="302"/>
                  </a:lnTo>
                  <a:lnTo>
                    <a:pt x="179" y="232"/>
                  </a:lnTo>
                  <a:lnTo>
                    <a:pt x="64" y="162"/>
                  </a:lnTo>
                  <a:lnTo>
                    <a:pt x="0" y="129"/>
                  </a:lnTo>
                  <a:lnTo>
                    <a:pt x="7" y="108"/>
                  </a:lnTo>
                  <a:lnTo>
                    <a:pt x="56" y="129"/>
                  </a:lnTo>
                  <a:lnTo>
                    <a:pt x="148" y="183"/>
                  </a:lnTo>
                  <a:lnTo>
                    <a:pt x="219" y="232"/>
                  </a:lnTo>
                  <a:lnTo>
                    <a:pt x="268" y="284"/>
                  </a:lnTo>
                  <a:lnTo>
                    <a:pt x="193" y="176"/>
                  </a:lnTo>
                  <a:lnTo>
                    <a:pt x="141" y="84"/>
                  </a:lnTo>
                  <a:lnTo>
                    <a:pt x="122" y="0"/>
                  </a:lnTo>
                  <a:lnTo>
                    <a:pt x="148" y="0"/>
                  </a:lnTo>
                  <a:lnTo>
                    <a:pt x="165" y="73"/>
                  </a:lnTo>
                  <a:lnTo>
                    <a:pt x="226" y="178"/>
                  </a:lnTo>
                  <a:lnTo>
                    <a:pt x="268" y="246"/>
                  </a:lnTo>
                  <a:lnTo>
                    <a:pt x="292" y="28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6" name="Freeform 19"/>
            <p:cNvSpPr>
              <a:spLocks/>
            </p:cNvSpPr>
            <p:nvPr/>
          </p:nvSpPr>
          <p:spPr bwMode="auto">
            <a:xfrm>
              <a:off x="2880" y="1821"/>
              <a:ext cx="67" cy="75"/>
            </a:xfrm>
            <a:custGeom>
              <a:avLst/>
              <a:gdLst>
                <a:gd name="T0" fmla="*/ 21 w 67"/>
                <a:gd name="T1" fmla="*/ 52 h 75"/>
                <a:gd name="T2" fmla="*/ 49 w 67"/>
                <a:gd name="T3" fmla="*/ 16 h 75"/>
                <a:gd name="T4" fmla="*/ 54 w 67"/>
                <a:gd name="T5" fmla="*/ 0 h 75"/>
                <a:gd name="T6" fmla="*/ 64 w 67"/>
                <a:gd name="T7" fmla="*/ 5 h 75"/>
                <a:gd name="T8" fmla="*/ 67 w 67"/>
                <a:gd name="T9" fmla="*/ 18 h 75"/>
                <a:gd name="T10" fmla="*/ 0 w 67"/>
                <a:gd name="T11" fmla="*/ 75 h 75"/>
                <a:gd name="T12" fmla="*/ 5 w 67"/>
                <a:gd name="T13" fmla="*/ 59 h 75"/>
                <a:gd name="T14" fmla="*/ 21 w 67"/>
                <a:gd name="T15" fmla="*/ 52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"/>
                <a:gd name="T25" fmla="*/ 0 h 75"/>
                <a:gd name="T26" fmla="*/ 67 w 67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" h="75">
                  <a:moveTo>
                    <a:pt x="21" y="52"/>
                  </a:moveTo>
                  <a:lnTo>
                    <a:pt x="49" y="16"/>
                  </a:lnTo>
                  <a:lnTo>
                    <a:pt x="54" y="0"/>
                  </a:lnTo>
                  <a:lnTo>
                    <a:pt x="64" y="5"/>
                  </a:lnTo>
                  <a:lnTo>
                    <a:pt x="67" y="18"/>
                  </a:lnTo>
                  <a:lnTo>
                    <a:pt x="0" y="75"/>
                  </a:lnTo>
                  <a:lnTo>
                    <a:pt x="5" y="59"/>
                  </a:lnTo>
                  <a:lnTo>
                    <a:pt x="21" y="52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7" name="Freeform 20"/>
            <p:cNvSpPr>
              <a:spLocks/>
            </p:cNvSpPr>
            <p:nvPr/>
          </p:nvSpPr>
          <p:spPr bwMode="auto">
            <a:xfrm>
              <a:off x="2857" y="1782"/>
              <a:ext cx="41" cy="89"/>
            </a:xfrm>
            <a:custGeom>
              <a:avLst/>
              <a:gdLst>
                <a:gd name="T0" fmla="*/ 15 w 41"/>
                <a:gd name="T1" fmla="*/ 59 h 89"/>
                <a:gd name="T2" fmla="*/ 21 w 41"/>
                <a:gd name="T3" fmla="*/ 17 h 89"/>
                <a:gd name="T4" fmla="*/ 18 w 41"/>
                <a:gd name="T5" fmla="*/ 2 h 89"/>
                <a:gd name="T6" fmla="*/ 32 w 41"/>
                <a:gd name="T7" fmla="*/ 0 h 89"/>
                <a:gd name="T8" fmla="*/ 41 w 41"/>
                <a:gd name="T9" fmla="*/ 12 h 89"/>
                <a:gd name="T10" fmla="*/ 6 w 41"/>
                <a:gd name="T11" fmla="*/ 89 h 89"/>
                <a:gd name="T12" fmla="*/ 0 w 41"/>
                <a:gd name="T13" fmla="*/ 74 h 89"/>
                <a:gd name="T14" fmla="*/ 15 w 41"/>
                <a:gd name="T15" fmla="*/ 59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41"/>
                <a:gd name="T25" fmla="*/ 0 h 89"/>
                <a:gd name="T26" fmla="*/ 41 w 41"/>
                <a:gd name="T27" fmla="*/ 89 h 8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41" h="89">
                  <a:moveTo>
                    <a:pt x="15" y="59"/>
                  </a:moveTo>
                  <a:lnTo>
                    <a:pt x="21" y="17"/>
                  </a:lnTo>
                  <a:lnTo>
                    <a:pt x="18" y="2"/>
                  </a:lnTo>
                  <a:lnTo>
                    <a:pt x="32" y="0"/>
                  </a:lnTo>
                  <a:lnTo>
                    <a:pt x="41" y="12"/>
                  </a:lnTo>
                  <a:lnTo>
                    <a:pt x="6" y="89"/>
                  </a:lnTo>
                  <a:lnTo>
                    <a:pt x="0" y="74"/>
                  </a:lnTo>
                  <a:lnTo>
                    <a:pt x="15" y="5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8" name="Freeform 21"/>
            <p:cNvSpPr>
              <a:spLocks/>
            </p:cNvSpPr>
            <p:nvPr/>
          </p:nvSpPr>
          <p:spPr bwMode="auto">
            <a:xfrm>
              <a:off x="2666" y="1960"/>
              <a:ext cx="80" cy="66"/>
            </a:xfrm>
            <a:custGeom>
              <a:avLst/>
              <a:gdLst>
                <a:gd name="T0" fmla="*/ 49 w 80"/>
                <a:gd name="T1" fmla="*/ 18 h 66"/>
                <a:gd name="T2" fmla="*/ 8 w 80"/>
                <a:gd name="T3" fmla="*/ 48 h 66"/>
                <a:gd name="T4" fmla="*/ 0 w 80"/>
                <a:gd name="T5" fmla="*/ 55 h 66"/>
                <a:gd name="T6" fmla="*/ 3 w 80"/>
                <a:gd name="T7" fmla="*/ 63 h 66"/>
                <a:gd name="T8" fmla="*/ 15 w 80"/>
                <a:gd name="T9" fmla="*/ 66 h 66"/>
                <a:gd name="T10" fmla="*/ 80 w 80"/>
                <a:gd name="T11" fmla="*/ 0 h 66"/>
                <a:gd name="T12" fmla="*/ 65 w 80"/>
                <a:gd name="T13" fmla="*/ 5 h 66"/>
                <a:gd name="T14" fmla="*/ 49 w 80"/>
                <a:gd name="T15" fmla="*/ 18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0"/>
                <a:gd name="T25" fmla="*/ 0 h 66"/>
                <a:gd name="T26" fmla="*/ 80 w 80"/>
                <a:gd name="T27" fmla="*/ 66 h 6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0" h="66">
                  <a:moveTo>
                    <a:pt x="49" y="18"/>
                  </a:moveTo>
                  <a:lnTo>
                    <a:pt x="8" y="48"/>
                  </a:lnTo>
                  <a:lnTo>
                    <a:pt x="0" y="55"/>
                  </a:lnTo>
                  <a:lnTo>
                    <a:pt x="3" y="63"/>
                  </a:lnTo>
                  <a:lnTo>
                    <a:pt x="15" y="66"/>
                  </a:lnTo>
                  <a:lnTo>
                    <a:pt x="80" y="0"/>
                  </a:lnTo>
                  <a:lnTo>
                    <a:pt x="65" y="5"/>
                  </a:lnTo>
                  <a:lnTo>
                    <a:pt x="49" y="18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9" name="Freeform 22"/>
            <p:cNvSpPr>
              <a:spLocks/>
            </p:cNvSpPr>
            <p:nvPr/>
          </p:nvSpPr>
          <p:spPr bwMode="auto">
            <a:xfrm>
              <a:off x="2689" y="1989"/>
              <a:ext cx="81" cy="75"/>
            </a:xfrm>
            <a:custGeom>
              <a:avLst/>
              <a:gdLst>
                <a:gd name="T0" fmla="*/ 52 w 81"/>
                <a:gd name="T1" fmla="*/ 24 h 75"/>
                <a:gd name="T2" fmla="*/ 7 w 81"/>
                <a:gd name="T3" fmla="*/ 63 h 75"/>
                <a:gd name="T4" fmla="*/ 0 w 81"/>
                <a:gd name="T5" fmla="*/ 70 h 75"/>
                <a:gd name="T6" fmla="*/ 7 w 81"/>
                <a:gd name="T7" fmla="*/ 75 h 75"/>
                <a:gd name="T8" fmla="*/ 22 w 81"/>
                <a:gd name="T9" fmla="*/ 75 h 75"/>
                <a:gd name="T10" fmla="*/ 81 w 81"/>
                <a:gd name="T11" fmla="*/ 0 h 75"/>
                <a:gd name="T12" fmla="*/ 66 w 81"/>
                <a:gd name="T13" fmla="*/ 7 h 75"/>
                <a:gd name="T14" fmla="*/ 52 w 81"/>
                <a:gd name="T15" fmla="*/ 24 h 7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81"/>
                <a:gd name="T25" fmla="*/ 0 h 75"/>
                <a:gd name="T26" fmla="*/ 81 w 81"/>
                <a:gd name="T27" fmla="*/ 75 h 7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81" h="75">
                  <a:moveTo>
                    <a:pt x="52" y="24"/>
                  </a:moveTo>
                  <a:lnTo>
                    <a:pt x="7" y="63"/>
                  </a:lnTo>
                  <a:lnTo>
                    <a:pt x="0" y="70"/>
                  </a:lnTo>
                  <a:lnTo>
                    <a:pt x="7" y="75"/>
                  </a:lnTo>
                  <a:lnTo>
                    <a:pt x="22" y="75"/>
                  </a:lnTo>
                  <a:lnTo>
                    <a:pt x="81" y="0"/>
                  </a:lnTo>
                  <a:lnTo>
                    <a:pt x="66" y="7"/>
                  </a:lnTo>
                  <a:lnTo>
                    <a:pt x="52" y="24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0" name="Freeform 23"/>
            <p:cNvSpPr>
              <a:spLocks/>
            </p:cNvSpPr>
            <p:nvPr/>
          </p:nvSpPr>
          <p:spPr bwMode="auto">
            <a:xfrm>
              <a:off x="2627" y="2366"/>
              <a:ext cx="325" cy="574"/>
            </a:xfrm>
            <a:custGeom>
              <a:avLst/>
              <a:gdLst>
                <a:gd name="T0" fmla="*/ 24 w 325"/>
                <a:gd name="T1" fmla="*/ 219 h 574"/>
                <a:gd name="T2" fmla="*/ 57 w 325"/>
                <a:gd name="T3" fmla="*/ 131 h 574"/>
                <a:gd name="T4" fmla="*/ 118 w 325"/>
                <a:gd name="T5" fmla="*/ 61 h 574"/>
                <a:gd name="T6" fmla="*/ 179 w 325"/>
                <a:gd name="T7" fmla="*/ 14 h 574"/>
                <a:gd name="T8" fmla="*/ 231 w 325"/>
                <a:gd name="T9" fmla="*/ 0 h 574"/>
                <a:gd name="T10" fmla="*/ 283 w 325"/>
                <a:gd name="T11" fmla="*/ 0 h 574"/>
                <a:gd name="T12" fmla="*/ 311 w 325"/>
                <a:gd name="T13" fmla="*/ 23 h 574"/>
                <a:gd name="T14" fmla="*/ 325 w 325"/>
                <a:gd name="T15" fmla="*/ 61 h 574"/>
                <a:gd name="T16" fmla="*/ 320 w 325"/>
                <a:gd name="T17" fmla="*/ 126 h 574"/>
                <a:gd name="T18" fmla="*/ 278 w 325"/>
                <a:gd name="T19" fmla="*/ 187 h 574"/>
                <a:gd name="T20" fmla="*/ 250 w 325"/>
                <a:gd name="T21" fmla="*/ 219 h 574"/>
                <a:gd name="T22" fmla="*/ 221 w 325"/>
                <a:gd name="T23" fmla="*/ 266 h 574"/>
                <a:gd name="T24" fmla="*/ 217 w 325"/>
                <a:gd name="T25" fmla="*/ 322 h 574"/>
                <a:gd name="T26" fmla="*/ 236 w 325"/>
                <a:gd name="T27" fmla="*/ 387 h 574"/>
                <a:gd name="T28" fmla="*/ 245 w 325"/>
                <a:gd name="T29" fmla="*/ 481 h 574"/>
                <a:gd name="T30" fmla="*/ 226 w 325"/>
                <a:gd name="T31" fmla="*/ 541 h 574"/>
                <a:gd name="T32" fmla="*/ 174 w 325"/>
                <a:gd name="T33" fmla="*/ 574 h 574"/>
                <a:gd name="T34" fmla="*/ 113 w 325"/>
                <a:gd name="T35" fmla="*/ 574 h 574"/>
                <a:gd name="T36" fmla="*/ 57 w 325"/>
                <a:gd name="T37" fmla="*/ 555 h 574"/>
                <a:gd name="T38" fmla="*/ 24 w 325"/>
                <a:gd name="T39" fmla="*/ 499 h 574"/>
                <a:gd name="T40" fmla="*/ 0 w 325"/>
                <a:gd name="T41" fmla="*/ 415 h 574"/>
                <a:gd name="T42" fmla="*/ 0 w 325"/>
                <a:gd name="T43" fmla="*/ 313 h 574"/>
                <a:gd name="T44" fmla="*/ 9 w 325"/>
                <a:gd name="T45" fmla="*/ 252 h 574"/>
                <a:gd name="T46" fmla="*/ 33 w 325"/>
                <a:gd name="T47" fmla="*/ 187 h 574"/>
                <a:gd name="T48" fmla="*/ 52 w 325"/>
                <a:gd name="T49" fmla="*/ 140 h 574"/>
                <a:gd name="T50" fmla="*/ 24 w 325"/>
                <a:gd name="T51" fmla="*/ 219 h 5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w 325"/>
                <a:gd name="T79" fmla="*/ 0 h 574"/>
                <a:gd name="T80" fmla="*/ 325 w 325"/>
                <a:gd name="T81" fmla="*/ 574 h 574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T78" t="T79" r="T80" b="T81"/>
              <a:pathLst>
                <a:path w="325" h="574">
                  <a:moveTo>
                    <a:pt x="24" y="219"/>
                  </a:moveTo>
                  <a:lnTo>
                    <a:pt x="57" y="131"/>
                  </a:lnTo>
                  <a:lnTo>
                    <a:pt x="118" y="61"/>
                  </a:lnTo>
                  <a:lnTo>
                    <a:pt x="179" y="14"/>
                  </a:lnTo>
                  <a:lnTo>
                    <a:pt x="231" y="0"/>
                  </a:lnTo>
                  <a:lnTo>
                    <a:pt x="283" y="0"/>
                  </a:lnTo>
                  <a:lnTo>
                    <a:pt x="311" y="23"/>
                  </a:lnTo>
                  <a:lnTo>
                    <a:pt x="325" y="61"/>
                  </a:lnTo>
                  <a:lnTo>
                    <a:pt x="320" y="126"/>
                  </a:lnTo>
                  <a:lnTo>
                    <a:pt x="278" y="187"/>
                  </a:lnTo>
                  <a:lnTo>
                    <a:pt x="250" y="219"/>
                  </a:lnTo>
                  <a:lnTo>
                    <a:pt x="221" y="266"/>
                  </a:lnTo>
                  <a:lnTo>
                    <a:pt x="217" y="322"/>
                  </a:lnTo>
                  <a:lnTo>
                    <a:pt x="236" y="387"/>
                  </a:lnTo>
                  <a:lnTo>
                    <a:pt x="245" y="481"/>
                  </a:lnTo>
                  <a:lnTo>
                    <a:pt x="226" y="541"/>
                  </a:lnTo>
                  <a:lnTo>
                    <a:pt x="174" y="574"/>
                  </a:lnTo>
                  <a:lnTo>
                    <a:pt x="113" y="574"/>
                  </a:lnTo>
                  <a:lnTo>
                    <a:pt x="57" y="555"/>
                  </a:lnTo>
                  <a:lnTo>
                    <a:pt x="24" y="499"/>
                  </a:lnTo>
                  <a:lnTo>
                    <a:pt x="0" y="415"/>
                  </a:lnTo>
                  <a:lnTo>
                    <a:pt x="0" y="313"/>
                  </a:lnTo>
                  <a:lnTo>
                    <a:pt x="9" y="252"/>
                  </a:lnTo>
                  <a:lnTo>
                    <a:pt x="33" y="187"/>
                  </a:lnTo>
                  <a:lnTo>
                    <a:pt x="52" y="140"/>
                  </a:lnTo>
                  <a:lnTo>
                    <a:pt x="24" y="21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1" name="Freeform 24"/>
            <p:cNvSpPr>
              <a:spLocks/>
            </p:cNvSpPr>
            <p:nvPr/>
          </p:nvSpPr>
          <p:spPr bwMode="auto">
            <a:xfrm>
              <a:off x="2608" y="2861"/>
              <a:ext cx="366" cy="678"/>
            </a:xfrm>
            <a:custGeom>
              <a:avLst/>
              <a:gdLst>
                <a:gd name="T0" fmla="*/ 156 w 366"/>
                <a:gd name="T1" fmla="*/ 9 h 678"/>
                <a:gd name="T2" fmla="*/ 184 w 366"/>
                <a:gd name="T3" fmla="*/ 0 h 678"/>
                <a:gd name="T4" fmla="*/ 234 w 366"/>
                <a:gd name="T5" fmla="*/ 23 h 678"/>
                <a:gd name="T6" fmla="*/ 307 w 366"/>
                <a:gd name="T7" fmla="*/ 128 h 678"/>
                <a:gd name="T8" fmla="*/ 361 w 366"/>
                <a:gd name="T9" fmla="*/ 218 h 678"/>
                <a:gd name="T10" fmla="*/ 366 w 366"/>
                <a:gd name="T11" fmla="*/ 267 h 678"/>
                <a:gd name="T12" fmla="*/ 335 w 366"/>
                <a:gd name="T13" fmla="*/ 327 h 678"/>
                <a:gd name="T14" fmla="*/ 269 w 366"/>
                <a:gd name="T15" fmla="*/ 381 h 678"/>
                <a:gd name="T16" fmla="*/ 165 w 366"/>
                <a:gd name="T17" fmla="*/ 439 h 678"/>
                <a:gd name="T18" fmla="*/ 92 w 366"/>
                <a:gd name="T19" fmla="*/ 485 h 678"/>
                <a:gd name="T20" fmla="*/ 73 w 366"/>
                <a:gd name="T21" fmla="*/ 515 h 678"/>
                <a:gd name="T22" fmla="*/ 97 w 366"/>
                <a:gd name="T23" fmla="*/ 527 h 678"/>
                <a:gd name="T24" fmla="*/ 172 w 366"/>
                <a:gd name="T25" fmla="*/ 571 h 678"/>
                <a:gd name="T26" fmla="*/ 217 w 366"/>
                <a:gd name="T27" fmla="*/ 641 h 678"/>
                <a:gd name="T28" fmla="*/ 208 w 366"/>
                <a:gd name="T29" fmla="*/ 657 h 678"/>
                <a:gd name="T30" fmla="*/ 172 w 366"/>
                <a:gd name="T31" fmla="*/ 678 h 678"/>
                <a:gd name="T32" fmla="*/ 130 w 366"/>
                <a:gd name="T33" fmla="*/ 678 h 678"/>
                <a:gd name="T34" fmla="*/ 125 w 366"/>
                <a:gd name="T35" fmla="*/ 618 h 678"/>
                <a:gd name="T36" fmla="*/ 94 w 366"/>
                <a:gd name="T37" fmla="*/ 583 h 678"/>
                <a:gd name="T38" fmla="*/ 40 w 366"/>
                <a:gd name="T39" fmla="*/ 546 h 678"/>
                <a:gd name="T40" fmla="*/ 0 w 366"/>
                <a:gd name="T41" fmla="*/ 539 h 678"/>
                <a:gd name="T42" fmla="*/ 2 w 366"/>
                <a:gd name="T43" fmla="*/ 506 h 678"/>
                <a:gd name="T44" fmla="*/ 38 w 366"/>
                <a:gd name="T45" fmla="*/ 478 h 678"/>
                <a:gd name="T46" fmla="*/ 128 w 366"/>
                <a:gd name="T47" fmla="*/ 423 h 678"/>
                <a:gd name="T48" fmla="*/ 231 w 366"/>
                <a:gd name="T49" fmla="*/ 367 h 678"/>
                <a:gd name="T50" fmla="*/ 293 w 366"/>
                <a:gd name="T51" fmla="*/ 302 h 678"/>
                <a:gd name="T52" fmla="*/ 312 w 366"/>
                <a:gd name="T53" fmla="*/ 267 h 678"/>
                <a:gd name="T54" fmla="*/ 312 w 366"/>
                <a:gd name="T55" fmla="*/ 235 h 678"/>
                <a:gd name="T56" fmla="*/ 286 w 366"/>
                <a:gd name="T57" fmla="*/ 174 h 678"/>
                <a:gd name="T58" fmla="*/ 191 w 366"/>
                <a:gd name="T59" fmla="*/ 93 h 678"/>
                <a:gd name="T60" fmla="*/ 132 w 366"/>
                <a:gd name="T61" fmla="*/ 53 h 678"/>
                <a:gd name="T62" fmla="*/ 156 w 366"/>
                <a:gd name="T63" fmla="*/ 9 h 67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66"/>
                <a:gd name="T97" fmla="*/ 0 h 678"/>
                <a:gd name="T98" fmla="*/ 366 w 366"/>
                <a:gd name="T99" fmla="*/ 678 h 678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66" h="678">
                  <a:moveTo>
                    <a:pt x="156" y="9"/>
                  </a:moveTo>
                  <a:lnTo>
                    <a:pt x="184" y="0"/>
                  </a:lnTo>
                  <a:lnTo>
                    <a:pt x="234" y="23"/>
                  </a:lnTo>
                  <a:lnTo>
                    <a:pt x="307" y="128"/>
                  </a:lnTo>
                  <a:lnTo>
                    <a:pt x="361" y="218"/>
                  </a:lnTo>
                  <a:lnTo>
                    <a:pt x="366" y="267"/>
                  </a:lnTo>
                  <a:lnTo>
                    <a:pt x="335" y="327"/>
                  </a:lnTo>
                  <a:lnTo>
                    <a:pt x="269" y="381"/>
                  </a:lnTo>
                  <a:lnTo>
                    <a:pt x="165" y="439"/>
                  </a:lnTo>
                  <a:lnTo>
                    <a:pt x="92" y="485"/>
                  </a:lnTo>
                  <a:lnTo>
                    <a:pt x="73" y="515"/>
                  </a:lnTo>
                  <a:lnTo>
                    <a:pt x="97" y="527"/>
                  </a:lnTo>
                  <a:lnTo>
                    <a:pt x="172" y="571"/>
                  </a:lnTo>
                  <a:lnTo>
                    <a:pt x="217" y="641"/>
                  </a:lnTo>
                  <a:lnTo>
                    <a:pt x="208" y="657"/>
                  </a:lnTo>
                  <a:lnTo>
                    <a:pt x="172" y="678"/>
                  </a:lnTo>
                  <a:lnTo>
                    <a:pt x="130" y="678"/>
                  </a:lnTo>
                  <a:lnTo>
                    <a:pt x="125" y="618"/>
                  </a:lnTo>
                  <a:lnTo>
                    <a:pt x="94" y="583"/>
                  </a:lnTo>
                  <a:lnTo>
                    <a:pt x="40" y="546"/>
                  </a:lnTo>
                  <a:lnTo>
                    <a:pt x="0" y="539"/>
                  </a:lnTo>
                  <a:lnTo>
                    <a:pt x="2" y="506"/>
                  </a:lnTo>
                  <a:lnTo>
                    <a:pt x="38" y="478"/>
                  </a:lnTo>
                  <a:lnTo>
                    <a:pt x="128" y="423"/>
                  </a:lnTo>
                  <a:lnTo>
                    <a:pt x="231" y="367"/>
                  </a:lnTo>
                  <a:lnTo>
                    <a:pt x="293" y="302"/>
                  </a:lnTo>
                  <a:lnTo>
                    <a:pt x="312" y="267"/>
                  </a:lnTo>
                  <a:lnTo>
                    <a:pt x="312" y="235"/>
                  </a:lnTo>
                  <a:lnTo>
                    <a:pt x="286" y="174"/>
                  </a:lnTo>
                  <a:lnTo>
                    <a:pt x="191" y="93"/>
                  </a:lnTo>
                  <a:lnTo>
                    <a:pt x="132" y="53"/>
                  </a:lnTo>
                  <a:lnTo>
                    <a:pt x="156" y="9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2" name="Freeform 25"/>
            <p:cNvSpPr>
              <a:spLocks/>
            </p:cNvSpPr>
            <p:nvPr/>
          </p:nvSpPr>
          <p:spPr bwMode="auto">
            <a:xfrm>
              <a:off x="2065" y="2761"/>
              <a:ext cx="694" cy="361"/>
            </a:xfrm>
            <a:custGeom>
              <a:avLst/>
              <a:gdLst>
                <a:gd name="T0" fmla="*/ 508 w 694"/>
                <a:gd name="T1" fmla="*/ 23 h 361"/>
                <a:gd name="T2" fmla="*/ 601 w 694"/>
                <a:gd name="T3" fmla="*/ 0 h 361"/>
                <a:gd name="T4" fmla="*/ 694 w 694"/>
                <a:gd name="T5" fmla="*/ 28 h 361"/>
                <a:gd name="T6" fmla="*/ 694 w 694"/>
                <a:gd name="T7" fmla="*/ 70 h 361"/>
                <a:gd name="T8" fmla="*/ 657 w 694"/>
                <a:gd name="T9" fmla="*/ 98 h 361"/>
                <a:gd name="T10" fmla="*/ 582 w 694"/>
                <a:gd name="T11" fmla="*/ 98 h 361"/>
                <a:gd name="T12" fmla="*/ 461 w 694"/>
                <a:gd name="T13" fmla="*/ 94 h 361"/>
                <a:gd name="T14" fmla="*/ 391 w 694"/>
                <a:gd name="T15" fmla="*/ 94 h 361"/>
                <a:gd name="T16" fmla="*/ 377 w 694"/>
                <a:gd name="T17" fmla="*/ 113 h 361"/>
                <a:gd name="T18" fmla="*/ 363 w 694"/>
                <a:gd name="T19" fmla="*/ 216 h 361"/>
                <a:gd name="T20" fmla="*/ 303 w 694"/>
                <a:gd name="T21" fmla="*/ 309 h 361"/>
                <a:gd name="T22" fmla="*/ 200 w 694"/>
                <a:gd name="T23" fmla="*/ 347 h 361"/>
                <a:gd name="T24" fmla="*/ 172 w 694"/>
                <a:gd name="T25" fmla="*/ 361 h 361"/>
                <a:gd name="T26" fmla="*/ 135 w 694"/>
                <a:gd name="T27" fmla="*/ 352 h 361"/>
                <a:gd name="T28" fmla="*/ 84 w 694"/>
                <a:gd name="T29" fmla="*/ 272 h 361"/>
                <a:gd name="T30" fmla="*/ 5 w 694"/>
                <a:gd name="T31" fmla="*/ 225 h 361"/>
                <a:gd name="T32" fmla="*/ 0 w 694"/>
                <a:gd name="T33" fmla="*/ 206 h 361"/>
                <a:gd name="T34" fmla="*/ 56 w 694"/>
                <a:gd name="T35" fmla="*/ 155 h 361"/>
                <a:gd name="T36" fmla="*/ 98 w 694"/>
                <a:gd name="T37" fmla="*/ 183 h 361"/>
                <a:gd name="T38" fmla="*/ 140 w 694"/>
                <a:gd name="T39" fmla="*/ 272 h 361"/>
                <a:gd name="T40" fmla="*/ 158 w 694"/>
                <a:gd name="T41" fmla="*/ 328 h 361"/>
                <a:gd name="T42" fmla="*/ 247 w 694"/>
                <a:gd name="T43" fmla="*/ 291 h 361"/>
                <a:gd name="T44" fmla="*/ 303 w 694"/>
                <a:gd name="T45" fmla="*/ 230 h 361"/>
                <a:gd name="T46" fmla="*/ 326 w 694"/>
                <a:gd name="T47" fmla="*/ 155 h 361"/>
                <a:gd name="T48" fmla="*/ 349 w 694"/>
                <a:gd name="T49" fmla="*/ 42 h 361"/>
                <a:gd name="T50" fmla="*/ 396 w 694"/>
                <a:gd name="T51" fmla="*/ 33 h 361"/>
                <a:gd name="T52" fmla="*/ 508 w 694"/>
                <a:gd name="T53" fmla="*/ 23 h 36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694"/>
                <a:gd name="T82" fmla="*/ 0 h 361"/>
                <a:gd name="T83" fmla="*/ 694 w 694"/>
                <a:gd name="T84" fmla="*/ 361 h 361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694" h="361">
                  <a:moveTo>
                    <a:pt x="508" y="23"/>
                  </a:moveTo>
                  <a:lnTo>
                    <a:pt x="601" y="0"/>
                  </a:lnTo>
                  <a:lnTo>
                    <a:pt x="694" y="28"/>
                  </a:lnTo>
                  <a:lnTo>
                    <a:pt x="694" y="70"/>
                  </a:lnTo>
                  <a:lnTo>
                    <a:pt x="657" y="98"/>
                  </a:lnTo>
                  <a:lnTo>
                    <a:pt x="582" y="98"/>
                  </a:lnTo>
                  <a:lnTo>
                    <a:pt x="461" y="94"/>
                  </a:lnTo>
                  <a:lnTo>
                    <a:pt x="391" y="94"/>
                  </a:lnTo>
                  <a:lnTo>
                    <a:pt x="377" y="113"/>
                  </a:lnTo>
                  <a:lnTo>
                    <a:pt x="363" y="216"/>
                  </a:lnTo>
                  <a:lnTo>
                    <a:pt x="303" y="309"/>
                  </a:lnTo>
                  <a:lnTo>
                    <a:pt x="200" y="347"/>
                  </a:lnTo>
                  <a:lnTo>
                    <a:pt x="172" y="361"/>
                  </a:lnTo>
                  <a:lnTo>
                    <a:pt x="135" y="352"/>
                  </a:lnTo>
                  <a:lnTo>
                    <a:pt x="84" y="272"/>
                  </a:lnTo>
                  <a:lnTo>
                    <a:pt x="5" y="225"/>
                  </a:lnTo>
                  <a:lnTo>
                    <a:pt x="0" y="206"/>
                  </a:lnTo>
                  <a:lnTo>
                    <a:pt x="56" y="155"/>
                  </a:lnTo>
                  <a:lnTo>
                    <a:pt x="98" y="183"/>
                  </a:lnTo>
                  <a:lnTo>
                    <a:pt x="140" y="272"/>
                  </a:lnTo>
                  <a:lnTo>
                    <a:pt x="158" y="328"/>
                  </a:lnTo>
                  <a:lnTo>
                    <a:pt x="247" y="291"/>
                  </a:lnTo>
                  <a:lnTo>
                    <a:pt x="303" y="230"/>
                  </a:lnTo>
                  <a:lnTo>
                    <a:pt x="326" y="155"/>
                  </a:lnTo>
                  <a:lnTo>
                    <a:pt x="349" y="42"/>
                  </a:lnTo>
                  <a:lnTo>
                    <a:pt x="396" y="33"/>
                  </a:lnTo>
                  <a:lnTo>
                    <a:pt x="508" y="23"/>
                  </a:lnTo>
                  <a:close/>
                </a:path>
              </a:pathLst>
            </a:custGeom>
            <a:solidFill>
              <a:schemeClr val="hlink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09306" name="Rectangle 26"/>
          <p:cNvSpPr>
            <a:spLocks noChangeArrowheads="1"/>
          </p:cNvSpPr>
          <p:nvPr/>
        </p:nvSpPr>
        <p:spPr bwMode="auto">
          <a:xfrm>
            <a:off x="5165725" y="4572000"/>
            <a:ext cx="2149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Which is it?</a:t>
            </a:r>
          </a:p>
        </p:txBody>
      </p:sp>
      <p:sp>
        <p:nvSpPr>
          <p:cNvPr id="609307" name="Rectangle 27"/>
          <p:cNvSpPr>
            <a:spLocks noChangeArrowheads="1"/>
          </p:cNvSpPr>
          <p:nvPr/>
        </p:nvSpPr>
        <p:spPr bwMode="auto">
          <a:xfrm>
            <a:off x="4724400" y="2667000"/>
            <a:ext cx="38417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Looks like </a:t>
            </a:r>
            <a:br>
              <a:rPr lang="en-US" altLang="en-US" i="0"/>
            </a:br>
            <a:r>
              <a:rPr lang="en-US" altLang="en-US" i="0"/>
              <a:t>an recursive algorithm</a:t>
            </a:r>
          </a:p>
        </p:txBody>
      </p:sp>
      <p:sp>
        <p:nvSpPr>
          <p:cNvPr id="609308" name="Oval 28"/>
          <p:cNvSpPr>
            <a:spLocks noChangeArrowheads="1"/>
          </p:cNvSpPr>
          <p:nvPr/>
        </p:nvSpPr>
        <p:spPr bwMode="auto">
          <a:xfrm>
            <a:off x="609600" y="4114800"/>
            <a:ext cx="914400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09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09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093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093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 nodeType="clickPar">
                      <p:stCondLst>
                        <p:cond delay="indefinite"/>
                      </p:stCondLst>
                      <p:childTnLst>
                        <p:par>
                          <p:cTn id="1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3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093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093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3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 nodeType="clickPar">
                      <p:stCondLst>
                        <p:cond delay="indefinite"/>
                      </p:stCondLst>
                      <p:childTnLst>
                        <p:par>
                          <p:cTn id="2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93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6093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6093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9284" grpId="0"/>
      <p:bldP spid="609306" grpId="0"/>
      <p:bldP spid="609307" grpId="0"/>
      <p:bldP spid="609308" grpId="0" animBg="1"/>
      <p:bldP spid="609308" grpId="1" animBg="1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0514" name="Picture 97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650" y="2495550"/>
            <a:ext cx="7092950" cy="428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0515" name="Text Box 2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320516" name="Text Box 3"/>
          <p:cNvSpPr txBox="1">
            <a:spLocks noChangeArrowheads="1"/>
          </p:cNvSpPr>
          <p:nvPr/>
        </p:nvSpPr>
        <p:spPr bwMode="auto">
          <a:xfrm>
            <a:off x="1066800" y="960438"/>
            <a:ext cx="4633913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Evaluate Equation Tree = </a:t>
            </a:r>
            <a:r>
              <a:rPr lang="en-US" altLang="en-US" i="0">
                <a:solidFill>
                  <a:schemeClr val="accent1"/>
                </a:solidFill>
              </a:rPr>
              <a:t>?</a:t>
            </a:r>
          </a:p>
        </p:txBody>
      </p:sp>
      <p:grpSp>
        <p:nvGrpSpPr>
          <p:cNvPr id="320517" name="Group 53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320560" name="Freeform 5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1" name="Freeform 5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2" name="Freeform 5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3" name="Freeform 5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4" name="Freeform 5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5" name="Freeform 5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0518" name="TextBox 1"/>
          <p:cNvSpPr txBox="1">
            <a:spLocks noChangeArrowheads="1"/>
          </p:cNvSpPr>
          <p:nvPr/>
        </p:nvSpPr>
        <p:spPr bwMode="auto">
          <a:xfrm>
            <a:off x="5029200" y="2667000"/>
            <a:ext cx="528638" cy="7699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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0519" name="TextBox 49"/>
          <p:cNvSpPr txBox="1">
            <a:spLocks noChangeArrowheads="1"/>
          </p:cNvSpPr>
          <p:nvPr/>
        </p:nvSpPr>
        <p:spPr bwMode="auto">
          <a:xfrm>
            <a:off x="2971800" y="4183063"/>
            <a:ext cx="528638" cy="76993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+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grpSp>
        <p:nvGrpSpPr>
          <p:cNvPr id="3" name="Group 98"/>
          <p:cNvGrpSpPr>
            <a:grpSpLocks/>
          </p:cNvGrpSpPr>
          <p:nvPr/>
        </p:nvGrpSpPr>
        <p:grpSpPr bwMode="auto">
          <a:xfrm>
            <a:off x="914400" y="1706563"/>
            <a:ext cx="7691438" cy="4922837"/>
            <a:chOff x="531" y="1075"/>
            <a:chExt cx="4845" cy="3101"/>
          </a:xfrm>
        </p:grpSpPr>
        <p:sp>
          <p:nvSpPr>
            <p:cNvPr id="320525" name="Freeform 61"/>
            <p:cNvSpPr>
              <a:spLocks/>
            </p:cNvSpPr>
            <p:nvPr/>
          </p:nvSpPr>
          <p:spPr bwMode="auto">
            <a:xfrm>
              <a:off x="531" y="2690"/>
              <a:ext cx="2925" cy="1486"/>
            </a:xfrm>
            <a:custGeom>
              <a:avLst/>
              <a:gdLst>
                <a:gd name="T0" fmla="*/ 1449 w 2928"/>
                <a:gd name="T1" fmla="*/ 0 h 1488"/>
                <a:gd name="T2" fmla="*/ 0 w 2928"/>
                <a:gd name="T3" fmla="*/ 1146 h 1488"/>
                <a:gd name="T4" fmla="*/ 288 w 2928"/>
                <a:gd name="T5" fmla="*/ 1434 h 1488"/>
                <a:gd name="T6" fmla="*/ 2511 w 2928"/>
                <a:gd name="T7" fmla="*/ 1434 h 1488"/>
                <a:gd name="T8" fmla="*/ 2847 w 2928"/>
                <a:gd name="T9" fmla="*/ 1077 h 1488"/>
                <a:gd name="T10" fmla="*/ 1449 w 2928"/>
                <a:gd name="T11" fmla="*/ 0 h 14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2928"/>
                <a:gd name="T19" fmla="*/ 0 h 1488"/>
                <a:gd name="T20" fmla="*/ 2928 w 2928"/>
                <a:gd name="T21" fmla="*/ 1488 h 148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2928" h="1488">
                  <a:moveTo>
                    <a:pt x="1488" y="0"/>
                  </a:moveTo>
                  <a:lnTo>
                    <a:pt x="0" y="1200"/>
                  </a:lnTo>
                  <a:lnTo>
                    <a:pt x="288" y="1488"/>
                  </a:lnTo>
                  <a:lnTo>
                    <a:pt x="2592" y="1488"/>
                  </a:lnTo>
                  <a:lnTo>
                    <a:pt x="2928" y="1104"/>
                  </a:lnTo>
                  <a:lnTo>
                    <a:pt x="1488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6" name="Freeform 62"/>
            <p:cNvSpPr>
              <a:spLocks/>
            </p:cNvSpPr>
            <p:nvPr/>
          </p:nvSpPr>
          <p:spPr bwMode="auto">
            <a:xfrm>
              <a:off x="3785" y="2256"/>
              <a:ext cx="1591" cy="968"/>
            </a:xfrm>
            <a:custGeom>
              <a:avLst/>
              <a:gdLst>
                <a:gd name="T0" fmla="*/ 631 w 1591"/>
                <a:gd name="T1" fmla="*/ 0 h 968"/>
                <a:gd name="T2" fmla="*/ 0 w 1591"/>
                <a:gd name="T3" fmla="*/ 714 h 968"/>
                <a:gd name="T4" fmla="*/ 509 w 1591"/>
                <a:gd name="T5" fmla="*/ 968 h 968"/>
                <a:gd name="T6" fmla="*/ 1354 w 1591"/>
                <a:gd name="T7" fmla="*/ 961 h 968"/>
                <a:gd name="T8" fmla="*/ 1591 w 1591"/>
                <a:gd name="T9" fmla="*/ 432 h 968"/>
                <a:gd name="T10" fmla="*/ 631 w 1591"/>
                <a:gd name="T11" fmla="*/ 0 h 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1"/>
                <a:gd name="T19" fmla="*/ 0 h 968"/>
                <a:gd name="T20" fmla="*/ 1591 w 1591"/>
                <a:gd name="T21" fmla="*/ 968 h 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1" h="968">
                  <a:moveTo>
                    <a:pt x="631" y="0"/>
                  </a:moveTo>
                  <a:lnTo>
                    <a:pt x="0" y="714"/>
                  </a:lnTo>
                  <a:lnTo>
                    <a:pt x="509" y="968"/>
                  </a:lnTo>
                  <a:lnTo>
                    <a:pt x="1354" y="961"/>
                  </a:lnTo>
                  <a:lnTo>
                    <a:pt x="1591" y="432"/>
                  </a:lnTo>
                  <a:lnTo>
                    <a:pt x="631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0527" name="Group 63"/>
            <p:cNvGrpSpPr>
              <a:grpSpLocks/>
            </p:cNvGrpSpPr>
            <p:nvPr/>
          </p:nvGrpSpPr>
          <p:grpSpPr bwMode="auto">
            <a:xfrm flipH="1">
              <a:off x="1158" y="2064"/>
              <a:ext cx="240" cy="626"/>
              <a:chOff x="2308" y="1513"/>
              <a:chExt cx="1162" cy="2570"/>
            </a:xfrm>
          </p:grpSpPr>
          <p:grpSp>
            <p:nvGrpSpPr>
              <p:cNvPr id="320546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20554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5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6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7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8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59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0547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48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49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50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51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52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53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20528" name="Text Box 78"/>
            <p:cNvSpPr txBox="1">
              <a:spLocks noChangeArrowheads="1"/>
            </p:cNvSpPr>
            <p:nvPr/>
          </p:nvSpPr>
          <p:spPr bwMode="auto">
            <a:xfrm>
              <a:off x="1344" y="2076"/>
              <a:ext cx="246" cy="36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dirty="0">
                  <a:solidFill>
                    <a:srgbClr val="FF99FF"/>
                  </a:solidFill>
                </a:rPr>
                <a:t>7</a:t>
              </a:r>
            </a:p>
          </p:txBody>
        </p:sp>
        <p:grpSp>
          <p:nvGrpSpPr>
            <p:cNvPr id="320529" name="Group 79"/>
            <p:cNvGrpSpPr>
              <a:grpSpLocks/>
            </p:cNvGrpSpPr>
            <p:nvPr/>
          </p:nvGrpSpPr>
          <p:grpSpPr bwMode="auto">
            <a:xfrm flipH="1">
              <a:off x="4618" y="1918"/>
              <a:ext cx="240" cy="626"/>
              <a:chOff x="2308" y="1513"/>
              <a:chExt cx="1162" cy="2570"/>
            </a:xfrm>
          </p:grpSpPr>
          <p:grpSp>
            <p:nvGrpSpPr>
              <p:cNvPr id="320532" name="Group 8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20540" name="Freeform 8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1" name="Freeform 8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2" name="Freeform 8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3" name="Freeform 8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4" name="Freeform 8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0545" name="Freeform 8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0533" name="Freeform 8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34" name="Freeform 8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0535" name="Oval 8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36" name="Oval 9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37" name="Oval 9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38" name="Oval 9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0539" name="Oval 9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20530" name="Text Box 94"/>
            <p:cNvSpPr txBox="1">
              <a:spLocks noChangeArrowheads="1"/>
            </p:cNvSpPr>
            <p:nvPr/>
          </p:nvSpPr>
          <p:spPr bwMode="auto">
            <a:xfrm>
              <a:off x="4800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7</a:t>
              </a:r>
            </a:p>
          </p:txBody>
        </p:sp>
        <p:sp>
          <p:nvSpPr>
            <p:cNvPr id="320531" name="Text Box 95"/>
            <p:cNvSpPr txBox="1">
              <a:spLocks noChangeArrowheads="1"/>
            </p:cNvSpPr>
            <p:nvPr/>
          </p:nvSpPr>
          <p:spPr bwMode="auto">
            <a:xfrm>
              <a:off x="1094" y="1075"/>
              <a:ext cx="2327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help from friends</a:t>
              </a:r>
            </a:p>
          </p:txBody>
        </p:sp>
      </p:grpSp>
      <p:sp>
        <p:nvSpPr>
          <p:cNvPr id="320521" name="TextBox 50"/>
          <p:cNvSpPr txBox="1">
            <a:spLocks noChangeArrowheads="1"/>
          </p:cNvSpPr>
          <p:nvPr/>
        </p:nvSpPr>
        <p:spPr bwMode="auto">
          <a:xfrm>
            <a:off x="6022975" y="5334000"/>
            <a:ext cx="1749425" cy="7699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3+47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grpSp>
        <p:nvGrpSpPr>
          <p:cNvPr id="6" name="Group 5"/>
          <p:cNvGrpSpPr>
            <a:grpSpLocks/>
          </p:cNvGrpSpPr>
          <p:nvPr/>
        </p:nvGrpSpPr>
        <p:grpSpPr bwMode="auto">
          <a:xfrm>
            <a:off x="5815013" y="5718175"/>
            <a:ext cx="2206625" cy="982663"/>
            <a:chOff x="5814646" y="5718720"/>
            <a:chExt cx="2207101" cy="982598"/>
          </a:xfrm>
        </p:grpSpPr>
        <p:sp>
          <p:nvSpPr>
            <p:cNvPr id="320523" name="TextBox 51"/>
            <p:cNvSpPr txBox="1">
              <a:spLocks noChangeArrowheads="1"/>
            </p:cNvSpPr>
            <p:nvPr/>
          </p:nvSpPr>
          <p:spPr bwMode="auto">
            <a:xfrm>
              <a:off x="5814646" y="5931877"/>
              <a:ext cx="2207101" cy="769441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4400" i="0">
                  <a:solidFill>
                    <a:schemeClr val="bg2"/>
                  </a:solidFill>
                  <a:sym typeface="Symbol" pitchFamily="18" charset="2"/>
                </a:rPr>
                <a:t>(3+4)7</a:t>
              </a:r>
              <a:endParaRPr lang="en-US" altLang="en-US" sz="4400" i="0">
                <a:solidFill>
                  <a:schemeClr val="bg2"/>
                </a:solidFill>
              </a:endParaRPr>
            </a:p>
          </p:txBody>
        </p:sp>
        <p:cxnSp>
          <p:nvCxnSpPr>
            <p:cNvPr id="320524" name="Straight Connector 4"/>
            <p:cNvCxnSpPr>
              <a:cxnSpLocks noChangeShapeType="1"/>
              <a:endCxn id="320521" idx="3"/>
            </p:cNvCxnSpPr>
            <p:nvPr/>
          </p:nvCxnSpPr>
          <p:spPr bwMode="auto">
            <a:xfrm>
              <a:off x="6022499" y="5718720"/>
              <a:ext cx="1749901" cy="1"/>
            </a:xfrm>
            <a:prstGeom prst="line">
              <a:avLst/>
            </a:prstGeom>
            <a:noFill/>
            <a:ln w="2540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1538" name="Picture 2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650" y="2495550"/>
            <a:ext cx="7092950" cy="428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1539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321540" name="Text Box 4"/>
          <p:cNvSpPr txBox="1">
            <a:spLocks noChangeArrowheads="1"/>
          </p:cNvSpPr>
          <p:nvPr/>
        </p:nvSpPr>
        <p:spPr bwMode="auto">
          <a:xfrm>
            <a:off x="1066800" y="960438"/>
            <a:ext cx="40211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Evaluate Equation Tree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321541" name="Group 5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321580" name="Freeform 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1" name="Freeform 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2" name="Freeform 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3" name="Freeform 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4" name="Freeform 1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5" name="Freeform 1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21542" name="Freeform 14"/>
          <p:cNvSpPr>
            <a:spLocks/>
          </p:cNvSpPr>
          <p:nvPr/>
        </p:nvSpPr>
        <p:spPr bwMode="auto">
          <a:xfrm>
            <a:off x="6080125" y="3581400"/>
            <a:ext cx="2525713" cy="1536700"/>
          </a:xfrm>
          <a:custGeom>
            <a:avLst/>
            <a:gdLst>
              <a:gd name="T0" fmla="*/ 2147483647 w 1591"/>
              <a:gd name="T1" fmla="*/ 0 h 968"/>
              <a:gd name="T2" fmla="*/ 0 w 1591"/>
              <a:gd name="T3" fmla="*/ 2147483647 h 968"/>
              <a:gd name="T4" fmla="*/ 2147483647 w 1591"/>
              <a:gd name="T5" fmla="*/ 2147483647 h 968"/>
              <a:gd name="T6" fmla="*/ 2147483647 w 1591"/>
              <a:gd name="T7" fmla="*/ 2147483647 h 968"/>
              <a:gd name="T8" fmla="*/ 2147483647 w 1591"/>
              <a:gd name="T9" fmla="*/ 2147483647 h 968"/>
              <a:gd name="T10" fmla="*/ 2147483647 w 1591"/>
              <a:gd name="T11" fmla="*/ 0 h 96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1591"/>
              <a:gd name="T19" fmla="*/ 0 h 968"/>
              <a:gd name="T20" fmla="*/ 1591 w 1591"/>
              <a:gd name="T21" fmla="*/ 968 h 96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1591" h="968">
                <a:moveTo>
                  <a:pt x="631" y="0"/>
                </a:moveTo>
                <a:lnTo>
                  <a:pt x="0" y="714"/>
                </a:lnTo>
                <a:lnTo>
                  <a:pt x="509" y="968"/>
                </a:lnTo>
                <a:lnTo>
                  <a:pt x="1354" y="961"/>
                </a:lnTo>
                <a:lnTo>
                  <a:pt x="1591" y="432"/>
                </a:lnTo>
                <a:lnTo>
                  <a:pt x="631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321543" name="Group 15"/>
          <p:cNvGrpSpPr>
            <a:grpSpLocks/>
          </p:cNvGrpSpPr>
          <p:nvPr/>
        </p:nvGrpSpPr>
        <p:grpSpPr bwMode="auto">
          <a:xfrm flipH="1">
            <a:off x="1909763" y="3276600"/>
            <a:ext cx="381000" cy="993775"/>
            <a:chOff x="2308" y="1513"/>
            <a:chExt cx="1162" cy="2570"/>
          </a:xfrm>
        </p:grpSpPr>
        <p:grpSp>
          <p:nvGrpSpPr>
            <p:cNvPr id="321566" name="Group 16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21574" name="Freeform 17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5" name="Freeform 18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6" name="Freeform 19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7" name="Freeform 20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8" name="Freeform 21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79" name="Freeform 22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1567" name="Freeform 23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8" name="Freeform 24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9" name="Oval 25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70" name="Oval 26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71" name="Oval 27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72" name="Oval 28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73" name="Oval 29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21544" name="Text Box 30"/>
          <p:cNvSpPr txBox="1">
            <a:spLocks noChangeArrowheads="1"/>
          </p:cNvSpPr>
          <p:nvPr/>
        </p:nvSpPr>
        <p:spPr bwMode="auto">
          <a:xfrm>
            <a:off x="2205038" y="3295650"/>
            <a:ext cx="390525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7</a:t>
            </a:r>
          </a:p>
        </p:txBody>
      </p:sp>
      <p:grpSp>
        <p:nvGrpSpPr>
          <p:cNvPr id="321545" name="Group 31"/>
          <p:cNvGrpSpPr>
            <a:grpSpLocks/>
          </p:cNvGrpSpPr>
          <p:nvPr/>
        </p:nvGrpSpPr>
        <p:grpSpPr bwMode="auto">
          <a:xfrm flipH="1">
            <a:off x="7402513" y="3044825"/>
            <a:ext cx="381000" cy="993775"/>
            <a:chOff x="2308" y="1513"/>
            <a:chExt cx="1162" cy="2570"/>
          </a:xfrm>
        </p:grpSpPr>
        <p:grpSp>
          <p:nvGrpSpPr>
            <p:cNvPr id="321552" name="Group 32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21560" name="Freeform 33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1" name="Freeform 34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2" name="Freeform 35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3" name="Freeform 36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4" name="Freeform 37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1565" name="Freeform 38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1553" name="Freeform 39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54" name="Freeform 40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55" name="Oval 41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56" name="Oval 42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57" name="Oval 43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58" name="Oval 44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21559" name="Oval 45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21546" name="Text Box 46"/>
          <p:cNvSpPr txBox="1">
            <a:spLocks noChangeArrowheads="1"/>
          </p:cNvSpPr>
          <p:nvPr/>
        </p:nvSpPr>
        <p:spPr bwMode="auto">
          <a:xfrm>
            <a:off x="7691438" y="3063875"/>
            <a:ext cx="3873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rgbClr val="FF99FF"/>
                </a:solidFill>
              </a:rPr>
              <a:t>7</a:t>
            </a:r>
          </a:p>
        </p:txBody>
      </p:sp>
      <p:sp>
        <p:nvSpPr>
          <p:cNvPr id="320524" name="Text Box 48"/>
          <p:cNvSpPr txBox="1">
            <a:spLocks noChangeArrowheads="1"/>
          </p:cNvSpPr>
          <p:nvPr/>
        </p:nvSpPr>
        <p:spPr bwMode="auto">
          <a:xfrm>
            <a:off x="1584325" y="1466850"/>
            <a:ext cx="6465888" cy="10779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root</a:t>
            </a:r>
            <a:r>
              <a:rPr lang="en-US" altLang="en-US" i="0" baseline="-25000"/>
              <a:t>op</a:t>
            </a:r>
            <a:r>
              <a:rPr lang="en-US" altLang="en-US" i="0"/>
              <a:t>( value on left, value on right 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root</a:t>
            </a:r>
            <a:r>
              <a:rPr lang="en-US" altLang="en-US" i="0" baseline="-25000"/>
              <a:t>op</a:t>
            </a:r>
            <a:r>
              <a:rPr lang="en-US" altLang="en-US" i="0"/>
              <a:t>(</a:t>
            </a:r>
            <a:r>
              <a:rPr lang="en-US" altLang="en-US" i="0">
                <a:solidFill>
                  <a:srgbClr val="FF99FF"/>
                </a:solidFill>
              </a:rPr>
              <a:t>7</a:t>
            </a:r>
            <a:r>
              <a:rPr lang="en-US" altLang="en-US" i="0"/>
              <a:t>,</a:t>
            </a:r>
            <a:r>
              <a:rPr lang="en-US" altLang="en-US" i="0">
                <a:solidFill>
                  <a:srgbClr val="FF99FF"/>
                </a:solidFill>
              </a:rPr>
              <a:t>7</a:t>
            </a:r>
            <a:r>
              <a:rPr lang="en-US" altLang="en-US" i="0"/>
              <a:t>) = </a:t>
            </a:r>
            <a:r>
              <a:rPr lang="en-US" altLang="en-US" i="0">
                <a:solidFill>
                  <a:srgbClr val="FF99FF"/>
                </a:solidFill>
              </a:rPr>
              <a:t>7</a:t>
            </a:r>
            <a:r>
              <a:rPr lang="en-US" altLang="en-US" i="0"/>
              <a:t> </a:t>
            </a:r>
            <a:r>
              <a:rPr lang="en-US" altLang="en-US" i="0">
                <a:sym typeface="Symbol" pitchFamily="18" charset="2"/>
              </a:rPr>
              <a:t></a:t>
            </a:r>
            <a:r>
              <a:rPr lang="en-US" altLang="en-US" i="0"/>
              <a:t> </a:t>
            </a:r>
            <a:r>
              <a:rPr lang="en-US" altLang="en-US" i="0">
                <a:solidFill>
                  <a:srgbClr val="FF99FF"/>
                </a:solidFill>
              </a:rPr>
              <a:t>7</a:t>
            </a:r>
            <a:r>
              <a:rPr lang="en-US" altLang="en-US" i="0"/>
              <a:t> = </a:t>
            </a:r>
            <a:r>
              <a:rPr lang="en-US" altLang="en-US" i="0">
                <a:solidFill>
                  <a:srgbClr val="FF99FF"/>
                </a:solidFill>
              </a:rPr>
              <a:t>49</a:t>
            </a:r>
          </a:p>
        </p:txBody>
      </p:sp>
      <p:sp>
        <p:nvSpPr>
          <p:cNvPr id="321548" name="TextBox 46"/>
          <p:cNvSpPr txBox="1">
            <a:spLocks noChangeArrowheads="1"/>
          </p:cNvSpPr>
          <p:nvPr/>
        </p:nvSpPr>
        <p:spPr bwMode="auto">
          <a:xfrm>
            <a:off x="5029200" y="2667000"/>
            <a:ext cx="528638" cy="7699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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1549" name="TextBox 47"/>
          <p:cNvSpPr txBox="1">
            <a:spLocks noChangeArrowheads="1"/>
          </p:cNvSpPr>
          <p:nvPr/>
        </p:nvSpPr>
        <p:spPr bwMode="auto">
          <a:xfrm>
            <a:off x="2971800" y="4183063"/>
            <a:ext cx="528638" cy="76993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+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1550" name="Freeform 13"/>
          <p:cNvSpPr>
            <a:spLocks/>
          </p:cNvSpPr>
          <p:nvPr/>
        </p:nvSpPr>
        <p:spPr bwMode="auto">
          <a:xfrm>
            <a:off x="914400" y="4270375"/>
            <a:ext cx="4643438" cy="2359025"/>
          </a:xfrm>
          <a:custGeom>
            <a:avLst/>
            <a:gdLst>
              <a:gd name="T0" fmla="*/ 2147483647 w 2928"/>
              <a:gd name="T1" fmla="*/ 0 h 1488"/>
              <a:gd name="T2" fmla="*/ 0 w 2928"/>
              <a:gd name="T3" fmla="*/ 2147483647 h 1488"/>
              <a:gd name="T4" fmla="*/ 2147483647 w 2928"/>
              <a:gd name="T5" fmla="*/ 2147483647 h 1488"/>
              <a:gd name="T6" fmla="*/ 2147483647 w 2928"/>
              <a:gd name="T7" fmla="*/ 2147483647 h 1488"/>
              <a:gd name="T8" fmla="*/ 2147483647 w 2928"/>
              <a:gd name="T9" fmla="*/ 2147483647 h 1488"/>
              <a:gd name="T10" fmla="*/ 2147483647 w 2928"/>
              <a:gd name="T11" fmla="*/ 0 h 1488"/>
              <a:gd name="T12" fmla="*/ 0 60000 65536"/>
              <a:gd name="T13" fmla="*/ 0 60000 65536"/>
              <a:gd name="T14" fmla="*/ 0 60000 65536"/>
              <a:gd name="T15" fmla="*/ 0 60000 65536"/>
              <a:gd name="T16" fmla="*/ 0 60000 65536"/>
              <a:gd name="T17" fmla="*/ 0 60000 65536"/>
              <a:gd name="T18" fmla="*/ 0 w 2928"/>
              <a:gd name="T19" fmla="*/ 0 h 1488"/>
              <a:gd name="T20" fmla="*/ 2928 w 2928"/>
              <a:gd name="T21" fmla="*/ 1488 h 1488"/>
            </a:gdLst>
            <a:ahLst/>
            <a:cxnLst>
              <a:cxn ang="T12">
                <a:pos x="T0" y="T1"/>
              </a:cxn>
              <a:cxn ang="T13">
                <a:pos x="T2" y="T3"/>
              </a:cxn>
              <a:cxn ang="T14">
                <a:pos x="T4" y="T5"/>
              </a:cxn>
              <a:cxn ang="T15">
                <a:pos x="T6" y="T7"/>
              </a:cxn>
              <a:cxn ang="T16">
                <a:pos x="T8" y="T9"/>
              </a:cxn>
              <a:cxn ang="T17">
                <a:pos x="T10" y="T11"/>
              </a:cxn>
            </a:cxnLst>
            <a:rect l="T18" t="T19" r="T20" b="T21"/>
            <a:pathLst>
              <a:path w="2928" h="1488">
                <a:moveTo>
                  <a:pt x="1488" y="0"/>
                </a:moveTo>
                <a:lnTo>
                  <a:pt x="0" y="1200"/>
                </a:lnTo>
                <a:lnTo>
                  <a:pt x="288" y="1488"/>
                </a:lnTo>
                <a:lnTo>
                  <a:pt x="2592" y="1488"/>
                </a:lnTo>
                <a:lnTo>
                  <a:pt x="2928" y="1104"/>
                </a:lnTo>
                <a:lnTo>
                  <a:pt x="1488" y="0"/>
                </a:lnTo>
                <a:close/>
              </a:path>
            </a:pathLst>
          </a:custGeom>
          <a:noFill/>
          <a:ln w="38100" cap="flat" cmpd="sng">
            <a:solidFill>
              <a:srgbClr val="FF00FF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21551" name="TextBox 49"/>
          <p:cNvSpPr txBox="1">
            <a:spLocks noChangeArrowheads="1"/>
          </p:cNvSpPr>
          <p:nvPr/>
        </p:nvSpPr>
        <p:spPr bwMode="auto">
          <a:xfrm>
            <a:off x="5815013" y="5932488"/>
            <a:ext cx="2206625" cy="76835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(3+4)7</a:t>
            </a:r>
            <a:endParaRPr lang="en-US" altLang="en-US" sz="4400" i="0">
              <a:solidFill>
                <a:schemeClr val="bg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05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05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05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0524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2562" name="Picture 2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6650" y="2495550"/>
            <a:ext cx="7092950" cy="4286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2563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sp>
        <p:nvSpPr>
          <p:cNvPr id="322564" name="Text Box 4"/>
          <p:cNvSpPr txBox="1">
            <a:spLocks noChangeArrowheads="1"/>
          </p:cNvSpPr>
          <p:nvPr/>
        </p:nvSpPr>
        <p:spPr bwMode="auto">
          <a:xfrm>
            <a:off x="1066800" y="960438"/>
            <a:ext cx="40211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Evaluate Equation Tree</a:t>
            </a:r>
            <a:endParaRPr lang="en-US" altLang="en-US" i="0">
              <a:solidFill>
                <a:schemeClr val="accent1"/>
              </a:solidFill>
            </a:endParaRPr>
          </a:p>
        </p:txBody>
      </p:sp>
      <p:grpSp>
        <p:nvGrpSpPr>
          <p:cNvPr id="322565" name="Group 5"/>
          <p:cNvGrpSpPr>
            <a:grpSpLocks/>
          </p:cNvGrpSpPr>
          <p:nvPr/>
        </p:nvGrpSpPr>
        <p:grpSpPr bwMode="auto">
          <a:xfrm>
            <a:off x="3886200" y="2514600"/>
            <a:ext cx="457200" cy="914400"/>
            <a:chOff x="2432" y="1328"/>
            <a:chExt cx="906" cy="2075"/>
          </a:xfrm>
        </p:grpSpPr>
        <p:sp>
          <p:nvSpPr>
            <p:cNvPr id="322588" name="Freeform 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89" name="Freeform 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0" name="Freeform 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1" name="Freeform 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2" name="Freeform 1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3" name="Freeform 1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48"/>
          <p:cNvGrpSpPr>
            <a:grpSpLocks/>
          </p:cNvGrpSpPr>
          <p:nvPr/>
        </p:nvGrpSpPr>
        <p:grpSpPr bwMode="auto">
          <a:xfrm>
            <a:off x="6080125" y="3044825"/>
            <a:ext cx="2525713" cy="2073275"/>
            <a:chOff x="3830" y="1918"/>
            <a:chExt cx="1591" cy="1306"/>
          </a:xfrm>
        </p:grpSpPr>
        <p:sp>
          <p:nvSpPr>
            <p:cNvPr id="322571" name="Freeform 13"/>
            <p:cNvSpPr>
              <a:spLocks/>
            </p:cNvSpPr>
            <p:nvPr/>
          </p:nvSpPr>
          <p:spPr bwMode="auto">
            <a:xfrm>
              <a:off x="3830" y="2256"/>
              <a:ext cx="1591" cy="968"/>
            </a:xfrm>
            <a:custGeom>
              <a:avLst/>
              <a:gdLst>
                <a:gd name="T0" fmla="*/ 631 w 1591"/>
                <a:gd name="T1" fmla="*/ 0 h 968"/>
                <a:gd name="T2" fmla="*/ 0 w 1591"/>
                <a:gd name="T3" fmla="*/ 714 h 968"/>
                <a:gd name="T4" fmla="*/ 509 w 1591"/>
                <a:gd name="T5" fmla="*/ 968 h 968"/>
                <a:gd name="T6" fmla="*/ 1354 w 1591"/>
                <a:gd name="T7" fmla="*/ 961 h 968"/>
                <a:gd name="T8" fmla="*/ 1591 w 1591"/>
                <a:gd name="T9" fmla="*/ 432 h 968"/>
                <a:gd name="T10" fmla="*/ 631 w 1591"/>
                <a:gd name="T11" fmla="*/ 0 h 9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w 1591"/>
                <a:gd name="T19" fmla="*/ 0 h 968"/>
                <a:gd name="T20" fmla="*/ 1591 w 1591"/>
                <a:gd name="T21" fmla="*/ 968 h 968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T18" t="T19" r="T20" b="T21"/>
              <a:pathLst>
                <a:path w="1591" h="968">
                  <a:moveTo>
                    <a:pt x="631" y="0"/>
                  </a:moveTo>
                  <a:lnTo>
                    <a:pt x="0" y="714"/>
                  </a:lnTo>
                  <a:lnTo>
                    <a:pt x="509" y="968"/>
                  </a:lnTo>
                  <a:lnTo>
                    <a:pt x="1354" y="961"/>
                  </a:lnTo>
                  <a:lnTo>
                    <a:pt x="1591" y="432"/>
                  </a:lnTo>
                  <a:lnTo>
                    <a:pt x="631" y="0"/>
                  </a:lnTo>
                  <a:close/>
                </a:path>
              </a:pathLst>
            </a:custGeom>
            <a:noFill/>
            <a:ln w="38100" cap="flat" cmpd="sng">
              <a:solidFill>
                <a:srgbClr val="FF00FF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22572" name="Group 30"/>
            <p:cNvGrpSpPr>
              <a:grpSpLocks/>
            </p:cNvGrpSpPr>
            <p:nvPr/>
          </p:nvGrpSpPr>
          <p:grpSpPr bwMode="auto">
            <a:xfrm flipH="1">
              <a:off x="4663" y="1918"/>
              <a:ext cx="240" cy="626"/>
              <a:chOff x="2308" y="1513"/>
              <a:chExt cx="1162" cy="2570"/>
            </a:xfrm>
          </p:grpSpPr>
          <p:grpSp>
            <p:nvGrpSpPr>
              <p:cNvPr id="322574" name="Group 31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22582" name="Freeform 32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3" name="Freeform 33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4" name="Freeform 34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5" name="Freeform 35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6" name="Freeform 36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587" name="Freeform 37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22575" name="Freeform 38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6" name="Freeform 39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2577" name="Oval 40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2578" name="Oval 41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2579" name="Oval 42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2580" name="Oval 43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22581" name="Oval 44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22573" name="Text Box 45"/>
            <p:cNvSpPr txBox="1">
              <a:spLocks noChangeArrowheads="1"/>
            </p:cNvSpPr>
            <p:nvPr/>
          </p:nvSpPr>
          <p:spPr bwMode="auto">
            <a:xfrm>
              <a:off x="4845" y="1930"/>
              <a:ext cx="244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rgbClr val="FF99FF"/>
                  </a:solidFill>
                </a:rPr>
                <a:t>7</a:t>
              </a:r>
            </a:p>
          </p:txBody>
        </p:sp>
      </p:grpSp>
      <p:sp>
        <p:nvSpPr>
          <p:cNvPr id="321543" name="Text Box 47"/>
          <p:cNvSpPr txBox="1">
            <a:spLocks noChangeArrowheads="1"/>
          </p:cNvSpPr>
          <p:nvPr/>
        </p:nvSpPr>
        <p:spPr bwMode="auto">
          <a:xfrm>
            <a:off x="2317750" y="1630363"/>
            <a:ext cx="22542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Base Case </a:t>
            </a:r>
            <a:r>
              <a:rPr lang="en-US" altLang="en-US" i="0">
                <a:solidFill>
                  <a:schemeClr val="accent1"/>
                </a:solidFill>
              </a:rPr>
              <a:t>? </a:t>
            </a:r>
          </a:p>
        </p:txBody>
      </p:sp>
      <p:sp>
        <p:nvSpPr>
          <p:cNvPr id="322568" name="TextBox 30"/>
          <p:cNvSpPr txBox="1">
            <a:spLocks noChangeArrowheads="1"/>
          </p:cNvSpPr>
          <p:nvPr/>
        </p:nvSpPr>
        <p:spPr bwMode="auto">
          <a:xfrm>
            <a:off x="5029200" y="2667000"/>
            <a:ext cx="528638" cy="769938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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2569" name="TextBox 31"/>
          <p:cNvSpPr txBox="1">
            <a:spLocks noChangeArrowheads="1"/>
          </p:cNvSpPr>
          <p:nvPr/>
        </p:nvSpPr>
        <p:spPr bwMode="auto">
          <a:xfrm>
            <a:off x="2971800" y="4183063"/>
            <a:ext cx="528638" cy="769937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+</a:t>
            </a:r>
            <a:endParaRPr lang="en-US" altLang="en-US" sz="4400" i="0">
              <a:solidFill>
                <a:schemeClr val="bg2"/>
              </a:solidFill>
            </a:endParaRPr>
          </a:p>
        </p:txBody>
      </p:sp>
      <p:sp>
        <p:nvSpPr>
          <p:cNvPr id="322570" name="TextBox 32"/>
          <p:cNvSpPr txBox="1">
            <a:spLocks noChangeArrowheads="1"/>
          </p:cNvSpPr>
          <p:nvPr/>
        </p:nvSpPr>
        <p:spPr bwMode="auto">
          <a:xfrm>
            <a:off x="5815013" y="5932488"/>
            <a:ext cx="2206625" cy="76835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bg2"/>
                </a:solidFill>
                <a:sym typeface="Symbol" pitchFamily="18" charset="2"/>
              </a:rPr>
              <a:t>(3+4)7</a:t>
            </a:r>
            <a:endParaRPr lang="en-US" altLang="en-US" sz="4400" i="0">
              <a:solidFill>
                <a:schemeClr val="bg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15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21543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3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9492" y="914399"/>
            <a:ext cx="8880670" cy="480060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6975021"/>
      </p:ext>
    </p:extLst>
  </p:cSld>
  <p:clrMapOvr>
    <a:masterClrMapping/>
  </p:clrMapOvr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3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2400" y="914400"/>
            <a:ext cx="8845363" cy="304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96380497"/>
      </p:ext>
    </p:extLst>
  </p:cSld>
  <p:clrMapOvr>
    <a:masterClrMapping/>
  </p:clrMapOvr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3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90444" y="990600"/>
            <a:ext cx="5296156" cy="3650287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/>
          <a:srcRect l="35646" t="33333" r="41187" b="33333"/>
          <a:stretch/>
        </p:blipFill>
        <p:spPr>
          <a:xfrm>
            <a:off x="3505200" y="4810749"/>
            <a:ext cx="2057400" cy="1600200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 bwMode="auto">
          <a:xfrm>
            <a:off x="3505200" y="6146239"/>
            <a:ext cx="2057400" cy="264709"/>
          </a:xfrm>
          <a:prstGeom prst="rect">
            <a:avLst/>
          </a:prstGeom>
          <a:solidFill>
            <a:srgbClr val="FFFFFF"/>
          </a:solidFill>
          <a:ln w="25400" cap="flat" cmpd="sng" algn="ctr">
            <a:noFill/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134896" y="5642344"/>
            <a:ext cx="685800" cy="3774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68746028"/>
      </p:ext>
    </p:extLst>
  </p:cSld>
  <p:clrMapOvr>
    <a:masterClrMapping/>
  </p:clrMapOvr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2563" name="Text Box 3"/>
          <p:cNvSpPr txBox="1">
            <a:spLocks noChangeArrowheads="1"/>
          </p:cNvSpPr>
          <p:nvPr/>
        </p:nvSpPr>
        <p:spPr bwMode="auto">
          <a:xfrm>
            <a:off x="2638425" y="58738"/>
            <a:ext cx="452755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Recursion on Trees</a:t>
            </a: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76200" y="820737"/>
            <a:ext cx="8839200" cy="58441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80445033"/>
      </p:ext>
    </p:extLst>
  </p:cSld>
  <p:clrMapOvr>
    <a:masterClrMapping/>
  </p:clrMapOvr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903" name="Picture 10" descr="capture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85800"/>
            <a:ext cx="6472447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35"/>
          <p:cNvGrpSpPr/>
          <p:nvPr/>
        </p:nvGrpSpPr>
        <p:grpSpPr>
          <a:xfrm>
            <a:off x="1524001" y="3581400"/>
            <a:ext cx="2971800" cy="1905000"/>
            <a:chOff x="533400" y="3581400"/>
            <a:chExt cx="5286494" cy="3194614"/>
          </a:xfrm>
        </p:grpSpPr>
        <p:pic>
          <p:nvPicPr>
            <p:cNvPr id="5" name="Picture 2" descr="capture5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33400" y="3581400"/>
              <a:ext cx="5286494" cy="319461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TextBox 30"/>
            <p:cNvSpPr txBox="1">
              <a:spLocks noChangeArrowheads="1"/>
            </p:cNvSpPr>
            <p:nvPr/>
          </p:nvSpPr>
          <p:spPr bwMode="auto">
            <a:xfrm>
              <a:off x="3414396" y="3621803"/>
              <a:ext cx="394003" cy="66916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bg2"/>
                  </a:solidFill>
                  <a:sym typeface="Symbol" pitchFamily="18" charset="2"/>
                </a:rPr>
                <a:t></a:t>
              </a:r>
              <a:endParaRPr lang="en-US" altLang="en-US" sz="2400" i="0" dirty="0">
                <a:solidFill>
                  <a:schemeClr val="bg2"/>
                </a:solidFill>
              </a:endParaRPr>
            </a:p>
          </p:txBody>
        </p:sp>
        <p:sp>
          <p:nvSpPr>
            <p:cNvPr id="7" name="TextBox 31"/>
            <p:cNvSpPr txBox="1">
              <a:spLocks noChangeArrowheads="1"/>
            </p:cNvSpPr>
            <p:nvPr/>
          </p:nvSpPr>
          <p:spPr bwMode="auto">
            <a:xfrm>
              <a:off x="1830815" y="4790202"/>
              <a:ext cx="394004" cy="669162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>
                  <a:solidFill>
                    <a:schemeClr val="bg2"/>
                  </a:solidFill>
                  <a:sym typeface="Symbol" pitchFamily="18" charset="2"/>
                </a:rPr>
                <a:t>+</a:t>
              </a:r>
              <a:endParaRPr lang="en-US" altLang="en-US" sz="2400" i="0" dirty="0">
                <a:solidFill>
                  <a:schemeClr val="bg2"/>
                </a:solidFill>
              </a:endParaRPr>
            </a:p>
          </p:txBody>
        </p:sp>
      </p:grpSp>
      <p:sp>
        <p:nvSpPr>
          <p:cNvPr id="39" name="Text Box 45"/>
          <p:cNvSpPr txBox="1">
            <a:spLocks noChangeArrowheads="1"/>
          </p:cNvSpPr>
          <p:nvPr/>
        </p:nvSpPr>
        <p:spPr bwMode="auto">
          <a:xfrm>
            <a:off x="7555327" y="1629228"/>
            <a:ext cx="702436" cy="523220"/>
          </a:xfrm>
          <a:prstGeom prst="rect">
            <a:avLst/>
          </a:prstGeom>
          <a:noFill/>
          <a:ln w="25400" algn="ctr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exp</a:t>
            </a:r>
          </a:p>
        </p:txBody>
      </p:sp>
      <p:grpSp>
        <p:nvGrpSpPr>
          <p:cNvPr id="3" name="Group 64"/>
          <p:cNvGrpSpPr/>
          <p:nvPr/>
        </p:nvGrpSpPr>
        <p:grpSpPr>
          <a:xfrm>
            <a:off x="7493533" y="2133600"/>
            <a:ext cx="841898" cy="664507"/>
            <a:chOff x="7493533" y="2133600"/>
            <a:chExt cx="841898" cy="664507"/>
          </a:xfrm>
        </p:grpSpPr>
        <p:sp>
          <p:nvSpPr>
            <p:cNvPr id="62" name="Text Box 45"/>
            <p:cNvSpPr txBox="1">
              <a:spLocks noChangeArrowheads="1"/>
            </p:cNvSpPr>
            <p:nvPr/>
          </p:nvSpPr>
          <p:spPr bwMode="auto">
            <a:xfrm>
              <a:off x="7493533" y="2274887"/>
              <a:ext cx="841898" cy="523220"/>
            </a:xfrm>
            <a:prstGeom prst="rect">
              <a:avLst/>
            </a:prstGeom>
            <a:noFill/>
            <a:ln w="2540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term</a:t>
              </a:r>
            </a:p>
          </p:txBody>
        </p:sp>
        <p:sp>
          <p:nvSpPr>
            <p:cNvPr id="64" name="Line 47"/>
            <p:cNvSpPr>
              <a:spLocks noChangeShapeType="1"/>
            </p:cNvSpPr>
            <p:nvPr/>
          </p:nvSpPr>
          <p:spPr bwMode="auto">
            <a:xfrm flipH="1">
              <a:off x="7924800" y="2133600"/>
              <a:ext cx="0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73"/>
          <p:cNvGrpSpPr/>
          <p:nvPr/>
        </p:nvGrpSpPr>
        <p:grpSpPr>
          <a:xfrm>
            <a:off x="6858000" y="2819400"/>
            <a:ext cx="2120254" cy="773365"/>
            <a:chOff x="6858000" y="2819400"/>
            <a:chExt cx="2120254" cy="773365"/>
          </a:xfrm>
        </p:grpSpPr>
        <p:grpSp>
          <p:nvGrpSpPr>
            <p:cNvPr id="8" name="Group 65"/>
            <p:cNvGrpSpPr/>
            <p:nvPr/>
          </p:nvGrpSpPr>
          <p:grpSpPr>
            <a:xfrm>
              <a:off x="6858000" y="2819400"/>
              <a:ext cx="721672" cy="773365"/>
              <a:chOff x="7553646" y="2024742"/>
              <a:chExt cx="721672" cy="773365"/>
            </a:xfrm>
          </p:grpSpPr>
          <p:sp>
            <p:nvSpPr>
              <p:cNvPr id="67" name="Text Box 45"/>
              <p:cNvSpPr txBox="1">
                <a:spLocks noChangeArrowheads="1"/>
              </p:cNvSpPr>
              <p:nvPr/>
            </p:nvSpPr>
            <p:spPr bwMode="auto">
              <a:xfrm>
                <a:off x="7553646" y="2274887"/>
                <a:ext cx="721672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/>
                  <a:t>fact</a:t>
                </a:r>
              </a:p>
            </p:txBody>
          </p:sp>
          <p:sp>
            <p:nvSpPr>
              <p:cNvPr id="68" name="Line 47"/>
              <p:cNvSpPr>
                <a:spLocks noChangeShapeType="1"/>
              </p:cNvSpPr>
              <p:nvPr/>
            </p:nvSpPr>
            <p:spPr bwMode="auto">
              <a:xfrm flipH="1">
                <a:off x="7924800" y="2024742"/>
                <a:ext cx="314646" cy="26125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9" name="Group 69"/>
            <p:cNvGrpSpPr/>
            <p:nvPr/>
          </p:nvGrpSpPr>
          <p:grpSpPr>
            <a:xfrm>
              <a:off x="7734560" y="2819400"/>
              <a:ext cx="381836" cy="764975"/>
              <a:chOff x="7842250" y="2939142"/>
              <a:chExt cx="381836" cy="764975"/>
            </a:xfrm>
          </p:grpSpPr>
          <p:sp>
            <p:nvSpPr>
              <p:cNvPr id="52" name="Text Box 64"/>
              <p:cNvSpPr txBox="1">
                <a:spLocks noChangeArrowheads="1"/>
              </p:cNvSpPr>
              <p:nvPr/>
            </p:nvSpPr>
            <p:spPr bwMode="auto">
              <a:xfrm>
                <a:off x="7842250" y="3180897"/>
                <a:ext cx="381836" cy="523220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olidFill>
                      <a:schemeClr val="tx2"/>
                    </a:solidFill>
                    <a:sym typeface="Symbol" pitchFamily="18" charset="2"/>
                  </a:rPr>
                  <a:t></a:t>
                </a:r>
                <a:endParaRPr lang="en-US" altLang="en-US" sz="2800" i="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69" name="Line 47"/>
              <p:cNvSpPr>
                <a:spLocks noChangeShapeType="1"/>
              </p:cNvSpPr>
              <p:nvPr/>
            </p:nvSpPr>
            <p:spPr bwMode="auto">
              <a:xfrm>
                <a:off x="8032490" y="2939142"/>
                <a:ext cx="1168" cy="228600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0" name="Group 70"/>
            <p:cNvGrpSpPr/>
            <p:nvPr/>
          </p:nvGrpSpPr>
          <p:grpSpPr>
            <a:xfrm>
              <a:off x="8229600" y="2819400"/>
              <a:ext cx="748654" cy="758851"/>
              <a:chOff x="7526664" y="2039256"/>
              <a:chExt cx="748654" cy="758851"/>
            </a:xfrm>
          </p:grpSpPr>
          <p:sp>
            <p:nvSpPr>
              <p:cNvPr id="72" name="Text Box 45"/>
              <p:cNvSpPr txBox="1">
                <a:spLocks noChangeArrowheads="1"/>
              </p:cNvSpPr>
              <p:nvPr/>
            </p:nvSpPr>
            <p:spPr bwMode="auto">
              <a:xfrm>
                <a:off x="7553646" y="2274887"/>
                <a:ext cx="721672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/>
                  <a:t>fact</a:t>
                </a:r>
              </a:p>
            </p:txBody>
          </p:sp>
          <p:sp>
            <p:nvSpPr>
              <p:cNvPr id="73" name="Line 47"/>
              <p:cNvSpPr>
                <a:spLocks noChangeShapeType="1"/>
              </p:cNvSpPr>
              <p:nvPr/>
            </p:nvSpPr>
            <p:spPr bwMode="auto">
              <a:xfrm>
                <a:off x="7526664" y="2039256"/>
                <a:ext cx="398136" cy="24674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1" name="Group 116"/>
          <p:cNvGrpSpPr/>
          <p:nvPr/>
        </p:nvGrpSpPr>
        <p:grpSpPr>
          <a:xfrm>
            <a:off x="6393936" y="3581400"/>
            <a:ext cx="1703474" cy="773365"/>
            <a:chOff x="6393936" y="3581400"/>
            <a:chExt cx="1703474" cy="773365"/>
          </a:xfrm>
        </p:grpSpPr>
        <p:grpSp>
          <p:nvGrpSpPr>
            <p:cNvPr id="12" name="Group 75"/>
            <p:cNvGrpSpPr/>
            <p:nvPr/>
          </p:nvGrpSpPr>
          <p:grpSpPr>
            <a:xfrm>
              <a:off x="6393936" y="3581400"/>
              <a:ext cx="477410" cy="773365"/>
              <a:chOff x="7762036" y="2024742"/>
              <a:chExt cx="477410" cy="773365"/>
            </a:xfrm>
          </p:grpSpPr>
          <p:sp>
            <p:nvSpPr>
              <p:cNvPr id="83" name="Text Box 45"/>
              <p:cNvSpPr txBox="1">
                <a:spLocks noChangeArrowheads="1"/>
              </p:cNvSpPr>
              <p:nvPr/>
            </p:nvSpPr>
            <p:spPr bwMode="auto">
              <a:xfrm>
                <a:off x="7762036" y="2274887"/>
                <a:ext cx="304892" cy="523220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olidFill>
                      <a:schemeClr val="tx2"/>
                    </a:solidFill>
                  </a:rPr>
                  <a:t>(</a:t>
                </a:r>
              </a:p>
            </p:txBody>
          </p:sp>
          <p:sp>
            <p:nvSpPr>
              <p:cNvPr id="84" name="Line 47"/>
              <p:cNvSpPr>
                <a:spLocks noChangeShapeType="1"/>
              </p:cNvSpPr>
              <p:nvPr/>
            </p:nvSpPr>
            <p:spPr bwMode="auto">
              <a:xfrm flipH="1">
                <a:off x="7924800" y="2024742"/>
                <a:ext cx="314646" cy="261258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13" name="Group 76"/>
            <p:cNvGrpSpPr/>
            <p:nvPr/>
          </p:nvGrpSpPr>
          <p:grpSpPr>
            <a:xfrm>
              <a:off x="6903050" y="3581400"/>
              <a:ext cx="702436" cy="764975"/>
              <a:chOff x="7683194" y="2939142"/>
              <a:chExt cx="702436" cy="764975"/>
            </a:xfrm>
          </p:grpSpPr>
          <p:sp>
            <p:nvSpPr>
              <p:cNvPr id="81" name="Text Box 64"/>
              <p:cNvSpPr txBox="1">
                <a:spLocks noChangeArrowheads="1"/>
              </p:cNvSpPr>
              <p:nvPr/>
            </p:nvSpPr>
            <p:spPr bwMode="auto">
              <a:xfrm>
                <a:off x="7683194" y="3180897"/>
                <a:ext cx="702436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ym typeface="Symbol" pitchFamily="18" charset="2"/>
                  </a:rPr>
                  <a:t>exp</a:t>
                </a:r>
                <a:endParaRPr lang="en-US" altLang="en-US" sz="2800" i="0" dirty="0"/>
              </a:p>
            </p:txBody>
          </p:sp>
          <p:sp>
            <p:nvSpPr>
              <p:cNvPr id="82" name="Line 47"/>
              <p:cNvSpPr>
                <a:spLocks noChangeShapeType="1"/>
              </p:cNvSpPr>
              <p:nvPr/>
            </p:nvSpPr>
            <p:spPr bwMode="auto">
              <a:xfrm>
                <a:off x="8032490" y="2939142"/>
                <a:ext cx="1168" cy="22860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chemeClr val="tx2"/>
                  </a:solidFill>
                </a:endParaRPr>
              </a:p>
            </p:txBody>
          </p:sp>
        </p:grpSp>
        <p:grpSp>
          <p:nvGrpSpPr>
            <p:cNvPr id="14" name="Group 77"/>
            <p:cNvGrpSpPr/>
            <p:nvPr/>
          </p:nvGrpSpPr>
          <p:grpSpPr>
            <a:xfrm>
              <a:off x="7557146" y="3581400"/>
              <a:ext cx="540264" cy="758851"/>
              <a:chOff x="7526664" y="2039256"/>
              <a:chExt cx="540264" cy="758851"/>
            </a:xfrm>
          </p:grpSpPr>
          <p:sp>
            <p:nvSpPr>
              <p:cNvPr id="79" name="Text Box 45"/>
              <p:cNvSpPr txBox="1">
                <a:spLocks noChangeArrowheads="1"/>
              </p:cNvSpPr>
              <p:nvPr/>
            </p:nvSpPr>
            <p:spPr bwMode="auto">
              <a:xfrm>
                <a:off x="7762036" y="2274887"/>
                <a:ext cx="304892" cy="523220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olidFill>
                      <a:schemeClr val="tx2"/>
                    </a:solidFill>
                  </a:rPr>
                  <a:t>)</a:t>
                </a:r>
              </a:p>
            </p:txBody>
          </p:sp>
          <p:sp>
            <p:nvSpPr>
              <p:cNvPr id="80" name="Line 47"/>
              <p:cNvSpPr>
                <a:spLocks noChangeShapeType="1"/>
              </p:cNvSpPr>
              <p:nvPr/>
            </p:nvSpPr>
            <p:spPr bwMode="auto">
              <a:xfrm>
                <a:off x="7526664" y="2039256"/>
                <a:ext cx="398136" cy="246744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>
                  <a:solidFill>
                    <a:schemeClr val="tx2"/>
                  </a:solidFill>
                </a:endParaRPr>
              </a:p>
            </p:txBody>
          </p:sp>
        </p:grpSp>
      </p:grpSp>
      <p:grpSp>
        <p:nvGrpSpPr>
          <p:cNvPr id="15" name="Group 86"/>
          <p:cNvGrpSpPr/>
          <p:nvPr/>
        </p:nvGrpSpPr>
        <p:grpSpPr>
          <a:xfrm>
            <a:off x="8627398" y="3581400"/>
            <a:ext cx="364202" cy="779489"/>
            <a:chOff x="7842250" y="2939142"/>
            <a:chExt cx="364202" cy="764975"/>
          </a:xfrm>
        </p:grpSpPr>
        <p:sp>
          <p:nvSpPr>
            <p:cNvPr id="91" name="Text Box 64"/>
            <p:cNvSpPr txBox="1">
              <a:spLocks noChangeArrowheads="1"/>
            </p:cNvSpPr>
            <p:nvPr/>
          </p:nvSpPr>
          <p:spPr bwMode="auto">
            <a:xfrm>
              <a:off x="7842250" y="3180897"/>
              <a:ext cx="364202" cy="52322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>
                  <a:solidFill>
                    <a:schemeClr val="tx2"/>
                  </a:solidFill>
                  <a:sym typeface="Symbol" pitchFamily="18" charset="2"/>
                </a:rPr>
                <a:t>7</a:t>
              </a:r>
              <a:endParaRPr lang="en-US" altLang="en-US" sz="2800" i="0" dirty="0">
                <a:solidFill>
                  <a:schemeClr val="tx2"/>
                </a:solidFill>
              </a:endParaRPr>
            </a:p>
          </p:txBody>
        </p:sp>
        <p:sp>
          <p:nvSpPr>
            <p:cNvPr id="92" name="Line 47"/>
            <p:cNvSpPr>
              <a:spLocks noChangeShapeType="1"/>
            </p:cNvSpPr>
            <p:nvPr/>
          </p:nvSpPr>
          <p:spPr bwMode="auto">
            <a:xfrm>
              <a:off x="8032490" y="2939142"/>
              <a:ext cx="1168" cy="22860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6" name="Group 94"/>
          <p:cNvGrpSpPr/>
          <p:nvPr/>
        </p:nvGrpSpPr>
        <p:grpSpPr>
          <a:xfrm>
            <a:off x="6188288" y="4343400"/>
            <a:ext cx="2240480" cy="773365"/>
            <a:chOff x="6797888" y="2819400"/>
            <a:chExt cx="2240480" cy="773365"/>
          </a:xfrm>
        </p:grpSpPr>
        <p:grpSp>
          <p:nvGrpSpPr>
            <p:cNvPr id="17" name="Group 95"/>
            <p:cNvGrpSpPr/>
            <p:nvPr/>
          </p:nvGrpSpPr>
          <p:grpSpPr>
            <a:xfrm>
              <a:off x="6797888" y="2819400"/>
              <a:ext cx="841898" cy="773365"/>
              <a:chOff x="7493534" y="2024742"/>
              <a:chExt cx="841898" cy="773365"/>
            </a:xfrm>
          </p:grpSpPr>
          <p:sp>
            <p:nvSpPr>
              <p:cNvPr id="103" name="Text Box 45"/>
              <p:cNvSpPr txBox="1">
                <a:spLocks noChangeArrowheads="1"/>
              </p:cNvSpPr>
              <p:nvPr/>
            </p:nvSpPr>
            <p:spPr bwMode="auto">
              <a:xfrm>
                <a:off x="7493534" y="2274887"/>
                <a:ext cx="841898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/>
                  <a:t>term</a:t>
                </a:r>
              </a:p>
            </p:txBody>
          </p:sp>
          <p:sp>
            <p:nvSpPr>
              <p:cNvPr id="104" name="Line 47"/>
              <p:cNvSpPr>
                <a:spLocks noChangeShapeType="1"/>
              </p:cNvSpPr>
              <p:nvPr/>
            </p:nvSpPr>
            <p:spPr bwMode="auto">
              <a:xfrm flipH="1">
                <a:off x="7924800" y="2024742"/>
                <a:ext cx="314646" cy="26125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" name="Group 96"/>
            <p:cNvGrpSpPr/>
            <p:nvPr/>
          </p:nvGrpSpPr>
          <p:grpSpPr>
            <a:xfrm>
              <a:off x="7734560" y="2819400"/>
              <a:ext cx="386644" cy="764975"/>
              <a:chOff x="7842250" y="2939142"/>
              <a:chExt cx="386644" cy="764975"/>
            </a:xfrm>
          </p:grpSpPr>
          <p:sp>
            <p:nvSpPr>
              <p:cNvPr id="101" name="Text Box 64"/>
              <p:cNvSpPr txBox="1">
                <a:spLocks noChangeArrowheads="1"/>
              </p:cNvSpPr>
              <p:nvPr/>
            </p:nvSpPr>
            <p:spPr bwMode="auto">
              <a:xfrm>
                <a:off x="7842250" y="3180897"/>
                <a:ext cx="386644" cy="523220"/>
              </a:xfrm>
              <a:prstGeom prst="rect">
                <a:avLst/>
              </a:prstGeom>
              <a:noFill/>
              <a:ln w="25400" algn="ctr">
                <a:solidFill>
                  <a:schemeClr val="tx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>
                    <a:solidFill>
                      <a:schemeClr val="tx2"/>
                    </a:solidFill>
                    <a:sym typeface="Symbol" pitchFamily="18" charset="2"/>
                  </a:rPr>
                  <a:t>+</a:t>
                </a:r>
                <a:endParaRPr lang="en-US" altLang="en-US" sz="2800" i="0" dirty="0">
                  <a:solidFill>
                    <a:schemeClr val="tx2"/>
                  </a:solidFill>
                </a:endParaRPr>
              </a:p>
            </p:txBody>
          </p:sp>
          <p:sp>
            <p:nvSpPr>
              <p:cNvPr id="102" name="Line 47"/>
              <p:cNvSpPr>
                <a:spLocks noChangeShapeType="1"/>
              </p:cNvSpPr>
              <p:nvPr/>
            </p:nvSpPr>
            <p:spPr bwMode="auto">
              <a:xfrm>
                <a:off x="8032490" y="2939142"/>
                <a:ext cx="1168" cy="228600"/>
              </a:xfrm>
              <a:prstGeom prst="line">
                <a:avLst/>
              </a:prstGeom>
              <a:noFill/>
              <a:ln w="25400">
                <a:solidFill>
                  <a:schemeClr val="tx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9" name="Group 97"/>
            <p:cNvGrpSpPr/>
            <p:nvPr/>
          </p:nvGrpSpPr>
          <p:grpSpPr>
            <a:xfrm>
              <a:off x="8196470" y="2819400"/>
              <a:ext cx="841898" cy="758851"/>
              <a:chOff x="7493534" y="2039256"/>
              <a:chExt cx="841898" cy="758851"/>
            </a:xfrm>
          </p:grpSpPr>
          <p:sp>
            <p:nvSpPr>
              <p:cNvPr id="99" name="Text Box 45"/>
              <p:cNvSpPr txBox="1">
                <a:spLocks noChangeArrowheads="1"/>
              </p:cNvSpPr>
              <p:nvPr/>
            </p:nvSpPr>
            <p:spPr bwMode="auto">
              <a:xfrm>
                <a:off x="7493534" y="2274887"/>
                <a:ext cx="841898" cy="523220"/>
              </a:xfrm>
              <a:prstGeom prst="rect">
                <a:avLst/>
              </a:prstGeom>
              <a:noFill/>
              <a:ln w="25400" algn="ctr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 i="0" dirty="0"/>
                  <a:t>term</a:t>
                </a:r>
              </a:p>
            </p:txBody>
          </p:sp>
          <p:sp>
            <p:nvSpPr>
              <p:cNvPr id="100" name="Line 47"/>
              <p:cNvSpPr>
                <a:spLocks noChangeShapeType="1"/>
              </p:cNvSpPr>
              <p:nvPr/>
            </p:nvSpPr>
            <p:spPr bwMode="auto">
              <a:xfrm>
                <a:off x="7526664" y="2039256"/>
                <a:ext cx="398136" cy="246744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20" name="Group 104"/>
          <p:cNvGrpSpPr/>
          <p:nvPr/>
        </p:nvGrpSpPr>
        <p:grpSpPr>
          <a:xfrm>
            <a:off x="6250458" y="5138058"/>
            <a:ext cx="721672" cy="664507"/>
            <a:chOff x="7553647" y="2133600"/>
            <a:chExt cx="721672" cy="664507"/>
          </a:xfrm>
        </p:grpSpPr>
        <p:sp>
          <p:nvSpPr>
            <p:cNvPr id="106" name="Text Box 45"/>
            <p:cNvSpPr txBox="1">
              <a:spLocks noChangeArrowheads="1"/>
            </p:cNvSpPr>
            <p:nvPr/>
          </p:nvSpPr>
          <p:spPr bwMode="auto">
            <a:xfrm>
              <a:off x="7553647" y="2274887"/>
              <a:ext cx="721672" cy="523220"/>
            </a:xfrm>
            <a:prstGeom prst="rect">
              <a:avLst/>
            </a:prstGeom>
            <a:noFill/>
            <a:ln w="2540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fact</a:t>
              </a:r>
            </a:p>
          </p:txBody>
        </p:sp>
        <p:sp>
          <p:nvSpPr>
            <p:cNvPr id="107" name="Line 47"/>
            <p:cNvSpPr>
              <a:spLocks noChangeShapeType="1"/>
            </p:cNvSpPr>
            <p:nvPr/>
          </p:nvSpPr>
          <p:spPr bwMode="auto">
            <a:xfrm flipH="1">
              <a:off x="7924800" y="2133600"/>
              <a:ext cx="0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" name="Group 107"/>
          <p:cNvGrpSpPr/>
          <p:nvPr/>
        </p:nvGrpSpPr>
        <p:grpSpPr>
          <a:xfrm>
            <a:off x="6400800" y="5820883"/>
            <a:ext cx="364202" cy="779489"/>
            <a:chOff x="7842250" y="2939142"/>
            <a:chExt cx="364202" cy="764975"/>
          </a:xfrm>
        </p:grpSpPr>
        <p:sp>
          <p:nvSpPr>
            <p:cNvPr id="109" name="Text Box 64"/>
            <p:cNvSpPr txBox="1">
              <a:spLocks noChangeArrowheads="1"/>
            </p:cNvSpPr>
            <p:nvPr/>
          </p:nvSpPr>
          <p:spPr bwMode="auto">
            <a:xfrm>
              <a:off x="7842250" y="3180897"/>
              <a:ext cx="364202" cy="52322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>
                  <a:solidFill>
                    <a:schemeClr val="tx2"/>
                  </a:solidFill>
                  <a:sym typeface="Symbol" pitchFamily="18" charset="2"/>
                </a:rPr>
                <a:t>3</a:t>
              </a:r>
              <a:endParaRPr lang="en-US" altLang="en-US" sz="2800" i="0" dirty="0">
                <a:solidFill>
                  <a:schemeClr val="tx2"/>
                </a:solidFill>
              </a:endParaRPr>
            </a:p>
          </p:txBody>
        </p:sp>
        <p:sp>
          <p:nvSpPr>
            <p:cNvPr id="110" name="Line 47"/>
            <p:cNvSpPr>
              <a:spLocks noChangeShapeType="1"/>
            </p:cNvSpPr>
            <p:nvPr/>
          </p:nvSpPr>
          <p:spPr bwMode="auto">
            <a:xfrm>
              <a:off x="8032490" y="2939142"/>
              <a:ext cx="1168" cy="22860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2" name="Group 110"/>
          <p:cNvGrpSpPr/>
          <p:nvPr/>
        </p:nvGrpSpPr>
        <p:grpSpPr>
          <a:xfrm>
            <a:off x="7631300" y="5119914"/>
            <a:ext cx="721672" cy="664507"/>
            <a:chOff x="7553647" y="2133600"/>
            <a:chExt cx="721672" cy="664507"/>
          </a:xfrm>
        </p:grpSpPr>
        <p:sp>
          <p:nvSpPr>
            <p:cNvPr id="112" name="Text Box 45"/>
            <p:cNvSpPr txBox="1">
              <a:spLocks noChangeArrowheads="1"/>
            </p:cNvSpPr>
            <p:nvPr/>
          </p:nvSpPr>
          <p:spPr bwMode="auto">
            <a:xfrm>
              <a:off x="7553647" y="2274887"/>
              <a:ext cx="721672" cy="523220"/>
            </a:xfrm>
            <a:prstGeom prst="rect">
              <a:avLst/>
            </a:prstGeom>
            <a:noFill/>
            <a:ln w="25400" algn="ctr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fact</a:t>
              </a:r>
            </a:p>
          </p:txBody>
        </p:sp>
        <p:sp>
          <p:nvSpPr>
            <p:cNvPr id="113" name="Line 47"/>
            <p:cNvSpPr>
              <a:spLocks noChangeShapeType="1"/>
            </p:cNvSpPr>
            <p:nvPr/>
          </p:nvSpPr>
          <p:spPr bwMode="auto">
            <a:xfrm flipH="1">
              <a:off x="7924800" y="2133600"/>
              <a:ext cx="0" cy="152400"/>
            </a:xfrm>
            <a:prstGeom prst="line">
              <a:avLst/>
            </a:pr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3" name="Group 113"/>
          <p:cNvGrpSpPr/>
          <p:nvPr/>
        </p:nvGrpSpPr>
        <p:grpSpPr>
          <a:xfrm>
            <a:off x="7781642" y="5802739"/>
            <a:ext cx="364202" cy="779489"/>
            <a:chOff x="7842250" y="2939142"/>
            <a:chExt cx="364202" cy="764975"/>
          </a:xfrm>
        </p:grpSpPr>
        <p:sp>
          <p:nvSpPr>
            <p:cNvPr id="115" name="Text Box 64"/>
            <p:cNvSpPr txBox="1">
              <a:spLocks noChangeArrowheads="1"/>
            </p:cNvSpPr>
            <p:nvPr/>
          </p:nvSpPr>
          <p:spPr bwMode="auto">
            <a:xfrm>
              <a:off x="7842250" y="3180897"/>
              <a:ext cx="364202" cy="523220"/>
            </a:xfrm>
            <a:prstGeom prst="rect">
              <a:avLst/>
            </a:prstGeom>
            <a:noFill/>
            <a:ln w="25400" algn="ctr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>
                  <a:solidFill>
                    <a:schemeClr val="tx2"/>
                  </a:solidFill>
                  <a:sym typeface="Symbol" pitchFamily="18" charset="2"/>
                </a:rPr>
                <a:t>4</a:t>
              </a:r>
              <a:endParaRPr lang="en-US" altLang="en-US" sz="2800" i="0" dirty="0">
                <a:solidFill>
                  <a:schemeClr val="tx2"/>
                </a:solidFill>
              </a:endParaRPr>
            </a:p>
          </p:txBody>
        </p:sp>
        <p:sp>
          <p:nvSpPr>
            <p:cNvPr id="116" name="Line 47"/>
            <p:cNvSpPr>
              <a:spLocks noChangeShapeType="1"/>
            </p:cNvSpPr>
            <p:nvPr/>
          </p:nvSpPr>
          <p:spPr bwMode="auto">
            <a:xfrm>
              <a:off x="8032490" y="2939142"/>
              <a:ext cx="1168" cy="228600"/>
            </a:xfrm>
            <a:prstGeom prst="line">
              <a:avLst/>
            </a:prstGeom>
            <a:noFill/>
            <a:ln w="25400">
              <a:solidFill>
                <a:schemeClr val="tx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18" name="TextBox 32"/>
          <p:cNvSpPr txBox="1">
            <a:spLocks noChangeArrowheads="1"/>
          </p:cNvSpPr>
          <p:nvPr/>
        </p:nvSpPr>
        <p:spPr bwMode="auto">
          <a:xfrm>
            <a:off x="7003276" y="939225"/>
            <a:ext cx="1988324" cy="584775"/>
          </a:xfrm>
          <a:prstGeom prst="rect">
            <a:avLst/>
          </a:prstGeom>
          <a:noFill/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tx2"/>
                </a:solidFill>
                <a:sym typeface="Symbol" pitchFamily="18" charset="2"/>
              </a:rPr>
              <a:t>(3+4)7</a:t>
            </a:r>
            <a:endParaRPr lang="en-US" altLang="en-US" i="0" dirty="0">
              <a:solidFill>
                <a:schemeClr val="tx2"/>
              </a:solidFill>
            </a:endParaRPr>
          </a:p>
        </p:txBody>
      </p:sp>
      <p:pic>
        <p:nvPicPr>
          <p:cNvPr id="119" name="Picture 4" descr="http://thestarman.pcministry.com/asm/BOCHSdebugGUI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4679" t="9518" r="52293" b="21979"/>
          <a:stretch>
            <a:fillRect/>
          </a:stretch>
        </p:blipFill>
        <p:spPr bwMode="auto">
          <a:xfrm>
            <a:off x="762000" y="5562600"/>
            <a:ext cx="4114800" cy="49180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Rectangle 18">
            <a:extLst>
              <a:ext uri="{FF2B5EF4-FFF2-40B4-BE49-F238E27FC236}">
                <a16:creationId xmlns:a16="http://schemas.microsoft.com/office/drawing/2014/main" id="{0C55DFFB-DFA9-B126-E3E9-0D847C5399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Parsing</a:t>
            </a:r>
          </a:p>
        </p:txBody>
      </p:sp>
    </p:spTree>
    <p:extLst>
      <p:ext uri="{BB962C8B-B14F-4D97-AF65-F5344CB8AC3E}">
        <p14:creationId xmlns:p14="http://schemas.microsoft.com/office/powerpoint/2010/main" val="34069754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9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89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89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 animBg="1"/>
      <p:bldP spid="118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8903" name="Picture 10" descr="capture7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685800"/>
            <a:ext cx="6472447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" name="Rectangle 18">
            <a:extLst>
              <a:ext uri="{FF2B5EF4-FFF2-40B4-BE49-F238E27FC236}">
                <a16:creationId xmlns:a16="http://schemas.microsoft.com/office/drawing/2014/main" id="{0C55DFFB-DFA9-B126-E3E9-0D847C53993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Parsing</a:t>
            </a:r>
          </a:p>
        </p:txBody>
      </p:sp>
      <p:grpSp>
        <p:nvGrpSpPr>
          <p:cNvPr id="24" name="Group 23">
            <a:extLst>
              <a:ext uri="{FF2B5EF4-FFF2-40B4-BE49-F238E27FC236}">
                <a16:creationId xmlns:a16="http://schemas.microsoft.com/office/drawing/2014/main" id="{6FC08025-5740-92A2-A487-BA516B471F0F}"/>
              </a:ext>
            </a:extLst>
          </p:cNvPr>
          <p:cNvGrpSpPr/>
          <p:nvPr/>
        </p:nvGrpSpPr>
        <p:grpSpPr>
          <a:xfrm>
            <a:off x="1066800" y="3975347"/>
            <a:ext cx="6947547" cy="977653"/>
            <a:chOff x="0" y="2222748"/>
            <a:chExt cx="6947547" cy="977653"/>
          </a:xfrm>
        </p:grpSpPr>
        <p:pic>
          <p:nvPicPr>
            <p:cNvPr id="26" name="Picture 5" descr="j0116172">
              <a:extLst>
                <a:ext uri="{FF2B5EF4-FFF2-40B4-BE49-F238E27FC236}">
                  <a16:creationId xmlns:a16="http://schemas.microsoft.com/office/drawing/2014/main" id="{21A098F0-E18E-6E25-1099-8CA647408DD8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0" y="2248078"/>
              <a:ext cx="700121" cy="952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7" name="AutoShape 8">
              <a:extLst>
                <a:ext uri="{FF2B5EF4-FFF2-40B4-BE49-F238E27FC236}">
                  <a16:creationId xmlns:a16="http://schemas.microsoft.com/office/drawing/2014/main" id="{194D6E5B-4FD5-1810-F379-E2CD5866A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62000" y="2222748"/>
              <a:ext cx="6185547" cy="932172"/>
            </a:xfrm>
            <a:prstGeom prst="wedgeRectCallout">
              <a:avLst>
                <a:gd name="adj1" fmla="val -54260"/>
                <a:gd name="adj2" fmla="val -26964"/>
              </a:avLst>
            </a:prstGeom>
            <a:noFill/>
            <a:ln w="38100">
              <a:solidFill>
                <a:srgbClr val="CC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  <a:defRPr/>
              </a:pPr>
              <a:r>
                <a:rPr lang="en-CA" altLang="en-US" sz="2800" i="0" dirty="0"/>
                <a:t>This is my favorite algorithm.</a:t>
              </a:r>
              <a:br>
                <a:rPr lang="en-CA" altLang="en-US" sz="2800" i="0" dirty="0"/>
              </a:br>
              <a:r>
                <a:rPr lang="en-CA" altLang="en-US" sz="2800" i="0" dirty="0"/>
                <a:t>But I teach it in 2001 an, 3101, and 6111</a:t>
              </a:r>
              <a:endParaRPr lang="en-US" altLang="en-US" sz="2800" i="0" dirty="0"/>
            </a:p>
          </p:txBody>
        </p:sp>
      </p:grpSp>
      <p:sp>
        <p:nvSpPr>
          <p:cNvPr id="2" name="AutoShape 8">
            <a:extLst>
              <a:ext uri="{FF2B5EF4-FFF2-40B4-BE49-F238E27FC236}">
                <a16:creationId xmlns:a16="http://schemas.microsoft.com/office/drawing/2014/main" id="{2E7C535E-023E-F13F-30E5-FD164E3D75AE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8600" y="5163828"/>
            <a:ext cx="8762999" cy="1389372"/>
          </a:xfrm>
          <a:prstGeom prst="wedgeRectCallout">
            <a:avLst>
              <a:gd name="adj1" fmla="val -51498"/>
              <a:gd name="adj2" fmla="val -46966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 err="1"/>
              <a:t>Mr</a:t>
            </a:r>
            <a:r>
              <a:rPr lang="en-CA" altLang="en-US" sz="2800" i="0" dirty="0"/>
              <a:t> Exp adds together the terms given to him by </a:t>
            </a:r>
            <a:r>
              <a:rPr lang="en-CA" altLang="en-US" sz="2800" i="0" dirty="0" err="1"/>
              <a:t>Mr</a:t>
            </a:r>
            <a:r>
              <a:rPr lang="en-CA" altLang="en-US" sz="2800" i="0" dirty="0"/>
              <a:t> Term.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 err="1"/>
              <a:t>Mr</a:t>
            </a:r>
            <a:r>
              <a:rPr lang="en-CA" altLang="en-US" sz="2800" i="0" dirty="0"/>
              <a:t> Term multiplies the factors given to him by </a:t>
            </a:r>
            <a:r>
              <a:rPr lang="en-CA" altLang="en-US" sz="2800" i="0" dirty="0" err="1"/>
              <a:t>Mr</a:t>
            </a:r>
            <a:r>
              <a:rPr lang="en-CA" altLang="en-US" sz="2800" i="0" dirty="0"/>
              <a:t> Fact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800" i="0" dirty="0" err="1"/>
              <a:t>Mr</a:t>
            </a:r>
            <a:r>
              <a:rPr lang="en-CA" altLang="en-US" sz="2800" i="0" dirty="0"/>
              <a:t> Fact reads the integer or if brackets calls </a:t>
            </a:r>
            <a:r>
              <a:rPr lang="en-CA" altLang="en-US" sz="2800" i="0" dirty="0" err="1"/>
              <a:t>Mr</a:t>
            </a:r>
            <a:r>
              <a:rPr lang="en-CA" altLang="en-US" sz="2800" i="0" dirty="0"/>
              <a:t> Exp</a:t>
            </a:r>
            <a:endParaRPr lang="en-US" altLang="en-US" sz="2800" i="0" dirty="0"/>
          </a:p>
        </p:txBody>
      </p:sp>
    </p:spTree>
    <p:extLst>
      <p:ext uri="{BB962C8B-B14F-4D97-AF65-F5344CB8AC3E}">
        <p14:creationId xmlns:p14="http://schemas.microsoft.com/office/powerpoint/2010/main" val="180996067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2" name="Picture 591" descr="RecursionHous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590800"/>
            <a:ext cx="2557463" cy="373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3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Friends &amp; Strong Induction</a:t>
            </a:r>
          </a:p>
        </p:txBody>
      </p:sp>
      <p:sp>
        <p:nvSpPr>
          <p:cNvPr id="5124" name="Text Box 3"/>
          <p:cNvSpPr txBox="1">
            <a:spLocks noChangeArrowheads="1"/>
          </p:cNvSpPr>
          <p:nvPr/>
        </p:nvSpPr>
        <p:spPr bwMode="auto">
          <a:xfrm>
            <a:off x="1223963" y="838200"/>
            <a:ext cx="6853237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Recursive Algorithm: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Assume you have an algorithm that works.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Use it to write an algorithm that works.</a:t>
            </a:r>
            <a:endParaRPr lang="en-CA" altLang="en-US" i="0"/>
          </a:p>
        </p:txBody>
      </p:sp>
      <p:grpSp>
        <p:nvGrpSpPr>
          <p:cNvPr id="5125" name="Group 191"/>
          <p:cNvGrpSpPr>
            <a:grpSpLocks/>
          </p:cNvGrpSpPr>
          <p:nvPr/>
        </p:nvGrpSpPr>
        <p:grpSpPr bwMode="auto">
          <a:xfrm>
            <a:off x="1447800" y="5410200"/>
            <a:ext cx="457200" cy="533400"/>
            <a:chOff x="4320" y="3128"/>
            <a:chExt cx="415" cy="424"/>
          </a:xfrm>
        </p:grpSpPr>
        <p:sp>
          <p:nvSpPr>
            <p:cNvPr id="5247" name="Freeform 192"/>
            <p:cNvSpPr>
              <a:spLocks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48" name="Oval 193"/>
            <p:cNvSpPr>
              <a:spLocks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249" name="Freeform 194"/>
            <p:cNvSpPr>
              <a:spLocks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50" name="Freeform 195"/>
            <p:cNvSpPr>
              <a:spLocks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6" name="Group 1"/>
          <p:cNvGrpSpPr>
            <a:grpSpLocks/>
          </p:cNvGrpSpPr>
          <p:nvPr/>
        </p:nvGrpSpPr>
        <p:grpSpPr bwMode="auto">
          <a:xfrm>
            <a:off x="1676400" y="3352800"/>
            <a:ext cx="3194050" cy="2438400"/>
            <a:chOff x="1676400" y="3352800"/>
            <a:chExt cx="3194050" cy="2438400"/>
          </a:xfrm>
        </p:grpSpPr>
        <p:pic>
          <p:nvPicPr>
            <p:cNvPr id="5230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231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233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4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5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36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237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243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4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5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6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238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239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0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1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42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232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7" name="Group 279"/>
          <p:cNvGrpSpPr>
            <a:grpSpLocks noChangeAspect="1"/>
          </p:cNvGrpSpPr>
          <p:nvPr/>
        </p:nvGrpSpPr>
        <p:grpSpPr bwMode="auto">
          <a:xfrm>
            <a:off x="3916363" y="5089525"/>
            <a:ext cx="273050" cy="320675"/>
            <a:chOff x="4320" y="3128"/>
            <a:chExt cx="415" cy="424"/>
          </a:xfrm>
        </p:grpSpPr>
        <p:sp>
          <p:nvSpPr>
            <p:cNvPr id="5226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7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228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29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8" name="Group 152"/>
          <p:cNvGrpSpPr>
            <a:grpSpLocks/>
          </p:cNvGrpSpPr>
          <p:nvPr/>
        </p:nvGrpSpPr>
        <p:grpSpPr bwMode="auto">
          <a:xfrm>
            <a:off x="4038600" y="3505200"/>
            <a:ext cx="2403475" cy="1905000"/>
            <a:chOff x="1676400" y="3352800"/>
            <a:chExt cx="3194050" cy="2438400"/>
          </a:xfrm>
        </p:grpSpPr>
        <p:pic>
          <p:nvPicPr>
            <p:cNvPr id="5209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210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212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3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4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5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216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222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3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4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5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217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218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9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0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1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211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29" name="Group 279"/>
          <p:cNvGrpSpPr>
            <a:grpSpLocks noChangeAspect="1"/>
          </p:cNvGrpSpPr>
          <p:nvPr/>
        </p:nvGrpSpPr>
        <p:grpSpPr bwMode="auto">
          <a:xfrm>
            <a:off x="5715000" y="4900613"/>
            <a:ext cx="188913" cy="220662"/>
            <a:chOff x="4320" y="3128"/>
            <a:chExt cx="415" cy="424"/>
          </a:xfrm>
        </p:grpSpPr>
        <p:sp>
          <p:nvSpPr>
            <p:cNvPr id="5205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6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207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08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0" name="Group 175"/>
          <p:cNvGrpSpPr>
            <a:grpSpLocks/>
          </p:cNvGrpSpPr>
          <p:nvPr/>
        </p:nvGrpSpPr>
        <p:grpSpPr bwMode="auto">
          <a:xfrm>
            <a:off x="5791200" y="3692525"/>
            <a:ext cx="1595438" cy="1371600"/>
            <a:chOff x="1676400" y="3352800"/>
            <a:chExt cx="3194050" cy="2438400"/>
          </a:xfrm>
        </p:grpSpPr>
        <p:pic>
          <p:nvPicPr>
            <p:cNvPr id="5188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89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191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2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3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94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95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201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2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3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4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196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197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8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99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00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190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1" name="Group 279"/>
          <p:cNvGrpSpPr>
            <a:grpSpLocks noChangeAspect="1"/>
          </p:cNvGrpSpPr>
          <p:nvPr/>
        </p:nvGrpSpPr>
        <p:grpSpPr bwMode="auto">
          <a:xfrm>
            <a:off x="6881813" y="4640263"/>
            <a:ext cx="134937" cy="158750"/>
            <a:chOff x="4320" y="3128"/>
            <a:chExt cx="415" cy="424"/>
          </a:xfrm>
        </p:grpSpPr>
        <p:sp>
          <p:nvSpPr>
            <p:cNvPr id="5184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5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186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87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2" name="Group 198"/>
          <p:cNvGrpSpPr>
            <a:grpSpLocks/>
          </p:cNvGrpSpPr>
          <p:nvPr/>
        </p:nvGrpSpPr>
        <p:grpSpPr bwMode="auto">
          <a:xfrm>
            <a:off x="6916738" y="3722688"/>
            <a:ext cx="1120775" cy="1066800"/>
            <a:chOff x="1676400" y="3352800"/>
            <a:chExt cx="3194050" cy="2438400"/>
          </a:xfrm>
        </p:grpSpPr>
        <p:pic>
          <p:nvPicPr>
            <p:cNvPr id="5167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68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170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1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2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73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74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180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1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2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83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175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176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7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8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9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169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3" name="Group 279"/>
          <p:cNvGrpSpPr>
            <a:grpSpLocks noChangeAspect="1"/>
          </p:cNvGrpSpPr>
          <p:nvPr/>
        </p:nvGrpSpPr>
        <p:grpSpPr bwMode="auto">
          <a:xfrm>
            <a:off x="7678738" y="4537075"/>
            <a:ext cx="104775" cy="123825"/>
            <a:chOff x="4320" y="3128"/>
            <a:chExt cx="415" cy="424"/>
          </a:xfrm>
        </p:grpSpPr>
        <p:sp>
          <p:nvSpPr>
            <p:cNvPr id="5163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4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165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166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134" name="Group 221"/>
          <p:cNvGrpSpPr>
            <a:grpSpLocks/>
          </p:cNvGrpSpPr>
          <p:nvPr/>
        </p:nvGrpSpPr>
        <p:grpSpPr bwMode="auto">
          <a:xfrm>
            <a:off x="7721600" y="3938588"/>
            <a:ext cx="706438" cy="685800"/>
            <a:chOff x="1676400" y="3352800"/>
            <a:chExt cx="3194050" cy="2438400"/>
          </a:xfrm>
        </p:grpSpPr>
        <p:pic>
          <p:nvPicPr>
            <p:cNvPr id="5146" name="Picture 592" descr="RecursionHouse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5147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5149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0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1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52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5153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5159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0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1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2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5154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5155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6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7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8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5148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1" name="Group 173"/>
          <p:cNvGrpSpPr>
            <a:grpSpLocks/>
          </p:cNvGrpSpPr>
          <p:nvPr/>
        </p:nvGrpSpPr>
        <p:grpSpPr bwMode="auto">
          <a:xfrm>
            <a:off x="6629400" y="4572000"/>
            <a:ext cx="2838450" cy="2101850"/>
            <a:chOff x="3792" y="2736"/>
            <a:chExt cx="1788" cy="1324"/>
          </a:xfrm>
        </p:grpSpPr>
        <p:sp>
          <p:nvSpPr>
            <p:cNvPr id="5136" name="Text Box 154"/>
            <p:cNvSpPr txBox="1">
              <a:spLocks noChangeArrowheads="1"/>
            </p:cNvSpPr>
            <p:nvPr/>
          </p:nvSpPr>
          <p:spPr bwMode="auto">
            <a:xfrm>
              <a:off x="3792" y="3312"/>
              <a:ext cx="1788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Use brute </a:t>
              </a:r>
              <a:r>
                <a:rPr lang="en-US" altLang="en-US" sz="2400" i="0" dirty="0"/>
                <a:t>force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to get into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the smallest house.</a:t>
              </a:r>
            </a:p>
          </p:txBody>
        </p:sp>
        <p:grpSp>
          <p:nvGrpSpPr>
            <p:cNvPr id="5137" name="Group 165"/>
            <p:cNvGrpSpPr>
              <a:grpSpLocks/>
            </p:cNvGrpSpPr>
            <p:nvPr/>
          </p:nvGrpSpPr>
          <p:grpSpPr bwMode="auto">
            <a:xfrm>
              <a:off x="4704" y="2736"/>
              <a:ext cx="290" cy="487"/>
              <a:chOff x="1615" y="1385"/>
              <a:chExt cx="1058" cy="2016"/>
            </a:xfrm>
          </p:grpSpPr>
          <p:sp>
            <p:nvSpPr>
              <p:cNvPr id="5138" name="Freeform 157"/>
              <p:cNvSpPr>
                <a:spLocks/>
              </p:cNvSpPr>
              <p:nvPr/>
            </p:nvSpPr>
            <p:spPr bwMode="auto">
              <a:xfrm>
                <a:off x="1615" y="2056"/>
                <a:ext cx="1058" cy="1345"/>
              </a:xfrm>
              <a:custGeom>
                <a:avLst/>
                <a:gdLst>
                  <a:gd name="T0" fmla="*/ 594 w 1058"/>
                  <a:gd name="T1" fmla="*/ 0 h 1345"/>
                  <a:gd name="T2" fmla="*/ 412 w 1058"/>
                  <a:gd name="T3" fmla="*/ 41 h 1345"/>
                  <a:gd name="T4" fmla="*/ 315 w 1058"/>
                  <a:gd name="T5" fmla="*/ 133 h 1345"/>
                  <a:gd name="T6" fmla="*/ 361 w 1058"/>
                  <a:gd name="T7" fmla="*/ 287 h 1345"/>
                  <a:gd name="T8" fmla="*/ 206 w 1058"/>
                  <a:gd name="T9" fmla="*/ 380 h 1345"/>
                  <a:gd name="T10" fmla="*/ 79 w 1058"/>
                  <a:gd name="T11" fmla="*/ 514 h 1345"/>
                  <a:gd name="T12" fmla="*/ 7 w 1058"/>
                  <a:gd name="T13" fmla="*/ 696 h 1345"/>
                  <a:gd name="T14" fmla="*/ 0 w 1058"/>
                  <a:gd name="T15" fmla="*/ 895 h 1345"/>
                  <a:gd name="T16" fmla="*/ 72 w 1058"/>
                  <a:gd name="T17" fmla="*/ 1081 h 1345"/>
                  <a:gd name="T18" fmla="*/ 257 w 1058"/>
                  <a:gd name="T19" fmla="*/ 1245 h 1345"/>
                  <a:gd name="T20" fmla="*/ 526 w 1058"/>
                  <a:gd name="T21" fmla="*/ 1338 h 1345"/>
                  <a:gd name="T22" fmla="*/ 748 w 1058"/>
                  <a:gd name="T23" fmla="*/ 1334 h 1345"/>
                  <a:gd name="T24" fmla="*/ 903 w 1058"/>
                  <a:gd name="T25" fmla="*/ 1225 h 1345"/>
                  <a:gd name="T26" fmla="*/ 1017 w 1058"/>
                  <a:gd name="T27" fmla="*/ 1060 h 1345"/>
                  <a:gd name="T28" fmla="*/ 1058 w 1058"/>
                  <a:gd name="T29" fmla="*/ 871 h 1345"/>
                  <a:gd name="T30" fmla="*/ 1020 w 1058"/>
                  <a:gd name="T31" fmla="*/ 669 h 1345"/>
                  <a:gd name="T32" fmla="*/ 892 w 1058"/>
                  <a:gd name="T33" fmla="*/ 470 h 1345"/>
                  <a:gd name="T34" fmla="*/ 762 w 1058"/>
                  <a:gd name="T35" fmla="*/ 376 h 1345"/>
                  <a:gd name="T36" fmla="*/ 604 w 1058"/>
                  <a:gd name="T37" fmla="*/ 325 h 1345"/>
                  <a:gd name="T38" fmla="*/ 676 w 1058"/>
                  <a:gd name="T39" fmla="*/ 387 h 1345"/>
                  <a:gd name="T40" fmla="*/ 793 w 1058"/>
                  <a:gd name="T41" fmla="*/ 432 h 1345"/>
                  <a:gd name="T42" fmla="*/ 903 w 1058"/>
                  <a:gd name="T43" fmla="*/ 562 h 1345"/>
                  <a:gd name="T44" fmla="*/ 969 w 1058"/>
                  <a:gd name="T45" fmla="*/ 669 h 1345"/>
                  <a:gd name="T46" fmla="*/ 1010 w 1058"/>
                  <a:gd name="T47" fmla="*/ 840 h 1345"/>
                  <a:gd name="T48" fmla="*/ 989 w 1058"/>
                  <a:gd name="T49" fmla="*/ 987 h 1345"/>
                  <a:gd name="T50" fmla="*/ 916 w 1058"/>
                  <a:gd name="T51" fmla="*/ 1129 h 1345"/>
                  <a:gd name="T52" fmla="*/ 824 w 1058"/>
                  <a:gd name="T53" fmla="*/ 1231 h 1345"/>
                  <a:gd name="T54" fmla="*/ 711 w 1058"/>
                  <a:gd name="T55" fmla="*/ 1293 h 1345"/>
                  <a:gd name="T56" fmla="*/ 574 w 1058"/>
                  <a:gd name="T57" fmla="*/ 1297 h 1345"/>
                  <a:gd name="T58" fmla="*/ 371 w 1058"/>
                  <a:gd name="T59" fmla="*/ 1245 h 1345"/>
                  <a:gd name="T60" fmla="*/ 213 w 1058"/>
                  <a:gd name="T61" fmla="*/ 1153 h 1345"/>
                  <a:gd name="T62" fmla="*/ 110 w 1058"/>
                  <a:gd name="T63" fmla="*/ 1046 h 1345"/>
                  <a:gd name="T64" fmla="*/ 51 w 1058"/>
                  <a:gd name="T65" fmla="*/ 905 h 1345"/>
                  <a:gd name="T66" fmla="*/ 51 w 1058"/>
                  <a:gd name="T67" fmla="*/ 710 h 1345"/>
                  <a:gd name="T68" fmla="*/ 99 w 1058"/>
                  <a:gd name="T69" fmla="*/ 556 h 1345"/>
                  <a:gd name="T70" fmla="*/ 216 w 1058"/>
                  <a:gd name="T71" fmla="*/ 432 h 1345"/>
                  <a:gd name="T72" fmla="*/ 347 w 1058"/>
                  <a:gd name="T73" fmla="*/ 356 h 1345"/>
                  <a:gd name="T74" fmla="*/ 440 w 1058"/>
                  <a:gd name="T75" fmla="*/ 318 h 1345"/>
                  <a:gd name="T76" fmla="*/ 388 w 1058"/>
                  <a:gd name="T77" fmla="*/ 150 h 1345"/>
                  <a:gd name="T78" fmla="*/ 423 w 1058"/>
                  <a:gd name="T79" fmla="*/ 102 h 1345"/>
                  <a:gd name="T80" fmla="*/ 532 w 1058"/>
                  <a:gd name="T81" fmla="*/ 58 h 1345"/>
                  <a:gd name="T82" fmla="*/ 563 w 1058"/>
                  <a:gd name="T83" fmla="*/ 161 h 1345"/>
                  <a:gd name="T84" fmla="*/ 526 w 1058"/>
                  <a:gd name="T85" fmla="*/ 400 h 1345"/>
                  <a:gd name="T86" fmla="*/ 608 w 1058"/>
                  <a:gd name="T87" fmla="*/ 460 h 13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58"/>
                  <a:gd name="T133" fmla="*/ 0 h 1345"/>
                  <a:gd name="T134" fmla="*/ 1058 w 1058"/>
                  <a:gd name="T135" fmla="*/ 1345 h 134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58" h="1345">
                    <a:moveTo>
                      <a:pt x="608" y="460"/>
                    </a:moveTo>
                    <a:lnTo>
                      <a:pt x="594" y="0"/>
                    </a:lnTo>
                    <a:lnTo>
                      <a:pt x="532" y="10"/>
                    </a:lnTo>
                    <a:lnTo>
                      <a:pt x="412" y="41"/>
                    </a:lnTo>
                    <a:lnTo>
                      <a:pt x="340" y="78"/>
                    </a:lnTo>
                    <a:lnTo>
                      <a:pt x="315" y="133"/>
                    </a:lnTo>
                    <a:lnTo>
                      <a:pt x="358" y="253"/>
                    </a:lnTo>
                    <a:lnTo>
                      <a:pt x="361" y="287"/>
                    </a:lnTo>
                    <a:lnTo>
                      <a:pt x="278" y="328"/>
                    </a:lnTo>
                    <a:lnTo>
                      <a:pt x="206" y="380"/>
                    </a:lnTo>
                    <a:lnTo>
                      <a:pt x="151" y="439"/>
                    </a:lnTo>
                    <a:lnTo>
                      <a:pt x="79" y="514"/>
                    </a:lnTo>
                    <a:lnTo>
                      <a:pt x="31" y="597"/>
                    </a:lnTo>
                    <a:lnTo>
                      <a:pt x="7" y="696"/>
                    </a:lnTo>
                    <a:lnTo>
                      <a:pt x="0" y="778"/>
                    </a:lnTo>
                    <a:lnTo>
                      <a:pt x="0" y="895"/>
                    </a:lnTo>
                    <a:lnTo>
                      <a:pt x="27" y="1015"/>
                    </a:lnTo>
                    <a:lnTo>
                      <a:pt x="72" y="1081"/>
                    </a:lnTo>
                    <a:lnTo>
                      <a:pt x="154" y="1163"/>
                    </a:lnTo>
                    <a:lnTo>
                      <a:pt x="257" y="1245"/>
                    </a:lnTo>
                    <a:lnTo>
                      <a:pt x="378" y="1303"/>
                    </a:lnTo>
                    <a:lnTo>
                      <a:pt x="526" y="1338"/>
                    </a:lnTo>
                    <a:lnTo>
                      <a:pt x="666" y="1345"/>
                    </a:lnTo>
                    <a:lnTo>
                      <a:pt x="748" y="1334"/>
                    </a:lnTo>
                    <a:lnTo>
                      <a:pt x="820" y="1293"/>
                    </a:lnTo>
                    <a:lnTo>
                      <a:pt x="903" y="1225"/>
                    </a:lnTo>
                    <a:lnTo>
                      <a:pt x="947" y="1153"/>
                    </a:lnTo>
                    <a:lnTo>
                      <a:pt x="1017" y="1060"/>
                    </a:lnTo>
                    <a:lnTo>
                      <a:pt x="1041" y="973"/>
                    </a:lnTo>
                    <a:lnTo>
                      <a:pt x="1058" y="871"/>
                    </a:lnTo>
                    <a:lnTo>
                      <a:pt x="1048" y="768"/>
                    </a:lnTo>
                    <a:lnTo>
                      <a:pt x="1020" y="669"/>
                    </a:lnTo>
                    <a:lnTo>
                      <a:pt x="969" y="566"/>
                    </a:lnTo>
                    <a:lnTo>
                      <a:pt x="892" y="470"/>
                    </a:lnTo>
                    <a:lnTo>
                      <a:pt x="831" y="407"/>
                    </a:lnTo>
                    <a:lnTo>
                      <a:pt x="762" y="376"/>
                    </a:lnTo>
                    <a:lnTo>
                      <a:pt x="670" y="339"/>
                    </a:lnTo>
                    <a:lnTo>
                      <a:pt x="604" y="325"/>
                    </a:lnTo>
                    <a:lnTo>
                      <a:pt x="604" y="366"/>
                    </a:lnTo>
                    <a:lnTo>
                      <a:pt x="676" y="387"/>
                    </a:lnTo>
                    <a:lnTo>
                      <a:pt x="738" y="400"/>
                    </a:lnTo>
                    <a:lnTo>
                      <a:pt x="793" y="432"/>
                    </a:lnTo>
                    <a:lnTo>
                      <a:pt x="855" y="494"/>
                    </a:lnTo>
                    <a:lnTo>
                      <a:pt x="903" y="562"/>
                    </a:lnTo>
                    <a:lnTo>
                      <a:pt x="934" y="607"/>
                    </a:lnTo>
                    <a:lnTo>
                      <a:pt x="969" y="669"/>
                    </a:lnTo>
                    <a:lnTo>
                      <a:pt x="996" y="758"/>
                    </a:lnTo>
                    <a:lnTo>
                      <a:pt x="1010" y="840"/>
                    </a:lnTo>
                    <a:lnTo>
                      <a:pt x="1010" y="912"/>
                    </a:lnTo>
                    <a:lnTo>
                      <a:pt x="989" y="987"/>
                    </a:lnTo>
                    <a:lnTo>
                      <a:pt x="965" y="1060"/>
                    </a:lnTo>
                    <a:lnTo>
                      <a:pt x="916" y="1129"/>
                    </a:lnTo>
                    <a:lnTo>
                      <a:pt x="872" y="1183"/>
                    </a:lnTo>
                    <a:lnTo>
                      <a:pt x="824" y="1231"/>
                    </a:lnTo>
                    <a:lnTo>
                      <a:pt x="762" y="1262"/>
                    </a:lnTo>
                    <a:lnTo>
                      <a:pt x="711" y="1293"/>
                    </a:lnTo>
                    <a:lnTo>
                      <a:pt x="659" y="1303"/>
                    </a:lnTo>
                    <a:lnTo>
                      <a:pt x="574" y="1297"/>
                    </a:lnTo>
                    <a:lnTo>
                      <a:pt x="471" y="1283"/>
                    </a:lnTo>
                    <a:lnTo>
                      <a:pt x="371" y="1245"/>
                    </a:lnTo>
                    <a:lnTo>
                      <a:pt x="288" y="1204"/>
                    </a:lnTo>
                    <a:lnTo>
                      <a:pt x="213" y="1153"/>
                    </a:lnTo>
                    <a:lnTo>
                      <a:pt x="151" y="1098"/>
                    </a:lnTo>
                    <a:lnTo>
                      <a:pt x="110" y="1046"/>
                    </a:lnTo>
                    <a:lnTo>
                      <a:pt x="69" y="984"/>
                    </a:lnTo>
                    <a:lnTo>
                      <a:pt x="51" y="905"/>
                    </a:lnTo>
                    <a:lnTo>
                      <a:pt x="48" y="799"/>
                    </a:lnTo>
                    <a:lnTo>
                      <a:pt x="51" y="710"/>
                    </a:lnTo>
                    <a:lnTo>
                      <a:pt x="72" y="634"/>
                    </a:lnTo>
                    <a:lnTo>
                      <a:pt x="99" y="556"/>
                    </a:lnTo>
                    <a:lnTo>
                      <a:pt x="154" y="490"/>
                    </a:lnTo>
                    <a:lnTo>
                      <a:pt x="216" y="432"/>
                    </a:lnTo>
                    <a:lnTo>
                      <a:pt x="278" y="390"/>
                    </a:lnTo>
                    <a:lnTo>
                      <a:pt x="347" y="356"/>
                    </a:lnTo>
                    <a:lnTo>
                      <a:pt x="399" y="328"/>
                    </a:lnTo>
                    <a:lnTo>
                      <a:pt x="440" y="318"/>
                    </a:lnTo>
                    <a:lnTo>
                      <a:pt x="440" y="304"/>
                    </a:lnTo>
                    <a:lnTo>
                      <a:pt x="388" y="150"/>
                    </a:lnTo>
                    <a:lnTo>
                      <a:pt x="388" y="123"/>
                    </a:lnTo>
                    <a:lnTo>
                      <a:pt x="423" y="102"/>
                    </a:lnTo>
                    <a:lnTo>
                      <a:pt x="471" y="71"/>
                    </a:lnTo>
                    <a:lnTo>
                      <a:pt x="532" y="58"/>
                    </a:lnTo>
                    <a:lnTo>
                      <a:pt x="556" y="58"/>
                    </a:lnTo>
                    <a:lnTo>
                      <a:pt x="563" y="161"/>
                    </a:lnTo>
                    <a:lnTo>
                      <a:pt x="546" y="304"/>
                    </a:lnTo>
                    <a:lnTo>
                      <a:pt x="526" y="400"/>
                    </a:lnTo>
                    <a:lnTo>
                      <a:pt x="563" y="439"/>
                    </a:lnTo>
                    <a:lnTo>
                      <a:pt x="608" y="46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39" name="Freeform 158"/>
              <p:cNvSpPr>
                <a:spLocks/>
              </p:cNvSpPr>
              <p:nvPr/>
            </p:nvSpPr>
            <p:spPr bwMode="auto">
              <a:xfrm>
                <a:off x="1943" y="1727"/>
                <a:ext cx="168" cy="402"/>
              </a:xfrm>
              <a:custGeom>
                <a:avLst/>
                <a:gdLst>
                  <a:gd name="T0" fmla="*/ 154 w 168"/>
                  <a:gd name="T1" fmla="*/ 341 h 402"/>
                  <a:gd name="T2" fmla="*/ 154 w 168"/>
                  <a:gd name="T3" fmla="*/ 282 h 402"/>
                  <a:gd name="T4" fmla="*/ 137 w 168"/>
                  <a:gd name="T5" fmla="*/ 190 h 402"/>
                  <a:gd name="T6" fmla="*/ 103 w 168"/>
                  <a:gd name="T7" fmla="*/ 135 h 402"/>
                  <a:gd name="T8" fmla="*/ 55 w 168"/>
                  <a:gd name="T9" fmla="*/ 31 h 402"/>
                  <a:gd name="T10" fmla="*/ 34 w 168"/>
                  <a:gd name="T11" fmla="*/ 0 h 402"/>
                  <a:gd name="T12" fmla="*/ 0 w 168"/>
                  <a:gd name="T13" fmla="*/ 21 h 402"/>
                  <a:gd name="T14" fmla="*/ 0 w 168"/>
                  <a:gd name="T15" fmla="*/ 45 h 402"/>
                  <a:gd name="T16" fmla="*/ 24 w 168"/>
                  <a:gd name="T17" fmla="*/ 86 h 402"/>
                  <a:gd name="T18" fmla="*/ 61 w 168"/>
                  <a:gd name="T19" fmla="*/ 169 h 402"/>
                  <a:gd name="T20" fmla="*/ 92 w 168"/>
                  <a:gd name="T21" fmla="*/ 231 h 402"/>
                  <a:gd name="T22" fmla="*/ 96 w 168"/>
                  <a:gd name="T23" fmla="*/ 289 h 402"/>
                  <a:gd name="T24" fmla="*/ 106 w 168"/>
                  <a:gd name="T25" fmla="*/ 382 h 402"/>
                  <a:gd name="T26" fmla="*/ 137 w 168"/>
                  <a:gd name="T27" fmla="*/ 402 h 402"/>
                  <a:gd name="T28" fmla="*/ 168 w 168"/>
                  <a:gd name="T29" fmla="*/ 375 h 402"/>
                  <a:gd name="T30" fmla="*/ 154 w 168"/>
                  <a:gd name="T31" fmla="*/ 341 h 4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8"/>
                  <a:gd name="T49" fmla="*/ 0 h 402"/>
                  <a:gd name="T50" fmla="*/ 168 w 168"/>
                  <a:gd name="T51" fmla="*/ 402 h 40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8" h="402">
                    <a:moveTo>
                      <a:pt x="154" y="341"/>
                    </a:moveTo>
                    <a:lnTo>
                      <a:pt x="154" y="282"/>
                    </a:lnTo>
                    <a:lnTo>
                      <a:pt x="137" y="190"/>
                    </a:lnTo>
                    <a:lnTo>
                      <a:pt x="103" y="135"/>
                    </a:lnTo>
                    <a:lnTo>
                      <a:pt x="55" y="31"/>
                    </a:lnTo>
                    <a:lnTo>
                      <a:pt x="34" y="0"/>
                    </a:lnTo>
                    <a:lnTo>
                      <a:pt x="0" y="21"/>
                    </a:lnTo>
                    <a:lnTo>
                      <a:pt x="0" y="45"/>
                    </a:lnTo>
                    <a:lnTo>
                      <a:pt x="24" y="86"/>
                    </a:lnTo>
                    <a:lnTo>
                      <a:pt x="61" y="169"/>
                    </a:lnTo>
                    <a:lnTo>
                      <a:pt x="92" y="231"/>
                    </a:lnTo>
                    <a:lnTo>
                      <a:pt x="96" y="289"/>
                    </a:lnTo>
                    <a:lnTo>
                      <a:pt x="106" y="382"/>
                    </a:lnTo>
                    <a:lnTo>
                      <a:pt x="137" y="402"/>
                    </a:lnTo>
                    <a:lnTo>
                      <a:pt x="168" y="375"/>
                    </a:lnTo>
                    <a:lnTo>
                      <a:pt x="154" y="34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0" name="Freeform 159"/>
              <p:cNvSpPr>
                <a:spLocks/>
              </p:cNvSpPr>
              <p:nvPr/>
            </p:nvSpPr>
            <p:spPr bwMode="auto">
              <a:xfrm>
                <a:off x="2090" y="1735"/>
                <a:ext cx="182" cy="92"/>
              </a:xfrm>
              <a:custGeom>
                <a:avLst/>
                <a:gdLst>
                  <a:gd name="T0" fmla="*/ 182 w 182"/>
                  <a:gd name="T1" fmla="*/ 85 h 92"/>
                  <a:gd name="T2" fmla="*/ 171 w 182"/>
                  <a:gd name="T3" fmla="*/ 61 h 92"/>
                  <a:gd name="T4" fmla="*/ 113 w 182"/>
                  <a:gd name="T5" fmla="*/ 24 h 92"/>
                  <a:gd name="T6" fmla="*/ 51 w 182"/>
                  <a:gd name="T7" fmla="*/ 0 h 92"/>
                  <a:gd name="T8" fmla="*/ 17 w 182"/>
                  <a:gd name="T9" fmla="*/ 0 h 92"/>
                  <a:gd name="T10" fmla="*/ 0 w 182"/>
                  <a:gd name="T11" fmla="*/ 20 h 92"/>
                  <a:gd name="T12" fmla="*/ 10 w 182"/>
                  <a:gd name="T13" fmla="*/ 51 h 92"/>
                  <a:gd name="T14" fmla="*/ 68 w 182"/>
                  <a:gd name="T15" fmla="*/ 71 h 92"/>
                  <a:gd name="T16" fmla="*/ 151 w 182"/>
                  <a:gd name="T17" fmla="*/ 92 h 92"/>
                  <a:gd name="T18" fmla="*/ 182 w 182"/>
                  <a:gd name="T19" fmla="*/ 85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2"/>
                  <a:gd name="T31" fmla="*/ 0 h 92"/>
                  <a:gd name="T32" fmla="*/ 182 w 182"/>
                  <a:gd name="T33" fmla="*/ 92 h 9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2" h="92">
                    <a:moveTo>
                      <a:pt x="182" y="85"/>
                    </a:moveTo>
                    <a:lnTo>
                      <a:pt x="171" y="61"/>
                    </a:lnTo>
                    <a:lnTo>
                      <a:pt x="113" y="24"/>
                    </a:lnTo>
                    <a:lnTo>
                      <a:pt x="51" y="0"/>
                    </a:lnTo>
                    <a:lnTo>
                      <a:pt x="17" y="0"/>
                    </a:lnTo>
                    <a:lnTo>
                      <a:pt x="0" y="20"/>
                    </a:lnTo>
                    <a:lnTo>
                      <a:pt x="10" y="51"/>
                    </a:lnTo>
                    <a:lnTo>
                      <a:pt x="68" y="71"/>
                    </a:lnTo>
                    <a:lnTo>
                      <a:pt x="151" y="92"/>
                    </a:lnTo>
                    <a:lnTo>
                      <a:pt x="182" y="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1" name="Freeform 160"/>
              <p:cNvSpPr>
                <a:spLocks/>
              </p:cNvSpPr>
              <p:nvPr/>
            </p:nvSpPr>
            <p:spPr bwMode="auto">
              <a:xfrm>
                <a:off x="2047" y="1458"/>
                <a:ext cx="129" cy="168"/>
              </a:xfrm>
              <a:custGeom>
                <a:avLst/>
                <a:gdLst>
                  <a:gd name="T0" fmla="*/ 123 w 129"/>
                  <a:gd name="T1" fmla="*/ 0 h 168"/>
                  <a:gd name="T2" fmla="*/ 129 w 129"/>
                  <a:gd name="T3" fmla="*/ 24 h 168"/>
                  <a:gd name="T4" fmla="*/ 92 w 129"/>
                  <a:gd name="T5" fmla="*/ 106 h 168"/>
                  <a:gd name="T6" fmla="*/ 62 w 129"/>
                  <a:gd name="T7" fmla="*/ 147 h 168"/>
                  <a:gd name="T8" fmla="*/ 38 w 129"/>
                  <a:gd name="T9" fmla="*/ 168 h 168"/>
                  <a:gd name="T10" fmla="*/ 11 w 129"/>
                  <a:gd name="T11" fmla="*/ 168 h 168"/>
                  <a:gd name="T12" fmla="*/ 0 w 129"/>
                  <a:gd name="T13" fmla="*/ 147 h 168"/>
                  <a:gd name="T14" fmla="*/ 7 w 129"/>
                  <a:gd name="T15" fmla="*/ 116 h 168"/>
                  <a:gd name="T16" fmla="*/ 79 w 129"/>
                  <a:gd name="T17" fmla="*/ 44 h 168"/>
                  <a:gd name="T18" fmla="*/ 123 w 129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68"/>
                  <a:gd name="T32" fmla="*/ 129 w 129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68">
                    <a:moveTo>
                      <a:pt x="123" y="0"/>
                    </a:moveTo>
                    <a:lnTo>
                      <a:pt x="129" y="24"/>
                    </a:lnTo>
                    <a:lnTo>
                      <a:pt x="92" y="106"/>
                    </a:lnTo>
                    <a:lnTo>
                      <a:pt x="62" y="147"/>
                    </a:lnTo>
                    <a:lnTo>
                      <a:pt x="38" y="168"/>
                    </a:lnTo>
                    <a:lnTo>
                      <a:pt x="11" y="168"/>
                    </a:lnTo>
                    <a:lnTo>
                      <a:pt x="0" y="147"/>
                    </a:lnTo>
                    <a:lnTo>
                      <a:pt x="7" y="116"/>
                    </a:lnTo>
                    <a:lnTo>
                      <a:pt x="79" y="44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2" name="Freeform 161"/>
              <p:cNvSpPr>
                <a:spLocks/>
              </p:cNvSpPr>
              <p:nvPr/>
            </p:nvSpPr>
            <p:spPr bwMode="auto">
              <a:xfrm>
                <a:off x="1914" y="1385"/>
                <a:ext cx="69" cy="187"/>
              </a:xfrm>
              <a:custGeom>
                <a:avLst/>
                <a:gdLst>
                  <a:gd name="T0" fmla="*/ 10 w 69"/>
                  <a:gd name="T1" fmla="*/ 0 h 187"/>
                  <a:gd name="T2" fmla="*/ 42 w 69"/>
                  <a:gd name="T3" fmla="*/ 55 h 187"/>
                  <a:gd name="T4" fmla="*/ 59 w 69"/>
                  <a:gd name="T5" fmla="*/ 116 h 187"/>
                  <a:gd name="T6" fmla="*/ 69 w 69"/>
                  <a:gd name="T7" fmla="*/ 163 h 187"/>
                  <a:gd name="T8" fmla="*/ 52 w 69"/>
                  <a:gd name="T9" fmla="*/ 187 h 187"/>
                  <a:gd name="T10" fmla="*/ 28 w 69"/>
                  <a:gd name="T11" fmla="*/ 187 h 187"/>
                  <a:gd name="T12" fmla="*/ 18 w 69"/>
                  <a:gd name="T13" fmla="*/ 167 h 187"/>
                  <a:gd name="T14" fmla="*/ 0 w 69"/>
                  <a:gd name="T15" fmla="*/ 126 h 187"/>
                  <a:gd name="T16" fmla="*/ 0 w 69"/>
                  <a:gd name="T17" fmla="*/ 61 h 187"/>
                  <a:gd name="T18" fmla="*/ 10 w 69"/>
                  <a:gd name="T19" fmla="*/ 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187"/>
                  <a:gd name="T32" fmla="*/ 69 w 69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187">
                    <a:moveTo>
                      <a:pt x="10" y="0"/>
                    </a:moveTo>
                    <a:lnTo>
                      <a:pt x="42" y="55"/>
                    </a:lnTo>
                    <a:lnTo>
                      <a:pt x="59" y="116"/>
                    </a:lnTo>
                    <a:lnTo>
                      <a:pt x="69" y="163"/>
                    </a:lnTo>
                    <a:lnTo>
                      <a:pt x="52" y="187"/>
                    </a:lnTo>
                    <a:lnTo>
                      <a:pt x="28" y="187"/>
                    </a:lnTo>
                    <a:lnTo>
                      <a:pt x="18" y="167"/>
                    </a:lnTo>
                    <a:lnTo>
                      <a:pt x="0" y="126"/>
                    </a:lnTo>
                    <a:lnTo>
                      <a:pt x="0" y="6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3" name="Freeform 162"/>
              <p:cNvSpPr>
                <a:spLocks/>
              </p:cNvSpPr>
              <p:nvPr/>
            </p:nvSpPr>
            <p:spPr bwMode="auto">
              <a:xfrm>
                <a:off x="1673" y="1538"/>
                <a:ext cx="185" cy="93"/>
              </a:xfrm>
              <a:custGeom>
                <a:avLst/>
                <a:gdLst>
                  <a:gd name="T0" fmla="*/ 0 w 185"/>
                  <a:gd name="T1" fmla="*/ 0 h 93"/>
                  <a:gd name="T2" fmla="*/ 89 w 185"/>
                  <a:gd name="T3" fmla="*/ 11 h 93"/>
                  <a:gd name="T4" fmla="*/ 154 w 185"/>
                  <a:gd name="T5" fmla="*/ 28 h 93"/>
                  <a:gd name="T6" fmla="*/ 185 w 185"/>
                  <a:gd name="T7" fmla="*/ 52 h 93"/>
                  <a:gd name="T8" fmla="*/ 174 w 185"/>
                  <a:gd name="T9" fmla="*/ 83 h 93"/>
                  <a:gd name="T10" fmla="*/ 154 w 185"/>
                  <a:gd name="T11" fmla="*/ 93 h 93"/>
                  <a:gd name="T12" fmla="*/ 102 w 185"/>
                  <a:gd name="T13" fmla="*/ 79 h 93"/>
                  <a:gd name="T14" fmla="*/ 0 w 185"/>
                  <a:gd name="T15" fmla="*/ 0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85"/>
                  <a:gd name="T25" fmla="*/ 0 h 93"/>
                  <a:gd name="T26" fmla="*/ 185 w 185"/>
                  <a:gd name="T27" fmla="*/ 93 h 9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85" h="93">
                    <a:moveTo>
                      <a:pt x="0" y="0"/>
                    </a:moveTo>
                    <a:lnTo>
                      <a:pt x="89" y="11"/>
                    </a:lnTo>
                    <a:lnTo>
                      <a:pt x="154" y="28"/>
                    </a:lnTo>
                    <a:lnTo>
                      <a:pt x="185" y="52"/>
                    </a:lnTo>
                    <a:lnTo>
                      <a:pt x="174" y="83"/>
                    </a:lnTo>
                    <a:lnTo>
                      <a:pt x="154" y="93"/>
                    </a:lnTo>
                    <a:lnTo>
                      <a:pt x="102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4" name="Freeform 163"/>
              <p:cNvSpPr>
                <a:spLocks/>
              </p:cNvSpPr>
              <p:nvPr/>
            </p:nvSpPr>
            <p:spPr bwMode="auto">
              <a:xfrm>
                <a:off x="1652" y="1696"/>
                <a:ext cx="205" cy="143"/>
              </a:xfrm>
              <a:custGeom>
                <a:avLst/>
                <a:gdLst>
                  <a:gd name="T0" fmla="*/ 11 w 205"/>
                  <a:gd name="T1" fmla="*/ 102 h 143"/>
                  <a:gd name="T2" fmla="*/ 52 w 205"/>
                  <a:gd name="T3" fmla="*/ 57 h 143"/>
                  <a:gd name="T4" fmla="*/ 117 w 205"/>
                  <a:gd name="T5" fmla="*/ 17 h 143"/>
                  <a:gd name="T6" fmla="*/ 175 w 205"/>
                  <a:gd name="T7" fmla="*/ 0 h 143"/>
                  <a:gd name="T8" fmla="*/ 199 w 205"/>
                  <a:gd name="T9" fmla="*/ 0 h 143"/>
                  <a:gd name="T10" fmla="*/ 205 w 205"/>
                  <a:gd name="T11" fmla="*/ 30 h 143"/>
                  <a:gd name="T12" fmla="*/ 188 w 205"/>
                  <a:gd name="T13" fmla="*/ 51 h 143"/>
                  <a:gd name="T14" fmla="*/ 144 w 205"/>
                  <a:gd name="T15" fmla="*/ 61 h 143"/>
                  <a:gd name="T16" fmla="*/ 103 w 205"/>
                  <a:gd name="T17" fmla="*/ 61 h 143"/>
                  <a:gd name="T18" fmla="*/ 55 w 205"/>
                  <a:gd name="T19" fmla="*/ 91 h 143"/>
                  <a:gd name="T20" fmla="*/ 14 w 205"/>
                  <a:gd name="T21" fmla="*/ 129 h 143"/>
                  <a:gd name="T22" fmla="*/ 0 w 205"/>
                  <a:gd name="T23" fmla="*/ 143 h 143"/>
                  <a:gd name="T24" fmla="*/ 11 w 205"/>
                  <a:gd name="T25" fmla="*/ 102 h 1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05"/>
                  <a:gd name="T40" fmla="*/ 0 h 143"/>
                  <a:gd name="T41" fmla="*/ 205 w 205"/>
                  <a:gd name="T42" fmla="*/ 143 h 1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05" h="143">
                    <a:moveTo>
                      <a:pt x="11" y="102"/>
                    </a:moveTo>
                    <a:lnTo>
                      <a:pt x="52" y="57"/>
                    </a:lnTo>
                    <a:lnTo>
                      <a:pt x="117" y="17"/>
                    </a:lnTo>
                    <a:lnTo>
                      <a:pt x="175" y="0"/>
                    </a:lnTo>
                    <a:lnTo>
                      <a:pt x="199" y="0"/>
                    </a:lnTo>
                    <a:lnTo>
                      <a:pt x="205" y="30"/>
                    </a:lnTo>
                    <a:lnTo>
                      <a:pt x="188" y="51"/>
                    </a:lnTo>
                    <a:lnTo>
                      <a:pt x="144" y="61"/>
                    </a:lnTo>
                    <a:lnTo>
                      <a:pt x="103" y="61"/>
                    </a:lnTo>
                    <a:lnTo>
                      <a:pt x="55" y="91"/>
                    </a:lnTo>
                    <a:lnTo>
                      <a:pt x="14" y="129"/>
                    </a:lnTo>
                    <a:lnTo>
                      <a:pt x="0" y="143"/>
                    </a:lnTo>
                    <a:lnTo>
                      <a:pt x="11" y="10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45" name="Freeform 164"/>
              <p:cNvSpPr>
                <a:spLocks/>
              </p:cNvSpPr>
              <p:nvPr/>
            </p:nvSpPr>
            <p:spPr bwMode="auto">
              <a:xfrm>
                <a:off x="1874" y="1818"/>
                <a:ext cx="54" cy="104"/>
              </a:xfrm>
              <a:custGeom>
                <a:avLst/>
                <a:gdLst>
                  <a:gd name="T0" fmla="*/ 25 w 54"/>
                  <a:gd name="T1" fmla="*/ 104 h 104"/>
                  <a:gd name="T2" fmla="*/ 0 w 54"/>
                  <a:gd name="T3" fmla="*/ 60 h 104"/>
                  <a:gd name="T4" fmla="*/ 0 w 54"/>
                  <a:gd name="T5" fmla="*/ 18 h 104"/>
                  <a:gd name="T6" fmla="*/ 30 w 54"/>
                  <a:gd name="T7" fmla="*/ 0 h 104"/>
                  <a:gd name="T8" fmla="*/ 54 w 54"/>
                  <a:gd name="T9" fmla="*/ 21 h 104"/>
                  <a:gd name="T10" fmla="*/ 40 w 54"/>
                  <a:gd name="T11" fmla="*/ 63 h 104"/>
                  <a:gd name="T12" fmla="*/ 25 w 54"/>
                  <a:gd name="T13" fmla="*/ 104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104"/>
                  <a:gd name="T23" fmla="*/ 54 w 54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104">
                    <a:moveTo>
                      <a:pt x="25" y="104"/>
                    </a:moveTo>
                    <a:lnTo>
                      <a:pt x="0" y="60"/>
                    </a:lnTo>
                    <a:lnTo>
                      <a:pt x="0" y="18"/>
                    </a:lnTo>
                    <a:lnTo>
                      <a:pt x="30" y="0"/>
                    </a:lnTo>
                    <a:lnTo>
                      <a:pt x="54" y="21"/>
                    </a:lnTo>
                    <a:lnTo>
                      <a:pt x="40" y="63"/>
                    </a:lnTo>
                    <a:lnTo>
                      <a:pt x="25" y="10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4610" name="Text Box 4"/>
          <p:cNvSpPr txBox="1">
            <a:spLocks noChangeArrowheads="1"/>
          </p:cNvSpPr>
          <p:nvPr/>
        </p:nvSpPr>
        <p:spPr bwMode="auto">
          <a:xfrm>
            <a:off x="3275013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  <p:pic>
        <p:nvPicPr>
          <p:cNvPr id="324611" name="Picture 5" descr="capture8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7488" y="1855788"/>
            <a:ext cx="2449512" cy="184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6966" name="Picture 6" descr="capture1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03200" y="1800225"/>
            <a:ext cx="8620125" cy="39147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4613" name="Text Box 7"/>
          <p:cNvSpPr txBox="1">
            <a:spLocks noChangeArrowheads="1"/>
          </p:cNvSpPr>
          <p:nvPr/>
        </p:nvSpPr>
        <p:spPr bwMode="auto">
          <a:xfrm>
            <a:off x="457200" y="600075"/>
            <a:ext cx="2828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 </a:t>
            </a:r>
            <a:r>
              <a:rPr lang="en-US" altLang="en-US" sz="2800"/>
              <a:t>f</a:t>
            </a:r>
            <a:r>
              <a:rPr lang="en-US" altLang="en-US" sz="2800" i="0"/>
              <a:t>.</a:t>
            </a:r>
          </a:p>
        </p:txBody>
      </p:sp>
      <p:sp>
        <p:nvSpPr>
          <p:cNvPr id="324614" name="Text Box 8"/>
          <p:cNvSpPr txBox="1">
            <a:spLocks noChangeArrowheads="1"/>
          </p:cNvSpPr>
          <p:nvPr/>
        </p:nvSpPr>
        <p:spPr bwMode="auto">
          <a:xfrm>
            <a:off x="4364038" y="557213"/>
            <a:ext cx="3913187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Its derivative </a:t>
            </a:r>
            <a:r>
              <a:rPr lang="en-US" altLang="en-US" sz="2800" baseline="30000"/>
              <a:t>df</a:t>
            </a:r>
            <a:r>
              <a:rPr lang="en-US" altLang="en-US" sz="2800" i="0"/>
              <a:t>/</a:t>
            </a:r>
            <a:r>
              <a:rPr lang="en-US" altLang="en-US" sz="2800" baseline="-25000"/>
              <a:t>dx</a:t>
            </a:r>
            <a:r>
              <a:rPr lang="en-US" altLang="en-US" sz="2800" i="0"/>
              <a:t>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96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5634" name="Picture 3" descr="capture1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990600"/>
            <a:ext cx="8580438" cy="4691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5635" name="Text Box 4"/>
          <p:cNvSpPr txBox="1">
            <a:spLocks noChangeArrowheads="1"/>
          </p:cNvSpPr>
          <p:nvPr/>
        </p:nvSpPr>
        <p:spPr bwMode="auto">
          <a:xfrm>
            <a:off x="3275013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</p:spTree>
  </p:cSld>
  <p:clrMapOvr>
    <a:masterClrMapping/>
  </p:clrMapOvr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6658" name="Picture 2" descr="capture9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0" y="3246438"/>
            <a:ext cx="4629150" cy="3611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6659" name="Text Box 4"/>
          <p:cNvSpPr txBox="1">
            <a:spLocks noChangeArrowheads="1"/>
          </p:cNvSpPr>
          <p:nvPr/>
        </p:nvSpPr>
        <p:spPr bwMode="auto">
          <a:xfrm>
            <a:off x="3275013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  <p:pic>
        <p:nvPicPr>
          <p:cNvPr id="326660" name="Picture 5" descr="capture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19200"/>
            <a:ext cx="2933700" cy="1971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6661" name="Picture 6" descr="capture3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229225" y="1303338"/>
            <a:ext cx="2847975" cy="18764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6662" name="Text Box 7"/>
          <p:cNvSpPr txBox="1">
            <a:spLocks noChangeArrowheads="1"/>
          </p:cNvSpPr>
          <p:nvPr/>
        </p:nvSpPr>
        <p:spPr bwMode="auto">
          <a:xfrm>
            <a:off x="457200" y="600075"/>
            <a:ext cx="2828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 </a:t>
            </a:r>
            <a:r>
              <a:rPr lang="en-US" altLang="en-US" sz="2800"/>
              <a:t>f</a:t>
            </a:r>
            <a:r>
              <a:rPr lang="en-US" altLang="en-US" sz="2800" i="0"/>
              <a:t>.</a:t>
            </a:r>
          </a:p>
        </p:txBody>
      </p:sp>
      <p:sp>
        <p:nvSpPr>
          <p:cNvPr id="326663" name="Text Box 8"/>
          <p:cNvSpPr txBox="1">
            <a:spLocks noChangeArrowheads="1"/>
          </p:cNvSpPr>
          <p:nvPr/>
        </p:nvSpPr>
        <p:spPr bwMode="auto">
          <a:xfrm>
            <a:off x="4648200" y="557213"/>
            <a:ext cx="39131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Its derivative </a:t>
            </a:r>
            <a:r>
              <a:rPr lang="en-US" altLang="en-US" sz="2800" baseline="30000"/>
              <a:t>df</a:t>
            </a:r>
            <a:r>
              <a:rPr lang="en-US" altLang="en-US" sz="2800" i="0"/>
              <a:t>/</a:t>
            </a:r>
            <a:r>
              <a:rPr lang="en-US" altLang="en-US" sz="2800" baseline="-25000"/>
              <a:t>dx</a:t>
            </a:r>
            <a:r>
              <a:rPr lang="en-US" altLang="en-US" sz="2800" i="0"/>
              <a:t>.</a:t>
            </a:r>
          </a:p>
        </p:txBody>
      </p:sp>
    </p:spTree>
  </p:cSld>
  <p:clrMapOvr>
    <a:masterClrMapping/>
  </p:clrMapOvr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82" name="Text Box 3"/>
          <p:cNvSpPr txBox="1">
            <a:spLocks noChangeArrowheads="1"/>
          </p:cNvSpPr>
          <p:nvPr/>
        </p:nvSpPr>
        <p:spPr bwMode="auto">
          <a:xfrm>
            <a:off x="3275013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  <p:sp>
        <p:nvSpPr>
          <p:cNvPr id="327683" name="Text Box 6"/>
          <p:cNvSpPr txBox="1">
            <a:spLocks noChangeArrowheads="1"/>
          </p:cNvSpPr>
          <p:nvPr/>
        </p:nvSpPr>
        <p:spPr bwMode="auto">
          <a:xfrm>
            <a:off x="457200" y="600075"/>
            <a:ext cx="2828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 </a:t>
            </a:r>
            <a:r>
              <a:rPr lang="en-US" altLang="en-US" sz="2800"/>
              <a:t>f</a:t>
            </a:r>
            <a:r>
              <a:rPr lang="en-US" altLang="en-US" sz="2800" i="0"/>
              <a:t>.</a:t>
            </a:r>
          </a:p>
        </p:txBody>
      </p:sp>
      <p:pic>
        <p:nvPicPr>
          <p:cNvPr id="327684" name="Picture 8" descr="capture4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1209675"/>
            <a:ext cx="2886075" cy="19145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7685" name="Picture 9" descr="capture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476750" y="1133475"/>
            <a:ext cx="3905250" cy="25241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27686" name="Picture 10" descr="capture11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62125" y="3930650"/>
            <a:ext cx="5629275" cy="2622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7687" name="Text Box 11"/>
          <p:cNvSpPr txBox="1">
            <a:spLocks noChangeArrowheads="1"/>
          </p:cNvSpPr>
          <p:nvPr/>
        </p:nvSpPr>
        <p:spPr bwMode="auto">
          <a:xfrm>
            <a:off x="4648200" y="557213"/>
            <a:ext cx="3913188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Its derivative </a:t>
            </a:r>
            <a:r>
              <a:rPr lang="en-US" altLang="en-US" sz="2800" baseline="30000"/>
              <a:t>df</a:t>
            </a:r>
            <a:r>
              <a:rPr lang="en-US" altLang="en-US" sz="2800" i="0"/>
              <a:t>/</a:t>
            </a:r>
            <a:r>
              <a:rPr lang="en-US" altLang="en-US" sz="2800" baseline="-25000"/>
              <a:t>dx</a:t>
            </a:r>
            <a:r>
              <a:rPr lang="en-US" altLang="en-US" sz="2800" i="0"/>
              <a:t>.</a:t>
            </a:r>
          </a:p>
        </p:txBody>
      </p:sp>
    </p:spTree>
  </p:cSld>
  <p:clrMapOvr>
    <a:masterClrMapping/>
  </p:clrMapOvr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8706" name="Picture 3" descr="capture12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2100" y="3429000"/>
            <a:ext cx="4762500" cy="3313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8707" name="Text Box 4"/>
          <p:cNvSpPr txBox="1">
            <a:spLocks noChangeArrowheads="1"/>
          </p:cNvSpPr>
          <p:nvPr/>
        </p:nvSpPr>
        <p:spPr bwMode="auto">
          <a:xfrm>
            <a:off x="1981200" y="-50800"/>
            <a:ext cx="2292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Derivatives</a:t>
            </a:r>
          </a:p>
        </p:txBody>
      </p:sp>
      <p:pic>
        <p:nvPicPr>
          <p:cNvPr id="328708" name="Picture 5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1450" y="990600"/>
            <a:ext cx="2952750" cy="1847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8709" name="Text Box 7"/>
          <p:cNvSpPr txBox="1">
            <a:spLocks noChangeArrowheads="1"/>
          </p:cNvSpPr>
          <p:nvPr/>
        </p:nvSpPr>
        <p:spPr bwMode="auto">
          <a:xfrm>
            <a:off x="152400" y="547688"/>
            <a:ext cx="2828925" cy="519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</a:t>
            </a:r>
            <a:r>
              <a:rPr lang="en-US" altLang="en-US" sz="2800"/>
              <a:t> f</a:t>
            </a:r>
            <a:r>
              <a:rPr lang="en-US" altLang="en-US" sz="2800" i="0"/>
              <a:t>.</a:t>
            </a:r>
          </a:p>
        </p:txBody>
      </p:sp>
      <p:sp>
        <p:nvSpPr>
          <p:cNvPr id="328710" name="Text Box 8"/>
          <p:cNvSpPr txBox="1">
            <a:spLocks noChangeArrowheads="1"/>
          </p:cNvSpPr>
          <p:nvPr/>
        </p:nvSpPr>
        <p:spPr bwMode="auto">
          <a:xfrm>
            <a:off x="5257800" y="-61913"/>
            <a:ext cx="39131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Its derivative </a:t>
            </a:r>
            <a:r>
              <a:rPr lang="en-US" altLang="en-US" sz="2800" baseline="30000"/>
              <a:t>df</a:t>
            </a:r>
            <a:r>
              <a:rPr lang="en-US" altLang="en-US" sz="2800" i="0"/>
              <a:t>/</a:t>
            </a:r>
            <a:r>
              <a:rPr lang="en-US" altLang="en-US" sz="2800" baseline="-25000"/>
              <a:t>dx</a:t>
            </a:r>
            <a:r>
              <a:rPr lang="en-US" altLang="en-US" sz="2800" i="0"/>
              <a:t>.</a:t>
            </a:r>
          </a:p>
        </p:txBody>
      </p:sp>
      <p:sp>
        <p:nvSpPr>
          <p:cNvPr id="328711" name="Rectangle 10"/>
          <p:cNvSpPr>
            <a:spLocks noChangeArrowheads="1"/>
          </p:cNvSpPr>
          <p:nvPr/>
        </p:nvSpPr>
        <p:spPr bwMode="auto">
          <a:xfrm>
            <a:off x="4957763" y="5326063"/>
            <a:ext cx="228600" cy="3048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sp>
        <p:nvSpPr>
          <p:cNvPr id="328712" name="Text Box 9"/>
          <p:cNvSpPr txBox="1">
            <a:spLocks noChangeArrowheads="1"/>
          </p:cNvSpPr>
          <p:nvPr/>
        </p:nvSpPr>
        <p:spPr bwMode="auto">
          <a:xfrm>
            <a:off x="4956175" y="5245100"/>
            <a:ext cx="285750" cy="336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b="1" i="0">
                <a:solidFill>
                  <a:schemeClr val="bg2"/>
                </a:solidFill>
              </a:rPr>
              <a:t>g</a:t>
            </a:r>
          </a:p>
        </p:txBody>
      </p:sp>
      <p:pic>
        <p:nvPicPr>
          <p:cNvPr id="328713" name="Picture 11" descr="capture7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352800" y="552450"/>
            <a:ext cx="4991100" cy="2781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9730" name="Text Box 4"/>
          <p:cNvSpPr txBox="1">
            <a:spLocks noChangeArrowheads="1"/>
          </p:cNvSpPr>
          <p:nvPr/>
        </p:nvSpPr>
        <p:spPr bwMode="auto">
          <a:xfrm>
            <a:off x="3275013" y="-50800"/>
            <a:ext cx="1784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Simplify</a:t>
            </a:r>
          </a:p>
        </p:txBody>
      </p:sp>
      <p:sp>
        <p:nvSpPr>
          <p:cNvPr id="329731" name="Text Box 5"/>
          <p:cNvSpPr txBox="1">
            <a:spLocks noChangeArrowheads="1"/>
          </p:cNvSpPr>
          <p:nvPr/>
        </p:nvSpPr>
        <p:spPr bwMode="auto">
          <a:xfrm>
            <a:off x="457200" y="600075"/>
            <a:ext cx="28289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Input: a function </a:t>
            </a:r>
            <a:r>
              <a:rPr lang="en-US" altLang="en-US" sz="2800"/>
              <a:t>f</a:t>
            </a:r>
            <a:r>
              <a:rPr lang="en-US" altLang="en-US" sz="2800" i="0"/>
              <a:t>.</a:t>
            </a:r>
          </a:p>
        </p:txBody>
      </p:sp>
      <p:sp>
        <p:nvSpPr>
          <p:cNvPr id="329732" name="Text Box 6"/>
          <p:cNvSpPr txBox="1">
            <a:spLocks noChangeArrowheads="1"/>
          </p:cNvSpPr>
          <p:nvPr/>
        </p:nvSpPr>
        <p:spPr bwMode="auto">
          <a:xfrm>
            <a:off x="561975" y="5029200"/>
            <a:ext cx="307498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Output: </a:t>
            </a:r>
            <a:r>
              <a:rPr lang="en-US" altLang="en-US" sz="2800"/>
              <a:t>f</a:t>
            </a:r>
            <a:r>
              <a:rPr lang="en-US" altLang="en-US" sz="2800" i="0"/>
              <a:t> simplified.</a:t>
            </a:r>
          </a:p>
        </p:txBody>
      </p:sp>
      <p:pic>
        <p:nvPicPr>
          <p:cNvPr id="329733" name="Picture 7" descr="capture1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1116013"/>
            <a:ext cx="8620125" cy="3913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29734" name="Rectangle 8"/>
          <p:cNvSpPr>
            <a:spLocks noChangeArrowheads="1"/>
          </p:cNvSpPr>
          <p:nvPr/>
        </p:nvSpPr>
        <p:spPr bwMode="auto">
          <a:xfrm>
            <a:off x="381000" y="1219200"/>
            <a:ext cx="2362200" cy="1752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 i="0"/>
          </a:p>
        </p:txBody>
      </p:sp>
      <p:pic>
        <p:nvPicPr>
          <p:cNvPr id="571401" name="Picture 9" descr="capture12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75100" y="4800600"/>
            <a:ext cx="2578100" cy="2017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5714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0754" name="Picture 41" descr="capture1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6200" y="76200"/>
            <a:ext cx="7734300" cy="487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15044" name="Picture 4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8200" y="2584450"/>
            <a:ext cx="3260725" cy="42735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40"/>
          <p:cNvGrpSpPr>
            <a:grpSpLocks/>
          </p:cNvGrpSpPr>
          <p:nvPr/>
        </p:nvGrpSpPr>
        <p:grpSpPr bwMode="auto">
          <a:xfrm>
            <a:off x="3332163" y="2514600"/>
            <a:ext cx="5811837" cy="4337050"/>
            <a:chOff x="2099" y="1584"/>
            <a:chExt cx="3661" cy="2732"/>
          </a:xfrm>
        </p:grpSpPr>
        <p:pic>
          <p:nvPicPr>
            <p:cNvPr id="330758" name="Picture 5" descr="capture6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99" y="3024"/>
              <a:ext cx="1562" cy="12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330759" name="Group 7"/>
            <p:cNvGrpSpPr>
              <a:grpSpLocks/>
            </p:cNvGrpSpPr>
            <p:nvPr/>
          </p:nvGrpSpPr>
          <p:grpSpPr bwMode="auto">
            <a:xfrm flipH="1">
              <a:off x="3696" y="1584"/>
              <a:ext cx="240" cy="626"/>
              <a:chOff x="2308" y="1513"/>
              <a:chExt cx="1162" cy="2570"/>
            </a:xfrm>
          </p:grpSpPr>
          <p:grpSp>
            <p:nvGrpSpPr>
              <p:cNvPr id="330777" name="Group 8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30785" name="Freeform 9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6" name="Freeform 10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7" name="Freeform 11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8" name="Freeform 12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89" name="Freeform 13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90" name="Freeform 14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0778" name="Freeform 15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79" name="Freeform 16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80" name="Oval 17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81" name="Oval 18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82" name="Oval 19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83" name="Oval 20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84" name="Oval 21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330760" name="Group 22"/>
            <p:cNvGrpSpPr>
              <a:grpSpLocks/>
            </p:cNvGrpSpPr>
            <p:nvPr/>
          </p:nvGrpSpPr>
          <p:grpSpPr bwMode="auto">
            <a:xfrm flipH="1">
              <a:off x="3744" y="2926"/>
              <a:ext cx="240" cy="626"/>
              <a:chOff x="2308" y="1513"/>
              <a:chExt cx="1162" cy="2570"/>
            </a:xfrm>
          </p:grpSpPr>
          <p:grpSp>
            <p:nvGrpSpPr>
              <p:cNvPr id="330763" name="Group 23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30771" name="Freeform 24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2" name="Freeform 25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3" name="Freeform 26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4" name="Freeform 27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5" name="Freeform 28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0776" name="Freeform 29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30764" name="Freeform 30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65" name="Freeform 31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0766" name="Oval 32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67" name="Oval 33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68" name="Oval 34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69" name="Oval 35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30770" name="Oval 36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30761" name="Rectangle 38"/>
            <p:cNvSpPr>
              <a:spLocks noChangeArrowheads="1"/>
            </p:cNvSpPr>
            <p:nvPr/>
          </p:nvSpPr>
          <p:spPr bwMode="auto">
            <a:xfrm>
              <a:off x="4032" y="1776"/>
              <a:ext cx="576" cy="336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0762" name="Rectangle 39"/>
            <p:cNvSpPr>
              <a:spLocks noChangeArrowheads="1"/>
            </p:cNvSpPr>
            <p:nvPr/>
          </p:nvSpPr>
          <p:spPr bwMode="auto">
            <a:xfrm>
              <a:off x="4032" y="2208"/>
              <a:ext cx="1728" cy="2108"/>
            </a:xfrm>
            <a:prstGeom prst="rect">
              <a:avLst/>
            </a:prstGeom>
            <a:noFill/>
            <a:ln w="38100">
              <a:solidFill>
                <a:srgbClr val="FF99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330757" name="Text Box 43"/>
          <p:cNvSpPr txBox="1">
            <a:spLocks noChangeArrowheads="1"/>
          </p:cNvSpPr>
          <p:nvPr/>
        </p:nvSpPr>
        <p:spPr bwMode="auto">
          <a:xfrm>
            <a:off x="3275013" y="-31750"/>
            <a:ext cx="178435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Simplify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0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50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50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2" name="Rectangle 28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Iterate over all s-t Paths</a:t>
            </a:r>
          </a:p>
        </p:txBody>
      </p:sp>
      <p:sp>
        <p:nvSpPr>
          <p:cNvPr id="35" name="Text Box 2"/>
          <p:cNvSpPr txBox="1">
            <a:spLocks noChangeArrowheads="1"/>
          </p:cNvSpPr>
          <p:nvPr/>
        </p:nvSpPr>
        <p:spPr bwMode="auto">
          <a:xfrm>
            <a:off x="381000" y="609600"/>
            <a:ext cx="85344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Precondition: </a:t>
            </a:r>
            <a:r>
              <a:rPr lang="en-US" altLang="en-US" sz="2800" i="0" dirty="0"/>
              <a:t>Directed Acyclic Graph</a:t>
            </a:r>
            <a:endParaRPr lang="en-US" altLang="en-US" sz="2800" i="0" dirty="0">
              <a:solidFill>
                <a:schemeClr val="accent2"/>
              </a:solidFill>
            </a:endParaRPr>
          </a:p>
          <a:p>
            <a:pPr eaLnBrk="1" hangingPunct="1">
              <a:buNone/>
            </a:pPr>
            <a:r>
              <a:rPr lang="en-US" altLang="en-US" sz="2800" i="0" dirty="0" err="1">
                <a:solidFill>
                  <a:schemeClr val="accent1"/>
                </a:solidFill>
              </a:rPr>
              <a:t>Postcondition</a:t>
            </a:r>
            <a:r>
              <a:rPr lang="en-US" altLang="en-US" sz="2800" i="0" dirty="0">
                <a:solidFill>
                  <a:schemeClr val="accent1"/>
                </a:solidFill>
              </a:rPr>
              <a:t>:</a:t>
            </a:r>
            <a:r>
              <a:rPr lang="en-US" altLang="en-US" sz="2800" i="0" dirty="0"/>
              <a:t> Iterate over all s-t paths.</a:t>
            </a:r>
          </a:p>
        </p:txBody>
      </p:sp>
      <p:sp>
        <p:nvSpPr>
          <p:cNvPr id="33" name="Freeform 58"/>
          <p:cNvSpPr>
            <a:spLocks/>
          </p:cNvSpPr>
          <p:nvPr/>
        </p:nvSpPr>
        <p:spPr bwMode="auto">
          <a:xfrm>
            <a:off x="6604041" y="3530528"/>
            <a:ext cx="2235159" cy="3022671"/>
          </a:xfrm>
          <a:custGeom>
            <a:avLst/>
            <a:gdLst>
              <a:gd name="T0" fmla="*/ 48 w 576"/>
              <a:gd name="T1" fmla="*/ 0 h 1488"/>
              <a:gd name="T2" fmla="*/ 0 w 576"/>
              <a:gd name="T3" fmla="*/ 960 h 1488"/>
              <a:gd name="T4" fmla="*/ 576 w 576"/>
              <a:gd name="T5" fmla="*/ 1488 h 1488"/>
              <a:gd name="T6" fmla="*/ 0 60000 65536"/>
              <a:gd name="T7" fmla="*/ 0 60000 65536"/>
              <a:gd name="T8" fmla="*/ 0 60000 65536"/>
              <a:gd name="T9" fmla="*/ 0 w 576"/>
              <a:gd name="T10" fmla="*/ 0 h 1488"/>
              <a:gd name="T11" fmla="*/ 576 w 576"/>
              <a:gd name="T12" fmla="*/ 1488 h 1488"/>
              <a:gd name="connsiteX0" fmla="*/ 833 w 12803"/>
              <a:gd name="connsiteY0" fmla="*/ 0 h 10000"/>
              <a:gd name="connsiteX1" fmla="*/ 0 w 12803"/>
              <a:gd name="connsiteY1" fmla="*/ 6452 h 10000"/>
              <a:gd name="connsiteX2" fmla="*/ 12083 w 12803"/>
              <a:gd name="connsiteY2" fmla="*/ 6613 h 10000"/>
              <a:gd name="connsiteX3" fmla="*/ 10000 w 12803"/>
              <a:gd name="connsiteY3" fmla="*/ 10000 h 10000"/>
              <a:gd name="connsiteX0" fmla="*/ 833 w 17122"/>
              <a:gd name="connsiteY0" fmla="*/ 0 h 10000"/>
              <a:gd name="connsiteX1" fmla="*/ 0 w 17122"/>
              <a:gd name="connsiteY1" fmla="*/ 6452 h 10000"/>
              <a:gd name="connsiteX2" fmla="*/ 16806 w 17122"/>
              <a:gd name="connsiteY2" fmla="*/ 3172 h 10000"/>
              <a:gd name="connsiteX3" fmla="*/ 12083 w 17122"/>
              <a:gd name="connsiteY3" fmla="*/ 6613 h 10000"/>
              <a:gd name="connsiteX4" fmla="*/ 10000 w 17122"/>
              <a:gd name="connsiteY4" fmla="*/ 10000 h 10000"/>
              <a:gd name="connsiteX0" fmla="*/ 11389 w 17122"/>
              <a:gd name="connsiteY0" fmla="*/ 0 h 12796"/>
              <a:gd name="connsiteX1" fmla="*/ 0 w 17122"/>
              <a:gd name="connsiteY1" fmla="*/ 9248 h 12796"/>
              <a:gd name="connsiteX2" fmla="*/ 16806 w 17122"/>
              <a:gd name="connsiteY2" fmla="*/ 5968 h 12796"/>
              <a:gd name="connsiteX3" fmla="*/ 12083 w 17122"/>
              <a:gd name="connsiteY3" fmla="*/ 9409 h 12796"/>
              <a:gd name="connsiteX4" fmla="*/ 10000 w 17122"/>
              <a:gd name="connsiteY4" fmla="*/ 12796 h 12796"/>
              <a:gd name="connsiteX0" fmla="*/ 10834 w 16567"/>
              <a:gd name="connsiteY0" fmla="*/ 0 h 12796"/>
              <a:gd name="connsiteX1" fmla="*/ 1 w 16567"/>
              <a:gd name="connsiteY1" fmla="*/ 2420 h 12796"/>
              <a:gd name="connsiteX2" fmla="*/ 16251 w 16567"/>
              <a:gd name="connsiteY2" fmla="*/ 5968 h 12796"/>
              <a:gd name="connsiteX3" fmla="*/ 11528 w 16567"/>
              <a:gd name="connsiteY3" fmla="*/ 9409 h 12796"/>
              <a:gd name="connsiteX4" fmla="*/ 9445 w 16567"/>
              <a:gd name="connsiteY4" fmla="*/ 12796 h 12796"/>
              <a:gd name="connsiteX0" fmla="*/ 10833 w 16566"/>
              <a:gd name="connsiteY0" fmla="*/ 0 h 12796"/>
              <a:gd name="connsiteX1" fmla="*/ 0 w 16566"/>
              <a:gd name="connsiteY1" fmla="*/ 2420 h 12796"/>
              <a:gd name="connsiteX2" fmla="*/ 16250 w 16566"/>
              <a:gd name="connsiteY2" fmla="*/ 5968 h 12796"/>
              <a:gd name="connsiteX3" fmla="*/ 11527 w 16566"/>
              <a:gd name="connsiteY3" fmla="*/ 9409 h 12796"/>
              <a:gd name="connsiteX4" fmla="*/ 9444 w 16566"/>
              <a:gd name="connsiteY4" fmla="*/ 12796 h 12796"/>
              <a:gd name="connsiteX0" fmla="*/ 10833 w 16566"/>
              <a:gd name="connsiteY0" fmla="*/ 0 h 12796"/>
              <a:gd name="connsiteX1" fmla="*/ 0 w 16566"/>
              <a:gd name="connsiteY1" fmla="*/ 2420 h 12796"/>
              <a:gd name="connsiteX2" fmla="*/ 16250 w 16566"/>
              <a:gd name="connsiteY2" fmla="*/ 5968 h 12796"/>
              <a:gd name="connsiteX3" fmla="*/ 11527 w 16566"/>
              <a:gd name="connsiteY3" fmla="*/ 9409 h 12796"/>
              <a:gd name="connsiteX4" fmla="*/ 9444 w 16566"/>
              <a:gd name="connsiteY4" fmla="*/ 12796 h 12796"/>
              <a:gd name="connsiteX0" fmla="*/ 10833 w 16566"/>
              <a:gd name="connsiteY0" fmla="*/ 0 h 12796"/>
              <a:gd name="connsiteX1" fmla="*/ 0 w 16566"/>
              <a:gd name="connsiteY1" fmla="*/ 2420 h 12796"/>
              <a:gd name="connsiteX2" fmla="*/ 16250 w 16566"/>
              <a:gd name="connsiteY2" fmla="*/ 5968 h 12796"/>
              <a:gd name="connsiteX3" fmla="*/ 11527 w 16566"/>
              <a:gd name="connsiteY3" fmla="*/ 9409 h 12796"/>
              <a:gd name="connsiteX4" fmla="*/ 9444 w 16566"/>
              <a:gd name="connsiteY4" fmla="*/ 12796 h 12796"/>
              <a:gd name="connsiteX0" fmla="*/ 10833 w 16250"/>
              <a:gd name="connsiteY0" fmla="*/ 0 h 12796"/>
              <a:gd name="connsiteX1" fmla="*/ 0 w 16250"/>
              <a:gd name="connsiteY1" fmla="*/ 2420 h 12796"/>
              <a:gd name="connsiteX2" fmla="*/ 16250 w 16250"/>
              <a:gd name="connsiteY2" fmla="*/ 5968 h 12796"/>
              <a:gd name="connsiteX3" fmla="*/ 11527 w 16250"/>
              <a:gd name="connsiteY3" fmla="*/ 9409 h 12796"/>
              <a:gd name="connsiteX4" fmla="*/ 9444 w 16250"/>
              <a:gd name="connsiteY4" fmla="*/ 12796 h 12796"/>
              <a:gd name="connsiteX0" fmla="*/ 10833 w 16250"/>
              <a:gd name="connsiteY0" fmla="*/ 0 h 12796"/>
              <a:gd name="connsiteX1" fmla="*/ 0 w 16250"/>
              <a:gd name="connsiteY1" fmla="*/ 2420 h 12796"/>
              <a:gd name="connsiteX2" fmla="*/ 16250 w 16250"/>
              <a:gd name="connsiteY2" fmla="*/ 5968 h 12796"/>
              <a:gd name="connsiteX3" fmla="*/ 11527 w 16250"/>
              <a:gd name="connsiteY3" fmla="*/ 9409 h 12796"/>
              <a:gd name="connsiteX4" fmla="*/ 9444 w 16250"/>
              <a:gd name="connsiteY4" fmla="*/ 12796 h 12796"/>
              <a:gd name="connsiteX0" fmla="*/ 10833 w 24444"/>
              <a:gd name="connsiteY0" fmla="*/ 0 h 12796"/>
              <a:gd name="connsiteX1" fmla="*/ 0 w 24444"/>
              <a:gd name="connsiteY1" fmla="*/ 2420 h 12796"/>
              <a:gd name="connsiteX2" fmla="*/ 16250 w 24444"/>
              <a:gd name="connsiteY2" fmla="*/ 5968 h 12796"/>
              <a:gd name="connsiteX3" fmla="*/ 24444 w 24444"/>
              <a:gd name="connsiteY3" fmla="*/ 9409 h 12796"/>
              <a:gd name="connsiteX4" fmla="*/ 9444 w 24444"/>
              <a:gd name="connsiteY4" fmla="*/ 12796 h 12796"/>
              <a:gd name="connsiteX0" fmla="*/ 10833 w 24444"/>
              <a:gd name="connsiteY0" fmla="*/ 0 h 12796"/>
              <a:gd name="connsiteX1" fmla="*/ 0 w 24444"/>
              <a:gd name="connsiteY1" fmla="*/ 2420 h 12796"/>
              <a:gd name="connsiteX2" fmla="*/ 16250 w 24444"/>
              <a:gd name="connsiteY2" fmla="*/ 5968 h 12796"/>
              <a:gd name="connsiteX3" fmla="*/ 24444 w 24444"/>
              <a:gd name="connsiteY3" fmla="*/ 9409 h 12796"/>
              <a:gd name="connsiteX4" fmla="*/ 9444 w 24444"/>
              <a:gd name="connsiteY4" fmla="*/ 12796 h 12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444" h="12796">
                <a:moveTo>
                  <a:pt x="10833" y="0"/>
                </a:moveTo>
                <a:lnTo>
                  <a:pt x="0" y="2420"/>
                </a:lnTo>
                <a:cubicBezTo>
                  <a:pt x="5417" y="3603"/>
                  <a:pt x="12176" y="4803"/>
                  <a:pt x="16250" y="5968"/>
                </a:cubicBezTo>
                <a:lnTo>
                  <a:pt x="24444" y="9409"/>
                </a:lnTo>
                <a:lnTo>
                  <a:pt x="9444" y="12796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8886600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5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5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 uiExpand="1" build="p" bldLvl="2" autoUpdateAnimBg="0"/>
      <p:bldP spid="33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530" name="Picture 2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491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531" name="Rectangle 27"/>
          <p:cNvSpPr>
            <a:spLocks noChangeArrowheads="1"/>
          </p:cNvSpPr>
          <p:nvPr/>
        </p:nvSpPr>
        <p:spPr bwMode="auto">
          <a:xfrm>
            <a:off x="381000" y="2729805"/>
            <a:ext cx="5404749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Iterate(</a:t>
            </a:r>
            <a:r>
              <a:rPr lang="en-US" altLang="en-US" sz="2800" i="0" dirty="0" err="1">
                <a:solidFill>
                  <a:schemeClr val="accent1"/>
                </a:solidFill>
              </a:rPr>
              <a:t>G,s,t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loop over all edges &lt;</a:t>
            </a:r>
            <a:r>
              <a:rPr lang="en-US" altLang="en-US" sz="2800" i="0" dirty="0" err="1">
                <a:solidFill>
                  <a:schemeClr val="accent1"/>
                </a:solidFill>
              </a:rPr>
              <a:t>s,v</a:t>
            </a:r>
            <a:r>
              <a:rPr lang="en-US" altLang="en-US" sz="2800" i="0" dirty="0">
                <a:solidFill>
                  <a:schemeClr val="accent1"/>
                </a:solidFill>
              </a:rPr>
              <a:t>&gt;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    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      print “</a:t>
            </a:r>
            <a:r>
              <a:rPr lang="en-US" altLang="en-US" sz="2800" i="0" dirty="0">
                <a:solidFill>
                  <a:schemeClr val="accent1"/>
                </a:solidFill>
                <a:sym typeface="Symbol" panose="05050102010706020507" pitchFamily="18" charset="2"/>
              </a:rPr>
              <a:t></a:t>
            </a:r>
            <a:r>
              <a:rPr lang="en-US" altLang="en-US" sz="2800" i="0" dirty="0" err="1">
                <a:solidFill>
                  <a:schemeClr val="accent1"/>
                </a:solidFill>
              </a:rPr>
              <a:t>s,v</a:t>
            </a:r>
            <a:r>
              <a:rPr lang="en-US" altLang="en-US" sz="2800" i="0" dirty="0">
                <a:solidFill>
                  <a:schemeClr val="accent1"/>
                </a:solidFill>
                <a:sym typeface="Symbol" panose="05050102010706020507" pitchFamily="18" charset="2"/>
              </a:rPr>
              <a:t>”+    </a:t>
            </a:r>
            <a:r>
              <a:rPr lang="en-US" altLang="en-US" sz="2800" i="0" dirty="0">
                <a:solidFill>
                  <a:schemeClr val="accent1"/>
                </a:solidFill>
              </a:rPr>
              <a:t>Iterate(</a:t>
            </a:r>
            <a:r>
              <a:rPr lang="en-US" altLang="en-US" sz="2800" i="0" dirty="0" err="1">
                <a:solidFill>
                  <a:schemeClr val="accent1"/>
                </a:solidFill>
              </a:rPr>
              <a:t>G,v,t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</p:txBody>
      </p:sp>
      <p:sp>
        <p:nvSpPr>
          <p:cNvPr id="22532" name="Rectangle 28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Iterate over all s-t Paths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6101556" y="3240882"/>
            <a:ext cx="1524794" cy="873918"/>
            <a:chOff x="6101556" y="3240882"/>
            <a:chExt cx="1524794" cy="873918"/>
          </a:xfrm>
        </p:grpSpPr>
        <p:sp>
          <p:nvSpPr>
            <p:cNvPr id="22536" name="Line 50"/>
            <p:cNvSpPr>
              <a:spLocks noChangeShapeType="1"/>
            </p:cNvSpPr>
            <p:nvPr/>
          </p:nvSpPr>
          <p:spPr bwMode="auto">
            <a:xfrm flipH="1">
              <a:off x="6559550" y="3505200"/>
              <a:ext cx="1066800" cy="609600"/>
            </a:xfrm>
            <a:prstGeom prst="line">
              <a:avLst/>
            </a:prstGeom>
            <a:noFill/>
            <a:ln w="38100">
              <a:solidFill>
                <a:schemeClr val="accent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2537" name="Group 51"/>
            <p:cNvGrpSpPr>
              <a:grpSpLocks noChangeAspect="1"/>
            </p:cNvGrpSpPr>
            <p:nvPr/>
          </p:nvGrpSpPr>
          <p:grpSpPr bwMode="auto">
            <a:xfrm rot="16628987" flipH="1">
              <a:off x="6197600" y="3144838"/>
              <a:ext cx="798512" cy="990600"/>
              <a:chOff x="2227" y="1194"/>
              <a:chExt cx="1944" cy="2413"/>
            </a:xfrm>
          </p:grpSpPr>
          <p:sp>
            <p:nvSpPr>
              <p:cNvPr id="22539" name="Freeform 52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7 w 600"/>
                  <a:gd name="T1" fmla="*/ 3 h 608"/>
                  <a:gd name="T2" fmla="*/ 16 w 600"/>
                  <a:gd name="T3" fmla="*/ 2 h 608"/>
                  <a:gd name="T4" fmla="*/ 15 w 600"/>
                  <a:gd name="T5" fmla="*/ 1 h 608"/>
                  <a:gd name="T6" fmla="*/ 13 w 600"/>
                  <a:gd name="T7" fmla="*/ 1 h 608"/>
                  <a:gd name="T8" fmla="*/ 8 w 600"/>
                  <a:gd name="T9" fmla="*/ 0 h 608"/>
                  <a:gd name="T10" fmla="*/ 4 w 600"/>
                  <a:gd name="T11" fmla="*/ 1 h 608"/>
                  <a:gd name="T12" fmla="*/ 1 w 600"/>
                  <a:gd name="T13" fmla="*/ 1 h 608"/>
                  <a:gd name="T14" fmla="*/ 0 w 600"/>
                  <a:gd name="T15" fmla="*/ 2 h 608"/>
                  <a:gd name="T16" fmla="*/ 1 w 600"/>
                  <a:gd name="T17" fmla="*/ 3 h 608"/>
                  <a:gd name="T18" fmla="*/ 2 w 600"/>
                  <a:gd name="T19" fmla="*/ 4 h 608"/>
                  <a:gd name="T20" fmla="*/ 4 w 600"/>
                  <a:gd name="T21" fmla="*/ 5 h 608"/>
                  <a:gd name="T22" fmla="*/ 6 w 600"/>
                  <a:gd name="T23" fmla="*/ 6 h 608"/>
                  <a:gd name="T24" fmla="*/ 8 w 600"/>
                  <a:gd name="T25" fmla="*/ 6 h 608"/>
                  <a:gd name="T26" fmla="*/ 11 w 600"/>
                  <a:gd name="T27" fmla="*/ 6 h 608"/>
                  <a:gd name="T28" fmla="*/ 14 w 600"/>
                  <a:gd name="T29" fmla="*/ 5 h 608"/>
                  <a:gd name="T30" fmla="*/ 15 w 600"/>
                  <a:gd name="T31" fmla="*/ 4 h 608"/>
                  <a:gd name="T32" fmla="*/ 17 w 600"/>
                  <a:gd name="T33" fmla="*/ 4 h 608"/>
                  <a:gd name="T34" fmla="*/ 18 w 600"/>
                  <a:gd name="T35" fmla="*/ 3 h 608"/>
                  <a:gd name="T36" fmla="*/ 25 w 600"/>
                  <a:gd name="T37" fmla="*/ 3 h 608"/>
                  <a:gd name="T38" fmla="*/ 26 w 600"/>
                  <a:gd name="T39" fmla="*/ 2 h 608"/>
                  <a:gd name="T40" fmla="*/ 25 w 600"/>
                  <a:gd name="T41" fmla="*/ 2 h 608"/>
                  <a:gd name="T42" fmla="*/ 17 w 600"/>
                  <a:gd name="T43" fmla="*/ 3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0" name="Freeform 53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9 w 619"/>
                  <a:gd name="T1" fmla="*/ 9 h 1085"/>
                  <a:gd name="T2" fmla="*/ 12 w 619"/>
                  <a:gd name="T3" fmla="*/ 4 h 1085"/>
                  <a:gd name="T4" fmla="*/ 18 w 619"/>
                  <a:gd name="T5" fmla="*/ 1 h 1085"/>
                  <a:gd name="T6" fmla="*/ 20 w 619"/>
                  <a:gd name="T7" fmla="*/ 0 h 1085"/>
                  <a:gd name="T8" fmla="*/ 24 w 619"/>
                  <a:gd name="T9" fmla="*/ 2 h 1085"/>
                  <a:gd name="T10" fmla="*/ 26 w 619"/>
                  <a:gd name="T11" fmla="*/ 5 h 1085"/>
                  <a:gd name="T12" fmla="*/ 26 w 619"/>
                  <a:gd name="T13" fmla="*/ 9 h 1085"/>
                  <a:gd name="T14" fmla="*/ 23 w 619"/>
                  <a:gd name="T15" fmla="*/ 17 h 1085"/>
                  <a:gd name="T16" fmla="*/ 20 w 619"/>
                  <a:gd name="T17" fmla="*/ 24 h 1085"/>
                  <a:gd name="T18" fmla="*/ 18 w 619"/>
                  <a:gd name="T19" fmla="*/ 29 h 1085"/>
                  <a:gd name="T20" fmla="*/ 18 w 619"/>
                  <a:gd name="T21" fmla="*/ 35 h 1085"/>
                  <a:gd name="T22" fmla="*/ 18 w 619"/>
                  <a:gd name="T23" fmla="*/ 41 h 1085"/>
                  <a:gd name="T24" fmla="*/ 20 w 619"/>
                  <a:gd name="T25" fmla="*/ 46 h 1085"/>
                  <a:gd name="T26" fmla="*/ 20 w 619"/>
                  <a:gd name="T27" fmla="*/ 53 h 1085"/>
                  <a:gd name="T28" fmla="*/ 18 w 619"/>
                  <a:gd name="T29" fmla="*/ 57 h 1085"/>
                  <a:gd name="T30" fmla="*/ 15 w 619"/>
                  <a:gd name="T31" fmla="*/ 59 h 1085"/>
                  <a:gd name="T32" fmla="*/ 11 w 619"/>
                  <a:gd name="T33" fmla="*/ 61 h 1085"/>
                  <a:gd name="T34" fmla="*/ 7 w 619"/>
                  <a:gd name="T35" fmla="*/ 61 h 1085"/>
                  <a:gd name="T36" fmla="*/ 4 w 619"/>
                  <a:gd name="T37" fmla="*/ 59 h 1085"/>
                  <a:gd name="T38" fmla="*/ 1 w 619"/>
                  <a:gd name="T39" fmla="*/ 52 h 1085"/>
                  <a:gd name="T40" fmla="*/ 0 w 619"/>
                  <a:gd name="T41" fmla="*/ 45 h 1085"/>
                  <a:gd name="T42" fmla="*/ 1 w 619"/>
                  <a:gd name="T43" fmla="*/ 36 h 1085"/>
                  <a:gd name="T44" fmla="*/ 3 w 619"/>
                  <a:gd name="T45" fmla="*/ 24 h 1085"/>
                  <a:gd name="T46" fmla="*/ 5 w 619"/>
                  <a:gd name="T47" fmla="*/ 15 h 1085"/>
                  <a:gd name="T48" fmla="*/ 9 w 619"/>
                  <a:gd name="T49" fmla="*/ 9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1" name="Freeform 54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3 h 808"/>
                  <a:gd name="T2" fmla="*/ 90 w 782"/>
                  <a:gd name="T3" fmla="*/ 0 h 808"/>
                  <a:gd name="T4" fmla="*/ 220 w 782"/>
                  <a:gd name="T5" fmla="*/ 0 h 808"/>
                  <a:gd name="T6" fmla="*/ 463 w 782"/>
                  <a:gd name="T7" fmla="*/ 1 h 808"/>
                  <a:gd name="T8" fmla="*/ 751 w 782"/>
                  <a:gd name="T9" fmla="*/ 1 h 808"/>
                  <a:gd name="T10" fmla="*/ 857 w 782"/>
                  <a:gd name="T11" fmla="*/ 2 h 808"/>
                  <a:gd name="T12" fmla="*/ 906 w 782"/>
                  <a:gd name="T13" fmla="*/ 3 h 808"/>
                  <a:gd name="T14" fmla="*/ 916 w 782"/>
                  <a:gd name="T15" fmla="*/ 6 h 808"/>
                  <a:gd name="T16" fmla="*/ 883 w 782"/>
                  <a:gd name="T17" fmla="*/ 8 h 808"/>
                  <a:gd name="T18" fmla="*/ 794 w 782"/>
                  <a:gd name="T19" fmla="*/ 11 h 808"/>
                  <a:gd name="T20" fmla="*/ 680 w 782"/>
                  <a:gd name="T21" fmla="*/ 14 h 808"/>
                  <a:gd name="T22" fmla="*/ 593 w 782"/>
                  <a:gd name="T23" fmla="*/ 16 h 808"/>
                  <a:gd name="T24" fmla="*/ 557 w 782"/>
                  <a:gd name="T25" fmla="*/ 19 h 808"/>
                  <a:gd name="T26" fmla="*/ 532 w 782"/>
                  <a:gd name="T27" fmla="*/ 20 h 808"/>
                  <a:gd name="T28" fmla="*/ 541 w 782"/>
                  <a:gd name="T29" fmla="*/ 21 h 808"/>
                  <a:gd name="T30" fmla="*/ 547 w 782"/>
                  <a:gd name="T31" fmla="*/ 22 h 808"/>
                  <a:gd name="T32" fmla="*/ 650 w 782"/>
                  <a:gd name="T33" fmla="*/ 22 h 808"/>
                  <a:gd name="T34" fmla="*/ 813 w 782"/>
                  <a:gd name="T35" fmla="*/ 21 h 808"/>
                  <a:gd name="T36" fmla="*/ 916 w 782"/>
                  <a:gd name="T37" fmla="*/ 21 h 808"/>
                  <a:gd name="T38" fmla="*/ 1024 w 782"/>
                  <a:gd name="T39" fmla="*/ 22 h 808"/>
                  <a:gd name="T40" fmla="*/ 1057 w 782"/>
                  <a:gd name="T41" fmla="*/ 23 h 808"/>
                  <a:gd name="T42" fmla="*/ 1024 w 782"/>
                  <a:gd name="T43" fmla="*/ 25 h 808"/>
                  <a:gd name="T44" fmla="*/ 979 w 782"/>
                  <a:gd name="T45" fmla="*/ 25 h 808"/>
                  <a:gd name="T46" fmla="*/ 906 w 782"/>
                  <a:gd name="T47" fmla="*/ 25 h 808"/>
                  <a:gd name="T48" fmla="*/ 809 w 782"/>
                  <a:gd name="T49" fmla="*/ 23 h 808"/>
                  <a:gd name="T50" fmla="*/ 703 w 782"/>
                  <a:gd name="T51" fmla="*/ 23 h 808"/>
                  <a:gd name="T52" fmla="*/ 532 w 782"/>
                  <a:gd name="T53" fmla="*/ 25 h 808"/>
                  <a:gd name="T54" fmla="*/ 480 w 782"/>
                  <a:gd name="T55" fmla="*/ 24 h 808"/>
                  <a:gd name="T56" fmla="*/ 452 w 782"/>
                  <a:gd name="T57" fmla="*/ 23 h 808"/>
                  <a:gd name="T58" fmla="*/ 452 w 782"/>
                  <a:gd name="T59" fmla="*/ 21 h 808"/>
                  <a:gd name="T60" fmla="*/ 452 w 782"/>
                  <a:gd name="T61" fmla="*/ 18 h 808"/>
                  <a:gd name="T62" fmla="*/ 525 w 782"/>
                  <a:gd name="T63" fmla="*/ 16 h 808"/>
                  <a:gd name="T64" fmla="*/ 635 w 782"/>
                  <a:gd name="T65" fmla="*/ 12 h 808"/>
                  <a:gd name="T66" fmla="*/ 730 w 782"/>
                  <a:gd name="T67" fmla="*/ 10 h 808"/>
                  <a:gd name="T68" fmla="*/ 790 w 782"/>
                  <a:gd name="T69" fmla="*/ 8 h 808"/>
                  <a:gd name="T70" fmla="*/ 821 w 782"/>
                  <a:gd name="T71" fmla="*/ 6 h 808"/>
                  <a:gd name="T72" fmla="*/ 809 w 782"/>
                  <a:gd name="T73" fmla="*/ 5 h 808"/>
                  <a:gd name="T74" fmla="*/ 764 w 782"/>
                  <a:gd name="T75" fmla="*/ 3 h 808"/>
                  <a:gd name="T76" fmla="*/ 703 w 782"/>
                  <a:gd name="T77" fmla="*/ 3 h 808"/>
                  <a:gd name="T78" fmla="*/ 635 w 782"/>
                  <a:gd name="T79" fmla="*/ 3 h 808"/>
                  <a:gd name="T80" fmla="*/ 484 w 782"/>
                  <a:gd name="T81" fmla="*/ 3 h 808"/>
                  <a:gd name="T82" fmla="*/ 261 w 782"/>
                  <a:gd name="T83" fmla="*/ 4 h 808"/>
                  <a:gd name="T84" fmla="*/ 94 w 782"/>
                  <a:gd name="T85" fmla="*/ 4 h 808"/>
                  <a:gd name="T86" fmla="*/ 28 w 782"/>
                  <a:gd name="T87" fmla="*/ 4 h 808"/>
                  <a:gd name="T88" fmla="*/ 0 w 782"/>
                  <a:gd name="T89" fmla="*/ 3 h 808"/>
                  <a:gd name="T90" fmla="*/ 0 w 782"/>
                  <a:gd name="T91" fmla="*/ 3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2" name="Freeform 55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2806 w 992"/>
                  <a:gd name="T1" fmla="*/ 5 h 770"/>
                  <a:gd name="T2" fmla="*/ 2859 w 992"/>
                  <a:gd name="T3" fmla="*/ 4 h 770"/>
                  <a:gd name="T4" fmla="*/ 3056 w 992"/>
                  <a:gd name="T5" fmla="*/ 3 h 770"/>
                  <a:gd name="T6" fmla="*/ 3298 w 992"/>
                  <a:gd name="T7" fmla="*/ 3 h 770"/>
                  <a:gd name="T8" fmla="*/ 3443 w 992"/>
                  <a:gd name="T9" fmla="*/ 4 h 770"/>
                  <a:gd name="T10" fmla="*/ 3379 w 992"/>
                  <a:gd name="T11" fmla="*/ 5 h 770"/>
                  <a:gd name="T12" fmla="*/ 3246 w 992"/>
                  <a:gd name="T13" fmla="*/ 7 h 770"/>
                  <a:gd name="T14" fmla="*/ 2976 w 992"/>
                  <a:gd name="T15" fmla="*/ 10 h 770"/>
                  <a:gd name="T16" fmla="*/ 2643 w 992"/>
                  <a:gd name="T17" fmla="*/ 11 h 770"/>
                  <a:gd name="T18" fmla="*/ 2367 w 992"/>
                  <a:gd name="T19" fmla="*/ 12 h 770"/>
                  <a:gd name="T20" fmla="*/ 2056 w 992"/>
                  <a:gd name="T21" fmla="*/ 13 h 770"/>
                  <a:gd name="T22" fmla="*/ 1760 w 992"/>
                  <a:gd name="T23" fmla="*/ 13 h 770"/>
                  <a:gd name="T24" fmla="*/ 1535 w 992"/>
                  <a:gd name="T25" fmla="*/ 12 h 770"/>
                  <a:gd name="T26" fmla="*/ 1452 w 992"/>
                  <a:gd name="T27" fmla="*/ 11 h 770"/>
                  <a:gd name="T28" fmla="*/ 1361 w 992"/>
                  <a:gd name="T29" fmla="*/ 10 h 770"/>
                  <a:gd name="T30" fmla="*/ 1254 w 992"/>
                  <a:gd name="T31" fmla="*/ 6 h 770"/>
                  <a:gd name="T32" fmla="*/ 1174 w 992"/>
                  <a:gd name="T33" fmla="*/ 4 h 770"/>
                  <a:gd name="T34" fmla="*/ 1174 w 992"/>
                  <a:gd name="T35" fmla="*/ 2 h 770"/>
                  <a:gd name="T36" fmla="*/ 1119 w 992"/>
                  <a:gd name="T37" fmla="*/ 1 h 770"/>
                  <a:gd name="T38" fmla="*/ 965 w 992"/>
                  <a:gd name="T39" fmla="*/ 1 h 770"/>
                  <a:gd name="T40" fmla="*/ 776 w 992"/>
                  <a:gd name="T41" fmla="*/ 2 h 770"/>
                  <a:gd name="T42" fmla="*/ 599 w 992"/>
                  <a:gd name="T43" fmla="*/ 3 h 770"/>
                  <a:gd name="T44" fmla="*/ 398 w 992"/>
                  <a:gd name="T45" fmla="*/ 4 h 770"/>
                  <a:gd name="T46" fmla="*/ 92 w 992"/>
                  <a:gd name="T47" fmla="*/ 4 h 770"/>
                  <a:gd name="T48" fmla="*/ 0 w 992"/>
                  <a:gd name="T49" fmla="*/ 3 h 770"/>
                  <a:gd name="T50" fmla="*/ 0 w 992"/>
                  <a:gd name="T51" fmla="*/ 2 h 770"/>
                  <a:gd name="T52" fmla="*/ 137 w 992"/>
                  <a:gd name="T53" fmla="*/ 2 h 770"/>
                  <a:gd name="T54" fmla="*/ 284 w 992"/>
                  <a:gd name="T55" fmla="*/ 2 h 770"/>
                  <a:gd name="T56" fmla="*/ 411 w 992"/>
                  <a:gd name="T57" fmla="*/ 2 h 770"/>
                  <a:gd name="T58" fmla="*/ 655 w 992"/>
                  <a:gd name="T59" fmla="*/ 1 h 770"/>
                  <a:gd name="T60" fmla="*/ 893 w 992"/>
                  <a:gd name="T61" fmla="*/ 1 h 770"/>
                  <a:gd name="T62" fmla="*/ 1119 w 992"/>
                  <a:gd name="T63" fmla="*/ 1 h 770"/>
                  <a:gd name="T64" fmla="*/ 1441 w 992"/>
                  <a:gd name="T65" fmla="*/ 0 h 770"/>
                  <a:gd name="T66" fmla="*/ 1452 w 992"/>
                  <a:gd name="T67" fmla="*/ 1 h 770"/>
                  <a:gd name="T68" fmla="*/ 1380 w 992"/>
                  <a:gd name="T69" fmla="*/ 1 h 770"/>
                  <a:gd name="T70" fmla="*/ 1361 w 992"/>
                  <a:gd name="T71" fmla="*/ 4 h 770"/>
                  <a:gd name="T72" fmla="*/ 1452 w 992"/>
                  <a:gd name="T73" fmla="*/ 6 h 770"/>
                  <a:gd name="T74" fmla="*/ 1604 w 992"/>
                  <a:gd name="T75" fmla="*/ 8 h 770"/>
                  <a:gd name="T76" fmla="*/ 1734 w 992"/>
                  <a:gd name="T77" fmla="*/ 10 h 770"/>
                  <a:gd name="T78" fmla="*/ 1938 w 992"/>
                  <a:gd name="T79" fmla="*/ 11 h 770"/>
                  <a:gd name="T80" fmla="*/ 2135 w 992"/>
                  <a:gd name="T81" fmla="*/ 11 h 770"/>
                  <a:gd name="T82" fmla="*/ 2337 w 992"/>
                  <a:gd name="T83" fmla="*/ 10 h 770"/>
                  <a:gd name="T84" fmla="*/ 2602 w 992"/>
                  <a:gd name="T85" fmla="*/ 8 h 770"/>
                  <a:gd name="T86" fmla="*/ 2778 w 992"/>
                  <a:gd name="T87" fmla="*/ 6 h 770"/>
                  <a:gd name="T88" fmla="*/ 2806 w 992"/>
                  <a:gd name="T89" fmla="*/ 5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3" name="Freeform 56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20 w 699"/>
                  <a:gd name="T1" fmla="*/ 52 h 1216"/>
                  <a:gd name="T2" fmla="*/ 25 w 699"/>
                  <a:gd name="T3" fmla="*/ 59 h 1216"/>
                  <a:gd name="T4" fmla="*/ 27 w 699"/>
                  <a:gd name="T5" fmla="*/ 59 h 1216"/>
                  <a:gd name="T6" fmla="*/ 31 w 699"/>
                  <a:gd name="T7" fmla="*/ 61 h 1216"/>
                  <a:gd name="T8" fmla="*/ 31 w 699"/>
                  <a:gd name="T9" fmla="*/ 63 h 1216"/>
                  <a:gd name="T10" fmla="*/ 31 w 699"/>
                  <a:gd name="T11" fmla="*/ 68 h 1216"/>
                  <a:gd name="T12" fmla="*/ 28 w 699"/>
                  <a:gd name="T13" fmla="*/ 68 h 1216"/>
                  <a:gd name="T14" fmla="*/ 24 w 699"/>
                  <a:gd name="T15" fmla="*/ 65 h 1216"/>
                  <a:gd name="T16" fmla="*/ 17 w 699"/>
                  <a:gd name="T17" fmla="*/ 57 h 1216"/>
                  <a:gd name="T18" fmla="*/ 13 w 699"/>
                  <a:gd name="T19" fmla="*/ 49 h 1216"/>
                  <a:gd name="T20" fmla="*/ 11 w 699"/>
                  <a:gd name="T21" fmla="*/ 43 h 1216"/>
                  <a:gd name="T22" fmla="*/ 9 w 699"/>
                  <a:gd name="T23" fmla="*/ 33 h 1216"/>
                  <a:gd name="T24" fmla="*/ 9 w 699"/>
                  <a:gd name="T25" fmla="*/ 20 h 1216"/>
                  <a:gd name="T26" fmla="*/ 9 w 699"/>
                  <a:gd name="T27" fmla="*/ 16 h 1216"/>
                  <a:gd name="T28" fmla="*/ 7 w 699"/>
                  <a:gd name="T29" fmla="*/ 13 h 1216"/>
                  <a:gd name="T30" fmla="*/ 1 w 699"/>
                  <a:gd name="T31" fmla="*/ 14 h 1216"/>
                  <a:gd name="T32" fmla="*/ 0 w 699"/>
                  <a:gd name="T33" fmla="*/ 13 h 1216"/>
                  <a:gd name="T34" fmla="*/ 1 w 699"/>
                  <a:gd name="T35" fmla="*/ 12 h 1216"/>
                  <a:gd name="T36" fmla="*/ 5 w 699"/>
                  <a:gd name="T37" fmla="*/ 11 h 1216"/>
                  <a:gd name="T38" fmla="*/ 6 w 699"/>
                  <a:gd name="T39" fmla="*/ 10 h 1216"/>
                  <a:gd name="T40" fmla="*/ 1 w 699"/>
                  <a:gd name="T41" fmla="*/ 6 h 1216"/>
                  <a:gd name="T42" fmla="*/ 1 w 699"/>
                  <a:gd name="T43" fmla="*/ 4 h 1216"/>
                  <a:gd name="T44" fmla="*/ 1 w 699"/>
                  <a:gd name="T45" fmla="*/ 4 h 1216"/>
                  <a:gd name="T46" fmla="*/ 6 w 699"/>
                  <a:gd name="T47" fmla="*/ 7 h 1216"/>
                  <a:gd name="T48" fmla="*/ 7 w 699"/>
                  <a:gd name="T49" fmla="*/ 7 h 1216"/>
                  <a:gd name="T50" fmla="*/ 6 w 699"/>
                  <a:gd name="T51" fmla="*/ 1 h 1216"/>
                  <a:gd name="T52" fmla="*/ 7 w 699"/>
                  <a:gd name="T53" fmla="*/ 0 h 1216"/>
                  <a:gd name="T54" fmla="*/ 7 w 699"/>
                  <a:gd name="T55" fmla="*/ 1 h 1216"/>
                  <a:gd name="T56" fmla="*/ 9 w 699"/>
                  <a:gd name="T57" fmla="*/ 7 h 1216"/>
                  <a:gd name="T58" fmla="*/ 10 w 699"/>
                  <a:gd name="T59" fmla="*/ 7 h 1216"/>
                  <a:gd name="T60" fmla="*/ 13 w 699"/>
                  <a:gd name="T61" fmla="*/ 1 h 1216"/>
                  <a:gd name="T62" fmla="*/ 14 w 699"/>
                  <a:gd name="T63" fmla="*/ 1 h 1216"/>
                  <a:gd name="T64" fmla="*/ 14 w 699"/>
                  <a:gd name="T65" fmla="*/ 2 h 1216"/>
                  <a:gd name="T66" fmla="*/ 12 w 699"/>
                  <a:gd name="T67" fmla="*/ 8 h 1216"/>
                  <a:gd name="T68" fmla="*/ 12 w 699"/>
                  <a:gd name="T69" fmla="*/ 11 h 1216"/>
                  <a:gd name="T70" fmla="*/ 12 w 699"/>
                  <a:gd name="T71" fmla="*/ 15 h 1216"/>
                  <a:gd name="T72" fmla="*/ 12 w 699"/>
                  <a:gd name="T73" fmla="*/ 20 h 1216"/>
                  <a:gd name="T74" fmla="*/ 12 w 699"/>
                  <a:gd name="T75" fmla="*/ 30 h 1216"/>
                  <a:gd name="T76" fmla="*/ 13 w 699"/>
                  <a:gd name="T77" fmla="*/ 36 h 1216"/>
                  <a:gd name="T78" fmla="*/ 15 w 699"/>
                  <a:gd name="T79" fmla="*/ 43 h 1216"/>
                  <a:gd name="T80" fmla="*/ 17 w 699"/>
                  <a:gd name="T81" fmla="*/ 47 h 1216"/>
                  <a:gd name="T82" fmla="*/ 20 w 699"/>
                  <a:gd name="T83" fmla="*/ 52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44" name="Freeform 57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22 h 1139"/>
                  <a:gd name="T2" fmla="*/ 0 w 915"/>
                  <a:gd name="T3" fmla="*/ 24 h 1139"/>
                  <a:gd name="T4" fmla="*/ 1 w 915"/>
                  <a:gd name="T5" fmla="*/ 25 h 1139"/>
                  <a:gd name="T6" fmla="*/ 3 w 915"/>
                  <a:gd name="T7" fmla="*/ 25 h 1139"/>
                  <a:gd name="T8" fmla="*/ 10 w 915"/>
                  <a:gd name="T9" fmla="*/ 25 h 1139"/>
                  <a:gd name="T10" fmla="*/ 18 w 915"/>
                  <a:gd name="T11" fmla="*/ 23 h 1139"/>
                  <a:gd name="T12" fmla="*/ 25 w 915"/>
                  <a:gd name="T13" fmla="*/ 21 h 1139"/>
                  <a:gd name="T14" fmla="*/ 28 w 915"/>
                  <a:gd name="T15" fmla="*/ 18 h 1139"/>
                  <a:gd name="T16" fmla="*/ 32 w 915"/>
                  <a:gd name="T17" fmla="*/ 13 h 1139"/>
                  <a:gd name="T18" fmla="*/ 33 w 915"/>
                  <a:gd name="T19" fmla="*/ 9 h 1139"/>
                  <a:gd name="T20" fmla="*/ 33 w 915"/>
                  <a:gd name="T21" fmla="*/ 6 h 1139"/>
                  <a:gd name="T22" fmla="*/ 35 w 915"/>
                  <a:gd name="T23" fmla="*/ 5 h 1139"/>
                  <a:gd name="T24" fmla="*/ 38 w 915"/>
                  <a:gd name="T25" fmla="*/ 4 h 1139"/>
                  <a:gd name="T26" fmla="*/ 41 w 915"/>
                  <a:gd name="T27" fmla="*/ 4 h 1139"/>
                  <a:gd name="T28" fmla="*/ 41 w 915"/>
                  <a:gd name="T29" fmla="*/ 4 h 1139"/>
                  <a:gd name="T30" fmla="*/ 37 w 915"/>
                  <a:gd name="T31" fmla="*/ 4 h 1139"/>
                  <a:gd name="T32" fmla="*/ 36 w 915"/>
                  <a:gd name="T33" fmla="*/ 4 h 1139"/>
                  <a:gd name="T34" fmla="*/ 39 w 915"/>
                  <a:gd name="T35" fmla="*/ 1 h 1139"/>
                  <a:gd name="T36" fmla="*/ 39 w 915"/>
                  <a:gd name="T37" fmla="*/ 1 h 1139"/>
                  <a:gd name="T38" fmla="*/ 38 w 915"/>
                  <a:gd name="T39" fmla="*/ 1 h 1139"/>
                  <a:gd name="T40" fmla="*/ 35 w 915"/>
                  <a:gd name="T41" fmla="*/ 2 h 1139"/>
                  <a:gd name="T42" fmla="*/ 35 w 915"/>
                  <a:gd name="T43" fmla="*/ 2 h 1139"/>
                  <a:gd name="T44" fmla="*/ 35 w 915"/>
                  <a:gd name="T45" fmla="*/ 1 h 1139"/>
                  <a:gd name="T46" fmla="*/ 34 w 915"/>
                  <a:gd name="T47" fmla="*/ 0 h 1139"/>
                  <a:gd name="T48" fmla="*/ 33 w 915"/>
                  <a:gd name="T49" fmla="*/ 1 h 1139"/>
                  <a:gd name="T50" fmla="*/ 33 w 915"/>
                  <a:gd name="T51" fmla="*/ 2 h 1139"/>
                  <a:gd name="T52" fmla="*/ 32 w 915"/>
                  <a:gd name="T53" fmla="*/ 2 h 1139"/>
                  <a:gd name="T54" fmla="*/ 30 w 915"/>
                  <a:gd name="T55" fmla="*/ 1 h 1139"/>
                  <a:gd name="T56" fmla="*/ 28 w 915"/>
                  <a:gd name="T57" fmla="*/ 1 h 1139"/>
                  <a:gd name="T58" fmla="*/ 28 w 915"/>
                  <a:gd name="T59" fmla="*/ 2 h 1139"/>
                  <a:gd name="T60" fmla="*/ 31 w 915"/>
                  <a:gd name="T61" fmla="*/ 4 h 1139"/>
                  <a:gd name="T62" fmla="*/ 31 w 915"/>
                  <a:gd name="T63" fmla="*/ 4 h 1139"/>
                  <a:gd name="T64" fmla="*/ 30 w 915"/>
                  <a:gd name="T65" fmla="*/ 6 h 1139"/>
                  <a:gd name="T66" fmla="*/ 30 w 915"/>
                  <a:gd name="T67" fmla="*/ 7 h 1139"/>
                  <a:gd name="T68" fmla="*/ 30 w 915"/>
                  <a:gd name="T69" fmla="*/ 11 h 1139"/>
                  <a:gd name="T70" fmla="*/ 28 w 915"/>
                  <a:gd name="T71" fmla="*/ 14 h 1139"/>
                  <a:gd name="T72" fmla="*/ 28 w 915"/>
                  <a:gd name="T73" fmla="*/ 16 h 1139"/>
                  <a:gd name="T74" fmla="*/ 25 w 915"/>
                  <a:gd name="T75" fmla="*/ 18 h 1139"/>
                  <a:gd name="T76" fmla="*/ 22 w 915"/>
                  <a:gd name="T77" fmla="*/ 21 h 1139"/>
                  <a:gd name="T78" fmla="*/ 20 w 915"/>
                  <a:gd name="T79" fmla="*/ 21 h 1139"/>
                  <a:gd name="T80" fmla="*/ 15 w 915"/>
                  <a:gd name="T81" fmla="*/ 22 h 1139"/>
                  <a:gd name="T82" fmla="*/ 9 w 915"/>
                  <a:gd name="T83" fmla="*/ 22 h 1139"/>
                  <a:gd name="T84" fmla="*/ 4 w 915"/>
                  <a:gd name="T85" fmla="*/ 23 h 1139"/>
                  <a:gd name="T86" fmla="*/ 1 w 915"/>
                  <a:gd name="T87" fmla="*/ 22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3" name="Group 2"/>
          <p:cNvGrpSpPr/>
          <p:nvPr/>
        </p:nvGrpSpPr>
        <p:grpSpPr>
          <a:xfrm>
            <a:off x="5562600" y="3908620"/>
            <a:ext cx="2463055" cy="2644580"/>
            <a:chOff x="5562600" y="3908620"/>
            <a:chExt cx="2463055" cy="2644580"/>
          </a:xfrm>
        </p:grpSpPr>
        <p:grpSp>
          <p:nvGrpSpPr>
            <p:cNvPr id="22535" name="Group 34"/>
            <p:cNvGrpSpPr>
              <a:grpSpLocks/>
            </p:cNvGrpSpPr>
            <p:nvPr/>
          </p:nvGrpSpPr>
          <p:grpSpPr bwMode="auto">
            <a:xfrm>
              <a:off x="5562600" y="4416425"/>
              <a:ext cx="768350" cy="1603375"/>
              <a:chOff x="3309" y="2976"/>
              <a:chExt cx="484" cy="1010"/>
            </a:xfrm>
          </p:grpSpPr>
          <p:sp>
            <p:nvSpPr>
              <p:cNvPr id="22545" name="Freeform 35"/>
              <p:cNvSpPr>
                <a:spLocks/>
              </p:cNvSpPr>
              <p:nvPr/>
            </p:nvSpPr>
            <p:spPr bwMode="auto">
              <a:xfrm rot="2540866">
                <a:off x="3655" y="2976"/>
                <a:ext cx="138" cy="432"/>
              </a:xfrm>
              <a:custGeom>
                <a:avLst/>
                <a:gdLst>
                  <a:gd name="T0" fmla="*/ 0 w 525"/>
                  <a:gd name="T1" fmla="*/ 0 h 1307"/>
                  <a:gd name="T2" fmla="*/ 0 w 525"/>
                  <a:gd name="T3" fmla="*/ 0 h 1307"/>
                  <a:gd name="T4" fmla="*/ 0 w 525"/>
                  <a:gd name="T5" fmla="*/ 0 h 1307"/>
                  <a:gd name="T6" fmla="*/ 0 w 525"/>
                  <a:gd name="T7" fmla="*/ 0 h 1307"/>
                  <a:gd name="T8" fmla="*/ 0 w 525"/>
                  <a:gd name="T9" fmla="*/ 0 h 1307"/>
                  <a:gd name="T10" fmla="*/ 0 w 525"/>
                  <a:gd name="T11" fmla="*/ 0 h 1307"/>
                  <a:gd name="T12" fmla="*/ 0 w 525"/>
                  <a:gd name="T13" fmla="*/ 0 h 1307"/>
                  <a:gd name="T14" fmla="*/ 0 w 525"/>
                  <a:gd name="T15" fmla="*/ 0 h 1307"/>
                  <a:gd name="T16" fmla="*/ 0 w 525"/>
                  <a:gd name="T17" fmla="*/ 0 h 1307"/>
                  <a:gd name="T18" fmla="*/ 0 w 525"/>
                  <a:gd name="T19" fmla="*/ 0 h 1307"/>
                  <a:gd name="T20" fmla="*/ 0 w 525"/>
                  <a:gd name="T21" fmla="*/ 0 h 1307"/>
                  <a:gd name="T22" fmla="*/ 0 w 525"/>
                  <a:gd name="T23" fmla="*/ 0 h 1307"/>
                  <a:gd name="T24" fmla="*/ 0 w 525"/>
                  <a:gd name="T25" fmla="*/ 0 h 1307"/>
                  <a:gd name="T26" fmla="*/ 0 w 525"/>
                  <a:gd name="T27" fmla="*/ 0 h 1307"/>
                  <a:gd name="T28" fmla="*/ 0 w 525"/>
                  <a:gd name="T29" fmla="*/ 0 h 1307"/>
                  <a:gd name="T30" fmla="*/ 0 w 525"/>
                  <a:gd name="T31" fmla="*/ 0 h 1307"/>
                  <a:gd name="T32" fmla="*/ 0 w 525"/>
                  <a:gd name="T33" fmla="*/ 0 h 1307"/>
                  <a:gd name="T34" fmla="*/ 0 w 525"/>
                  <a:gd name="T35" fmla="*/ 0 h 1307"/>
                  <a:gd name="T36" fmla="*/ 0 w 525"/>
                  <a:gd name="T37" fmla="*/ 0 h 1307"/>
                  <a:gd name="T38" fmla="*/ 0 w 525"/>
                  <a:gd name="T39" fmla="*/ 0 h 1307"/>
                  <a:gd name="T40" fmla="*/ 0 w 525"/>
                  <a:gd name="T41" fmla="*/ 0 h 1307"/>
                  <a:gd name="T42" fmla="*/ 0 w 525"/>
                  <a:gd name="T43" fmla="*/ 0 h 1307"/>
                  <a:gd name="T44" fmla="*/ 0 w 525"/>
                  <a:gd name="T45" fmla="*/ 0 h 1307"/>
                  <a:gd name="T46" fmla="*/ 0 w 525"/>
                  <a:gd name="T47" fmla="*/ 0 h 1307"/>
                  <a:gd name="T48" fmla="*/ 0 w 525"/>
                  <a:gd name="T49" fmla="*/ 0 h 1307"/>
                  <a:gd name="T50" fmla="*/ 0 w 525"/>
                  <a:gd name="T51" fmla="*/ 0 h 1307"/>
                  <a:gd name="T52" fmla="*/ 0 w 525"/>
                  <a:gd name="T53" fmla="*/ 0 h 1307"/>
                  <a:gd name="T54" fmla="*/ 0 w 525"/>
                  <a:gd name="T55" fmla="*/ 0 h 1307"/>
                  <a:gd name="T56" fmla="*/ 0 w 525"/>
                  <a:gd name="T57" fmla="*/ 0 h 1307"/>
                  <a:gd name="T58" fmla="*/ 0 w 525"/>
                  <a:gd name="T59" fmla="*/ 0 h 1307"/>
                  <a:gd name="T60" fmla="*/ 0 w 525"/>
                  <a:gd name="T61" fmla="*/ 0 h 1307"/>
                  <a:gd name="T62" fmla="*/ 0 w 525"/>
                  <a:gd name="T63" fmla="*/ 0 h 1307"/>
                  <a:gd name="T64" fmla="*/ 0 w 525"/>
                  <a:gd name="T65" fmla="*/ 0 h 1307"/>
                  <a:gd name="T66" fmla="*/ 0 w 525"/>
                  <a:gd name="T67" fmla="*/ 0 h 1307"/>
                  <a:gd name="T68" fmla="*/ 0 w 525"/>
                  <a:gd name="T69" fmla="*/ 0 h 1307"/>
                  <a:gd name="T70" fmla="*/ 0 w 525"/>
                  <a:gd name="T71" fmla="*/ 0 h 1307"/>
                  <a:gd name="T72" fmla="*/ 0 w 525"/>
                  <a:gd name="T73" fmla="*/ 0 h 1307"/>
                  <a:gd name="T74" fmla="*/ 0 w 525"/>
                  <a:gd name="T75" fmla="*/ 0 h 1307"/>
                  <a:gd name="T76" fmla="*/ 0 w 525"/>
                  <a:gd name="T77" fmla="*/ 0 h 1307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525"/>
                  <a:gd name="T118" fmla="*/ 0 h 1307"/>
                  <a:gd name="T119" fmla="*/ 525 w 525"/>
                  <a:gd name="T120" fmla="*/ 1307 h 1307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525" h="1307">
                    <a:moveTo>
                      <a:pt x="146" y="1103"/>
                    </a:moveTo>
                    <a:lnTo>
                      <a:pt x="50" y="1175"/>
                    </a:lnTo>
                    <a:lnTo>
                      <a:pt x="22" y="1199"/>
                    </a:lnTo>
                    <a:lnTo>
                      <a:pt x="0" y="1249"/>
                    </a:lnTo>
                    <a:lnTo>
                      <a:pt x="29" y="1300"/>
                    </a:lnTo>
                    <a:lnTo>
                      <a:pt x="58" y="1307"/>
                    </a:lnTo>
                    <a:lnTo>
                      <a:pt x="146" y="1278"/>
                    </a:lnTo>
                    <a:lnTo>
                      <a:pt x="277" y="1175"/>
                    </a:lnTo>
                    <a:lnTo>
                      <a:pt x="394" y="1053"/>
                    </a:lnTo>
                    <a:lnTo>
                      <a:pt x="518" y="913"/>
                    </a:lnTo>
                    <a:lnTo>
                      <a:pt x="525" y="855"/>
                    </a:lnTo>
                    <a:lnTo>
                      <a:pt x="525" y="695"/>
                    </a:lnTo>
                    <a:lnTo>
                      <a:pt x="489" y="446"/>
                    </a:lnTo>
                    <a:lnTo>
                      <a:pt x="511" y="300"/>
                    </a:lnTo>
                    <a:lnTo>
                      <a:pt x="525" y="241"/>
                    </a:lnTo>
                    <a:lnTo>
                      <a:pt x="503" y="212"/>
                    </a:lnTo>
                    <a:lnTo>
                      <a:pt x="452" y="183"/>
                    </a:lnTo>
                    <a:lnTo>
                      <a:pt x="415" y="162"/>
                    </a:lnTo>
                    <a:lnTo>
                      <a:pt x="437" y="30"/>
                    </a:lnTo>
                    <a:lnTo>
                      <a:pt x="423" y="0"/>
                    </a:lnTo>
                    <a:lnTo>
                      <a:pt x="394" y="9"/>
                    </a:lnTo>
                    <a:lnTo>
                      <a:pt x="379" y="176"/>
                    </a:lnTo>
                    <a:lnTo>
                      <a:pt x="365" y="219"/>
                    </a:lnTo>
                    <a:lnTo>
                      <a:pt x="358" y="248"/>
                    </a:lnTo>
                    <a:lnTo>
                      <a:pt x="299" y="227"/>
                    </a:lnTo>
                    <a:lnTo>
                      <a:pt x="255" y="227"/>
                    </a:lnTo>
                    <a:lnTo>
                      <a:pt x="255" y="255"/>
                    </a:lnTo>
                    <a:lnTo>
                      <a:pt x="284" y="279"/>
                    </a:lnTo>
                    <a:lnTo>
                      <a:pt x="336" y="279"/>
                    </a:lnTo>
                    <a:lnTo>
                      <a:pt x="372" y="307"/>
                    </a:lnTo>
                    <a:lnTo>
                      <a:pt x="401" y="358"/>
                    </a:lnTo>
                    <a:lnTo>
                      <a:pt x="430" y="439"/>
                    </a:lnTo>
                    <a:lnTo>
                      <a:pt x="452" y="599"/>
                    </a:lnTo>
                    <a:lnTo>
                      <a:pt x="452" y="745"/>
                    </a:lnTo>
                    <a:lnTo>
                      <a:pt x="437" y="862"/>
                    </a:lnTo>
                    <a:lnTo>
                      <a:pt x="408" y="913"/>
                    </a:lnTo>
                    <a:lnTo>
                      <a:pt x="306" y="986"/>
                    </a:lnTo>
                    <a:lnTo>
                      <a:pt x="196" y="1053"/>
                    </a:lnTo>
                    <a:lnTo>
                      <a:pt x="146" y="1103"/>
                    </a:lnTo>
                    <a:close/>
                  </a:path>
                </a:pathLst>
              </a:custGeom>
              <a:solidFill>
                <a:srgbClr val="00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22546" name="Group 36"/>
              <p:cNvGrpSpPr>
                <a:grpSpLocks/>
              </p:cNvGrpSpPr>
              <p:nvPr/>
            </p:nvGrpSpPr>
            <p:grpSpPr bwMode="auto">
              <a:xfrm>
                <a:off x="3309" y="2976"/>
                <a:ext cx="339" cy="1010"/>
                <a:chOff x="240" y="2880"/>
                <a:chExt cx="339" cy="1010"/>
              </a:xfrm>
            </p:grpSpPr>
            <p:sp>
              <p:nvSpPr>
                <p:cNvPr id="22547" name="Freeform 37"/>
                <p:cNvSpPr>
                  <a:spLocks/>
                </p:cNvSpPr>
                <p:nvPr/>
              </p:nvSpPr>
              <p:spPr bwMode="auto">
                <a:xfrm flipH="1">
                  <a:off x="361" y="2969"/>
                  <a:ext cx="142" cy="191"/>
                </a:xfrm>
                <a:custGeom>
                  <a:avLst/>
                  <a:gdLst>
                    <a:gd name="T0" fmla="*/ 0 w 432"/>
                    <a:gd name="T1" fmla="*/ 0 h 485"/>
                    <a:gd name="T2" fmla="*/ 0 w 432"/>
                    <a:gd name="T3" fmla="*/ 0 h 485"/>
                    <a:gd name="T4" fmla="*/ 0 w 432"/>
                    <a:gd name="T5" fmla="*/ 0 h 485"/>
                    <a:gd name="T6" fmla="*/ 0 w 432"/>
                    <a:gd name="T7" fmla="*/ 0 h 485"/>
                    <a:gd name="T8" fmla="*/ 0 w 432"/>
                    <a:gd name="T9" fmla="*/ 0 h 485"/>
                    <a:gd name="T10" fmla="*/ 0 w 432"/>
                    <a:gd name="T11" fmla="*/ 0 h 485"/>
                    <a:gd name="T12" fmla="*/ 0 w 432"/>
                    <a:gd name="T13" fmla="*/ 0 h 485"/>
                    <a:gd name="T14" fmla="*/ 0 w 432"/>
                    <a:gd name="T15" fmla="*/ 0 h 485"/>
                    <a:gd name="T16" fmla="*/ 0 w 432"/>
                    <a:gd name="T17" fmla="*/ 0 h 485"/>
                    <a:gd name="T18" fmla="*/ 0 w 432"/>
                    <a:gd name="T19" fmla="*/ 0 h 485"/>
                    <a:gd name="T20" fmla="*/ 0 w 432"/>
                    <a:gd name="T21" fmla="*/ 0 h 485"/>
                    <a:gd name="T22" fmla="*/ 0 w 432"/>
                    <a:gd name="T23" fmla="*/ 0 h 485"/>
                    <a:gd name="T24" fmla="*/ 0 w 432"/>
                    <a:gd name="T25" fmla="*/ 0 h 485"/>
                    <a:gd name="T26" fmla="*/ 0 w 432"/>
                    <a:gd name="T27" fmla="*/ 0 h 485"/>
                    <a:gd name="T28" fmla="*/ 0 w 432"/>
                    <a:gd name="T29" fmla="*/ 0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48" name="Freeform 38"/>
                <p:cNvSpPr>
                  <a:spLocks/>
                </p:cNvSpPr>
                <p:nvPr/>
              </p:nvSpPr>
              <p:spPr bwMode="auto">
                <a:xfrm flipH="1">
                  <a:off x="371" y="3171"/>
                  <a:ext cx="165" cy="325"/>
                </a:xfrm>
                <a:custGeom>
                  <a:avLst/>
                  <a:gdLst>
                    <a:gd name="T0" fmla="*/ 0 w 500"/>
                    <a:gd name="T1" fmla="*/ 0 h 828"/>
                    <a:gd name="T2" fmla="*/ 0 w 500"/>
                    <a:gd name="T3" fmla="*/ 0 h 828"/>
                    <a:gd name="T4" fmla="*/ 0 w 500"/>
                    <a:gd name="T5" fmla="*/ 0 h 828"/>
                    <a:gd name="T6" fmla="*/ 0 w 500"/>
                    <a:gd name="T7" fmla="*/ 0 h 828"/>
                    <a:gd name="T8" fmla="*/ 0 w 500"/>
                    <a:gd name="T9" fmla="*/ 0 h 828"/>
                    <a:gd name="T10" fmla="*/ 0 w 500"/>
                    <a:gd name="T11" fmla="*/ 0 h 828"/>
                    <a:gd name="T12" fmla="*/ 0 w 500"/>
                    <a:gd name="T13" fmla="*/ 0 h 828"/>
                    <a:gd name="T14" fmla="*/ 0 w 500"/>
                    <a:gd name="T15" fmla="*/ 0 h 828"/>
                    <a:gd name="T16" fmla="*/ 0 w 500"/>
                    <a:gd name="T17" fmla="*/ 0 h 828"/>
                    <a:gd name="T18" fmla="*/ 0 w 500"/>
                    <a:gd name="T19" fmla="*/ 0 h 828"/>
                    <a:gd name="T20" fmla="*/ 0 w 500"/>
                    <a:gd name="T21" fmla="*/ 0 h 828"/>
                    <a:gd name="T22" fmla="*/ 0 w 500"/>
                    <a:gd name="T23" fmla="*/ 0 h 828"/>
                    <a:gd name="T24" fmla="*/ 0 w 500"/>
                    <a:gd name="T25" fmla="*/ 0 h 828"/>
                    <a:gd name="T26" fmla="*/ 0 w 500"/>
                    <a:gd name="T27" fmla="*/ 0 h 828"/>
                    <a:gd name="T28" fmla="*/ 0 w 500"/>
                    <a:gd name="T29" fmla="*/ 0 h 828"/>
                    <a:gd name="T30" fmla="*/ 0 w 500"/>
                    <a:gd name="T31" fmla="*/ 0 h 828"/>
                    <a:gd name="T32" fmla="*/ 0 w 500"/>
                    <a:gd name="T33" fmla="*/ 0 h 828"/>
                    <a:gd name="T34" fmla="*/ 0 w 500"/>
                    <a:gd name="T35" fmla="*/ 0 h 828"/>
                    <a:gd name="T36" fmla="*/ 0 w 500"/>
                    <a:gd name="T37" fmla="*/ 0 h 828"/>
                    <a:gd name="T38" fmla="*/ 0 w 500"/>
                    <a:gd name="T39" fmla="*/ 0 h 828"/>
                    <a:gd name="T40" fmla="*/ 0 w 500"/>
                    <a:gd name="T41" fmla="*/ 0 h 828"/>
                    <a:gd name="T42" fmla="*/ 0 w 500"/>
                    <a:gd name="T43" fmla="*/ 0 h 828"/>
                    <a:gd name="T44" fmla="*/ 0 w 500"/>
                    <a:gd name="T45" fmla="*/ 0 h 828"/>
                    <a:gd name="T46" fmla="*/ 0 w 500"/>
                    <a:gd name="T47" fmla="*/ 0 h 828"/>
                    <a:gd name="T48" fmla="*/ 0 w 500"/>
                    <a:gd name="T49" fmla="*/ 0 h 828"/>
                    <a:gd name="T50" fmla="*/ 0 w 500"/>
                    <a:gd name="T51" fmla="*/ 0 h 828"/>
                    <a:gd name="T52" fmla="*/ 0 w 500"/>
                    <a:gd name="T53" fmla="*/ 0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49" name="Freeform 39"/>
                <p:cNvSpPr>
                  <a:spLocks/>
                </p:cNvSpPr>
                <p:nvPr/>
              </p:nvSpPr>
              <p:spPr bwMode="auto">
                <a:xfrm flipH="1">
                  <a:off x="325" y="3185"/>
                  <a:ext cx="87" cy="352"/>
                </a:xfrm>
                <a:custGeom>
                  <a:avLst/>
                  <a:gdLst>
                    <a:gd name="T0" fmla="*/ 0 w 265"/>
                    <a:gd name="T1" fmla="*/ 0 h 895"/>
                    <a:gd name="T2" fmla="*/ 0 w 265"/>
                    <a:gd name="T3" fmla="*/ 0 h 895"/>
                    <a:gd name="T4" fmla="*/ 0 w 265"/>
                    <a:gd name="T5" fmla="*/ 0 h 895"/>
                    <a:gd name="T6" fmla="*/ 0 w 265"/>
                    <a:gd name="T7" fmla="*/ 0 h 895"/>
                    <a:gd name="T8" fmla="*/ 0 w 265"/>
                    <a:gd name="T9" fmla="*/ 0 h 895"/>
                    <a:gd name="T10" fmla="*/ 0 w 265"/>
                    <a:gd name="T11" fmla="*/ 0 h 895"/>
                    <a:gd name="T12" fmla="*/ 0 w 265"/>
                    <a:gd name="T13" fmla="*/ 0 h 895"/>
                    <a:gd name="T14" fmla="*/ 0 w 265"/>
                    <a:gd name="T15" fmla="*/ 0 h 895"/>
                    <a:gd name="T16" fmla="*/ 0 w 265"/>
                    <a:gd name="T17" fmla="*/ 0 h 895"/>
                    <a:gd name="T18" fmla="*/ 0 w 265"/>
                    <a:gd name="T19" fmla="*/ 0 h 895"/>
                    <a:gd name="T20" fmla="*/ 0 w 265"/>
                    <a:gd name="T21" fmla="*/ 0 h 895"/>
                    <a:gd name="T22" fmla="*/ 0 w 265"/>
                    <a:gd name="T23" fmla="*/ 0 h 895"/>
                    <a:gd name="T24" fmla="*/ 0 w 265"/>
                    <a:gd name="T25" fmla="*/ 0 h 895"/>
                    <a:gd name="T26" fmla="*/ 0 w 265"/>
                    <a:gd name="T27" fmla="*/ 0 h 895"/>
                    <a:gd name="T28" fmla="*/ 0 w 265"/>
                    <a:gd name="T29" fmla="*/ 0 h 895"/>
                    <a:gd name="T30" fmla="*/ 0 w 265"/>
                    <a:gd name="T31" fmla="*/ 0 h 895"/>
                    <a:gd name="T32" fmla="*/ 0 w 265"/>
                    <a:gd name="T33" fmla="*/ 0 h 895"/>
                    <a:gd name="T34" fmla="*/ 0 w 265"/>
                    <a:gd name="T35" fmla="*/ 0 h 895"/>
                    <a:gd name="T36" fmla="*/ 0 w 265"/>
                    <a:gd name="T37" fmla="*/ 0 h 895"/>
                    <a:gd name="T38" fmla="*/ 0 w 265"/>
                    <a:gd name="T39" fmla="*/ 0 h 895"/>
                    <a:gd name="T40" fmla="*/ 0 w 265"/>
                    <a:gd name="T41" fmla="*/ 0 h 895"/>
                    <a:gd name="T42" fmla="*/ 0 w 265"/>
                    <a:gd name="T43" fmla="*/ 0 h 895"/>
                    <a:gd name="T44" fmla="*/ 0 w 265"/>
                    <a:gd name="T45" fmla="*/ 0 h 895"/>
                    <a:gd name="T46" fmla="*/ 0 w 265"/>
                    <a:gd name="T47" fmla="*/ 0 h 895"/>
                    <a:gd name="T48" fmla="*/ 0 w 265"/>
                    <a:gd name="T49" fmla="*/ 0 h 895"/>
                    <a:gd name="T50" fmla="*/ 0 w 265"/>
                    <a:gd name="T51" fmla="*/ 0 h 895"/>
                    <a:gd name="T52" fmla="*/ 0 w 265"/>
                    <a:gd name="T53" fmla="*/ 0 h 895"/>
                    <a:gd name="T54" fmla="*/ 0 w 265"/>
                    <a:gd name="T55" fmla="*/ 0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0" name="Freeform 40"/>
                <p:cNvSpPr>
                  <a:spLocks/>
                </p:cNvSpPr>
                <p:nvPr/>
              </p:nvSpPr>
              <p:spPr bwMode="auto">
                <a:xfrm flipH="1">
                  <a:off x="308" y="3434"/>
                  <a:ext cx="126" cy="456"/>
                </a:xfrm>
                <a:custGeom>
                  <a:avLst/>
                  <a:gdLst>
                    <a:gd name="T0" fmla="*/ 0 w 383"/>
                    <a:gd name="T1" fmla="*/ 0 h 1160"/>
                    <a:gd name="T2" fmla="*/ 0 w 383"/>
                    <a:gd name="T3" fmla="*/ 0 h 1160"/>
                    <a:gd name="T4" fmla="*/ 0 w 383"/>
                    <a:gd name="T5" fmla="*/ 0 h 1160"/>
                    <a:gd name="T6" fmla="*/ 0 w 383"/>
                    <a:gd name="T7" fmla="*/ 0 h 1160"/>
                    <a:gd name="T8" fmla="*/ 0 w 383"/>
                    <a:gd name="T9" fmla="*/ 0 h 1160"/>
                    <a:gd name="T10" fmla="*/ 0 w 383"/>
                    <a:gd name="T11" fmla="*/ 0 h 1160"/>
                    <a:gd name="T12" fmla="*/ 0 w 383"/>
                    <a:gd name="T13" fmla="*/ 0 h 1160"/>
                    <a:gd name="T14" fmla="*/ 0 w 383"/>
                    <a:gd name="T15" fmla="*/ 0 h 1160"/>
                    <a:gd name="T16" fmla="*/ 0 w 383"/>
                    <a:gd name="T17" fmla="*/ 1 h 1160"/>
                    <a:gd name="T18" fmla="*/ 0 w 383"/>
                    <a:gd name="T19" fmla="*/ 1 h 1160"/>
                    <a:gd name="T20" fmla="*/ 0 w 383"/>
                    <a:gd name="T21" fmla="*/ 1 h 1160"/>
                    <a:gd name="T22" fmla="*/ 0 w 383"/>
                    <a:gd name="T23" fmla="*/ 1 h 1160"/>
                    <a:gd name="T24" fmla="*/ 0 w 383"/>
                    <a:gd name="T25" fmla="*/ 1 h 1160"/>
                    <a:gd name="T26" fmla="*/ 0 w 383"/>
                    <a:gd name="T27" fmla="*/ 1 h 1160"/>
                    <a:gd name="T28" fmla="*/ 0 w 383"/>
                    <a:gd name="T29" fmla="*/ 1 h 1160"/>
                    <a:gd name="T30" fmla="*/ 0 w 383"/>
                    <a:gd name="T31" fmla="*/ 1 h 1160"/>
                    <a:gd name="T32" fmla="*/ 0 w 383"/>
                    <a:gd name="T33" fmla="*/ 1 h 1160"/>
                    <a:gd name="T34" fmla="*/ 0 w 383"/>
                    <a:gd name="T35" fmla="*/ 1 h 1160"/>
                    <a:gd name="T36" fmla="*/ 0 w 383"/>
                    <a:gd name="T37" fmla="*/ 1 h 1160"/>
                    <a:gd name="T38" fmla="*/ 0 w 383"/>
                    <a:gd name="T39" fmla="*/ 0 h 1160"/>
                    <a:gd name="T40" fmla="*/ 0 w 383"/>
                    <a:gd name="T41" fmla="*/ 0 h 1160"/>
                    <a:gd name="T42" fmla="*/ 0 w 383"/>
                    <a:gd name="T43" fmla="*/ 0 h 1160"/>
                    <a:gd name="T44" fmla="*/ 0 w 383"/>
                    <a:gd name="T45" fmla="*/ 0 h 1160"/>
                    <a:gd name="T46" fmla="*/ 0 w 383"/>
                    <a:gd name="T47" fmla="*/ 0 h 1160"/>
                    <a:gd name="T48" fmla="*/ 0 w 383"/>
                    <a:gd name="T49" fmla="*/ 0 h 1160"/>
                    <a:gd name="T50" fmla="*/ 0 w 383"/>
                    <a:gd name="T51" fmla="*/ 0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1" name="Freeform 41"/>
                <p:cNvSpPr>
                  <a:spLocks/>
                </p:cNvSpPr>
                <p:nvPr/>
              </p:nvSpPr>
              <p:spPr bwMode="auto">
                <a:xfrm flipH="1">
                  <a:off x="427" y="3432"/>
                  <a:ext cx="152" cy="404"/>
                </a:xfrm>
                <a:custGeom>
                  <a:avLst/>
                  <a:gdLst>
                    <a:gd name="T0" fmla="*/ 0 w 461"/>
                    <a:gd name="T1" fmla="*/ 0 h 1027"/>
                    <a:gd name="T2" fmla="*/ 0 w 461"/>
                    <a:gd name="T3" fmla="*/ 0 h 1027"/>
                    <a:gd name="T4" fmla="*/ 0 w 461"/>
                    <a:gd name="T5" fmla="*/ 0 h 1027"/>
                    <a:gd name="T6" fmla="*/ 0 w 461"/>
                    <a:gd name="T7" fmla="*/ 0 h 1027"/>
                    <a:gd name="T8" fmla="*/ 0 w 461"/>
                    <a:gd name="T9" fmla="*/ 0 h 1027"/>
                    <a:gd name="T10" fmla="*/ 0 w 461"/>
                    <a:gd name="T11" fmla="*/ 0 h 1027"/>
                    <a:gd name="T12" fmla="*/ 0 w 461"/>
                    <a:gd name="T13" fmla="*/ 0 h 1027"/>
                    <a:gd name="T14" fmla="*/ 0 w 461"/>
                    <a:gd name="T15" fmla="*/ 0 h 1027"/>
                    <a:gd name="T16" fmla="*/ 0 w 461"/>
                    <a:gd name="T17" fmla="*/ 0 h 1027"/>
                    <a:gd name="T18" fmla="*/ 0 w 461"/>
                    <a:gd name="T19" fmla="*/ 1 h 1027"/>
                    <a:gd name="T20" fmla="*/ 0 w 461"/>
                    <a:gd name="T21" fmla="*/ 1 h 1027"/>
                    <a:gd name="T22" fmla="*/ 0 w 461"/>
                    <a:gd name="T23" fmla="*/ 1 h 1027"/>
                    <a:gd name="T24" fmla="*/ 0 w 461"/>
                    <a:gd name="T25" fmla="*/ 1 h 1027"/>
                    <a:gd name="T26" fmla="*/ 0 w 461"/>
                    <a:gd name="T27" fmla="*/ 1 h 1027"/>
                    <a:gd name="T28" fmla="*/ 0 w 461"/>
                    <a:gd name="T29" fmla="*/ 1 h 1027"/>
                    <a:gd name="T30" fmla="*/ 0 w 461"/>
                    <a:gd name="T31" fmla="*/ 1 h 1027"/>
                    <a:gd name="T32" fmla="*/ 0 w 461"/>
                    <a:gd name="T33" fmla="*/ 1 h 1027"/>
                    <a:gd name="T34" fmla="*/ 0 w 461"/>
                    <a:gd name="T35" fmla="*/ 1 h 1027"/>
                    <a:gd name="T36" fmla="*/ 0 w 461"/>
                    <a:gd name="T37" fmla="*/ 1 h 1027"/>
                    <a:gd name="T38" fmla="*/ 0 w 461"/>
                    <a:gd name="T39" fmla="*/ 1 h 1027"/>
                    <a:gd name="T40" fmla="*/ 0 w 461"/>
                    <a:gd name="T41" fmla="*/ 1 h 1027"/>
                    <a:gd name="T42" fmla="*/ 0 w 461"/>
                    <a:gd name="T43" fmla="*/ 0 h 1027"/>
                    <a:gd name="T44" fmla="*/ 0 w 461"/>
                    <a:gd name="T45" fmla="*/ 0 h 1027"/>
                    <a:gd name="T46" fmla="*/ 0 w 461"/>
                    <a:gd name="T47" fmla="*/ 0 h 1027"/>
                    <a:gd name="T48" fmla="*/ 0 w 461"/>
                    <a:gd name="T49" fmla="*/ 0 h 1027"/>
                    <a:gd name="T50" fmla="*/ 0 w 461"/>
                    <a:gd name="T51" fmla="*/ 0 h 1027"/>
                    <a:gd name="T52" fmla="*/ 0 w 461"/>
                    <a:gd name="T53" fmla="*/ 0 h 1027"/>
                    <a:gd name="T54" fmla="*/ 0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2" name="Freeform 42"/>
                <p:cNvSpPr>
                  <a:spLocks/>
                </p:cNvSpPr>
                <p:nvPr/>
              </p:nvSpPr>
              <p:spPr bwMode="auto">
                <a:xfrm flipH="1">
                  <a:off x="246" y="2891"/>
                  <a:ext cx="273" cy="221"/>
                </a:xfrm>
                <a:custGeom>
                  <a:avLst/>
                  <a:gdLst>
                    <a:gd name="T0" fmla="*/ 0 w 827"/>
                    <a:gd name="T1" fmla="*/ 0 h 563"/>
                    <a:gd name="T2" fmla="*/ 0 w 827"/>
                    <a:gd name="T3" fmla="*/ 0 h 563"/>
                    <a:gd name="T4" fmla="*/ 0 w 827"/>
                    <a:gd name="T5" fmla="*/ 0 h 563"/>
                    <a:gd name="T6" fmla="*/ 0 w 827"/>
                    <a:gd name="T7" fmla="*/ 0 h 563"/>
                    <a:gd name="T8" fmla="*/ 0 w 827"/>
                    <a:gd name="T9" fmla="*/ 0 h 563"/>
                    <a:gd name="T10" fmla="*/ 0 w 827"/>
                    <a:gd name="T11" fmla="*/ 0 h 563"/>
                    <a:gd name="T12" fmla="*/ 0 w 827"/>
                    <a:gd name="T13" fmla="*/ 0 h 563"/>
                    <a:gd name="T14" fmla="*/ 0 w 827"/>
                    <a:gd name="T15" fmla="*/ 0 h 563"/>
                    <a:gd name="T16" fmla="*/ 0 w 827"/>
                    <a:gd name="T17" fmla="*/ 0 h 563"/>
                    <a:gd name="T18" fmla="*/ 0 w 827"/>
                    <a:gd name="T19" fmla="*/ 0 h 563"/>
                    <a:gd name="T20" fmla="*/ 0 w 827"/>
                    <a:gd name="T21" fmla="*/ 0 h 563"/>
                    <a:gd name="T22" fmla="*/ 0 w 827"/>
                    <a:gd name="T23" fmla="*/ 0 h 563"/>
                    <a:gd name="T24" fmla="*/ 0 w 827"/>
                    <a:gd name="T25" fmla="*/ 0 h 563"/>
                    <a:gd name="T26" fmla="*/ 0 w 827"/>
                    <a:gd name="T27" fmla="*/ 0 h 563"/>
                    <a:gd name="T28" fmla="*/ 0 w 827"/>
                    <a:gd name="T29" fmla="*/ 0 h 563"/>
                    <a:gd name="T30" fmla="*/ 0 w 827"/>
                    <a:gd name="T31" fmla="*/ 0 h 563"/>
                    <a:gd name="T32" fmla="*/ 0 w 827"/>
                    <a:gd name="T33" fmla="*/ 0 h 563"/>
                    <a:gd name="T34" fmla="*/ 0 w 827"/>
                    <a:gd name="T35" fmla="*/ 0 h 563"/>
                    <a:gd name="T36" fmla="*/ 0 w 827"/>
                    <a:gd name="T37" fmla="*/ 0 h 563"/>
                    <a:gd name="T38" fmla="*/ 0 w 827"/>
                    <a:gd name="T39" fmla="*/ 0 h 563"/>
                    <a:gd name="T40" fmla="*/ 0 w 827"/>
                    <a:gd name="T41" fmla="*/ 0 h 563"/>
                    <a:gd name="T42" fmla="*/ 0 w 827"/>
                    <a:gd name="T43" fmla="*/ 0 h 563"/>
                    <a:gd name="T44" fmla="*/ 0 w 827"/>
                    <a:gd name="T45" fmla="*/ 0 h 563"/>
                    <a:gd name="T46" fmla="*/ 0 w 827"/>
                    <a:gd name="T47" fmla="*/ 0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3" name="Freeform 43"/>
                <p:cNvSpPr>
                  <a:spLocks/>
                </p:cNvSpPr>
                <p:nvPr/>
              </p:nvSpPr>
              <p:spPr bwMode="auto">
                <a:xfrm flipH="1">
                  <a:off x="240" y="2880"/>
                  <a:ext cx="283" cy="238"/>
                </a:xfrm>
                <a:custGeom>
                  <a:avLst/>
                  <a:gdLst>
                    <a:gd name="T0" fmla="*/ 0 w 856"/>
                    <a:gd name="T1" fmla="*/ 0 h 606"/>
                    <a:gd name="T2" fmla="*/ 0 w 856"/>
                    <a:gd name="T3" fmla="*/ 0 h 606"/>
                    <a:gd name="T4" fmla="*/ 0 w 856"/>
                    <a:gd name="T5" fmla="*/ 0 h 606"/>
                    <a:gd name="T6" fmla="*/ 0 w 856"/>
                    <a:gd name="T7" fmla="*/ 0 h 606"/>
                    <a:gd name="T8" fmla="*/ 0 w 856"/>
                    <a:gd name="T9" fmla="*/ 0 h 606"/>
                    <a:gd name="T10" fmla="*/ 0 w 856"/>
                    <a:gd name="T11" fmla="*/ 0 h 606"/>
                    <a:gd name="T12" fmla="*/ 0 w 856"/>
                    <a:gd name="T13" fmla="*/ 0 h 606"/>
                    <a:gd name="T14" fmla="*/ 0 w 856"/>
                    <a:gd name="T15" fmla="*/ 0 h 606"/>
                    <a:gd name="T16" fmla="*/ 0 w 856"/>
                    <a:gd name="T17" fmla="*/ 0 h 606"/>
                    <a:gd name="T18" fmla="*/ 0 w 856"/>
                    <a:gd name="T19" fmla="*/ 0 h 606"/>
                    <a:gd name="T20" fmla="*/ 0 w 856"/>
                    <a:gd name="T21" fmla="*/ 0 h 606"/>
                    <a:gd name="T22" fmla="*/ 0 w 856"/>
                    <a:gd name="T23" fmla="*/ 0 h 606"/>
                    <a:gd name="T24" fmla="*/ 0 w 856"/>
                    <a:gd name="T25" fmla="*/ 0 h 606"/>
                    <a:gd name="T26" fmla="*/ 0 w 856"/>
                    <a:gd name="T27" fmla="*/ 0 h 606"/>
                    <a:gd name="T28" fmla="*/ 0 w 856"/>
                    <a:gd name="T29" fmla="*/ 0 h 606"/>
                    <a:gd name="T30" fmla="*/ 0 w 856"/>
                    <a:gd name="T31" fmla="*/ 0 h 606"/>
                    <a:gd name="T32" fmla="*/ 0 w 856"/>
                    <a:gd name="T33" fmla="*/ 0 h 606"/>
                    <a:gd name="T34" fmla="*/ 0 w 856"/>
                    <a:gd name="T35" fmla="*/ 0 h 606"/>
                    <a:gd name="T36" fmla="*/ 0 w 856"/>
                    <a:gd name="T37" fmla="*/ 0 h 606"/>
                    <a:gd name="T38" fmla="*/ 0 w 856"/>
                    <a:gd name="T39" fmla="*/ 0 h 606"/>
                    <a:gd name="T40" fmla="*/ 0 w 856"/>
                    <a:gd name="T41" fmla="*/ 0 h 606"/>
                    <a:gd name="T42" fmla="*/ 0 w 856"/>
                    <a:gd name="T43" fmla="*/ 0 h 606"/>
                    <a:gd name="T44" fmla="*/ 0 w 856"/>
                    <a:gd name="T45" fmla="*/ 0 h 606"/>
                    <a:gd name="T46" fmla="*/ 0 w 856"/>
                    <a:gd name="T47" fmla="*/ 0 h 606"/>
                    <a:gd name="T48" fmla="*/ 0 w 856"/>
                    <a:gd name="T49" fmla="*/ 0 h 606"/>
                    <a:gd name="T50" fmla="*/ 0 w 856"/>
                    <a:gd name="T51" fmla="*/ 0 h 606"/>
                    <a:gd name="T52" fmla="*/ 0 w 856"/>
                    <a:gd name="T53" fmla="*/ 0 h 606"/>
                    <a:gd name="T54" fmla="*/ 0 w 856"/>
                    <a:gd name="T55" fmla="*/ 0 h 606"/>
                    <a:gd name="T56" fmla="*/ 0 w 856"/>
                    <a:gd name="T57" fmla="*/ 0 h 606"/>
                    <a:gd name="T58" fmla="*/ 0 w 856"/>
                    <a:gd name="T59" fmla="*/ 0 h 606"/>
                    <a:gd name="T60" fmla="*/ 0 w 856"/>
                    <a:gd name="T61" fmla="*/ 0 h 606"/>
                    <a:gd name="T62" fmla="*/ 0 w 856"/>
                    <a:gd name="T63" fmla="*/ 0 h 606"/>
                    <a:gd name="T64" fmla="*/ 0 w 856"/>
                    <a:gd name="T65" fmla="*/ 0 h 606"/>
                    <a:gd name="T66" fmla="*/ 0 w 856"/>
                    <a:gd name="T67" fmla="*/ 0 h 606"/>
                    <a:gd name="T68" fmla="*/ 0 w 856"/>
                    <a:gd name="T69" fmla="*/ 0 h 606"/>
                    <a:gd name="T70" fmla="*/ 0 w 856"/>
                    <a:gd name="T71" fmla="*/ 0 h 606"/>
                    <a:gd name="T72" fmla="*/ 0 w 856"/>
                    <a:gd name="T73" fmla="*/ 0 h 606"/>
                    <a:gd name="T74" fmla="*/ 0 w 856"/>
                    <a:gd name="T75" fmla="*/ 0 h 606"/>
                    <a:gd name="T76" fmla="*/ 0 w 856"/>
                    <a:gd name="T77" fmla="*/ 0 h 606"/>
                    <a:gd name="T78" fmla="*/ 0 w 856"/>
                    <a:gd name="T79" fmla="*/ 0 h 606"/>
                    <a:gd name="T80" fmla="*/ 0 w 856"/>
                    <a:gd name="T81" fmla="*/ 0 h 606"/>
                    <a:gd name="T82" fmla="*/ 0 w 856"/>
                    <a:gd name="T83" fmla="*/ 0 h 606"/>
                    <a:gd name="T84" fmla="*/ 0 w 856"/>
                    <a:gd name="T85" fmla="*/ 0 h 606"/>
                    <a:gd name="T86" fmla="*/ 0 w 856"/>
                    <a:gd name="T87" fmla="*/ 0 h 606"/>
                    <a:gd name="T88" fmla="*/ 0 w 856"/>
                    <a:gd name="T89" fmla="*/ 0 h 606"/>
                    <a:gd name="T90" fmla="*/ 0 w 856"/>
                    <a:gd name="T91" fmla="*/ 0 h 606"/>
                    <a:gd name="T92" fmla="*/ 0 w 856"/>
                    <a:gd name="T93" fmla="*/ 0 h 606"/>
                    <a:gd name="T94" fmla="*/ 0 w 856"/>
                    <a:gd name="T95" fmla="*/ 0 h 606"/>
                    <a:gd name="T96" fmla="*/ 0 w 856"/>
                    <a:gd name="T97" fmla="*/ 0 h 606"/>
                    <a:gd name="T98" fmla="*/ 0 w 856"/>
                    <a:gd name="T99" fmla="*/ 0 h 606"/>
                    <a:gd name="T100" fmla="*/ 0 w 856"/>
                    <a:gd name="T101" fmla="*/ 0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54" name="Oval 44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13" y="3029"/>
                  <a:ext cx="55" cy="16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2555" name="Oval 45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29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2556" name="Oval 46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30" y="3028"/>
                  <a:ext cx="55" cy="17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2557" name="Oval 47"/>
                <p:cNvSpPr>
                  <a:spLocks noChangeArrowheads="1"/>
                </p:cNvSpPr>
                <p:nvPr/>
              </p:nvSpPr>
              <p:spPr bwMode="auto">
                <a:xfrm rot="4286940" flipH="1">
                  <a:off x="445" y="3038"/>
                  <a:ext cx="32" cy="6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  <p:sp>
              <p:nvSpPr>
                <p:cNvPr id="22558" name="Oval 48"/>
                <p:cNvSpPr>
                  <a:spLocks noChangeArrowheads="1"/>
                </p:cNvSpPr>
                <p:nvPr/>
              </p:nvSpPr>
              <p:spPr bwMode="auto">
                <a:xfrm flipH="1">
                  <a:off x="433" y="3106"/>
                  <a:ext cx="66" cy="3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buFontTx/>
                    <a:buNone/>
                  </a:pPr>
                  <a:endParaRPr lang="en-US" altLang="en-US" sz="2400"/>
                </a:p>
              </p:txBody>
            </p:sp>
            <p:sp>
              <p:nvSpPr>
                <p:cNvPr id="22559" name="Oval 49"/>
                <p:cNvSpPr>
                  <a:spLocks noChangeArrowheads="1"/>
                </p:cNvSpPr>
                <p:nvPr/>
              </p:nvSpPr>
              <p:spPr bwMode="auto">
                <a:xfrm>
                  <a:off x="432" y="3264"/>
                  <a:ext cx="96" cy="96"/>
                </a:xfrm>
                <a:prstGeom prst="ellipse">
                  <a:avLst/>
                </a:prstGeom>
                <a:solidFill>
                  <a:srgbClr val="00FFFF"/>
                </a:solidFill>
                <a:ln w="38100">
                  <a:solidFill>
                    <a:srgbClr val="00FFFF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algn="l" eaLnBrk="0" hangingPunct="0"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algn="l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algn="l" eaLnBrk="0" hangingPunct="0"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algn="l" eaLnBrk="0" hangingPunct="0"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algn="l" eaLnBrk="0" hangingPunct="0"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buFontTx/>
                    <a:buNone/>
                  </a:pPr>
                  <a:endParaRPr lang="en-US" altLang="en-US"/>
                </a:p>
              </p:txBody>
            </p:sp>
          </p:grpSp>
        </p:grpSp>
        <p:sp>
          <p:nvSpPr>
            <p:cNvPr id="22538" name="Freeform 58"/>
            <p:cNvSpPr>
              <a:spLocks/>
            </p:cNvSpPr>
            <p:nvPr/>
          </p:nvSpPr>
          <p:spPr bwMode="auto">
            <a:xfrm>
              <a:off x="6559550" y="4191000"/>
              <a:ext cx="914400" cy="2362200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" name="Freeform 58">
              <a:extLst>
                <a:ext uri="{FF2B5EF4-FFF2-40B4-BE49-F238E27FC236}">
                  <a16:creationId xmlns:a16="http://schemas.microsoft.com/office/drawing/2014/main" id="{FF9807AD-6D08-937A-8CFB-683F4D2A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8365" y="4150660"/>
              <a:ext cx="914400" cy="2362200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" name="Freeform 58">
              <a:extLst>
                <a:ext uri="{FF2B5EF4-FFF2-40B4-BE49-F238E27FC236}">
                  <a16:creationId xmlns:a16="http://schemas.microsoft.com/office/drawing/2014/main" id="{00DD0E5D-F05A-9483-EDC7-44F73F7B5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7180" y="4110320"/>
              <a:ext cx="914400" cy="2362200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" name="Freeform 58">
              <a:extLst>
                <a:ext uri="{FF2B5EF4-FFF2-40B4-BE49-F238E27FC236}">
                  <a16:creationId xmlns:a16="http://schemas.microsoft.com/office/drawing/2014/main" id="{A08B3CBE-DD07-7780-2D6E-EA91B2D86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95995" y="4069980"/>
              <a:ext cx="914400" cy="2362200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" name="Freeform 58">
              <a:extLst>
                <a:ext uri="{FF2B5EF4-FFF2-40B4-BE49-F238E27FC236}">
                  <a16:creationId xmlns:a16="http://schemas.microsoft.com/office/drawing/2014/main" id="{24C0E599-FC9B-2EBA-9DA9-AD5B0E2DF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4810" y="4029640"/>
              <a:ext cx="914400" cy="2362200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" name="Freeform 58">
              <a:extLst>
                <a:ext uri="{FF2B5EF4-FFF2-40B4-BE49-F238E27FC236}">
                  <a16:creationId xmlns:a16="http://schemas.microsoft.com/office/drawing/2014/main" id="{339270FC-1DEC-B883-3021-B4604624B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3625" y="3989300"/>
              <a:ext cx="914400" cy="2362200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" name="Freeform 58">
              <a:extLst>
                <a:ext uri="{FF2B5EF4-FFF2-40B4-BE49-F238E27FC236}">
                  <a16:creationId xmlns:a16="http://schemas.microsoft.com/office/drawing/2014/main" id="{5E80A481-484A-54D4-C366-43BE541D2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32440" y="3948960"/>
              <a:ext cx="914400" cy="2362200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" name="Freeform 58">
              <a:extLst>
                <a:ext uri="{FF2B5EF4-FFF2-40B4-BE49-F238E27FC236}">
                  <a16:creationId xmlns:a16="http://schemas.microsoft.com/office/drawing/2014/main" id="{C302ACFB-CD25-8C6C-2EAE-2D3C6F7BB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7111255" y="3908620"/>
              <a:ext cx="914400" cy="2362200"/>
            </a:xfrm>
            <a:custGeom>
              <a:avLst/>
              <a:gdLst>
                <a:gd name="T0" fmla="*/ 48 w 576"/>
                <a:gd name="T1" fmla="*/ 0 h 1488"/>
                <a:gd name="T2" fmla="*/ 0 w 576"/>
                <a:gd name="T3" fmla="*/ 960 h 1488"/>
                <a:gd name="T4" fmla="*/ 576 w 576"/>
                <a:gd name="T5" fmla="*/ 1488 h 1488"/>
                <a:gd name="T6" fmla="*/ 0 60000 65536"/>
                <a:gd name="T7" fmla="*/ 0 60000 65536"/>
                <a:gd name="T8" fmla="*/ 0 60000 65536"/>
                <a:gd name="T9" fmla="*/ 0 w 576"/>
                <a:gd name="T10" fmla="*/ 0 h 1488"/>
                <a:gd name="T11" fmla="*/ 576 w 576"/>
                <a:gd name="T12" fmla="*/ 1488 h 1488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576" h="1488">
                  <a:moveTo>
                    <a:pt x="48" y="0"/>
                  </a:moveTo>
                  <a:lnTo>
                    <a:pt x="0" y="960"/>
                  </a:lnTo>
                  <a:lnTo>
                    <a:pt x="576" y="1488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5" name="Text Box 2"/>
          <p:cNvSpPr txBox="1">
            <a:spLocks noChangeArrowheads="1"/>
          </p:cNvSpPr>
          <p:nvPr/>
        </p:nvSpPr>
        <p:spPr bwMode="auto">
          <a:xfrm>
            <a:off x="381000" y="609600"/>
            <a:ext cx="85344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Precondition: </a:t>
            </a:r>
            <a:r>
              <a:rPr lang="en-US" altLang="en-US" sz="2800" i="0" dirty="0"/>
              <a:t>Directed Acyclic Graph</a:t>
            </a:r>
            <a:endParaRPr lang="en-US" altLang="en-US" sz="2800" i="0" dirty="0">
              <a:solidFill>
                <a:schemeClr val="accent2"/>
              </a:solidFill>
            </a:endParaRPr>
          </a:p>
          <a:p>
            <a:pPr eaLnBrk="1" hangingPunct="1">
              <a:buNone/>
            </a:pPr>
            <a:r>
              <a:rPr lang="en-US" altLang="en-US" sz="2800" i="0" dirty="0" err="1">
                <a:solidFill>
                  <a:schemeClr val="accent1"/>
                </a:solidFill>
              </a:rPr>
              <a:t>Postcondition</a:t>
            </a:r>
            <a:r>
              <a:rPr lang="en-US" altLang="en-US" sz="2800" i="0" dirty="0">
                <a:solidFill>
                  <a:schemeClr val="accent1"/>
                </a:solidFill>
              </a:rPr>
              <a:t>:</a:t>
            </a:r>
            <a:r>
              <a:rPr lang="en-US" altLang="en-US" sz="2800" i="0" dirty="0"/>
              <a:t> Iterate over all s-t paths.</a:t>
            </a:r>
          </a:p>
        </p:txBody>
      </p:sp>
      <p:sp>
        <p:nvSpPr>
          <p:cNvPr id="32" name="Rectangle 27"/>
          <p:cNvSpPr>
            <a:spLocks noChangeArrowheads="1"/>
          </p:cNvSpPr>
          <p:nvPr/>
        </p:nvSpPr>
        <p:spPr bwMode="auto">
          <a:xfrm>
            <a:off x="328613" y="1639431"/>
            <a:ext cx="751998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 dirty="0"/>
              <a:t>For each edge </a:t>
            </a:r>
            <a:r>
              <a:rPr lang="en-US" altLang="en-US" sz="2800" i="0" dirty="0">
                <a:solidFill>
                  <a:srgbClr val="00FFFF"/>
                </a:solidFill>
              </a:rPr>
              <a:t>&lt;</a:t>
            </a:r>
            <a:r>
              <a:rPr lang="en-US" altLang="en-US" sz="2800" i="0" dirty="0" err="1">
                <a:solidFill>
                  <a:srgbClr val="00FFFF"/>
                </a:solidFill>
              </a:rPr>
              <a:t>s,v</a:t>
            </a:r>
            <a:r>
              <a:rPr lang="en-US" altLang="en-US" sz="2800" i="0" dirty="0">
                <a:solidFill>
                  <a:srgbClr val="00FFFF"/>
                </a:solidFill>
              </a:rPr>
              <a:t>&gt;</a:t>
            </a:r>
            <a:r>
              <a:rPr lang="en-US" altLang="en-US" sz="2800" i="0" dirty="0"/>
              <a:t>,</a:t>
            </a:r>
          </a:p>
          <a:p>
            <a:pPr eaLnBrk="1" hangingPunct="1">
              <a:buFontTx/>
              <a:buNone/>
            </a:pPr>
            <a:r>
              <a:rPr lang="en-US" altLang="en-US" sz="2800" i="0" dirty="0"/>
              <a:t>  I get a friend to iterate over all </a:t>
            </a:r>
            <a:r>
              <a:rPr lang="en-US" altLang="en-US" sz="2800" i="0" dirty="0">
                <a:solidFill>
                  <a:srgbClr val="00FFFF"/>
                </a:solidFill>
              </a:rPr>
              <a:t>v-t </a:t>
            </a:r>
            <a:r>
              <a:rPr lang="en-US" altLang="en-US" sz="2800" i="0" dirty="0"/>
              <a:t>paths.  </a:t>
            </a:r>
          </a:p>
        </p:txBody>
      </p:sp>
      <p:sp>
        <p:nvSpPr>
          <p:cNvPr id="11" name="Left Brace 10">
            <a:extLst>
              <a:ext uri="{FF2B5EF4-FFF2-40B4-BE49-F238E27FC236}">
                <a16:creationId xmlns:a16="http://schemas.microsoft.com/office/drawing/2014/main" id="{54CAE9C0-0CFB-FD9B-4321-99545EF9435D}"/>
              </a:ext>
            </a:extLst>
          </p:cNvPr>
          <p:cNvSpPr/>
          <p:nvPr/>
        </p:nvSpPr>
        <p:spPr bwMode="auto">
          <a:xfrm>
            <a:off x="3432175" y="3617260"/>
            <a:ext cx="225425" cy="1384995"/>
          </a:xfrm>
          <a:prstGeom prst="leftBrac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9360232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5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25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25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531" grpId="0"/>
      <p:bldP spid="11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3555" name="Group 4"/>
          <p:cNvGrpSpPr>
            <a:grpSpLocks noChangeAspect="1"/>
          </p:cNvGrpSpPr>
          <p:nvPr/>
        </p:nvGrpSpPr>
        <p:grpSpPr bwMode="auto">
          <a:xfrm rot="14399083" flipH="1">
            <a:off x="6877844" y="3144044"/>
            <a:ext cx="798512" cy="990600"/>
            <a:chOff x="2227" y="1194"/>
            <a:chExt cx="1944" cy="2413"/>
          </a:xfrm>
        </p:grpSpPr>
        <p:sp>
          <p:nvSpPr>
            <p:cNvPr id="23579" name="Freeform 5"/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0" name="Freeform 6"/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1" name="Freeform 7"/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2" name="Freeform 8"/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3" name="Freeform 9"/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84" name="Freeform 10"/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3556" name="Freeform 11"/>
          <p:cNvSpPr>
            <a:spLocks/>
          </p:cNvSpPr>
          <p:nvPr/>
        </p:nvSpPr>
        <p:spPr bwMode="auto">
          <a:xfrm>
            <a:off x="7529513" y="3505200"/>
            <a:ext cx="90487" cy="663575"/>
          </a:xfrm>
          <a:custGeom>
            <a:avLst/>
            <a:gdLst>
              <a:gd name="T0" fmla="*/ 2147483647 w 57"/>
              <a:gd name="T1" fmla="*/ 0 h 418"/>
              <a:gd name="T2" fmla="*/ 0 w 57"/>
              <a:gd name="T3" fmla="*/ 2147483647 h 418"/>
              <a:gd name="T4" fmla="*/ 0 60000 65536"/>
              <a:gd name="T5" fmla="*/ 0 60000 65536"/>
              <a:gd name="T6" fmla="*/ 0 w 57"/>
              <a:gd name="T7" fmla="*/ 0 h 418"/>
              <a:gd name="T8" fmla="*/ 57 w 57"/>
              <a:gd name="T9" fmla="*/ 418 h 418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57" h="418">
                <a:moveTo>
                  <a:pt x="57" y="0"/>
                </a:moveTo>
                <a:lnTo>
                  <a:pt x="0" y="418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3557" name="Freeform 12"/>
          <p:cNvSpPr>
            <a:spLocks/>
          </p:cNvSpPr>
          <p:nvPr/>
        </p:nvSpPr>
        <p:spPr bwMode="auto">
          <a:xfrm rot="2540866">
            <a:off x="7172325" y="4416425"/>
            <a:ext cx="219075" cy="685800"/>
          </a:xfrm>
          <a:custGeom>
            <a:avLst/>
            <a:gdLst>
              <a:gd name="T0" fmla="*/ 2147483647 w 525"/>
              <a:gd name="T1" fmla="*/ 2147483647 h 1307"/>
              <a:gd name="T2" fmla="*/ 2147483647 w 525"/>
              <a:gd name="T3" fmla="*/ 2147483647 h 1307"/>
              <a:gd name="T4" fmla="*/ 2147483647 w 525"/>
              <a:gd name="T5" fmla="*/ 2147483647 h 1307"/>
              <a:gd name="T6" fmla="*/ 0 w 525"/>
              <a:gd name="T7" fmla="*/ 2147483647 h 1307"/>
              <a:gd name="T8" fmla="*/ 2147483647 w 525"/>
              <a:gd name="T9" fmla="*/ 2147483647 h 1307"/>
              <a:gd name="T10" fmla="*/ 2147483647 w 525"/>
              <a:gd name="T11" fmla="*/ 2147483647 h 1307"/>
              <a:gd name="T12" fmla="*/ 2147483647 w 525"/>
              <a:gd name="T13" fmla="*/ 2147483647 h 1307"/>
              <a:gd name="T14" fmla="*/ 2147483647 w 525"/>
              <a:gd name="T15" fmla="*/ 2147483647 h 1307"/>
              <a:gd name="T16" fmla="*/ 2147483647 w 525"/>
              <a:gd name="T17" fmla="*/ 2147483647 h 1307"/>
              <a:gd name="T18" fmla="*/ 2147483647 w 525"/>
              <a:gd name="T19" fmla="*/ 2147483647 h 1307"/>
              <a:gd name="T20" fmla="*/ 2147483647 w 525"/>
              <a:gd name="T21" fmla="*/ 2147483647 h 1307"/>
              <a:gd name="T22" fmla="*/ 2147483647 w 525"/>
              <a:gd name="T23" fmla="*/ 2147483647 h 1307"/>
              <a:gd name="T24" fmla="*/ 2147483647 w 525"/>
              <a:gd name="T25" fmla="*/ 2147483647 h 1307"/>
              <a:gd name="T26" fmla="*/ 2147483647 w 525"/>
              <a:gd name="T27" fmla="*/ 2147483647 h 1307"/>
              <a:gd name="T28" fmla="*/ 2147483647 w 525"/>
              <a:gd name="T29" fmla="*/ 2147483647 h 1307"/>
              <a:gd name="T30" fmla="*/ 2147483647 w 525"/>
              <a:gd name="T31" fmla="*/ 2147483647 h 1307"/>
              <a:gd name="T32" fmla="*/ 2147483647 w 525"/>
              <a:gd name="T33" fmla="*/ 2147483647 h 1307"/>
              <a:gd name="T34" fmla="*/ 2147483647 w 525"/>
              <a:gd name="T35" fmla="*/ 2147483647 h 1307"/>
              <a:gd name="T36" fmla="*/ 2147483647 w 525"/>
              <a:gd name="T37" fmla="*/ 2147483647 h 1307"/>
              <a:gd name="T38" fmla="*/ 2147483647 w 525"/>
              <a:gd name="T39" fmla="*/ 0 h 1307"/>
              <a:gd name="T40" fmla="*/ 2147483647 w 525"/>
              <a:gd name="T41" fmla="*/ 2147483647 h 1307"/>
              <a:gd name="T42" fmla="*/ 2147483647 w 525"/>
              <a:gd name="T43" fmla="*/ 2147483647 h 1307"/>
              <a:gd name="T44" fmla="*/ 2147483647 w 525"/>
              <a:gd name="T45" fmla="*/ 2147483647 h 1307"/>
              <a:gd name="T46" fmla="*/ 2147483647 w 525"/>
              <a:gd name="T47" fmla="*/ 2147483647 h 1307"/>
              <a:gd name="T48" fmla="*/ 2147483647 w 525"/>
              <a:gd name="T49" fmla="*/ 2147483647 h 1307"/>
              <a:gd name="T50" fmla="*/ 2147483647 w 525"/>
              <a:gd name="T51" fmla="*/ 2147483647 h 1307"/>
              <a:gd name="T52" fmla="*/ 2147483647 w 525"/>
              <a:gd name="T53" fmla="*/ 2147483647 h 1307"/>
              <a:gd name="T54" fmla="*/ 2147483647 w 525"/>
              <a:gd name="T55" fmla="*/ 2147483647 h 1307"/>
              <a:gd name="T56" fmla="*/ 2147483647 w 525"/>
              <a:gd name="T57" fmla="*/ 2147483647 h 1307"/>
              <a:gd name="T58" fmla="*/ 2147483647 w 525"/>
              <a:gd name="T59" fmla="*/ 2147483647 h 1307"/>
              <a:gd name="T60" fmla="*/ 2147483647 w 525"/>
              <a:gd name="T61" fmla="*/ 2147483647 h 1307"/>
              <a:gd name="T62" fmla="*/ 2147483647 w 525"/>
              <a:gd name="T63" fmla="*/ 2147483647 h 1307"/>
              <a:gd name="T64" fmla="*/ 2147483647 w 525"/>
              <a:gd name="T65" fmla="*/ 2147483647 h 1307"/>
              <a:gd name="T66" fmla="*/ 2147483647 w 525"/>
              <a:gd name="T67" fmla="*/ 2147483647 h 1307"/>
              <a:gd name="T68" fmla="*/ 2147483647 w 525"/>
              <a:gd name="T69" fmla="*/ 2147483647 h 1307"/>
              <a:gd name="T70" fmla="*/ 2147483647 w 525"/>
              <a:gd name="T71" fmla="*/ 2147483647 h 1307"/>
              <a:gd name="T72" fmla="*/ 2147483647 w 525"/>
              <a:gd name="T73" fmla="*/ 2147483647 h 1307"/>
              <a:gd name="T74" fmla="*/ 2147483647 w 525"/>
              <a:gd name="T75" fmla="*/ 2147483647 h 1307"/>
              <a:gd name="T76" fmla="*/ 2147483647 w 525"/>
              <a:gd name="T77" fmla="*/ 2147483647 h 1307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525"/>
              <a:gd name="T118" fmla="*/ 0 h 1307"/>
              <a:gd name="T119" fmla="*/ 525 w 525"/>
              <a:gd name="T120" fmla="*/ 1307 h 1307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525" h="1307">
                <a:moveTo>
                  <a:pt x="146" y="1103"/>
                </a:moveTo>
                <a:lnTo>
                  <a:pt x="50" y="1175"/>
                </a:lnTo>
                <a:lnTo>
                  <a:pt x="22" y="1199"/>
                </a:lnTo>
                <a:lnTo>
                  <a:pt x="0" y="1249"/>
                </a:lnTo>
                <a:lnTo>
                  <a:pt x="29" y="1300"/>
                </a:lnTo>
                <a:lnTo>
                  <a:pt x="58" y="1307"/>
                </a:lnTo>
                <a:lnTo>
                  <a:pt x="146" y="1278"/>
                </a:lnTo>
                <a:lnTo>
                  <a:pt x="277" y="1175"/>
                </a:lnTo>
                <a:lnTo>
                  <a:pt x="394" y="1053"/>
                </a:lnTo>
                <a:lnTo>
                  <a:pt x="518" y="913"/>
                </a:lnTo>
                <a:lnTo>
                  <a:pt x="525" y="855"/>
                </a:lnTo>
                <a:lnTo>
                  <a:pt x="525" y="695"/>
                </a:lnTo>
                <a:lnTo>
                  <a:pt x="489" y="446"/>
                </a:lnTo>
                <a:lnTo>
                  <a:pt x="511" y="300"/>
                </a:lnTo>
                <a:lnTo>
                  <a:pt x="525" y="241"/>
                </a:lnTo>
                <a:lnTo>
                  <a:pt x="503" y="212"/>
                </a:lnTo>
                <a:lnTo>
                  <a:pt x="452" y="183"/>
                </a:lnTo>
                <a:lnTo>
                  <a:pt x="415" y="162"/>
                </a:lnTo>
                <a:lnTo>
                  <a:pt x="437" y="30"/>
                </a:lnTo>
                <a:lnTo>
                  <a:pt x="423" y="0"/>
                </a:lnTo>
                <a:lnTo>
                  <a:pt x="394" y="9"/>
                </a:lnTo>
                <a:lnTo>
                  <a:pt x="379" y="176"/>
                </a:lnTo>
                <a:lnTo>
                  <a:pt x="365" y="219"/>
                </a:lnTo>
                <a:lnTo>
                  <a:pt x="358" y="248"/>
                </a:lnTo>
                <a:lnTo>
                  <a:pt x="299" y="227"/>
                </a:lnTo>
                <a:lnTo>
                  <a:pt x="255" y="227"/>
                </a:lnTo>
                <a:lnTo>
                  <a:pt x="255" y="255"/>
                </a:lnTo>
                <a:lnTo>
                  <a:pt x="284" y="279"/>
                </a:lnTo>
                <a:lnTo>
                  <a:pt x="336" y="279"/>
                </a:lnTo>
                <a:lnTo>
                  <a:pt x="372" y="307"/>
                </a:lnTo>
                <a:lnTo>
                  <a:pt x="401" y="358"/>
                </a:lnTo>
                <a:lnTo>
                  <a:pt x="430" y="439"/>
                </a:lnTo>
                <a:lnTo>
                  <a:pt x="452" y="599"/>
                </a:lnTo>
                <a:lnTo>
                  <a:pt x="452" y="745"/>
                </a:lnTo>
                <a:lnTo>
                  <a:pt x="437" y="862"/>
                </a:lnTo>
                <a:lnTo>
                  <a:pt x="408" y="913"/>
                </a:lnTo>
                <a:lnTo>
                  <a:pt x="306" y="986"/>
                </a:lnTo>
                <a:lnTo>
                  <a:pt x="196" y="1053"/>
                </a:lnTo>
                <a:lnTo>
                  <a:pt x="146" y="1103"/>
                </a:ln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3558" name="Group 13"/>
          <p:cNvGrpSpPr>
            <a:grpSpLocks/>
          </p:cNvGrpSpPr>
          <p:nvPr/>
        </p:nvGrpSpPr>
        <p:grpSpPr bwMode="auto">
          <a:xfrm>
            <a:off x="6623050" y="4416425"/>
            <a:ext cx="538163" cy="1603375"/>
            <a:chOff x="240" y="2880"/>
            <a:chExt cx="339" cy="1010"/>
          </a:xfrm>
        </p:grpSpPr>
        <p:sp>
          <p:nvSpPr>
            <p:cNvPr id="23566" name="Freeform 14"/>
            <p:cNvSpPr>
              <a:spLocks/>
            </p:cNvSpPr>
            <p:nvPr/>
          </p:nvSpPr>
          <p:spPr bwMode="auto">
            <a:xfrm flipH="1">
              <a:off x="361" y="2969"/>
              <a:ext cx="142" cy="191"/>
            </a:xfrm>
            <a:custGeom>
              <a:avLst/>
              <a:gdLst>
                <a:gd name="T0" fmla="*/ 0 w 432"/>
                <a:gd name="T1" fmla="*/ 0 h 485"/>
                <a:gd name="T2" fmla="*/ 0 w 432"/>
                <a:gd name="T3" fmla="*/ 0 h 485"/>
                <a:gd name="T4" fmla="*/ 0 w 432"/>
                <a:gd name="T5" fmla="*/ 0 h 485"/>
                <a:gd name="T6" fmla="*/ 0 w 432"/>
                <a:gd name="T7" fmla="*/ 0 h 485"/>
                <a:gd name="T8" fmla="*/ 0 w 432"/>
                <a:gd name="T9" fmla="*/ 0 h 485"/>
                <a:gd name="T10" fmla="*/ 0 w 432"/>
                <a:gd name="T11" fmla="*/ 0 h 485"/>
                <a:gd name="T12" fmla="*/ 0 w 432"/>
                <a:gd name="T13" fmla="*/ 0 h 485"/>
                <a:gd name="T14" fmla="*/ 0 w 432"/>
                <a:gd name="T15" fmla="*/ 0 h 485"/>
                <a:gd name="T16" fmla="*/ 0 w 432"/>
                <a:gd name="T17" fmla="*/ 0 h 485"/>
                <a:gd name="T18" fmla="*/ 0 w 432"/>
                <a:gd name="T19" fmla="*/ 0 h 485"/>
                <a:gd name="T20" fmla="*/ 0 w 432"/>
                <a:gd name="T21" fmla="*/ 0 h 485"/>
                <a:gd name="T22" fmla="*/ 0 w 432"/>
                <a:gd name="T23" fmla="*/ 0 h 485"/>
                <a:gd name="T24" fmla="*/ 0 w 432"/>
                <a:gd name="T25" fmla="*/ 0 h 485"/>
                <a:gd name="T26" fmla="*/ 0 w 432"/>
                <a:gd name="T27" fmla="*/ 0 h 485"/>
                <a:gd name="T28" fmla="*/ 0 w 432"/>
                <a:gd name="T29" fmla="*/ 0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2"/>
                <a:gd name="T46" fmla="*/ 0 h 485"/>
                <a:gd name="T47" fmla="*/ 432 w 432"/>
                <a:gd name="T48" fmla="*/ 485 h 48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2" h="485">
                  <a:moveTo>
                    <a:pt x="123" y="206"/>
                  </a:moveTo>
                  <a:lnTo>
                    <a:pt x="159" y="53"/>
                  </a:lnTo>
                  <a:lnTo>
                    <a:pt x="248" y="0"/>
                  </a:lnTo>
                  <a:lnTo>
                    <a:pt x="335" y="0"/>
                  </a:lnTo>
                  <a:lnTo>
                    <a:pt x="388" y="53"/>
                  </a:lnTo>
                  <a:lnTo>
                    <a:pt x="432" y="215"/>
                  </a:lnTo>
                  <a:lnTo>
                    <a:pt x="415" y="349"/>
                  </a:lnTo>
                  <a:lnTo>
                    <a:pt x="379" y="458"/>
                  </a:lnTo>
                  <a:lnTo>
                    <a:pt x="309" y="485"/>
                  </a:lnTo>
                  <a:lnTo>
                    <a:pt x="221" y="475"/>
                  </a:lnTo>
                  <a:lnTo>
                    <a:pt x="132" y="368"/>
                  </a:lnTo>
                  <a:lnTo>
                    <a:pt x="123" y="288"/>
                  </a:lnTo>
                  <a:lnTo>
                    <a:pt x="0" y="242"/>
                  </a:lnTo>
                  <a:lnTo>
                    <a:pt x="0" y="189"/>
                  </a:lnTo>
                  <a:lnTo>
                    <a:pt x="123" y="20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7" name="Freeform 15"/>
            <p:cNvSpPr>
              <a:spLocks/>
            </p:cNvSpPr>
            <p:nvPr/>
          </p:nvSpPr>
          <p:spPr bwMode="auto">
            <a:xfrm flipH="1">
              <a:off x="371" y="3171"/>
              <a:ext cx="165" cy="325"/>
            </a:xfrm>
            <a:custGeom>
              <a:avLst/>
              <a:gdLst>
                <a:gd name="T0" fmla="*/ 0 w 500"/>
                <a:gd name="T1" fmla="*/ 0 h 828"/>
                <a:gd name="T2" fmla="*/ 0 w 500"/>
                <a:gd name="T3" fmla="*/ 0 h 828"/>
                <a:gd name="T4" fmla="*/ 0 w 500"/>
                <a:gd name="T5" fmla="*/ 0 h 828"/>
                <a:gd name="T6" fmla="*/ 0 w 500"/>
                <a:gd name="T7" fmla="*/ 0 h 828"/>
                <a:gd name="T8" fmla="*/ 0 w 500"/>
                <a:gd name="T9" fmla="*/ 0 h 828"/>
                <a:gd name="T10" fmla="*/ 0 w 500"/>
                <a:gd name="T11" fmla="*/ 0 h 828"/>
                <a:gd name="T12" fmla="*/ 0 w 500"/>
                <a:gd name="T13" fmla="*/ 0 h 828"/>
                <a:gd name="T14" fmla="*/ 0 w 500"/>
                <a:gd name="T15" fmla="*/ 0 h 828"/>
                <a:gd name="T16" fmla="*/ 0 w 500"/>
                <a:gd name="T17" fmla="*/ 0 h 828"/>
                <a:gd name="T18" fmla="*/ 0 w 500"/>
                <a:gd name="T19" fmla="*/ 0 h 828"/>
                <a:gd name="T20" fmla="*/ 0 w 500"/>
                <a:gd name="T21" fmla="*/ 0 h 828"/>
                <a:gd name="T22" fmla="*/ 0 w 500"/>
                <a:gd name="T23" fmla="*/ 0 h 828"/>
                <a:gd name="T24" fmla="*/ 0 w 500"/>
                <a:gd name="T25" fmla="*/ 0 h 828"/>
                <a:gd name="T26" fmla="*/ 0 w 500"/>
                <a:gd name="T27" fmla="*/ 0 h 828"/>
                <a:gd name="T28" fmla="*/ 0 w 500"/>
                <a:gd name="T29" fmla="*/ 0 h 828"/>
                <a:gd name="T30" fmla="*/ 0 w 500"/>
                <a:gd name="T31" fmla="*/ 0 h 828"/>
                <a:gd name="T32" fmla="*/ 0 w 500"/>
                <a:gd name="T33" fmla="*/ 0 h 828"/>
                <a:gd name="T34" fmla="*/ 0 w 500"/>
                <a:gd name="T35" fmla="*/ 0 h 828"/>
                <a:gd name="T36" fmla="*/ 0 w 500"/>
                <a:gd name="T37" fmla="*/ 0 h 828"/>
                <a:gd name="T38" fmla="*/ 0 w 500"/>
                <a:gd name="T39" fmla="*/ 0 h 828"/>
                <a:gd name="T40" fmla="*/ 0 w 500"/>
                <a:gd name="T41" fmla="*/ 0 h 828"/>
                <a:gd name="T42" fmla="*/ 0 w 500"/>
                <a:gd name="T43" fmla="*/ 0 h 828"/>
                <a:gd name="T44" fmla="*/ 0 w 500"/>
                <a:gd name="T45" fmla="*/ 0 h 828"/>
                <a:gd name="T46" fmla="*/ 0 w 500"/>
                <a:gd name="T47" fmla="*/ 0 h 828"/>
                <a:gd name="T48" fmla="*/ 0 w 500"/>
                <a:gd name="T49" fmla="*/ 0 h 828"/>
                <a:gd name="T50" fmla="*/ 0 w 500"/>
                <a:gd name="T51" fmla="*/ 0 h 828"/>
                <a:gd name="T52" fmla="*/ 0 w 500"/>
                <a:gd name="T53" fmla="*/ 0 h 8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00"/>
                <a:gd name="T82" fmla="*/ 0 h 828"/>
                <a:gd name="T83" fmla="*/ 500 w 500"/>
                <a:gd name="T84" fmla="*/ 828 h 8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00" h="828">
                  <a:moveTo>
                    <a:pt x="41" y="173"/>
                  </a:moveTo>
                  <a:lnTo>
                    <a:pt x="163" y="35"/>
                  </a:lnTo>
                  <a:lnTo>
                    <a:pt x="232" y="0"/>
                  </a:lnTo>
                  <a:lnTo>
                    <a:pt x="366" y="5"/>
                  </a:lnTo>
                  <a:lnTo>
                    <a:pt x="488" y="57"/>
                  </a:lnTo>
                  <a:lnTo>
                    <a:pt x="500" y="126"/>
                  </a:lnTo>
                  <a:lnTo>
                    <a:pt x="483" y="207"/>
                  </a:lnTo>
                  <a:lnTo>
                    <a:pt x="396" y="281"/>
                  </a:lnTo>
                  <a:lnTo>
                    <a:pt x="349" y="414"/>
                  </a:lnTo>
                  <a:lnTo>
                    <a:pt x="349" y="552"/>
                  </a:lnTo>
                  <a:lnTo>
                    <a:pt x="384" y="637"/>
                  </a:lnTo>
                  <a:lnTo>
                    <a:pt x="448" y="695"/>
                  </a:lnTo>
                  <a:lnTo>
                    <a:pt x="448" y="765"/>
                  </a:lnTo>
                  <a:lnTo>
                    <a:pt x="419" y="800"/>
                  </a:lnTo>
                  <a:lnTo>
                    <a:pt x="384" y="816"/>
                  </a:lnTo>
                  <a:lnTo>
                    <a:pt x="268" y="828"/>
                  </a:lnTo>
                  <a:lnTo>
                    <a:pt x="163" y="747"/>
                  </a:lnTo>
                  <a:lnTo>
                    <a:pt x="53" y="574"/>
                  </a:lnTo>
                  <a:lnTo>
                    <a:pt x="0" y="368"/>
                  </a:lnTo>
                  <a:lnTo>
                    <a:pt x="140" y="436"/>
                  </a:lnTo>
                  <a:lnTo>
                    <a:pt x="192" y="436"/>
                  </a:lnTo>
                  <a:lnTo>
                    <a:pt x="227" y="396"/>
                  </a:lnTo>
                  <a:lnTo>
                    <a:pt x="251" y="316"/>
                  </a:lnTo>
                  <a:lnTo>
                    <a:pt x="209" y="293"/>
                  </a:lnTo>
                  <a:lnTo>
                    <a:pt x="53" y="293"/>
                  </a:lnTo>
                  <a:lnTo>
                    <a:pt x="18" y="293"/>
                  </a:lnTo>
                  <a:lnTo>
                    <a:pt x="41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8" name="Freeform 16"/>
            <p:cNvSpPr>
              <a:spLocks/>
            </p:cNvSpPr>
            <p:nvPr/>
          </p:nvSpPr>
          <p:spPr bwMode="auto">
            <a:xfrm flipH="1">
              <a:off x="325" y="3185"/>
              <a:ext cx="87" cy="352"/>
            </a:xfrm>
            <a:custGeom>
              <a:avLst/>
              <a:gdLst>
                <a:gd name="T0" fmla="*/ 0 w 265"/>
                <a:gd name="T1" fmla="*/ 0 h 895"/>
                <a:gd name="T2" fmla="*/ 0 w 265"/>
                <a:gd name="T3" fmla="*/ 0 h 895"/>
                <a:gd name="T4" fmla="*/ 0 w 265"/>
                <a:gd name="T5" fmla="*/ 0 h 895"/>
                <a:gd name="T6" fmla="*/ 0 w 265"/>
                <a:gd name="T7" fmla="*/ 0 h 895"/>
                <a:gd name="T8" fmla="*/ 0 w 265"/>
                <a:gd name="T9" fmla="*/ 0 h 895"/>
                <a:gd name="T10" fmla="*/ 0 w 265"/>
                <a:gd name="T11" fmla="*/ 0 h 895"/>
                <a:gd name="T12" fmla="*/ 0 w 265"/>
                <a:gd name="T13" fmla="*/ 0 h 895"/>
                <a:gd name="T14" fmla="*/ 0 w 265"/>
                <a:gd name="T15" fmla="*/ 0 h 895"/>
                <a:gd name="T16" fmla="*/ 0 w 265"/>
                <a:gd name="T17" fmla="*/ 0 h 895"/>
                <a:gd name="T18" fmla="*/ 0 w 265"/>
                <a:gd name="T19" fmla="*/ 0 h 895"/>
                <a:gd name="T20" fmla="*/ 0 w 265"/>
                <a:gd name="T21" fmla="*/ 0 h 895"/>
                <a:gd name="T22" fmla="*/ 0 w 265"/>
                <a:gd name="T23" fmla="*/ 0 h 895"/>
                <a:gd name="T24" fmla="*/ 0 w 265"/>
                <a:gd name="T25" fmla="*/ 0 h 895"/>
                <a:gd name="T26" fmla="*/ 0 w 265"/>
                <a:gd name="T27" fmla="*/ 0 h 895"/>
                <a:gd name="T28" fmla="*/ 0 w 265"/>
                <a:gd name="T29" fmla="*/ 0 h 895"/>
                <a:gd name="T30" fmla="*/ 0 w 265"/>
                <a:gd name="T31" fmla="*/ 0 h 895"/>
                <a:gd name="T32" fmla="*/ 0 w 265"/>
                <a:gd name="T33" fmla="*/ 0 h 895"/>
                <a:gd name="T34" fmla="*/ 0 w 265"/>
                <a:gd name="T35" fmla="*/ 0 h 895"/>
                <a:gd name="T36" fmla="*/ 0 w 265"/>
                <a:gd name="T37" fmla="*/ 0 h 895"/>
                <a:gd name="T38" fmla="*/ 0 w 265"/>
                <a:gd name="T39" fmla="*/ 0 h 895"/>
                <a:gd name="T40" fmla="*/ 0 w 265"/>
                <a:gd name="T41" fmla="*/ 0 h 895"/>
                <a:gd name="T42" fmla="*/ 0 w 265"/>
                <a:gd name="T43" fmla="*/ 0 h 895"/>
                <a:gd name="T44" fmla="*/ 0 w 265"/>
                <a:gd name="T45" fmla="*/ 0 h 895"/>
                <a:gd name="T46" fmla="*/ 0 w 265"/>
                <a:gd name="T47" fmla="*/ 0 h 895"/>
                <a:gd name="T48" fmla="*/ 0 w 265"/>
                <a:gd name="T49" fmla="*/ 0 h 895"/>
                <a:gd name="T50" fmla="*/ 0 w 265"/>
                <a:gd name="T51" fmla="*/ 0 h 895"/>
                <a:gd name="T52" fmla="*/ 0 w 265"/>
                <a:gd name="T53" fmla="*/ 0 h 895"/>
                <a:gd name="T54" fmla="*/ 0 w 265"/>
                <a:gd name="T55" fmla="*/ 0 h 8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65"/>
                <a:gd name="T85" fmla="*/ 0 h 895"/>
                <a:gd name="T86" fmla="*/ 265 w 265"/>
                <a:gd name="T87" fmla="*/ 895 h 89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65" h="895">
                  <a:moveTo>
                    <a:pt x="0" y="75"/>
                  </a:moveTo>
                  <a:lnTo>
                    <a:pt x="29" y="23"/>
                  </a:lnTo>
                  <a:lnTo>
                    <a:pt x="83" y="0"/>
                  </a:lnTo>
                  <a:lnTo>
                    <a:pt x="135" y="5"/>
                  </a:lnTo>
                  <a:lnTo>
                    <a:pt x="206" y="108"/>
                  </a:lnTo>
                  <a:lnTo>
                    <a:pt x="265" y="264"/>
                  </a:lnTo>
                  <a:lnTo>
                    <a:pt x="265" y="384"/>
                  </a:lnTo>
                  <a:lnTo>
                    <a:pt x="241" y="447"/>
                  </a:lnTo>
                  <a:lnTo>
                    <a:pt x="118" y="522"/>
                  </a:lnTo>
                  <a:lnTo>
                    <a:pt x="83" y="573"/>
                  </a:lnTo>
                  <a:lnTo>
                    <a:pt x="83" y="608"/>
                  </a:lnTo>
                  <a:lnTo>
                    <a:pt x="123" y="654"/>
                  </a:lnTo>
                  <a:lnTo>
                    <a:pt x="189" y="723"/>
                  </a:lnTo>
                  <a:lnTo>
                    <a:pt x="224" y="814"/>
                  </a:lnTo>
                  <a:lnTo>
                    <a:pt x="212" y="895"/>
                  </a:lnTo>
                  <a:lnTo>
                    <a:pt x="177" y="877"/>
                  </a:lnTo>
                  <a:lnTo>
                    <a:pt x="159" y="764"/>
                  </a:lnTo>
                  <a:lnTo>
                    <a:pt x="101" y="694"/>
                  </a:lnTo>
                  <a:lnTo>
                    <a:pt x="54" y="676"/>
                  </a:lnTo>
                  <a:lnTo>
                    <a:pt x="29" y="643"/>
                  </a:lnTo>
                  <a:lnTo>
                    <a:pt x="29" y="568"/>
                  </a:lnTo>
                  <a:lnTo>
                    <a:pt x="64" y="505"/>
                  </a:lnTo>
                  <a:lnTo>
                    <a:pt x="123" y="465"/>
                  </a:lnTo>
                  <a:lnTo>
                    <a:pt x="212" y="402"/>
                  </a:lnTo>
                  <a:lnTo>
                    <a:pt x="224" y="327"/>
                  </a:lnTo>
                  <a:lnTo>
                    <a:pt x="177" y="224"/>
                  </a:lnTo>
                  <a:lnTo>
                    <a:pt x="101" y="143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69" name="Freeform 17"/>
            <p:cNvSpPr>
              <a:spLocks/>
            </p:cNvSpPr>
            <p:nvPr/>
          </p:nvSpPr>
          <p:spPr bwMode="auto">
            <a:xfrm flipH="1">
              <a:off x="308" y="3434"/>
              <a:ext cx="126" cy="456"/>
            </a:xfrm>
            <a:custGeom>
              <a:avLst/>
              <a:gdLst>
                <a:gd name="T0" fmla="*/ 0 w 383"/>
                <a:gd name="T1" fmla="*/ 0 h 1160"/>
                <a:gd name="T2" fmla="*/ 0 w 383"/>
                <a:gd name="T3" fmla="*/ 0 h 1160"/>
                <a:gd name="T4" fmla="*/ 0 w 383"/>
                <a:gd name="T5" fmla="*/ 0 h 1160"/>
                <a:gd name="T6" fmla="*/ 0 w 383"/>
                <a:gd name="T7" fmla="*/ 0 h 1160"/>
                <a:gd name="T8" fmla="*/ 0 w 383"/>
                <a:gd name="T9" fmla="*/ 0 h 1160"/>
                <a:gd name="T10" fmla="*/ 0 w 383"/>
                <a:gd name="T11" fmla="*/ 0 h 1160"/>
                <a:gd name="T12" fmla="*/ 0 w 383"/>
                <a:gd name="T13" fmla="*/ 0 h 1160"/>
                <a:gd name="T14" fmla="*/ 0 w 383"/>
                <a:gd name="T15" fmla="*/ 0 h 1160"/>
                <a:gd name="T16" fmla="*/ 0 w 383"/>
                <a:gd name="T17" fmla="*/ 1 h 1160"/>
                <a:gd name="T18" fmla="*/ 0 w 383"/>
                <a:gd name="T19" fmla="*/ 1 h 1160"/>
                <a:gd name="T20" fmla="*/ 0 w 383"/>
                <a:gd name="T21" fmla="*/ 1 h 1160"/>
                <a:gd name="T22" fmla="*/ 0 w 383"/>
                <a:gd name="T23" fmla="*/ 1 h 1160"/>
                <a:gd name="T24" fmla="*/ 0 w 383"/>
                <a:gd name="T25" fmla="*/ 1 h 1160"/>
                <a:gd name="T26" fmla="*/ 0 w 383"/>
                <a:gd name="T27" fmla="*/ 1 h 1160"/>
                <a:gd name="T28" fmla="*/ 0 w 383"/>
                <a:gd name="T29" fmla="*/ 1 h 1160"/>
                <a:gd name="T30" fmla="*/ 0 w 383"/>
                <a:gd name="T31" fmla="*/ 1 h 1160"/>
                <a:gd name="T32" fmla="*/ 0 w 383"/>
                <a:gd name="T33" fmla="*/ 1 h 1160"/>
                <a:gd name="T34" fmla="*/ 0 w 383"/>
                <a:gd name="T35" fmla="*/ 1 h 1160"/>
                <a:gd name="T36" fmla="*/ 0 w 383"/>
                <a:gd name="T37" fmla="*/ 1 h 1160"/>
                <a:gd name="T38" fmla="*/ 0 w 383"/>
                <a:gd name="T39" fmla="*/ 0 h 1160"/>
                <a:gd name="T40" fmla="*/ 0 w 383"/>
                <a:gd name="T41" fmla="*/ 0 h 1160"/>
                <a:gd name="T42" fmla="*/ 0 w 383"/>
                <a:gd name="T43" fmla="*/ 0 h 1160"/>
                <a:gd name="T44" fmla="*/ 0 w 383"/>
                <a:gd name="T45" fmla="*/ 0 h 1160"/>
                <a:gd name="T46" fmla="*/ 0 w 383"/>
                <a:gd name="T47" fmla="*/ 0 h 1160"/>
                <a:gd name="T48" fmla="*/ 0 w 383"/>
                <a:gd name="T49" fmla="*/ 0 h 1160"/>
                <a:gd name="T50" fmla="*/ 0 w 383"/>
                <a:gd name="T51" fmla="*/ 0 h 1160"/>
                <a:gd name="T52" fmla="*/ 0 w 383"/>
                <a:gd name="T53" fmla="*/ 0 h 11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83"/>
                <a:gd name="T82" fmla="*/ 0 h 1160"/>
                <a:gd name="T83" fmla="*/ 383 w 383"/>
                <a:gd name="T84" fmla="*/ 1160 h 116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83" h="1160">
                  <a:moveTo>
                    <a:pt x="0" y="0"/>
                  </a:moveTo>
                  <a:lnTo>
                    <a:pt x="99" y="17"/>
                  </a:lnTo>
                  <a:lnTo>
                    <a:pt x="151" y="103"/>
                  </a:lnTo>
                  <a:lnTo>
                    <a:pt x="203" y="257"/>
                  </a:lnTo>
                  <a:lnTo>
                    <a:pt x="226" y="451"/>
                  </a:lnTo>
                  <a:lnTo>
                    <a:pt x="226" y="560"/>
                  </a:lnTo>
                  <a:lnTo>
                    <a:pt x="191" y="696"/>
                  </a:lnTo>
                  <a:lnTo>
                    <a:pt x="134" y="885"/>
                  </a:lnTo>
                  <a:lnTo>
                    <a:pt x="122" y="937"/>
                  </a:lnTo>
                  <a:lnTo>
                    <a:pt x="139" y="965"/>
                  </a:lnTo>
                  <a:lnTo>
                    <a:pt x="261" y="1006"/>
                  </a:lnTo>
                  <a:lnTo>
                    <a:pt x="383" y="1086"/>
                  </a:lnTo>
                  <a:lnTo>
                    <a:pt x="378" y="1119"/>
                  </a:lnTo>
                  <a:lnTo>
                    <a:pt x="290" y="1160"/>
                  </a:lnTo>
                  <a:lnTo>
                    <a:pt x="256" y="1142"/>
                  </a:lnTo>
                  <a:lnTo>
                    <a:pt x="191" y="1057"/>
                  </a:lnTo>
                  <a:lnTo>
                    <a:pt x="116" y="1016"/>
                  </a:lnTo>
                  <a:lnTo>
                    <a:pt x="34" y="988"/>
                  </a:lnTo>
                  <a:lnTo>
                    <a:pt x="29" y="948"/>
                  </a:lnTo>
                  <a:lnTo>
                    <a:pt x="52" y="868"/>
                  </a:lnTo>
                  <a:lnTo>
                    <a:pt x="116" y="743"/>
                  </a:lnTo>
                  <a:lnTo>
                    <a:pt x="156" y="594"/>
                  </a:lnTo>
                  <a:lnTo>
                    <a:pt x="156" y="423"/>
                  </a:lnTo>
                  <a:lnTo>
                    <a:pt x="122" y="274"/>
                  </a:lnTo>
                  <a:lnTo>
                    <a:pt x="47" y="136"/>
                  </a:lnTo>
                  <a:lnTo>
                    <a:pt x="12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0" name="Freeform 18"/>
            <p:cNvSpPr>
              <a:spLocks/>
            </p:cNvSpPr>
            <p:nvPr/>
          </p:nvSpPr>
          <p:spPr bwMode="auto">
            <a:xfrm flipH="1">
              <a:off x="427" y="3432"/>
              <a:ext cx="152" cy="404"/>
            </a:xfrm>
            <a:custGeom>
              <a:avLst/>
              <a:gdLst>
                <a:gd name="T0" fmla="*/ 0 w 461"/>
                <a:gd name="T1" fmla="*/ 0 h 1027"/>
                <a:gd name="T2" fmla="*/ 0 w 461"/>
                <a:gd name="T3" fmla="*/ 0 h 1027"/>
                <a:gd name="T4" fmla="*/ 0 w 461"/>
                <a:gd name="T5" fmla="*/ 0 h 1027"/>
                <a:gd name="T6" fmla="*/ 0 w 461"/>
                <a:gd name="T7" fmla="*/ 0 h 1027"/>
                <a:gd name="T8" fmla="*/ 0 w 461"/>
                <a:gd name="T9" fmla="*/ 0 h 1027"/>
                <a:gd name="T10" fmla="*/ 0 w 461"/>
                <a:gd name="T11" fmla="*/ 0 h 1027"/>
                <a:gd name="T12" fmla="*/ 0 w 461"/>
                <a:gd name="T13" fmla="*/ 0 h 1027"/>
                <a:gd name="T14" fmla="*/ 0 w 461"/>
                <a:gd name="T15" fmla="*/ 0 h 1027"/>
                <a:gd name="T16" fmla="*/ 0 w 461"/>
                <a:gd name="T17" fmla="*/ 0 h 1027"/>
                <a:gd name="T18" fmla="*/ 0 w 461"/>
                <a:gd name="T19" fmla="*/ 1 h 1027"/>
                <a:gd name="T20" fmla="*/ 0 w 461"/>
                <a:gd name="T21" fmla="*/ 1 h 1027"/>
                <a:gd name="T22" fmla="*/ 0 w 461"/>
                <a:gd name="T23" fmla="*/ 1 h 1027"/>
                <a:gd name="T24" fmla="*/ 0 w 461"/>
                <a:gd name="T25" fmla="*/ 1 h 1027"/>
                <a:gd name="T26" fmla="*/ 0 w 461"/>
                <a:gd name="T27" fmla="*/ 1 h 1027"/>
                <a:gd name="T28" fmla="*/ 0 w 461"/>
                <a:gd name="T29" fmla="*/ 1 h 1027"/>
                <a:gd name="T30" fmla="*/ 0 w 461"/>
                <a:gd name="T31" fmla="*/ 1 h 1027"/>
                <a:gd name="T32" fmla="*/ 0 w 461"/>
                <a:gd name="T33" fmla="*/ 1 h 1027"/>
                <a:gd name="T34" fmla="*/ 0 w 461"/>
                <a:gd name="T35" fmla="*/ 1 h 1027"/>
                <a:gd name="T36" fmla="*/ 0 w 461"/>
                <a:gd name="T37" fmla="*/ 1 h 1027"/>
                <a:gd name="T38" fmla="*/ 0 w 461"/>
                <a:gd name="T39" fmla="*/ 1 h 1027"/>
                <a:gd name="T40" fmla="*/ 0 w 461"/>
                <a:gd name="T41" fmla="*/ 1 h 1027"/>
                <a:gd name="T42" fmla="*/ 0 w 461"/>
                <a:gd name="T43" fmla="*/ 0 h 1027"/>
                <a:gd name="T44" fmla="*/ 0 w 461"/>
                <a:gd name="T45" fmla="*/ 0 h 1027"/>
                <a:gd name="T46" fmla="*/ 0 w 461"/>
                <a:gd name="T47" fmla="*/ 0 h 1027"/>
                <a:gd name="T48" fmla="*/ 0 w 461"/>
                <a:gd name="T49" fmla="*/ 0 h 1027"/>
                <a:gd name="T50" fmla="*/ 0 w 461"/>
                <a:gd name="T51" fmla="*/ 0 h 1027"/>
                <a:gd name="T52" fmla="*/ 0 w 461"/>
                <a:gd name="T53" fmla="*/ 0 h 1027"/>
                <a:gd name="T54" fmla="*/ 0 w 461"/>
                <a:gd name="T55" fmla="*/ 0 h 10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61"/>
                <a:gd name="T85" fmla="*/ 0 h 1027"/>
                <a:gd name="T86" fmla="*/ 461 w 461"/>
                <a:gd name="T87" fmla="*/ 1027 h 10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61" h="1027">
                  <a:moveTo>
                    <a:pt x="421" y="0"/>
                  </a:moveTo>
                  <a:lnTo>
                    <a:pt x="449" y="22"/>
                  </a:lnTo>
                  <a:lnTo>
                    <a:pt x="461" y="91"/>
                  </a:lnTo>
                  <a:lnTo>
                    <a:pt x="439" y="159"/>
                  </a:lnTo>
                  <a:lnTo>
                    <a:pt x="380" y="245"/>
                  </a:lnTo>
                  <a:lnTo>
                    <a:pt x="315" y="348"/>
                  </a:lnTo>
                  <a:lnTo>
                    <a:pt x="293" y="462"/>
                  </a:lnTo>
                  <a:lnTo>
                    <a:pt x="310" y="645"/>
                  </a:lnTo>
                  <a:lnTo>
                    <a:pt x="350" y="868"/>
                  </a:lnTo>
                  <a:lnTo>
                    <a:pt x="380" y="959"/>
                  </a:lnTo>
                  <a:lnTo>
                    <a:pt x="368" y="987"/>
                  </a:lnTo>
                  <a:lnTo>
                    <a:pt x="298" y="992"/>
                  </a:lnTo>
                  <a:lnTo>
                    <a:pt x="211" y="969"/>
                  </a:lnTo>
                  <a:lnTo>
                    <a:pt x="134" y="1004"/>
                  </a:lnTo>
                  <a:lnTo>
                    <a:pt x="87" y="1027"/>
                  </a:lnTo>
                  <a:lnTo>
                    <a:pt x="53" y="1022"/>
                  </a:lnTo>
                  <a:lnTo>
                    <a:pt x="0" y="959"/>
                  </a:lnTo>
                  <a:lnTo>
                    <a:pt x="53" y="936"/>
                  </a:lnTo>
                  <a:lnTo>
                    <a:pt x="187" y="908"/>
                  </a:lnTo>
                  <a:lnTo>
                    <a:pt x="263" y="936"/>
                  </a:lnTo>
                  <a:lnTo>
                    <a:pt x="315" y="936"/>
                  </a:lnTo>
                  <a:lnTo>
                    <a:pt x="310" y="890"/>
                  </a:lnTo>
                  <a:lnTo>
                    <a:pt x="258" y="616"/>
                  </a:lnTo>
                  <a:lnTo>
                    <a:pt x="222" y="456"/>
                  </a:lnTo>
                  <a:lnTo>
                    <a:pt x="228" y="376"/>
                  </a:lnTo>
                  <a:lnTo>
                    <a:pt x="280" y="227"/>
                  </a:lnTo>
                  <a:lnTo>
                    <a:pt x="333" y="91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1" name="Freeform 19"/>
            <p:cNvSpPr>
              <a:spLocks/>
            </p:cNvSpPr>
            <p:nvPr/>
          </p:nvSpPr>
          <p:spPr bwMode="auto">
            <a:xfrm flipH="1">
              <a:off x="246" y="2891"/>
              <a:ext cx="273" cy="221"/>
            </a:xfrm>
            <a:custGeom>
              <a:avLst/>
              <a:gdLst>
                <a:gd name="T0" fmla="*/ 0 w 827"/>
                <a:gd name="T1" fmla="*/ 0 h 563"/>
                <a:gd name="T2" fmla="*/ 0 w 827"/>
                <a:gd name="T3" fmla="*/ 0 h 563"/>
                <a:gd name="T4" fmla="*/ 0 w 827"/>
                <a:gd name="T5" fmla="*/ 0 h 563"/>
                <a:gd name="T6" fmla="*/ 0 w 827"/>
                <a:gd name="T7" fmla="*/ 0 h 563"/>
                <a:gd name="T8" fmla="*/ 0 w 827"/>
                <a:gd name="T9" fmla="*/ 0 h 563"/>
                <a:gd name="T10" fmla="*/ 0 w 827"/>
                <a:gd name="T11" fmla="*/ 0 h 563"/>
                <a:gd name="T12" fmla="*/ 0 w 827"/>
                <a:gd name="T13" fmla="*/ 0 h 563"/>
                <a:gd name="T14" fmla="*/ 0 w 827"/>
                <a:gd name="T15" fmla="*/ 0 h 563"/>
                <a:gd name="T16" fmla="*/ 0 w 827"/>
                <a:gd name="T17" fmla="*/ 0 h 563"/>
                <a:gd name="T18" fmla="*/ 0 w 827"/>
                <a:gd name="T19" fmla="*/ 0 h 563"/>
                <a:gd name="T20" fmla="*/ 0 w 827"/>
                <a:gd name="T21" fmla="*/ 0 h 563"/>
                <a:gd name="T22" fmla="*/ 0 w 827"/>
                <a:gd name="T23" fmla="*/ 0 h 563"/>
                <a:gd name="T24" fmla="*/ 0 w 827"/>
                <a:gd name="T25" fmla="*/ 0 h 563"/>
                <a:gd name="T26" fmla="*/ 0 w 827"/>
                <a:gd name="T27" fmla="*/ 0 h 563"/>
                <a:gd name="T28" fmla="*/ 0 w 827"/>
                <a:gd name="T29" fmla="*/ 0 h 563"/>
                <a:gd name="T30" fmla="*/ 0 w 827"/>
                <a:gd name="T31" fmla="*/ 0 h 563"/>
                <a:gd name="T32" fmla="*/ 0 w 827"/>
                <a:gd name="T33" fmla="*/ 0 h 563"/>
                <a:gd name="T34" fmla="*/ 0 w 827"/>
                <a:gd name="T35" fmla="*/ 0 h 563"/>
                <a:gd name="T36" fmla="*/ 0 w 827"/>
                <a:gd name="T37" fmla="*/ 0 h 563"/>
                <a:gd name="T38" fmla="*/ 0 w 827"/>
                <a:gd name="T39" fmla="*/ 0 h 563"/>
                <a:gd name="T40" fmla="*/ 0 w 827"/>
                <a:gd name="T41" fmla="*/ 0 h 563"/>
                <a:gd name="T42" fmla="*/ 0 w 827"/>
                <a:gd name="T43" fmla="*/ 0 h 563"/>
                <a:gd name="T44" fmla="*/ 0 w 827"/>
                <a:gd name="T45" fmla="*/ 0 h 563"/>
                <a:gd name="T46" fmla="*/ 0 w 827"/>
                <a:gd name="T47" fmla="*/ 0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2" name="Freeform 20"/>
            <p:cNvSpPr>
              <a:spLocks/>
            </p:cNvSpPr>
            <p:nvPr/>
          </p:nvSpPr>
          <p:spPr bwMode="auto">
            <a:xfrm flipH="1">
              <a:off x="240" y="2880"/>
              <a:ext cx="283" cy="238"/>
            </a:xfrm>
            <a:custGeom>
              <a:avLst/>
              <a:gdLst>
                <a:gd name="T0" fmla="*/ 0 w 856"/>
                <a:gd name="T1" fmla="*/ 0 h 606"/>
                <a:gd name="T2" fmla="*/ 0 w 856"/>
                <a:gd name="T3" fmla="*/ 0 h 606"/>
                <a:gd name="T4" fmla="*/ 0 w 856"/>
                <a:gd name="T5" fmla="*/ 0 h 606"/>
                <a:gd name="T6" fmla="*/ 0 w 856"/>
                <a:gd name="T7" fmla="*/ 0 h 606"/>
                <a:gd name="T8" fmla="*/ 0 w 856"/>
                <a:gd name="T9" fmla="*/ 0 h 606"/>
                <a:gd name="T10" fmla="*/ 0 w 856"/>
                <a:gd name="T11" fmla="*/ 0 h 606"/>
                <a:gd name="T12" fmla="*/ 0 w 856"/>
                <a:gd name="T13" fmla="*/ 0 h 606"/>
                <a:gd name="T14" fmla="*/ 0 w 856"/>
                <a:gd name="T15" fmla="*/ 0 h 606"/>
                <a:gd name="T16" fmla="*/ 0 w 856"/>
                <a:gd name="T17" fmla="*/ 0 h 606"/>
                <a:gd name="T18" fmla="*/ 0 w 856"/>
                <a:gd name="T19" fmla="*/ 0 h 606"/>
                <a:gd name="T20" fmla="*/ 0 w 856"/>
                <a:gd name="T21" fmla="*/ 0 h 606"/>
                <a:gd name="T22" fmla="*/ 0 w 856"/>
                <a:gd name="T23" fmla="*/ 0 h 606"/>
                <a:gd name="T24" fmla="*/ 0 w 856"/>
                <a:gd name="T25" fmla="*/ 0 h 606"/>
                <a:gd name="T26" fmla="*/ 0 w 856"/>
                <a:gd name="T27" fmla="*/ 0 h 606"/>
                <a:gd name="T28" fmla="*/ 0 w 856"/>
                <a:gd name="T29" fmla="*/ 0 h 606"/>
                <a:gd name="T30" fmla="*/ 0 w 856"/>
                <a:gd name="T31" fmla="*/ 0 h 606"/>
                <a:gd name="T32" fmla="*/ 0 w 856"/>
                <a:gd name="T33" fmla="*/ 0 h 606"/>
                <a:gd name="T34" fmla="*/ 0 w 856"/>
                <a:gd name="T35" fmla="*/ 0 h 606"/>
                <a:gd name="T36" fmla="*/ 0 w 856"/>
                <a:gd name="T37" fmla="*/ 0 h 606"/>
                <a:gd name="T38" fmla="*/ 0 w 856"/>
                <a:gd name="T39" fmla="*/ 0 h 606"/>
                <a:gd name="T40" fmla="*/ 0 w 856"/>
                <a:gd name="T41" fmla="*/ 0 h 606"/>
                <a:gd name="T42" fmla="*/ 0 w 856"/>
                <a:gd name="T43" fmla="*/ 0 h 606"/>
                <a:gd name="T44" fmla="*/ 0 w 856"/>
                <a:gd name="T45" fmla="*/ 0 h 606"/>
                <a:gd name="T46" fmla="*/ 0 w 856"/>
                <a:gd name="T47" fmla="*/ 0 h 606"/>
                <a:gd name="T48" fmla="*/ 0 w 856"/>
                <a:gd name="T49" fmla="*/ 0 h 606"/>
                <a:gd name="T50" fmla="*/ 0 w 856"/>
                <a:gd name="T51" fmla="*/ 0 h 606"/>
                <a:gd name="T52" fmla="*/ 0 w 856"/>
                <a:gd name="T53" fmla="*/ 0 h 606"/>
                <a:gd name="T54" fmla="*/ 0 w 856"/>
                <a:gd name="T55" fmla="*/ 0 h 606"/>
                <a:gd name="T56" fmla="*/ 0 w 856"/>
                <a:gd name="T57" fmla="*/ 0 h 606"/>
                <a:gd name="T58" fmla="*/ 0 w 856"/>
                <a:gd name="T59" fmla="*/ 0 h 606"/>
                <a:gd name="T60" fmla="*/ 0 w 856"/>
                <a:gd name="T61" fmla="*/ 0 h 606"/>
                <a:gd name="T62" fmla="*/ 0 w 856"/>
                <a:gd name="T63" fmla="*/ 0 h 606"/>
                <a:gd name="T64" fmla="*/ 0 w 856"/>
                <a:gd name="T65" fmla="*/ 0 h 606"/>
                <a:gd name="T66" fmla="*/ 0 w 856"/>
                <a:gd name="T67" fmla="*/ 0 h 606"/>
                <a:gd name="T68" fmla="*/ 0 w 856"/>
                <a:gd name="T69" fmla="*/ 0 h 606"/>
                <a:gd name="T70" fmla="*/ 0 w 856"/>
                <a:gd name="T71" fmla="*/ 0 h 606"/>
                <a:gd name="T72" fmla="*/ 0 w 856"/>
                <a:gd name="T73" fmla="*/ 0 h 606"/>
                <a:gd name="T74" fmla="*/ 0 w 856"/>
                <a:gd name="T75" fmla="*/ 0 h 606"/>
                <a:gd name="T76" fmla="*/ 0 w 856"/>
                <a:gd name="T77" fmla="*/ 0 h 606"/>
                <a:gd name="T78" fmla="*/ 0 w 856"/>
                <a:gd name="T79" fmla="*/ 0 h 606"/>
                <a:gd name="T80" fmla="*/ 0 w 856"/>
                <a:gd name="T81" fmla="*/ 0 h 606"/>
                <a:gd name="T82" fmla="*/ 0 w 856"/>
                <a:gd name="T83" fmla="*/ 0 h 606"/>
                <a:gd name="T84" fmla="*/ 0 w 856"/>
                <a:gd name="T85" fmla="*/ 0 h 606"/>
                <a:gd name="T86" fmla="*/ 0 w 856"/>
                <a:gd name="T87" fmla="*/ 0 h 606"/>
                <a:gd name="T88" fmla="*/ 0 w 856"/>
                <a:gd name="T89" fmla="*/ 0 h 606"/>
                <a:gd name="T90" fmla="*/ 0 w 856"/>
                <a:gd name="T91" fmla="*/ 0 h 606"/>
                <a:gd name="T92" fmla="*/ 0 w 856"/>
                <a:gd name="T93" fmla="*/ 0 h 606"/>
                <a:gd name="T94" fmla="*/ 0 w 856"/>
                <a:gd name="T95" fmla="*/ 0 h 606"/>
                <a:gd name="T96" fmla="*/ 0 w 856"/>
                <a:gd name="T97" fmla="*/ 0 h 606"/>
                <a:gd name="T98" fmla="*/ 0 w 856"/>
                <a:gd name="T99" fmla="*/ 0 h 606"/>
                <a:gd name="T100" fmla="*/ 0 w 856"/>
                <a:gd name="T101" fmla="*/ 0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3573" name="Oval 21"/>
            <p:cNvSpPr>
              <a:spLocks noChangeArrowheads="1"/>
            </p:cNvSpPr>
            <p:nvPr/>
          </p:nvSpPr>
          <p:spPr bwMode="auto">
            <a:xfrm rot="4286940" flipH="1">
              <a:off x="413" y="3029"/>
              <a:ext cx="55" cy="16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3574" name="Oval 22"/>
            <p:cNvSpPr>
              <a:spLocks noChangeArrowheads="1"/>
            </p:cNvSpPr>
            <p:nvPr/>
          </p:nvSpPr>
          <p:spPr bwMode="auto">
            <a:xfrm rot="4286940" flipH="1">
              <a:off x="429" y="3038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3575" name="Oval 23"/>
            <p:cNvSpPr>
              <a:spLocks noChangeArrowheads="1"/>
            </p:cNvSpPr>
            <p:nvPr/>
          </p:nvSpPr>
          <p:spPr bwMode="auto">
            <a:xfrm rot="4286940" flipH="1">
              <a:off x="430" y="3028"/>
              <a:ext cx="55" cy="17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3576" name="Oval 24"/>
            <p:cNvSpPr>
              <a:spLocks noChangeArrowheads="1"/>
            </p:cNvSpPr>
            <p:nvPr/>
          </p:nvSpPr>
          <p:spPr bwMode="auto">
            <a:xfrm rot="4286940" flipH="1">
              <a:off x="445" y="3038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3577" name="Oval 25"/>
            <p:cNvSpPr>
              <a:spLocks noChangeArrowheads="1"/>
            </p:cNvSpPr>
            <p:nvPr/>
          </p:nvSpPr>
          <p:spPr bwMode="auto">
            <a:xfrm flipH="1">
              <a:off x="433" y="3106"/>
              <a:ext cx="66" cy="3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endParaRPr lang="en-US" altLang="en-US" sz="2400"/>
            </a:p>
          </p:txBody>
        </p:sp>
        <p:sp>
          <p:nvSpPr>
            <p:cNvPr id="23578" name="Oval 26"/>
            <p:cNvSpPr>
              <a:spLocks noChangeArrowheads="1"/>
            </p:cNvSpPr>
            <p:nvPr/>
          </p:nvSpPr>
          <p:spPr bwMode="auto">
            <a:xfrm>
              <a:off x="432" y="3264"/>
              <a:ext cx="96" cy="96"/>
            </a:xfrm>
            <a:prstGeom prst="ellipse">
              <a:avLst/>
            </a:prstGeom>
            <a:solidFill>
              <a:srgbClr val="00FFFF"/>
            </a:solidFill>
            <a:ln w="38100">
              <a:solidFill>
                <a:srgbClr val="00FFFF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3559" name="Freeform 27"/>
          <p:cNvSpPr>
            <a:spLocks/>
          </p:cNvSpPr>
          <p:nvPr/>
        </p:nvSpPr>
        <p:spPr bwMode="auto">
          <a:xfrm>
            <a:off x="7467600" y="4191000"/>
            <a:ext cx="152400" cy="2362200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" name="Rectangle 28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Iterate over all s-t Paths</a:t>
            </a:r>
          </a:p>
        </p:txBody>
      </p:sp>
      <p:sp>
        <p:nvSpPr>
          <p:cNvPr id="36" name="Text Box 2"/>
          <p:cNvSpPr txBox="1">
            <a:spLocks noChangeArrowheads="1"/>
          </p:cNvSpPr>
          <p:nvPr/>
        </p:nvSpPr>
        <p:spPr bwMode="auto">
          <a:xfrm>
            <a:off x="381000" y="609600"/>
            <a:ext cx="85344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Precondition: </a:t>
            </a:r>
            <a:r>
              <a:rPr lang="en-US" altLang="en-US" sz="2800" i="0" dirty="0"/>
              <a:t>Directed Acyclic Graph</a:t>
            </a:r>
            <a:endParaRPr lang="en-US" altLang="en-US" sz="2800" i="0" dirty="0">
              <a:solidFill>
                <a:schemeClr val="accent2"/>
              </a:solidFill>
            </a:endParaRPr>
          </a:p>
          <a:p>
            <a:pPr eaLnBrk="1" hangingPunct="1">
              <a:buNone/>
            </a:pPr>
            <a:r>
              <a:rPr lang="en-US" altLang="en-US" sz="2800" i="0" dirty="0" err="1">
                <a:solidFill>
                  <a:schemeClr val="accent1"/>
                </a:solidFill>
              </a:rPr>
              <a:t>Postcondition</a:t>
            </a:r>
            <a:r>
              <a:rPr lang="en-US" altLang="en-US" sz="2800" i="0" dirty="0">
                <a:solidFill>
                  <a:schemeClr val="accent1"/>
                </a:solidFill>
              </a:rPr>
              <a:t>:</a:t>
            </a:r>
            <a:r>
              <a:rPr lang="en-US" altLang="en-US" sz="2800" i="0" dirty="0"/>
              <a:t> Iterate over all s-t paths.</a:t>
            </a:r>
          </a:p>
        </p:txBody>
      </p:sp>
      <p:sp>
        <p:nvSpPr>
          <p:cNvPr id="37" name="Rectangle 27"/>
          <p:cNvSpPr>
            <a:spLocks noChangeArrowheads="1"/>
          </p:cNvSpPr>
          <p:nvPr/>
        </p:nvSpPr>
        <p:spPr bwMode="auto">
          <a:xfrm>
            <a:off x="328613" y="1639431"/>
            <a:ext cx="751998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 dirty="0"/>
              <a:t>For each edge </a:t>
            </a:r>
            <a:r>
              <a:rPr lang="en-US" altLang="en-US" sz="2800" i="0" dirty="0">
                <a:solidFill>
                  <a:srgbClr val="00FFFF"/>
                </a:solidFill>
              </a:rPr>
              <a:t>&lt;</a:t>
            </a:r>
            <a:r>
              <a:rPr lang="en-US" altLang="en-US" sz="2800" i="0" dirty="0" err="1">
                <a:solidFill>
                  <a:srgbClr val="00FFFF"/>
                </a:solidFill>
              </a:rPr>
              <a:t>s,v</a:t>
            </a:r>
            <a:r>
              <a:rPr lang="en-US" altLang="en-US" sz="2800" i="0" dirty="0">
                <a:solidFill>
                  <a:srgbClr val="00FFFF"/>
                </a:solidFill>
              </a:rPr>
              <a:t>&gt;</a:t>
            </a:r>
            <a:r>
              <a:rPr lang="en-US" altLang="en-US" sz="2800" i="0" dirty="0"/>
              <a:t>,</a:t>
            </a:r>
          </a:p>
          <a:p>
            <a:pPr eaLnBrk="1" hangingPunct="1">
              <a:buFontTx/>
              <a:buNone/>
            </a:pPr>
            <a:r>
              <a:rPr lang="en-US" altLang="en-US" sz="2800" i="0" dirty="0"/>
              <a:t>  I get a friend to iterate over all </a:t>
            </a:r>
            <a:r>
              <a:rPr lang="en-US" altLang="en-US" sz="2800" i="0" dirty="0">
                <a:solidFill>
                  <a:srgbClr val="00FFFF"/>
                </a:solidFill>
              </a:rPr>
              <a:t>v-t </a:t>
            </a:r>
            <a:r>
              <a:rPr lang="en-US" altLang="en-US" sz="2800" i="0" dirty="0"/>
              <a:t>paths.  </a:t>
            </a:r>
          </a:p>
        </p:txBody>
      </p:sp>
      <p:sp>
        <p:nvSpPr>
          <p:cNvPr id="2" name="Freeform 27">
            <a:extLst>
              <a:ext uri="{FF2B5EF4-FFF2-40B4-BE49-F238E27FC236}">
                <a16:creationId xmlns:a16="http://schemas.microsoft.com/office/drawing/2014/main" id="{2BC2216A-4C46-3D80-3B05-2D5EEAF706DE}"/>
              </a:ext>
            </a:extLst>
          </p:cNvPr>
          <p:cNvSpPr>
            <a:spLocks/>
          </p:cNvSpPr>
          <p:nvPr/>
        </p:nvSpPr>
        <p:spPr bwMode="auto">
          <a:xfrm>
            <a:off x="7543800" y="4191000"/>
            <a:ext cx="152400" cy="2362200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Freeform 27">
            <a:extLst>
              <a:ext uri="{FF2B5EF4-FFF2-40B4-BE49-F238E27FC236}">
                <a16:creationId xmlns:a16="http://schemas.microsoft.com/office/drawing/2014/main" id="{B1C33185-29E2-B7EC-8365-D44C1786E7B4}"/>
              </a:ext>
            </a:extLst>
          </p:cNvPr>
          <p:cNvSpPr>
            <a:spLocks/>
          </p:cNvSpPr>
          <p:nvPr/>
        </p:nvSpPr>
        <p:spPr bwMode="auto">
          <a:xfrm>
            <a:off x="7620000" y="4191000"/>
            <a:ext cx="152400" cy="2362200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" name="Freeform 27">
            <a:extLst>
              <a:ext uri="{FF2B5EF4-FFF2-40B4-BE49-F238E27FC236}">
                <a16:creationId xmlns:a16="http://schemas.microsoft.com/office/drawing/2014/main" id="{ACC132F6-AF29-E31B-272A-AA9768783070}"/>
              </a:ext>
            </a:extLst>
          </p:cNvPr>
          <p:cNvSpPr>
            <a:spLocks/>
          </p:cNvSpPr>
          <p:nvPr/>
        </p:nvSpPr>
        <p:spPr bwMode="auto">
          <a:xfrm>
            <a:off x="7696200" y="4191000"/>
            <a:ext cx="152400" cy="2362200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Freeform 27">
            <a:extLst>
              <a:ext uri="{FF2B5EF4-FFF2-40B4-BE49-F238E27FC236}">
                <a16:creationId xmlns:a16="http://schemas.microsoft.com/office/drawing/2014/main" id="{0B1E0DCD-692D-4C06-BCA0-66DCEFA60B3F}"/>
              </a:ext>
            </a:extLst>
          </p:cNvPr>
          <p:cNvSpPr>
            <a:spLocks/>
          </p:cNvSpPr>
          <p:nvPr/>
        </p:nvSpPr>
        <p:spPr bwMode="auto">
          <a:xfrm>
            <a:off x="7772400" y="4191000"/>
            <a:ext cx="152400" cy="2362200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" name="Freeform 27">
            <a:extLst>
              <a:ext uri="{FF2B5EF4-FFF2-40B4-BE49-F238E27FC236}">
                <a16:creationId xmlns:a16="http://schemas.microsoft.com/office/drawing/2014/main" id="{64D8B364-C1B9-315E-0068-D1BA32110003}"/>
              </a:ext>
            </a:extLst>
          </p:cNvPr>
          <p:cNvSpPr>
            <a:spLocks/>
          </p:cNvSpPr>
          <p:nvPr/>
        </p:nvSpPr>
        <p:spPr bwMode="auto">
          <a:xfrm>
            <a:off x="7848600" y="4191000"/>
            <a:ext cx="152400" cy="2362200"/>
          </a:xfrm>
          <a:custGeom>
            <a:avLst/>
            <a:gdLst>
              <a:gd name="T0" fmla="*/ 2147483647 w 96"/>
              <a:gd name="T1" fmla="*/ 0 h 1488"/>
              <a:gd name="T2" fmla="*/ 2147483647 w 96"/>
              <a:gd name="T3" fmla="*/ 2147483647 h 1488"/>
              <a:gd name="T4" fmla="*/ 0 w 96"/>
              <a:gd name="T5" fmla="*/ 2147483647 h 1488"/>
              <a:gd name="T6" fmla="*/ 0 60000 65536"/>
              <a:gd name="T7" fmla="*/ 0 60000 65536"/>
              <a:gd name="T8" fmla="*/ 0 60000 65536"/>
              <a:gd name="T9" fmla="*/ 0 w 96"/>
              <a:gd name="T10" fmla="*/ 0 h 1488"/>
              <a:gd name="T11" fmla="*/ 96 w 96"/>
              <a:gd name="T12" fmla="*/ 1488 h 1488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96" h="1488">
                <a:moveTo>
                  <a:pt x="48" y="0"/>
                </a:moveTo>
                <a:lnTo>
                  <a:pt x="96" y="960"/>
                </a:lnTo>
                <a:lnTo>
                  <a:pt x="0" y="1488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" name="Rectangle 27">
            <a:extLst>
              <a:ext uri="{FF2B5EF4-FFF2-40B4-BE49-F238E27FC236}">
                <a16:creationId xmlns:a16="http://schemas.microsoft.com/office/drawing/2014/main" id="{3F52156E-AF4E-8A6D-7623-ABDF792DBA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2729805"/>
            <a:ext cx="5404749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Iterate(</a:t>
            </a:r>
            <a:r>
              <a:rPr lang="en-US" altLang="en-US" sz="2800" i="0" dirty="0" err="1">
                <a:solidFill>
                  <a:schemeClr val="accent1"/>
                </a:solidFill>
              </a:rPr>
              <a:t>G,s,t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loop over all edges &lt;</a:t>
            </a:r>
            <a:r>
              <a:rPr lang="en-US" altLang="en-US" sz="2800" i="0" dirty="0" err="1">
                <a:solidFill>
                  <a:schemeClr val="accent1"/>
                </a:solidFill>
              </a:rPr>
              <a:t>s,v</a:t>
            </a:r>
            <a:r>
              <a:rPr lang="en-US" altLang="en-US" sz="2800" i="0" dirty="0">
                <a:solidFill>
                  <a:schemeClr val="accent1"/>
                </a:solidFill>
              </a:rPr>
              <a:t>&gt;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    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      print “</a:t>
            </a:r>
            <a:r>
              <a:rPr lang="en-US" altLang="en-US" sz="2800" i="0" dirty="0">
                <a:solidFill>
                  <a:schemeClr val="accent1"/>
                </a:solidFill>
                <a:sym typeface="Symbol" panose="05050102010706020507" pitchFamily="18" charset="2"/>
              </a:rPr>
              <a:t></a:t>
            </a:r>
            <a:r>
              <a:rPr lang="en-US" altLang="en-US" sz="2800" i="0" dirty="0" err="1">
                <a:solidFill>
                  <a:schemeClr val="accent1"/>
                </a:solidFill>
              </a:rPr>
              <a:t>s,v</a:t>
            </a:r>
            <a:r>
              <a:rPr lang="en-US" altLang="en-US" sz="2800" i="0" dirty="0">
                <a:solidFill>
                  <a:schemeClr val="accent1"/>
                </a:solidFill>
                <a:sym typeface="Symbol" panose="05050102010706020507" pitchFamily="18" charset="2"/>
              </a:rPr>
              <a:t>”+    </a:t>
            </a:r>
            <a:r>
              <a:rPr lang="en-US" altLang="en-US" sz="2800" i="0" dirty="0">
                <a:solidFill>
                  <a:schemeClr val="accent1"/>
                </a:solidFill>
              </a:rPr>
              <a:t>Iterate(</a:t>
            </a:r>
            <a:r>
              <a:rPr lang="en-US" altLang="en-US" sz="2800" i="0" dirty="0" err="1">
                <a:solidFill>
                  <a:schemeClr val="accent1"/>
                </a:solidFill>
              </a:rPr>
              <a:t>G,v,t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</p:txBody>
      </p:sp>
      <p:sp>
        <p:nvSpPr>
          <p:cNvPr id="8" name="Left Brace 7">
            <a:extLst>
              <a:ext uri="{FF2B5EF4-FFF2-40B4-BE49-F238E27FC236}">
                <a16:creationId xmlns:a16="http://schemas.microsoft.com/office/drawing/2014/main" id="{3FDBE1B2-925F-B598-7ACC-91505B44A40B}"/>
              </a:ext>
            </a:extLst>
          </p:cNvPr>
          <p:cNvSpPr/>
          <p:nvPr/>
        </p:nvSpPr>
        <p:spPr bwMode="auto">
          <a:xfrm>
            <a:off x="3432175" y="3617260"/>
            <a:ext cx="225425" cy="1384995"/>
          </a:xfrm>
          <a:prstGeom prst="leftBrac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6539159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591" descr="RecursionHouse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81000" y="2590800"/>
            <a:ext cx="2557463" cy="3733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47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Friends &amp; Strong Induction</a:t>
            </a:r>
          </a:p>
        </p:txBody>
      </p:sp>
      <p:sp>
        <p:nvSpPr>
          <p:cNvPr id="6148" name="Text Box 3"/>
          <p:cNvSpPr txBox="1">
            <a:spLocks noChangeArrowheads="1"/>
          </p:cNvSpPr>
          <p:nvPr/>
        </p:nvSpPr>
        <p:spPr bwMode="auto">
          <a:xfrm>
            <a:off x="1223963" y="838200"/>
            <a:ext cx="6853237" cy="1373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Recursive Algorithm: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Assume you have an algorithm that works.</a:t>
            </a:r>
          </a:p>
          <a:p>
            <a:pPr lvl="1" eaLnBrk="1" hangingPunct="1">
              <a:buFontTx/>
              <a:buChar char="•"/>
            </a:pPr>
            <a:r>
              <a:rPr lang="en-US" altLang="en-US" i="0"/>
              <a:t>Use it to write an algorithm that works.</a:t>
            </a:r>
            <a:endParaRPr lang="en-CA" altLang="en-US" i="0"/>
          </a:p>
        </p:txBody>
      </p:sp>
      <p:grpSp>
        <p:nvGrpSpPr>
          <p:cNvPr id="6149" name="Group 191"/>
          <p:cNvGrpSpPr>
            <a:grpSpLocks/>
          </p:cNvGrpSpPr>
          <p:nvPr/>
        </p:nvGrpSpPr>
        <p:grpSpPr bwMode="auto">
          <a:xfrm>
            <a:off x="1447800" y="5410200"/>
            <a:ext cx="457200" cy="533400"/>
            <a:chOff x="4320" y="3128"/>
            <a:chExt cx="415" cy="424"/>
          </a:xfrm>
        </p:grpSpPr>
        <p:sp>
          <p:nvSpPr>
            <p:cNvPr id="6275" name="Freeform 192"/>
            <p:cNvSpPr>
              <a:spLocks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" name="Oval 193"/>
            <p:cNvSpPr>
              <a:spLocks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77" name="Freeform 194"/>
            <p:cNvSpPr>
              <a:spLocks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" name="Freeform 195"/>
            <p:cNvSpPr>
              <a:spLocks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0" name="Group 1"/>
          <p:cNvGrpSpPr>
            <a:grpSpLocks/>
          </p:cNvGrpSpPr>
          <p:nvPr/>
        </p:nvGrpSpPr>
        <p:grpSpPr bwMode="auto">
          <a:xfrm>
            <a:off x="1676400" y="3352800"/>
            <a:ext cx="3194050" cy="2438400"/>
            <a:chOff x="1676400" y="3352800"/>
            <a:chExt cx="3194050" cy="2438400"/>
          </a:xfrm>
        </p:grpSpPr>
        <p:pic>
          <p:nvPicPr>
            <p:cNvPr id="6258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259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261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2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3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4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265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271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2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3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4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266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267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68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69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0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260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1" name="Group 279"/>
          <p:cNvGrpSpPr>
            <a:grpSpLocks noChangeAspect="1"/>
          </p:cNvGrpSpPr>
          <p:nvPr/>
        </p:nvGrpSpPr>
        <p:grpSpPr bwMode="auto">
          <a:xfrm>
            <a:off x="3916363" y="5089525"/>
            <a:ext cx="273050" cy="320675"/>
            <a:chOff x="4320" y="3128"/>
            <a:chExt cx="415" cy="424"/>
          </a:xfrm>
        </p:grpSpPr>
        <p:sp>
          <p:nvSpPr>
            <p:cNvPr id="6254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56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2" name="Group 152"/>
          <p:cNvGrpSpPr>
            <a:grpSpLocks/>
          </p:cNvGrpSpPr>
          <p:nvPr/>
        </p:nvGrpSpPr>
        <p:grpSpPr bwMode="auto">
          <a:xfrm>
            <a:off x="4038600" y="3505200"/>
            <a:ext cx="2403475" cy="1905000"/>
            <a:chOff x="1676400" y="3352800"/>
            <a:chExt cx="3194050" cy="2438400"/>
          </a:xfrm>
        </p:grpSpPr>
        <p:pic>
          <p:nvPicPr>
            <p:cNvPr id="6237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238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240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1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2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43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244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250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51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52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53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245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246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47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48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49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239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3" name="Group 279"/>
          <p:cNvGrpSpPr>
            <a:grpSpLocks noChangeAspect="1"/>
          </p:cNvGrpSpPr>
          <p:nvPr/>
        </p:nvGrpSpPr>
        <p:grpSpPr bwMode="auto">
          <a:xfrm>
            <a:off x="5715000" y="4900613"/>
            <a:ext cx="188913" cy="220662"/>
            <a:chOff x="4320" y="3128"/>
            <a:chExt cx="415" cy="424"/>
          </a:xfrm>
        </p:grpSpPr>
        <p:sp>
          <p:nvSpPr>
            <p:cNvPr id="6233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4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35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6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4" name="Group 175"/>
          <p:cNvGrpSpPr>
            <a:grpSpLocks/>
          </p:cNvGrpSpPr>
          <p:nvPr/>
        </p:nvGrpSpPr>
        <p:grpSpPr bwMode="auto">
          <a:xfrm>
            <a:off x="5791200" y="3692525"/>
            <a:ext cx="1595438" cy="1371600"/>
            <a:chOff x="1676400" y="3352800"/>
            <a:chExt cx="3194050" cy="2438400"/>
          </a:xfrm>
        </p:grpSpPr>
        <p:pic>
          <p:nvPicPr>
            <p:cNvPr id="6216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217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219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0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1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22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223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229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30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31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32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224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225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26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27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28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218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5" name="Group 279"/>
          <p:cNvGrpSpPr>
            <a:grpSpLocks noChangeAspect="1"/>
          </p:cNvGrpSpPr>
          <p:nvPr/>
        </p:nvGrpSpPr>
        <p:grpSpPr bwMode="auto">
          <a:xfrm>
            <a:off x="6881813" y="4640263"/>
            <a:ext cx="134937" cy="158750"/>
            <a:chOff x="4320" y="3128"/>
            <a:chExt cx="415" cy="424"/>
          </a:xfrm>
        </p:grpSpPr>
        <p:sp>
          <p:nvSpPr>
            <p:cNvPr id="6212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3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14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5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6" name="Group 198"/>
          <p:cNvGrpSpPr>
            <a:grpSpLocks/>
          </p:cNvGrpSpPr>
          <p:nvPr/>
        </p:nvGrpSpPr>
        <p:grpSpPr bwMode="auto">
          <a:xfrm>
            <a:off x="6916738" y="3722688"/>
            <a:ext cx="1120775" cy="1066800"/>
            <a:chOff x="1676400" y="3352800"/>
            <a:chExt cx="3194050" cy="2438400"/>
          </a:xfrm>
        </p:grpSpPr>
        <p:pic>
          <p:nvPicPr>
            <p:cNvPr id="6195" name="Picture 592" descr="RecursionHouse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196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198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99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0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01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202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208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9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10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11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203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204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5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6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7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197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7" name="Group 279"/>
          <p:cNvGrpSpPr>
            <a:grpSpLocks noChangeAspect="1"/>
          </p:cNvGrpSpPr>
          <p:nvPr/>
        </p:nvGrpSpPr>
        <p:grpSpPr bwMode="auto">
          <a:xfrm>
            <a:off x="7678738" y="4537075"/>
            <a:ext cx="104775" cy="123825"/>
            <a:chOff x="4320" y="3128"/>
            <a:chExt cx="415" cy="424"/>
          </a:xfrm>
        </p:grpSpPr>
        <p:sp>
          <p:nvSpPr>
            <p:cNvPr id="6191" name="Freeform 280"/>
            <p:cNvSpPr>
              <a:spLocks noChangeAspect="1"/>
            </p:cNvSpPr>
            <p:nvPr/>
          </p:nvSpPr>
          <p:spPr bwMode="auto">
            <a:xfrm>
              <a:off x="4322" y="3291"/>
              <a:ext cx="413" cy="261"/>
            </a:xfrm>
            <a:custGeom>
              <a:avLst/>
              <a:gdLst>
                <a:gd name="T0" fmla="*/ 0 w 1650"/>
                <a:gd name="T1" fmla="*/ 0 h 1045"/>
                <a:gd name="T2" fmla="*/ 0 w 1650"/>
                <a:gd name="T3" fmla="*/ 0 h 1045"/>
                <a:gd name="T4" fmla="*/ 0 w 1650"/>
                <a:gd name="T5" fmla="*/ 0 h 1045"/>
                <a:gd name="T6" fmla="*/ 0 w 1650"/>
                <a:gd name="T7" fmla="*/ 0 h 1045"/>
                <a:gd name="T8" fmla="*/ 0 w 1650"/>
                <a:gd name="T9" fmla="*/ 0 h 1045"/>
                <a:gd name="T10" fmla="*/ 0 w 1650"/>
                <a:gd name="T11" fmla="*/ 0 h 1045"/>
                <a:gd name="T12" fmla="*/ 0 w 1650"/>
                <a:gd name="T13" fmla="*/ 0 h 1045"/>
                <a:gd name="T14" fmla="*/ 0 w 1650"/>
                <a:gd name="T15" fmla="*/ 0 h 1045"/>
                <a:gd name="T16" fmla="*/ 0 w 1650"/>
                <a:gd name="T17" fmla="*/ 0 h 1045"/>
                <a:gd name="T18" fmla="*/ 0 w 1650"/>
                <a:gd name="T19" fmla="*/ 0 h 1045"/>
                <a:gd name="T20" fmla="*/ 0 w 1650"/>
                <a:gd name="T21" fmla="*/ 0 h 1045"/>
                <a:gd name="T22" fmla="*/ 0 w 1650"/>
                <a:gd name="T23" fmla="*/ 0 h 1045"/>
                <a:gd name="T24" fmla="*/ 0 w 1650"/>
                <a:gd name="T25" fmla="*/ 0 h 1045"/>
                <a:gd name="T26" fmla="*/ 0 w 1650"/>
                <a:gd name="T27" fmla="*/ 0 h 1045"/>
                <a:gd name="T28" fmla="*/ 0 w 1650"/>
                <a:gd name="T29" fmla="*/ 0 h 1045"/>
                <a:gd name="T30" fmla="*/ 0 w 1650"/>
                <a:gd name="T31" fmla="*/ 0 h 1045"/>
                <a:gd name="T32" fmla="*/ 0 w 1650"/>
                <a:gd name="T33" fmla="*/ 0 h 1045"/>
                <a:gd name="T34" fmla="*/ 0 w 1650"/>
                <a:gd name="T35" fmla="*/ 0 h 1045"/>
                <a:gd name="T36" fmla="*/ 0 w 1650"/>
                <a:gd name="T37" fmla="*/ 0 h 1045"/>
                <a:gd name="T38" fmla="*/ 0 w 1650"/>
                <a:gd name="T39" fmla="*/ 0 h 1045"/>
                <a:gd name="T40" fmla="*/ 0 w 1650"/>
                <a:gd name="T41" fmla="*/ 0 h 1045"/>
                <a:gd name="T42" fmla="*/ 0 w 1650"/>
                <a:gd name="T43" fmla="*/ 0 h 1045"/>
                <a:gd name="T44" fmla="*/ 0 w 1650"/>
                <a:gd name="T45" fmla="*/ 0 h 1045"/>
                <a:gd name="T46" fmla="*/ 0 w 1650"/>
                <a:gd name="T47" fmla="*/ 0 h 1045"/>
                <a:gd name="T48" fmla="*/ 0 w 1650"/>
                <a:gd name="T49" fmla="*/ 0 h 104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1650"/>
                <a:gd name="T76" fmla="*/ 0 h 1045"/>
                <a:gd name="T77" fmla="*/ 1650 w 1650"/>
                <a:gd name="T78" fmla="*/ 1045 h 104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1650" h="1045">
                  <a:moveTo>
                    <a:pt x="0" y="2"/>
                  </a:moveTo>
                  <a:lnTo>
                    <a:pt x="0" y="861"/>
                  </a:lnTo>
                  <a:lnTo>
                    <a:pt x="17" y="902"/>
                  </a:lnTo>
                  <a:lnTo>
                    <a:pt x="46" y="924"/>
                  </a:lnTo>
                  <a:lnTo>
                    <a:pt x="103" y="950"/>
                  </a:lnTo>
                  <a:lnTo>
                    <a:pt x="178" y="977"/>
                  </a:lnTo>
                  <a:lnTo>
                    <a:pt x="269" y="1001"/>
                  </a:lnTo>
                  <a:lnTo>
                    <a:pt x="401" y="1021"/>
                  </a:lnTo>
                  <a:lnTo>
                    <a:pt x="512" y="1030"/>
                  </a:lnTo>
                  <a:lnTo>
                    <a:pt x="627" y="1043"/>
                  </a:lnTo>
                  <a:lnTo>
                    <a:pt x="745" y="1045"/>
                  </a:lnTo>
                  <a:lnTo>
                    <a:pt x="894" y="1045"/>
                  </a:lnTo>
                  <a:lnTo>
                    <a:pt x="990" y="1043"/>
                  </a:lnTo>
                  <a:lnTo>
                    <a:pt x="1078" y="1038"/>
                  </a:lnTo>
                  <a:lnTo>
                    <a:pt x="1162" y="1030"/>
                  </a:lnTo>
                  <a:lnTo>
                    <a:pt x="1280" y="1016"/>
                  </a:lnTo>
                  <a:lnTo>
                    <a:pt x="1389" y="999"/>
                  </a:lnTo>
                  <a:lnTo>
                    <a:pt x="1471" y="977"/>
                  </a:lnTo>
                  <a:lnTo>
                    <a:pt x="1525" y="962"/>
                  </a:lnTo>
                  <a:lnTo>
                    <a:pt x="1583" y="935"/>
                  </a:lnTo>
                  <a:lnTo>
                    <a:pt x="1620" y="910"/>
                  </a:lnTo>
                  <a:lnTo>
                    <a:pt x="1645" y="880"/>
                  </a:lnTo>
                  <a:lnTo>
                    <a:pt x="1650" y="854"/>
                  </a:lnTo>
                  <a:lnTo>
                    <a:pt x="1650" y="0"/>
                  </a:lnTo>
                  <a:lnTo>
                    <a:pt x="0" y="2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" name="Oval 281"/>
            <p:cNvSpPr>
              <a:spLocks noChangeAspect="1" noChangeArrowheads="1"/>
            </p:cNvSpPr>
            <p:nvPr/>
          </p:nvSpPr>
          <p:spPr bwMode="auto">
            <a:xfrm>
              <a:off x="4320" y="3245"/>
              <a:ext cx="411" cy="96"/>
            </a:xfrm>
            <a:prstGeom prst="ellipse">
              <a:avLst/>
            </a:prstGeom>
            <a:solidFill>
              <a:srgbClr val="FFB2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193" name="Freeform 282"/>
            <p:cNvSpPr>
              <a:spLocks noChangeAspect="1"/>
            </p:cNvSpPr>
            <p:nvPr/>
          </p:nvSpPr>
          <p:spPr bwMode="auto">
            <a:xfrm>
              <a:off x="4504" y="3377"/>
              <a:ext cx="50" cy="122"/>
            </a:xfrm>
            <a:custGeom>
              <a:avLst/>
              <a:gdLst>
                <a:gd name="T0" fmla="*/ 0 w 201"/>
                <a:gd name="T1" fmla="*/ 0 h 488"/>
                <a:gd name="T2" fmla="*/ 0 w 201"/>
                <a:gd name="T3" fmla="*/ 0 h 488"/>
                <a:gd name="T4" fmla="*/ 0 w 201"/>
                <a:gd name="T5" fmla="*/ 0 h 488"/>
                <a:gd name="T6" fmla="*/ 0 w 201"/>
                <a:gd name="T7" fmla="*/ 0 h 488"/>
                <a:gd name="T8" fmla="*/ 0 w 201"/>
                <a:gd name="T9" fmla="*/ 0 h 488"/>
                <a:gd name="T10" fmla="*/ 0 w 201"/>
                <a:gd name="T11" fmla="*/ 0 h 488"/>
                <a:gd name="T12" fmla="*/ 0 w 201"/>
                <a:gd name="T13" fmla="*/ 0 h 488"/>
                <a:gd name="T14" fmla="*/ 0 w 201"/>
                <a:gd name="T15" fmla="*/ 0 h 488"/>
                <a:gd name="T16" fmla="*/ 0 w 201"/>
                <a:gd name="T17" fmla="*/ 0 h 488"/>
                <a:gd name="T18" fmla="*/ 0 w 201"/>
                <a:gd name="T19" fmla="*/ 0 h 488"/>
                <a:gd name="T20" fmla="*/ 0 w 201"/>
                <a:gd name="T21" fmla="*/ 0 h 488"/>
                <a:gd name="T22" fmla="*/ 0 w 201"/>
                <a:gd name="T23" fmla="*/ 0 h 488"/>
                <a:gd name="T24" fmla="*/ 0 w 201"/>
                <a:gd name="T25" fmla="*/ 0 h 488"/>
                <a:gd name="T26" fmla="*/ 0 w 201"/>
                <a:gd name="T27" fmla="*/ 0 h 488"/>
                <a:gd name="T28" fmla="*/ 0 w 201"/>
                <a:gd name="T29" fmla="*/ 0 h 488"/>
                <a:gd name="T30" fmla="*/ 0 w 201"/>
                <a:gd name="T31" fmla="*/ 0 h 488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w 201"/>
                <a:gd name="T49" fmla="*/ 0 h 488"/>
                <a:gd name="T50" fmla="*/ 201 w 201"/>
                <a:gd name="T51" fmla="*/ 488 h 488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T48" t="T49" r="T50" b="T51"/>
              <a:pathLst>
                <a:path w="201" h="488">
                  <a:moveTo>
                    <a:pt x="38" y="194"/>
                  </a:moveTo>
                  <a:lnTo>
                    <a:pt x="3" y="170"/>
                  </a:lnTo>
                  <a:lnTo>
                    <a:pt x="0" y="134"/>
                  </a:lnTo>
                  <a:lnTo>
                    <a:pt x="0" y="88"/>
                  </a:lnTo>
                  <a:lnTo>
                    <a:pt x="28" y="28"/>
                  </a:lnTo>
                  <a:lnTo>
                    <a:pt x="69" y="0"/>
                  </a:lnTo>
                  <a:lnTo>
                    <a:pt x="124" y="0"/>
                  </a:lnTo>
                  <a:lnTo>
                    <a:pt x="172" y="28"/>
                  </a:lnTo>
                  <a:lnTo>
                    <a:pt x="191" y="88"/>
                  </a:lnTo>
                  <a:lnTo>
                    <a:pt x="182" y="158"/>
                  </a:lnTo>
                  <a:lnTo>
                    <a:pt x="156" y="194"/>
                  </a:lnTo>
                  <a:lnTo>
                    <a:pt x="115" y="210"/>
                  </a:lnTo>
                  <a:lnTo>
                    <a:pt x="201" y="488"/>
                  </a:lnTo>
                  <a:lnTo>
                    <a:pt x="0" y="488"/>
                  </a:lnTo>
                  <a:lnTo>
                    <a:pt x="66" y="206"/>
                  </a:lnTo>
                  <a:lnTo>
                    <a:pt x="38" y="194"/>
                  </a:lnTo>
                  <a:close/>
                </a:path>
              </a:pathLst>
            </a:custGeom>
            <a:solidFill>
              <a:srgbClr val="00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" name="Freeform 283"/>
            <p:cNvSpPr>
              <a:spLocks noChangeAspect="1"/>
            </p:cNvSpPr>
            <p:nvPr/>
          </p:nvSpPr>
          <p:spPr bwMode="auto">
            <a:xfrm>
              <a:off x="4387" y="3128"/>
              <a:ext cx="293" cy="169"/>
            </a:xfrm>
            <a:custGeom>
              <a:avLst/>
              <a:gdLst>
                <a:gd name="T0" fmla="*/ 0 w 1171"/>
                <a:gd name="T1" fmla="*/ 0 h 673"/>
                <a:gd name="T2" fmla="*/ 0 w 1171"/>
                <a:gd name="T3" fmla="*/ 0 h 673"/>
                <a:gd name="T4" fmla="*/ 0 w 1171"/>
                <a:gd name="T5" fmla="*/ 0 h 673"/>
                <a:gd name="T6" fmla="*/ 0 w 1171"/>
                <a:gd name="T7" fmla="*/ 0 h 673"/>
                <a:gd name="T8" fmla="*/ 0 w 1171"/>
                <a:gd name="T9" fmla="*/ 0 h 673"/>
                <a:gd name="T10" fmla="*/ 0 w 1171"/>
                <a:gd name="T11" fmla="*/ 0 h 673"/>
                <a:gd name="T12" fmla="*/ 0 w 1171"/>
                <a:gd name="T13" fmla="*/ 0 h 673"/>
                <a:gd name="T14" fmla="*/ 0 w 1171"/>
                <a:gd name="T15" fmla="*/ 0 h 673"/>
                <a:gd name="T16" fmla="*/ 0 w 1171"/>
                <a:gd name="T17" fmla="*/ 0 h 673"/>
                <a:gd name="T18" fmla="*/ 0 w 1171"/>
                <a:gd name="T19" fmla="*/ 0 h 673"/>
                <a:gd name="T20" fmla="*/ 0 w 1171"/>
                <a:gd name="T21" fmla="*/ 0 h 673"/>
                <a:gd name="T22" fmla="*/ 0 w 1171"/>
                <a:gd name="T23" fmla="*/ 0 h 673"/>
                <a:gd name="T24" fmla="*/ 0 w 1171"/>
                <a:gd name="T25" fmla="*/ 0 h 673"/>
                <a:gd name="T26" fmla="*/ 0 w 1171"/>
                <a:gd name="T27" fmla="*/ 0 h 673"/>
                <a:gd name="T28" fmla="*/ 0 w 1171"/>
                <a:gd name="T29" fmla="*/ 0 h 673"/>
                <a:gd name="T30" fmla="*/ 0 w 1171"/>
                <a:gd name="T31" fmla="*/ 0 h 673"/>
                <a:gd name="T32" fmla="*/ 0 w 1171"/>
                <a:gd name="T33" fmla="*/ 0 h 673"/>
                <a:gd name="T34" fmla="*/ 0 w 1171"/>
                <a:gd name="T35" fmla="*/ 0 h 673"/>
                <a:gd name="T36" fmla="*/ 0 w 1171"/>
                <a:gd name="T37" fmla="*/ 0 h 673"/>
                <a:gd name="T38" fmla="*/ 0 w 1171"/>
                <a:gd name="T39" fmla="*/ 0 h 673"/>
                <a:gd name="T40" fmla="*/ 0 w 1171"/>
                <a:gd name="T41" fmla="*/ 0 h 673"/>
                <a:gd name="T42" fmla="*/ 0 w 1171"/>
                <a:gd name="T43" fmla="*/ 0 h 673"/>
                <a:gd name="T44" fmla="*/ 0 w 1171"/>
                <a:gd name="T45" fmla="*/ 0 h 673"/>
                <a:gd name="T46" fmla="*/ 0 w 1171"/>
                <a:gd name="T47" fmla="*/ 0 h 673"/>
                <a:gd name="T48" fmla="*/ 0 w 1171"/>
                <a:gd name="T49" fmla="*/ 0 h 673"/>
                <a:gd name="T50" fmla="*/ 0 w 1171"/>
                <a:gd name="T51" fmla="*/ 0 h 673"/>
                <a:gd name="T52" fmla="*/ 0 w 1171"/>
                <a:gd name="T53" fmla="*/ 0 h 673"/>
                <a:gd name="T54" fmla="*/ 0 w 1171"/>
                <a:gd name="T55" fmla="*/ 0 h 673"/>
                <a:gd name="T56" fmla="*/ 0 w 1171"/>
                <a:gd name="T57" fmla="*/ 0 h 673"/>
                <a:gd name="T58" fmla="*/ 0 w 1171"/>
                <a:gd name="T59" fmla="*/ 0 h 673"/>
                <a:gd name="T60" fmla="*/ 0 w 1171"/>
                <a:gd name="T61" fmla="*/ 0 h 673"/>
                <a:gd name="T62" fmla="*/ 0 w 1171"/>
                <a:gd name="T63" fmla="*/ 0 h 673"/>
                <a:gd name="T64" fmla="*/ 0 w 1171"/>
                <a:gd name="T65" fmla="*/ 0 h 673"/>
                <a:gd name="T66" fmla="*/ 0 w 1171"/>
                <a:gd name="T67" fmla="*/ 0 h 673"/>
                <a:gd name="T68" fmla="*/ 0 w 1171"/>
                <a:gd name="T69" fmla="*/ 0 h 673"/>
                <a:gd name="T70" fmla="*/ 0 w 1171"/>
                <a:gd name="T71" fmla="*/ 0 h 673"/>
                <a:gd name="T72" fmla="*/ 0 w 1171"/>
                <a:gd name="T73" fmla="*/ 0 h 673"/>
                <a:gd name="T74" fmla="*/ 0 w 1171"/>
                <a:gd name="T75" fmla="*/ 0 h 673"/>
                <a:gd name="T76" fmla="*/ 0 w 1171"/>
                <a:gd name="T77" fmla="*/ 0 h 673"/>
                <a:gd name="T78" fmla="*/ 0 w 1171"/>
                <a:gd name="T79" fmla="*/ 0 h 673"/>
                <a:gd name="T80" fmla="*/ 0 w 1171"/>
                <a:gd name="T81" fmla="*/ 0 h 673"/>
                <a:gd name="T82" fmla="*/ 0 w 1171"/>
                <a:gd name="T83" fmla="*/ 0 h 673"/>
                <a:gd name="T84" fmla="*/ 0 w 1171"/>
                <a:gd name="T85" fmla="*/ 0 h 673"/>
                <a:gd name="T86" fmla="*/ 0 w 1171"/>
                <a:gd name="T87" fmla="*/ 0 h 673"/>
                <a:gd name="T88" fmla="*/ 0 w 1171"/>
                <a:gd name="T89" fmla="*/ 0 h 673"/>
                <a:gd name="T90" fmla="*/ 0 w 1171"/>
                <a:gd name="T91" fmla="*/ 0 h 673"/>
                <a:gd name="T92" fmla="*/ 0 w 1171"/>
                <a:gd name="T93" fmla="*/ 0 h 673"/>
                <a:gd name="T94" fmla="*/ 0 w 1171"/>
                <a:gd name="T95" fmla="*/ 0 h 673"/>
                <a:gd name="T96" fmla="*/ 0 w 1171"/>
                <a:gd name="T97" fmla="*/ 0 h 673"/>
                <a:gd name="T98" fmla="*/ 0 w 1171"/>
                <a:gd name="T99" fmla="*/ 0 h 673"/>
                <a:gd name="T100" fmla="*/ 0 w 1171"/>
                <a:gd name="T101" fmla="*/ 0 h 673"/>
                <a:gd name="T102" fmla="*/ 0 w 1171"/>
                <a:gd name="T103" fmla="*/ 0 h 673"/>
                <a:gd name="T104" fmla="*/ 0 w 1171"/>
                <a:gd name="T105" fmla="*/ 0 h 673"/>
                <a:gd name="T106" fmla="*/ 0 w 1171"/>
                <a:gd name="T107" fmla="*/ 0 h 673"/>
                <a:gd name="T108" fmla="*/ 0 w 1171"/>
                <a:gd name="T109" fmla="*/ 0 h 673"/>
                <a:gd name="T110" fmla="*/ 0 w 1171"/>
                <a:gd name="T111" fmla="*/ 0 h 673"/>
                <a:gd name="T112" fmla="*/ 0 w 1171"/>
                <a:gd name="T113" fmla="*/ 0 h 673"/>
                <a:gd name="T114" fmla="*/ 0 w 1171"/>
                <a:gd name="T115" fmla="*/ 0 h 673"/>
                <a:gd name="T116" fmla="*/ 0 w 1171"/>
                <a:gd name="T117" fmla="*/ 0 h 673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w 1171"/>
                <a:gd name="T178" fmla="*/ 0 h 673"/>
                <a:gd name="T179" fmla="*/ 1171 w 1171"/>
                <a:gd name="T180" fmla="*/ 673 h 673"/>
              </a:gdLst>
              <a:ahLst/>
              <a:cxnLst>
                <a:cxn ang="T118">
                  <a:pos x="T0" y="T1"/>
                </a:cxn>
                <a:cxn ang="T119">
                  <a:pos x="T2" y="T3"/>
                </a:cxn>
                <a:cxn ang="T120">
                  <a:pos x="T4" y="T5"/>
                </a:cxn>
                <a:cxn ang="T121">
                  <a:pos x="T6" y="T7"/>
                </a:cxn>
                <a:cxn ang="T122">
                  <a:pos x="T8" y="T9"/>
                </a:cxn>
                <a:cxn ang="T123">
                  <a:pos x="T10" y="T11"/>
                </a:cxn>
                <a:cxn ang="T124">
                  <a:pos x="T12" y="T13"/>
                </a:cxn>
                <a:cxn ang="T125">
                  <a:pos x="T14" y="T15"/>
                </a:cxn>
                <a:cxn ang="T126">
                  <a:pos x="T16" y="T17"/>
                </a:cxn>
                <a:cxn ang="T127">
                  <a:pos x="T18" y="T19"/>
                </a:cxn>
                <a:cxn ang="T128">
                  <a:pos x="T20" y="T21"/>
                </a:cxn>
                <a:cxn ang="T129">
                  <a:pos x="T22" y="T23"/>
                </a:cxn>
                <a:cxn ang="T130">
                  <a:pos x="T24" y="T25"/>
                </a:cxn>
                <a:cxn ang="T131">
                  <a:pos x="T26" y="T27"/>
                </a:cxn>
                <a:cxn ang="T132">
                  <a:pos x="T28" y="T29"/>
                </a:cxn>
                <a:cxn ang="T133">
                  <a:pos x="T30" y="T31"/>
                </a:cxn>
                <a:cxn ang="T134">
                  <a:pos x="T32" y="T33"/>
                </a:cxn>
                <a:cxn ang="T135">
                  <a:pos x="T34" y="T35"/>
                </a:cxn>
                <a:cxn ang="T136">
                  <a:pos x="T36" y="T37"/>
                </a:cxn>
                <a:cxn ang="T137">
                  <a:pos x="T38" y="T39"/>
                </a:cxn>
                <a:cxn ang="T138">
                  <a:pos x="T40" y="T41"/>
                </a:cxn>
                <a:cxn ang="T139">
                  <a:pos x="T42" y="T43"/>
                </a:cxn>
                <a:cxn ang="T140">
                  <a:pos x="T44" y="T45"/>
                </a:cxn>
                <a:cxn ang="T141">
                  <a:pos x="T46" y="T47"/>
                </a:cxn>
                <a:cxn ang="T142">
                  <a:pos x="T48" y="T49"/>
                </a:cxn>
                <a:cxn ang="T143">
                  <a:pos x="T50" y="T51"/>
                </a:cxn>
                <a:cxn ang="T144">
                  <a:pos x="T52" y="T53"/>
                </a:cxn>
                <a:cxn ang="T145">
                  <a:pos x="T54" y="T55"/>
                </a:cxn>
                <a:cxn ang="T146">
                  <a:pos x="T56" y="T57"/>
                </a:cxn>
                <a:cxn ang="T147">
                  <a:pos x="T58" y="T59"/>
                </a:cxn>
                <a:cxn ang="T148">
                  <a:pos x="T60" y="T61"/>
                </a:cxn>
                <a:cxn ang="T149">
                  <a:pos x="T62" y="T63"/>
                </a:cxn>
                <a:cxn ang="T150">
                  <a:pos x="T64" y="T65"/>
                </a:cxn>
                <a:cxn ang="T151">
                  <a:pos x="T66" y="T67"/>
                </a:cxn>
                <a:cxn ang="T152">
                  <a:pos x="T68" y="T69"/>
                </a:cxn>
                <a:cxn ang="T153">
                  <a:pos x="T70" y="T71"/>
                </a:cxn>
                <a:cxn ang="T154">
                  <a:pos x="T72" y="T73"/>
                </a:cxn>
                <a:cxn ang="T155">
                  <a:pos x="T74" y="T75"/>
                </a:cxn>
                <a:cxn ang="T156">
                  <a:pos x="T76" y="T77"/>
                </a:cxn>
                <a:cxn ang="T157">
                  <a:pos x="T78" y="T79"/>
                </a:cxn>
                <a:cxn ang="T158">
                  <a:pos x="T80" y="T81"/>
                </a:cxn>
                <a:cxn ang="T159">
                  <a:pos x="T82" y="T83"/>
                </a:cxn>
                <a:cxn ang="T160">
                  <a:pos x="T84" y="T85"/>
                </a:cxn>
                <a:cxn ang="T161">
                  <a:pos x="T86" y="T87"/>
                </a:cxn>
                <a:cxn ang="T162">
                  <a:pos x="T88" y="T89"/>
                </a:cxn>
                <a:cxn ang="T163">
                  <a:pos x="T90" y="T91"/>
                </a:cxn>
                <a:cxn ang="T164">
                  <a:pos x="T92" y="T93"/>
                </a:cxn>
                <a:cxn ang="T165">
                  <a:pos x="T94" y="T95"/>
                </a:cxn>
                <a:cxn ang="T166">
                  <a:pos x="T96" y="T97"/>
                </a:cxn>
                <a:cxn ang="T167">
                  <a:pos x="T98" y="T99"/>
                </a:cxn>
                <a:cxn ang="T168">
                  <a:pos x="T100" y="T101"/>
                </a:cxn>
                <a:cxn ang="T169">
                  <a:pos x="T102" y="T103"/>
                </a:cxn>
                <a:cxn ang="T170">
                  <a:pos x="T104" y="T105"/>
                </a:cxn>
                <a:cxn ang="T171">
                  <a:pos x="T106" y="T107"/>
                </a:cxn>
                <a:cxn ang="T172">
                  <a:pos x="T108" y="T109"/>
                </a:cxn>
                <a:cxn ang="T173">
                  <a:pos x="T110" y="T111"/>
                </a:cxn>
                <a:cxn ang="T174">
                  <a:pos x="T112" y="T113"/>
                </a:cxn>
                <a:cxn ang="T175">
                  <a:pos x="T114" y="T115"/>
                </a:cxn>
                <a:cxn ang="T176">
                  <a:pos x="T116" y="T117"/>
                </a:cxn>
              </a:cxnLst>
              <a:rect l="T177" t="T178" r="T179" b="T180"/>
              <a:pathLst>
                <a:path w="1171" h="673">
                  <a:moveTo>
                    <a:pt x="0" y="631"/>
                  </a:moveTo>
                  <a:lnTo>
                    <a:pt x="0" y="536"/>
                  </a:lnTo>
                  <a:lnTo>
                    <a:pt x="15" y="445"/>
                  </a:lnTo>
                  <a:lnTo>
                    <a:pt x="41" y="359"/>
                  </a:lnTo>
                  <a:lnTo>
                    <a:pt x="70" y="291"/>
                  </a:lnTo>
                  <a:lnTo>
                    <a:pt x="118" y="228"/>
                  </a:lnTo>
                  <a:lnTo>
                    <a:pt x="154" y="183"/>
                  </a:lnTo>
                  <a:lnTo>
                    <a:pt x="217" y="129"/>
                  </a:lnTo>
                  <a:lnTo>
                    <a:pt x="261" y="100"/>
                  </a:lnTo>
                  <a:lnTo>
                    <a:pt x="328" y="56"/>
                  </a:lnTo>
                  <a:lnTo>
                    <a:pt x="400" y="27"/>
                  </a:lnTo>
                  <a:lnTo>
                    <a:pt x="495" y="5"/>
                  </a:lnTo>
                  <a:lnTo>
                    <a:pt x="584" y="0"/>
                  </a:lnTo>
                  <a:lnTo>
                    <a:pt x="671" y="7"/>
                  </a:lnTo>
                  <a:lnTo>
                    <a:pt x="744" y="19"/>
                  </a:lnTo>
                  <a:lnTo>
                    <a:pt x="835" y="51"/>
                  </a:lnTo>
                  <a:lnTo>
                    <a:pt x="908" y="95"/>
                  </a:lnTo>
                  <a:lnTo>
                    <a:pt x="959" y="131"/>
                  </a:lnTo>
                  <a:lnTo>
                    <a:pt x="1010" y="180"/>
                  </a:lnTo>
                  <a:lnTo>
                    <a:pt x="1054" y="228"/>
                  </a:lnTo>
                  <a:lnTo>
                    <a:pt x="1088" y="279"/>
                  </a:lnTo>
                  <a:lnTo>
                    <a:pt x="1113" y="328"/>
                  </a:lnTo>
                  <a:lnTo>
                    <a:pt x="1139" y="389"/>
                  </a:lnTo>
                  <a:lnTo>
                    <a:pt x="1149" y="445"/>
                  </a:lnTo>
                  <a:lnTo>
                    <a:pt x="1161" y="492"/>
                  </a:lnTo>
                  <a:lnTo>
                    <a:pt x="1169" y="536"/>
                  </a:lnTo>
                  <a:lnTo>
                    <a:pt x="1171" y="621"/>
                  </a:lnTo>
                  <a:lnTo>
                    <a:pt x="1147" y="643"/>
                  </a:lnTo>
                  <a:lnTo>
                    <a:pt x="1096" y="658"/>
                  </a:lnTo>
                  <a:lnTo>
                    <a:pt x="1036" y="668"/>
                  </a:lnTo>
                  <a:lnTo>
                    <a:pt x="973" y="658"/>
                  </a:lnTo>
                  <a:lnTo>
                    <a:pt x="927" y="639"/>
                  </a:lnTo>
                  <a:lnTo>
                    <a:pt x="915" y="617"/>
                  </a:lnTo>
                  <a:lnTo>
                    <a:pt x="915" y="512"/>
                  </a:lnTo>
                  <a:lnTo>
                    <a:pt x="908" y="468"/>
                  </a:lnTo>
                  <a:lnTo>
                    <a:pt x="891" y="416"/>
                  </a:lnTo>
                  <a:lnTo>
                    <a:pt x="857" y="359"/>
                  </a:lnTo>
                  <a:lnTo>
                    <a:pt x="825" y="330"/>
                  </a:lnTo>
                  <a:lnTo>
                    <a:pt x="790" y="294"/>
                  </a:lnTo>
                  <a:lnTo>
                    <a:pt x="732" y="264"/>
                  </a:lnTo>
                  <a:lnTo>
                    <a:pt x="688" y="250"/>
                  </a:lnTo>
                  <a:lnTo>
                    <a:pt x="652" y="235"/>
                  </a:lnTo>
                  <a:lnTo>
                    <a:pt x="613" y="235"/>
                  </a:lnTo>
                  <a:lnTo>
                    <a:pt x="532" y="235"/>
                  </a:lnTo>
                  <a:lnTo>
                    <a:pt x="488" y="242"/>
                  </a:lnTo>
                  <a:lnTo>
                    <a:pt x="432" y="264"/>
                  </a:lnTo>
                  <a:lnTo>
                    <a:pt x="388" y="291"/>
                  </a:lnTo>
                  <a:lnTo>
                    <a:pt x="349" y="320"/>
                  </a:lnTo>
                  <a:lnTo>
                    <a:pt x="314" y="352"/>
                  </a:lnTo>
                  <a:lnTo>
                    <a:pt x="285" y="401"/>
                  </a:lnTo>
                  <a:lnTo>
                    <a:pt x="268" y="440"/>
                  </a:lnTo>
                  <a:lnTo>
                    <a:pt x="256" y="482"/>
                  </a:lnTo>
                  <a:lnTo>
                    <a:pt x="254" y="504"/>
                  </a:lnTo>
                  <a:lnTo>
                    <a:pt x="254" y="624"/>
                  </a:lnTo>
                  <a:lnTo>
                    <a:pt x="234" y="653"/>
                  </a:lnTo>
                  <a:lnTo>
                    <a:pt x="183" y="673"/>
                  </a:lnTo>
                  <a:lnTo>
                    <a:pt x="130" y="668"/>
                  </a:lnTo>
                  <a:lnTo>
                    <a:pt x="44" y="658"/>
                  </a:lnTo>
                  <a:lnTo>
                    <a:pt x="0" y="631"/>
                  </a:lnTo>
                  <a:close/>
                </a:path>
              </a:pathLst>
            </a:custGeom>
            <a:solidFill>
              <a:srgbClr val="FFCC6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8" name="Group 221"/>
          <p:cNvGrpSpPr>
            <a:grpSpLocks/>
          </p:cNvGrpSpPr>
          <p:nvPr/>
        </p:nvGrpSpPr>
        <p:grpSpPr bwMode="auto">
          <a:xfrm>
            <a:off x="7721600" y="3938588"/>
            <a:ext cx="706438" cy="685800"/>
            <a:chOff x="1676400" y="3352800"/>
            <a:chExt cx="3194050" cy="2438400"/>
          </a:xfrm>
        </p:grpSpPr>
        <p:pic>
          <p:nvPicPr>
            <p:cNvPr id="6174" name="Picture 592" descr="RecursionHouse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3200400" y="3352800"/>
              <a:ext cx="1670050" cy="2438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6175" name="Group 264"/>
            <p:cNvGrpSpPr>
              <a:grpSpLocks noChangeAspect="1"/>
            </p:cNvGrpSpPr>
            <p:nvPr/>
          </p:nvGrpSpPr>
          <p:grpSpPr bwMode="auto">
            <a:xfrm>
              <a:off x="3687763" y="4676775"/>
              <a:ext cx="776287" cy="274638"/>
              <a:chOff x="2527" y="2761"/>
              <a:chExt cx="3434" cy="980"/>
            </a:xfrm>
          </p:grpSpPr>
          <p:sp>
            <p:nvSpPr>
              <p:cNvPr id="6177" name="Freeform 265"/>
              <p:cNvSpPr>
                <a:spLocks noChangeAspect="1"/>
              </p:cNvSpPr>
              <p:nvPr/>
            </p:nvSpPr>
            <p:spPr bwMode="auto">
              <a:xfrm>
                <a:off x="5166" y="2800"/>
                <a:ext cx="795" cy="941"/>
              </a:xfrm>
              <a:custGeom>
                <a:avLst/>
                <a:gdLst>
                  <a:gd name="T0" fmla="*/ 78 w 795"/>
                  <a:gd name="T1" fmla="*/ 476 h 941"/>
                  <a:gd name="T2" fmla="*/ 45 w 795"/>
                  <a:gd name="T3" fmla="*/ 524 h 941"/>
                  <a:gd name="T4" fmla="*/ 13 w 795"/>
                  <a:gd name="T5" fmla="*/ 607 h 941"/>
                  <a:gd name="T6" fmla="*/ 0 w 795"/>
                  <a:gd name="T7" fmla="*/ 713 h 941"/>
                  <a:gd name="T8" fmla="*/ 12 w 795"/>
                  <a:gd name="T9" fmla="*/ 792 h 941"/>
                  <a:gd name="T10" fmla="*/ 52 w 795"/>
                  <a:gd name="T11" fmla="*/ 857 h 941"/>
                  <a:gd name="T12" fmla="*/ 106 w 795"/>
                  <a:gd name="T13" fmla="*/ 913 h 941"/>
                  <a:gd name="T14" fmla="*/ 164 w 795"/>
                  <a:gd name="T15" fmla="*/ 941 h 941"/>
                  <a:gd name="T16" fmla="*/ 238 w 795"/>
                  <a:gd name="T17" fmla="*/ 929 h 941"/>
                  <a:gd name="T18" fmla="*/ 299 w 795"/>
                  <a:gd name="T19" fmla="*/ 913 h 941"/>
                  <a:gd name="T20" fmla="*/ 351 w 795"/>
                  <a:gd name="T21" fmla="*/ 885 h 941"/>
                  <a:gd name="T22" fmla="*/ 395 w 795"/>
                  <a:gd name="T23" fmla="*/ 822 h 941"/>
                  <a:gd name="T24" fmla="*/ 421 w 795"/>
                  <a:gd name="T25" fmla="*/ 765 h 941"/>
                  <a:gd name="T26" fmla="*/ 425 w 795"/>
                  <a:gd name="T27" fmla="*/ 689 h 941"/>
                  <a:gd name="T28" fmla="*/ 425 w 795"/>
                  <a:gd name="T29" fmla="*/ 652 h 941"/>
                  <a:gd name="T30" fmla="*/ 469 w 795"/>
                  <a:gd name="T31" fmla="*/ 713 h 941"/>
                  <a:gd name="T32" fmla="*/ 553 w 795"/>
                  <a:gd name="T33" fmla="*/ 757 h 941"/>
                  <a:gd name="T34" fmla="*/ 593 w 795"/>
                  <a:gd name="T35" fmla="*/ 765 h 941"/>
                  <a:gd name="T36" fmla="*/ 662 w 795"/>
                  <a:gd name="T37" fmla="*/ 753 h 941"/>
                  <a:gd name="T38" fmla="*/ 710 w 795"/>
                  <a:gd name="T39" fmla="*/ 733 h 941"/>
                  <a:gd name="T40" fmla="*/ 747 w 795"/>
                  <a:gd name="T41" fmla="*/ 670 h 941"/>
                  <a:gd name="T42" fmla="*/ 790 w 795"/>
                  <a:gd name="T43" fmla="*/ 611 h 941"/>
                  <a:gd name="T44" fmla="*/ 792 w 795"/>
                  <a:gd name="T45" fmla="*/ 522 h 941"/>
                  <a:gd name="T46" fmla="*/ 795 w 795"/>
                  <a:gd name="T47" fmla="*/ 457 h 941"/>
                  <a:gd name="T48" fmla="*/ 792 w 795"/>
                  <a:gd name="T49" fmla="*/ 400 h 941"/>
                  <a:gd name="T50" fmla="*/ 738 w 795"/>
                  <a:gd name="T51" fmla="*/ 320 h 941"/>
                  <a:gd name="T52" fmla="*/ 686 w 795"/>
                  <a:gd name="T53" fmla="*/ 283 h 941"/>
                  <a:gd name="T54" fmla="*/ 625 w 795"/>
                  <a:gd name="T55" fmla="*/ 266 h 941"/>
                  <a:gd name="T56" fmla="*/ 555 w 795"/>
                  <a:gd name="T57" fmla="*/ 266 h 941"/>
                  <a:gd name="T58" fmla="*/ 499 w 795"/>
                  <a:gd name="T59" fmla="*/ 276 h 941"/>
                  <a:gd name="T60" fmla="*/ 475 w 795"/>
                  <a:gd name="T61" fmla="*/ 309 h 941"/>
                  <a:gd name="T62" fmla="*/ 445 w 795"/>
                  <a:gd name="T63" fmla="*/ 335 h 941"/>
                  <a:gd name="T64" fmla="*/ 447 w 795"/>
                  <a:gd name="T65" fmla="*/ 251 h 941"/>
                  <a:gd name="T66" fmla="*/ 440 w 795"/>
                  <a:gd name="T67" fmla="*/ 157 h 941"/>
                  <a:gd name="T68" fmla="*/ 388 w 795"/>
                  <a:gd name="T69" fmla="*/ 83 h 941"/>
                  <a:gd name="T70" fmla="*/ 343 w 795"/>
                  <a:gd name="T71" fmla="*/ 38 h 941"/>
                  <a:gd name="T72" fmla="*/ 293 w 795"/>
                  <a:gd name="T73" fmla="*/ 7 h 941"/>
                  <a:gd name="T74" fmla="*/ 258 w 795"/>
                  <a:gd name="T75" fmla="*/ 0 h 941"/>
                  <a:gd name="T76" fmla="*/ 206 w 795"/>
                  <a:gd name="T77" fmla="*/ 1 h 941"/>
                  <a:gd name="T78" fmla="*/ 156 w 795"/>
                  <a:gd name="T79" fmla="*/ 16 h 941"/>
                  <a:gd name="T80" fmla="*/ 102 w 795"/>
                  <a:gd name="T81" fmla="*/ 44 h 941"/>
                  <a:gd name="T82" fmla="*/ 63 w 795"/>
                  <a:gd name="T83" fmla="*/ 96 h 941"/>
                  <a:gd name="T84" fmla="*/ 43 w 795"/>
                  <a:gd name="T85" fmla="*/ 148 h 941"/>
                  <a:gd name="T86" fmla="*/ 36 w 795"/>
                  <a:gd name="T87" fmla="*/ 240 h 941"/>
                  <a:gd name="T88" fmla="*/ 32 w 795"/>
                  <a:gd name="T89" fmla="*/ 285 h 941"/>
                  <a:gd name="T90" fmla="*/ 47 w 795"/>
                  <a:gd name="T91" fmla="*/ 340 h 941"/>
                  <a:gd name="T92" fmla="*/ 62 w 795"/>
                  <a:gd name="T93" fmla="*/ 376 h 941"/>
                  <a:gd name="T94" fmla="*/ 73 w 795"/>
                  <a:gd name="T95" fmla="*/ 400 h 941"/>
                  <a:gd name="T96" fmla="*/ 78 w 795"/>
                  <a:gd name="T97" fmla="*/ 476 h 941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5"/>
                  <a:gd name="T148" fmla="*/ 0 h 941"/>
                  <a:gd name="T149" fmla="*/ 795 w 795"/>
                  <a:gd name="T150" fmla="*/ 941 h 941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5" h="941">
                    <a:moveTo>
                      <a:pt x="78" y="476"/>
                    </a:moveTo>
                    <a:lnTo>
                      <a:pt x="45" y="524"/>
                    </a:lnTo>
                    <a:lnTo>
                      <a:pt x="13" y="607"/>
                    </a:lnTo>
                    <a:lnTo>
                      <a:pt x="0" y="713"/>
                    </a:lnTo>
                    <a:lnTo>
                      <a:pt x="12" y="792"/>
                    </a:lnTo>
                    <a:lnTo>
                      <a:pt x="52" y="857"/>
                    </a:lnTo>
                    <a:lnTo>
                      <a:pt x="106" y="913"/>
                    </a:lnTo>
                    <a:lnTo>
                      <a:pt x="164" y="941"/>
                    </a:lnTo>
                    <a:lnTo>
                      <a:pt x="238" y="929"/>
                    </a:lnTo>
                    <a:lnTo>
                      <a:pt x="299" y="913"/>
                    </a:lnTo>
                    <a:lnTo>
                      <a:pt x="351" y="885"/>
                    </a:lnTo>
                    <a:lnTo>
                      <a:pt x="395" y="822"/>
                    </a:lnTo>
                    <a:lnTo>
                      <a:pt x="421" y="765"/>
                    </a:lnTo>
                    <a:lnTo>
                      <a:pt x="425" y="689"/>
                    </a:lnTo>
                    <a:lnTo>
                      <a:pt x="425" y="652"/>
                    </a:lnTo>
                    <a:lnTo>
                      <a:pt x="469" y="713"/>
                    </a:lnTo>
                    <a:lnTo>
                      <a:pt x="553" y="757"/>
                    </a:lnTo>
                    <a:lnTo>
                      <a:pt x="593" y="765"/>
                    </a:lnTo>
                    <a:lnTo>
                      <a:pt x="662" y="753"/>
                    </a:lnTo>
                    <a:lnTo>
                      <a:pt x="710" y="733"/>
                    </a:lnTo>
                    <a:lnTo>
                      <a:pt x="747" y="670"/>
                    </a:lnTo>
                    <a:lnTo>
                      <a:pt x="790" y="611"/>
                    </a:lnTo>
                    <a:lnTo>
                      <a:pt x="792" y="522"/>
                    </a:lnTo>
                    <a:lnTo>
                      <a:pt x="795" y="457"/>
                    </a:lnTo>
                    <a:lnTo>
                      <a:pt x="792" y="400"/>
                    </a:lnTo>
                    <a:lnTo>
                      <a:pt x="738" y="320"/>
                    </a:lnTo>
                    <a:lnTo>
                      <a:pt x="686" y="283"/>
                    </a:lnTo>
                    <a:lnTo>
                      <a:pt x="625" y="266"/>
                    </a:lnTo>
                    <a:lnTo>
                      <a:pt x="555" y="266"/>
                    </a:lnTo>
                    <a:lnTo>
                      <a:pt x="499" y="276"/>
                    </a:lnTo>
                    <a:lnTo>
                      <a:pt x="475" y="309"/>
                    </a:lnTo>
                    <a:lnTo>
                      <a:pt x="445" y="335"/>
                    </a:lnTo>
                    <a:lnTo>
                      <a:pt x="447" y="251"/>
                    </a:lnTo>
                    <a:lnTo>
                      <a:pt x="440" y="157"/>
                    </a:lnTo>
                    <a:lnTo>
                      <a:pt x="388" y="83"/>
                    </a:lnTo>
                    <a:lnTo>
                      <a:pt x="343" y="38"/>
                    </a:lnTo>
                    <a:lnTo>
                      <a:pt x="293" y="7"/>
                    </a:lnTo>
                    <a:lnTo>
                      <a:pt x="258" y="0"/>
                    </a:lnTo>
                    <a:lnTo>
                      <a:pt x="206" y="1"/>
                    </a:lnTo>
                    <a:lnTo>
                      <a:pt x="156" y="16"/>
                    </a:lnTo>
                    <a:lnTo>
                      <a:pt x="102" y="44"/>
                    </a:lnTo>
                    <a:lnTo>
                      <a:pt x="63" y="96"/>
                    </a:lnTo>
                    <a:lnTo>
                      <a:pt x="43" y="148"/>
                    </a:lnTo>
                    <a:lnTo>
                      <a:pt x="36" y="240"/>
                    </a:lnTo>
                    <a:lnTo>
                      <a:pt x="32" y="285"/>
                    </a:lnTo>
                    <a:lnTo>
                      <a:pt x="47" y="340"/>
                    </a:lnTo>
                    <a:lnTo>
                      <a:pt x="62" y="376"/>
                    </a:lnTo>
                    <a:lnTo>
                      <a:pt x="73" y="400"/>
                    </a:lnTo>
                    <a:lnTo>
                      <a:pt x="78" y="476"/>
                    </a:lnTo>
                    <a:close/>
                  </a:path>
                </a:pathLst>
              </a:cu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8" name="Freeform 266"/>
              <p:cNvSpPr>
                <a:spLocks noChangeAspect="1"/>
              </p:cNvSpPr>
              <p:nvPr/>
            </p:nvSpPr>
            <p:spPr bwMode="auto">
              <a:xfrm>
                <a:off x="5148" y="2761"/>
                <a:ext cx="796" cy="938"/>
              </a:xfrm>
              <a:custGeom>
                <a:avLst/>
                <a:gdLst>
                  <a:gd name="T0" fmla="*/ 74 w 796"/>
                  <a:gd name="T1" fmla="*/ 475 h 938"/>
                  <a:gd name="T2" fmla="*/ 48 w 796"/>
                  <a:gd name="T3" fmla="*/ 528 h 938"/>
                  <a:gd name="T4" fmla="*/ 13 w 796"/>
                  <a:gd name="T5" fmla="*/ 604 h 938"/>
                  <a:gd name="T6" fmla="*/ 0 w 796"/>
                  <a:gd name="T7" fmla="*/ 708 h 938"/>
                  <a:gd name="T8" fmla="*/ 17 w 796"/>
                  <a:gd name="T9" fmla="*/ 797 h 938"/>
                  <a:gd name="T10" fmla="*/ 48 w 796"/>
                  <a:gd name="T11" fmla="*/ 855 h 938"/>
                  <a:gd name="T12" fmla="*/ 111 w 796"/>
                  <a:gd name="T13" fmla="*/ 914 h 938"/>
                  <a:gd name="T14" fmla="*/ 165 w 796"/>
                  <a:gd name="T15" fmla="*/ 938 h 938"/>
                  <a:gd name="T16" fmla="*/ 233 w 796"/>
                  <a:gd name="T17" fmla="*/ 929 h 938"/>
                  <a:gd name="T18" fmla="*/ 302 w 796"/>
                  <a:gd name="T19" fmla="*/ 918 h 938"/>
                  <a:gd name="T20" fmla="*/ 354 w 796"/>
                  <a:gd name="T21" fmla="*/ 882 h 938"/>
                  <a:gd name="T22" fmla="*/ 389 w 796"/>
                  <a:gd name="T23" fmla="*/ 821 h 938"/>
                  <a:gd name="T24" fmla="*/ 422 w 796"/>
                  <a:gd name="T25" fmla="*/ 764 h 938"/>
                  <a:gd name="T26" fmla="*/ 420 w 796"/>
                  <a:gd name="T27" fmla="*/ 686 h 938"/>
                  <a:gd name="T28" fmla="*/ 428 w 796"/>
                  <a:gd name="T29" fmla="*/ 653 h 938"/>
                  <a:gd name="T30" fmla="*/ 466 w 796"/>
                  <a:gd name="T31" fmla="*/ 712 h 938"/>
                  <a:gd name="T32" fmla="*/ 555 w 796"/>
                  <a:gd name="T33" fmla="*/ 762 h 938"/>
                  <a:gd name="T34" fmla="*/ 591 w 796"/>
                  <a:gd name="T35" fmla="*/ 762 h 938"/>
                  <a:gd name="T36" fmla="*/ 663 w 796"/>
                  <a:gd name="T37" fmla="*/ 751 h 938"/>
                  <a:gd name="T38" fmla="*/ 705 w 796"/>
                  <a:gd name="T39" fmla="*/ 732 h 938"/>
                  <a:gd name="T40" fmla="*/ 748 w 796"/>
                  <a:gd name="T41" fmla="*/ 665 h 938"/>
                  <a:gd name="T42" fmla="*/ 787 w 796"/>
                  <a:gd name="T43" fmla="*/ 610 h 938"/>
                  <a:gd name="T44" fmla="*/ 794 w 796"/>
                  <a:gd name="T45" fmla="*/ 519 h 938"/>
                  <a:gd name="T46" fmla="*/ 796 w 796"/>
                  <a:gd name="T47" fmla="*/ 462 h 938"/>
                  <a:gd name="T48" fmla="*/ 787 w 796"/>
                  <a:gd name="T49" fmla="*/ 399 h 938"/>
                  <a:gd name="T50" fmla="*/ 733 w 796"/>
                  <a:gd name="T51" fmla="*/ 319 h 938"/>
                  <a:gd name="T52" fmla="*/ 687 w 796"/>
                  <a:gd name="T53" fmla="*/ 280 h 938"/>
                  <a:gd name="T54" fmla="*/ 622 w 796"/>
                  <a:gd name="T55" fmla="*/ 273 h 938"/>
                  <a:gd name="T56" fmla="*/ 557 w 796"/>
                  <a:gd name="T57" fmla="*/ 263 h 938"/>
                  <a:gd name="T58" fmla="*/ 494 w 796"/>
                  <a:gd name="T59" fmla="*/ 273 h 938"/>
                  <a:gd name="T60" fmla="*/ 476 w 796"/>
                  <a:gd name="T61" fmla="*/ 308 h 938"/>
                  <a:gd name="T62" fmla="*/ 441 w 796"/>
                  <a:gd name="T63" fmla="*/ 332 h 938"/>
                  <a:gd name="T64" fmla="*/ 444 w 796"/>
                  <a:gd name="T65" fmla="*/ 248 h 938"/>
                  <a:gd name="T66" fmla="*/ 435 w 796"/>
                  <a:gd name="T67" fmla="*/ 154 h 938"/>
                  <a:gd name="T68" fmla="*/ 387 w 796"/>
                  <a:gd name="T69" fmla="*/ 78 h 938"/>
                  <a:gd name="T70" fmla="*/ 346 w 796"/>
                  <a:gd name="T71" fmla="*/ 35 h 938"/>
                  <a:gd name="T72" fmla="*/ 296 w 796"/>
                  <a:gd name="T73" fmla="*/ 6 h 938"/>
                  <a:gd name="T74" fmla="*/ 255 w 796"/>
                  <a:gd name="T75" fmla="*/ 4 h 938"/>
                  <a:gd name="T76" fmla="*/ 202 w 796"/>
                  <a:gd name="T77" fmla="*/ 0 h 938"/>
                  <a:gd name="T78" fmla="*/ 159 w 796"/>
                  <a:gd name="T79" fmla="*/ 13 h 938"/>
                  <a:gd name="T80" fmla="*/ 104 w 796"/>
                  <a:gd name="T81" fmla="*/ 41 h 938"/>
                  <a:gd name="T82" fmla="*/ 67 w 796"/>
                  <a:gd name="T83" fmla="*/ 91 h 938"/>
                  <a:gd name="T84" fmla="*/ 46 w 796"/>
                  <a:gd name="T85" fmla="*/ 146 h 938"/>
                  <a:gd name="T86" fmla="*/ 31 w 796"/>
                  <a:gd name="T87" fmla="*/ 245 h 938"/>
                  <a:gd name="T88" fmla="*/ 26 w 796"/>
                  <a:gd name="T89" fmla="*/ 284 h 938"/>
                  <a:gd name="T90" fmla="*/ 41 w 796"/>
                  <a:gd name="T91" fmla="*/ 339 h 938"/>
                  <a:gd name="T92" fmla="*/ 67 w 796"/>
                  <a:gd name="T93" fmla="*/ 378 h 938"/>
                  <a:gd name="T94" fmla="*/ 74 w 796"/>
                  <a:gd name="T95" fmla="*/ 399 h 938"/>
                  <a:gd name="T96" fmla="*/ 74 w 796"/>
                  <a:gd name="T97" fmla="*/ 475 h 938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w 796"/>
                  <a:gd name="T148" fmla="*/ 0 h 938"/>
                  <a:gd name="T149" fmla="*/ 796 w 796"/>
                  <a:gd name="T150" fmla="*/ 938 h 938"/>
                </a:gdLst>
                <a:ahLst/>
                <a:cxnLst>
                  <a:cxn ang="T98">
                    <a:pos x="T0" y="T1"/>
                  </a:cxn>
                  <a:cxn ang="T99">
                    <a:pos x="T2" y="T3"/>
                  </a:cxn>
                  <a:cxn ang="T100">
                    <a:pos x="T4" y="T5"/>
                  </a:cxn>
                  <a:cxn ang="T101">
                    <a:pos x="T6" y="T7"/>
                  </a:cxn>
                  <a:cxn ang="T102">
                    <a:pos x="T8" y="T9"/>
                  </a:cxn>
                  <a:cxn ang="T103">
                    <a:pos x="T10" y="T11"/>
                  </a:cxn>
                  <a:cxn ang="T104">
                    <a:pos x="T12" y="T13"/>
                  </a:cxn>
                  <a:cxn ang="T105">
                    <a:pos x="T14" y="T15"/>
                  </a:cxn>
                  <a:cxn ang="T106">
                    <a:pos x="T16" y="T17"/>
                  </a:cxn>
                  <a:cxn ang="T107">
                    <a:pos x="T18" y="T19"/>
                  </a:cxn>
                  <a:cxn ang="T108">
                    <a:pos x="T20" y="T21"/>
                  </a:cxn>
                  <a:cxn ang="T109">
                    <a:pos x="T22" y="T23"/>
                  </a:cxn>
                  <a:cxn ang="T110">
                    <a:pos x="T24" y="T25"/>
                  </a:cxn>
                  <a:cxn ang="T111">
                    <a:pos x="T26" y="T27"/>
                  </a:cxn>
                  <a:cxn ang="T112">
                    <a:pos x="T28" y="T29"/>
                  </a:cxn>
                  <a:cxn ang="T113">
                    <a:pos x="T30" y="T31"/>
                  </a:cxn>
                  <a:cxn ang="T114">
                    <a:pos x="T32" y="T33"/>
                  </a:cxn>
                  <a:cxn ang="T115">
                    <a:pos x="T34" y="T35"/>
                  </a:cxn>
                  <a:cxn ang="T116">
                    <a:pos x="T36" y="T37"/>
                  </a:cxn>
                  <a:cxn ang="T117">
                    <a:pos x="T38" y="T39"/>
                  </a:cxn>
                  <a:cxn ang="T118">
                    <a:pos x="T40" y="T41"/>
                  </a:cxn>
                  <a:cxn ang="T119">
                    <a:pos x="T42" y="T43"/>
                  </a:cxn>
                  <a:cxn ang="T120">
                    <a:pos x="T44" y="T45"/>
                  </a:cxn>
                  <a:cxn ang="T121">
                    <a:pos x="T46" y="T47"/>
                  </a:cxn>
                  <a:cxn ang="T122">
                    <a:pos x="T48" y="T49"/>
                  </a:cxn>
                  <a:cxn ang="T123">
                    <a:pos x="T50" y="T51"/>
                  </a:cxn>
                  <a:cxn ang="T124">
                    <a:pos x="T52" y="T53"/>
                  </a:cxn>
                  <a:cxn ang="T125">
                    <a:pos x="T54" y="T55"/>
                  </a:cxn>
                  <a:cxn ang="T126">
                    <a:pos x="T56" y="T57"/>
                  </a:cxn>
                  <a:cxn ang="T127">
                    <a:pos x="T58" y="T59"/>
                  </a:cxn>
                  <a:cxn ang="T128">
                    <a:pos x="T60" y="T61"/>
                  </a:cxn>
                  <a:cxn ang="T129">
                    <a:pos x="T62" y="T63"/>
                  </a:cxn>
                  <a:cxn ang="T130">
                    <a:pos x="T64" y="T65"/>
                  </a:cxn>
                  <a:cxn ang="T131">
                    <a:pos x="T66" y="T67"/>
                  </a:cxn>
                  <a:cxn ang="T132">
                    <a:pos x="T68" y="T69"/>
                  </a:cxn>
                  <a:cxn ang="T133">
                    <a:pos x="T70" y="T71"/>
                  </a:cxn>
                  <a:cxn ang="T134">
                    <a:pos x="T72" y="T73"/>
                  </a:cxn>
                  <a:cxn ang="T135">
                    <a:pos x="T74" y="T75"/>
                  </a:cxn>
                  <a:cxn ang="T136">
                    <a:pos x="T76" y="T77"/>
                  </a:cxn>
                  <a:cxn ang="T137">
                    <a:pos x="T78" y="T79"/>
                  </a:cxn>
                  <a:cxn ang="T138">
                    <a:pos x="T80" y="T81"/>
                  </a:cxn>
                  <a:cxn ang="T139">
                    <a:pos x="T82" y="T83"/>
                  </a:cxn>
                  <a:cxn ang="T140">
                    <a:pos x="T84" y="T85"/>
                  </a:cxn>
                  <a:cxn ang="T141">
                    <a:pos x="T86" y="T87"/>
                  </a:cxn>
                  <a:cxn ang="T142">
                    <a:pos x="T88" y="T89"/>
                  </a:cxn>
                  <a:cxn ang="T143">
                    <a:pos x="T90" y="T91"/>
                  </a:cxn>
                  <a:cxn ang="T144">
                    <a:pos x="T92" y="T93"/>
                  </a:cxn>
                  <a:cxn ang="T145">
                    <a:pos x="T94" y="T95"/>
                  </a:cxn>
                  <a:cxn ang="T146">
                    <a:pos x="T96" y="T97"/>
                  </a:cxn>
                </a:cxnLst>
                <a:rect l="T147" t="T148" r="T149" b="T150"/>
                <a:pathLst>
                  <a:path w="796" h="938">
                    <a:moveTo>
                      <a:pt x="74" y="475"/>
                    </a:moveTo>
                    <a:lnTo>
                      <a:pt x="48" y="528"/>
                    </a:lnTo>
                    <a:lnTo>
                      <a:pt x="13" y="604"/>
                    </a:lnTo>
                    <a:lnTo>
                      <a:pt x="0" y="708"/>
                    </a:lnTo>
                    <a:lnTo>
                      <a:pt x="17" y="797"/>
                    </a:lnTo>
                    <a:lnTo>
                      <a:pt x="48" y="855"/>
                    </a:lnTo>
                    <a:lnTo>
                      <a:pt x="111" y="914"/>
                    </a:lnTo>
                    <a:lnTo>
                      <a:pt x="165" y="938"/>
                    </a:lnTo>
                    <a:lnTo>
                      <a:pt x="233" y="929"/>
                    </a:lnTo>
                    <a:lnTo>
                      <a:pt x="302" y="918"/>
                    </a:lnTo>
                    <a:lnTo>
                      <a:pt x="354" y="882"/>
                    </a:lnTo>
                    <a:lnTo>
                      <a:pt x="389" y="821"/>
                    </a:lnTo>
                    <a:lnTo>
                      <a:pt x="422" y="764"/>
                    </a:lnTo>
                    <a:lnTo>
                      <a:pt x="420" y="686"/>
                    </a:lnTo>
                    <a:lnTo>
                      <a:pt x="428" y="653"/>
                    </a:lnTo>
                    <a:lnTo>
                      <a:pt x="466" y="712"/>
                    </a:lnTo>
                    <a:lnTo>
                      <a:pt x="555" y="762"/>
                    </a:lnTo>
                    <a:lnTo>
                      <a:pt x="591" y="762"/>
                    </a:lnTo>
                    <a:lnTo>
                      <a:pt x="663" y="751"/>
                    </a:lnTo>
                    <a:lnTo>
                      <a:pt x="705" y="732"/>
                    </a:lnTo>
                    <a:lnTo>
                      <a:pt x="748" y="665"/>
                    </a:lnTo>
                    <a:lnTo>
                      <a:pt x="787" y="610"/>
                    </a:lnTo>
                    <a:lnTo>
                      <a:pt x="794" y="519"/>
                    </a:lnTo>
                    <a:lnTo>
                      <a:pt x="796" y="462"/>
                    </a:lnTo>
                    <a:lnTo>
                      <a:pt x="787" y="399"/>
                    </a:lnTo>
                    <a:lnTo>
                      <a:pt x="733" y="319"/>
                    </a:lnTo>
                    <a:lnTo>
                      <a:pt x="687" y="280"/>
                    </a:lnTo>
                    <a:lnTo>
                      <a:pt x="622" y="273"/>
                    </a:lnTo>
                    <a:lnTo>
                      <a:pt x="557" y="263"/>
                    </a:lnTo>
                    <a:lnTo>
                      <a:pt x="494" y="273"/>
                    </a:lnTo>
                    <a:lnTo>
                      <a:pt x="476" y="308"/>
                    </a:lnTo>
                    <a:lnTo>
                      <a:pt x="441" y="332"/>
                    </a:lnTo>
                    <a:lnTo>
                      <a:pt x="444" y="248"/>
                    </a:lnTo>
                    <a:lnTo>
                      <a:pt x="435" y="154"/>
                    </a:lnTo>
                    <a:lnTo>
                      <a:pt x="387" y="78"/>
                    </a:lnTo>
                    <a:lnTo>
                      <a:pt x="346" y="35"/>
                    </a:lnTo>
                    <a:lnTo>
                      <a:pt x="296" y="6"/>
                    </a:lnTo>
                    <a:lnTo>
                      <a:pt x="255" y="4"/>
                    </a:lnTo>
                    <a:lnTo>
                      <a:pt x="202" y="0"/>
                    </a:lnTo>
                    <a:lnTo>
                      <a:pt x="159" y="13"/>
                    </a:lnTo>
                    <a:lnTo>
                      <a:pt x="104" y="41"/>
                    </a:lnTo>
                    <a:lnTo>
                      <a:pt x="67" y="91"/>
                    </a:lnTo>
                    <a:lnTo>
                      <a:pt x="46" y="146"/>
                    </a:lnTo>
                    <a:lnTo>
                      <a:pt x="31" y="245"/>
                    </a:lnTo>
                    <a:lnTo>
                      <a:pt x="26" y="284"/>
                    </a:lnTo>
                    <a:lnTo>
                      <a:pt x="41" y="339"/>
                    </a:lnTo>
                    <a:lnTo>
                      <a:pt x="67" y="378"/>
                    </a:lnTo>
                    <a:lnTo>
                      <a:pt x="74" y="399"/>
                    </a:lnTo>
                    <a:lnTo>
                      <a:pt x="74" y="475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9" name="Freeform 267"/>
              <p:cNvSpPr>
                <a:spLocks noChangeAspect="1"/>
              </p:cNvSpPr>
              <p:nvPr/>
            </p:nvSpPr>
            <p:spPr bwMode="auto">
              <a:xfrm>
                <a:off x="2527" y="2912"/>
                <a:ext cx="2869" cy="406"/>
              </a:xfrm>
              <a:custGeom>
                <a:avLst/>
                <a:gdLst>
                  <a:gd name="T0" fmla="*/ 2868 w 2869"/>
                  <a:gd name="T1" fmla="*/ 328 h 406"/>
                  <a:gd name="T2" fmla="*/ 2869 w 2869"/>
                  <a:gd name="T3" fmla="*/ 313 h 406"/>
                  <a:gd name="T4" fmla="*/ 2866 w 2869"/>
                  <a:gd name="T5" fmla="*/ 299 h 406"/>
                  <a:gd name="T6" fmla="*/ 2861 w 2869"/>
                  <a:gd name="T7" fmla="*/ 286 h 406"/>
                  <a:gd name="T8" fmla="*/ 2853 w 2869"/>
                  <a:gd name="T9" fmla="*/ 272 h 406"/>
                  <a:gd name="T10" fmla="*/ 2844 w 2869"/>
                  <a:gd name="T11" fmla="*/ 261 h 406"/>
                  <a:gd name="T12" fmla="*/ 2832 w 2869"/>
                  <a:gd name="T13" fmla="*/ 251 h 406"/>
                  <a:gd name="T14" fmla="*/ 2820 w 2869"/>
                  <a:gd name="T15" fmla="*/ 244 h 406"/>
                  <a:gd name="T16" fmla="*/ 2806 w 2869"/>
                  <a:gd name="T17" fmla="*/ 239 h 406"/>
                  <a:gd name="T18" fmla="*/ 2791 w 2869"/>
                  <a:gd name="T19" fmla="*/ 236 h 406"/>
                  <a:gd name="T20" fmla="*/ 93 w 2869"/>
                  <a:gd name="T21" fmla="*/ 0 h 406"/>
                  <a:gd name="T22" fmla="*/ 78 w 2869"/>
                  <a:gd name="T23" fmla="*/ 0 h 406"/>
                  <a:gd name="T24" fmla="*/ 63 w 2869"/>
                  <a:gd name="T25" fmla="*/ 3 h 406"/>
                  <a:gd name="T26" fmla="*/ 50 w 2869"/>
                  <a:gd name="T27" fmla="*/ 8 h 406"/>
                  <a:gd name="T28" fmla="*/ 36 w 2869"/>
                  <a:gd name="T29" fmla="*/ 15 h 406"/>
                  <a:gd name="T30" fmla="*/ 25 w 2869"/>
                  <a:gd name="T31" fmla="*/ 24 h 406"/>
                  <a:gd name="T32" fmla="*/ 15 w 2869"/>
                  <a:gd name="T33" fmla="*/ 37 h 406"/>
                  <a:gd name="T34" fmla="*/ 8 w 2869"/>
                  <a:gd name="T35" fmla="*/ 49 h 406"/>
                  <a:gd name="T36" fmla="*/ 3 w 2869"/>
                  <a:gd name="T37" fmla="*/ 63 h 406"/>
                  <a:gd name="T38" fmla="*/ 1 w 2869"/>
                  <a:gd name="T39" fmla="*/ 78 h 406"/>
                  <a:gd name="T40" fmla="*/ 1 w 2869"/>
                  <a:gd name="T41" fmla="*/ 78 h 406"/>
                  <a:gd name="T42" fmla="*/ 0 w 2869"/>
                  <a:gd name="T43" fmla="*/ 93 h 406"/>
                  <a:gd name="T44" fmla="*/ 3 w 2869"/>
                  <a:gd name="T45" fmla="*/ 107 h 406"/>
                  <a:gd name="T46" fmla="*/ 8 w 2869"/>
                  <a:gd name="T47" fmla="*/ 120 h 406"/>
                  <a:gd name="T48" fmla="*/ 16 w 2869"/>
                  <a:gd name="T49" fmla="*/ 134 h 406"/>
                  <a:gd name="T50" fmla="*/ 25 w 2869"/>
                  <a:gd name="T51" fmla="*/ 145 h 406"/>
                  <a:gd name="T52" fmla="*/ 37 w 2869"/>
                  <a:gd name="T53" fmla="*/ 155 h 406"/>
                  <a:gd name="T54" fmla="*/ 49 w 2869"/>
                  <a:gd name="T55" fmla="*/ 162 h 406"/>
                  <a:gd name="T56" fmla="*/ 63 w 2869"/>
                  <a:gd name="T57" fmla="*/ 167 h 406"/>
                  <a:gd name="T58" fmla="*/ 78 w 2869"/>
                  <a:gd name="T59" fmla="*/ 170 h 406"/>
                  <a:gd name="T60" fmla="*/ 2776 w 2869"/>
                  <a:gd name="T61" fmla="*/ 406 h 406"/>
                  <a:gd name="T62" fmla="*/ 2791 w 2869"/>
                  <a:gd name="T63" fmla="*/ 406 h 406"/>
                  <a:gd name="T64" fmla="*/ 2806 w 2869"/>
                  <a:gd name="T65" fmla="*/ 403 h 406"/>
                  <a:gd name="T66" fmla="*/ 2819 w 2869"/>
                  <a:gd name="T67" fmla="*/ 398 h 406"/>
                  <a:gd name="T68" fmla="*/ 2833 w 2869"/>
                  <a:gd name="T69" fmla="*/ 391 h 406"/>
                  <a:gd name="T70" fmla="*/ 2844 w 2869"/>
                  <a:gd name="T71" fmla="*/ 381 h 406"/>
                  <a:gd name="T72" fmla="*/ 2854 w 2869"/>
                  <a:gd name="T73" fmla="*/ 369 h 406"/>
                  <a:gd name="T74" fmla="*/ 2861 w 2869"/>
                  <a:gd name="T75" fmla="*/ 357 h 406"/>
                  <a:gd name="T76" fmla="*/ 2866 w 2869"/>
                  <a:gd name="T77" fmla="*/ 343 h 406"/>
                  <a:gd name="T78" fmla="*/ 2868 w 2869"/>
                  <a:gd name="T79" fmla="*/ 328 h 40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2869"/>
                  <a:gd name="T121" fmla="*/ 0 h 406"/>
                  <a:gd name="T122" fmla="*/ 2869 w 2869"/>
                  <a:gd name="T123" fmla="*/ 406 h 40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2869" h="406">
                    <a:moveTo>
                      <a:pt x="2868" y="328"/>
                    </a:moveTo>
                    <a:lnTo>
                      <a:pt x="2869" y="313"/>
                    </a:lnTo>
                    <a:lnTo>
                      <a:pt x="2866" y="299"/>
                    </a:lnTo>
                    <a:lnTo>
                      <a:pt x="2861" y="286"/>
                    </a:lnTo>
                    <a:lnTo>
                      <a:pt x="2853" y="272"/>
                    </a:lnTo>
                    <a:lnTo>
                      <a:pt x="2844" y="261"/>
                    </a:lnTo>
                    <a:lnTo>
                      <a:pt x="2832" y="251"/>
                    </a:lnTo>
                    <a:lnTo>
                      <a:pt x="2820" y="244"/>
                    </a:lnTo>
                    <a:lnTo>
                      <a:pt x="2806" y="239"/>
                    </a:lnTo>
                    <a:lnTo>
                      <a:pt x="2791" y="236"/>
                    </a:lnTo>
                    <a:lnTo>
                      <a:pt x="93" y="0"/>
                    </a:lnTo>
                    <a:lnTo>
                      <a:pt x="78" y="0"/>
                    </a:lnTo>
                    <a:lnTo>
                      <a:pt x="63" y="3"/>
                    </a:lnTo>
                    <a:lnTo>
                      <a:pt x="50" y="8"/>
                    </a:lnTo>
                    <a:lnTo>
                      <a:pt x="36" y="15"/>
                    </a:lnTo>
                    <a:lnTo>
                      <a:pt x="25" y="24"/>
                    </a:lnTo>
                    <a:lnTo>
                      <a:pt x="15" y="37"/>
                    </a:lnTo>
                    <a:lnTo>
                      <a:pt x="8" y="49"/>
                    </a:lnTo>
                    <a:lnTo>
                      <a:pt x="3" y="63"/>
                    </a:lnTo>
                    <a:lnTo>
                      <a:pt x="1" y="78"/>
                    </a:lnTo>
                    <a:lnTo>
                      <a:pt x="0" y="93"/>
                    </a:lnTo>
                    <a:lnTo>
                      <a:pt x="3" y="107"/>
                    </a:lnTo>
                    <a:lnTo>
                      <a:pt x="8" y="120"/>
                    </a:lnTo>
                    <a:lnTo>
                      <a:pt x="16" y="134"/>
                    </a:lnTo>
                    <a:lnTo>
                      <a:pt x="25" y="145"/>
                    </a:lnTo>
                    <a:lnTo>
                      <a:pt x="37" y="155"/>
                    </a:lnTo>
                    <a:lnTo>
                      <a:pt x="49" y="162"/>
                    </a:lnTo>
                    <a:lnTo>
                      <a:pt x="63" y="167"/>
                    </a:lnTo>
                    <a:lnTo>
                      <a:pt x="78" y="170"/>
                    </a:lnTo>
                    <a:lnTo>
                      <a:pt x="2776" y="406"/>
                    </a:lnTo>
                    <a:lnTo>
                      <a:pt x="2791" y="406"/>
                    </a:lnTo>
                    <a:lnTo>
                      <a:pt x="2806" y="403"/>
                    </a:lnTo>
                    <a:lnTo>
                      <a:pt x="2819" y="398"/>
                    </a:lnTo>
                    <a:lnTo>
                      <a:pt x="2833" y="391"/>
                    </a:lnTo>
                    <a:lnTo>
                      <a:pt x="2844" y="381"/>
                    </a:lnTo>
                    <a:lnTo>
                      <a:pt x="2854" y="369"/>
                    </a:lnTo>
                    <a:lnTo>
                      <a:pt x="2861" y="357"/>
                    </a:lnTo>
                    <a:lnTo>
                      <a:pt x="2866" y="343"/>
                    </a:lnTo>
                    <a:lnTo>
                      <a:pt x="2868" y="328"/>
                    </a:lnTo>
                    <a:close/>
                  </a:path>
                </a:pathLst>
              </a:custGeom>
              <a:solidFill>
                <a:srgbClr val="FFCC6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80" name="Freeform 268"/>
              <p:cNvSpPr>
                <a:spLocks noChangeAspect="1"/>
              </p:cNvSpPr>
              <p:nvPr/>
            </p:nvSpPr>
            <p:spPr bwMode="auto">
              <a:xfrm>
                <a:off x="5648" y="3165"/>
                <a:ext cx="176" cy="210"/>
              </a:xfrm>
              <a:custGeom>
                <a:avLst/>
                <a:gdLst>
                  <a:gd name="T0" fmla="*/ 79 w 176"/>
                  <a:gd name="T1" fmla="*/ 210 h 210"/>
                  <a:gd name="T2" fmla="*/ 94 w 176"/>
                  <a:gd name="T3" fmla="*/ 209 h 210"/>
                  <a:gd name="T4" fmla="*/ 109 w 176"/>
                  <a:gd name="T5" fmla="*/ 206 h 210"/>
                  <a:gd name="T6" fmla="*/ 124 w 176"/>
                  <a:gd name="T7" fmla="*/ 199 h 210"/>
                  <a:gd name="T8" fmla="*/ 138 w 176"/>
                  <a:gd name="T9" fmla="*/ 190 h 210"/>
                  <a:gd name="T10" fmla="*/ 149 w 176"/>
                  <a:gd name="T11" fmla="*/ 178 h 210"/>
                  <a:gd name="T12" fmla="*/ 159 w 176"/>
                  <a:gd name="T13" fmla="*/ 163 h 210"/>
                  <a:gd name="T14" fmla="*/ 168 w 176"/>
                  <a:gd name="T15" fmla="*/ 148 h 210"/>
                  <a:gd name="T16" fmla="*/ 173 w 176"/>
                  <a:gd name="T17" fmla="*/ 131 h 210"/>
                  <a:gd name="T18" fmla="*/ 176 w 176"/>
                  <a:gd name="T19" fmla="*/ 113 h 210"/>
                  <a:gd name="T20" fmla="*/ 176 w 176"/>
                  <a:gd name="T21" fmla="*/ 95 h 210"/>
                  <a:gd name="T22" fmla="*/ 174 w 176"/>
                  <a:gd name="T23" fmla="*/ 76 h 210"/>
                  <a:gd name="T24" fmla="*/ 168 w 176"/>
                  <a:gd name="T25" fmla="*/ 60 h 210"/>
                  <a:gd name="T26" fmla="*/ 161 w 176"/>
                  <a:gd name="T27" fmla="*/ 44 h 210"/>
                  <a:gd name="T28" fmla="*/ 152 w 176"/>
                  <a:gd name="T29" fmla="*/ 30 h 210"/>
                  <a:gd name="T30" fmla="*/ 140 w 176"/>
                  <a:gd name="T31" fmla="*/ 18 h 210"/>
                  <a:gd name="T32" fmla="*/ 127 w 176"/>
                  <a:gd name="T33" fmla="*/ 9 h 210"/>
                  <a:gd name="T34" fmla="*/ 112 w 176"/>
                  <a:gd name="T35" fmla="*/ 4 h 210"/>
                  <a:gd name="T36" fmla="*/ 97 w 176"/>
                  <a:gd name="T37" fmla="*/ 0 h 210"/>
                  <a:gd name="T38" fmla="*/ 82 w 176"/>
                  <a:gd name="T39" fmla="*/ 1 h 210"/>
                  <a:gd name="T40" fmla="*/ 67 w 176"/>
                  <a:gd name="T41" fmla="*/ 4 h 210"/>
                  <a:gd name="T42" fmla="*/ 52 w 176"/>
                  <a:gd name="T43" fmla="*/ 11 h 210"/>
                  <a:gd name="T44" fmla="*/ 38 w 176"/>
                  <a:gd name="T45" fmla="*/ 20 h 210"/>
                  <a:gd name="T46" fmla="*/ 27 w 176"/>
                  <a:gd name="T47" fmla="*/ 32 h 210"/>
                  <a:gd name="T48" fmla="*/ 17 w 176"/>
                  <a:gd name="T49" fmla="*/ 47 h 210"/>
                  <a:gd name="T50" fmla="*/ 8 w 176"/>
                  <a:gd name="T51" fmla="*/ 62 h 210"/>
                  <a:gd name="T52" fmla="*/ 3 w 176"/>
                  <a:gd name="T53" fmla="*/ 79 h 210"/>
                  <a:gd name="T54" fmla="*/ 0 w 176"/>
                  <a:gd name="T55" fmla="*/ 97 h 210"/>
                  <a:gd name="T56" fmla="*/ 0 w 176"/>
                  <a:gd name="T57" fmla="*/ 115 h 210"/>
                  <a:gd name="T58" fmla="*/ 2 w 176"/>
                  <a:gd name="T59" fmla="*/ 134 h 210"/>
                  <a:gd name="T60" fmla="*/ 8 w 176"/>
                  <a:gd name="T61" fmla="*/ 150 h 210"/>
                  <a:gd name="T62" fmla="*/ 15 w 176"/>
                  <a:gd name="T63" fmla="*/ 166 h 210"/>
                  <a:gd name="T64" fmla="*/ 24 w 176"/>
                  <a:gd name="T65" fmla="*/ 180 h 210"/>
                  <a:gd name="T66" fmla="*/ 36 w 176"/>
                  <a:gd name="T67" fmla="*/ 192 h 210"/>
                  <a:gd name="T68" fmla="*/ 49 w 176"/>
                  <a:gd name="T69" fmla="*/ 201 h 210"/>
                  <a:gd name="T70" fmla="*/ 64 w 176"/>
                  <a:gd name="T71" fmla="*/ 206 h 210"/>
                  <a:gd name="T72" fmla="*/ 79 w 176"/>
                  <a:gd name="T73" fmla="*/ 210 h 210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w 176"/>
                  <a:gd name="T112" fmla="*/ 0 h 210"/>
                  <a:gd name="T113" fmla="*/ 176 w 176"/>
                  <a:gd name="T114" fmla="*/ 210 h 210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T111" t="T112" r="T113" b="T114"/>
                <a:pathLst>
                  <a:path w="176" h="210">
                    <a:moveTo>
                      <a:pt x="79" y="210"/>
                    </a:moveTo>
                    <a:lnTo>
                      <a:pt x="94" y="209"/>
                    </a:lnTo>
                    <a:lnTo>
                      <a:pt x="109" y="206"/>
                    </a:lnTo>
                    <a:lnTo>
                      <a:pt x="124" y="199"/>
                    </a:lnTo>
                    <a:lnTo>
                      <a:pt x="138" y="190"/>
                    </a:lnTo>
                    <a:lnTo>
                      <a:pt x="149" y="178"/>
                    </a:lnTo>
                    <a:lnTo>
                      <a:pt x="159" y="163"/>
                    </a:lnTo>
                    <a:lnTo>
                      <a:pt x="168" y="148"/>
                    </a:lnTo>
                    <a:lnTo>
                      <a:pt x="173" y="131"/>
                    </a:lnTo>
                    <a:lnTo>
                      <a:pt x="176" y="113"/>
                    </a:lnTo>
                    <a:lnTo>
                      <a:pt x="176" y="95"/>
                    </a:lnTo>
                    <a:lnTo>
                      <a:pt x="174" y="76"/>
                    </a:lnTo>
                    <a:lnTo>
                      <a:pt x="168" y="60"/>
                    </a:lnTo>
                    <a:lnTo>
                      <a:pt x="161" y="44"/>
                    </a:lnTo>
                    <a:lnTo>
                      <a:pt x="152" y="30"/>
                    </a:lnTo>
                    <a:lnTo>
                      <a:pt x="140" y="18"/>
                    </a:lnTo>
                    <a:lnTo>
                      <a:pt x="127" y="9"/>
                    </a:lnTo>
                    <a:lnTo>
                      <a:pt x="112" y="4"/>
                    </a:lnTo>
                    <a:lnTo>
                      <a:pt x="97" y="0"/>
                    </a:lnTo>
                    <a:lnTo>
                      <a:pt x="82" y="1"/>
                    </a:lnTo>
                    <a:lnTo>
                      <a:pt x="67" y="4"/>
                    </a:lnTo>
                    <a:lnTo>
                      <a:pt x="52" y="11"/>
                    </a:lnTo>
                    <a:lnTo>
                      <a:pt x="38" y="20"/>
                    </a:lnTo>
                    <a:lnTo>
                      <a:pt x="27" y="32"/>
                    </a:lnTo>
                    <a:lnTo>
                      <a:pt x="17" y="47"/>
                    </a:lnTo>
                    <a:lnTo>
                      <a:pt x="8" y="62"/>
                    </a:lnTo>
                    <a:lnTo>
                      <a:pt x="3" y="79"/>
                    </a:lnTo>
                    <a:lnTo>
                      <a:pt x="0" y="97"/>
                    </a:lnTo>
                    <a:lnTo>
                      <a:pt x="0" y="115"/>
                    </a:lnTo>
                    <a:lnTo>
                      <a:pt x="2" y="134"/>
                    </a:lnTo>
                    <a:lnTo>
                      <a:pt x="8" y="150"/>
                    </a:lnTo>
                    <a:lnTo>
                      <a:pt x="15" y="166"/>
                    </a:lnTo>
                    <a:lnTo>
                      <a:pt x="24" y="180"/>
                    </a:lnTo>
                    <a:lnTo>
                      <a:pt x="36" y="192"/>
                    </a:lnTo>
                    <a:lnTo>
                      <a:pt x="49" y="201"/>
                    </a:lnTo>
                    <a:lnTo>
                      <a:pt x="64" y="206"/>
                    </a:lnTo>
                    <a:lnTo>
                      <a:pt x="79" y="210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181" name="Group 269"/>
              <p:cNvGrpSpPr>
                <a:grpSpLocks noChangeAspect="1"/>
              </p:cNvGrpSpPr>
              <p:nvPr/>
            </p:nvGrpSpPr>
            <p:grpSpPr bwMode="auto">
              <a:xfrm>
                <a:off x="2722" y="3039"/>
                <a:ext cx="969" cy="424"/>
                <a:chOff x="2722" y="3039"/>
                <a:chExt cx="969" cy="424"/>
              </a:xfrm>
            </p:grpSpPr>
            <p:sp>
              <p:nvSpPr>
                <p:cNvPr id="6187" name="Freeform 270"/>
                <p:cNvSpPr>
                  <a:spLocks noChangeAspect="1"/>
                </p:cNvSpPr>
                <p:nvPr/>
              </p:nvSpPr>
              <p:spPr bwMode="auto">
                <a:xfrm>
                  <a:off x="2722" y="3039"/>
                  <a:ext cx="182" cy="312"/>
                </a:xfrm>
                <a:custGeom>
                  <a:avLst/>
                  <a:gdLst>
                    <a:gd name="T0" fmla="*/ 182 w 182"/>
                    <a:gd name="T1" fmla="*/ 13 h 312"/>
                    <a:gd name="T2" fmla="*/ 26 w 182"/>
                    <a:gd name="T3" fmla="*/ 0 h 312"/>
                    <a:gd name="T4" fmla="*/ 0 w 182"/>
                    <a:gd name="T5" fmla="*/ 299 h 312"/>
                    <a:gd name="T6" fmla="*/ 156 w 182"/>
                    <a:gd name="T7" fmla="*/ 312 h 312"/>
                    <a:gd name="T8" fmla="*/ 182 w 182"/>
                    <a:gd name="T9" fmla="*/ 13 h 3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2"/>
                    <a:gd name="T16" fmla="*/ 0 h 312"/>
                    <a:gd name="T17" fmla="*/ 182 w 182"/>
                    <a:gd name="T18" fmla="*/ 312 h 3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2" h="312">
                      <a:moveTo>
                        <a:pt x="182" y="13"/>
                      </a:moveTo>
                      <a:lnTo>
                        <a:pt x="26" y="0"/>
                      </a:lnTo>
                      <a:lnTo>
                        <a:pt x="0" y="299"/>
                      </a:lnTo>
                      <a:lnTo>
                        <a:pt x="156" y="312"/>
                      </a:lnTo>
                      <a:lnTo>
                        <a:pt x="182" y="13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8" name="Freeform 271"/>
                <p:cNvSpPr>
                  <a:spLocks noChangeAspect="1"/>
                </p:cNvSpPr>
                <p:nvPr/>
              </p:nvSpPr>
              <p:spPr bwMode="auto">
                <a:xfrm>
                  <a:off x="3034" y="3078"/>
                  <a:ext cx="194" cy="229"/>
                </a:xfrm>
                <a:custGeom>
                  <a:avLst/>
                  <a:gdLst>
                    <a:gd name="T0" fmla="*/ 194 w 194"/>
                    <a:gd name="T1" fmla="*/ 15 h 229"/>
                    <a:gd name="T2" fmla="*/ 19 w 194"/>
                    <a:gd name="T3" fmla="*/ 0 h 229"/>
                    <a:gd name="T4" fmla="*/ 0 w 194"/>
                    <a:gd name="T5" fmla="*/ 214 h 229"/>
                    <a:gd name="T6" fmla="*/ 175 w 194"/>
                    <a:gd name="T7" fmla="*/ 229 h 229"/>
                    <a:gd name="T8" fmla="*/ 194 w 194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4"/>
                    <a:gd name="T16" fmla="*/ 0 h 229"/>
                    <a:gd name="T17" fmla="*/ 194 w 194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4" h="229">
                      <a:moveTo>
                        <a:pt x="194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75" y="229"/>
                      </a:lnTo>
                      <a:lnTo>
                        <a:pt x="194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9" name="Freeform 272"/>
                <p:cNvSpPr>
                  <a:spLocks noChangeAspect="1"/>
                </p:cNvSpPr>
                <p:nvPr/>
              </p:nvSpPr>
              <p:spPr bwMode="auto">
                <a:xfrm>
                  <a:off x="3335" y="3110"/>
                  <a:ext cx="197" cy="353"/>
                </a:xfrm>
                <a:custGeom>
                  <a:avLst/>
                  <a:gdLst>
                    <a:gd name="T0" fmla="*/ 197 w 197"/>
                    <a:gd name="T1" fmla="*/ 15 h 353"/>
                    <a:gd name="T2" fmla="*/ 29 w 197"/>
                    <a:gd name="T3" fmla="*/ 0 h 353"/>
                    <a:gd name="T4" fmla="*/ 0 w 197"/>
                    <a:gd name="T5" fmla="*/ 338 h 353"/>
                    <a:gd name="T6" fmla="*/ 168 w 197"/>
                    <a:gd name="T7" fmla="*/ 353 h 353"/>
                    <a:gd name="T8" fmla="*/ 197 w 197"/>
                    <a:gd name="T9" fmla="*/ 15 h 35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7"/>
                    <a:gd name="T16" fmla="*/ 0 h 353"/>
                    <a:gd name="T17" fmla="*/ 197 w 197"/>
                    <a:gd name="T18" fmla="*/ 353 h 35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7" h="353">
                      <a:moveTo>
                        <a:pt x="197" y="15"/>
                      </a:moveTo>
                      <a:lnTo>
                        <a:pt x="29" y="0"/>
                      </a:lnTo>
                      <a:lnTo>
                        <a:pt x="0" y="338"/>
                      </a:lnTo>
                      <a:lnTo>
                        <a:pt x="168" y="353"/>
                      </a:lnTo>
                      <a:lnTo>
                        <a:pt x="19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90" name="Freeform 273"/>
                <p:cNvSpPr>
                  <a:spLocks noChangeAspect="1"/>
                </p:cNvSpPr>
                <p:nvPr/>
              </p:nvSpPr>
              <p:spPr bwMode="auto">
                <a:xfrm>
                  <a:off x="3504" y="3129"/>
                  <a:ext cx="187" cy="212"/>
                </a:xfrm>
                <a:custGeom>
                  <a:avLst/>
                  <a:gdLst>
                    <a:gd name="T0" fmla="*/ 187 w 187"/>
                    <a:gd name="T1" fmla="*/ 15 h 212"/>
                    <a:gd name="T2" fmla="*/ 17 w 187"/>
                    <a:gd name="T3" fmla="*/ 0 h 212"/>
                    <a:gd name="T4" fmla="*/ 0 w 187"/>
                    <a:gd name="T5" fmla="*/ 197 h 212"/>
                    <a:gd name="T6" fmla="*/ 170 w 187"/>
                    <a:gd name="T7" fmla="*/ 212 h 212"/>
                    <a:gd name="T8" fmla="*/ 187 w 187"/>
                    <a:gd name="T9" fmla="*/ 15 h 21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12"/>
                    <a:gd name="T17" fmla="*/ 187 w 187"/>
                    <a:gd name="T18" fmla="*/ 212 h 21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12">
                      <a:moveTo>
                        <a:pt x="187" y="15"/>
                      </a:moveTo>
                      <a:lnTo>
                        <a:pt x="17" y="0"/>
                      </a:lnTo>
                      <a:lnTo>
                        <a:pt x="0" y="197"/>
                      </a:lnTo>
                      <a:lnTo>
                        <a:pt x="170" y="212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CC9900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6182" name="Group 274"/>
              <p:cNvGrpSpPr>
                <a:grpSpLocks noChangeAspect="1"/>
              </p:cNvGrpSpPr>
              <p:nvPr/>
            </p:nvGrpSpPr>
            <p:grpSpPr bwMode="auto">
              <a:xfrm>
                <a:off x="2683" y="2991"/>
                <a:ext cx="968" cy="430"/>
                <a:chOff x="2683" y="2991"/>
                <a:chExt cx="968" cy="430"/>
              </a:xfrm>
            </p:grpSpPr>
            <p:sp>
              <p:nvSpPr>
                <p:cNvPr id="6183" name="Freeform 275"/>
                <p:cNvSpPr>
                  <a:spLocks noChangeAspect="1"/>
                </p:cNvSpPr>
                <p:nvPr/>
              </p:nvSpPr>
              <p:spPr bwMode="auto">
                <a:xfrm>
                  <a:off x="2683" y="2991"/>
                  <a:ext cx="193" cy="322"/>
                </a:xfrm>
                <a:custGeom>
                  <a:avLst/>
                  <a:gdLst>
                    <a:gd name="T0" fmla="*/ 193 w 193"/>
                    <a:gd name="T1" fmla="*/ 15 h 322"/>
                    <a:gd name="T2" fmla="*/ 27 w 193"/>
                    <a:gd name="T3" fmla="*/ 0 h 322"/>
                    <a:gd name="T4" fmla="*/ 0 w 193"/>
                    <a:gd name="T5" fmla="*/ 307 h 322"/>
                    <a:gd name="T6" fmla="*/ 166 w 193"/>
                    <a:gd name="T7" fmla="*/ 322 h 322"/>
                    <a:gd name="T8" fmla="*/ 193 w 193"/>
                    <a:gd name="T9" fmla="*/ 15 h 322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93"/>
                    <a:gd name="T16" fmla="*/ 0 h 322"/>
                    <a:gd name="T17" fmla="*/ 193 w 193"/>
                    <a:gd name="T18" fmla="*/ 322 h 322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93" h="322">
                      <a:moveTo>
                        <a:pt x="193" y="15"/>
                      </a:moveTo>
                      <a:lnTo>
                        <a:pt x="27" y="0"/>
                      </a:lnTo>
                      <a:lnTo>
                        <a:pt x="0" y="307"/>
                      </a:lnTo>
                      <a:lnTo>
                        <a:pt x="166" y="322"/>
                      </a:lnTo>
                      <a:lnTo>
                        <a:pt x="193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4" name="Freeform 276"/>
                <p:cNvSpPr>
                  <a:spLocks noChangeAspect="1"/>
                </p:cNvSpPr>
                <p:nvPr/>
              </p:nvSpPr>
              <p:spPr bwMode="auto">
                <a:xfrm>
                  <a:off x="3010" y="3037"/>
                  <a:ext cx="187" cy="229"/>
                </a:xfrm>
                <a:custGeom>
                  <a:avLst/>
                  <a:gdLst>
                    <a:gd name="T0" fmla="*/ 187 w 187"/>
                    <a:gd name="T1" fmla="*/ 15 h 229"/>
                    <a:gd name="T2" fmla="*/ 19 w 187"/>
                    <a:gd name="T3" fmla="*/ 0 h 229"/>
                    <a:gd name="T4" fmla="*/ 0 w 187"/>
                    <a:gd name="T5" fmla="*/ 214 h 229"/>
                    <a:gd name="T6" fmla="*/ 168 w 187"/>
                    <a:gd name="T7" fmla="*/ 229 h 229"/>
                    <a:gd name="T8" fmla="*/ 187 w 187"/>
                    <a:gd name="T9" fmla="*/ 15 h 229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7"/>
                    <a:gd name="T16" fmla="*/ 0 h 229"/>
                    <a:gd name="T17" fmla="*/ 187 w 187"/>
                    <a:gd name="T18" fmla="*/ 229 h 229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7" h="229">
                      <a:moveTo>
                        <a:pt x="187" y="15"/>
                      </a:moveTo>
                      <a:lnTo>
                        <a:pt x="19" y="0"/>
                      </a:lnTo>
                      <a:lnTo>
                        <a:pt x="0" y="214"/>
                      </a:lnTo>
                      <a:lnTo>
                        <a:pt x="168" y="229"/>
                      </a:lnTo>
                      <a:lnTo>
                        <a:pt x="187" y="15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5" name="Freeform 277"/>
                <p:cNvSpPr>
                  <a:spLocks noChangeAspect="1"/>
                </p:cNvSpPr>
                <p:nvPr/>
              </p:nvSpPr>
              <p:spPr bwMode="auto">
                <a:xfrm>
                  <a:off x="3310" y="3074"/>
                  <a:ext cx="185" cy="347"/>
                </a:xfrm>
                <a:custGeom>
                  <a:avLst/>
                  <a:gdLst>
                    <a:gd name="T0" fmla="*/ 185 w 185"/>
                    <a:gd name="T1" fmla="*/ 13 h 347"/>
                    <a:gd name="T2" fmla="*/ 29 w 185"/>
                    <a:gd name="T3" fmla="*/ 0 h 347"/>
                    <a:gd name="T4" fmla="*/ 0 w 185"/>
                    <a:gd name="T5" fmla="*/ 333 h 347"/>
                    <a:gd name="T6" fmla="*/ 156 w 185"/>
                    <a:gd name="T7" fmla="*/ 347 h 347"/>
                    <a:gd name="T8" fmla="*/ 185 w 185"/>
                    <a:gd name="T9" fmla="*/ 13 h 34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85"/>
                    <a:gd name="T16" fmla="*/ 0 h 347"/>
                    <a:gd name="T17" fmla="*/ 185 w 185"/>
                    <a:gd name="T18" fmla="*/ 347 h 347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85" h="347">
                      <a:moveTo>
                        <a:pt x="185" y="13"/>
                      </a:moveTo>
                      <a:lnTo>
                        <a:pt x="29" y="0"/>
                      </a:lnTo>
                      <a:lnTo>
                        <a:pt x="0" y="333"/>
                      </a:lnTo>
                      <a:lnTo>
                        <a:pt x="156" y="347"/>
                      </a:lnTo>
                      <a:lnTo>
                        <a:pt x="185" y="13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6" name="Freeform 278"/>
                <p:cNvSpPr>
                  <a:spLocks noChangeAspect="1"/>
                </p:cNvSpPr>
                <p:nvPr/>
              </p:nvSpPr>
              <p:spPr bwMode="auto">
                <a:xfrm>
                  <a:off x="3472" y="3082"/>
                  <a:ext cx="179" cy="223"/>
                </a:xfrm>
                <a:custGeom>
                  <a:avLst/>
                  <a:gdLst>
                    <a:gd name="T0" fmla="*/ 179 w 179"/>
                    <a:gd name="T1" fmla="*/ 14 h 223"/>
                    <a:gd name="T2" fmla="*/ 18 w 179"/>
                    <a:gd name="T3" fmla="*/ 0 h 223"/>
                    <a:gd name="T4" fmla="*/ 0 w 179"/>
                    <a:gd name="T5" fmla="*/ 209 h 223"/>
                    <a:gd name="T6" fmla="*/ 161 w 179"/>
                    <a:gd name="T7" fmla="*/ 223 h 223"/>
                    <a:gd name="T8" fmla="*/ 179 w 179"/>
                    <a:gd name="T9" fmla="*/ 14 h 223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  <a:gd name="T15" fmla="*/ 0 w 179"/>
                    <a:gd name="T16" fmla="*/ 0 h 223"/>
                    <a:gd name="T17" fmla="*/ 179 w 179"/>
                    <a:gd name="T18" fmla="*/ 223 h 223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T15" t="T16" r="T17" b="T18"/>
                  <a:pathLst>
                    <a:path w="179" h="223">
                      <a:moveTo>
                        <a:pt x="179" y="14"/>
                      </a:moveTo>
                      <a:lnTo>
                        <a:pt x="18" y="0"/>
                      </a:lnTo>
                      <a:lnTo>
                        <a:pt x="0" y="209"/>
                      </a:lnTo>
                      <a:lnTo>
                        <a:pt x="161" y="223"/>
                      </a:lnTo>
                      <a:lnTo>
                        <a:pt x="179" y="14"/>
                      </a:lnTo>
                      <a:close/>
                    </a:path>
                  </a:pathLst>
                </a:custGeom>
                <a:solidFill>
                  <a:srgbClr val="FFCC66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176" name="Line 395"/>
            <p:cNvSpPr>
              <a:spLocks noChangeShapeType="1"/>
            </p:cNvSpPr>
            <p:nvPr/>
          </p:nvSpPr>
          <p:spPr bwMode="auto">
            <a:xfrm flipH="1">
              <a:off x="1676400" y="4800600"/>
              <a:ext cx="2209800" cy="91440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 type="stealth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59" name="Group 173"/>
          <p:cNvGrpSpPr>
            <a:grpSpLocks/>
          </p:cNvGrpSpPr>
          <p:nvPr/>
        </p:nvGrpSpPr>
        <p:grpSpPr bwMode="auto">
          <a:xfrm>
            <a:off x="6629400" y="4572000"/>
            <a:ext cx="2838450" cy="2101850"/>
            <a:chOff x="3792" y="2736"/>
            <a:chExt cx="1788" cy="1324"/>
          </a:xfrm>
        </p:grpSpPr>
        <p:sp>
          <p:nvSpPr>
            <p:cNvPr id="6164" name="Text Box 154"/>
            <p:cNvSpPr txBox="1">
              <a:spLocks noChangeArrowheads="1"/>
            </p:cNvSpPr>
            <p:nvPr/>
          </p:nvSpPr>
          <p:spPr bwMode="auto">
            <a:xfrm>
              <a:off x="3792" y="3312"/>
              <a:ext cx="1788" cy="74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Use brute </a:t>
              </a:r>
              <a:r>
                <a:rPr lang="en-US" altLang="en-US" sz="2400" i="0" dirty="0"/>
                <a:t>force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to get into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 dirty="0"/>
                <a:t>the smallest house.</a:t>
              </a:r>
            </a:p>
          </p:txBody>
        </p:sp>
        <p:grpSp>
          <p:nvGrpSpPr>
            <p:cNvPr id="6165" name="Group 165"/>
            <p:cNvGrpSpPr>
              <a:grpSpLocks/>
            </p:cNvGrpSpPr>
            <p:nvPr/>
          </p:nvGrpSpPr>
          <p:grpSpPr bwMode="auto">
            <a:xfrm>
              <a:off x="4704" y="2736"/>
              <a:ext cx="290" cy="487"/>
              <a:chOff x="1615" y="1385"/>
              <a:chExt cx="1058" cy="2016"/>
            </a:xfrm>
          </p:grpSpPr>
          <p:sp>
            <p:nvSpPr>
              <p:cNvPr id="6166" name="Freeform 157"/>
              <p:cNvSpPr>
                <a:spLocks/>
              </p:cNvSpPr>
              <p:nvPr/>
            </p:nvSpPr>
            <p:spPr bwMode="auto">
              <a:xfrm>
                <a:off x="1615" y="2056"/>
                <a:ext cx="1058" cy="1345"/>
              </a:xfrm>
              <a:custGeom>
                <a:avLst/>
                <a:gdLst>
                  <a:gd name="T0" fmla="*/ 594 w 1058"/>
                  <a:gd name="T1" fmla="*/ 0 h 1345"/>
                  <a:gd name="T2" fmla="*/ 412 w 1058"/>
                  <a:gd name="T3" fmla="*/ 41 h 1345"/>
                  <a:gd name="T4" fmla="*/ 315 w 1058"/>
                  <a:gd name="T5" fmla="*/ 133 h 1345"/>
                  <a:gd name="T6" fmla="*/ 361 w 1058"/>
                  <a:gd name="T7" fmla="*/ 287 h 1345"/>
                  <a:gd name="T8" fmla="*/ 206 w 1058"/>
                  <a:gd name="T9" fmla="*/ 380 h 1345"/>
                  <a:gd name="T10" fmla="*/ 79 w 1058"/>
                  <a:gd name="T11" fmla="*/ 514 h 1345"/>
                  <a:gd name="T12" fmla="*/ 7 w 1058"/>
                  <a:gd name="T13" fmla="*/ 696 h 1345"/>
                  <a:gd name="T14" fmla="*/ 0 w 1058"/>
                  <a:gd name="T15" fmla="*/ 895 h 1345"/>
                  <a:gd name="T16" fmla="*/ 72 w 1058"/>
                  <a:gd name="T17" fmla="*/ 1081 h 1345"/>
                  <a:gd name="T18" fmla="*/ 257 w 1058"/>
                  <a:gd name="T19" fmla="*/ 1245 h 1345"/>
                  <a:gd name="T20" fmla="*/ 526 w 1058"/>
                  <a:gd name="T21" fmla="*/ 1338 h 1345"/>
                  <a:gd name="T22" fmla="*/ 748 w 1058"/>
                  <a:gd name="T23" fmla="*/ 1334 h 1345"/>
                  <a:gd name="T24" fmla="*/ 903 w 1058"/>
                  <a:gd name="T25" fmla="*/ 1225 h 1345"/>
                  <a:gd name="T26" fmla="*/ 1017 w 1058"/>
                  <a:gd name="T27" fmla="*/ 1060 h 1345"/>
                  <a:gd name="T28" fmla="*/ 1058 w 1058"/>
                  <a:gd name="T29" fmla="*/ 871 h 1345"/>
                  <a:gd name="T30" fmla="*/ 1020 w 1058"/>
                  <a:gd name="T31" fmla="*/ 669 h 1345"/>
                  <a:gd name="T32" fmla="*/ 892 w 1058"/>
                  <a:gd name="T33" fmla="*/ 470 h 1345"/>
                  <a:gd name="T34" fmla="*/ 762 w 1058"/>
                  <a:gd name="T35" fmla="*/ 376 h 1345"/>
                  <a:gd name="T36" fmla="*/ 604 w 1058"/>
                  <a:gd name="T37" fmla="*/ 325 h 1345"/>
                  <a:gd name="T38" fmla="*/ 676 w 1058"/>
                  <a:gd name="T39" fmla="*/ 387 h 1345"/>
                  <a:gd name="T40" fmla="*/ 793 w 1058"/>
                  <a:gd name="T41" fmla="*/ 432 h 1345"/>
                  <a:gd name="T42" fmla="*/ 903 w 1058"/>
                  <a:gd name="T43" fmla="*/ 562 h 1345"/>
                  <a:gd name="T44" fmla="*/ 969 w 1058"/>
                  <a:gd name="T45" fmla="*/ 669 h 1345"/>
                  <a:gd name="T46" fmla="*/ 1010 w 1058"/>
                  <a:gd name="T47" fmla="*/ 840 h 1345"/>
                  <a:gd name="T48" fmla="*/ 989 w 1058"/>
                  <a:gd name="T49" fmla="*/ 987 h 1345"/>
                  <a:gd name="T50" fmla="*/ 916 w 1058"/>
                  <a:gd name="T51" fmla="*/ 1129 h 1345"/>
                  <a:gd name="T52" fmla="*/ 824 w 1058"/>
                  <a:gd name="T53" fmla="*/ 1231 h 1345"/>
                  <a:gd name="T54" fmla="*/ 711 w 1058"/>
                  <a:gd name="T55" fmla="*/ 1293 h 1345"/>
                  <a:gd name="T56" fmla="*/ 574 w 1058"/>
                  <a:gd name="T57" fmla="*/ 1297 h 1345"/>
                  <a:gd name="T58" fmla="*/ 371 w 1058"/>
                  <a:gd name="T59" fmla="*/ 1245 h 1345"/>
                  <a:gd name="T60" fmla="*/ 213 w 1058"/>
                  <a:gd name="T61" fmla="*/ 1153 h 1345"/>
                  <a:gd name="T62" fmla="*/ 110 w 1058"/>
                  <a:gd name="T63" fmla="*/ 1046 h 1345"/>
                  <a:gd name="T64" fmla="*/ 51 w 1058"/>
                  <a:gd name="T65" fmla="*/ 905 h 1345"/>
                  <a:gd name="T66" fmla="*/ 51 w 1058"/>
                  <a:gd name="T67" fmla="*/ 710 h 1345"/>
                  <a:gd name="T68" fmla="*/ 99 w 1058"/>
                  <a:gd name="T69" fmla="*/ 556 h 1345"/>
                  <a:gd name="T70" fmla="*/ 216 w 1058"/>
                  <a:gd name="T71" fmla="*/ 432 h 1345"/>
                  <a:gd name="T72" fmla="*/ 347 w 1058"/>
                  <a:gd name="T73" fmla="*/ 356 h 1345"/>
                  <a:gd name="T74" fmla="*/ 440 w 1058"/>
                  <a:gd name="T75" fmla="*/ 318 h 1345"/>
                  <a:gd name="T76" fmla="*/ 388 w 1058"/>
                  <a:gd name="T77" fmla="*/ 150 h 1345"/>
                  <a:gd name="T78" fmla="*/ 423 w 1058"/>
                  <a:gd name="T79" fmla="*/ 102 h 1345"/>
                  <a:gd name="T80" fmla="*/ 532 w 1058"/>
                  <a:gd name="T81" fmla="*/ 58 h 1345"/>
                  <a:gd name="T82" fmla="*/ 563 w 1058"/>
                  <a:gd name="T83" fmla="*/ 161 h 1345"/>
                  <a:gd name="T84" fmla="*/ 526 w 1058"/>
                  <a:gd name="T85" fmla="*/ 400 h 1345"/>
                  <a:gd name="T86" fmla="*/ 608 w 1058"/>
                  <a:gd name="T87" fmla="*/ 460 h 1345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058"/>
                  <a:gd name="T133" fmla="*/ 0 h 1345"/>
                  <a:gd name="T134" fmla="*/ 1058 w 1058"/>
                  <a:gd name="T135" fmla="*/ 1345 h 1345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058" h="1345">
                    <a:moveTo>
                      <a:pt x="608" y="460"/>
                    </a:moveTo>
                    <a:lnTo>
                      <a:pt x="594" y="0"/>
                    </a:lnTo>
                    <a:lnTo>
                      <a:pt x="532" y="10"/>
                    </a:lnTo>
                    <a:lnTo>
                      <a:pt x="412" y="41"/>
                    </a:lnTo>
                    <a:lnTo>
                      <a:pt x="340" y="78"/>
                    </a:lnTo>
                    <a:lnTo>
                      <a:pt x="315" y="133"/>
                    </a:lnTo>
                    <a:lnTo>
                      <a:pt x="358" y="253"/>
                    </a:lnTo>
                    <a:lnTo>
                      <a:pt x="361" y="287"/>
                    </a:lnTo>
                    <a:lnTo>
                      <a:pt x="278" y="328"/>
                    </a:lnTo>
                    <a:lnTo>
                      <a:pt x="206" y="380"/>
                    </a:lnTo>
                    <a:lnTo>
                      <a:pt x="151" y="439"/>
                    </a:lnTo>
                    <a:lnTo>
                      <a:pt x="79" y="514"/>
                    </a:lnTo>
                    <a:lnTo>
                      <a:pt x="31" y="597"/>
                    </a:lnTo>
                    <a:lnTo>
                      <a:pt x="7" y="696"/>
                    </a:lnTo>
                    <a:lnTo>
                      <a:pt x="0" y="778"/>
                    </a:lnTo>
                    <a:lnTo>
                      <a:pt x="0" y="895"/>
                    </a:lnTo>
                    <a:lnTo>
                      <a:pt x="27" y="1015"/>
                    </a:lnTo>
                    <a:lnTo>
                      <a:pt x="72" y="1081"/>
                    </a:lnTo>
                    <a:lnTo>
                      <a:pt x="154" y="1163"/>
                    </a:lnTo>
                    <a:lnTo>
                      <a:pt x="257" y="1245"/>
                    </a:lnTo>
                    <a:lnTo>
                      <a:pt x="378" y="1303"/>
                    </a:lnTo>
                    <a:lnTo>
                      <a:pt x="526" y="1338"/>
                    </a:lnTo>
                    <a:lnTo>
                      <a:pt x="666" y="1345"/>
                    </a:lnTo>
                    <a:lnTo>
                      <a:pt x="748" y="1334"/>
                    </a:lnTo>
                    <a:lnTo>
                      <a:pt x="820" y="1293"/>
                    </a:lnTo>
                    <a:lnTo>
                      <a:pt x="903" y="1225"/>
                    </a:lnTo>
                    <a:lnTo>
                      <a:pt x="947" y="1153"/>
                    </a:lnTo>
                    <a:lnTo>
                      <a:pt x="1017" y="1060"/>
                    </a:lnTo>
                    <a:lnTo>
                      <a:pt x="1041" y="973"/>
                    </a:lnTo>
                    <a:lnTo>
                      <a:pt x="1058" y="871"/>
                    </a:lnTo>
                    <a:lnTo>
                      <a:pt x="1048" y="768"/>
                    </a:lnTo>
                    <a:lnTo>
                      <a:pt x="1020" y="669"/>
                    </a:lnTo>
                    <a:lnTo>
                      <a:pt x="969" y="566"/>
                    </a:lnTo>
                    <a:lnTo>
                      <a:pt x="892" y="470"/>
                    </a:lnTo>
                    <a:lnTo>
                      <a:pt x="831" y="407"/>
                    </a:lnTo>
                    <a:lnTo>
                      <a:pt x="762" y="376"/>
                    </a:lnTo>
                    <a:lnTo>
                      <a:pt x="670" y="339"/>
                    </a:lnTo>
                    <a:lnTo>
                      <a:pt x="604" y="325"/>
                    </a:lnTo>
                    <a:lnTo>
                      <a:pt x="604" y="366"/>
                    </a:lnTo>
                    <a:lnTo>
                      <a:pt x="676" y="387"/>
                    </a:lnTo>
                    <a:lnTo>
                      <a:pt x="738" y="400"/>
                    </a:lnTo>
                    <a:lnTo>
                      <a:pt x="793" y="432"/>
                    </a:lnTo>
                    <a:lnTo>
                      <a:pt x="855" y="494"/>
                    </a:lnTo>
                    <a:lnTo>
                      <a:pt x="903" y="562"/>
                    </a:lnTo>
                    <a:lnTo>
                      <a:pt x="934" y="607"/>
                    </a:lnTo>
                    <a:lnTo>
                      <a:pt x="969" y="669"/>
                    </a:lnTo>
                    <a:lnTo>
                      <a:pt x="996" y="758"/>
                    </a:lnTo>
                    <a:lnTo>
                      <a:pt x="1010" y="840"/>
                    </a:lnTo>
                    <a:lnTo>
                      <a:pt x="1010" y="912"/>
                    </a:lnTo>
                    <a:lnTo>
                      <a:pt x="989" y="987"/>
                    </a:lnTo>
                    <a:lnTo>
                      <a:pt x="965" y="1060"/>
                    </a:lnTo>
                    <a:lnTo>
                      <a:pt x="916" y="1129"/>
                    </a:lnTo>
                    <a:lnTo>
                      <a:pt x="872" y="1183"/>
                    </a:lnTo>
                    <a:lnTo>
                      <a:pt x="824" y="1231"/>
                    </a:lnTo>
                    <a:lnTo>
                      <a:pt x="762" y="1262"/>
                    </a:lnTo>
                    <a:lnTo>
                      <a:pt x="711" y="1293"/>
                    </a:lnTo>
                    <a:lnTo>
                      <a:pt x="659" y="1303"/>
                    </a:lnTo>
                    <a:lnTo>
                      <a:pt x="574" y="1297"/>
                    </a:lnTo>
                    <a:lnTo>
                      <a:pt x="471" y="1283"/>
                    </a:lnTo>
                    <a:lnTo>
                      <a:pt x="371" y="1245"/>
                    </a:lnTo>
                    <a:lnTo>
                      <a:pt x="288" y="1204"/>
                    </a:lnTo>
                    <a:lnTo>
                      <a:pt x="213" y="1153"/>
                    </a:lnTo>
                    <a:lnTo>
                      <a:pt x="151" y="1098"/>
                    </a:lnTo>
                    <a:lnTo>
                      <a:pt x="110" y="1046"/>
                    </a:lnTo>
                    <a:lnTo>
                      <a:pt x="69" y="984"/>
                    </a:lnTo>
                    <a:lnTo>
                      <a:pt x="51" y="905"/>
                    </a:lnTo>
                    <a:lnTo>
                      <a:pt x="48" y="799"/>
                    </a:lnTo>
                    <a:lnTo>
                      <a:pt x="51" y="710"/>
                    </a:lnTo>
                    <a:lnTo>
                      <a:pt x="72" y="634"/>
                    </a:lnTo>
                    <a:lnTo>
                      <a:pt x="99" y="556"/>
                    </a:lnTo>
                    <a:lnTo>
                      <a:pt x="154" y="490"/>
                    </a:lnTo>
                    <a:lnTo>
                      <a:pt x="216" y="432"/>
                    </a:lnTo>
                    <a:lnTo>
                      <a:pt x="278" y="390"/>
                    </a:lnTo>
                    <a:lnTo>
                      <a:pt x="347" y="356"/>
                    </a:lnTo>
                    <a:lnTo>
                      <a:pt x="399" y="328"/>
                    </a:lnTo>
                    <a:lnTo>
                      <a:pt x="440" y="318"/>
                    </a:lnTo>
                    <a:lnTo>
                      <a:pt x="440" y="304"/>
                    </a:lnTo>
                    <a:lnTo>
                      <a:pt x="388" y="150"/>
                    </a:lnTo>
                    <a:lnTo>
                      <a:pt x="388" y="123"/>
                    </a:lnTo>
                    <a:lnTo>
                      <a:pt x="423" y="102"/>
                    </a:lnTo>
                    <a:lnTo>
                      <a:pt x="471" y="71"/>
                    </a:lnTo>
                    <a:lnTo>
                      <a:pt x="532" y="58"/>
                    </a:lnTo>
                    <a:lnTo>
                      <a:pt x="556" y="58"/>
                    </a:lnTo>
                    <a:lnTo>
                      <a:pt x="563" y="161"/>
                    </a:lnTo>
                    <a:lnTo>
                      <a:pt x="546" y="304"/>
                    </a:lnTo>
                    <a:lnTo>
                      <a:pt x="526" y="400"/>
                    </a:lnTo>
                    <a:lnTo>
                      <a:pt x="563" y="439"/>
                    </a:lnTo>
                    <a:lnTo>
                      <a:pt x="608" y="46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7" name="Freeform 158"/>
              <p:cNvSpPr>
                <a:spLocks/>
              </p:cNvSpPr>
              <p:nvPr/>
            </p:nvSpPr>
            <p:spPr bwMode="auto">
              <a:xfrm>
                <a:off x="1943" y="1727"/>
                <a:ext cx="168" cy="402"/>
              </a:xfrm>
              <a:custGeom>
                <a:avLst/>
                <a:gdLst>
                  <a:gd name="T0" fmla="*/ 154 w 168"/>
                  <a:gd name="T1" fmla="*/ 341 h 402"/>
                  <a:gd name="T2" fmla="*/ 154 w 168"/>
                  <a:gd name="T3" fmla="*/ 282 h 402"/>
                  <a:gd name="T4" fmla="*/ 137 w 168"/>
                  <a:gd name="T5" fmla="*/ 190 h 402"/>
                  <a:gd name="T6" fmla="*/ 103 w 168"/>
                  <a:gd name="T7" fmla="*/ 135 h 402"/>
                  <a:gd name="T8" fmla="*/ 55 w 168"/>
                  <a:gd name="T9" fmla="*/ 31 h 402"/>
                  <a:gd name="T10" fmla="*/ 34 w 168"/>
                  <a:gd name="T11" fmla="*/ 0 h 402"/>
                  <a:gd name="T12" fmla="*/ 0 w 168"/>
                  <a:gd name="T13" fmla="*/ 21 h 402"/>
                  <a:gd name="T14" fmla="*/ 0 w 168"/>
                  <a:gd name="T15" fmla="*/ 45 h 402"/>
                  <a:gd name="T16" fmla="*/ 24 w 168"/>
                  <a:gd name="T17" fmla="*/ 86 h 402"/>
                  <a:gd name="T18" fmla="*/ 61 w 168"/>
                  <a:gd name="T19" fmla="*/ 169 h 402"/>
                  <a:gd name="T20" fmla="*/ 92 w 168"/>
                  <a:gd name="T21" fmla="*/ 231 h 402"/>
                  <a:gd name="T22" fmla="*/ 96 w 168"/>
                  <a:gd name="T23" fmla="*/ 289 h 402"/>
                  <a:gd name="T24" fmla="*/ 106 w 168"/>
                  <a:gd name="T25" fmla="*/ 382 h 402"/>
                  <a:gd name="T26" fmla="*/ 137 w 168"/>
                  <a:gd name="T27" fmla="*/ 402 h 402"/>
                  <a:gd name="T28" fmla="*/ 168 w 168"/>
                  <a:gd name="T29" fmla="*/ 375 h 402"/>
                  <a:gd name="T30" fmla="*/ 154 w 168"/>
                  <a:gd name="T31" fmla="*/ 341 h 402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w 168"/>
                  <a:gd name="T49" fmla="*/ 0 h 402"/>
                  <a:gd name="T50" fmla="*/ 168 w 168"/>
                  <a:gd name="T51" fmla="*/ 402 h 402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T48" t="T49" r="T50" b="T51"/>
                <a:pathLst>
                  <a:path w="168" h="402">
                    <a:moveTo>
                      <a:pt x="154" y="341"/>
                    </a:moveTo>
                    <a:lnTo>
                      <a:pt x="154" y="282"/>
                    </a:lnTo>
                    <a:lnTo>
                      <a:pt x="137" y="190"/>
                    </a:lnTo>
                    <a:lnTo>
                      <a:pt x="103" y="135"/>
                    </a:lnTo>
                    <a:lnTo>
                      <a:pt x="55" y="31"/>
                    </a:lnTo>
                    <a:lnTo>
                      <a:pt x="34" y="0"/>
                    </a:lnTo>
                    <a:lnTo>
                      <a:pt x="0" y="21"/>
                    </a:lnTo>
                    <a:lnTo>
                      <a:pt x="0" y="45"/>
                    </a:lnTo>
                    <a:lnTo>
                      <a:pt x="24" y="86"/>
                    </a:lnTo>
                    <a:lnTo>
                      <a:pt x="61" y="169"/>
                    </a:lnTo>
                    <a:lnTo>
                      <a:pt x="92" y="231"/>
                    </a:lnTo>
                    <a:lnTo>
                      <a:pt x="96" y="289"/>
                    </a:lnTo>
                    <a:lnTo>
                      <a:pt x="106" y="382"/>
                    </a:lnTo>
                    <a:lnTo>
                      <a:pt x="137" y="402"/>
                    </a:lnTo>
                    <a:lnTo>
                      <a:pt x="168" y="375"/>
                    </a:lnTo>
                    <a:lnTo>
                      <a:pt x="154" y="34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8" name="Freeform 159"/>
              <p:cNvSpPr>
                <a:spLocks/>
              </p:cNvSpPr>
              <p:nvPr/>
            </p:nvSpPr>
            <p:spPr bwMode="auto">
              <a:xfrm>
                <a:off x="2090" y="1735"/>
                <a:ext cx="182" cy="92"/>
              </a:xfrm>
              <a:custGeom>
                <a:avLst/>
                <a:gdLst>
                  <a:gd name="T0" fmla="*/ 182 w 182"/>
                  <a:gd name="T1" fmla="*/ 85 h 92"/>
                  <a:gd name="T2" fmla="*/ 171 w 182"/>
                  <a:gd name="T3" fmla="*/ 61 h 92"/>
                  <a:gd name="T4" fmla="*/ 113 w 182"/>
                  <a:gd name="T5" fmla="*/ 24 h 92"/>
                  <a:gd name="T6" fmla="*/ 51 w 182"/>
                  <a:gd name="T7" fmla="*/ 0 h 92"/>
                  <a:gd name="T8" fmla="*/ 17 w 182"/>
                  <a:gd name="T9" fmla="*/ 0 h 92"/>
                  <a:gd name="T10" fmla="*/ 0 w 182"/>
                  <a:gd name="T11" fmla="*/ 20 h 92"/>
                  <a:gd name="T12" fmla="*/ 10 w 182"/>
                  <a:gd name="T13" fmla="*/ 51 h 92"/>
                  <a:gd name="T14" fmla="*/ 68 w 182"/>
                  <a:gd name="T15" fmla="*/ 71 h 92"/>
                  <a:gd name="T16" fmla="*/ 151 w 182"/>
                  <a:gd name="T17" fmla="*/ 92 h 92"/>
                  <a:gd name="T18" fmla="*/ 182 w 182"/>
                  <a:gd name="T19" fmla="*/ 85 h 9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82"/>
                  <a:gd name="T31" fmla="*/ 0 h 92"/>
                  <a:gd name="T32" fmla="*/ 182 w 182"/>
                  <a:gd name="T33" fmla="*/ 92 h 92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82" h="92">
                    <a:moveTo>
                      <a:pt x="182" y="85"/>
                    </a:moveTo>
                    <a:lnTo>
                      <a:pt x="171" y="61"/>
                    </a:lnTo>
                    <a:lnTo>
                      <a:pt x="113" y="24"/>
                    </a:lnTo>
                    <a:lnTo>
                      <a:pt x="51" y="0"/>
                    </a:lnTo>
                    <a:lnTo>
                      <a:pt x="17" y="0"/>
                    </a:lnTo>
                    <a:lnTo>
                      <a:pt x="0" y="20"/>
                    </a:lnTo>
                    <a:lnTo>
                      <a:pt x="10" y="51"/>
                    </a:lnTo>
                    <a:lnTo>
                      <a:pt x="68" y="71"/>
                    </a:lnTo>
                    <a:lnTo>
                      <a:pt x="151" y="92"/>
                    </a:lnTo>
                    <a:lnTo>
                      <a:pt x="182" y="8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69" name="Freeform 160"/>
              <p:cNvSpPr>
                <a:spLocks/>
              </p:cNvSpPr>
              <p:nvPr/>
            </p:nvSpPr>
            <p:spPr bwMode="auto">
              <a:xfrm>
                <a:off x="2047" y="1458"/>
                <a:ext cx="129" cy="168"/>
              </a:xfrm>
              <a:custGeom>
                <a:avLst/>
                <a:gdLst>
                  <a:gd name="T0" fmla="*/ 123 w 129"/>
                  <a:gd name="T1" fmla="*/ 0 h 168"/>
                  <a:gd name="T2" fmla="*/ 129 w 129"/>
                  <a:gd name="T3" fmla="*/ 24 h 168"/>
                  <a:gd name="T4" fmla="*/ 92 w 129"/>
                  <a:gd name="T5" fmla="*/ 106 h 168"/>
                  <a:gd name="T6" fmla="*/ 62 w 129"/>
                  <a:gd name="T7" fmla="*/ 147 h 168"/>
                  <a:gd name="T8" fmla="*/ 38 w 129"/>
                  <a:gd name="T9" fmla="*/ 168 h 168"/>
                  <a:gd name="T10" fmla="*/ 11 w 129"/>
                  <a:gd name="T11" fmla="*/ 168 h 168"/>
                  <a:gd name="T12" fmla="*/ 0 w 129"/>
                  <a:gd name="T13" fmla="*/ 147 h 168"/>
                  <a:gd name="T14" fmla="*/ 7 w 129"/>
                  <a:gd name="T15" fmla="*/ 116 h 168"/>
                  <a:gd name="T16" fmla="*/ 79 w 129"/>
                  <a:gd name="T17" fmla="*/ 44 h 168"/>
                  <a:gd name="T18" fmla="*/ 123 w 129"/>
                  <a:gd name="T19" fmla="*/ 0 h 16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129"/>
                  <a:gd name="T31" fmla="*/ 0 h 168"/>
                  <a:gd name="T32" fmla="*/ 129 w 129"/>
                  <a:gd name="T33" fmla="*/ 168 h 168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129" h="168">
                    <a:moveTo>
                      <a:pt x="123" y="0"/>
                    </a:moveTo>
                    <a:lnTo>
                      <a:pt x="129" y="24"/>
                    </a:lnTo>
                    <a:lnTo>
                      <a:pt x="92" y="106"/>
                    </a:lnTo>
                    <a:lnTo>
                      <a:pt x="62" y="147"/>
                    </a:lnTo>
                    <a:lnTo>
                      <a:pt x="38" y="168"/>
                    </a:lnTo>
                    <a:lnTo>
                      <a:pt x="11" y="168"/>
                    </a:lnTo>
                    <a:lnTo>
                      <a:pt x="0" y="147"/>
                    </a:lnTo>
                    <a:lnTo>
                      <a:pt x="7" y="116"/>
                    </a:lnTo>
                    <a:lnTo>
                      <a:pt x="79" y="44"/>
                    </a:lnTo>
                    <a:lnTo>
                      <a:pt x="123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0" name="Freeform 161"/>
              <p:cNvSpPr>
                <a:spLocks/>
              </p:cNvSpPr>
              <p:nvPr/>
            </p:nvSpPr>
            <p:spPr bwMode="auto">
              <a:xfrm>
                <a:off x="1914" y="1385"/>
                <a:ext cx="69" cy="187"/>
              </a:xfrm>
              <a:custGeom>
                <a:avLst/>
                <a:gdLst>
                  <a:gd name="T0" fmla="*/ 10 w 69"/>
                  <a:gd name="T1" fmla="*/ 0 h 187"/>
                  <a:gd name="T2" fmla="*/ 42 w 69"/>
                  <a:gd name="T3" fmla="*/ 55 h 187"/>
                  <a:gd name="T4" fmla="*/ 59 w 69"/>
                  <a:gd name="T5" fmla="*/ 116 h 187"/>
                  <a:gd name="T6" fmla="*/ 69 w 69"/>
                  <a:gd name="T7" fmla="*/ 163 h 187"/>
                  <a:gd name="T8" fmla="*/ 52 w 69"/>
                  <a:gd name="T9" fmla="*/ 187 h 187"/>
                  <a:gd name="T10" fmla="*/ 28 w 69"/>
                  <a:gd name="T11" fmla="*/ 187 h 187"/>
                  <a:gd name="T12" fmla="*/ 18 w 69"/>
                  <a:gd name="T13" fmla="*/ 167 h 187"/>
                  <a:gd name="T14" fmla="*/ 0 w 69"/>
                  <a:gd name="T15" fmla="*/ 126 h 187"/>
                  <a:gd name="T16" fmla="*/ 0 w 69"/>
                  <a:gd name="T17" fmla="*/ 61 h 187"/>
                  <a:gd name="T18" fmla="*/ 10 w 69"/>
                  <a:gd name="T19" fmla="*/ 0 h 18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w 69"/>
                  <a:gd name="T31" fmla="*/ 0 h 187"/>
                  <a:gd name="T32" fmla="*/ 69 w 69"/>
                  <a:gd name="T33" fmla="*/ 187 h 187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T30" t="T31" r="T32" b="T33"/>
                <a:pathLst>
                  <a:path w="69" h="187">
                    <a:moveTo>
                      <a:pt x="10" y="0"/>
                    </a:moveTo>
                    <a:lnTo>
                      <a:pt x="42" y="55"/>
                    </a:lnTo>
                    <a:lnTo>
                      <a:pt x="59" y="116"/>
                    </a:lnTo>
                    <a:lnTo>
                      <a:pt x="69" y="163"/>
                    </a:lnTo>
                    <a:lnTo>
                      <a:pt x="52" y="187"/>
                    </a:lnTo>
                    <a:lnTo>
                      <a:pt x="28" y="187"/>
                    </a:lnTo>
                    <a:lnTo>
                      <a:pt x="18" y="167"/>
                    </a:lnTo>
                    <a:lnTo>
                      <a:pt x="0" y="126"/>
                    </a:lnTo>
                    <a:lnTo>
                      <a:pt x="0" y="61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1" name="Freeform 162"/>
              <p:cNvSpPr>
                <a:spLocks/>
              </p:cNvSpPr>
              <p:nvPr/>
            </p:nvSpPr>
            <p:spPr bwMode="auto">
              <a:xfrm>
                <a:off x="1673" y="1538"/>
                <a:ext cx="185" cy="93"/>
              </a:xfrm>
              <a:custGeom>
                <a:avLst/>
                <a:gdLst>
                  <a:gd name="T0" fmla="*/ 0 w 185"/>
                  <a:gd name="T1" fmla="*/ 0 h 93"/>
                  <a:gd name="T2" fmla="*/ 89 w 185"/>
                  <a:gd name="T3" fmla="*/ 11 h 93"/>
                  <a:gd name="T4" fmla="*/ 154 w 185"/>
                  <a:gd name="T5" fmla="*/ 28 h 93"/>
                  <a:gd name="T6" fmla="*/ 185 w 185"/>
                  <a:gd name="T7" fmla="*/ 52 h 93"/>
                  <a:gd name="T8" fmla="*/ 174 w 185"/>
                  <a:gd name="T9" fmla="*/ 83 h 93"/>
                  <a:gd name="T10" fmla="*/ 154 w 185"/>
                  <a:gd name="T11" fmla="*/ 93 h 93"/>
                  <a:gd name="T12" fmla="*/ 102 w 185"/>
                  <a:gd name="T13" fmla="*/ 79 h 93"/>
                  <a:gd name="T14" fmla="*/ 0 w 185"/>
                  <a:gd name="T15" fmla="*/ 0 h 9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85"/>
                  <a:gd name="T25" fmla="*/ 0 h 93"/>
                  <a:gd name="T26" fmla="*/ 185 w 185"/>
                  <a:gd name="T27" fmla="*/ 93 h 9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85" h="93">
                    <a:moveTo>
                      <a:pt x="0" y="0"/>
                    </a:moveTo>
                    <a:lnTo>
                      <a:pt x="89" y="11"/>
                    </a:lnTo>
                    <a:lnTo>
                      <a:pt x="154" y="28"/>
                    </a:lnTo>
                    <a:lnTo>
                      <a:pt x="185" y="52"/>
                    </a:lnTo>
                    <a:lnTo>
                      <a:pt x="174" y="83"/>
                    </a:lnTo>
                    <a:lnTo>
                      <a:pt x="154" y="93"/>
                    </a:lnTo>
                    <a:lnTo>
                      <a:pt x="102" y="7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2" name="Freeform 163"/>
              <p:cNvSpPr>
                <a:spLocks/>
              </p:cNvSpPr>
              <p:nvPr/>
            </p:nvSpPr>
            <p:spPr bwMode="auto">
              <a:xfrm>
                <a:off x="1652" y="1696"/>
                <a:ext cx="205" cy="143"/>
              </a:xfrm>
              <a:custGeom>
                <a:avLst/>
                <a:gdLst>
                  <a:gd name="T0" fmla="*/ 11 w 205"/>
                  <a:gd name="T1" fmla="*/ 102 h 143"/>
                  <a:gd name="T2" fmla="*/ 52 w 205"/>
                  <a:gd name="T3" fmla="*/ 57 h 143"/>
                  <a:gd name="T4" fmla="*/ 117 w 205"/>
                  <a:gd name="T5" fmla="*/ 17 h 143"/>
                  <a:gd name="T6" fmla="*/ 175 w 205"/>
                  <a:gd name="T7" fmla="*/ 0 h 143"/>
                  <a:gd name="T8" fmla="*/ 199 w 205"/>
                  <a:gd name="T9" fmla="*/ 0 h 143"/>
                  <a:gd name="T10" fmla="*/ 205 w 205"/>
                  <a:gd name="T11" fmla="*/ 30 h 143"/>
                  <a:gd name="T12" fmla="*/ 188 w 205"/>
                  <a:gd name="T13" fmla="*/ 51 h 143"/>
                  <a:gd name="T14" fmla="*/ 144 w 205"/>
                  <a:gd name="T15" fmla="*/ 61 h 143"/>
                  <a:gd name="T16" fmla="*/ 103 w 205"/>
                  <a:gd name="T17" fmla="*/ 61 h 143"/>
                  <a:gd name="T18" fmla="*/ 55 w 205"/>
                  <a:gd name="T19" fmla="*/ 91 h 143"/>
                  <a:gd name="T20" fmla="*/ 14 w 205"/>
                  <a:gd name="T21" fmla="*/ 129 h 143"/>
                  <a:gd name="T22" fmla="*/ 0 w 205"/>
                  <a:gd name="T23" fmla="*/ 143 h 143"/>
                  <a:gd name="T24" fmla="*/ 11 w 205"/>
                  <a:gd name="T25" fmla="*/ 102 h 14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05"/>
                  <a:gd name="T40" fmla="*/ 0 h 143"/>
                  <a:gd name="T41" fmla="*/ 205 w 205"/>
                  <a:gd name="T42" fmla="*/ 143 h 14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05" h="143">
                    <a:moveTo>
                      <a:pt x="11" y="102"/>
                    </a:moveTo>
                    <a:lnTo>
                      <a:pt x="52" y="57"/>
                    </a:lnTo>
                    <a:lnTo>
                      <a:pt x="117" y="17"/>
                    </a:lnTo>
                    <a:lnTo>
                      <a:pt x="175" y="0"/>
                    </a:lnTo>
                    <a:lnTo>
                      <a:pt x="199" y="0"/>
                    </a:lnTo>
                    <a:lnTo>
                      <a:pt x="205" y="30"/>
                    </a:lnTo>
                    <a:lnTo>
                      <a:pt x="188" y="51"/>
                    </a:lnTo>
                    <a:lnTo>
                      <a:pt x="144" y="61"/>
                    </a:lnTo>
                    <a:lnTo>
                      <a:pt x="103" y="61"/>
                    </a:lnTo>
                    <a:lnTo>
                      <a:pt x="55" y="91"/>
                    </a:lnTo>
                    <a:lnTo>
                      <a:pt x="14" y="129"/>
                    </a:lnTo>
                    <a:lnTo>
                      <a:pt x="0" y="143"/>
                    </a:lnTo>
                    <a:lnTo>
                      <a:pt x="11" y="10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73" name="Freeform 164"/>
              <p:cNvSpPr>
                <a:spLocks/>
              </p:cNvSpPr>
              <p:nvPr/>
            </p:nvSpPr>
            <p:spPr bwMode="auto">
              <a:xfrm>
                <a:off x="1874" y="1818"/>
                <a:ext cx="54" cy="104"/>
              </a:xfrm>
              <a:custGeom>
                <a:avLst/>
                <a:gdLst>
                  <a:gd name="T0" fmla="*/ 25 w 54"/>
                  <a:gd name="T1" fmla="*/ 104 h 104"/>
                  <a:gd name="T2" fmla="*/ 0 w 54"/>
                  <a:gd name="T3" fmla="*/ 60 h 104"/>
                  <a:gd name="T4" fmla="*/ 0 w 54"/>
                  <a:gd name="T5" fmla="*/ 18 h 104"/>
                  <a:gd name="T6" fmla="*/ 30 w 54"/>
                  <a:gd name="T7" fmla="*/ 0 h 104"/>
                  <a:gd name="T8" fmla="*/ 54 w 54"/>
                  <a:gd name="T9" fmla="*/ 21 h 104"/>
                  <a:gd name="T10" fmla="*/ 40 w 54"/>
                  <a:gd name="T11" fmla="*/ 63 h 104"/>
                  <a:gd name="T12" fmla="*/ 25 w 54"/>
                  <a:gd name="T13" fmla="*/ 104 h 10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w 54"/>
                  <a:gd name="T22" fmla="*/ 0 h 104"/>
                  <a:gd name="T23" fmla="*/ 54 w 54"/>
                  <a:gd name="T24" fmla="*/ 104 h 104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T21" t="T22" r="T23" b="T24"/>
                <a:pathLst>
                  <a:path w="54" h="104">
                    <a:moveTo>
                      <a:pt x="25" y="104"/>
                    </a:moveTo>
                    <a:lnTo>
                      <a:pt x="0" y="60"/>
                    </a:lnTo>
                    <a:lnTo>
                      <a:pt x="0" y="18"/>
                    </a:lnTo>
                    <a:lnTo>
                      <a:pt x="30" y="0"/>
                    </a:lnTo>
                    <a:lnTo>
                      <a:pt x="54" y="21"/>
                    </a:lnTo>
                    <a:lnTo>
                      <a:pt x="40" y="63"/>
                    </a:lnTo>
                    <a:lnTo>
                      <a:pt x="25" y="104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4" name="Group 3"/>
          <p:cNvGrpSpPr>
            <a:grpSpLocks/>
          </p:cNvGrpSpPr>
          <p:nvPr/>
        </p:nvGrpSpPr>
        <p:grpSpPr bwMode="auto">
          <a:xfrm>
            <a:off x="3124200" y="2895600"/>
            <a:ext cx="5943600" cy="3962400"/>
            <a:chOff x="3124200" y="2895600"/>
            <a:chExt cx="5943600" cy="3962400"/>
          </a:xfrm>
        </p:grpSpPr>
        <p:sp>
          <p:nvSpPr>
            <p:cNvPr id="6161" name="Rectangle 1"/>
            <p:cNvSpPr>
              <a:spLocks noChangeArrowheads="1"/>
            </p:cNvSpPr>
            <p:nvPr/>
          </p:nvSpPr>
          <p:spPr bwMode="auto">
            <a:xfrm>
              <a:off x="5029200" y="2895600"/>
              <a:ext cx="4038600" cy="3962400"/>
            </a:xfrm>
            <a:prstGeom prst="rect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25400" algn="ctr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162" name="Rectangle 2"/>
            <p:cNvSpPr>
              <a:spLocks noChangeArrowheads="1"/>
            </p:cNvSpPr>
            <p:nvPr/>
          </p:nvSpPr>
          <p:spPr bwMode="auto">
            <a:xfrm>
              <a:off x="3124200" y="2895600"/>
              <a:ext cx="5943600" cy="3962400"/>
            </a:xfrm>
            <a:prstGeom prst="rect">
              <a:avLst/>
            </a:prstGeom>
            <a:noFill/>
            <a:ln w="41275" algn="ctr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163" name="Text Box 3"/>
            <p:cNvSpPr txBox="1">
              <a:spLocks noChangeArrowheads="1"/>
            </p:cNvSpPr>
            <p:nvPr/>
          </p:nvSpPr>
          <p:spPr bwMode="auto">
            <a:xfrm>
              <a:off x="5719763" y="4341812"/>
              <a:ext cx="3063659" cy="181588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Advice: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  Do not trace it out.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  Trust your friend.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  Do </a:t>
              </a:r>
              <a:r>
                <a:rPr lang="en-US" altLang="en-US" sz="2800" i="0"/>
                <a:t>your job.</a:t>
              </a:r>
              <a:endParaRPr lang="en-CA" altLang="en-US" i="0" dirty="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4578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4579" name="Group 4"/>
          <p:cNvGrpSpPr>
            <a:grpSpLocks noChangeAspect="1"/>
          </p:cNvGrpSpPr>
          <p:nvPr/>
        </p:nvGrpSpPr>
        <p:grpSpPr bwMode="auto">
          <a:xfrm rot="6905042">
            <a:off x="7639843" y="3256757"/>
            <a:ext cx="798513" cy="990600"/>
            <a:chOff x="2227" y="1194"/>
            <a:chExt cx="1944" cy="2413"/>
          </a:xfrm>
        </p:grpSpPr>
        <p:sp>
          <p:nvSpPr>
            <p:cNvPr id="24603" name="Freeform 5"/>
            <p:cNvSpPr>
              <a:spLocks noChangeAspect="1"/>
            </p:cNvSpPr>
            <p:nvPr/>
          </p:nvSpPr>
          <p:spPr bwMode="auto">
            <a:xfrm rot="-2705309">
              <a:off x="2708" y="1513"/>
              <a:ext cx="406" cy="340"/>
            </a:xfrm>
            <a:custGeom>
              <a:avLst/>
              <a:gdLst>
                <a:gd name="T0" fmla="*/ 17 w 600"/>
                <a:gd name="T1" fmla="*/ 3 h 608"/>
                <a:gd name="T2" fmla="*/ 16 w 600"/>
                <a:gd name="T3" fmla="*/ 2 h 608"/>
                <a:gd name="T4" fmla="*/ 15 w 600"/>
                <a:gd name="T5" fmla="*/ 1 h 608"/>
                <a:gd name="T6" fmla="*/ 13 w 600"/>
                <a:gd name="T7" fmla="*/ 1 h 608"/>
                <a:gd name="T8" fmla="*/ 8 w 600"/>
                <a:gd name="T9" fmla="*/ 0 h 608"/>
                <a:gd name="T10" fmla="*/ 4 w 600"/>
                <a:gd name="T11" fmla="*/ 1 h 608"/>
                <a:gd name="T12" fmla="*/ 1 w 600"/>
                <a:gd name="T13" fmla="*/ 1 h 608"/>
                <a:gd name="T14" fmla="*/ 0 w 600"/>
                <a:gd name="T15" fmla="*/ 2 h 608"/>
                <a:gd name="T16" fmla="*/ 1 w 600"/>
                <a:gd name="T17" fmla="*/ 3 h 608"/>
                <a:gd name="T18" fmla="*/ 2 w 600"/>
                <a:gd name="T19" fmla="*/ 4 h 608"/>
                <a:gd name="T20" fmla="*/ 4 w 600"/>
                <a:gd name="T21" fmla="*/ 5 h 608"/>
                <a:gd name="T22" fmla="*/ 6 w 600"/>
                <a:gd name="T23" fmla="*/ 6 h 608"/>
                <a:gd name="T24" fmla="*/ 8 w 600"/>
                <a:gd name="T25" fmla="*/ 6 h 608"/>
                <a:gd name="T26" fmla="*/ 11 w 600"/>
                <a:gd name="T27" fmla="*/ 6 h 608"/>
                <a:gd name="T28" fmla="*/ 14 w 600"/>
                <a:gd name="T29" fmla="*/ 5 h 608"/>
                <a:gd name="T30" fmla="*/ 15 w 600"/>
                <a:gd name="T31" fmla="*/ 4 h 608"/>
                <a:gd name="T32" fmla="*/ 17 w 600"/>
                <a:gd name="T33" fmla="*/ 4 h 608"/>
                <a:gd name="T34" fmla="*/ 18 w 600"/>
                <a:gd name="T35" fmla="*/ 3 h 608"/>
                <a:gd name="T36" fmla="*/ 25 w 600"/>
                <a:gd name="T37" fmla="*/ 3 h 608"/>
                <a:gd name="T38" fmla="*/ 26 w 600"/>
                <a:gd name="T39" fmla="*/ 2 h 608"/>
                <a:gd name="T40" fmla="*/ 25 w 600"/>
                <a:gd name="T41" fmla="*/ 2 h 608"/>
                <a:gd name="T42" fmla="*/ 17 w 600"/>
                <a:gd name="T43" fmla="*/ 3 h 60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600"/>
                <a:gd name="T67" fmla="*/ 0 h 608"/>
                <a:gd name="T68" fmla="*/ 600 w 600"/>
                <a:gd name="T69" fmla="*/ 608 h 608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600" h="608">
                  <a:moveTo>
                    <a:pt x="388" y="289"/>
                  </a:moveTo>
                  <a:lnTo>
                    <a:pt x="372" y="177"/>
                  </a:lnTo>
                  <a:lnTo>
                    <a:pt x="341" y="78"/>
                  </a:lnTo>
                  <a:lnTo>
                    <a:pt x="284" y="24"/>
                  </a:lnTo>
                  <a:lnTo>
                    <a:pt x="185" y="0"/>
                  </a:lnTo>
                  <a:lnTo>
                    <a:pt x="100" y="24"/>
                  </a:lnTo>
                  <a:lnTo>
                    <a:pt x="19" y="123"/>
                  </a:lnTo>
                  <a:lnTo>
                    <a:pt x="0" y="243"/>
                  </a:lnTo>
                  <a:lnTo>
                    <a:pt x="19" y="370"/>
                  </a:lnTo>
                  <a:lnTo>
                    <a:pt x="50" y="447"/>
                  </a:lnTo>
                  <a:lnTo>
                    <a:pt x="88" y="528"/>
                  </a:lnTo>
                  <a:lnTo>
                    <a:pt x="130" y="582"/>
                  </a:lnTo>
                  <a:lnTo>
                    <a:pt x="177" y="608"/>
                  </a:lnTo>
                  <a:lnTo>
                    <a:pt x="242" y="585"/>
                  </a:lnTo>
                  <a:lnTo>
                    <a:pt x="307" y="531"/>
                  </a:lnTo>
                  <a:lnTo>
                    <a:pt x="349" y="455"/>
                  </a:lnTo>
                  <a:lnTo>
                    <a:pt x="388" y="390"/>
                  </a:lnTo>
                  <a:lnTo>
                    <a:pt x="400" y="351"/>
                  </a:lnTo>
                  <a:lnTo>
                    <a:pt x="565" y="293"/>
                  </a:lnTo>
                  <a:lnTo>
                    <a:pt x="600" y="270"/>
                  </a:lnTo>
                  <a:lnTo>
                    <a:pt x="580" y="235"/>
                  </a:lnTo>
                  <a:lnTo>
                    <a:pt x="388" y="289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4" name="Freeform 6"/>
            <p:cNvSpPr>
              <a:spLocks noChangeAspect="1"/>
            </p:cNvSpPr>
            <p:nvPr/>
          </p:nvSpPr>
          <p:spPr bwMode="auto">
            <a:xfrm rot="-2705309">
              <a:off x="2999" y="1873"/>
              <a:ext cx="418" cy="758"/>
            </a:xfrm>
            <a:custGeom>
              <a:avLst/>
              <a:gdLst>
                <a:gd name="T0" fmla="*/ 9 w 619"/>
                <a:gd name="T1" fmla="*/ 9 h 1085"/>
                <a:gd name="T2" fmla="*/ 12 w 619"/>
                <a:gd name="T3" fmla="*/ 4 h 1085"/>
                <a:gd name="T4" fmla="*/ 18 w 619"/>
                <a:gd name="T5" fmla="*/ 1 h 1085"/>
                <a:gd name="T6" fmla="*/ 20 w 619"/>
                <a:gd name="T7" fmla="*/ 0 h 1085"/>
                <a:gd name="T8" fmla="*/ 24 w 619"/>
                <a:gd name="T9" fmla="*/ 2 h 1085"/>
                <a:gd name="T10" fmla="*/ 26 w 619"/>
                <a:gd name="T11" fmla="*/ 5 h 1085"/>
                <a:gd name="T12" fmla="*/ 26 w 619"/>
                <a:gd name="T13" fmla="*/ 9 h 1085"/>
                <a:gd name="T14" fmla="*/ 23 w 619"/>
                <a:gd name="T15" fmla="*/ 17 h 1085"/>
                <a:gd name="T16" fmla="*/ 20 w 619"/>
                <a:gd name="T17" fmla="*/ 24 h 1085"/>
                <a:gd name="T18" fmla="*/ 18 w 619"/>
                <a:gd name="T19" fmla="*/ 29 h 1085"/>
                <a:gd name="T20" fmla="*/ 18 w 619"/>
                <a:gd name="T21" fmla="*/ 35 h 1085"/>
                <a:gd name="T22" fmla="*/ 18 w 619"/>
                <a:gd name="T23" fmla="*/ 41 h 1085"/>
                <a:gd name="T24" fmla="*/ 20 w 619"/>
                <a:gd name="T25" fmla="*/ 46 h 1085"/>
                <a:gd name="T26" fmla="*/ 20 w 619"/>
                <a:gd name="T27" fmla="*/ 53 h 1085"/>
                <a:gd name="T28" fmla="*/ 18 w 619"/>
                <a:gd name="T29" fmla="*/ 57 h 1085"/>
                <a:gd name="T30" fmla="*/ 15 w 619"/>
                <a:gd name="T31" fmla="*/ 59 h 1085"/>
                <a:gd name="T32" fmla="*/ 11 w 619"/>
                <a:gd name="T33" fmla="*/ 61 h 1085"/>
                <a:gd name="T34" fmla="*/ 7 w 619"/>
                <a:gd name="T35" fmla="*/ 61 h 1085"/>
                <a:gd name="T36" fmla="*/ 4 w 619"/>
                <a:gd name="T37" fmla="*/ 59 h 1085"/>
                <a:gd name="T38" fmla="*/ 1 w 619"/>
                <a:gd name="T39" fmla="*/ 52 h 1085"/>
                <a:gd name="T40" fmla="*/ 0 w 619"/>
                <a:gd name="T41" fmla="*/ 45 h 1085"/>
                <a:gd name="T42" fmla="*/ 1 w 619"/>
                <a:gd name="T43" fmla="*/ 36 h 1085"/>
                <a:gd name="T44" fmla="*/ 3 w 619"/>
                <a:gd name="T45" fmla="*/ 24 h 1085"/>
                <a:gd name="T46" fmla="*/ 5 w 619"/>
                <a:gd name="T47" fmla="*/ 15 h 1085"/>
                <a:gd name="T48" fmla="*/ 9 w 619"/>
                <a:gd name="T49" fmla="*/ 9 h 1085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w 619"/>
                <a:gd name="T76" fmla="*/ 0 h 1085"/>
                <a:gd name="T77" fmla="*/ 619 w 619"/>
                <a:gd name="T78" fmla="*/ 1085 h 1085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T75" t="T76" r="T77" b="T78"/>
              <a:pathLst>
                <a:path w="619" h="1085">
                  <a:moveTo>
                    <a:pt x="208" y="161"/>
                  </a:moveTo>
                  <a:lnTo>
                    <a:pt x="284" y="80"/>
                  </a:lnTo>
                  <a:lnTo>
                    <a:pt x="411" y="3"/>
                  </a:lnTo>
                  <a:lnTo>
                    <a:pt x="469" y="0"/>
                  </a:lnTo>
                  <a:lnTo>
                    <a:pt x="573" y="34"/>
                  </a:lnTo>
                  <a:lnTo>
                    <a:pt x="619" y="85"/>
                  </a:lnTo>
                  <a:lnTo>
                    <a:pt x="619" y="161"/>
                  </a:lnTo>
                  <a:lnTo>
                    <a:pt x="542" y="304"/>
                  </a:lnTo>
                  <a:lnTo>
                    <a:pt x="458" y="415"/>
                  </a:lnTo>
                  <a:lnTo>
                    <a:pt x="422" y="508"/>
                  </a:lnTo>
                  <a:lnTo>
                    <a:pt x="399" y="615"/>
                  </a:lnTo>
                  <a:lnTo>
                    <a:pt x="422" y="719"/>
                  </a:lnTo>
                  <a:lnTo>
                    <a:pt x="445" y="820"/>
                  </a:lnTo>
                  <a:lnTo>
                    <a:pt x="445" y="935"/>
                  </a:lnTo>
                  <a:lnTo>
                    <a:pt x="411" y="1005"/>
                  </a:lnTo>
                  <a:lnTo>
                    <a:pt x="334" y="1043"/>
                  </a:lnTo>
                  <a:lnTo>
                    <a:pt x="242" y="1085"/>
                  </a:lnTo>
                  <a:lnTo>
                    <a:pt x="157" y="1085"/>
                  </a:lnTo>
                  <a:lnTo>
                    <a:pt x="100" y="1054"/>
                  </a:lnTo>
                  <a:lnTo>
                    <a:pt x="23" y="927"/>
                  </a:lnTo>
                  <a:lnTo>
                    <a:pt x="0" y="797"/>
                  </a:lnTo>
                  <a:lnTo>
                    <a:pt x="8" y="628"/>
                  </a:lnTo>
                  <a:lnTo>
                    <a:pt x="65" y="415"/>
                  </a:lnTo>
                  <a:lnTo>
                    <a:pt x="123" y="277"/>
                  </a:lnTo>
                  <a:lnTo>
                    <a:pt x="208" y="161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5" name="Freeform 7"/>
            <p:cNvSpPr>
              <a:spLocks noChangeAspect="1"/>
            </p:cNvSpPr>
            <p:nvPr/>
          </p:nvSpPr>
          <p:spPr bwMode="auto">
            <a:xfrm rot="-2705309">
              <a:off x="3504" y="2064"/>
              <a:ext cx="812" cy="523"/>
            </a:xfrm>
            <a:custGeom>
              <a:avLst/>
              <a:gdLst>
                <a:gd name="T0" fmla="*/ 0 w 782"/>
                <a:gd name="T1" fmla="*/ 3 h 808"/>
                <a:gd name="T2" fmla="*/ 90 w 782"/>
                <a:gd name="T3" fmla="*/ 0 h 808"/>
                <a:gd name="T4" fmla="*/ 220 w 782"/>
                <a:gd name="T5" fmla="*/ 0 h 808"/>
                <a:gd name="T6" fmla="*/ 463 w 782"/>
                <a:gd name="T7" fmla="*/ 1 h 808"/>
                <a:gd name="T8" fmla="*/ 751 w 782"/>
                <a:gd name="T9" fmla="*/ 1 h 808"/>
                <a:gd name="T10" fmla="*/ 857 w 782"/>
                <a:gd name="T11" fmla="*/ 2 h 808"/>
                <a:gd name="T12" fmla="*/ 906 w 782"/>
                <a:gd name="T13" fmla="*/ 3 h 808"/>
                <a:gd name="T14" fmla="*/ 916 w 782"/>
                <a:gd name="T15" fmla="*/ 6 h 808"/>
                <a:gd name="T16" fmla="*/ 883 w 782"/>
                <a:gd name="T17" fmla="*/ 8 h 808"/>
                <a:gd name="T18" fmla="*/ 794 w 782"/>
                <a:gd name="T19" fmla="*/ 11 h 808"/>
                <a:gd name="T20" fmla="*/ 680 w 782"/>
                <a:gd name="T21" fmla="*/ 14 h 808"/>
                <a:gd name="T22" fmla="*/ 593 w 782"/>
                <a:gd name="T23" fmla="*/ 16 h 808"/>
                <a:gd name="T24" fmla="*/ 557 w 782"/>
                <a:gd name="T25" fmla="*/ 19 h 808"/>
                <a:gd name="T26" fmla="*/ 532 w 782"/>
                <a:gd name="T27" fmla="*/ 20 h 808"/>
                <a:gd name="T28" fmla="*/ 541 w 782"/>
                <a:gd name="T29" fmla="*/ 21 h 808"/>
                <a:gd name="T30" fmla="*/ 547 w 782"/>
                <a:gd name="T31" fmla="*/ 22 h 808"/>
                <a:gd name="T32" fmla="*/ 650 w 782"/>
                <a:gd name="T33" fmla="*/ 22 h 808"/>
                <a:gd name="T34" fmla="*/ 813 w 782"/>
                <a:gd name="T35" fmla="*/ 21 h 808"/>
                <a:gd name="T36" fmla="*/ 916 w 782"/>
                <a:gd name="T37" fmla="*/ 21 h 808"/>
                <a:gd name="T38" fmla="*/ 1024 w 782"/>
                <a:gd name="T39" fmla="*/ 22 h 808"/>
                <a:gd name="T40" fmla="*/ 1057 w 782"/>
                <a:gd name="T41" fmla="*/ 23 h 808"/>
                <a:gd name="T42" fmla="*/ 1024 w 782"/>
                <a:gd name="T43" fmla="*/ 25 h 808"/>
                <a:gd name="T44" fmla="*/ 979 w 782"/>
                <a:gd name="T45" fmla="*/ 25 h 808"/>
                <a:gd name="T46" fmla="*/ 906 w 782"/>
                <a:gd name="T47" fmla="*/ 25 h 808"/>
                <a:gd name="T48" fmla="*/ 809 w 782"/>
                <a:gd name="T49" fmla="*/ 23 h 808"/>
                <a:gd name="T50" fmla="*/ 703 w 782"/>
                <a:gd name="T51" fmla="*/ 23 h 808"/>
                <a:gd name="T52" fmla="*/ 532 w 782"/>
                <a:gd name="T53" fmla="*/ 25 h 808"/>
                <a:gd name="T54" fmla="*/ 480 w 782"/>
                <a:gd name="T55" fmla="*/ 24 h 808"/>
                <a:gd name="T56" fmla="*/ 452 w 782"/>
                <a:gd name="T57" fmla="*/ 23 h 808"/>
                <a:gd name="T58" fmla="*/ 452 w 782"/>
                <a:gd name="T59" fmla="*/ 21 h 808"/>
                <a:gd name="T60" fmla="*/ 452 w 782"/>
                <a:gd name="T61" fmla="*/ 18 h 808"/>
                <a:gd name="T62" fmla="*/ 525 w 782"/>
                <a:gd name="T63" fmla="*/ 16 h 808"/>
                <a:gd name="T64" fmla="*/ 635 w 782"/>
                <a:gd name="T65" fmla="*/ 12 h 808"/>
                <a:gd name="T66" fmla="*/ 730 w 782"/>
                <a:gd name="T67" fmla="*/ 10 h 808"/>
                <a:gd name="T68" fmla="*/ 790 w 782"/>
                <a:gd name="T69" fmla="*/ 8 h 808"/>
                <a:gd name="T70" fmla="*/ 821 w 782"/>
                <a:gd name="T71" fmla="*/ 6 h 808"/>
                <a:gd name="T72" fmla="*/ 809 w 782"/>
                <a:gd name="T73" fmla="*/ 5 h 808"/>
                <a:gd name="T74" fmla="*/ 764 w 782"/>
                <a:gd name="T75" fmla="*/ 3 h 808"/>
                <a:gd name="T76" fmla="*/ 703 w 782"/>
                <a:gd name="T77" fmla="*/ 3 h 808"/>
                <a:gd name="T78" fmla="*/ 635 w 782"/>
                <a:gd name="T79" fmla="*/ 3 h 808"/>
                <a:gd name="T80" fmla="*/ 484 w 782"/>
                <a:gd name="T81" fmla="*/ 3 h 808"/>
                <a:gd name="T82" fmla="*/ 261 w 782"/>
                <a:gd name="T83" fmla="*/ 4 h 808"/>
                <a:gd name="T84" fmla="*/ 94 w 782"/>
                <a:gd name="T85" fmla="*/ 4 h 808"/>
                <a:gd name="T86" fmla="*/ 28 w 782"/>
                <a:gd name="T87" fmla="*/ 4 h 808"/>
                <a:gd name="T88" fmla="*/ 0 w 782"/>
                <a:gd name="T89" fmla="*/ 3 h 808"/>
                <a:gd name="T90" fmla="*/ 0 w 782"/>
                <a:gd name="T91" fmla="*/ 3 h 808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w 782"/>
                <a:gd name="T139" fmla="*/ 0 h 808"/>
                <a:gd name="T140" fmla="*/ 782 w 782"/>
                <a:gd name="T141" fmla="*/ 808 h 808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T138" t="T139" r="T140" b="T141"/>
              <a:pathLst>
                <a:path w="782" h="808">
                  <a:moveTo>
                    <a:pt x="0" y="76"/>
                  </a:moveTo>
                  <a:lnTo>
                    <a:pt x="66" y="0"/>
                  </a:lnTo>
                  <a:lnTo>
                    <a:pt x="163" y="0"/>
                  </a:lnTo>
                  <a:lnTo>
                    <a:pt x="343" y="19"/>
                  </a:lnTo>
                  <a:lnTo>
                    <a:pt x="555" y="30"/>
                  </a:lnTo>
                  <a:lnTo>
                    <a:pt x="636" y="65"/>
                  </a:lnTo>
                  <a:lnTo>
                    <a:pt x="670" y="110"/>
                  </a:lnTo>
                  <a:lnTo>
                    <a:pt x="678" y="180"/>
                  </a:lnTo>
                  <a:lnTo>
                    <a:pt x="654" y="253"/>
                  </a:lnTo>
                  <a:lnTo>
                    <a:pt x="589" y="365"/>
                  </a:lnTo>
                  <a:lnTo>
                    <a:pt x="504" y="457"/>
                  </a:lnTo>
                  <a:lnTo>
                    <a:pt x="439" y="541"/>
                  </a:lnTo>
                  <a:lnTo>
                    <a:pt x="412" y="607"/>
                  </a:lnTo>
                  <a:lnTo>
                    <a:pt x="393" y="653"/>
                  </a:lnTo>
                  <a:lnTo>
                    <a:pt x="400" y="689"/>
                  </a:lnTo>
                  <a:lnTo>
                    <a:pt x="405" y="711"/>
                  </a:lnTo>
                  <a:lnTo>
                    <a:pt x="482" y="711"/>
                  </a:lnTo>
                  <a:lnTo>
                    <a:pt x="601" y="692"/>
                  </a:lnTo>
                  <a:lnTo>
                    <a:pt x="678" y="692"/>
                  </a:lnTo>
                  <a:lnTo>
                    <a:pt x="758" y="723"/>
                  </a:lnTo>
                  <a:lnTo>
                    <a:pt x="782" y="761"/>
                  </a:lnTo>
                  <a:lnTo>
                    <a:pt x="758" y="796"/>
                  </a:lnTo>
                  <a:lnTo>
                    <a:pt x="724" y="808"/>
                  </a:lnTo>
                  <a:lnTo>
                    <a:pt x="670" y="792"/>
                  </a:lnTo>
                  <a:lnTo>
                    <a:pt x="597" y="749"/>
                  </a:lnTo>
                  <a:lnTo>
                    <a:pt x="520" y="757"/>
                  </a:lnTo>
                  <a:lnTo>
                    <a:pt x="393" y="780"/>
                  </a:lnTo>
                  <a:lnTo>
                    <a:pt x="355" y="773"/>
                  </a:lnTo>
                  <a:lnTo>
                    <a:pt x="335" y="746"/>
                  </a:lnTo>
                  <a:lnTo>
                    <a:pt x="335" y="681"/>
                  </a:lnTo>
                  <a:lnTo>
                    <a:pt x="335" y="588"/>
                  </a:lnTo>
                  <a:lnTo>
                    <a:pt x="389" y="518"/>
                  </a:lnTo>
                  <a:lnTo>
                    <a:pt x="470" y="414"/>
                  </a:lnTo>
                  <a:lnTo>
                    <a:pt x="540" y="323"/>
                  </a:lnTo>
                  <a:lnTo>
                    <a:pt x="586" y="253"/>
                  </a:lnTo>
                  <a:lnTo>
                    <a:pt x="609" y="192"/>
                  </a:lnTo>
                  <a:lnTo>
                    <a:pt x="597" y="157"/>
                  </a:lnTo>
                  <a:lnTo>
                    <a:pt x="566" y="115"/>
                  </a:lnTo>
                  <a:lnTo>
                    <a:pt x="520" y="103"/>
                  </a:lnTo>
                  <a:lnTo>
                    <a:pt x="470" y="103"/>
                  </a:lnTo>
                  <a:lnTo>
                    <a:pt x="358" y="103"/>
                  </a:lnTo>
                  <a:lnTo>
                    <a:pt x="193" y="134"/>
                  </a:lnTo>
                  <a:lnTo>
                    <a:pt x="70" y="146"/>
                  </a:lnTo>
                  <a:lnTo>
                    <a:pt x="20" y="134"/>
                  </a:lnTo>
                  <a:lnTo>
                    <a:pt x="0" y="115"/>
                  </a:lnTo>
                  <a:lnTo>
                    <a:pt x="0" y="76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6" name="Freeform 8"/>
            <p:cNvSpPr>
              <a:spLocks noChangeAspect="1"/>
            </p:cNvSpPr>
            <p:nvPr/>
          </p:nvSpPr>
          <p:spPr bwMode="auto">
            <a:xfrm rot="-4121048">
              <a:off x="2675" y="2797"/>
              <a:ext cx="1159" cy="461"/>
            </a:xfrm>
            <a:custGeom>
              <a:avLst/>
              <a:gdLst>
                <a:gd name="T0" fmla="*/ 2806 w 992"/>
                <a:gd name="T1" fmla="*/ 5 h 770"/>
                <a:gd name="T2" fmla="*/ 2859 w 992"/>
                <a:gd name="T3" fmla="*/ 4 h 770"/>
                <a:gd name="T4" fmla="*/ 3056 w 992"/>
                <a:gd name="T5" fmla="*/ 3 h 770"/>
                <a:gd name="T6" fmla="*/ 3298 w 992"/>
                <a:gd name="T7" fmla="*/ 3 h 770"/>
                <a:gd name="T8" fmla="*/ 3443 w 992"/>
                <a:gd name="T9" fmla="*/ 4 h 770"/>
                <a:gd name="T10" fmla="*/ 3379 w 992"/>
                <a:gd name="T11" fmla="*/ 5 h 770"/>
                <a:gd name="T12" fmla="*/ 3246 w 992"/>
                <a:gd name="T13" fmla="*/ 7 h 770"/>
                <a:gd name="T14" fmla="*/ 2976 w 992"/>
                <a:gd name="T15" fmla="*/ 10 h 770"/>
                <a:gd name="T16" fmla="*/ 2643 w 992"/>
                <a:gd name="T17" fmla="*/ 11 h 770"/>
                <a:gd name="T18" fmla="*/ 2367 w 992"/>
                <a:gd name="T19" fmla="*/ 12 h 770"/>
                <a:gd name="T20" fmla="*/ 2056 w 992"/>
                <a:gd name="T21" fmla="*/ 13 h 770"/>
                <a:gd name="T22" fmla="*/ 1760 w 992"/>
                <a:gd name="T23" fmla="*/ 13 h 770"/>
                <a:gd name="T24" fmla="*/ 1535 w 992"/>
                <a:gd name="T25" fmla="*/ 12 h 770"/>
                <a:gd name="T26" fmla="*/ 1452 w 992"/>
                <a:gd name="T27" fmla="*/ 11 h 770"/>
                <a:gd name="T28" fmla="*/ 1361 w 992"/>
                <a:gd name="T29" fmla="*/ 10 h 770"/>
                <a:gd name="T30" fmla="*/ 1254 w 992"/>
                <a:gd name="T31" fmla="*/ 6 h 770"/>
                <a:gd name="T32" fmla="*/ 1174 w 992"/>
                <a:gd name="T33" fmla="*/ 4 h 770"/>
                <a:gd name="T34" fmla="*/ 1174 w 992"/>
                <a:gd name="T35" fmla="*/ 2 h 770"/>
                <a:gd name="T36" fmla="*/ 1119 w 992"/>
                <a:gd name="T37" fmla="*/ 1 h 770"/>
                <a:gd name="T38" fmla="*/ 965 w 992"/>
                <a:gd name="T39" fmla="*/ 1 h 770"/>
                <a:gd name="T40" fmla="*/ 776 w 992"/>
                <a:gd name="T41" fmla="*/ 2 h 770"/>
                <a:gd name="T42" fmla="*/ 599 w 992"/>
                <a:gd name="T43" fmla="*/ 3 h 770"/>
                <a:gd name="T44" fmla="*/ 398 w 992"/>
                <a:gd name="T45" fmla="*/ 4 h 770"/>
                <a:gd name="T46" fmla="*/ 92 w 992"/>
                <a:gd name="T47" fmla="*/ 4 h 770"/>
                <a:gd name="T48" fmla="*/ 0 w 992"/>
                <a:gd name="T49" fmla="*/ 3 h 770"/>
                <a:gd name="T50" fmla="*/ 0 w 992"/>
                <a:gd name="T51" fmla="*/ 2 h 770"/>
                <a:gd name="T52" fmla="*/ 137 w 992"/>
                <a:gd name="T53" fmla="*/ 2 h 770"/>
                <a:gd name="T54" fmla="*/ 284 w 992"/>
                <a:gd name="T55" fmla="*/ 2 h 770"/>
                <a:gd name="T56" fmla="*/ 411 w 992"/>
                <a:gd name="T57" fmla="*/ 2 h 770"/>
                <a:gd name="T58" fmla="*/ 655 w 992"/>
                <a:gd name="T59" fmla="*/ 1 h 770"/>
                <a:gd name="T60" fmla="*/ 893 w 992"/>
                <a:gd name="T61" fmla="*/ 1 h 770"/>
                <a:gd name="T62" fmla="*/ 1119 w 992"/>
                <a:gd name="T63" fmla="*/ 1 h 770"/>
                <a:gd name="T64" fmla="*/ 1441 w 992"/>
                <a:gd name="T65" fmla="*/ 0 h 770"/>
                <a:gd name="T66" fmla="*/ 1452 w 992"/>
                <a:gd name="T67" fmla="*/ 1 h 770"/>
                <a:gd name="T68" fmla="*/ 1380 w 992"/>
                <a:gd name="T69" fmla="*/ 1 h 770"/>
                <a:gd name="T70" fmla="*/ 1361 w 992"/>
                <a:gd name="T71" fmla="*/ 4 h 770"/>
                <a:gd name="T72" fmla="*/ 1452 w 992"/>
                <a:gd name="T73" fmla="*/ 6 h 770"/>
                <a:gd name="T74" fmla="*/ 1604 w 992"/>
                <a:gd name="T75" fmla="*/ 8 h 770"/>
                <a:gd name="T76" fmla="*/ 1734 w 992"/>
                <a:gd name="T77" fmla="*/ 10 h 770"/>
                <a:gd name="T78" fmla="*/ 1938 w 992"/>
                <a:gd name="T79" fmla="*/ 11 h 770"/>
                <a:gd name="T80" fmla="*/ 2135 w 992"/>
                <a:gd name="T81" fmla="*/ 11 h 770"/>
                <a:gd name="T82" fmla="*/ 2337 w 992"/>
                <a:gd name="T83" fmla="*/ 10 h 770"/>
                <a:gd name="T84" fmla="*/ 2602 w 992"/>
                <a:gd name="T85" fmla="*/ 8 h 770"/>
                <a:gd name="T86" fmla="*/ 2778 w 992"/>
                <a:gd name="T87" fmla="*/ 6 h 770"/>
                <a:gd name="T88" fmla="*/ 2806 w 992"/>
                <a:gd name="T89" fmla="*/ 5 h 770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w 992"/>
                <a:gd name="T136" fmla="*/ 0 h 770"/>
                <a:gd name="T137" fmla="*/ 992 w 992"/>
                <a:gd name="T138" fmla="*/ 770 h 770"/>
              </a:gdLst>
              <a:ahLst/>
              <a:cxnLst>
                <a:cxn ang="T90">
                  <a:pos x="T0" y="T1"/>
                </a:cxn>
                <a:cxn ang="T91">
                  <a:pos x="T2" y="T3"/>
                </a:cxn>
                <a:cxn ang="T92">
                  <a:pos x="T4" y="T5"/>
                </a:cxn>
                <a:cxn ang="T93">
                  <a:pos x="T6" y="T7"/>
                </a:cxn>
                <a:cxn ang="T94">
                  <a:pos x="T8" y="T9"/>
                </a:cxn>
                <a:cxn ang="T95">
                  <a:pos x="T10" y="T11"/>
                </a:cxn>
                <a:cxn ang="T96">
                  <a:pos x="T12" y="T13"/>
                </a:cxn>
                <a:cxn ang="T97">
                  <a:pos x="T14" y="T15"/>
                </a:cxn>
                <a:cxn ang="T98">
                  <a:pos x="T16" y="T17"/>
                </a:cxn>
                <a:cxn ang="T99">
                  <a:pos x="T18" y="T19"/>
                </a:cxn>
                <a:cxn ang="T100">
                  <a:pos x="T20" y="T21"/>
                </a:cxn>
                <a:cxn ang="T101">
                  <a:pos x="T22" y="T23"/>
                </a:cxn>
                <a:cxn ang="T102">
                  <a:pos x="T24" y="T25"/>
                </a:cxn>
                <a:cxn ang="T103">
                  <a:pos x="T26" y="T27"/>
                </a:cxn>
                <a:cxn ang="T104">
                  <a:pos x="T28" y="T29"/>
                </a:cxn>
                <a:cxn ang="T105">
                  <a:pos x="T30" y="T31"/>
                </a:cxn>
                <a:cxn ang="T106">
                  <a:pos x="T32" y="T33"/>
                </a:cxn>
                <a:cxn ang="T107">
                  <a:pos x="T34" y="T35"/>
                </a:cxn>
                <a:cxn ang="T108">
                  <a:pos x="T36" y="T37"/>
                </a:cxn>
                <a:cxn ang="T109">
                  <a:pos x="T38" y="T39"/>
                </a:cxn>
                <a:cxn ang="T110">
                  <a:pos x="T40" y="T41"/>
                </a:cxn>
                <a:cxn ang="T111">
                  <a:pos x="T42" y="T43"/>
                </a:cxn>
                <a:cxn ang="T112">
                  <a:pos x="T44" y="T45"/>
                </a:cxn>
                <a:cxn ang="T113">
                  <a:pos x="T46" y="T47"/>
                </a:cxn>
                <a:cxn ang="T114">
                  <a:pos x="T48" y="T49"/>
                </a:cxn>
                <a:cxn ang="T115">
                  <a:pos x="T50" y="T51"/>
                </a:cxn>
                <a:cxn ang="T116">
                  <a:pos x="T52" y="T53"/>
                </a:cxn>
                <a:cxn ang="T117">
                  <a:pos x="T54" y="T55"/>
                </a:cxn>
                <a:cxn ang="T118">
                  <a:pos x="T56" y="T57"/>
                </a:cxn>
                <a:cxn ang="T119">
                  <a:pos x="T58" y="T59"/>
                </a:cxn>
                <a:cxn ang="T120">
                  <a:pos x="T60" y="T61"/>
                </a:cxn>
                <a:cxn ang="T121">
                  <a:pos x="T62" y="T63"/>
                </a:cxn>
                <a:cxn ang="T122">
                  <a:pos x="T64" y="T65"/>
                </a:cxn>
                <a:cxn ang="T123">
                  <a:pos x="T66" y="T67"/>
                </a:cxn>
                <a:cxn ang="T124">
                  <a:pos x="T68" y="T69"/>
                </a:cxn>
                <a:cxn ang="T125">
                  <a:pos x="T70" y="T71"/>
                </a:cxn>
                <a:cxn ang="T126">
                  <a:pos x="T72" y="T73"/>
                </a:cxn>
                <a:cxn ang="T127">
                  <a:pos x="T74" y="T75"/>
                </a:cxn>
                <a:cxn ang="T128">
                  <a:pos x="T76" y="T77"/>
                </a:cxn>
                <a:cxn ang="T129">
                  <a:pos x="T78" y="T79"/>
                </a:cxn>
                <a:cxn ang="T130">
                  <a:pos x="T80" y="T81"/>
                </a:cxn>
                <a:cxn ang="T131">
                  <a:pos x="T82" y="T83"/>
                </a:cxn>
                <a:cxn ang="T132">
                  <a:pos x="T84" y="T85"/>
                </a:cxn>
                <a:cxn ang="T133">
                  <a:pos x="T86" y="T87"/>
                </a:cxn>
                <a:cxn ang="T134">
                  <a:pos x="T88" y="T89"/>
                </a:cxn>
              </a:cxnLst>
              <a:rect l="T135" t="T136" r="T137" b="T138"/>
              <a:pathLst>
                <a:path w="992" h="770">
                  <a:moveTo>
                    <a:pt x="808" y="320"/>
                  </a:moveTo>
                  <a:lnTo>
                    <a:pt x="823" y="219"/>
                  </a:lnTo>
                  <a:lnTo>
                    <a:pt x="881" y="181"/>
                  </a:lnTo>
                  <a:lnTo>
                    <a:pt x="950" y="174"/>
                  </a:lnTo>
                  <a:lnTo>
                    <a:pt x="992" y="219"/>
                  </a:lnTo>
                  <a:lnTo>
                    <a:pt x="973" y="308"/>
                  </a:lnTo>
                  <a:lnTo>
                    <a:pt x="935" y="427"/>
                  </a:lnTo>
                  <a:lnTo>
                    <a:pt x="857" y="562"/>
                  </a:lnTo>
                  <a:lnTo>
                    <a:pt x="761" y="677"/>
                  </a:lnTo>
                  <a:lnTo>
                    <a:pt x="681" y="739"/>
                  </a:lnTo>
                  <a:lnTo>
                    <a:pt x="592" y="770"/>
                  </a:lnTo>
                  <a:lnTo>
                    <a:pt x="507" y="759"/>
                  </a:lnTo>
                  <a:lnTo>
                    <a:pt x="442" y="723"/>
                  </a:lnTo>
                  <a:lnTo>
                    <a:pt x="419" y="666"/>
                  </a:lnTo>
                  <a:lnTo>
                    <a:pt x="392" y="566"/>
                  </a:lnTo>
                  <a:lnTo>
                    <a:pt x="361" y="382"/>
                  </a:lnTo>
                  <a:lnTo>
                    <a:pt x="338" y="254"/>
                  </a:lnTo>
                  <a:lnTo>
                    <a:pt x="338" y="104"/>
                  </a:lnTo>
                  <a:lnTo>
                    <a:pt x="323" y="78"/>
                  </a:lnTo>
                  <a:lnTo>
                    <a:pt x="277" y="70"/>
                  </a:lnTo>
                  <a:lnTo>
                    <a:pt x="223" y="112"/>
                  </a:lnTo>
                  <a:lnTo>
                    <a:pt x="173" y="181"/>
                  </a:lnTo>
                  <a:lnTo>
                    <a:pt x="115" y="219"/>
                  </a:lnTo>
                  <a:lnTo>
                    <a:pt x="27" y="219"/>
                  </a:lnTo>
                  <a:lnTo>
                    <a:pt x="0" y="196"/>
                  </a:lnTo>
                  <a:lnTo>
                    <a:pt x="0" y="158"/>
                  </a:lnTo>
                  <a:lnTo>
                    <a:pt x="39" y="123"/>
                  </a:lnTo>
                  <a:lnTo>
                    <a:pt x="81" y="135"/>
                  </a:lnTo>
                  <a:lnTo>
                    <a:pt x="119" y="127"/>
                  </a:lnTo>
                  <a:lnTo>
                    <a:pt x="189" y="78"/>
                  </a:lnTo>
                  <a:lnTo>
                    <a:pt x="257" y="23"/>
                  </a:lnTo>
                  <a:lnTo>
                    <a:pt x="323" y="8"/>
                  </a:lnTo>
                  <a:lnTo>
                    <a:pt x="415" y="0"/>
                  </a:lnTo>
                  <a:lnTo>
                    <a:pt x="419" y="42"/>
                  </a:lnTo>
                  <a:lnTo>
                    <a:pt x="397" y="89"/>
                  </a:lnTo>
                  <a:lnTo>
                    <a:pt x="392" y="208"/>
                  </a:lnTo>
                  <a:lnTo>
                    <a:pt x="419" y="366"/>
                  </a:lnTo>
                  <a:lnTo>
                    <a:pt x="462" y="520"/>
                  </a:lnTo>
                  <a:lnTo>
                    <a:pt x="499" y="612"/>
                  </a:lnTo>
                  <a:lnTo>
                    <a:pt x="558" y="655"/>
                  </a:lnTo>
                  <a:lnTo>
                    <a:pt x="615" y="655"/>
                  </a:lnTo>
                  <a:lnTo>
                    <a:pt x="673" y="612"/>
                  </a:lnTo>
                  <a:lnTo>
                    <a:pt x="750" y="515"/>
                  </a:lnTo>
                  <a:lnTo>
                    <a:pt x="800" y="377"/>
                  </a:lnTo>
                  <a:lnTo>
                    <a:pt x="808" y="32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7" name="Freeform 9"/>
            <p:cNvSpPr>
              <a:spLocks noChangeAspect="1"/>
            </p:cNvSpPr>
            <p:nvPr/>
          </p:nvSpPr>
          <p:spPr bwMode="auto">
            <a:xfrm rot="-2705309">
              <a:off x="2414" y="1540"/>
              <a:ext cx="474" cy="848"/>
            </a:xfrm>
            <a:custGeom>
              <a:avLst/>
              <a:gdLst>
                <a:gd name="T0" fmla="*/ 20 w 699"/>
                <a:gd name="T1" fmla="*/ 52 h 1216"/>
                <a:gd name="T2" fmla="*/ 25 w 699"/>
                <a:gd name="T3" fmla="*/ 59 h 1216"/>
                <a:gd name="T4" fmla="*/ 27 w 699"/>
                <a:gd name="T5" fmla="*/ 59 h 1216"/>
                <a:gd name="T6" fmla="*/ 31 w 699"/>
                <a:gd name="T7" fmla="*/ 61 h 1216"/>
                <a:gd name="T8" fmla="*/ 31 w 699"/>
                <a:gd name="T9" fmla="*/ 63 h 1216"/>
                <a:gd name="T10" fmla="*/ 31 w 699"/>
                <a:gd name="T11" fmla="*/ 68 h 1216"/>
                <a:gd name="T12" fmla="*/ 28 w 699"/>
                <a:gd name="T13" fmla="*/ 68 h 1216"/>
                <a:gd name="T14" fmla="*/ 24 w 699"/>
                <a:gd name="T15" fmla="*/ 65 h 1216"/>
                <a:gd name="T16" fmla="*/ 17 w 699"/>
                <a:gd name="T17" fmla="*/ 57 h 1216"/>
                <a:gd name="T18" fmla="*/ 13 w 699"/>
                <a:gd name="T19" fmla="*/ 49 h 1216"/>
                <a:gd name="T20" fmla="*/ 11 w 699"/>
                <a:gd name="T21" fmla="*/ 43 h 1216"/>
                <a:gd name="T22" fmla="*/ 9 w 699"/>
                <a:gd name="T23" fmla="*/ 33 h 1216"/>
                <a:gd name="T24" fmla="*/ 9 w 699"/>
                <a:gd name="T25" fmla="*/ 20 h 1216"/>
                <a:gd name="T26" fmla="*/ 9 w 699"/>
                <a:gd name="T27" fmla="*/ 16 h 1216"/>
                <a:gd name="T28" fmla="*/ 7 w 699"/>
                <a:gd name="T29" fmla="*/ 13 h 1216"/>
                <a:gd name="T30" fmla="*/ 1 w 699"/>
                <a:gd name="T31" fmla="*/ 14 h 1216"/>
                <a:gd name="T32" fmla="*/ 0 w 699"/>
                <a:gd name="T33" fmla="*/ 13 h 1216"/>
                <a:gd name="T34" fmla="*/ 1 w 699"/>
                <a:gd name="T35" fmla="*/ 12 h 1216"/>
                <a:gd name="T36" fmla="*/ 5 w 699"/>
                <a:gd name="T37" fmla="*/ 11 h 1216"/>
                <a:gd name="T38" fmla="*/ 6 w 699"/>
                <a:gd name="T39" fmla="*/ 10 h 1216"/>
                <a:gd name="T40" fmla="*/ 1 w 699"/>
                <a:gd name="T41" fmla="*/ 6 h 1216"/>
                <a:gd name="T42" fmla="*/ 1 w 699"/>
                <a:gd name="T43" fmla="*/ 4 h 1216"/>
                <a:gd name="T44" fmla="*/ 1 w 699"/>
                <a:gd name="T45" fmla="*/ 4 h 1216"/>
                <a:gd name="T46" fmla="*/ 6 w 699"/>
                <a:gd name="T47" fmla="*/ 7 h 1216"/>
                <a:gd name="T48" fmla="*/ 7 w 699"/>
                <a:gd name="T49" fmla="*/ 7 h 1216"/>
                <a:gd name="T50" fmla="*/ 6 w 699"/>
                <a:gd name="T51" fmla="*/ 1 h 1216"/>
                <a:gd name="T52" fmla="*/ 7 w 699"/>
                <a:gd name="T53" fmla="*/ 0 h 1216"/>
                <a:gd name="T54" fmla="*/ 7 w 699"/>
                <a:gd name="T55" fmla="*/ 1 h 1216"/>
                <a:gd name="T56" fmla="*/ 9 w 699"/>
                <a:gd name="T57" fmla="*/ 7 h 1216"/>
                <a:gd name="T58" fmla="*/ 10 w 699"/>
                <a:gd name="T59" fmla="*/ 7 h 1216"/>
                <a:gd name="T60" fmla="*/ 13 w 699"/>
                <a:gd name="T61" fmla="*/ 1 h 1216"/>
                <a:gd name="T62" fmla="*/ 14 w 699"/>
                <a:gd name="T63" fmla="*/ 1 h 1216"/>
                <a:gd name="T64" fmla="*/ 14 w 699"/>
                <a:gd name="T65" fmla="*/ 2 h 1216"/>
                <a:gd name="T66" fmla="*/ 12 w 699"/>
                <a:gd name="T67" fmla="*/ 8 h 1216"/>
                <a:gd name="T68" fmla="*/ 12 w 699"/>
                <a:gd name="T69" fmla="*/ 11 h 1216"/>
                <a:gd name="T70" fmla="*/ 12 w 699"/>
                <a:gd name="T71" fmla="*/ 15 h 1216"/>
                <a:gd name="T72" fmla="*/ 12 w 699"/>
                <a:gd name="T73" fmla="*/ 20 h 1216"/>
                <a:gd name="T74" fmla="*/ 12 w 699"/>
                <a:gd name="T75" fmla="*/ 30 h 1216"/>
                <a:gd name="T76" fmla="*/ 13 w 699"/>
                <a:gd name="T77" fmla="*/ 36 h 1216"/>
                <a:gd name="T78" fmla="*/ 15 w 699"/>
                <a:gd name="T79" fmla="*/ 43 h 1216"/>
                <a:gd name="T80" fmla="*/ 17 w 699"/>
                <a:gd name="T81" fmla="*/ 47 h 1216"/>
                <a:gd name="T82" fmla="*/ 20 w 699"/>
                <a:gd name="T83" fmla="*/ 52 h 121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w 699"/>
                <a:gd name="T127" fmla="*/ 0 h 1216"/>
                <a:gd name="T128" fmla="*/ 699 w 699"/>
                <a:gd name="T129" fmla="*/ 1216 h 121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T126" t="T127" r="T128" b="T129"/>
              <a:pathLst>
                <a:path w="699" h="1216">
                  <a:moveTo>
                    <a:pt x="445" y="923"/>
                  </a:moveTo>
                  <a:lnTo>
                    <a:pt x="560" y="1039"/>
                  </a:lnTo>
                  <a:lnTo>
                    <a:pt x="606" y="1039"/>
                  </a:lnTo>
                  <a:lnTo>
                    <a:pt x="684" y="1086"/>
                  </a:lnTo>
                  <a:lnTo>
                    <a:pt x="699" y="1139"/>
                  </a:lnTo>
                  <a:lnTo>
                    <a:pt x="676" y="1208"/>
                  </a:lnTo>
                  <a:lnTo>
                    <a:pt x="614" y="1216"/>
                  </a:lnTo>
                  <a:lnTo>
                    <a:pt x="537" y="1162"/>
                  </a:lnTo>
                  <a:lnTo>
                    <a:pt x="383" y="1016"/>
                  </a:lnTo>
                  <a:lnTo>
                    <a:pt x="284" y="878"/>
                  </a:lnTo>
                  <a:lnTo>
                    <a:pt x="237" y="769"/>
                  </a:lnTo>
                  <a:lnTo>
                    <a:pt x="206" y="585"/>
                  </a:lnTo>
                  <a:lnTo>
                    <a:pt x="206" y="346"/>
                  </a:lnTo>
                  <a:lnTo>
                    <a:pt x="198" y="285"/>
                  </a:lnTo>
                  <a:lnTo>
                    <a:pt x="153" y="239"/>
                  </a:lnTo>
                  <a:lnTo>
                    <a:pt x="22" y="247"/>
                  </a:lnTo>
                  <a:lnTo>
                    <a:pt x="0" y="223"/>
                  </a:lnTo>
                  <a:lnTo>
                    <a:pt x="29" y="208"/>
                  </a:lnTo>
                  <a:lnTo>
                    <a:pt x="122" y="200"/>
                  </a:lnTo>
                  <a:lnTo>
                    <a:pt x="138" y="185"/>
                  </a:lnTo>
                  <a:lnTo>
                    <a:pt x="6" y="107"/>
                  </a:lnTo>
                  <a:lnTo>
                    <a:pt x="6" y="77"/>
                  </a:lnTo>
                  <a:lnTo>
                    <a:pt x="29" y="70"/>
                  </a:lnTo>
                  <a:lnTo>
                    <a:pt x="138" y="130"/>
                  </a:lnTo>
                  <a:lnTo>
                    <a:pt x="161" y="123"/>
                  </a:lnTo>
                  <a:lnTo>
                    <a:pt x="138" y="8"/>
                  </a:lnTo>
                  <a:lnTo>
                    <a:pt x="153" y="0"/>
                  </a:lnTo>
                  <a:lnTo>
                    <a:pt x="169" y="8"/>
                  </a:lnTo>
                  <a:lnTo>
                    <a:pt x="198" y="123"/>
                  </a:lnTo>
                  <a:lnTo>
                    <a:pt x="222" y="130"/>
                  </a:lnTo>
                  <a:lnTo>
                    <a:pt x="284" y="8"/>
                  </a:lnTo>
                  <a:lnTo>
                    <a:pt x="299" y="8"/>
                  </a:lnTo>
                  <a:lnTo>
                    <a:pt x="299" y="46"/>
                  </a:lnTo>
                  <a:lnTo>
                    <a:pt x="260" y="146"/>
                  </a:lnTo>
                  <a:lnTo>
                    <a:pt x="260" y="200"/>
                  </a:lnTo>
                  <a:lnTo>
                    <a:pt x="276" y="270"/>
                  </a:lnTo>
                  <a:lnTo>
                    <a:pt x="268" y="361"/>
                  </a:lnTo>
                  <a:lnTo>
                    <a:pt x="276" y="531"/>
                  </a:lnTo>
                  <a:lnTo>
                    <a:pt x="291" y="639"/>
                  </a:lnTo>
                  <a:lnTo>
                    <a:pt x="330" y="762"/>
                  </a:lnTo>
                  <a:lnTo>
                    <a:pt x="383" y="855"/>
                  </a:lnTo>
                  <a:lnTo>
                    <a:pt x="445" y="92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608" name="Freeform 10"/>
            <p:cNvSpPr>
              <a:spLocks noChangeAspect="1"/>
            </p:cNvSpPr>
            <p:nvPr/>
          </p:nvSpPr>
          <p:spPr bwMode="auto">
            <a:xfrm rot="-2705309">
              <a:off x="2793" y="1150"/>
              <a:ext cx="620" cy="708"/>
            </a:xfrm>
            <a:custGeom>
              <a:avLst/>
              <a:gdLst>
                <a:gd name="T0" fmla="*/ 1 w 915"/>
                <a:gd name="T1" fmla="*/ 22 h 1139"/>
                <a:gd name="T2" fmla="*/ 0 w 915"/>
                <a:gd name="T3" fmla="*/ 24 h 1139"/>
                <a:gd name="T4" fmla="*/ 1 w 915"/>
                <a:gd name="T5" fmla="*/ 25 h 1139"/>
                <a:gd name="T6" fmla="*/ 3 w 915"/>
                <a:gd name="T7" fmla="*/ 25 h 1139"/>
                <a:gd name="T8" fmla="*/ 10 w 915"/>
                <a:gd name="T9" fmla="*/ 25 h 1139"/>
                <a:gd name="T10" fmla="*/ 18 w 915"/>
                <a:gd name="T11" fmla="*/ 23 h 1139"/>
                <a:gd name="T12" fmla="*/ 25 w 915"/>
                <a:gd name="T13" fmla="*/ 21 h 1139"/>
                <a:gd name="T14" fmla="*/ 28 w 915"/>
                <a:gd name="T15" fmla="*/ 18 h 1139"/>
                <a:gd name="T16" fmla="*/ 32 w 915"/>
                <a:gd name="T17" fmla="*/ 13 h 1139"/>
                <a:gd name="T18" fmla="*/ 33 w 915"/>
                <a:gd name="T19" fmla="*/ 9 h 1139"/>
                <a:gd name="T20" fmla="*/ 33 w 915"/>
                <a:gd name="T21" fmla="*/ 6 h 1139"/>
                <a:gd name="T22" fmla="*/ 35 w 915"/>
                <a:gd name="T23" fmla="*/ 5 h 1139"/>
                <a:gd name="T24" fmla="*/ 38 w 915"/>
                <a:gd name="T25" fmla="*/ 4 h 1139"/>
                <a:gd name="T26" fmla="*/ 41 w 915"/>
                <a:gd name="T27" fmla="*/ 4 h 1139"/>
                <a:gd name="T28" fmla="*/ 41 w 915"/>
                <a:gd name="T29" fmla="*/ 4 h 1139"/>
                <a:gd name="T30" fmla="*/ 37 w 915"/>
                <a:gd name="T31" fmla="*/ 4 h 1139"/>
                <a:gd name="T32" fmla="*/ 36 w 915"/>
                <a:gd name="T33" fmla="*/ 4 h 1139"/>
                <a:gd name="T34" fmla="*/ 39 w 915"/>
                <a:gd name="T35" fmla="*/ 1 h 1139"/>
                <a:gd name="T36" fmla="*/ 39 w 915"/>
                <a:gd name="T37" fmla="*/ 1 h 1139"/>
                <a:gd name="T38" fmla="*/ 38 w 915"/>
                <a:gd name="T39" fmla="*/ 1 h 1139"/>
                <a:gd name="T40" fmla="*/ 35 w 915"/>
                <a:gd name="T41" fmla="*/ 2 h 1139"/>
                <a:gd name="T42" fmla="*/ 35 w 915"/>
                <a:gd name="T43" fmla="*/ 2 h 1139"/>
                <a:gd name="T44" fmla="*/ 35 w 915"/>
                <a:gd name="T45" fmla="*/ 1 h 1139"/>
                <a:gd name="T46" fmla="*/ 34 w 915"/>
                <a:gd name="T47" fmla="*/ 0 h 1139"/>
                <a:gd name="T48" fmla="*/ 33 w 915"/>
                <a:gd name="T49" fmla="*/ 1 h 1139"/>
                <a:gd name="T50" fmla="*/ 33 w 915"/>
                <a:gd name="T51" fmla="*/ 2 h 1139"/>
                <a:gd name="T52" fmla="*/ 32 w 915"/>
                <a:gd name="T53" fmla="*/ 2 h 1139"/>
                <a:gd name="T54" fmla="*/ 30 w 915"/>
                <a:gd name="T55" fmla="*/ 1 h 1139"/>
                <a:gd name="T56" fmla="*/ 28 w 915"/>
                <a:gd name="T57" fmla="*/ 1 h 1139"/>
                <a:gd name="T58" fmla="*/ 28 w 915"/>
                <a:gd name="T59" fmla="*/ 2 h 1139"/>
                <a:gd name="T60" fmla="*/ 31 w 915"/>
                <a:gd name="T61" fmla="*/ 4 h 1139"/>
                <a:gd name="T62" fmla="*/ 31 w 915"/>
                <a:gd name="T63" fmla="*/ 4 h 1139"/>
                <a:gd name="T64" fmla="*/ 30 w 915"/>
                <a:gd name="T65" fmla="*/ 6 h 1139"/>
                <a:gd name="T66" fmla="*/ 30 w 915"/>
                <a:gd name="T67" fmla="*/ 7 h 1139"/>
                <a:gd name="T68" fmla="*/ 30 w 915"/>
                <a:gd name="T69" fmla="*/ 11 h 1139"/>
                <a:gd name="T70" fmla="*/ 28 w 915"/>
                <a:gd name="T71" fmla="*/ 14 h 1139"/>
                <a:gd name="T72" fmla="*/ 28 w 915"/>
                <a:gd name="T73" fmla="*/ 16 h 1139"/>
                <a:gd name="T74" fmla="*/ 25 w 915"/>
                <a:gd name="T75" fmla="*/ 18 h 1139"/>
                <a:gd name="T76" fmla="*/ 22 w 915"/>
                <a:gd name="T77" fmla="*/ 21 h 1139"/>
                <a:gd name="T78" fmla="*/ 20 w 915"/>
                <a:gd name="T79" fmla="*/ 21 h 1139"/>
                <a:gd name="T80" fmla="*/ 15 w 915"/>
                <a:gd name="T81" fmla="*/ 22 h 1139"/>
                <a:gd name="T82" fmla="*/ 9 w 915"/>
                <a:gd name="T83" fmla="*/ 22 h 1139"/>
                <a:gd name="T84" fmla="*/ 4 w 915"/>
                <a:gd name="T85" fmla="*/ 23 h 1139"/>
                <a:gd name="T86" fmla="*/ 1 w 915"/>
                <a:gd name="T87" fmla="*/ 22 h 1139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915"/>
                <a:gd name="T133" fmla="*/ 0 h 1139"/>
                <a:gd name="T134" fmla="*/ 915 w 915"/>
                <a:gd name="T135" fmla="*/ 1139 h 1139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915" h="1139">
                  <a:moveTo>
                    <a:pt x="15" y="1008"/>
                  </a:moveTo>
                  <a:lnTo>
                    <a:pt x="0" y="1061"/>
                  </a:lnTo>
                  <a:lnTo>
                    <a:pt x="15" y="1139"/>
                  </a:lnTo>
                  <a:lnTo>
                    <a:pt x="70" y="1139"/>
                  </a:lnTo>
                  <a:lnTo>
                    <a:pt x="231" y="1108"/>
                  </a:lnTo>
                  <a:lnTo>
                    <a:pt x="408" y="1046"/>
                  </a:lnTo>
                  <a:lnTo>
                    <a:pt x="554" y="946"/>
                  </a:lnTo>
                  <a:lnTo>
                    <a:pt x="639" y="816"/>
                  </a:lnTo>
                  <a:lnTo>
                    <a:pt x="715" y="593"/>
                  </a:lnTo>
                  <a:lnTo>
                    <a:pt x="738" y="385"/>
                  </a:lnTo>
                  <a:lnTo>
                    <a:pt x="738" y="285"/>
                  </a:lnTo>
                  <a:lnTo>
                    <a:pt x="777" y="224"/>
                  </a:lnTo>
                  <a:lnTo>
                    <a:pt x="845" y="200"/>
                  </a:lnTo>
                  <a:lnTo>
                    <a:pt x="907" y="200"/>
                  </a:lnTo>
                  <a:lnTo>
                    <a:pt x="915" y="169"/>
                  </a:lnTo>
                  <a:lnTo>
                    <a:pt x="823" y="177"/>
                  </a:lnTo>
                  <a:lnTo>
                    <a:pt x="808" y="154"/>
                  </a:lnTo>
                  <a:lnTo>
                    <a:pt x="884" y="70"/>
                  </a:lnTo>
                  <a:lnTo>
                    <a:pt x="868" y="47"/>
                  </a:lnTo>
                  <a:lnTo>
                    <a:pt x="853" y="62"/>
                  </a:lnTo>
                  <a:lnTo>
                    <a:pt x="792" y="123"/>
                  </a:lnTo>
                  <a:lnTo>
                    <a:pt x="777" y="123"/>
                  </a:lnTo>
                  <a:lnTo>
                    <a:pt x="777" y="16"/>
                  </a:lnTo>
                  <a:lnTo>
                    <a:pt x="761" y="0"/>
                  </a:lnTo>
                  <a:lnTo>
                    <a:pt x="738" y="8"/>
                  </a:lnTo>
                  <a:lnTo>
                    <a:pt x="746" y="123"/>
                  </a:lnTo>
                  <a:lnTo>
                    <a:pt x="730" y="131"/>
                  </a:lnTo>
                  <a:lnTo>
                    <a:pt x="668" y="70"/>
                  </a:lnTo>
                  <a:lnTo>
                    <a:pt x="623" y="62"/>
                  </a:lnTo>
                  <a:lnTo>
                    <a:pt x="631" y="93"/>
                  </a:lnTo>
                  <a:lnTo>
                    <a:pt x="699" y="162"/>
                  </a:lnTo>
                  <a:lnTo>
                    <a:pt x="699" y="200"/>
                  </a:lnTo>
                  <a:lnTo>
                    <a:pt x="676" y="278"/>
                  </a:lnTo>
                  <a:lnTo>
                    <a:pt x="676" y="346"/>
                  </a:lnTo>
                  <a:lnTo>
                    <a:pt x="676" y="462"/>
                  </a:lnTo>
                  <a:lnTo>
                    <a:pt x="645" y="608"/>
                  </a:lnTo>
                  <a:lnTo>
                    <a:pt x="615" y="700"/>
                  </a:lnTo>
                  <a:lnTo>
                    <a:pt x="561" y="816"/>
                  </a:lnTo>
                  <a:lnTo>
                    <a:pt x="499" y="908"/>
                  </a:lnTo>
                  <a:lnTo>
                    <a:pt x="454" y="954"/>
                  </a:lnTo>
                  <a:lnTo>
                    <a:pt x="330" y="993"/>
                  </a:lnTo>
                  <a:lnTo>
                    <a:pt x="215" y="1008"/>
                  </a:lnTo>
                  <a:lnTo>
                    <a:pt x="99" y="1024"/>
                  </a:lnTo>
                  <a:lnTo>
                    <a:pt x="15" y="1008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4580" name="Freeform 11"/>
          <p:cNvSpPr>
            <a:spLocks/>
          </p:cNvSpPr>
          <p:nvPr/>
        </p:nvSpPr>
        <p:spPr bwMode="auto">
          <a:xfrm>
            <a:off x="7620000" y="3505200"/>
            <a:ext cx="407988" cy="1517650"/>
          </a:xfrm>
          <a:custGeom>
            <a:avLst/>
            <a:gdLst>
              <a:gd name="T0" fmla="*/ 0 w 257"/>
              <a:gd name="T1" fmla="*/ 0 h 956"/>
              <a:gd name="T2" fmla="*/ 2147483647 w 257"/>
              <a:gd name="T3" fmla="*/ 2147483647 h 956"/>
              <a:gd name="T4" fmla="*/ 0 60000 65536"/>
              <a:gd name="T5" fmla="*/ 0 60000 65536"/>
              <a:gd name="T6" fmla="*/ 0 w 257"/>
              <a:gd name="T7" fmla="*/ 0 h 956"/>
              <a:gd name="T8" fmla="*/ 257 w 257"/>
              <a:gd name="T9" fmla="*/ 956 h 956"/>
            </a:gdLst>
            <a:ahLst/>
            <a:cxnLst>
              <a:cxn ang="T4">
                <a:pos x="T0" y="T1"/>
              </a:cxn>
              <a:cxn ang="T5">
                <a:pos x="T2" y="T3"/>
              </a:cxn>
            </a:cxnLst>
            <a:rect l="T6" t="T7" r="T8" b="T9"/>
            <a:pathLst>
              <a:path w="257" h="956">
                <a:moveTo>
                  <a:pt x="0" y="0"/>
                </a:moveTo>
                <a:lnTo>
                  <a:pt x="257" y="956"/>
                </a:lnTo>
              </a:path>
            </a:pathLst>
          </a:custGeom>
          <a:noFill/>
          <a:ln w="38100" cap="flat" cmpd="sng">
            <a:solidFill>
              <a:schemeClr val="accent2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4581" name="Freeform 12"/>
          <p:cNvSpPr>
            <a:spLocks/>
          </p:cNvSpPr>
          <p:nvPr/>
        </p:nvSpPr>
        <p:spPr bwMode="auto">
          <a:xfrm rot="2540866">
            <a:off x="7788275" y="5026025"/>
            <a:ext cx="219075" cy="685800"/>
          </a:xfrm>
          <a:custGeom>
            <a:avLst/>
            <a:gdLst>
              <a:gd name="T0" fmla="*/ 2147483647 w 525"/>
              <a:gd name="T1" fmla="*/ 2147483647 h 1307"/>
              <a:gd name="T2" fmla="*/ 2147483647 w 525"/>
              <a:gd name="T3" fmla="*/ 2147483647 h 1307"/>
              <a:gd name="T4" fmla="*/ 2147483647 w 525"/>
              <a:gd name="T5" fmla="*/ 2147483647 h 1307"/>
              <a:gd name="T6" fmla="*/ 0 w 525"/>
              <a:gd name="T7" fmla="*/ 2147483647 h 1307"/>
              <a:gd name="T8" fmla="*/ 2147483647 w 525"/>
              <a:gd name="T9" fmla="*/ 2147483647 h 1307"/>
              <a:gd name="T10" fmla="*/ 2147483647 w 525"/>
              <a:gd name="T11" fmla="*/ 2147483647 h 1307"/>
              <a:gd name="T12" fmla="*/ 2147483647 w 525"/>
              <a:gd name="T13" fmla="*/ 2147483647 h 1307"/>
              <a:gd name="T14" fmla="*/ 2147483647 w 525"/>
              <a:gd name="T15" fmla="*/ 2147483647 h 1307"/>
              <a:gd name="T16" fmla="*/ 2147483647 w 525"/>
              <a:gd name="T17" fmla="*/ 2147483647 h 1307"/>
              <a:gd name="T18" fmla="*/ 2147483647 w 525"/>
              <a:gd name="T19" fmla="*/ 2147483647 h 1307"/>
              <a:gd name="T20" fmla="*/ 2147483647 w 525"/>
              <a:gd name="T21" fmla="*/ 2147483647 h 1307"/>
              <a:gd name="T22" fmla="*/ 2147483647 w 525"/>
              <a:gd name="T23" fmla="*/ 2147483647 h 1307"/>
              <a:gd name="T24" fmla="*/ 2147483647 w 525"/>
              <a:gd name="T25" fmla="*/ 2147483647 h 1307"/>
              <a:gd name="T26" fmla="*/ 2147483647 w 525"/>
              <a:gd name="T27" fmla="*/ 2147483647 h 1307"/>
              <a:gd name="T28" fmla="*/ 2147483647 w 525"/>
              <a:gd name="T29" fmla="*/ 2147483647 h 1307"/>
              <a:gd name="T30" fmla="*/ 2147483647 w 525"/>
              <a:gd name="T31" fmla="*/ 2147483647 h 1307"/>
              <a:gd name="T32" fmla="*/ 2147483647 w 525"/>
              <a:gd name="T33" fmla="*/ 2147483647 h 1307"/>
              <a:gd name="T34" fmla="*/ 2147483647 w 525"/>
              <a:gd name="T35" fmla="*/ 2147483647 h 1307"/>
              <a:gd name="T36" fmla="*/ 2147483647 w 525"/>
              <a:gd name="T37" fmla="*/ 2147483647 h 1307"/>
              <a:gd name="T38" fmla="*/ 2147483647 w 525"/>
              <a:gd name="T39" fmla="*/ 0 h 1307"/>
              <a:gd name="T40" fmla="*/ 2147483647 w 525"/>
              <a:gd name="T41" fmla="*/ 2147483647 h 1307"/>
              <a:gd name="T42" fmla="*/ 2147483647 w 525"/>
              <a:gd name="T43" fmla="*/ 2147483647 h 1307"/>
              <a:gd name="T44" fmla="*/ 2147483647 w 525"/>
              <a:gd name="T45" fmla="*/ 2147483647 h 1307"/>
              <a:gd name="T46" fmla="*/ 2147483647 w 525"/>
              <a:gd name="T47" fmla="*/ 2147483647 h 1307"/>
              <a:gd name="T48" fmla="*/ 2147483647 w 525"/>
              <a:gd name="T49" fmla="*/ 2147483647 h 1307"/>
              <a:gd name="T50" fmla="*/ 2147483647 w 525"/>
              <a:gd name="T51" fmla="*/ 2147483647 h 1307"/>
              <a:gd name="T52" fmla="*/ 2147483647 w 525"/>
              <a:gd name="T53" fmla="*/ 2147483647 h 1307"/>
              <a:gd name="T54" fmla="*/ 2147483647 w 525"/>
              <a:gd name="T55" fmla="*/ 2147483647 h 1307"/>
              <a:gd name="T56" fmla="*/ 2147483647 w 525"/>
              <a:gd name="T57" fmla="*/ 2147483647 h 1307"/>
              <a:gd name="T58" fmla="*/ 2147483647 w 525"/>
              <a:gd name="T59" fmla="*/ 2147483647 h 1307"/>
              <a:gd name="T60" fmla="*/ 2147483647 w 525"/>
              <a:gd name="T61" fmla="*/ 2147483647 h 1307"/>
              <a:gd name="T62" fmla="*/ 2147483647 w 525"/>
              <a:gd name="T63" fmla="*/ 2147483647 h 1307"/>
              <a:gd name="T64" fmla="*/ 2147483647 w 525"/>
              <a:gd name="T65" fmla="*/ 2147483647 h 1307"/>
              <a:gd name="T66" fmla="*/ 2147483647 w 525"/>
              <a:gd name="T67" fmla="*/ 2147483647 h 1307"/>
              <a:gd name="T68" fmla="*/ 2147483647 w 525"/>
              <a:gd name="T69" fmla="*/ 2147483647 h 1307"/>
              <a:gd name="T70" fmla="*/ 2147483647 w 525"/>
              <a:gd name="T71" fmla="*/ 2147483647 h 1307"/>
              <a:gd name="T72" fmla="*/ 2147483647 w 525"/>
              <a:gd name="T73" fmla="*/ 2147483647 h 1307"/>
              <a:gd name="T74" fmla="*/ 2147483647 w 525"/>
              <a:gd name="T75" fmla="*/ 2147483647 h 1307"/>
              <a:gd name="T76" fmla="*/ 2147483647 w 525"/>
              <a:gd name="T77" fmla="*/ 2147483647 h 1307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w 525"/>
              <a:gd name="T118" fmla="*/ 0 h 1307"/>
              <a:gd name="T119" fmla="*/ 525 w 525"/>
              <a:gd name="T120" fmla="*/ 1307 h 1307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T117" t="T118" r="T119" b="T120"/>
            <a:pathLst>
              <a:path w="525" h="1307">
                <a:moveTo>
                  <a:pt x="146" y="1103"/>
                </a:moveTo>
                <a:lnTo>
                  <a:pt x="50" y="1175"/>
                </a:lnTo>
                <a:lnTo>
                  <a:pt x="22" y="1199"/>
                </a:lnTo>
                <a:lnTo>
                  <a:pt x="0" y="1249"/>
                </a:lnTo>
                <a:lnTo>
                  <a:pt x="29" y="1300"/>
                </a:lnTo>
                <a:lnTo>
                  <a:pt x="58" y="1307"/>
                </a:lnTo>
                <a:lnTo>
                  <a:pt x="146" y="1278"/>
                </a:lnTo>
                <a:lnTo>
                  <a:pt x="277" y="1175"/>
                </a:lnTo>
                <a:lnTo>
                  <a:pt x="394" y="1053"/>
                </a:lnTo>
                <a:lnTo>
                  <a:pt x="518" y="913"/>
                </a:lnTo>
                <a:lnTo>
                  <a:pt x="525" y="855"/>
                </a:lnTo>
                <a:lnTo>
                  <a:pt x="525" y="695"/>
                </a:lnTo>
                <a:lnTo>
                  <a:pt x="489" y="446"/>
                </a:lnTo>
                <a:lnTo>
                  <a:pt x="511" y="300"/>
                </a:lnTo>
                <a:lnTo>
                  <a:pt x="525" y="241"/>
                </a:lnTo>
                <a:lnTo>
                  <a:pt x="503" y="212"/>
                </a:lnTo>
                <a:lnTo>
                  <a:pt x="452" y="183"/>
                </a:lnTo>
                <a:lnTo>
                  <a:pt x="415" y="162"/>
                </a:lnTo>
                <a:lnTo>
                  <a:pt x="437" y="30"/>
                </a:lnTo>
                <a:lnTo>
                  <a:pt x="423" y="0"/>
                </a:lnTo>
                <a:lnTo>
                  <a:pt x="394" y="9"/>
                </a:lnTo>
                <a:lnTo>
                  <a:pt x="379" y="176"/>
                </a:lnTo>
                <a:lnTo>
                  <a:pt x="365" y="219"/>
                </a:lnTo>
                <a:lnTo>
                  <a:pt x="358" y="248"/>
                </a:lnTo>
                <a:lnTo>
                  <a:pt x="299" y="227"/>
                </a:lnTo>
                <a:lnTo>
                  <a:pt x="255" y="227"/>
                </a:lnTo>
                <a:lnTo>
                  <a:pt x="255" y="255"/>
                </a:lnTo>
                <a:lnTo>
                  <a:pt x="284" y="279"/>
                </a:lnTo>
                <a:lnTo>
                  <a:pt x="336" y="279"/>
                </a:lnTo>
                <a:lnTo>
                  <a:pt x="372" y="307"/>
                </a:lnTo>
                <a:lnTo>
                  <a:pt x="401" y="358"/>
                </a:lnTo>
                <a:lnTo>
                  <a:pt x="430" y="439"/>
                </a:lnTo>
                <a:lnTo>
                  <a:pt x="452" y="599"/>
                </a:lnTo>
                <a:lnTo>
                  <a:pt x="452" y="745"/>
                </a:lnTo>
                <a:lnTo>
                  <a:pt x="437" y="862"/>
                </a:lnTo>
                <a:lnTo>
                  <a:pt x="408" y="913"/>
                </a:lnTo>
                <a:lnTo>
                  <a:pt x="306" y="986"/>
                </a:lnTo>
                <a:lnTo>
                  <a:pt x="196" y="1053"/>
                </a:lnTo>
                <a:lnTo>
                  <a:pt x="146" y="1103"/>
                </a:lnTo>
                <a:close/>
              </a:path>
            </a:pathLst>
          </a:custGeom>
          <a:solidFill>
            <a:srgbClr val="00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4582" name="Group 13"/>
          <p:cNvGrpSpPr>
            <a:grpSpLocks/>
          </p:cNvGrpSpPr>
          <p:nvPr/>
        </p:nvGrpSpPr>
        <p:grpSpPr bwMode="auto">
          <a:xfrm>
            <a:off x="7239000" y="5026025"/>
            <a:ext cx="538163" cy="1603375"/>
            <a:chOff x="240" y="2880"/>
            <a:chExt cx="339" cy="1010"/>
          </a:xfrm>
        </p:grpSpPr>
        <p:sp>
          <p:nvSpPr>
            <p:cNvPr id="24590" name="Freeform 14"/>
            <p:cNvSpPr>
              <a:spLocks/>
            </p:cNvSpPr>
            <p:nvPr/>
          </p:nvSpPr>
          <p:spPr bwMode="auto">
            <a:xfrm flipH="1">
              <a:off x="361" y="2969"/>
              <a:ext cx="142" cy="191"/>
            </a:xfrm>
            <a:custGeom>
              <a:avLst/>
              <a:gdLst>
                <a:gd name="T0" fmla="*/ 0 w 432"/>
                <a:gd name="T1" fmla="*/ 0 h 485"/>
                <a:gd name="T2" fmla="*/ 0 w 432"/>
                <a:gd name="T3" fmla="*/ 0 h 485"/>
                <a:gd name="T4" fmla="*/ 0 w 432"/>
                <a:gd name="T5" fmla="*/ 0 h 485"/>
                <a:gd name="T6" fmla="*/ 0 w 432"/>
                <a:gd name="T7" fmla="*/ 0 h 485"/>
                <a:gd name="T8" fmla="*/ 0 w 432"/>
                <a:gd name="T9" fmla="*/ 0 h 485"/>
                <a:gd name="T10" fmla="*/ 0 w 432"/>
                <a:gd name="T11" fmla="*/ 0 h 485"/>
                <a:gd name="T12" fmla="*/ 0 w 432"/>
                <a:gd name="T13" fmla="*/ 0 h 485"/>
                <a:gd name="T14" fmla="*/ 0 w 432"/>
                <a:gd name="T15" fmla="*/ 0 h 485"/>
                <a:gd name="T16" fmla="*/ 0 w 432"/>
                <a:gd name="T17" fmla="*/ 0 h 485"/>
                <a:gd name="T18" fmla="*/ 0 w 432"/>
                <a:gd name="T19" fmla="*/ 0 h 485"/>
                <a:gd name="T20" fmla="*/ 0 w 432"/>
                <a:gd name="T21" fmla="*/ 0 h 485"/>
                <a:gd name="T22" fmla="*/ 0 w 432"/>
                <a:gd name="T23" fmla="*/ 0 h 485"/>
                <a:gd name="T24" fmla="*/ 0 w 432"/>
                <a:gd name="T25" fmla="*/ 0 h 485"/>
                <a:gd name="T26" fmla="*/ 0 w 432"/>
                <a:gd name="T27" fmla="*/ 0 h 485"/>
                <a:gd name="T28" fmla="*/ 0 w 432"/>
                <a:gd name="T29" fmla="*/ 0 h 485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w 432"/>
                <a:gd name="T46" fmla="*/ 0 h 485"/>
                <a:gd name="T47" fmla="*/ 432 w 432"/>
                <a:gd name="T48" fmla="*/ 485 h 485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T45" t="T46" r="T47" b="T48"/>
              <a:pathLst>
                <a:path w="432" h="485">
                  <a:moveTo>
                    <a:pt x="123" y="206"/>
                  </a:moveTo>
                  <a:lnTo>
                    <a:pt x="159" y="53"/>
                  </a:lnTo>
                  <a:lnTo>
                    <a:pt x="248" y="0"/>
                  </a:lnTo>
                  <a:lnTo>
                    <a:pt x="335" y="0"/>
                  </a:lnTo>
                  <a:lnTo>
                    <a:pt x="388" y="53"/>
                  </a:lnTo>
                  <a:lnTo>
                    <a:pt x="432" y="215"/>
                  </a:lnTo>
                  <a:lnTo>
                    <a:pt x="415" y="349"/>
                  </a:lnTo>
                  <a:lnTo>
                    <a:pt x="379" y="458"/>
                  </a:lnTo>
                  <a:lnTo>
                    <a:pt x="309" y="485"/>
                  </a:lnTo>
                  <a:lnTo>
                    <a:pt x="221" y="475"/>
                  </a:lnTo>
                  <a:lnTo>
                    <a:pt x="132" y="368"/>
                  </a:lnTo>
                  <a:lnTo>
                    <a:pt x="123" y="288"/>
                  </a:lnTo>
                  <a:lnTo>
                    <a:pt x="0" y="242"/>
                  </a:lnTo>
                  <a:lnTo>
                    <a:pt x="0" y="189"/>
                  </a:lnTo>
                  <a:lnTo>
                    <a:pt x="123" y="20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1" name="Freeform 15"/>
            <p:cNvSpPr>
              <a:spLocks/>
            </p:cNvSpPr>
            <p:nvPr/>
          </p:nvSpPr>
          <p:spPr bwMode="auto">
            <a:xfrm flipH="1">
              <a:off x="371" y="3171"/>
              <a:ext cx="165" cy="325"/>
            </a:xfrm>
            <a:custGeom>
              <a:avLst/>
              <a:gdLst>
                <a:gd name="T0" fmla="*/ 0 w 500"/>
                <a:gd name="T1" fmla="*/ 0 h 828"/>
                <a:gd name="T2" fmla="*/ 0 w 500"/>
                <a:gd name="T3" fmla="*/ 0 h 828"/>
                <a:gd name="T4" fmla="*/ 0 w 500"/>
                <a:gd name="T5" fmla="*/ 0 h 828"/>
                <a:gd name="T6" fmla="*/ 0 w 500"/>
                <a:gd name="T7" fmla="*/ 0 h 828"/>
                <a:gd name="T8" fmla="*/ 0 w 500"/>
                <a:gd name="T9" fmla="*/ 0 h 828"/>
                <a:gd name="T10" fmla="*/ 0 w 500"/>
                <a:gd name="T11" fmla="*/ 0 h 828"/>
                <a:gd name="T12" fmla="*/ 0 w 500"/>
                <a:gd name="T13" fmla="*/ 0 h 828"/>
                <a:gd name="T14" fmla="*/ 0 w 500"/>
                <a:gd name="T15" fmla="*/ 0 h 828"/>
                <a:gd name="T16" fmla="*/ 0 w 500"/>
                <a:gd name="T17" fmla="*/ 0 h 828"/>
                <a:gd name="T18" fmla="*/ 0 w 500"/>
                <a:gd name="T19" fmla="*/ 0 h 828"/>
                <a:gd name="T20" fmla="*/ 0 w 500"/>
                <a:gd name="T21" fmla="*/ 0 h 828"/>
                <a:gd name="T22" fmla="*/ 0 w 500"/>
                <a:gd name="T23" fmla="*/ 0 h 828"/>
                <a:gd name="T24" fmla="*/ 0 w 500"/>
                <a:gd name="T25" fmla="*/ 0 h 828"/>
                <a:gd name="T26" fmla="*/ 0 w 500"/>
                <a:gd name="T27" fmla="*/ 0 h 828"/>
                <a:gd name="T28" fmla="*/ 0 w 500"/>
                <a:gd name="T29" fmla="*/ 0 h 828"/>
                <a:gd name="T30" fmla="*/ 0 w 500"/>
                <a:gd name="T31" fmla="*/ 0 h 828"/>
                <a:gd name="T32" fmla="*/ 0 w 500"/>
                <a:gd name="T33" fmla="*/ 0 h 828"/>
                <a:gd name="T34" fmla="*/ 0 w 500"/>
                <a:gd name="T35" fmla="*/ 0 h 828"/>
                <a:gd name="T36" fmla="*/ 0 w 500"/>
                <a:gd name="T37" fmla="*/ 0 h 828"/>
                <a:gd name="T38" fmla="*/ 0 w 500"/>
                <a:gd name="T39" fmla="*/ 0 h 828"/>
                <a:gd name="T40" fmla="*/ 0 w 500"/>
                <a:gd name="T41" fmla="*/ 0 h 828"/>
                <a:gd name="T42" fmla="*/ 0 w 500"/>
                <a:gd name="T43" fmla="*/ 0 h 828"/>
                <a:gd name="T44" fmla="*/ 0 w 500"/>
                <a:gd name="T45" fmla="*/ 0 h 828"/>
                <a:gd name="T46" fmla="*/ 0 w 500"/>
                <a:gd name="T47" fmla="*/ 0 h 828"/>
                <a:gd name="T48" fmla="*/ 0 w 500"/>
                <a:gd name="T49" fmla="*/ 0 h 828"/>
                <a:gd name="T50" fmla="*/ 0 w 500"/>
                <a:gd name="T51" fmla="*/ 0 h 828"/>
                <a:gd name="T52" fmla="*/ 0 w 500"/>
                <a:gd name="T53" fmla="*/ 0 h 82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500"/>
                <a:gd name="T82" fmla="*/ 0 h 828"/>
                <a:gd name="T83" fmla="*/ 500 w 500"/>
                <a:gd name="T84" fmla="*/ 828 h 828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500" h="828">
                  <a:moveTo>
                    <a:pt x="41" y="173"/>
                  </a:moveTo>
                  <a:lnTo>
                    <a:pt x="163" y="35"/>
                  </a:lnTo>
                  <a:lnTo>
                    <a:pt x="232" y="0"/>
                  </a:lnTo>
                  <a:lnTo>
                    <a:pt x="366" y="5"/>
                  </a:lnTo>
                  <a:lnTo>
                    <a:pt x="488" y="57"/>
                  </a:lnTo>
                  <a:lnTo>
                    <a:pt x="500" y="126"/>
                  </a:lnTo>
                  <a:lnTo>
                    <a:pt x="483" y="207"/>
                  </a:lnTo>
                  <a:lnTo>
                    <a:pt x="396" y="281"/>
                  </a:lnTo>
                  <a:lnTo>
                    <a:pt x="349" y="414"/>
                  </a:lnTo>
                  <a:lnTo>
                    <a:pt x="349" y="552"/>
                  </a:lnTo>
                  <a:lnTo>
                    <a:pt x="384" y="637"/>
                  </a:lnTo>
                  <a:lnTo>
                    <a:pt x="448" y="695"/>
                  </a:lnTo>
                  <a:lnTo>
                    <a:pt x="448" y="765"/>
                  </a:lnTo>
                  <a:lnTo>
                    <a:pt x="419" y="800"/>
                  </a:lnTo>
                  <a:lnTo>
                    <a:pt x="384" y="816"/>
                  </a:lnTo>
                  <a:lnTo>
                    <a:pt x="268" y="828"/>
                  </a:lnTo>
                  <a:lnTo>
                    <a:pt x="163" y="747"/>
                  </a:lnTo>
                  <a:lnTo>
                    <a:pt x="53" y="574"/>
                  </a:lnTo>
                  <a:lnTo>
                    <a:pt x="0" y="368"/>
                  </a:lnTo>
                  <a:lnTo>
                    <a:pt x="140" y="436"/>
                  </a:lnTo>
                  <a:lnTo>
                    <a:pt x="192" y="436"/>
                  </a:lnTo>
                  <a:lnTo>
                    <a:pt x="227" y="396"/>
                  </a:lnTo>
                  <a:lnTo>
                    <a:pt x="251" y="316"/>
                  </a:lnTo>
                  <a:lnTo>
                    <a:pt x="209" y="293"/>
                  </a:lnTo>
                  <a:lnTo>
                    <a:pt x="53" y="293"/>
                  </a:lnTo>
                  <a:lnTo>
                    <a:pt x="18" y="293"/>
                  </a:lnTo>
                  <a:lnTo>
                    <a:pt x="41" y="173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2" name="Freeform 16"/>
            <p:cNvSpPr>
              <a:spLocks/>
            </p:cNvSpPr>
            <p:nvPr/>
          </p:nvSpPr>
          <p:spPr bwMode="auto">
            <a:xfrm flipH="1">
              <a:off x="325" y="3185"/>
              <a:ext cx="87" cy="352"/>
            </a:xfrm>
            <a:custGeom>
              <a:avLst/>
              <a:gdLst>
                <a:gd name="T0" fmla="*/ 0 w 265"/>
                <a:gd name="T1" fmla="*/ 0 h 895"/>
                <a:gd name="T2" fmla="*/ 0 w 265"/>
                <a:gd name="T3" fmla="*/ 0 h 895"/>
                <a:gd name="T4" fmla="*/ 0 w 265"/>
                <a:gd name="T5" fmla="*/ 0 h 895"/>
                <a:gd name="T6" fmla="*/ 0 w 265"/>
                <a:gd name="T7" fmla="*/ 0 h 895"/>
                <a:gd name="T8" fmla="*/ 0 w 265"/>
                <a:gd name="T9" fmla="*/ 0 h 895"/>
                <a:gd name="T10" fmla="*/ 0 w 265"/>
                <a:gd name="T11" fmla="*/ 0 h 895"/>
                <a:gd name="T12" fmla="*/ 0 w 265"/>
                <a:gd name="T13" fmla="*/ 0 h 895"/>
                <a:gd name="T14" fmla="*/ 0 w 265"/>
                <a:gd name="T15" fmla="*/ 0 h 895"/>
                <a:gd name="T16" fmla="*/ 0 w 265"/>
                <a:gd name="T17" fmla="*/ 0 h 895"/>
                <a:gd name="T18" fmla="*/ 0 w 265"/>
                <a:gd name="T19" fmla="*/ 0 h 895"/>
                <a:gd name="T20" fmla="*/ 0 w 265"/>
                <a:gd name="T21" fmla="*/ 0 h 895"/>
                <a:gd name="T22" fmla="*/ 0 w 265"/>
                <a:gd name="T23" fmla="*/ 0 h 895"/>
                <a:gd name="T24" fmla="*/ 0 w 265"/>
                <a:gd name="T25" fmla="*/ 0 h 895"/>
                <a:gd name="T26" fmla="*/ 0 w 265"/>
                <a:gd name="T27" fmla="*/ 0 h 895"/>
                <a:gd name="T28" fmla="*/ 0 w 265"/>
                <a:gd name="T29" fmla="*/ 0 h 895"/>
                <a:gd name="T30" fmla="*/ 0 w 265"/>
                <a:gd name="T31" fmla="*/ 0 h 895"/>
                <a:gd name="T32" fmla="*/ 0 w 265"/>
                <a:gd name="T33" fmla="*/ 0 h 895"/>
                <a:gd name="T34" fmla="*/ 0 w 265"/>
                <a:gd name="T35" fmla="*/ 0 h 895"/>
                <a:gd name="T36" fmla="*/ 0 w 265"/>
                <a:gd name="T37" fmla="*/ 0 h 895"/>
                <a:gd name="T38" fmla="*/ 0 w 265"/>
                <a:gd name="T39" fmla="*/ 0 h 895"/>
                <a:gd name="T40" fmla="*/ 0 w 265"/>
                <a:gd name="T41" fmla="*/ 0 h 895"/>
                <a:gd name="T42" fmla="*/ 0 w 265"/>
                <a:gd name="T43" fmla="*/ 0 h 895"/>
                <a:gd name="T44" fmla="*/ 0 w 265"/>
                <a:gd name="T45" fmla="*/ 0 h 895"/>
                <a:gd name="T46" fmla="*/ 0 w 265"/>
                <a:gd name="T47" fmla="*/ 0 h 895"/>
                <a:gd name="T48" fmla="*/ 0 w 265"/>
                <a:gd name="T49" fmla="*/ 0 h 895"/>
                <a:gd name="T50" fmla="*/ 0 w 265"/>
                <a:gd name="T51" fmla="*/ 0 h 895"/>
                <a:gd name="T52" fmla="*/ 0 w 265"/>
                <a:gd name="T53" fmla="*/ 0 h 895"/>
                <a:gd name="T54" fmla="*/ 0 w 265"/>
                <a:gd name="T55" fmla="*/ 0 h 895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265"/>
                <a:gd name="T85" fmla="*/ 0 h 895"/>
                <a:gd name="T86" fmla="*/ 265 w 265"/>
                <a:gd name="T87" fmla="*/ 895 h 895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265" h="895">
                  <a:moveTo>
                    <a:pt x="0" y="75"/>
                  </a:moveTo>
                  <a:lnTo>
                    <a:pt x="29" y="23"/>
                  </a:lnTo>
                  <a:lnTo>
                    <a:pt x="83" y="0"/>
                  </a:lnTo>
                  <a:lnTo>
                    <a:pt x="135" y="5"/>
                  </a:lnTo>
                  <a:lnTo>
                    <a:pt x="206" y="108"/>
                  </a:lnTo>
                  <a:lnTo>
                    <a:pt x="265" y="264"/>
                  </a:lnTo>
                  <a:lnTo>
                    <a:pt x="265" y="384"/>
                  </a:lnTo>
                  <a:lnTo>
                    <a:pt x="241" y="447"/>
                  </a:lnTo>
                  <a:lnTo>
                    <a:pt x="118" y="522"/>
                  </a:lnTo>
                  <a:lnTo>
                    <a:pt x="83" y="573"/>
                  </a:lnTo>
                  <a:lnTo>
                    <a:pt x="83" y="608"/>
                  </a:lnTo>
                  <a:lnTo>
                    <a:pt x="123" y="654"/>
                  </a:lnTo>
                  <a:lnTo>
                    <a:pt x="189" y="723"/>
                  </a:lnTo>
                  <a:lnTo>
                    <a:pt x="224" y="814"/>
                  </a:lnTo>
                  <a:lnTo>
                    <a:pt x="212" y="895"/>
                  </a:lnTo>
                  <a:lnTo>
                    <a:pt x="177" y="877"/>
                  </a:lnTo>
                  <a:lnTo>
                    <a:pt x="159" y="764"/>
                  </a:lnTo>
                  <a:lnTo>
                    <a:pt x="101" y="694"/>
                  </a:lnTo>
                  <a:lnTo>
                    <a:pt x="54" y="676"/>
                  </a:lnTo>
                  <a:lnTo>
                    <a:pt x="29" y="643"/>
                  </a:lnTo>
                  <a:lnTo>
                    <a:pt x="29" y="568"/>
                  </a:lnTo>
                  <a:lnTo>
                    <a:pt x="64" y="505"/>
                  </a:lnTo>
                  <a:lnTo>
                    <a:pt x="123" y="465"/>
                  </a:lnTo>
                  <a:lnTo>
                    <a:pt x="212" y="402"/>
                  </a:lnTo>
                  <a:lnTo>
                    <a:pt x="224" y="327"/>
                  </a:lnTo>
                  <a:lnTo>
                    <a:pt x="177" y="224"/>
                  </a:lnTo>
                  <a:lnTo>
                    <a:pt x="101" y="143"/>
                  </a:lnTo>
                  <a:lnTo>
                    <a:pt x="0" y="75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3" name="Freeform 17"/>
            <p:cNvSpPr>
              <a:spLocks/>
            </p:cNvSpPr>
            <p:nvPr/>
          </p:nvSpPr>
          <p:spPr bwMode="auto">
            <a:xfrm flipH="1">
              <a:off x="308" y="3434"/>
              <a:ext cx="126" cy="456"/>
            </a:xfrm>
            <a:custGeom>
              <a:avLst/>
              <a:gdLst>
                <a:gd name="T0" fmla="*/ 0 w 383"/>
                <a:gd name="T1" fmla="*/ 0 h 1160"/>
                <a:gd name="T2" fmla="*/ 0 w 383"/>
                <a:gd name="T3" fmla="*/ 0 h 1160"/>
                <a:gd name="T4" fmla="*/ 0 w 383"/>
                <a:gd name="T5" fmla="*/ 0 h 1160"/>
                <a:gd name="T6" fmla="*/ 0 w 383"/>
                <a:gd name="T7" fmla="*/ 0 h 1160"/>
                <a:gd name="T8" fmla="*/ 0 w 383"/>
                <a:gd name="T9" fmla="*/ 0 h 1160"/>
                <a:gd name="T10" fmla="*/ 0 w 383"/>
                <a:gd name="T11" fmla="*/ 0 h 1160"/>
                <a:gd name="T12" fmla="*/ 0 w 383"/>
                <a:gd name="T13" fmla="*/ 0 h 1160"/>
                <a:gd name="T14" fmla="*/ 0 w 383"/>
                <a:gd name="T15" fmla="*/ 0 h 1160"/>
                <a:gd name="T16" fmla="*/ 0 w 383"/>
                <a:gd name="T17" fmla="*/ 1 h 1160"/>
                <a:gd name="T18" fmla="*/ 0 w 383"/>
                <a:gd name="T19" fmla="*/ 1 h 1160"/>
                <a:gd name="T20" fmla="*/ 0 w 383"/>
                <a:gd name="T21" fmla="*/ 1 h 1160"/>
                <a:gd name="T22" fmla="*/ 0 w 383"/>
                <a:gd name="T23" fmla="*/ 1 h 1160"/>
                <a:gd name="T24" fmla="*/ 0 w 383"/>
                <a:gd name="T25" fmla="*/ 1 h 1160"/>
                <a:gd name="T26" fmla="*/ 0 w 383"/>
                <a:gd name="T27" fmla="*/ 1 h 1160"/>
                <a:gd name="T28" fmla="*/ 0 w 383"/>
                <a:gd name="T29" fmla="*/ 1 h 1160"/>
                <a:gd name="T30" fmla="*/ 0 w 383"/>
                <a:gd name="T31" fmla="*/ 1 h 1160"/>
                <a:gd name="T32" fmla="*/ 0 w 383"/>
                <a:gd name="T33" fmla="*/ 1 h 1160"/>
                <a:gd name="T34" fmla="*/ 0 w 383"/>
                <a:gd name="T35" fmla="*/ 1 h 1160"/>
                <a:gd name="T36" fmla="*/ 0 w 383"/>
                <a:gd name="T37" fmla="*/ 1 h 1160"/>
                <a:gd name="T38" fmla="*/ 0 w 383"/>
                <a:gd name="T39" fmla="*/ 0 h 1160"/>
                <a:gd name="T40" fmla="*/ 0 w 383"/>
                <a:gd name="T41" fmla="*/ 0 h 1160"/>
                <a:gd name="T42" fmla="*/ 0 w 383"/>
                <a:gd name="T43" fmla="*/ 0 h 1160"/>
                <a:gd name="T44" fmla="*/ 0 w 383"/>
                <a:gd name="T45" fmla="*/ 0 h 1160"/>
                <a:gd name="T46" fmla="*/ 0 w 383"/>
                <a:gd name="T47" fmla="*/ 0 h 1160"/>
                <a:gd name="T48" fmla="*/ 0 w 383"/>
                <a:gd name="T49" fmla="*/ 0 h 1160"/>
                <a:gd name="T50" fmla="*/ 0 w 383"/>
                <a:gd name="T51" fmla="*/ 0 h 1160"/>
                <a:gd name="T52" fmla="*/ 0 w 383"/>
                <a:gd name="T53" fmla="*/ 0 h 1160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w 383"/>
                <a:gd name="T82" fmla="*/ 0 h 1160"/>
                <a:gd name="T83" fmla="*/ 383 w 383"/>
                <a:gd name="T84" fmla="*/ 1160 h 1160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T81" t="T82" r="T83" b="T84"/>
              <a:pathLst>
                <a:path w="383" h="1160">
                  <a:moveTo>
                    <a:pt x="0" y="0"/>
                  </a:moveTo>
                  <a:lnTo>
                    <a:pt x="99" y="17"/>
                  </a:lnTo>
                  <a:lnTo>
                    <a:pt x="151" y="103"/>
                  </a:lnTo>
                  <a:lnTo>
                    <a:pt x="203" y="257"/>
                  </a:lnTo>
                  <a:lnTo>
                    <a:pt x="226" y="451"/>
                  </a:lnTo>
                  <a:lnTo>
                    <a:pt x="226" y="560"/>
                  </a:lnTo>
                  <a:lnTo>
                    <a:pt x="191" y="696"/>
                  </a:lnTo>
                  <a:lnTo>
                    <a:pt x="134" y="885"/>
                  </a:lnTo>
                  <a:lnTo>
                    <a:pt x="122" y="937"/>
                  </a:lnTo>
                  <a:lnTo>
                    <a:pt x="139" y="965"/>
                  </a:lnTo>
                  <a:lnTo>
                    <a:pt x="261" y="1006"/>
                  </a:lnTo>
                  <a:lnTo>
                    <a:pt x="383" y="1086"/>
                  </a:lnTo>
                  <a:lnTo>
                    <a:pt x="378" y="1119"/>
                  </a:lnTo>
                  <a:lnTo>
                    <a:pt x="290" y="1160"/>
                  </a:lnTo>
                  <a:lnTo>
                    <a:pt x="256" y="1142"/>
                  </a:lnTo>
                  <a:lnTo>
                    <a:pt x="191" y="1057"/>
                  </a:lnTo>
                  <a:lnTo>
                    <a:pt x="116" y="1016"/>
                  </a:lnTo>
                  <a:lnTo>
                    <a:pt x="34" y="988"/>
                  </a:lnTo>
                  <a:lnTo>
                    <a:pt x="29" y="948"/>
                  </a:lnTo>
                  <a:lnTo>
                    <a:pt x="52" y="868"/>
                  </a:lnTo>
                  <a:lnTo>
                    <a:pt x="116" y="743"/>
                  </a:lnTo>
                  <a:lnTo>
                    <a:pt x="156" y="594"/>
                  </a:lnTo>
                  <a:lnTo>
                    <a:pt x="156" y="423"/>
                  </a:lnTo>
                  <a:lnTo>
                    <a:pt x="122" y="274"/>
                  </a:lnTo>
                  <a:lnTo>
                    <a:pt x="47" y="136"/>
                  </a:lnTo>
                  <a:lnTo>
                    <a:pt x="12" y="63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4" name="Freeform 18"/>
            <p:cNvSpPr>
              <a:spLocks/>
            </p:cNvSpPr>
            <p:nvPr/>
          </p:nvSpPr>
          <p:spPr bwMode="auto">
            <a:xfrm flipH="1">
              <a:off x="427" y="3432"/>
              <a:ext cx="152" cy="404"/>
            </a:xfrm>
            <a:custGeom>
              <a:avLst/>
              <a:gdLst>
                <a:gd name="T0" fmla="*/ 0 w 461"/>
                <a:gd name="T1" fmla="*/ 0 h 1027"/>
                <a:gd name="T2" fmla="*/ 0 w 461"/>
                <a:gd name="T3" fmla="*/ 0 h 1027"/>
                <a:gd name="T4" fmla="*/ 0 w 461"/>
                <a:gd name="T5" fmla="*/ 0 h 1027"/>
                <a:gd name="T6" fmla="*/ 0 w 461"/>
                <a:gd name="T7" fmla="*/ 0 h 1027"/>
                <a:gd name="T8" fmla="*/ 0 w 461"/>
                <a:gd name="T9" fmla="*/ 0 h 1027"/>
                <a:gd name="T10" fmla="*/ 0 w 461"/>
                <a:gd name="T11" fmla="*/ 0 h 1027"/>
                <a:gd name="T12" fmla="*/ 0 w 461"/>
                <a:gd name="T13" fmla="*/ 0 h 1027"/>
                <a:gd name="T14" fmla="*/ 0 w 461"/>
                <a:gd name="T15" fmla="*/ 0 h 1027"/>
                <a:gd name="T16" fmla="*/ 0 w 461"/>
                <a:gd name="T17" fmla="*/ 0 h 1027"/>
                <a:gd name="T18" fmla="*/ 0 w 461"/>
                <a:gd name="T19" fmla="*/ 1 h 1027"/>
                <a:gd name="T20" fmla="*/ 0 w 461"/>
                <a:gd name="T21" fmla="*/ 1 h 1027"/>
                <a:gd name="T22" fmla="*/ 0 w 461"/>
                <a:gd name="T23" fmla="*/ 1 h 1027"/>
                <a:gd name="T24" fmla="*/ 0 w 461"/>
                <a:gd name="T25" fmla="*/ 1 h 1027"/>
                <a:gd name="T26" fmla="*/ 0 w 461"/>
                <a:gd name="T27" fmla="*/ 1 h 1027"/>
                <a:gd name="T28" fmla="*/ 0 w 461"/>
                <a:gd name="T29" fmla="*/ 1 h 1027"/>
                <a:gd name="T30" fmla="*/ 0 w 461"/>
                <a:gd name="T31" fmla="*/ 1 h 1027"/>
                <a:gd name="T32" fmla="*/ 0 w 461"/>
                <a:gd name="T33" fmla="*/ 1 h 1027"/>
                <a:gd name="T34" fmla="*/ 0 w 461"/>
                <a:gd name="T35" fmla="*/ 1 h 1027"/>
                <a:gd name="T36" fmla="*/ 0 w 461"/>
                <a:gd name="T37" fmla="*/ 1 h 1027"/>
                <a:gd name="T38" fmla="*/ 0 w 461"/>
                <a:gd name="T39" fmla="*/ 1 h 1027"/>
                <a:gd name="T40" fmla="*/ 0 w 461"/>
                <a:gd name="T41" fmla="*/ 1 h 1027"/>
                <a:gd name="T42" fmla="*/ 0 w 461"/>
                <a:gd name="T43" fmla="*/ 0 h 1027"/>
                <a:gd name="T44" fmla="*/ 0 w 461"/>
                <a:gd name="T45" fmla="*/ 0 h 1027"/>
                <a:gd name="T46" fmla="*/ 0 w 461"/>
                <a:gd name="T47" fmla="*/ 0 h 1027"/>
                <a:gd name="T48" fmla="*/ 0 w 461"/>
                <a:gd name="T49" fmla="*/ 0 h 1027"/>
                <a:gd name="T50" fmla="*/ 0 w 461"/>
                <a:gd name="T51" fmla="*/ 0 h 1027"/>
                <a:gd name="T52" fmla="*/ 0 w 461"/>
                <a:gd name="T53" fmla="*/ 0 h 1027"/>
                <a:gd name="T54" fmla="*/ 0 w 461"/>
                <a:gd name="T55" fmla="*/ 0 h 1027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w 461"/>
                <a:gd name="T85" fmla="*/ 0 h 1027"/>
                <a:gd name="T86" fmla="*/ 461 w 461"/>
                <a:gd name="T87" fmla="*/ 1027 h 1027"/>
              </a:gdLst>
              <a:ahLst/>
              <a:cxnLst>
                <a:cxn ang="T56">
                  <a:pos x="T0" y="T1"/>
                </a:cxn>
                <a:cxn ang="T57">
                  <a:pos x="T2" y="T3"/>
                </a:cxn>
                <a:cxn ang="T58">
                  <a:pos x="T4" y="T5"/>
                </a:cxn>
                <a:cxn ang="T59">
                  <a:pos x="T6" y="T7"/>
                </a:cxn>
                <a:cxn ang="T60">
                  <a:pos x="T8" y="T9"/>
                </a:cxn>
                <a:cxn ang="T61">
                  <a:pos x="T10" y="T11"/>
                </a:cxn>
                <a:cxn ang="T62">
                  <a:pos x="T12" y="T13"/>
                </a:cxn>
                <a:cxn ang="T63">
                  <a:pos x="T14" y="T15"/>
                </a:cxn>
                <a:cxn ang="T64">
                  <a:pos x="T16" y="T17"/>
                </a:cxn>
                <a:cxn ang="T65">
                  <a:pos x="T18" y="T19"/>
                </a:cxn>
                <a:cxn ang="T66">
                  <a:pos x="T20" y="T21"/>
                </a:cxn>
                <a:cxn ang="T67">
                  <a:pos x="T22" y="T23"/>
                </a:cxn>
                <a:cxn ang="T68">
                  <a:pos x="T24" y="T25"/>
                </a:cxn>
                <a:cxn ang="T69">
                  <a:pos x="T26" y="T27"/>
                </a:cxn>
                <a:cxn ang="T70">
                  <a:pos x="T28" y="T29"/>
                </a:cxn>
                <a:cxn ang="T71">
                  <a:pos x="T30" y="T31"/>
                </a:cxn>
                <a:cxn ang="T72">
                  <a:pos x="T32" y="T33"/>
                </a:cxn>
                <a:cxn ang="T73">
                  <a:pos x="T34" y="T35"/>
                </a:cxn>
                <a:cxn ang="T74">
                  <a:pos x="T36" y="T37"/>
                </a:cxn>
                <a:cxn ang="T75">
                  <a:pos x="T38" y="T39"/>
                </a:cxn>
                <a:cxn ang="T76">
                  <a:pos x="T40" y="T41"/>
                </a:cxn>
                <a:cxn ang="T77">
                  <a:pos x="T42" y="T43"/>
                </a:cxn>
                <a:cxn ang="T78">
                  <a:pos x="T44" y="T45"/>
                </a:cxn>
                <a:cxn ang="T79">
                  <a:pos x="T46" y="T47"/>
                </a:cxn>
                <a:cxn ang="T80">
                  <a:pos x="T48" y="T49"/>
                </a:cxn>
                <a:cxn ang="T81">
                  <a:pos x="T50" y="T51"/>
                </a:cxn>
                <a:cxn ang="T82">
                  <a:pos x="T52" y="T53"/>
                </a:cxn>
                <a:cxn ang="T83">
                  <a:pos x="T54" y="T55"/>
                </a:cxn>
              </a:cxnLst>
              <a:rect l="T84" t="T85" r="T86" b="T87"/>
              <a:pathLst>
                <a:path w="461" h="1027">
                  <a:moveTo>
                    <a:pt x="421" y="0"/>
                  </a:moveTo>
                  <a:lnTo>
                    <a:pt x="449" y="22"/>
                  </a:lnTo>
                  <a:lnTo>
                    <a:pt x="461" y="91"/>
                  </a:lnTo>
                  <a:lnTo>
                    <a:pt x="439" y="159"/>
                  </a:lnTo>
                  <a:lnTo>
                    <a:pt x="380" y="245"/>
                  </a:lnTo>
                  <a:lnTo>
                    <a:pt x="315" y="348"/>
                  </a:lnTo>
                  <a:lnTo>
                    <a:pt x="293" y="462"/>
                  </a:lnTo>
                  <a:lnTo>
                    <a:pt x="310" y="645"/>
                  </a:lnTo>
                  <a:lnTo>
                    <a:pt x="350" y="868"/>
                  </a:lnTo>
                  <a:lnTo>
                    <a:pt x="380" y="959"/>
                  </a:lnTo>
                  <a:lnTo>
                    <a:pt x="368" y="987"/>
                  </a:lnTo>
                  <a:lnTo>
                    <a:pt x="298" y="992"/>
                  </a:lnTo>
                  <a:lnTo>
                    <a:pt x="211" y="969"/>
                  </a:lnTo>
                  <a:lnTo>
                    <a:pt x="134" y="1004"/>
                  </a:lnTo>
                  <a:lnTo>
                    <a:pt x="87" y="1027"/>
                  </a:lnTo>
                  <a:lnTo>
                    <a:pt x="53" y="1022"/>
                  </a:lnTo>
                  <a:lnTo>
                    <a:pt x="0" y="959"/>
                  </a:lnTo>
                  <a:lnTo>
                    <a:pt x="53" y="936"/>
                  </a:lnTo>
                  <a:lnTo>
                    <a:pt x="187" y="908"/>
                  </a:lnTo>
                  <a:lnTo>
                    <a:pt x="263" y="936"/>
                  </a:lnTo>
                  <a:lnTo>
                    <a:pt x="315" y="936"/>
                  </a:lnTo>
                  <a:lnTo>
                    <a:pt x="310" y="890"/>
                  </a:lnTo>
                  <a:lnTo>
                    <a:pt x="258" y="616"/>
                  </a:lnTo>
                  <a:lnTo>
                    <a:pt x="222" y="456"/>
                  </a:lnTo>
                  <a:lnTo>
                    <a:pt x="228" y="376"/>
                  </a:lnTo>
                  <a:lnTo>
                    <a:pt x="280" y="227"/>
                  </a:lnTo>
                  <a:lnTo>
                    <a:pt x="333" y="91"/>
                  </a:lnTo>
                  <a:lnTo>
                    <a:pt x="421" y="0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5" name="Freeform 19"/>
            <p:cNvSpPr>
              <a:spLocks/>
            </p:cNvSpPr>
            <p:nvPr/>
          </p:nvSpPr>
          <p:spPr bwMode="auto">
            <a:xfrm flipH="1">
              <a:off x="246" y="2891"/>
              <a:ext cx="273" cy="221"/>
            </a:xfrm>
            <a:custGeom>
              <a:avLst/>
              <a:gdLst>
                <a:gd name="T0" fmla="*/ 0 w 827"/>
                <a:gd name="T1" fmla="*/ 0 h 563"/>
                <a:gd name="T2" fmla="*/ 0 w 827"/>
                <a:gd name="T3" fmla="*/ 0 h 563"/>
                <a:gd name="T4" fmla="*/ 0 w 827"/>
                <a:gd name="T5" fmla="*/ 0 h 563"/>
                <a:gd name="T6" fmla="*/ 0 w 827"/>
                <a:gd name="T7" fmla="*/ 0 h 563"/>
                <a:gd name="T8" fmla="*/ 0 w 827"/>
                <a:gd name="T9" fmla="*/ 0 h 563"/>
                <a:gd name="T10" fmla="*/ 0 w 827"/>
                <a:gd name="T11" fmla="*/ 0 h 563"/>
                <a:gd name="T12" fmla="*/ 0 w 827"/>
                <a:gd name="T13" fmla="*/ 0 h 563"/>
                <a:gd name="T14" fmla="*/ 0 w 827"/>
                <a:gd name="T15" fmla="*/ 0 h 563"/>
                <a:gd name="T16" fmla="*/ 0 w 827"/>
                <a:gd name="T17" fmla="*/ 0 h 563"/>
                <a:gd name="T18" fmla="*/ 0 w 827"/>
                <a:gd name="T19" fmla="*/ 0 h 563"/>
                <a:gd name="T20" fmla="*/ 0 w 827"/>
                <a:gd name="T21" fmla="*/ 0 h 563"/>
                <a:gd name="T22" fmla="*/ 0 w 827"/>
                <a:gd name="T23" fmla="*/ 0 h 563"/>
                <a:gd name="T24" fmla="*/ 0 w 827"/>
                <a:gd name="T25" fmla="*/ 0 h 563"/>
                <a:gd name="T26" fmla="*/ 0 w 827"/>
                <a:gd name="T27" fmla="*/ 0 h 563"/>
                <a:gd name="T28" fmla="*/ 0 w 827"/>
                <a:gd name="T29" fmla="*/ 0 h 563"/>
                <a:gd name="T30" fmla="*/ 0 w 827"/>
                <a:gd name="T31" fmla="*/ 0 h 563"/>
                <a:gd name="T32" fmla="*/ 0 w 827"/>
                <a:gd name="T33" fmla="*/ 0 h 563"/>
                <a:gd name="T34" fmla="*/ 0 w 827"/>
                <a:gd name="T35" fmla="*/ 0 h 563"/>
                <a:gd name="T36" fmla="*/ 0 w 827"/>
                <a:gd name="T37" fmla="*/ 0 h 563"/>
                <a:gd name="T38" fmla="*/ 0 w 827"/>
                <a:gd name="T39" fmla="*/ 0 h 563"/>
                <a:gd name="T40" fmla="*/ 0 w 827"/>
                <a:gd name="T41" fmla="*/ 0 h 563"/>
                <a:gd name="T42" fmla="*/ 0 w 827"/>
                <a:gd name="T43" fmla="*/ 0 h 563"/>
                <a:gd name="T44" fmla="*/ 0 w 827"/>
                <a:gd name="T45" fmla="*/ 0 h 563"/>
                <a:gd name="T46" fmla="*/ 0 w 827"/>
                <a:gd name="T47" fmla="*/ 0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6" name="Freeform 20"/>
            <p:cNvSpPr>
              <a:spLocks/>
            </p:cNvSpPr>
            <p:nvPr/>
          </p:nvSpPr>
          <p:spPr bwMode="auto">
            <a:xfrm flipH="1">
              <a:off x="240" y="2880"/>
              <a:ext cx="283" cy="238"/>
            </a:xfrm>
            <a:custGeom>
              <a:avLst/>
              <a:gdLst>
                <a:gd name="T0" fmla="*/ 0 w 856"/>
                <a:gd name="T1" fmla="*/ 0 h 606"/>
                <a:gd name="T2" fmla="*/ 0 w 856"/>
                <a:gd name="T3" fmla="*/ 0 h 606"/>
                <a:gd name="T4" fmla="*/ 0 w 856"/>
                <a:gd name="T5" fmla="*/ 0 h 606"/>
                <a:gd name="T6" fmla="*/ 0 w 856"/>
                <a:gd name="T7" fmla="*/ 0 h 606"/>
                <a:gd name="T8" fmla="*/ 0 w 856"/>
                <a:gd name="T9" fmla="*/ 0 h 606"/>
                <a:gd name="T10" fmla="*/ 0 w 856"/>
                <a:gd name="T11" fmla="*/ 0 h 606"/>
                <a:gd name="T12" fmla="*/ 0 w 856"/>
                <a:gd name="T13" fmla="*/ 0 h 606"/>
                <a:gd name="T14" fmla="*/ 0 w 856"/>
                <a:gd name="T15" fmla="*/ 0 h 606"/>
                <a:gd name="T16" fmla="*/ 0 w 856"/>
                <a:gd name="T17" fmla="*/ 0 h 606"/>
                <a:gd name="T18" fmla="*/ 0 w 856"/>
                <a:gd name="T19" fmla="*/ 0 h 606"/>
                <a:gd name="T20" fmla="*/ 0 w 856"/>
                <a:gd name="T21" fmla="*/ 0 h 606"/>
                <a:gd name="T22" fmla="*/ 0 w 856"/>
                <a:gd name="T23" fmla="*/ 0 h 606"/>
                <a:gd name="T24" fmla="*/ 0 w 856"/>
                <a:gd name="T25" fmla="*/ 0 h 606"/>
                <a:gd name="T26" fmla="*/ 0 w 856"/>
                <a:gd name="T27" fmla="*/ 0 h 606"/>
                <a:gd name="T28" fmla="*/ 0 w 856"/>
                <a:gd name="T29" fmla="*/ 0 h 606"/>
                <a:gd name="T30" fmla="*/ 0 w 856"/>
                <a:gd name="T31" fmla="*/ 0 h 606"/>
                <a:gd name="T32" fmla="*/ 0 w 856"/>
                <a:gd name="T33" fmla="*/ 0 h 606"/>
                <a:gd name="T34" fmla="*/ 0 w 856"/>
                <a:gd name="T35" fmla="*/ 0 h 606"/>
                <a:gd name="T36" fmla="*/ 0 w 856"/>
                <a:gd name="T37" fmla="*/ 0 h 606"/>
                <a:gd name="T38" fmla="*/ 0 w 856"/>
                <a:gd name="T39" fmla="*/ 0 h 606"/>
                <a:gd name="T40" fmla="*/ 0 w 856"/>
                <a:gd name="T41" fmla="*/ 0 h 606"/>
                <a:gd name="T42" fmla="*/ 0 w 856"/>
                <a:gd name="T43" fmla="*/ 0 h 606"/>
                <a:gd name="T44" fmla="*/ 0 w 856"/>
                <a:gd name="T45" fmla="*/ 0 h 606"/>
                <a:gd name="T46" fmla="*/ 0 w 856"/>
                <a:gd name="T47" fmla="*/ 0 h 606"/>
                <a:gd name="T48" fmla="*/ 0 w 856"/>
                <a:gd name="T49" fmla="*/ 0 h 606"/>
                <a:gd name="T50" fmla="*/ 0 w 856"/>
                <a:gd name="T51" fmla="*/ 0 h 606"/>
                <a:gd name="T52" fmla="*/ 0 w 856"/>
                <a:gd name="T53" fmla="*/ 0 h 606"/>
                <a:gd name="T54" fmla="*/ 0 w 856"/>
                <a:gd name="T55" fmla="*/ 0 h 606"/>
                <a:gd name="T56" fmla="*/ 0 w 856"/>
                <a:gd name="T57" fmla="*/ 0 h 606"/>
                <a:gd name="T58" fmla="*/ 0 w 856"/>
                <a:gd name="T59" fmla="*/ 0 h 606"/>
                <a:gd name="T60" fmla="*/ 0 w 856"/>
                <a:gd name="T61" fmla="*/ 0 h 606"/>
                <a:gd name="T62" fmla="*/ 0 w 856"/>
                <a:gd name="T63" fmla="*/ 0 h 606"/>
                <a:gd name="T64" fmla="*/ 0 w 856"/>
                <a:gd name="T65" fmla="*/ 0 h 606"/>
                <a:gd name="T66" fmla="*/ 0 w 856"/>
                <a:gd name="T67" fmla="*/ 0 h 606"/>
                <a:gd name="T68" fmla="*/ 0 w 856"/>
                <a:gd name="T69" fmla="*/ 0 h 606"/>
                <a:gd name="T70" fmla="*/ 0 w 856"/>
                <a:gd name="T71" fmla="*/ 0 h 606"/>
                <a:gd name="T72" fmla="*/ 0 w 856"/>
                <a:gd name="T73" fmla="*/ 0 h 606"/>
                <a:gd name="T74" fmla="*/ 0 w 856"/>
                <a:gd name="T75" fmla="*/ 0 h 606"/>
                <a:gd name="T76" fmla="*/ 0 w 856"/>
                <a:gd name="T77" fmla="*/ 0 h 606"/>
                <a:gd name="T78" fmla="*/ 0 w 856"/>
                <a:gd name="T79" fmla="*/ 0 h 606"/>
                <a:gd name="T80" fmla="*/ 0 w 856"/>
                <a:gd name="T81" fmla="*/ 0 h 606"/>
                <a:gd name="T82" fmla="*/ 0 w 856"/>
                <a:gd name="T83" fmla="*/ 0 h 606"/>
                <a:gd name="T84" fmla="*/ 0 w 856"/>
                <a:gd name="T85" fmla="*/ 0 h 606"/>
                <a:gd name="T86" fmla="*/ 0 w 856"/>
                <a:gd name="T87" fmla="*/ 0 h 606"/>
                <a:gd name="T88" fmla="*/ 0 w 856"/>
                <a:gd name="T89" fmla="*/ 0 h 606"/>
                <a:gd name="T90" fmla="*/ 0 w 856"/>
                <a:gd name="T91" fmla="*/ 0 h 606"/>
                <a:gd name="T92" fmla="*/ 0 w 856"/>
                <a:gd name="T93" fmla="*/ 0 h 606"/>
                <a:gd name="T94" fmla="*/ 0 w 856"/>
                <a:gd name="T95" fmla="*/ 0 h 606"/>
                <a:gd name="T96" fmla="*/ 0 w 856"/>
                <a:gd name="T97" fmla="*/ 0 h 606"/>
                <a:gd name="T98" fmla="*/ 0 w 856"/>
                <a:gd name="T99" fmla="*/ 0 h 606"/>
                <a:gd name="T100" fmla="*/ 0 w 856"/>
                <a:gd name="T101" fmla="*/ 0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4597" name="Oval 21"/>
            <p:cNvSpPr>
              <a:spLocks noChangeArrowheads="1"/>
            </p:cNvSpPr>
            <p:nvPr/>
          </p:nvSpPr>
          <p:spPr bwMode="auto">
            <a:xfrm rot="4286940" flipH="1">
              <a:off x="413" y="3029"/>
              <a:ext cx="55" cy="16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4598" name="Oval 22"/>
            <p:cNvSpPr>
              <a:spLocks noChangeArrowheads="1"/>
            </p:cNvSpPr>
            <p:nvPr/>
          </p:nvSpPr>
          <p:spPr bwMode="auto">
            <a:xfrm rot="4286940" flipH="1">
              <a:off x="429" y="3038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4599" name="Oval 23"/>
            <p:cNvSpPr>
              <a:spLocks noChangeArrowheads="1"/>
            </p:cNvSpPr>
            <p:nvPr/>
          </p:nvSpPr>
          <p:spPr bwMode="auto">
            <a:xfrm rot="4286940" flipH="1">
              <a:off x="430" y="3028"/>
              <a:ext cx="55" cy="17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4600" name="Oval 24"/>
            <p:cNvSpPr>
              <a:spLocks noChangeArrowheads="1"/>
            </p:cNvSpPr>
            <p:nvPr/>
          </p:nvSpPr>
          <p:spPr bwMode="auto">
            <a:xfrm rot="4286940" flipH="1">
              <a:off x="445" y="3038"/>
              <a:ext cx="32" cy="6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  <p:sp>
          <p:nvSpPr>
            <p:cNvPr id="24601" name="Oval 25"/>
            <p:cNvSpPr>
              <a:spLocks noChangeArrowheads="1"/>
            </p:cNvSpPr>
            <p:nvPr/>
          </p:nvSpPr>
          <p:spPr bwMode="auto">
            <a:xfrm flipH="1">
              <a:off x="433" y="3106"/>
              <a:ext cx="66" cy="34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buFontTx/>
                <a:buNone/>
              </a:pPr>
              <a:endParaRPr lang="en-US" altLang="en-US" sz="2400"/>
            </a:p>
          </p:txBody>
        </p:sp>
        <p:sp>
          <p:nvSpPr>
            <p:cNvPr id="24602" name="Oval 26"/>
            <p:cNvSpPr>
              <a:spLocks noChangeArrowheads="1"/>
            </p:cNvSpPr>
            <p:nvPr/>
          </p:nvSpPr>
          <p:spPr bwMode="auto">
            <a:xfrm>
              <a:off x="432" y="3264"/>
              <a:ext cx="96" cy="96"/>
            </a:xfrm>
            <a:prstGeom prst="ellipse">
              <a:avLst/>
            </a:prstGeom>
            <a:solidFill>
              <a:srgbClr val="00FFFF"/>
            </a:solidFill>
            <a:ln w="38100">
              <a:solidFill>
                <a:srgbClr val="00FFFF"/>
              </a:solidFill>
              <a:round/>
              <a:headEnd/>
              <a:tailEnd/>
            </a:ln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buFontTx/>
                <a:buNone/>
              </a:pPr>
              <a:endParaRPr lang="en-US" altLang="en-US"/>
            </a:p>
          </p:txBody>
        </p:sp>
      </p:grpSp>
      <p:sp>
        <p:nvSpPr>
          <p:cNvPr id="24583" name="Freeform 27"/>
          <p:cNvSpPr>
            <a:spLocks/>
          </p:cNvSpPr>
          <p:nvPr/>
        </p:nvSpPr>
        <p:spPr bwMode="auto">
          <a:xfrm>
            <a:off x="7456142" y="5020112"/>
            <a:ext cx="1295400" cy="1524000"/>
          </a:xfrm>
          <a:custGeom>
            <a:avLst/>
            <a:gdLst>
              <a:gd name="T0" fmla="*/ 2147483647 w 816"/>
              <a:gd name="T1" fmla="*/ 0 h 960"/>
              <a:gd name="T2" fmla="*/ 2147483647 w 816"/>
              <a:gd name="T3" fmla="*/ 2147483647 h 960"/>
              <a:gd name="T4" fmla="*/ 0 w 816"/>
              <a:gd name="T5" fmla="*/ 2147483647 h 960"/>
              <a:gd name="T6" fmla="*/ 0 60000 65536"/>
              <a:gd name="T7" fmla="*/ 0 60000 65536"/>
              <a:gd name="T8" fmla="*/ 0 60000 65536"/>
              <a:gd name="T9" fmla="*/ 0 w 816"/>
              <a:gd name="T10" fmla="*/ 0 h 960"/>
              <a:gd name="T11" fmla="*/ 816 w 816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16" h="960">
                <a:moveTo>
                  <a:pt x="384" y="0"/>
                </a:moveTo>
                <a:lnTo>
                  <a:pt x="816" y="432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5" name="Rectangle 28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Iterate over all s-t Paths</a:t>
            </a:r>
          </a:p>
        </p:txBody>
      </p:sp>
      <p:sp>
        <p:nvSpPr>
          <p:cNvPr id="36" name="Text Box 2"/>
          <p:cNvSpPr txBox="1">
            <a:spLocks noChangeArrowheads="1"/>
          </p:cNvSpPr>
          <p:nvPr/>
        </p:nvSpPr>
        <p:spPr bwMode="auto">
          <a:xfrm>
            <a:off x="381000" y="609600"/>
            <a:ext cx="85344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Precondition: </a:t>
            </a:r>
            <a:r>
              <a:rPr lang="en-US" altLang="en-US" sz="2800" i="0" dirty="0"/>
              <a:t>Directed Acyclic Graph</a:t>
            </a:r>
            <a:endParaRPr lang="en-US" altLang="en-US" sz="2800" i="0" dirty="0">
              <a:solidFill>
                <a:schemeClr val="accent2"/>
              </a:solidFill>
            </a:endParaRPr>
          </a:p>
          <a:p>
            <a:pPr eaLnBrk="1" hangingPunct="1">
              <a:buNone/>
            </a:pPr>
            <a:r>
              <a:rPr lang="en-US" altLang="en-US" sz="2800" i="0" dirty="0" err="1">
                <a:solidFill>
                  <a:schemeClr val="accent1"/>
                </a:solidFill>
              </a:rPr>
              <a:t>Postcondition</a:t>
            </a:r>
            <a:r>
              <a:rPr lang="en-US" altLang="en-US" sz="2800" i="0" dirty="0">
                <a:solidFill>
                  <a:schemeClr val="accent1"/>
                </a:solidFill>
              </a:rPr>
              <a:t>:</a:t>
            </a:r>
            <a:r>
              <a:rPr lang="en-US" altLang="en-US" sz="2800" i="0" dirty="0"/>
              <a:t> Iterate over all s-t paths.</a:t>
            </a:r>
          </a:p>
        </p:txBody>
      </p:sp>
      <p:sp>
        <p:nvSpPr>
          <p:cNvPr id="37" name="Rectangle 27"/>
          <p:cNvSpPr>
            <a:spLocks noChangeArrowheads="1"/>
          </p:cNvSpPr>
          <p:nvPr/>
        </p:nvSpPr>
        <p:spPr bwMode="auto">
          <a:xfrm>
            <a:off x="328613" y="1639431"/>
            <a:ext cx="751998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 dirty="0"/>
              <a:t>For each edge </a:t>
            </a:r>
            <a:r>
              <a:rPr lang="en-US" altLang="en-US" sz="2800" i="0" dirty="0">
                <a:solidFill>
                  <a:srgbClr val="00FFFF"/>
                </a:solidFill>
              </a:rPr>
              <a:t>&lt;</a:t>
            </a:r>
            <a:r>
              <a:rPr lang="en-US" altLang="en-US" sz="2800" i="0" dirty="0" err="1">
                <a:solidFill>
                  <a:srgbClr val="00FFFF"/>
                </a:solidFill>
              </a:rPr>
              <a:t>s,v</a:t>
            </a:r>
            <a:r>
              <a:rPr lang="en-US" altLang="en-US" sz="2800" i="0" dirty="0">
                <a:solidFill>
                  <a:srgbClr val="00FFFF"/>
                </a:solidFill>
              </a:rPr>
              <a:t>&gt;</a:t>
            </a:r>
            <a:r>
              <a:rPr lang="en-US" altLang="en-US" sz="2800" i="0" dirty="0"/>
              <a:t>,</a:t>
            </a:r>
          </a:p>
          <a:p>
            <a:pPr eaLnBrk="1" hangingPunct="1">
              <a:buFontTx/>
              <a:buNone/>
            </a:pPr>
            <a:r>
              <a:rPr lang="en-US" altLang="en-US" sz="2800" i="0" dirty="0"/>
              <a:t>  I get a friend to iterate over all </a:t>
            </a:r>
            <a:r>
              <a:rPr lang="en-US" altLang="en-US" sz="2800" i="0" dirty="0">
                <a:solidFill>
                  <a:srgbClr val="00FFFF"/>
                </a:solidFill>
              </a:rPr>
              <a:t>v-t </a:t>
            </a:r>
            <a:r>
              <a:rPr lang="en-US" altLang="en-US" sz="2800" i="0" dirty="0"/>
              <a:t>paths.  </a:t>
            </a:r>
          </a:p>
        </p:txBody>
      </p:sp>
      <p:sp>
        <p:nvSpPr>
          <p:cNvPr id="2" name="Freeform 27">
            <a:extLst>
              <a:ext uri="{FF2B5EF4-FFF2-40B4-BE49-F238E27FC236}">
                <a16:creationId xmlns:a16="http://schemas.microsoft.com/office/drawing/2014/main" id="{8EE779BE-F727-6CED-6DAD-ECF6A64EBED6}"/>
              </a:ext>
            </a:extLst>
          </p:cNvPr>
          <p:cNvSpPr>
            <a:spLocks/>
          </p:cNvSpPr>
          <p:nvPr/>
        </p:nvSpPr>
        <p:spPr bwMode="auto">
          <a:xfrm>
            <a:off x="7554752" y="5029200"/>
            <a:ext cx="1295400" cy="1524000"/>
          </a:xfrm>
          <a:custGeom>
            <a:avLst/>
            <a:gdLst>
              <a:gd name="T0" fmla="*/ 2147483647 w 816"/>
              <a:gd name="T1" fmla="*/ 0 h 960"/>
              <a:gd name="T2" fmla="*/ 2147483647 w 816"/>
              <a:gd name="T3" fmla="*/ 2147483647 h 960"/>
              <a:gd name="T4" fmla="*/ 0 w 816"/>
              <a:gd name="T5" fmla="*/ 2147483647 h 960"/>
              <a:gd name="T6" fmla="*/ 0 60000 65536"/>
              <a:gd name="T7" fmla="*/ 0 60000 65536"/>
              <a:gd name="T8" fmla="*/ 0 60000 65536"/>
              <a:gd name="T9" fmla="*/ 0 w 816"/>
              <a:gd name="T10" fmla="*/ 0 h 960"/>
              <a:gd name="T11" fmla="*/ 816 w 816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16" h="960">
                <a:moveTo>
                  <a:pt x="384" y="0"/>
                </a:moveTo>
                <a:lnTo>
                  <a:pt x="816" y="432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" name="Freeform 27">
            <a:extLst>
              <a:ext uri="{FF2B5EF4-FFF2-40B4-BE49-F238E27FC236}">
                <a16:creationId xmlns:a16="http://schemas.microsoft.com/office/drawing/2014/main" id="{A3A19D2D-046B-D3F4-7532-02CB5B63ABAC}"/>
              </a:ext>
            </a:extLst>
          </p:cNvPr>
          <p:cNvSpPr>
            <a:spLocks/>
          </p:cNvSpPr>
          <p:nvPr/>
        </p:nvSpPr>
        <p:spPr bwMode="auto">
          <a:xfrm>
            <a:off x="7653362" y="5038288"/>
            <a:ext cx="1295400" cy="1524000"/>
          </a:xfrm>
          <a:custGeom>
            <a:avLst/>
            <a:gdLst>
              <a:gd name="T0" fmla="*/ 2147483647 w 816"/>
              <a:gd name="T1" fmla="*/ 0 h 960"/>
              <a:gd name="T2" fmla="*/ 2147483647 w 816"/>
              <a:gd name="T3" fmla="*/ 2147483647 h 960"/>
              <a:gd name="T4" fmla="*/ 0 w 816"/>
              <a:gd name="T5" fmla="*/ 2147483647 h 960"/>
              <a:gd name="T6" fmla="*/ 0 60000 65536"/>
              <a:gd name="T7" fmla="*/ 0 60000 65536"/>
              <a:gd name="T8" fmla="*/ 0 60000 65536"/>
              <a:gd name="T9" fmla="*/ 0 w 816"/>
              <a:gd name="T10" fmla="*/ 0 h 960"/>
              <a:gd name="T11" fmla="*/ 816 w 816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16" h="960">
                <a:moveTo>
                  <a:pt x="384" y="0"/>
                </a:moveTo>
                <a:lnTo>
                  <a:pt x="816" y="432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4" name="Freeform 27">
            <a:extLst>
              <a:ext uri="{FF2B5EF4-FFF2-40B4-BE49-F238E27FC236}">
                <a16:creationId xmlns:a16="http://schemas.microsoft.com/office/drawing/2014/main" id="{8883190B-C1E3-A84B-0421-4FA9BAB9BF41}"/>
              </a:ext>
            </a:extLst>
          </p:cNvPr>
          <p:cNvSpPr>
            <a:spLocks/>
          </p:cNvSpPr>
          <p:nvPr/>
        </p:nvSpPr>
        <p:spPr bwMode="auto">
          <a:xfrm>
            <a:off x="7751972" y="5047376"/>
            <a:ext cx="1295400" cy="1524000"/>
          </a:xfrm>
          <a:custGeom>
            <a:avLst/>
            <a:gdLst>
              <a:gd name="T0" fmla="*/ 2147483647 w 816"/>
              <a:gd name="T1" fmla="*/ 0 h 960"/>
              <a:gd name="T2" fmla="*/ 2147483647 w 816"/>
              <a:gd name="T3" fmla="*/ 2147483647 h 960"/>
              <a:gd name="T4" fmla="*/ 0 w 816"/>
              <a:gd name="T5" fmla="*/ 2147483647 h 960"/>
              <a:gd name="T6" fmla="*/ 0 60000 65536"/>
              <a:gd name="T7" fmla="*/ 0 60000 65536"/>
              <a:gd name="T8" fmla="*/ 0 60000 65536"/>
              <a:gd name="T9" fmla="*/ 0 w 816"/>
              <a:gd name="T10" fmla="*/ 0 h 960"/>
              <a:gd name="T11" fmla="*/ 816 w 816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16" h="960">
                <a:moveTo>
                  <a:pt x="384" y="0"/>
                </a:moveTo>
                <a:lnTo>
                  <a:pt x="816" y="432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5" name="Freeform 27">
            <a:extLst>
              <a:ext uri="{FF2B5EF4-FFF2-40B4-BE49-F238E27FC236}">
                <a16:creationId xmlns:a16="http://schemas.microsoft.com/office/drawing/2014/main" id="{C48C28F7-358F-839B-243E-DA1BE755DDFF}"/>
              </a:ext>
            </a:extLst>
          </p:cNvPr>
          <p:cNvSpPr>
            <a:spLocks/>
          </p:cNvSpPr>
          <p:nvPr/>
        </p:nvSpPr>
        <p:spPr bwMode="auto">
          <a:xfrm>
            <a:off x="7850582" y="5056464"/>
            <a:ext cx="1295400" cy="1524000"/>
          </a:xfrm>
          <a:custGeom>
            <a:avLst/>
            <a:gdLst>
              <a:gd name="T0" fmla="*/ 2147483647 w 816"/>
              <a:gd name="T1" fmla="*/ 0 h 960"/>
              <a:gd name="T2" fmla="*/ 2147483647 w 816"/>
              <a:gd name="T3" fmla="*/ 2147483647 h 960"/>
              <a:gd name="T4" fmla="*/ 0 w 816"/>
              <a:gd name="T5" fmla="*/ 2147483647 h 960"/>
              <a:gd name="T6" fmla="*/ 0 60000 65536"/>
              <a:gd name="T7" fmla="*/ 0 60000 65536"/>
              <a:gd name="T8" fmla="*/ 0 60000 65536"/>
              <a:gd name="T9" fmla="*/ 0 w 816"/>
              <a:gd name="T10" fmla="*/ 0 h 960"/>
              <a:gd name="T11" fmla="*/ 816 w 816"/>
              <a:gd name="T12" fmla="*/ 960 h 960"/>
            </a:gdLst>
            <a:ahLst/>
            <a:cxnLst>
              <a:cxn ang="T6">
                <a:pos x="T0" y="T1"/>
              </a:cxn>
              <a:cxn ang="T7">
                <a:pos x="T2" y="T3"/>
              </a:cxn>
              <a:cxn ang="T8">
                <a:pos x="T4" y="T5"/>
              </a:cxn>
            </a:cxnLst>
            <a:rect l="T9" t="T10" r="T11" b="T12"/>
            <a:pathLst>
              <a:path w="816" h="960">
                <a:moveTo>
                  <a:pt x="384" y="0"/>
                </a:moveTo>
                <a:lnTo>
                  <a:pt x="816" y="432"/>
                </a:lnTo>
                <a:lnTo>
                  <a:pt x="0" y="960"/>
                </a:lnTo>
              </a:path>
            </a:pathLst>
          </a:custGeom>
          <a:noFill/>
          <a:ln w="38100" cap="flat" cmpd="sng">
            <a:solidFill>
              <a:schemeClr val="hlink"/>
            </a:solidFill>
            <a:prstDash val="solid"/>
            <a:round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6" name="Rectangle 27">
            <a:extLst>
              <a:ext uri="{FF2B5EF4-FFF2-40B4-BE49-F238E27FC236}">
                <a16:creationId xmlns:a16="http://schemas.microsoft.com/office/drawing/2014/main" id="{07081660-040E-346B-34E4-09DEDB837DA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2729805"/>
            <a:ext cx="5404749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Iterate(</a:t>
            </a:r>
            <a:r>
              <a:rPr lang="en-US" altLang="en-US" sz="2800" i="0" dirty="0" err="1">
                <a:solidFill>
                  <a:schemeClr val="accent1"/>
                </a:solidFill>
              </a:rPr>
              <a:t>G,s,t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loop over all edges &lt;</a:t>
            </a:r>
            <a:r>
              <a:rPr lang="en-US" altLang="en-US" sz="2800" i="0" dirty="0" err="1">
                <a:solidFill>
                  <a:schemeClr val="accent1"/>
                </a:solidFill>
              </a:rPr>
              <a:t>s,v</a:t>
            </a:r>
            <a:r>
              <a:rPr lang="en-US" altLang="en-US" sz="2800" i="0" dirty="0">
                <a:solidFill>
                  <a:schemeClr val="accent1"/>
                </a:solidFill>
              </a:rPr>
              <a:t>&gt;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    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      print “</a:t>
            </a:r>
            <a:r>
              <a:rPr lang="en-US" altLang="en-US" sz="2800" i="0" dirty="0">
                <a:solidFill>
                  <a:schemeClr val="accent1"/>
                </a:solidFill>
                <a:sym typeface="Symbol" panose="05050102010706020507" pitchFamily="18" charset="2"/>
              </a:rPr>
              <a:t></a:t>
            </a:r>
            <a:r>
              <a:rPr lang="en-US" altLang="en-US" sz="2800" i="0" dirty="0" err="1">
                <a:solidFill>
                  <a:schemeClr val="accent1"/>
                </a:solidFill>
              </a:rPr>
              <a:t>s,v</a:t>
            </a:r>
            <a:r>
              <a:rPr lang="en-US" altLang="en-US" sz="2800" i="0" dirty="0">
                <a:solidFill>
                  <a:schemeClr val="accent1"/>
                </a:solidFill>
                <a:sym typeface="Symbol" panose="05050102010706020507" pitchFamily="18" charset="2"/>
              </a:rPr>
              <a:t>”+    </a:t>
            </a:r>
            <a:r>
              <a:rPr lang="en-US" altLang="en-US" sz="2800" i="0" dirty="0">
                <a:solidFill>
                  <a:schemeClr val="accent1"/>
                </a:solidFill>
              </a:rPr>
              <a:t>Iterate(</a:t>
            </a:r>
            <a:r>
              <a:rPr lang="en-US" altLang="en-US" sz="2800" i="0" dirty="0" err="1">
                <a:solidFill>
                  <a:schemeClr val="accent1"/>
                </a:solidFill>
              </a:rPr>
              <a:t>G,v,t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</p:txBody>
      </p:sp>
      <p:sp>
        <p:nvSpPr>
          <p:cNvPr id="7" name="Left Brace 6">
            <a:extLst>
              <a:ext uri="{FF2B5EF4-FFF2-40B4-BE49-F238E27FC236}">
                <a16:creationId xmlns:a16="http://schemas.microsoft.com/office/drawing/2014/main" id="{56AE4719-AA59-EBED-C38C-D680505190A7}"/>
              </a:ext>
            </a:extLst>
          </p:cNvPr>
          <p:cNvSpPr/>
          <p:nvPr/>
        </p:nvSpPr>
        <p:spPr bwMode="auto">
          <a:xfrm>
            <a:off x="3432175" y="3617260"/>
            <a:ext cx="225425" cy="1384995"/>
          </a:xfrm>
          <a:prstGeom prst="leftBrac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3145976"/>
      </p:ext>
    </p:extLst>
  </p:cSld>
  <p:clrMapOvr>
    <a:masterClrMapping/>
  </p:clrMapOvr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3" descr="question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78563" y="3352800"/>
            <a:ext cx="2636837" cy="3352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" name="Rectangle 28"/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 dirty="0"/>
              <a:t>Iterate over all s-t Paths</a:t>
            </a: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381000" y="609600"/>
            <a:ext cx="85344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Precondition: </a:t>
            </a:r>
            <a:r>
              <a:rPr lang="en-US" altLang="en-US" sz="2800" i="0" dirty="0"/>
              <a:t>Directed Acyclic Graph</a:t>
            </a:r>
            <a:endParaRPr lang="en-US" altLang="en-US" sz="2800" i="0" dirty="0">
              <a:solidFill>
                <a:schemeClr val="accent2"/>
              </a:solidFill>
            </a:endParaRPr>
          </a:p>
          <a:p>
            <a:pPr eaLnBrk="1" hangingPunct="1">
              <a:buNone/>
            </a:pPr>
            <a:r>
              <a:rPr lang="en-US" altLang="en-US" sz="2800" i="0" dirty="0" err="1">
                <a:solidFill>
                  <a:schemeClr val="accent1"/>
                </a:solidFill>
              </a:rPr>
              <a:t>Postcondition</a:t>
            </a:r>
            <a:r>
              <a:rPr lang="en-US" altLang="en-US" sz="2800" i="0" dirty="0">
                <a:solidFill>
                  <a:schemeClr val="accent1"/>
                </a:solidFill>
              </a:rPr>
              <a:t>:</a:t>
            </a:r>
            <a:r>
              <a:rPr lang="en-US" altLang="en-US" sz="2800" i="0" dirty="0"/>
              <a:t> Iterate over all s-t paths.</a:t>
            </a:r>
          </a:p>
        </p:txBody>
      </p:sp>
      <p:sp>
        <p:nvSpPr>
          <p:cNvPr id="42" name="Rectangle 27"/>
          <p:cNvSpPr>
            <a:spLocks noChangeArrowheads="1"/>
          </p:cNvSpPr>
          <p:nvPr/>
        </p:nvSpPr>
        <p:spPr bwMode="auto">
          <a:xfrm>
            <a:off x="328613" y="1639431"/>
            <a:ext cx="7519987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 dirty="0"/>
              <a:t>For each edge </a:t>
            </a:r>
            <a:r>
              <a:rPr lang="en-US" altLang="en-US" sz="2800" i="0" dirty="0">
                <a:solidFill>
                  <a:srgbClr val="00FFFF"/>
                </a:solidFill>
              </a:rPr>
              <a:t>&lt;</a:t>
            </a:r>
            <a:r>
              <a:rPr lang="en-US" altLang="en-US" sz="2800" i="0" dirty="0" err="1">
                <a:solidFill>
                  <a:srgbClr val="00FFFF"/>
                </a:solidFill>
              </a:rPr>
              <a:t>s,v</a:t>
            </a:r>
            <a:r>
              <a:rPr lang="en-US" altLang="en-US" sz="2800" i="0" dirty="0">
                <a:solidFill>
                  <a:srgbClr val="00FFFF"/>
                </a:solidFill>
              </a:rPr>
              <a:t>&gt;</a:t>
            </a:r>
            <a:r>
              <a:rPr lang="en-US" altLang="en-US" sz="2800" i="0" dirty="0"/>
              <a:t>,</a:t>
            </a:r>
          </a:p>
          <a:p>
            <a:pPr eaLnBrk="1" hangingPunct="1">
              <a:buFontTx/>
              <a:buNone/>
            </a:pPr>
            <a:r>
              <a:rPr lang="en-US" altLang="en-US" sz="2800" i="0" dirty="0"/>
              <a:t>  I get a friend to iterate over all </a:t>
            </a:r>
            <a:r>
              <a:rPr lang="en-US" altLang="en-US" sz="2800" i="0" dirty="0">
                <a:solidFill>
                  <a:srgbClr val="00FFFF"/>
                </a:solidFill>
              </a:rPr>
              <a:t>v-t </a:t>
            </a:r>
            <a:r>
              <a:rPr lang="en-US" altLang="en-US" sz="2800" i="0" dirty="0"/>
              <a:t>paths.  </a:t>
            </a:r>
          </a:p>
        </p:txBody>
      </p:sp>
      <p:sp>
        <p:nvSpPr>
          <p:cNvPr id="43" name="Rectangle 27"/>
          <p:cNvSpPr>
            <a:spLocks noChangeArrowheads="1"/>
          </p:cNvSpPr>
          <p:nvPr/>
        </p:nvSpPr>
        <p:spPr bwMode="auto">
          <a:xfrm>
            <a:off x="457201" y="5294293"/>
            <a:ext cx="4267200" cy="95410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buFontTx/>
              <a:buNone/>
            </a:pPr>
            <a:r>
              <a:rPr lang="en-US" altLang="en-US" sz="2800" i="0" dirty="0"/>
              <a:t>The number of such paths </a:t>
            </a:r>
          </a:p>
          <a:p>
            <a:pPr algn="ctr" eaLnBrk="1" hangingPunct="1">
              <a:buFontTx/>
              <a:buNone/>
            </a:pPr>
            <a:r>
              <a:rPr lang="en-US" altLang="en-US" sz="2800" i="0" dirty="0"/>
              <a:t>likely is 2</a:t>
            </a:r>
            <a:r>
              <a:rPr lang="en-US" altLang="en-US" sz="2800" i="0" baseline="30000" dirty="0">
                <a:sym typeface="Symbol"/>
              </a:rPr>
              <a:t>(n)</a:t>
            </a:r>
            <a:endParaRPr lang="en-US" altLang="en-US" sz="2800" i="0" baseline="30000" dirty="0"/>
          </a:p>
        </p:txBody>
      </p:sp>
      <p:grpSp>
        <p:nvGrpSpPr>
          <p:cNvPr id="2" name="Group 6">
            <a:extLst>
              <a:ext uri="{FF2B5EF4-FFF2-40B4-BE49-F238E27FC236}">
                <a16:creationId xmlns:a16="http://schemas.microsoft.com/office/drawing/2014/main" id="{182A6ACB-1871-9CC0-9678-882F409E1B04}"/>
              </a:ext>
            </a:extLst>
          </p:cNvPr>
          <p:cNvGrpSpPr>
            <a:grpSpLocks/>
          </p:cNvGrpSpPr>
          <p:nvPr/>
        </p:nvGrpSpPr>
        <p:grpSpPr bwMode="auto">
          <a:xfrm>
            <a:off x="5562600" y="3200400"/>
            <a:ext cx="609600" cy="3352800"/>
            <a:chOff x="1536" y="2160"/>
            <a:chExt cx="384" cy="2112"/>
          </a:xfrm>
        </p:grpSpPr>
        <p:grpSp>
          <p:nvGrpSpPr>
            <p:cNvPr id="3" name="Group 7">
              <a:extLst>
                <a:ext uri="{FF2B5EF4-FFF2-40B4-BE49-F238E27FC236}">
                  <a16:creationId xmlns:a16="http://schemas.microsoft.com/office/drawing/2014/main" id="{C00372F6-A5FD-FE6C-3416-23389D8933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160"/>
              <a:ext cx="384" cy="528"/>
              <a:chOff x="1536" y="2160"/>
              <a:chExt cx="384" cy="528"/>
            </a:xfrm>
          </p:grpSpPr>
          <p:sp>
            <p:nvSpPr>
              <p:cNvPr id="17" name="Oval 8">
                <a:extLst>
                  <a:ext uri="{FF2B5EF4-FFF2-40B4-BE49-F238E27FC236}">
                    <a16:creationId xmlns:a16="http://schemas.microsoft.com/office/drawing/2014/main" id="{29F00B2F-926E-4FF4-3DED-28A1ECD70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160"/>
                <a:ext cx="96" cy="96"/>
              </a:xfrm>
              <a:prstGeom prst="ellips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8" name="Freeform 9">
                <a:extLst>
                  <a:ext uri="{FF2B5EF4-FFF2-40B4-BE49-F238E27FC236}">
                    <a16:creationId xmlns:a16="http://schemas.microsoft.com/office/drawing/2014/main" id="{DF0FF3E1-BC3C-E167-50BC-791190516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244"/>
                <a:ext cx="192" cy="444"/>
              </a:xfrm>
              <a:custGeom>
                <a:avLst/>
                <a:gdLst>
                  <a:gd name="T0" fmla="*/ 170 w 192"/>
                  <a:gd name="T1" fmla="*/ 0 h 444"/>
                  <a:gd name="T2" fmla="*/ 147 w 192"/>
                  <a:gd name="T3" fmla="*/ 15 h 444"/>
                  <a:gd name="T4" fmla="*/ 125 w 192"/>
                  <a:gd name="T5" fmla="*/ 60 h 444"/>
                  <a:gd name="T6" fmla="*/ 0 w 192"/>
                  <a:gd name="T7" fmla="*/ 204 h 444"/>
                  <a:gd name="T8" fmla="*/ 192 w 192"/>
                  <a:gd name="T9" fmla="*/ 444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444"/>
                  <a:gd name="T17" fmla="*/ 192 w 192"/>
                  <a:gd name="T18" fmla="*/ 444 h 4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444">
                    <a:moveTo>
                      <a:pt x="170" y="0"/>
                    </a:moveTo>
                    <a:cubicBezTo>
                      <a:pt x="162" y="5"/>
                      <a:pt x="153" y="8"/>
                      <a:pt x="147" y="15"/>
                    </a:cubicBezTo>
                    <a:cubicBezTo>
                      <a:pt x="138" y="27"/>
                      <a:pt x="145" y="60"/>
                      <a:pt x="125" y="60"/>
                    </a:cubicBezTo>
                    <a:lnTo>
                      <a:pt x="0" y="204"/>
                    </a:lnTo>
                    <a:lnTo>
                      <a:pt x="192" y="444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9" name="Freeform 10">
                <a:extLst>
                  <a:ext uri="{FF2B5EF4-FFF2-40B4-BE49-F238E27FC236}">
                    <a16:creationId xmlns:a16="http://schemas.microsoft.com/office/drawing/2014/main" id="{45474ED0-1558-D33D-067C-81DCA27A324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728" y="2237"/>
                <a:ext cx="192" cy="444"/>
              </a:xfrm>
              <a:custGeom>
                <a:avLst/>
                <a:gdLst>
                  <a:gd name="T0" fmla="*/ 170 w 192"/>
                  <a:gd name="T1" fmla="*/ 0 h 444"/>
                  <a:gd name="T2" fmla="*/ 147 w 192"/>
                  <a:gd name="T3" fmla="*/ 15 h 444"/>
                  <a:gd name="T4" fmla="*/ 125 w 192"/>
                  <a:gd name="T5" fmla="*/ 60 h 444"/>
                  <a:gd name="T6" fmla="*/ 0 w 192"/>
                  <a:gd name="T7" fmla="*/ 204 h 444"/>
                  <a:gd name="T8" fmla="*/ 192 w 192"/>
                  <a:gd name="T9" fmla="*/ 444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444"/>
                  <a:gd name="T17" fmla="*/ 192 w 192"/>
                  <a:gd name="T18" fmla="*/ 444 h 4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444">
                    <a:moveTo>
                      <a:pt x="170" y="0"/>
                    </a:moveTo>
                    <a:cubicBezTo>
                      <a:pt x="162" y="5"/>
                      <a:pt x="153" y="8"/>
                      <a:pt x="147" y="15"/>
                    </a:cubicBezTo>
                    <a:cubicBezTo>
                      <a:pt x="138" y="27"/>
                      <a:pt x="145" y="60"/>
                      <a:pt x="125" y="60"/>
                    </a:cubicBezTo>
                    <a:lnTo>
                      <a:pt x="0" y="204"/>
                    </a:lnTo>
                    <a:lnTo>
                      <a:pt x="192" y="444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4" name="Group 11">
              <a:extLst>
                <a:ext uri="{FF2B5EF4-FFF2-40B4-BE49-F238E27FC236}">
                  <a16:creationId xmlns:a16="http://schemas.microsoft.com/office/drawing/2014/main" id="{CE61F73C-EEEC-FA54-E00B-BEA1595FB6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2661"/>
              <a:ext cx="384" cy="528"/>
              <a:chOff x="1536" y="2160"/>
              <a:chExt cx="384" cy="528"/>
            </a:xfrm>
          </p:grpSpPr>
          <p:sp>
            <p:nvSpPr>
              <p:cNvPr id="14" name="Oval 12">
                <a:extLst>
                  <a:ext uri="{FF2B5EF4-FFF2-40B4-BE49-F238E27FC236}">
                    <a16:creationId xmlns:a16="http://schemas.microsoft.com/office/drawing/2014/main" id="{53781F8C-04F6-853D-F568-6545B1668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160"/>
                <a:ext cx="96" cy="96"/>
              </a:xfrm>
              <a:prstGeom prst="ellips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5" name="Freeform 13">
                <a:extLst>
                  <a:ext uri="{FF2B5EF4-FFF2-40B4-BE49-F238E27FC236}">
                    <a16:creationId xmlns:a16="http://schemas.microsoft.com/office/drawing/2014/main" id="{63186810-BD79-0FB9-2AC7-96FC988C7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244"/>
                <a:ext cx="192" cy="444"/>
              </a:xfrm>
              <a:custGeom>
                <a:avLst/>
                <a:gdLst>
                  <a:gd name="T0" fmla="*/ 170 w 192"/>
                  <a:gd name="T1" fmla="*/ 0 h 444"/>
                  <a:gd name="T2" fmla="*/ 147 w 192"/>
                  <a:gd name="T3" fmla="*/ 15 h 444"/>
                  <a:gd name="T4" fmla="*/ 125 w 192"/>
                  <a:gd name="T5" fmla="*/ 60 h 444"/>
                  <a:gd name="T6" fmla="*/ 0 w 192"/>
                  <a:gd name="T7" fmla="*/ 204 h 444"/>
                  <a:gd name="T8" fmla="*/ 192 w 192"/>
                  <a:gd name="T9" fmla="*/ 444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444"/>
                  <a:gd name="T17" fmla="*/ 192 w 192"/>
                  <a:gd name="T18" fmla="*/ 444 h 4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444">
                    <a:moveTo>
                      <a:pt x="170" y="0"/>
                    </a:moveTo>
                    <a:cubicBezTo>
                      <a:pt x="162" y="5"/>
                      <a:pt x="153" y="8"/>
                      <a:pt x="147" y="15"/>
                    </a:cubicBezTo>
                    <a:cubicBezTo>
                      <a:pt x="138" y="27"/>
                      <a:pt x="145" y="60"/>
                      <a:pt x="125" y="60"/>
                    </a:cubicBezTo>
                    <a:lnTo>
                      <a:pt x="0" y="204"/>
                    </a:lnTo>
                    <a:lnTo>
                      <a:pt x="192" y="444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6" name="Freeform 14">
                <a:extLst>
                  <a:ext uri="{FF2B5EF4-FFF2-40B4-BE49-F238E27FC236}">
                    <a16:creationId xmlns:a16="http://schemas.microsoft.com/office/drawing/2014/main" id="{395AC606-B6FC-E5F9-6CDC-256323DD2317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728" y="2237"/>
                <a:ext cx="192" cy="444"/>
              </a:xfrm>
              <a:custGeom>
                <a:avLst/>
                <a:gdLst>
                  <a:gd name="T0" fmla="*/ 170 w 192"/>
                  <a:gd name="T1" fmla="*/ 0 h 444"/>
                  <a:gd name="T2" fmla="*/ 147 w 192"/>
                  <a:gd name="T3" fmla="*/ 15 h 444"/>
                  <a:gd name="T4" fmla="*/ 125 w 192"/>
                  <a:gd name="T5" fmla="*/ 60 h 444"/>
                  <a:gd name="T6" fmla="*/ 0 w 192"/>
                  <a:gd name="T7" fmla="*/ 204 h 444"/>
                  <a:gd name="T8" fmla="*/ 192 w 192"/>
                  <a:gd name="T9" fmla="*/ 444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444"/>
                  <a:gd name="T17" fmla="*/ 192 w 192"/>
                  <a:gd name="T18" fmla="*/ 444 h 4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444">
                    <a:moveTo>
                      <a:pt x="170" y="0"/>
                    </a:moveTo>
                    <a:cubicBezTo>
                      <a:pt x="162" y="5"/>
                      <a:pt x="153" y="8"/>
                      <a:pt x="147" y="15"/>
                    </a:cubicBezTo>
                    <a:cubicBezTo>
                      <a:pt x="138" y="27"/>
                      <a:pt x="145" y="60"/>
                      <a:pt x="125" y="60"/>
                    </a:cubicBezTo>
                    <a:lnTo>
                      <a:pt x="0" y="204"/>
                    </a:lnTo>
                    <a:lnTo>
                      <a:pt x="192" y="444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5" name="Group 15">
              <a:extLst>
                <a:ext uri="{FF2B5EF4-FFF2-40B4-BE49-F238E27FC236}">
                  <a16:creationId xmlns:a16="http://schemas.microsoft.com/office/drawing/2014/main" id="{F34605B6-B064-4978-1A25-B458040743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3169"/>
              <a:ext cx="384" cy="528"/>
              <a:chOff x="1536" y="2160"/>
              <a:chExt cx="384" cy="528"/>
            </a:xfrm>
          </p:grpSpPr>
          <p:sp>
            <p:nvSpPr>
              <p:cNvPr id="11" name="Oval 16">
                <a:extLst>
                  <a:ext uri="{FF2B5EF4-FFF2-40B4-BE49-F238E27FC236}">
                    <a16:creationId xmlns:a16="http://schemas.microsoft.com/office/drawing/2014/main" id="{3E2FF6E5-094D-BD51-34A7-D6B559FAD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160"/>
                <a:ext cx="96" cy="96"/>
              </a:xfrm>
              <a:prstGeom prst="ellips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2" name="Freeform 17">
                <a:extLst>
                  <a:ext uri="{FF2B5EF4-FFF2-40B4-BE49-F238E27FC236}">
                    <a16:creationId xmlns:a16="http://schemas.microsoft.com/office/drawing/2014/main" id="{934C0669-A078-B842-42DD-1FABFE8F0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244"/>
                <a:ext cx="192" cy="444"/>
              </a:xfrm>
              <a:custGeom>
                <a:avLst/>
                <a:gdLst>
                  <a:gd name="T0" fmla="*/ 170 w 192"/>
                  <a:gd name="T1" fmla="*/ 0 h 444"/>
                  <a:gd name="T2" fmla="*/ 147 w 192"/>
                  <a:gd name="T3" fmla="*/ 15 h 444"/>
                  <a:gd name="T4" fmla="*/ 125 w 192"/>
                  <a:gd name="T5" fmla="*/ 60 h 444"/>
                  <a:gd name="T6" fmla="*/ 0 w 192"/>
                  <a:gd name="T7" fmla="*/ 204 h 444"/>
                  <a:gd name="T8" fmla="*/ 192 w 192"/>
                  <a:gd name="T9" fmla="*/ 444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444"/>
                  <a:gd name="T17" fmla="*/ 192 w 192"/>
                  <a:gd name="T18" fmla="*/ 444 h 4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444">
                    <a:moveTo>
                      <a:pt x="170" y="0"/>
                    </a:moveTo>
                    <a:cubicBezTo>
                      <a:pt x="162" y="5"/>
                      <a:pt x="153" y="8"/>
                      <a:pt x="147" y="15"/>
                    </a:cubicBezTo>
                    <a:cubicBezTo>
                      <a:pt x="138" y="27"/>
                      <a:pt x="145" y="60"/>
                      <a:pt x="125" y="60"/>
                    </a:cubicBezTo>
                    <a:lnTo>
                      <a:pt x="0" y="204"/>
                    </a:lnTo>
                    <a:lnTo>
                      <a:pt x="192" y="444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3" name="Freeform 18">
                <a:extLst>
                  <a:ext uri="{FF2B5EF4-FFF2-40B4-BE49-F238E27FC236}">
                    <a16:creationId xmlns:a16="http://schemas.microsoft.com/office/drawing/2014/main" id="{02CCD5D8-A164-CACC-6469-8446F0C37251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728" y="2237"/>
                <a:ext cx="192" cy="444"/>
              </a:xfrm>
              <a:custGeom>
                <a:avLst/>
                <a:gdLst>
                  <a:gd name="T0" fmla="*/ 170 w 192"/>
                  <a:gd name="T1" fmla="*/ 0 h 444"/>
                  <a:gd name="T2" fmla="*/ 147 w 192"/>
                  <a:gd name="T3" fmla="*/ 15 h 444"/>
                  <a:gd name="T4" fmla="*/ 125 w 192"/>
                  <a:gd name="T5" fmla="*/ 60 h 444"/>
                  <a:gd name="T6" fmla="*/ 0 w 192"/>
                  <a:gd name="T7" fmla="*/ 204 h 444"/>
                  <a:gd name="T8" fmla="*/ 192 w 192"/>
                  <a:gd name="T9" fmla="*/ 444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444"/>
                  <a:gd name="T17" fmla="*/ 192 w 192"/>
                  <a:gd name="T18" fmla="*/ 444 h 4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444">
                    <a:moveTo>
                      <a:pt x="170" y="0"/>
                    </a:moveTo>
                    <a:cubicBezTo>
                      <a:pt x="162" y="5"/>
                      <a:pt x="153" y="8"/>
                      <a:pt x="147" y="15"/>
                    </a:cubicBezTo>
                    <a:cubicBezTo>
                      <a:pt x="138" y="27"/>
                      <a:pt x="145" y="60"/>
                      <a:pt x="125" y="60"/>
                    </a:cubicBezTo>
                    <a:lnTo>
                      <a:pt x="0" y="204"/>
                    </a:lnTo>
                    <a:lnTo>
                      <a:pt x="192" y="444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grpSp>
          <p:nvGrpSpPr>
            <p:cNvPr id="6" name="Group 19">
              <a:extLst>
                <a:ext uri="{FF2B5EF4-FFF2-40B4-BE49-F238E27FC236}">
                  <a16:creationId xmlns:a16="http://schemas.microsoft.com/office/drawing/2014/main" id="{63DAD76B-9A82-F2B1-3A3F-10A4251F22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36" y="3670"/>
              <a:ext cx="384" cy="528"/>
              <a:chOff x="1536" y="2160"/>
              <a:chExt cx="384" cy="528"/>
            </a:xfrm>
          </p:grpSpPr>
          <p:sp>
            <p:nvSpPr>
              <p:cNvPr id="8" name="Oval 20">
                <a:extLst>
                  <a:ext uri="{FF2B5EF4-FFF2-40B4-BE49-F238E27FC236}">
                    <a16:creationId xmlns:a16="http://schemas.microsoft.com/office/drawing/2014/main" id="{EB0E293F-37F4-AA7F-F67D-2F2168FF9F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160"/>
                <a:ext cx="96" cy="96"/>
              </a:xfrm>
              <a:prstGeom prst="ellipse">
                <a:avLst/>
              </a:prstGeom>
              <a:noFill/>
              <a:ln w="381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algn="l" eaLnBrk="0" hangingPunct="0"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alt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9" name="Freeform 21">
                <a:extLst>
                  <a:ext uri="{FF2B5EF4-FFF2-40B4-BE49-F238E27FC236}">
                    <a16:creationId xmlns:a16="http://schemas.microsoft.com/office/drawing/2014/main" id="{CFE27ECC-3DE3-EDEE-B56A-66AD59483B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6" y="2244"/>
                <a:ext cx="192" cy="444"/>
              </a:xfrm>
              <a:custGeom>
                <a:avLst/>
                <a:gdLst>
                  <a:gd name="T0" fmla="*/ 170 w 192"/>
                  <a:gd name="T1" fmla="*/ 0 h 444"/>
                  <a:gd name="T2" fmla="*/ 147 w 192"/>
                  <a:gd name="T3" fmla="*/ 15 h 444"/>
                  <a:gd name="T4" fmla="*/ 125 w 192"/>
                  <a:gd name="T5" fmla="*/ 60 h 444"/>
                  <a:gd name="T6" fmla="*/ 0 w 192"/>
                  <a:gd name="T7" fmla="*/ 204 h 444"/>
                  <a:gd name="T8" fmla="*/ 192 w 192"/>
                  <a:gd name="T9" fmla="*/ 444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444"/>
                  <a:gd name="T17" fmla="*/ 192 w 192"/>
                  <a:gd name="T18" fmla="*/ 444 h 4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444">
                    <a:moveTo>
                      <a:pt x="170" y="0"/>
                    </a:moveTo>
                    <a:cubicBezTo>
                      <a:pt x="162" y="5"/>
                      <a:pt x="153" y="8"/>
                      <a:pt x="147" y="15"/>
                    </a:cubicBezTo>
                    <a:cubicBezTo>
                      <a:pt x="138" y="27"/>
                      <a:pt x="145" y="60"/>
                      <a:pt x="125" y="60"/>
                    </a:cubicBezTo>
                    <a:lnTo>
                      <a:pt x="0" y="204"/>
                    </a:lnTo>
                    <a:lnTo>
                      <a:pt x="192" y="444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  <p:sp>
            <p:nvSpPr>
              <p:cNvPr id="10" name="Freeform 22">
                <a:extLst>
                  <a:ext uri="{FF2B5EF4-FFF2-40B4-BE49-F238E27FC236}">
                    <a16:creationId xmlns:a16="http://schemas.microsoft.com/office/drawing/2014/main" id="{58EA9276-71F8-9C5F-ECC5-F27CF2B9380B}"/>
                  </a:ext>
                </a:extLst>
              </p:cNvPr>
              <p:cNvSpPr>
                <a:spLocks/>
              </p:cNvSpPr>
              <p:nvPr/>
            </p:nvSpPr>
            <p:spPr bwMode="auto">
              <a:xfrm flipH="1">
                <a:off x="1728" y="2237"/>
                <a:ext cx="192" cy="444"/>
              </a:xfrm>
              <a:custGeom>
                <a:avLst/>
                <a:gdLst>
                  <a:gd name="T0" fmla="*/ 170 w 192"/>
                  <a:gd name="T1" fmla="*/ 0 h 444"/>
                  <a:gd name="T2" fmla="*/ 147 w 192"/>
                  <a:gd name="T3" fmla="*/ 15 h 444"/>
                  <a:gd name="T4" fmla="*/ 125 w 192"/>
                  <a:gd name="T5" fmla="*/ 60 h 444"/>
                  <a:gd name="T6" fmla="*/ 0 w 192"/>
                  <a:gd name="T7" fmla="*/ 204 h 444"/>
                  <a:gd name="T8" fmla="*/ 192 w 192"/>
                  <a:gd name="T9" fmla="*/ 444 h 4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192"/>
                  <a:gd name="T16" fmla="*/ 0 h 444"/>
                  <a:gd name="T17" fmla="*/ 192 w 192"/>
                  <a:gd name="T18" fmla="*/ 444 h 444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192" h="444">
                    <a:moveTo>
                      <a:pt x="170" y="0"/>
                    </a:moveTo>
                    <a:cubicBezTo>
                      <a:pt x="162" y="5"/>
                      <a:pt x="153" y="8"/>
                      <a:pt x="147" y="15"/>
                    </a:cubicBezTo>
                    <a:cubicBezTo>
                      <a:pt x="138" y="27"/>
                      <a:pt x="145" y="60"/>
                      <a:pt x="125" y="60"/>
                    </a:cubicBezTo>
                    <a:lnTo>
                      <a:pt x="0" y="204"/>
                    </a:lnTo>
                    <a:lnTo>
                      <a:pt x="192" y="444"/>
                    </a:lnTo>
                  </a:path>
                </a:pathLst>
              </a:custGeom>
              <a:noFill/>
              <a:ln w="38100" cap="flat" cmpd="sng">
                <a:solidFill>
                  <a:srgbClr val="FF0000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pPr marL="0" marR="0" lvl="0" indent="0" algn="ctr" defTabSz="914400" rtl="0" eaLnBrk="1" fontAlgn="base" latinLnBrk="0" hangingPunct="1">
                  <a:lnSpc>
                    <a:spcPct val="100000"/>
                  </a:lnSpc>
                  <a:spcBef>
                    <a:spcPct val="0"/>
                  </a:spcBef>
                  <a:spcAft>
                    <a:spcPct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32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Times New Roman" pitchFamily="18" charset="0"/>
                  <a:ea typeface="+mn-ea"/>
                  <a:cs typeface="+mn-cs"/>
                </a:endParaRPr>
              </a:p>
            </p:txBody>
          </p:sp>
        </p:grpSp>
        <p:sp>
          <p:nvSpPr>
            <p:cNvPr id="7" name="Oval 23">
              <a:extLst>
                <a:ext uri="{FF2B5EF4-FFF2-40B4-BE49-F238E27FC236}">
                  <a16:creationId xmlns:a16="http://schemas.microsoft.com/office/drawing/2014/main" id="{DA3E59C3-2FF4-0368-E78B-C6977DF1B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80" y="4176"/>
              <a:ext cx="96" cy="96"/>
            </a:xfrm>
            <a:prstGeom prst="ellipse">
              <a:avLst/>
            </a:prstGeom>
            <a:noFill/>
            <a:ln w="381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algn="l" eaLnBrk="0" hangingPunct="0"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alt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grpSp>
        <p:nvGrpSpPr>
          <p:cNvPr id="20" name="Group 26">
            <a:extLst>
              <a:ext uri="{FF2B5EF4-FFF2-40B4-BE49-F238E27FC236}">
                <a16:creationId xmlns:a16="http://schemas.microsoft.com/office/drawing/2014/main" id="{3FCD4923-5104-0A49-A159-CD08AC14B497}"/>
              </a:ext>
            </a:extLst>
          </p:cNvPr>
          <p:cNvGrpSpPr>
            <a:grpSpLocks/>
          </p:cNvGrpSpPr>
          <p:nvPr/>
        </p:nvGrpSpPr>
        <p:grpSpPr bwMode="auto">
          <a:xfrm>
            <a:off x="6324600" y="3505200"/>
            <a:ext cx="2133600" cy="3048000"/>
            <a:chOff x="3984" y="2208"/>
            <a:chExt cx="1344" cy="1920"/>
          </a:xfrm>
        </p:grpSpPr>
        <p:sp>
          <p:nvSpPr>
            <p:cNvPr id="21" name="Freeform 27">
              <a:extLst>
                <a:ext uri="{FF2B5EF4-FFF2-40B4-BE49-F238E27FC236}">
                  <a16:creationId xmlns:a16="http://schemas.microsoft.com/office/drawing/2014/main" id="{26A666BA-E65A-A9DD-853C-CD491E966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4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2" name="Freeform 28">
              <a:extLst>
                <a:ext uri="{FF2B5EF4-FFF2-40B4-BE49-F238E27FC236}">
                  <a16:creationId xmlns:a16="http://schemas.microsoft.com/office/drawing/2014/main" id="{12A14CFB-64F6-A170-4B75-282049945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0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3" name="Freeform 29">
              <a:extLst>
                <a:ext uri="{FF2B5EF4-FFF2-40B4-BE49-F238E27FC236}">
                  <a16:creationId xmlns:a16="http://schemas.microsoft.com/office/drawing/2014/main" id="{E04EACEB-D319-0554-9459-30E4512BC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6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4" name="Freeform 30">
              <a:extLst>
                <a:ext uri="{FF2B5EF4-FFF2-40B4-BE49-F238E27FC236}">
                  <a16:creationId xmlns:a16="http://schemas.microsoft.com/office/drawing/2014/main" id="{2C270C6F-8584-85FE-3B5C-6DADB2329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5" name="Freeform 31">
              <a:extLst>
                <a:ext uri="{FF2B5EF4-FFF2-40B4-BE49-F238E27FC236}">
                  <a16:creationId xmlns:a16="http://schemas.microsoft.com/office/drawing/2014/main" id="{BC304941-8A6B-69C8-F020-88D57531C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6" name="Freeform 32">
              <a:extLst>
                <a:ext uri="{FF2B5EF4-FFF2-40B4-BE49-F238E27FC236}">
                  <a16:creationId xmlns:a16="http://schemas.microsoft.com/office/drawing/2014/main" id="{CE67F589-7F4B-C159-002C-E920A4661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7" name="Freeform 33">
              <a:extLst>
                <a:ext uri="{FF2B5EF4-FFF2-40B4-BE49-F238E27FC236}">
                  <a16:creationId xmlns:a16="http://schemas.microsoft.com/office/drawing/2014/main" id="{BE5F6241-060F-B3D7-B1B0-5DC58D3F1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  <p:sp>
          <p:nvSpPr>
            <p:cNvPr id="28" name="Freeform 34">
              <a:extLst>
                <a:ext uri="{FF2B5EF4-FFF2-40B4-BE49-F238E27FC236}">
                  <a16:creationId xmlns:a16="http://schemas.microsoft.com/office/drawing/2014/main" id="{E5EC6172-58E5-DE94-C87E-DD3C69673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208"/>
              <a:ext cx="672" cy="1920"/>
            </a:xfrm>
            <a:custGeom>
              <a:avLst/>
              <a:gdLst>
                <a:gd name="T0" fmla="*/ 672 w 672"/>
                <a:gd name="T1" fmla="*/ 0 h 1920"/>
                <a:gd name="T2" fmla="*/ 576 w 672"/>
                <a:gd name="T3" fmla="*/ 384 h 1920"/>
                <a:gd name="T4" fmla="*/ 336 w 672"/>
                <a:gd name="T5" fmla="*/ 960 h 1920"/>
                <a:gd name="T6" fmla="*/ 0 w 672"/>
                <a:gd name="T7" fmla="*/ 1392 h 1920"/>
                <a:gd name="T8" fmla="*/ 576 w 672"/>
                <a:gd name="T9" fmla="*/ 1920 h 19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672"/>
                <a:gd name="T16" fmla="*/ 0 h 1920"/>
                <a:gd name="T17" fmla="*/ 672 w 672"/>
                <a:gd name="T18" fmla="*/ 1920 h 1920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672" h="1920">
                  <a:moveTo>
                    <a:pt x="672" y="0"/>
                  </a:moveTo>
                  <a:lnTo>
                    <a:pt x="576" y="384"/>
                  </a:lnTo>
                  <a:lnTo>
                    <a:pt x="336" y="960"/>
                  </a:lnTo>
                  <a:lnTo>
                    <a:pt x="0" y="1392"/>
                  </a:lnTo>
                  <a:lnTo>
                    <a:pt x="576" y="1920"/>
                  </a:ln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pPr marL="0" marR="0" lvl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Times New Roman" pitchFamily="18" charset="0"/>
                <a:ea typeface="+mn-ea"/>
                <a:cs typeface="+mn-cs"/>
              </a:endParaRPr>
            </a:p>
          </p:txBody>
        </p:sp>
      </p:grpSp>
      <p:sp>
        <p:nvSpPr>
          <p:cNvPr id="29" name="Rectangle 27">
            <a:extLst>
              <a:ext uri="{FF2B5EF4-FFF2-40B4-BE49-F238E27FC236}">
                <a16:creationId xmlns:a16="http://schemas.microsoft.com/office/drawing/2014/main" id="{F9E4163A-0972-D7F8-94F2-65B718A7B5D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2729805"/>
            <a:ext cx="5404749" cy="181588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algn="l" eaLnBrk="0" hangingPunct="0"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Iterate(</a:t>
            </a:r>
            <a:r>
              <a:rPr lang="en-US" altLang="en-US" sz="2800" i="0" dirty="0" err="1">
                <a:solidFill>
                  <a:schemeClr val="accent1"/>
                </a:solidFill>
              </a:rPr>
              <a:t>G,s,t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loop over all edges &lt;</a:t>
            </a:r>
            <a:r>
              <a:rPr lang="en-US" altLang="en-US" sz="2800" i="0" dirty="0" err="1">
                <a:solidFill>
                  <a:schemeClr val="accent1"/>
                </a:solidFill>
              </a:rPr>
              <a:t>s,v</a:t>
            </a:r>
            <a:r>
              <a:rPr lang="en-US" altLang="en-US" sz="2800" i="0" dirty="0">
                <a:solidFill>
                  <a:schemeClr val="accent1"/>
                </a:solidFill>
              </a:rPr>
              <a:t>&gt;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    </a:t>
            </a:r>
          </a:p>
          <a:p>
            <a:pPr eaLnBrk="1" hangingPunct="1">
              <a:buFontTx/>
              <a:buNone/>
            </a:pPr>
            <a:r>
              <a:rPr lang="en-US" altLang="en-US" sz="2800" i="0" dirty="0">
                <a:solidFill>
                  <a:schemeClr val="accent1"/>
                </a:solidFill>
              </a:rPr>
              <a:t>           print “</a:t>
            </a:r>
            <a:r>
              <a:rPr lang="en-US" altLang="en-US" sz="2800" i="0" dirty="0">
                <a:solidFill>
                  <a:schemeClr val="accent1"/>
                </a:solidFill>
                <a:sym typeface="Symbol" panose="05050102010706020507" pitchFamily="18" charset="2"/>
              </a:rPr>
              <a:t></a:t>
            </a:r>
            <a:r>
              <a:rPr lang="en-US" altLang="en-US" sz="2800" i="0" dirty="0" err="1">
                <a:solidFill>
                  <a:schemeClr val="accent1"/>
                </a:solidFill>
              </a:rPr>
              <a:t>s,v</a:t>
            </a:r>
            <a:r>
              <a:rPr lang="en-US" altLang="en-US" sz="2800" i="0" dirty="0">
                <a:solidFill>
                  <a:schemeClr val="accent1"/>
                </a:solidFill>
                <a:sym typeface="Symbol" panose="05050102010706020507" pitchFamily="18" charset="2"/>
              </a:rPr>
              <a:t>”+    </a:t>
            </a:r>
            <a:r>
              <a:rPr lang="en-US" altLang="en-US" sz="2800" i="0" dirty="0">
                <a:solidFill>
                  <a:schemeClr val="accent1"/>
                </a:solidFill>
              </a:rPr>
              <a:t>Iterate(</a:t>
            </a:r>
            <a:r>
              <a:rPr lang="en-US" altLang="en-US" sz="2800" i="0" dirty="0" err="1">
                <a:solidFill>
                  <a:schemeClr val="accent1"/>
                </a:solidFill>
              </a:rPr>
              <a:t>G,v,t</a:t>
            </a:r>
            <a:r>
              <a:rPr lang="en-US" altLang="en-US" sz="2800" i="0" dirty="0">
                <a:solidFill>
                  <a:schemeClr val="accent1"/>
                </a:solidFill>
              </a:rPr>
              <a:t>)</a:t>
            </a:r>
          </a:p>
        </p:txBody>
      </p:sp>
      <p:sp>
        <p:nvSpPr>
          <p:cNvPr id="30" name="Left Brace 29">
            <a:extLst>
              <a:ext uri="{FF2B5EF4-FFF2-40B4-BE49-F238E27FC236}">
                <a16:creationId xmlns:a16="http://schemas.microsoft.com/office/drawing/2014/main" id="{4D558A6D-46DD-A9A6-CEC9-6AD729605942}"/>
              </a:ext>
            </a:extLst>
          </p:cNvPr>
          <p:cNvSpPr/>
          <p:nvPr/>
        </p:nvSpPr>
        <p:spPr bwMode="auto">
          <a:xfrm>
            <a:off x="3432175" y="3617260"/>
            <a:ext cx="225425" cy="1384995"/>
          </a:xfrm>
          <a:prstGeom prst="leftBrace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5551953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0450" name="Text Box 3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grpSp>
        <p:nvGrpSpPr>
          <p:cNvPr id="2" name="Group 26"/>
          <p:cNvGrpSpPr>
            <a:grpSpLocks/>
          </p:cNvGrpSpPr>
          <p:nvPr/>
        </p:nvGrpSpPr>
        <p:grpSpPr bwMode="auto">
          <a:xfrm>
            <a:off x="517525" y="1085850"/>
            <a:ext cx="3600450" cy="5619750"/>
            <a:chOff x="517525" y="1085850"/>
            <a:chExt cx="3600450" cy="5619750"/>
          </a:xfrm>
        </p:grpSpPr>
        <p:pic>
          <p:nvPicPr>
            <p:cNvPr id="360456" name="Picture 8" descr="capture5"/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39825" y="3352800"/>
              <a:ext cx="1908175" cy="18859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360457" name="Picture 9" descr="capture8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143000" y="1646238"/>
              <a:ext cx="1085850" cy="86836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360458" name="Text Box 10"/>
            <p:cNvSpPr txBox="1">
              <a:spLocks noChangeArrowheads="1"/>
            </p:cNvSpPr>
            <p:nvPr/>
          </p:nvSpPr>
          <p:spPr bwMode="auto">
            <a:xfrm>
              <a:off x="517525" y="1085850"/>
              <a:ext cx="21844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if </a:t>
              </a:r>
              <a:r>
                <a:rPr lang="en-US" altLang="en-US"/>
                <a:t>n</a:t>
              </a:r>
              <a:r>
                <a:rPr lang="en-US" altLang="en-US" i="0"/>
                <a:t>=0, draw</a:t>
              </a:r>
            </a:p>
          </p:txBody>
        </p:sp>
        <p:sp>
          <p:nvSpPr>
            <p:cNvPr id="360459" name="Text Box 11"/>
            <p:cNvSpPr txBox="1">
              <a:spLocks noChangeArrowheads="1"/>
            </p:cNvSpPr>
            <p:nvPr/>
          </p:nvSpPr>
          <p:spPr bwMode="auto">
            <a:xfrm>
              <a:off x="593725" y="2762250"/>
              <a:ext cx="1833563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else draw </a:t>
              </a:r>
            </a:p>
          </p:txBody>
        </p:sp>
        <p:grpSp>
          <p:nvGrpSpPr>
            <p:cNvPr id="360460" name="Group 15"/>
            <p:cNvGrpSpPr>
              <a:grpSpLocks/>
            </p:cNvGrpSpPr>
            <p:nvPr/>
          </p:nvGrpSpPr>
          <p:grpSpPr bwMode="auto">
            <a:xfrm flipH="1">
              <a:off x="2971800" y="4724400"/>
              <a:ext cx="381000" cy="993775"/>
              <a:chOff x="2308" y="1513"/>
              <a:chExt cx="1162" cy="2570"/>
            </a:xfrm>
          </p:grpSpPr>
          <p:grpSp>
            <p:nvGrpSpPr>
              <p:cNvPr id="360462" name="Group 16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0470" name="Freeform 17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1" name="Freeform 18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2" name="Freeform 19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3" name="Freeform 20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4" name="Freeform 21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0475" name="Freeform 22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0463" name="Freeform 23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4" name="Freeform 24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0465" name="Oval 25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0466" name="Oval 26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0467" name="Oval 27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0468" name="Oval 28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0469" name="Oval 29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360461" name="Text Box 31"/>
            <p:cNvSpPr txBox="1">
              <a:spLocks noChangeArrowheads="1"/>
            </p:cNvSpPr>
            <p:nvPr/>
          </p:nvSpPr>
          <p:spPr bwMode="auto">
            <a:xfrm>
              <a:off x="762000" y="5638800"/>
              <a:ext cx="335597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And recursively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Draw here with </a:t>
              </a:r>
              <a:r>
                <a:rPr lang="en-US" altLang="en-US"/>
                <a:t>n</a:t>
              </a:r>
              <a:r>
                <a:rPr lang="en-US" altLang="en-US" i="0"/>
                <a:t>-1</a:t>
              </a:r>
            </a:p>
          </p:txBody>
        </p:sp>
      </p:grpSp>
      <p:sp>
        <p:nvSpPr>
          <p:cNvPr id="220192" name="Rectangle 32"/>
          <p:cNvSpPr>
            <a:spLocks noChangeArrowheads="1"/>
          </p:cNvSpPr>
          <p:nvPr/>
        </p:nvSpPr>
        <p:spPr bwMode="auto">
          <a:xfrm>
            <a:off x="4267200" y="1524000"/>
            <a:ext cx="4495800" cy="4191000"/>
          </a:xfrm>
          <a:prstGeom prst="rect">
            <a:avLst/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220193" name="Oval 33"/>
          <p:cNvSpPr>
            <a:spLocks noChangeArrowheads="1"/>
          </p:cNvSpPr>
          <p:nvPr/>
        </p:nvSpPr>
        <p:spPr bwMode="auto">
          <a:xfrm>
            <a:off x="4381500" y="1663700"/>
            <a:ext cx="4267200" cy="3962400"/>
          </a:xfrm>
          <a:prstGeom prst="ellipse">
            <a:avLst/>
          </a:prstGeom>
          <a:noFill/>
          <a:ln w="38100">
            <a:solidFill>
              <a:schemeClr val="bg2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220196" name="Rectangle 36"/>
          <p:cNvSpPr>
            <a:spLocks noChangeArrowheads="1"/>
          </p:cNvSpPr>
          <p:nvPr/>
        </p:nvSpPr>
        <p:spPr bwMode="auto">
          <a:xfrm>
            <a:off x="3886200" y="944563"/>
            <a:ext cx="116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sp>
        <p:nvSpPr>
          <p:cNvPr id="220197" name="Rectangle 37"/>
          <p:cNvSpPr>
            <a:spLocks noChangeArrowheads="1"/>
          </p:cNvSpPr>
          <p:nvPr/>
        </p:nvSpPr>
        <p:spPr bwMode="auto">
          <a:xfrm>
            <a:off x="4591050" y="1630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201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201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01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01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2019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2019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201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201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0192" grpId="0" animBg="1" autoUpdateAnimBg="0"/>
      <p:bldP spid="220193" grpId="0" animBg="1" autoUpdateAnimBg="0"/>
      <p:bldP spid="220196" grpId="0" autoUpdateAnimBg="0"/>
      <p:bldP spid="220197" grpId="0" autoUpdateAnimBg="0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1474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1475" name="Picture 3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9825" y="3352800"/>
            <a:ext cx="1908175" cy="188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1476" name="Picture 4" descr="capture8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646238"/>
            <a:ext cx="1085850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1477" name="Text Box 5"/>
          <p:cNvSpPr txBox="1">
            <a:spLocks noChangeArrowheads="1"/>
          </p:cNvSpPr>
          <p:nvPr/>
        </p:nvSpPr>
        <p:spPr bwMode="auto">
          <a:xfrm>
            <a:off x="517525" y="1085850"/>
            <a:ext cx="2184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=0, draw</a:t>
            </a:r>
          </a:p>
        </p:txBody>
      </p:sp>
      <p:sp>
        <p:nvSpPr>
          <p:cNvPr id="361478" name="Text Box 6"/>
          <p:cNvSpPr txBox="1">
            <a:spLocks noChangeArrowheads="1"/>
          </p:cNvSpPr>
          <p:nvPr/>
        </p:nvSpPr>
        <p:spPr bwMode="auto">
          <a:xfrm>
            <a:off x="593725" y="2762250"/>
            <a:ext cx="1833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else draw </a:t>
            </a:r>
          </a:p>
        </p:txBody>
      </p:sp>
      <p:grpSp>
        <p:nvGrpSpPr>
          <p:cNvPr id="361479" name="Group 7"/>
          <p:cNvGrpSpPr>
            <a:grpSpLocks/>
          </p:cNvGrpSpPr>
          <p:nvPr/>
        </p:nvGrpSpPr>
        <p:grpSpPr bwMode="auto">
          <a:xfrm flipH="1">
            <a:off x="2971800" y="4724400"/>
            <a:ext cx="381000" cy="993775"/>
            <a:chOff x="2308" y="1513"/>
            <a:chExt cx="1162" cy="2570"/>
          </a:xfrm>
        </p:grpSpPr>
        <p:grpSp>
          <p:nvGrpSpPr>
            <p:cNvPr id="361487" name="Group 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61495" name="Freeform 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6" name="Freeform 1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7" name="Freeform 1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8" name="Freeform 1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499" name="Freeform 1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1500" name="Freeform 1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1488" name="Freeform 1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89" name="Freeform 1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1490" name="Oval 1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91" name="Oval 1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92" name="Oval 1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93" name="Oval 2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94" name="Oval 2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61480" name="Text Box 22"/>
          <p:cNvSpPr txBox="1">
            <a:spLocks noChangeArrowheads="1"/>
          </p:cNvSpPr>
          <p:nvPr/>
        </p:nvSpPr>
        <p:spPr bwMode="auto">
          <a:xfrm>
            <a:off x="762000" y="5638800"/>
            <a:ext cx="3355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recursively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Draw here with </a:t>
            </a:r>
            <a:r>
              <a:rPr lang="en-US" altLang="en-US"/>
              <a:t>n</a:t>
            </a:r>
            <a:r>
              <a:rPr lang="en-US" altLang="en-US" i="0"/>
              <a:t>-1</a:t>
            </a:r>
          </a:p>
        </p:txBody>
      </p:sp>
      <p:sp>
        <p:nvSpPr>
          <p:cNvPr id="361481" name="Rectangle 23"/>
          <p:cNvSpPr>
            <a:spLocks noChangeArrowheads="1"/>
          </p:cNvSpPr>
          <p:nvPr/>
        </p:nvSpPr>
        <p:spPr bwMode="auto">
          <a:xfrm>
            <a:off x="4267200" y="1524000"/>
            <a:ext cx="4495800" cy="4191000"/>
          </a:xfrm>
          <a:prstGeom prst="rect">
            <a:avLst/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1482" name="Rectangle 25"/>
          <p:cNvSpPr>
            <a:spLocks noChangeArrowheads="1"/>
          </p:cNvSpPr>
          <p:nvPr/>
        </p:nvSpPr>
        <p:spPr bwMode="auto">
          <a:xfrm>
            <a:off x="3886200" y="944563"/>
            <a:ext cx="116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sp>
        <p:nvSpPr>
          <p:cNvPr id="248858" name="Rectangle 26"/>
          <p:cNvSpPr>
            <a:spLocks noChangeArrowheads="1"/>
          </p:cNvSpPr>
          <p:nvPr/>
        </p:nvSpPr>
        <p:spPr bwMode="auto">
          <a:xfrm>
            <a:off x="4591050" y="1630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=1</a:t>
            </a:r>
          </a:p>
        </p:txBody>
      </p:sp>
      <p:grpSp>
        <p:nvGrpSpPr>
          <p:cNvPr id="4" name="Group 29"/>
          <p:cNvGrpSpPr>
            <a:grpSpLocks noChangeAspect="1"/>
          </p:cNvGrpSpPr>
          <p:nvPr/>
        </p:nvGrpSpPr>
        <p:grpSpPr bwMode="auto">
          <a:xfrm rot="-714942">
            <a:off x="4637088" y="1847850"/>
            <a:ext cx="3821112" cy="3562350"/>
            <a:chOff x="2688" y="960"/>
            <a:chExt cx="2832" cy="2640"/>
          </a:xfrm>
        </p:grpSpPr>
        <p:sp>
          <p:nvSpPr>
            <p:cNvPr id="361485" name="Rectangle 27"/>
            <p:cNvSpPr>
              <a:spLocks noChangeAspect="1" noChangeArrowheads="1"/>
            </p:cNvSpPr>
            <p:nvPr/>
          </p:nvSpPr>
          <p:spPr bwMode="auto">
            <a:xfrm>
              <a:off x="2688" y="960"/>
              <a:ext cx="2832" cy="2640"/>
            </a:xfrm>
            <a:prstGeom prst="rect">
              <a:avLst/>
            </a:prstGeom>
            <a:noFill/>
            <a:ln w="3810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1486" name="Oval 28"/>
            <p:cNvSpPr>
              <a:spLocks noChangeAspect="1" noChangeArrowheads="1"/>
            </p:cNvSpPr>
            <p:nvPr/>
          </p:nvSpPr>
          <p:spPr bwMode="auto">
            <a:xfrm>
              <a:off x="2760" y="1048"/>
              <a:ext cx="2688" cy="2496"/>
            </a:xfrm>
            <a:prstGeom prst="ellipse">
              <a:avLst/>
            </a:prstGeom>
            <a:noFill/>
            <a:ln w="38100">
              <a:solidFill>
                <a:schemeClr val="bg2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88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88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88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8858" grpId="0" autoUpdateAnimBg="0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2498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2499" name="Picture 3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9825" y="3352800"/>
            <a:ext cx="1908175" cy="188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2500" name="Picture 4" descr="capture8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646238"/>
            <a:ext cx="1085850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2501" name="Text Box 5"/>
          <p:cNvSpPr txBox="1">
            <a:spLocks noChangeArrowheads="1"/>
          </p:cNvSpPr>
          <p:nvPr/>
        </p:nvSpPr>
        <p:spPr bwMode="auto">
          <a:xfrm>
            <a:off x="517525" y="1085850"/>
            <a:ext cx="2184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=0, draw</a:t>
            </a:r>
          </a:p>
        </p:txBody>
      </p:sp>
      <p:sp>
        <p:nvSpPr>
          <p:cNvPr id="362502" name="Text Box 6"/>
          <p:cNvSpPr txBox="1">
            <a:spLocks noChangeArrowheads="1"/>
          </p:cNvSpPr>
          <p:nvPr/>
        </p:nvSpPr>
        <p:spPr bwMode="auto">
          <a:xfrm>
            <a:off x="593725" y="2762250"/>
            <a:ext cx="1833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else draw </a:t>
            </a:r>
          </a:p>
        </p:txBody>
      </p:sp>
      <p:grpSp>
        <p:nvGrpSpPr>
          <p:cNvPr id="362503" name="Group 7"/>
          <p:cNvGrpSpPr>
            <a:grpSpLocks/>
          </p:cNvGrpSpPr>
          <p:nvPr/>
        </p:nvGrpSpPr>
        <p:grpSpPr bwMode="auto">
          <a:xfrm flipH="1">
            <a:off x="2971800" y="4724400"/>
            <a:ext cx="381000" cy="993775"/>
            <a:chOff x="2308" y="1513"/>
            <a:chExt cx="1162" cy="2570"/>
          </a:xfrm>
        </p:grpSpPr>
        <p:grpSp>
          <p:nvGrpSpPr>
            <p:cNvPr id="362513" name="Group 8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62521" name="Freeform 9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2" name="Freeform 10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3" name="Freeform 11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4" name="Freeform 12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5" name="Freeform 13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2526" name="Freeform 14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2514" name="Freeform 15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5" name="Freeform 16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2516" name="Oval 17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2517" name="Oval 18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2518" name="Oval 19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2519" name="Oval 20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2520" name="Oval 21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62504" name="Text Box 22"/>
          <p:cNvSpPr txBox="1">
            <a:spLocks noChangeArrowheads="1"/>
          </p:cNvSpPr>
          <p:nvPr/>
        </p:nvSpPr>
        <p:spPr bwMode="auto">
          <a:xfrm>
            <a:off x="762000" y="5638800"/>
            <a:ext cx="3355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recursively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Draw here with </a:t>
            </a:r>
            <a:r>
              <a:rPr lang="en-US" altLang="en-US"/>
              <a:t>n</a:t>
            </a:r>
            <a:r>
              <a:rPr lang="en-US" altLang="en-US" i="0"/>
              <a:t>-1</a:t>
            </a:r>
          </a:p>
        </p:txBody>
      </p:sp>
      <p:sp>
        <p:nvSpPr>
          <p:cNvPr id="362505" name="Rectangle 23"/>
          <p:cNvSpPr>
            <a:spLocks noChangeArrowheads="1"/>
          </p:cNvSpPr>
          <p:nvPr/>
        </p:nvSpPr>
        <p:spPr bwMode="auto">
          <a:xfrm>
            <a:off x="4267200" y="1524000"/>
            <a:ext cx="4495800" cy="4191000"/>
          </a:xfrm>
          <a:prstGeom prst="rect">
            <a:avLst/>
          </a:prstGeom>
          <a:noFill/>
          <a:ln w="38100">
            <a:solidFill>
              <a:schemeClr val="bg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2506" name="Rectangle 24"/>
          <p:cNvSpPr>
            <a:spLocks noChangeArrowheads="1"/>
          </p:cNvSpPr>
          <p:nvPr/>
        </p:nvSpPr>
        <p:spPr bwMode="auto">
          <a:xfrm>
            <a:off x="3886200" y="944563"/>
            <a:ext cx="116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=3</a:t>
            </a:r>
          </a:p>
        </p:txBody>
      </p:sp>
      <p:sp>
        <p:nvSpPr>
          <p:cNvPr id="249881" name="Rectangle 25"/>
          <p:cNvSpPr>
            <a:spLocks noChangeArrowheads="1"/>
          </p:cNvSpPr>
          <p:nvPr/>
        </p:nvSpPr>
        <p:spPr bwMode="auto">
          <a:xfrm>
            <a:off x="4591050" y="1630363"/>
            <a:ext cx="8191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  <a:r>
              <a:rPr lang="en-US" altLang="en-US" i="0"/>
              <a:t>=2</a:t>
            </a:r>
          </a:p>
        </p:txBody>
      </p:sp>
      <p:grpSp>
        <p:nvGrpSpPr>
          <p:cNvPr id="4" name="Group 43"/>
          <p:cNvGrpSpPr>
            <a:grpSpLocks noChangeAspect="1"/>
          </p:cNvGrpSpPr>
          <p:nvPr/>
        </p:nvGrpSpPr>
        <p:grpSpPr bwMode="auto">
          <a:xfrm rot="-1051078">
            <a:off x="4713288" y="1943100"/>
            <a:ext cx="3592512" cy="3349625"/>
            <a:chOff x="2688" y="960"/>
            <a:chExt cx="2832" cy="2640"/>
          </a:xfrm>
        </p:grpSpPr>
        <p:sp>
          <p:nvSpPr>
            <p:cNvPr id="362509" name="Rectangle 39"/>
            <p:cNvSpPr>
              <a:spLocks noChangeAspect="1" noChangeArrowheads="1"/>
            </p:cNvSpPr>
            <p:nvPr/>
          </p:nvSpPr>
          <p:spPr bwMode="auto">
            <a:xfrm>
              <a:off x="2688" y="960"/>
              <a:ext cx="2832" cy="2640"/>
            </a:xfrm>
            <a:prstGeom prst="rect">
              <a:avLst/>
            </a:prstGeom>
            <a:noFill/>
            <a:ln w="38100">
              <a:solidFill>
                <a:schemeClr val="bg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362510" name="Group 40"/>
            <p:cNvGrpSpPr>
              <a:grpSpLocks noChangeAspect="1"/>
            </p:cNvGrpSpPr>
            <p:nvPr/>
          </p:nvGrpSpPr>
          <p:grpSpPr bwMode="auto">
            <a:xfrm rot="-714942">
              <a:off x="2921" y="1164"/>
              <a:ext cx="2407" cy="2244"/>
              <a:chOff x="2688" y="960"/>
              <a:chExt cx="2832" cy="2640"/>
            </a:xfrm>
          </p:grpSpPr>
          <p:sp>
            <p:nvSpPr>
              <p:cNvPr id="362511" name="Rectangle 41"/>
              <p:cNvSpPr>
                <a:spLocks noChangeAspect="1" noChangeArrowheads="1"/>
              </p:cNvSpPr>
              <p:nvPr/>
            </p:nvSpPr>
            <p:spPr bwMode="auto">
              <a:xfrm>
                <a:off x="2688" y="960"/>
                <a:ext cx="2832" cy="2640"/>
              </a:xfrm>
              <a:prstGeom prst="rect">
                <a:avLst/>
              </a:prstGeom>
              <a:noFill/>
              <a:ln w="38100">
                <a:solidFill>
                  <a:schemeClr val="bg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2512" name="Oval 42"/>
              <p:cNvSpPr>
                <a:spLocks noChangeAspect="1" noChangeArrowheads="1"/>
              </p:cNvSpPr>
              <p:nvPr/>
            </p:nvSpPr>
            <p:spPr bwMode="auto">
              <a:xfrm>
                <a:off x="2760" y="1048"/>
                <a:ext cx="2688" cy="2496"/>
              </a:xfrm>
              <a:prstGeom prst="ellipse">
                <a:avLst/>
              </a:prstGeom>
              <a:noFill/>
              <a:ln w="38100">
                <a:solidFill>
                  <a:schemeClr val="bg2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98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98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98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9881" grpId="0" autoUpdateAnimBg="0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3522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247811" name="Picture 3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91000" y="1570038"/>
            <a:ext cx="4903788" cy="47545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524" name="Picture 4" descr="capture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39825" y="3352800"/>
            <a:ext cx="1908175" cy="18859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3525" name="Picture 5" descr="capture8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143000" y="1646238"/>
            <a:ext cx="1085850" cy="8683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3526" name="Text Box 6"/>
          <p:cNvSpPr txBox="1">
            <a:spLocks noChangeArrowheads="1"/>
          </p:cNvSpPr>
          <p:nvPr/>
        </p:nvSpPr>
        <p:spPr bwMode="auto">
          <a:xfrm>
            <a:off x="517525" y="1085850"/>
            <a:ext cx="2184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=0, draw</a:t>
            </a:r>
          </a:p>
        </p:txBody>
      </p:sp>
      <p:sp>
        <p:nvSpPr>
          <p:cNvPr id="363527" name="Text Box 7"/>
          <p:cNvSpPr txBox="1">
            <a:spLocks noChangeArrowheads="1"/>
          </p:cNvSpPr>
          <p:nvPr/>
        </p:nvSpPr>
        <p:spPr bwMode="auto">
          <a:xfrm>
            <a:off x="593725" y="2762250"/>
            <a:ext cx="18335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else draw </a:t>
            </a:r>
          </a:p>
        </p:txBody>
      </p:sp>
      <p:grpSp>
        <p:nvGrpSpPr>
          <p:cNvPr id="363528" name="Group 8"/>
          <p:cNvGrpSpPr>
            <a:grpSpLocks/>
          </p:cNvGrpSpPr>
          <p:nvPr/>
        </p:nvGrpSpPr>
        <p:grpSpPr bwMode="auto">
          <a:xfrm flipH="1">
            <a:off x="2971800" y="4724400"/>
            <a:ext cx="381000" cy="993775"/>
            <a:chOff x="2308" y="1513"/>
            <a:chExt cx="1162" cy="2570"/>
          </a:xfrm>
        </p:grpSpPr>
        <p:grpSp>
          <p:nvGrpSpPr>
            <p:cNvPr id="363531" name="Group 9"/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363539" name="Freeform 10"/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0" name="Freeform 11"/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1" name="Freeform 12"/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2" name="Freeform 13"/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3" name="Freeform 14"/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3544" name="Freeform 15"/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63532" name="Freeform 16"/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3" name="Freeform 17"/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3534" name="Oval 18"/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3535" name="Oval 19"/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3536" name="Oval 20"/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3537" name="Oval 21"/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3538" name="Oval 22"/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363529" name="Text Box 23"/>
          <p:cNvSpPr txBox="1">
            <a:spLocks noChangeArrowheads="1"/>
          </p:cNvSpPr>
          <p:nvPr/>
        </p:nvSpPr>
        <p:spPr bwMode="auto">
          <a:xfrm>
            <a:off x="762000" y="5638800"/>
            <a:ext cx="3355975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And recursively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Draw here with </a:t>
            </a:r>
            <a:r>
              <a:rPr lang="en-US" altLang="en-US"/>
              <a:t>n</a:t>
            </a:r>
            <a:r>
              <a:rPr lang="en-US" altLang="en-US" i="0"/>
              <a:t>-1</a:t>
            </a:r>
          </a:p>
        </p:txBody>
      </p:sp>
      <p:sp>
        <p:nvSpPr>
          <p:cNvPr id="363530" name="Rectangle 24"/>
          <p:cNvSpPr>
            <a:spLocks noChangeArrowheads="1"/>
          </p:cNvSpPr>
          <p:nvPr/>
        </p:nvSpPr>
        <p:spPr bwMode="auto">
          <a:xfrm>
            <a:off x="3886200" y="944563"/>
            <a:ext cx="1371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if </a:t>
            </a:r>
            <a:r>
              <a:rPr lang="en-US" altLang="en-US"/>
              <a:t>n</a:t>
            </a:r>
            <a:r>
              <a:rPr lang="en-US" altLang="en-US" i="0"/>
              <a:t>=30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78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546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4547" name="Picture 4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06563" y="763588"/>
            <a:ext cx="5532437" cy="19796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4548" name="Picture 5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3700" y="2743200"/>
            <a:ext cx="8355013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8"/>
          <p:cNvGrpSpPr>
            <a:grpSpLocks/>
          </p:cNvGrpSpPr>
          <p:nvPr/>
        </p:nvGrpSpPr>
        <p:grpSpPr bwMode="auto">
          <a:xfrm>
            <a:off x="2057400" y="3352800"/>
            <a:ext cx="1371600" cy="596900"/>
            <a:chOff x="1296" y="2112"/>
            <a:chExt cx="864" cy="376"/>
          </a:xfrm>
        </p:grpSpPr>
        <p:sp>
          <p:nvSpPr>
            <p:cNvPr id="364563" name="Rectangle 6"/>
            <p:cNvSpPr>
              <a:spLocks noChangeArrowheads="1"/>
            </p:cNvSpPr>
            <p:nvPr/>
          </p:nvSpPr>
          <p:spPr bwMode="auto">
            <a:xfrm>
              <a:off x="2072" y="2440"/>
              <a:ext cx="88" cy="48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64" name="Rectangle 7"/>
            <p:cNvSpPr>
              <a:spLocks noChangeArrowheads="1"/>
            </p:cNvSpPr>
            <p:nvPr/>
          </p:nvSpPr>
          <p:spPr bwMode="auto">
            <a:xfrm>
              <a:off x="1296" y="211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=1</a:t>
              </a:r>
            </a:p>
          </p:txBody>
        </p:sp>
      </p:grpSp>
      <p:grpSp>
        <p:nvGrpSpPr>
          <p:cNvPr id="3" name="Group 12"/>
          <p:cNvGrpSpPr>
            <a:grpSpLocks/>
          </p:cNvGrpSpPr>
          <p:nvPr/>
        </p:nvGrpSpPr>
        <p:grpSpPr bwMode="auto">
          <a:xfrm>
            <a:off x="2057400" y="3352800"/>
            <a:ext cx="1409700" cy="685800"/>
            <a:chOff x="1296" y="2112"/>
            <a:chExt cx="888" cy="432"/>
          </a:xfrm>
        </p:grpSpPr>
        <p:sp>
          <p:nvSpPr>
            <p:cNvPr id="364561" name="Rectangle 10"/>
            <p:cNvSpPr>
              <a:spLocks noChangeArrowheads="1"/>
            </p:cNvSpPr>
            <p:nvPr/>
          </p:nvSpPr>
          <p:spPr bwMode="auto">
            <a:xfrm rot="2992896">
              <a:off x="2044" y="2404"/>
              <a:ext cx="192" cy="88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62" name="Rectangle 11"/>
            <p:cNvSpPr>
              <a:spLocks noChangeArrowheads="1"/>
            </p:cNvSpPr>
            <p:nvPr/>
          </p:nvSpPr>
          <p:spPr bwMode="auto">
            <a:xfrm>
              <a:off x="1296" y="211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=2</a:t>
              </a:r>
            </a:p>
          </p:txBody>
        </p:sp>
      </p:grpSp>
      <p:grpSp>
        <p:nvGrpSpPr>
          <p:cNvPr id="4" name="Group 16"/>
          <p:cNvGrpSpPr>
            <a:grpSpLocks/>
          </p:cNvGrpSpPr>
          <p:nvPr/>
        </p:nvGrpSpPr>
        <p:grpSpPr bwMode="auto">
          <a:xfrm>
            <a:off x="2057400" y="3352800"/>
            <a:ext cx="1616075" cy="736600"/>
            <a:chOff x="1296" y="2112"/>
            <a:chExt cx="1018" cy="464"/>
          </a:xfrm>
        </p:grpSpPr>
        <p:sp>
          <p:nvSpPr>
            <p:cNvPr id="364559" name="Rectangle 14"/>
            <p:cNvSpPr>
              <a:spLocks noChangeArrowheads="1"/>
            </p:cNvSpPr>
            <p:nvPr/>
          </p:nvSpPr>
          <p:spPr bwMode="auto">
            <a:xfrm rot="5699865">
              <a:off x="1994" y="2256"/>
              <a:ext cx="432" cy="208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60" name="Rectangle 15"/>
            <p:cNvSpPr>
              <a:spLocks noChangeArrowheads="1"/>
            </p:cNvSpPr>
            <p:nvPr/>
          </p:nvSpPr>
          <p:spPr bwMode="auto">
            <a:xfrm>
              <a:off x="1296" y="211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=3</a:t>
              </a:r>
            </a:p>
          </p:txBody>
        </p:sp>
      </p:grpSp>
      <p:grpSp>
        <p:nvGrpSpPr>
          <p:cNvPr id="5" name="Group 20"/>
          <p:cNvGrpSpPr>
            <a:grpSpLocks/>
          </p:cNvGrpSpPr>
          <p:nvPr/>
        </p:nvGrpSpPr>
        <p:grpSpPr bwMode="auto">
          <a:xfrm>
            <a:off x="2057400" y="3352800"/>
            <a:ext cx="3106738" cy="914400"/>
            <a:chOff x="1296" y="2098"/>
            <a:chExt cx="1957" cy="576"/>
          </a:xfrm>
        </p:grpSpPr>
        <p:sp>
          <p:nvSpPr>
            <p:cNvPr id="364557" name="Rectangle 18"/>
            <p:cNvSpPr>
              <a:spLocks noChangeArrowheads="1"/>
            </p:cNvSpPr>
            <p:nvPr/>
          </p:nvSpPr>
          <p:spPr bwMode="auto">
            <a:xfrm rot="8507812">
              <a:off x="1839" y="2098"/>
              <a:ext cx="1414" cy="576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58" name="Rectangle 19"/>
            <p:cNvSpPr>
              <a:spLocks noChangeArrowheads="1"/>
            </p:cNvSpPr>
            <p:nvPr/>
          </p:nvSpPr>
          <p:spPr bwMode="auto">
            <a:xfrm>
              <a:off x="1296" y="211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=4</a:t>
              </a:r>
            </a:p>
          </p:txBody>
        </p:sp>
      </p:grp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457200" y="2895600"/>
            <a:ext cx="8228013" cy="3817938"/>
            <a:chOff x="291" y="1824"/>
            <a:chExt cx="5183" cy="2405"/>
          </a:xfrm>
        </p:grpSpPr>
        <p:sp>
          <p:nvSpPr>
            <p:cNvPr id="364555" name="Rectangle 22"/>
            <p:cNvSpPr>
              <a:spLocks noChangeArrowheads="1"/>
            </p:cNvSpPr>
            <p:nvPr/>
          </p:nvSpPr>
          <p:spPr bwMode="auto">
            <a:xfrm rot="-10769233">
              <a:off x="291" y="1824"/>
              <a:ext cx="5183" cy="2405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4556" name="Rectangle 23"/>
            <p:cNvSpPr>
              <a:spLocks noChangeArrowheads="1"/>
            </p:cNvSpPr>
            <p:nvPr/>
          </p:nvSpPr>
          <p:spPr bwMode="auto">
            <a:xfrm>
              <a:off x="1296" y="2102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=5</a:t>
              </a:r>
            </a:p>
          </p:txBody>
        </p:sp>
      </p:grpSp>
      <p:sp>
        <p:nvSpPr>
          <p:cNvPr id="221210" name="Rectangle 26"/>
          <p:cNvSpPr>
            <a:spLocks noChangeArrowheads="1"/>
          </p:cNvSpPr>
          <p:nvPr/>
        </p:nvSpPr>
        <p:spPr bwMode="auto">
          <a:xfrm>
            <a:off x="2438400" y="1600200"/>
            <a:ext cx="1168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hlink"/>
                </a:solidFill>
              </a:rPr>
              <a:t>if </a:t>
            </a:r>
            <a:r>
              <a:rPr lang="en-US" altLang="en-US">
                <a:solidFill>
                  <a:schemeClr val="hlink"/>
                </a:solidFill>
              </a:rPr>
              <a:t>n</a:t>
            </a:r>
            <a:r>
              <a:rPr lang="en-US" altLang="en-US" i="0">
                <a:solidFill>
                  <a:schemeClr val="hlink"/>
                </a:solidFill>
              </a:rPr>
              <a:t>=0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1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12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12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1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1210" grpId="0" autoUpdateAnimBg="0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5570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5571" name="Picture 3" descr="capture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6225" y="3648075"/>
            <a:ext cx="8677275" cy="2600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65572" name="Picture 4" descr="capture5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9238" y="1371600"/>
            <a:ext cx="6103937" cy="1954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" name="Group 9"/>
          <p:cNvGrpSpPr>
            <a:grpSpLocks/>
          </p:cNvGrpSpPr>
          <p:nvPr/>
        </p:nvGrpSpPr>
        <p:grpSpPr bwMode="auto">
          <a:xfrm>
            <a:off x="381000" y="3962400"/>
            <a:ext cx="1320800" cy="2133600"/>
            <a:chOff x="240" y="2496"/>
            <a:chExt cx="832" cy="1344"/>
          </a:xfrm>
        </p:grpSpPr>
        <p:sp>
          <p:nvSpPr>
            <p:cNvPr id="365587" name="Rectangle 6"/>
            <p:cNvSpPr>
              <a:spLocks noChangeArrowheads="1"/>
            </p:cNvSpPr>
            <p:nvPr/>
          </p:nvSpPr>
          <p:spPr bwMode="auto">
            <a:xfrm>
              <a:off x="240" y="3792"/>
              <a:ext cx="88" cy="48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8" name="Rectangle 7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=1</a:t>
              </a:r>
            </a:p>
          </p:txBody>
        </p:sp>
      </p:grpSp>
      <p:sp>
        <p:nvSpPr>
          <p:cNvPr id="222216" name="Rectangle 8"/>
          <p:cNvSpPr>
            <a:spLocks noChangeArrowheads="1"/>
          </p:cNvSpPr>
          <p:nvPr/>
        </p:nvSpPr>
        <p:spPr bwMode="auto">
          <a:xfrm>
            <a:off x="2209800" y="2316163"/>
            <a:ext cx="1168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hlink"/>
                </a:solidFill>
              </a:rPr>
              <a:t>if </a:t>
            </a:r>
            <a:r>
              <a:rPr lang="en-US" altLang="en-US">
                <a:solidFill>
                  <a:schemeClr val="hlink"/>
                </a:solidFill>
              </a:rPr>
              <a:t>n</a:t>
            </a:r>
            <a:r>
              <a:rPr lang="en-US" altLang="en-US" i="0">
                <a:solidFill>
                  <a:schemeClr val="hlink"/>
                </a:solidFill>
              </a:rPr>
              <a:t>=0</a:t>
            </a:r>
          </a:p>
        </p:txBody>
      </p:sp>
      <p:grpSp>
        <p:nvGrpSpPr>
          <p:cNvPr id="3" name="Group 13"/>
          <p:cNvGrpSpPr>
            <a:grpSpLocks/>
          </p:cNvGrpSpPr>
          <p:nvPr/>
        </p:nvGrpSpPr>
        <p:grpSpPr bwMode="auto">
          <a:xfrm>
            <a:off x="381000" y="3962400"/>
            <a:ext cx="1320800" cy="2133600"/>
            <a:chOff x="240" y="2496"/>
            <a:chExt cx="832" cy="1344"/>
          </a:xfrm>
        </p:grpSpPr>
        <p:sp>
          <p:nvSpPr>
            <p:cNvPr id="365585" name="Rectangle 11"/>
            <p:cNvSpPr>
              <a:spLocks noChangeArrowheads="1"/>
            </p:cNvSpPr>
            <p:nvPr/>
          </p:nvSpPr>
          <p:spPr bwMode="auto">
            <a:xfrm>
              <a:off x="240" y="3744"/>
              <a:ext cx="192" cy="96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6" name="Rectangle 12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=2</a:t>
              </a:r>
            </a:p>
          </p:txBody>
        </p:sp>
      </p:grpSp>
      <p:grpSp>
        <p:nvGrpSpPr>
          <p:cNvPr id="4" name="Group 17"/>
          <p:cNvGrpSpPr>
            <a:grpSpLocks/>
          </p:cNvGrpSpPr>
          <p:nvPr/>
        </p:nvGrpSpPr>
        <p:grpSpPr bwMode="auto">
          <a:xfrm>
            <a:off x="381000" y="3962400"/>
            <a:ext cx="1320800" cy="2133600"/>
            <a:chOff x="240" y="2496"/>
            <a:chExt cx="832" cy="1344"/>
          </a:xfrm>
        </p:grpSpPr>
        <p:sp>
          <p:nvSpPr>
            <p:cNvPr id="365583" name="Rectangle 15"/>
            <p:cNvSpPr>
              <a:spLocks noChangeArrowheads="1"/>
            </p:cNvSpPr>
            <p:nvPr/>
          </p:nvSpPr>
          <p:spPr bwMode="auto">
            <a:xfrm>
              <a:off x="240" y="3648"/>
              <a:ext cx="624" cy="192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4" name="Rectangle 16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=3</a:t>
              </a:r>
            </a:p>
          </p:txBody>
        </p:sp>
      </p:grpSp>
      <p:grpSp>
        <p:nvGrpSpPr>
          <p:cNvPr id="5" name="Group 21"/>
          <p:cNvGrpSpPr>
            <a:grpSpLocks/>
          </p:cNvGrpSpPr>
          <p:nvPr/>
        </p:nvGrpSpPr>
        <p:grpSpPr bwMode="auto">
          <a:xfrm>
            <a:off x="381000" y="3962400"/>
            <a:ext cx="2743200" cy="2171700"/>
            <a:chOff x="240" y="2496"/>
            <a:chExt cx="1728" cy="1368"/>
          </a:xfrm>
        </p:grpSpPr>
        <p:sp>
          <p:nvSpPr>
            <p:cNvPr id="365581" name="Rectangle 19"/>
            <p:cNvSpPr>
              <a:spLocks noChangeArrowheads="1"/>
            </p:cNvSpPr>
            <p:nvPr/>
          </p:nvSpPr>
          <p:spPr bwMode="auto">
            <a:xfrm>
              <a:off x="240" y="3264"/>
              <a:ext cx="1728" cy="600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2" name="Rectangle 20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=4</a:t>
              </a:r>
            </a:p>
          </p:txBody>
        </p:sp>
      </p:grpSp>
      <p:grpSp>
        <p:nvGrpSpPr>
          <p:cNvPr id="6" name="Group 25"/>
          <p:cNvGrpSpPr>
            <a:grpSpLocks/>
          </p:cNvGrpSpPr>
          <p:nvPr/>
        </p:nvGrpSpPr>
        <p:grpSpPr bwMode="auto">
          <a:xfrm>
            <a:off x="381000" y="3733800"/>
            <a:ext cx="8305800" cy="2400300"/>
            <a:chOff x="240" y="2352"/>
            <a:chExt cx="5232" cy="1512"/>
          </a:xfrm>
        </p:grpSpPr>
        <p:sp>
          <p:nvSpPr>
            <p:cNvPr id="365579" name="Rectangle 23"/>
            <p:cNvSpPr>
              <a:spLocks noChangeArrowheads="1"/>
            </p:cNvSpPr>
            <p:nvPr/>
          </p:nvSpPr>
          <p:spPr bwMode="auto">
            <a:xfrm>
              <a:off x="240" y="2352"/>
              <a:ext cx="5232" cy="1512"/>
            </a:xfrm>
            <a:prstGeom prst="rect">
              <a:avLst/>
            </a:prstGeom>
            <a:noFill/>
            <a:ln w="12700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65580" name="Rectangle 24"/>
            <p:cNvSpPr>
              <a:spLocks noChangeArrowheads="1"/>
            </p:cNvSpPr>
            <p:nvPr/>
          </p:nvSpPr>
          <p:spPr bwMode="auto">
            <a:xfrm>
              <a:off x="336" y="2496"/>
              <a:ext cx="736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>
                  <a:solidFill>
                    <a:schemeClr val="hlink"/>
                  </a:solidFill>
                </a:rPr>
                <a:t>if </a:t>
              </a:r>
              <a:r>
                <a:rPr lang="en-US" altLang="en-US">
                  <a:solidFill>
                    <a:schemeClr val="hlink"/>
                  </a:solidFill>
                </a:rPr>
                <a:t>n</a:t>
              </a:r>
              <a:r>
                <a:rPr lang="en-US" altLang="en-US" i="0">
                  <a:solidFill>
                    <a:schemeClr val="hlink"/>
                  </a:solidFill>
                </a:rPr>
                <a:t>=5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2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2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2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22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  <p:subTnLst>
                                    <p:set>
                                      <p:cBhvr override="childStyle">
                                        <p:cTn dur="1" fill="hold" display="0" masterRel="nextClick" afterEffect="1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sub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2216" grpId="0" autoUpdateAnimBg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6594" name="Text Box 2"/>
          <p:cNvSpPr txBox="1">
            <a:spLocks noChangeArrowheads="1"/>
          </p:cNvSpPr>
          <p:nvPr/>
        </p:nvSpPr>
        <p:spPr bwMode="auto">
          <a:xfrm>
            <a:off x="2816225" y="58738"/>
            <a:ext cx="4170363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Recursive Images</a:t>
            </a:r>
          </a:p>
        </p:txBody>
      </p:sp>
      <p:pic>
        <p:nvPicPr>
          <p:cNvPr id="366595" name="Picture 3" descr="capture6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4178300"/>
            <a:ext cx="8686800" cy="2603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6596" name="Text Box 21"/>
          <p:cNvSpPr txBox="1">
            <a:spLocks noChangeArrowheads="1"/>
          </p:cNvSpPr>
          <p:nvPr/>
        </p:nvSpPr>
        <p:spPr bwMode="auto">
          <a:xfrm>
            <a:off x="1127125" y="1162050"/>
            <a:ext cx="28321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L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  <a:r>
              <a:rPr lang="en-US" altLang="en-US" i="0" baseline="30000"/>
              <a:t>4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 i="0"/>
              <a:t> </a:t>
            </a:r>
            <a:r>
              <a:rPr lang="en-US" altLang="en-US"/>
              <a:t>L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</a:t>
            </a:r>
            <a:endParaRPr lang="en-US" altLang="en-US" i="0" baseline="30000"/>
          </a:p>
        </p:txBody>
      </p:sp>
      <p:sp>
        <p:nvSpPr>
          <p:cNvPr id="250918" name="Rectangle 38"/>
          <p:cNvSpPr>
            <a:spLocks noChangeArrowheads="1"/>
          </p:cNvSpPr>
          <p:nvPr/>
        </p:nvSpPr>
        <p:spPr bwMode="auto">
          <a:xfrm>
            <a:off x="5410200" y="1004888"/>
            <a:ext cx="911225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>
                <a:latin typeface="Symbol" pitchFamily="18" charset="2"/>
              </a:rPr>
              <a:t>Þ</a:t>
            </a:r>
            <a:r>
              <a:rPr lang="en-US" altLang="en-US" i="0"/>
              <a:t> </a:t>
            </a:r>
            <a:r>
              <a:rPr lang="en-US" altLang="en-US" sz="3600" i="0">
                <a:latin typeface="Symbol" pitchFamily="18" charset="2"/>
              </a:rPr>
              <a:t>¥</a:t>
            </a:r>
          </a:p>
        </p:txBody>
      </p:sp>
      <p:pic>
        <p:nvPicPr>
          <p:cNvPr id="366598" name="Picture 40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19238" y="2159000"/>
            <a:ext cx="6103937" cy="19542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0921" name="Rectangle 41"/>
          <p:cNvSpPr>
            <a:spLocks noChangeArrowheads="1"/>
          </p:cNvSpPr>
          <p:nvPr/>
        </p:nvSpPr>
        <p:spPr bwMode="auto">
          <a:xfrm>
            <a:off x="3962400" y="1143000"/>
            <a:ext cx="12969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(</a:t>
            </a:r>
            <a:r>
              <a:rPr lang="en-US" altLang="en-US" i="0" baseline="30000"/>
              <a:t>4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 i="0"/>
              <a:t>)</a:t>
            </a:r>
            <a:r>
              <a:rPr lang="en-US" altLang="en-US" baseline="30000"/>
              <a:t>n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09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09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09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509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509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0918" grpId="0" autoUpdateAnimBg="0"/>
      <p:bldP spid="250921" grpId="0" autoUpdateAnimBg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7618" name="Picture 2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7619" name="Rectangle 5"/>
          <p:cNvSpPr>
            <a:spLocks noChangeArrowheads="1"/>
          </p:cNvSpPr>
          <p:nvPr/>
        </p:nvSpPr>
        <p:spPr bwMode="auto">
          <a:xfrm>
            <a:off x="609600" y="28194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7620" name="Rectangle 6"/>
          <p:cNvSpPr>
            <a:spLocks noChangeArrowheads="1"/>
          </p:cNvSpPr>
          <p:nvPr/>
        </p:nvSpPr>
        <p:spPr bwMode="auto">
          <a:xfrm>
            <a:off x="3048000" y="9906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8" name="Rectangle 2"/>
          <p:cNvSpPr>
            <a:spLocks noGrp="1" noChangeArrowheads="1"/>
          </p:cNvSpPr>
          <p:nvPr>
            <p:ph type="title"/>
          </p:nvPr>
        </p:nvSpPr>
        <p:spPr>
          <a:xfrm>
            <a:off x="937846" y="738554"/>
            <a:ext cx="7772400" cy="1143000"/>
          </a:xfrm>
        </p:spPr>
        <p:txBody>
          <a:bodyPr/>
          <a:lstStyle/>
          <a:p>
            <a:pPr algn="l" eaLnBrk="1" hangingPunct="1"/>
            <a:r>
              <a:rPr lang="en-US" altLang="en-US" sz="3200" dirty="0"/>
              <a:t>Induction</a:t>
            </a:r>
          </a:p>
        </p:txBody>
      </p:sp>
      <p:graphicFrame>
        <p:nvGraphicFramePr>
          <p:cNvPr id="152579" name="Object 3"/>
          <p:cNvGraphicFramePr>
            <a:graphicFrameLocks noChangeAspect="1"/>
          </p:cNvGraphicFramePr>
          <p:nvPr/>
        </p:nvGraphicFramePr>
        <p:xfrm>
          <a:off x="1376363" y="4371975"/>
          <a:ext cx="5700712" cy="19526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3149600" imgH="927100" progId="">
                  <p:embed/>
                </p:oleObj>
              </mc:Choice>
              <mc:Fallback>
                <p:oleObj name="Equation" r:id="rId3" imgW="3149600" imgH="927100" progId="">
                  <p:embed/>
                  <p:pic>
                    <p:nvPicPr>
                      <p:cNvPr id="152579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376363" y="4371975"/>
                        <a:ext cx="5700712" cy="19526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152580" name="Object 4"/>
          <p:cNvGraphicFramePr>
            <a:graphicFrameLocks noChangeAspect="1"/>
          </p:cNvGraphicFramePr>
          <p:nvPr/>
        </p:nvGraphicFramePr>
        <p:xfrm>
          <a:off x="1447800" y="1628775"/>
          <a:ext cx="3225800" cy="18764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1854200" imgH="927100" progId="">
                  <p:embed/>
                </p:oleObj>
              </mc:Choice>
              <mc:Fallback>
                <p:oleObj name="Equation" r:id="rId5" imgW="1854200" imgH="927100" progId="">
                  <p:embed/>
                  <p:pic>
                    <p:nvPicPr>
                      <p:cNvPr id="152580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447800" y="1628775"/>
                        <a:ext cx="3225800" cy="18764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2581" name="Rectangle 5"/>
          <p:cNvSpPr>
            <a:spLocks noChangeArrowheads="1"/>
          </p:cNvSpPr>
          <p:nvPr/>
        </p:nvSpPr>
        <p:spPr bwMode="auto">
          <a:xfrm>
            <a:off x="762000" y="35052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tx2"/>
                </a:solidFill>
              </a:rPr>
              <a:t> Strong Induction</a:t>
            </a:r>
          </a:p>
        </p:txBody>
      </p:sp>
      <p:graphicFrame>
        <p:nvGraphicFramePr>
          <p:cNvPr id="152582" name="Object 2"/>
          <p:cNvGraphicFramePr>
            <a:graphicFrameLocks noChangeAspect="1"/>
          </p:cNvGraphicFramePr>
          <p:nvPr/>
        </p:nvGraphicFramePr>
        <p:xfrm>
          <a:off x="6934200" y="228600"/>
          <a:ext cx="2209800" cy="10302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7" imgW="4832350" imgH="2254250" progId="">
                  <p:embed/>
                </p:oleObj>
              </mc:Choice>
              <mc:Fallback>
                <p:oleObj name="Clip" r:id="rId7" imgW="4832350" imgH="2254250" progId="">
                  <p:embed/>
                  <p:pic>
                    <p:nvPicPr>
                      <p:cNvPr id="152582" name="Object 2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34200" y="228600"/>
                        <a:ext cx="2209800" cy="10302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Rectangle 2"/>
          <p:cNvSpPr txBox="1">
            <a:spLocks noChangeArrowheads="1"/>
          </p:cNvSpPr>
          <p:nvPr/>
        </p:nvSpPr>
        <p:spPr bwMode="auto">
          <a:xfrm>
            <a:off x="762000" y="-2286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i="0" kern="0"/>
              <a:t>Friends &amp; Strong Induction</a:t>
            </a:r>
          </a:p>
        </p:txBody>
      </p:sp>
    </p:spTree>
    <p:extLst>
      <p:ext uri="{BB962C8B-B14F-4D97-AF65-F5344CB8AC3E}">
        <p14:creationId xmlns:p14="http://schemas.microsoft.com/office/powerpoint/2010/main" val="13869120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25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25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25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25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525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525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258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258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5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25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25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578" grpId="0"/>
      <p:bldP spid="15258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42" name="Picture 2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8643" name="Rectangle 5"/>
          <p:cNvSpPr>
            <a:spLocks noChangeArrowheads="1"/>
          </p:cNvSpPr>
          <p:nvPr/>
        </p:nvSpPr>
        <p:spPr bwMode="auto">
          <a:xfrm>
            <a:off x="914400" y="1447800"/>
            <a:ext cx="7315200" cy="47244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8644" name="Rectangle 6"/>
          <p:cNvSpPr>
            <a:spLocks noChangeArrowheads="1"/>
          </p:cNvSpPr>
          <p:nvPr/>
        </p:nvSpPr>
        <p:spPr bwMode="auto">
          <a:xfrm>
            <a:off x="609600" y="28194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8645" name="Rectangle 7"/>
          <p:cNvSpPr>
            <a:spLocks noChangeArrowheads="1"/>
          </p:cNvSpPr>
          <p:nvPr/>
        </p:nvSpPr>
        <p:spPr bwMode="auto">
          <a:xfrm>
            <a:off x="3048000" y="9906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9666" name="Picture 2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69667" name="Line 3"/>
          <p:cNvSpPr>
            <a:spLocks noChangeShapeType="1"/>
          </p:cNvSpPr>
          <p:nvPr/>
        </p:nvSpPr>
        <p:spPr bwMode="auto">
          <a:xfrm>
            <a:off x="762000" y="2895600"/>
            <a:ext cx="80010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9668" name="Line 4"/>
          <p:cNvSpPr>
            <a:spLocks noChangeShapeType="1"/>
          </p:cNvSpPr>
          <p:nvPr/>
        </p:nvSpPr>
        <p:spPr bwMode="auto">
          <a:xfrm>
            <a:off x="3124200" y="1219200"/>
            <a:ext cx="0" cy="5257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69669" name="Rectangle 5"/>
          <p:cNvSpPr>
            <a:spLocks noChangeArrowheads="1"/>
          </p:cNvSpPr>
          <p:nvPr/>
        </p:nvSpPr>
        <p:spPr bwMode="auto">
          <a:xfrm>
            <a:off x="914400" y="1447800"/>
            <a:ext cx="2209800" cy="1371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9670" name="Rectangle 6"/>
          <p:cNvSpPr>
            <a:spLocks noChangeArrowheads="1"/>
          </p:cNvSpPr>
          <p:nvPr/>
        </p:nvSpPr>
        <p:spPr bwMode="auto">
          <a:xfrm>
            <a:off x="3200400" y="1447800"/>
            <a:ext cx="5029200" cy="1371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9671" name="Rectangle 7"/>
          <p:cNvSpPr>
            <a:spLocks noChangeArrowheads="1"/>
          </p:cNvSpPr>
          <p:nvPr/>
        </p:nvSpPr>
        <p:spPr bwMode="auto">
          <a:xfrm>
            <a:off x="903288" y="3048000"/>
            <a:ext cx="2209800" cy="32004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69672" name="Rectangle 8"/>
          <p:cNvSpPr>
            <a:spLocks noChangeArrowheads="1"/>
          </p:cNvSpPr>
          <p:nvPr/>
        </p:nvSpPr>
        <p:spPr bwMode="auto">
          <a:xfrm>
            <a:off x="3200400" y="3048000"/>
            <a:ext cx="5029200" cy="31242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2" name="Group 69"/>
          <p:cNvGrpSpPr>
            <a:grpSpLocks/>
          </p:cNvGrpSpPr>
          <p:nvPr/>
        </p:nvGrpSpPr>
        <p:grpSpPr bwMode="auto">
          <a:xfrm>
            <a:off x="1828800" y="1676400"/>
            <a:ext cx="3962400" cy="3200400"/>
            <a:chOff x="1152" y="1056"/>
            <a:chExt cx="2496" cy="2016"/>
          </a:xfrm>
        </p:grpSpPr>
        <p:grpSp>
          <p:nvGrpSpPr>
            <p:cNvPr id="369674" name="Group 9"/>
            <p:cNvGrpSpPr>
              <a:grpSpLocks/>
            </p:cNvGrpSpPr>
            <p:nvPr/>
          </p:nvGrpSpPr>
          <p:grpSpPr bwMode="auto">
            <a:xfrm flipH="1">
              <a:off x="1152" y="1056"/>
              <a:ext cx="240" cy="626"/>
              <a:chOff x="2308" y="1513"/>
              <a:chExt cx="1162" cy="2570"/>
            </a:xfrm>
          </p:grpSpPr>
          <p:grpSp>
            <p:nvGrpSpPr>
              <p:cNvPr id="369720" name="Group 1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9728" name="Freeform 1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29" name="Freeform 1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30" name="Freeform 1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31" name="Freeform 1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32" name="Freeform 1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33" name="Freeform 1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9721" name="Freeform 1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22" name="Freeform 1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23" name="Oval 1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24" name="Oval 2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25" name="Oval 2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26" name="Oval 2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27" name="Oval 2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69675" name="Group 24"/>
            <p:cNvGrpSpPr>
              <a:grpSpLocks/>
            </p:cNvGrpSpPr>
            <p:nvPr/>
          </p:nvGrpSpPr>
          <p:grpSpPr bwMode="auto">
            <a:xfrm flipH="1">
              <a:off x="3408" y="1056"/>
              <a:ext cx="240" cy="626"/>
              <a:chOff x="2308" y="1513"/>
              <a:chExt cx="1162" cy="2570"/>
            </a:xfrm>
          </p:grpSpPr>
          <p:grpSp>
            <p:nvGrpSpPr>
              <p:cNvPr id="369706" name="Group 25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9714" name="Freeform 26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5" name="Freeform 27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6" name="Freeform 28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7" name="Freeform 29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8" name="Freeform 30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19" name="Freeform 31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9707" name="Freeform 32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08" name="Freeform 33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709" name="Oval 34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10" name="Oval 35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11" name="Oval 36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12" name="Oval 37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713" name="Oval 38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69676" name="Group 39"/>
            <p:cNvGrpSpPr>
              <a:grpSpLocks/>
            </p:cNvGrpSpPr>
            <p:nvPr/>
          </p:nvGrpSpPr>
          <p:grpSpPr bwMode="auto">
            <a:xfrm flipH="1">
              <a:off x="3408" y="2446"/>
              <a:ext cx="240" cy="626"/>
              <a:chOff x="2308" y="1513"/>
              <a:chExt cx="1162" cy="2570"/>
            </a:xfrm>
          </p:grpSpPr>
          <p:grpSp>
            <p:nvGrpSpPr>
              <p:cNvPr id="369692" name="Group 40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9700" name="Freeform 41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1" name="Freeform 42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2" name="Freeform 43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3" name="Freeform 44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4" name="Freeform 45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705" name="Freeform 46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9693" name="Freeform 47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94" name="Freeform 48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95" name="Oval 49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96" name="Oval 50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97" name="Oval 51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98" name="Oval 52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99" name="Oval 53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  <p:grpSp>
          <p:nvGrpSpPr>
            <p:cNvPr id="369677" name="Group 54"/>
            <p:cNvGrpSpPr>
              <a:grpSpLocks/>
            </p:cNvGrpSpPr>
            <p:nvPr/>
          </p:nvGrpSpPr>
          <p:grpSpPr bwMode="auto">
            <a:xfrm flipH="1">
              <a:off x="1152" y="2400"/>
              <a:ext cx="240" cy="626"/>
              <a:chOff x="2308" y="1513"/>
              <a:chExt cx="1162" cy="2570"/>
            </a:xfrm>
          </p:grpSpPr>
          <p:grpSp>
            <p:nvGrpSpPr>
              <p:cNvPr id="369678" name="Group 55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369686" name="Freeform 56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87" name="Freeform 57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88" name="Freeform 58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89" name="Freeform 59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90" name="Freeform 60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9691" name="Freeform 61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369679" name="Freeform 62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80" name="Freeform 63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9681" name="Oval 64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82" name="Oval 65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83" name="Oval 66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84" name="Oval 67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369685" name="Oval 68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>
                  <a:latin typeface="Arial Rounded MT Bold" pitchFamily="34" charset="0"/>
                </a:endParaRPr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15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 fmla="#ppt_x+(cos(-2*pi*(1-$))*-#ppt_x-sin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 fmla="#ppt_y+(sin(-2*pi*(1-$))*-#ppt_x+cos(-2*pi*(1-$))*(1-#ppt_y))*(1-$)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fltVal val="1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0690" name="Picture 2" descr="capture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0691" name="Line 3"/>
          <p:cNvSpPr>
            <a:spLocks noChangeShapeType="1"/>
          </p:cNvSpPr>
          <p:nvPr/>
        </p:nvSpPr>
        <p:spPr bwMode="auto">
          <a:xfrm>
            <a:off x="762000" y="2895600"/>
            <a:ext cx="8001000" cy="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70692" name="Line 4"/>
          <p:cNvSpPr>
            <a:spLocks noChangeShapeType="1"/>
          </p:cNvSpPr>
          <p:nvPr/>
        </p:nvSpPr>
        <p:spPr bwMode="auto">
          <a:xfrm>
            <a:off x="3124200" y="1219200"/>
            <a:ext cx="0" cy="52578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1714" name="Picture 2" descr="capture5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304800"/>
            <a:ext cx="8001000" cy="6264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71715" name="Rectangle 5"/>
          <p:cNvSpPr>
            <a:spLocks noChangeArrowheads="1"/>
          </p:cNvSpPr>
          <p:nvPr/>
        </p:nvSpPr>
        <p:spPr bwMode="auto">
          <a:xfrm>
            <a:off x="609600" y="28194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371716" name="Rectangle 6"/>
          <p:cNvSpPr>
            <a:spLocks noChangeArrowheads="1"/>
          </p:cNvSpPr>
          <p:nvPr/>
        </p:nvSpPr>
        <p:spPr bwMode="auto">
          <a:xfrm>
            <a:off x="3048000" y="990600"/>
            <a:ext cx="152400" cy="228600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81954" name="Group 11"/>
          <p:cNvGrpSpPr>
            <a:grpSpLocks/>
          </p:cNvGrpSpPr>
          <p:nvPr/>
        </p:nvGrpSpPr>
        <p:grpSpPr bwMode="auto">
          <a:xfrm>
            <a:off x="5878513" y="228600"/>
            <a:ext cx="3036887" cy="6627813"/>
            <a:chOff x="3314" y="144"/>
            <a:chExt cx="1913" cy="4175"/>
          </a:xfrm>
        </p:grpSpPr>
        <p:sp>
          <p:nvSpPr>
            <p:cNvPr id="381958" name="Freeform 2"/>
            <p:cNvSpPr>
              <a:spLocks/>
            </p:cNvSpPr>
            <p:nvPr/>
          </p:nvSpPr>
          <p:spPr bwMode="auto">
            <a:xfrm>
              <a:off x="3971" y="2236"/>
              <a:ext cx="618" cy="1008"/>
            </a:xfrm>
            <a:custGeom>
              <a:avLst/>
              <a:gdLst>
                <a:gd name="T0" fmla="*/ 236 w 618"/>
                <a:gd name="T1" fmla="*/ 0 h 1008"/>
                <a:gd name="T2" fmla="*/ 329 w 618"/>
                <a:gd name="T3" fmla="*/ 0 h 1008"/>
                <a:gd name="T4" fmla="*/ 443 w 618"/>
                <a:gd name="T5" fmla="*/ 17 h 1008"/>
                <a:gd name="T6" fmla="*/ 504 w 618"/>
                <a:gd name="T7" fmla="*/ 70 h 1008"/>
                <a:gd name="T8" fmla="*/ 566 w 618"/>
                <a:gd name="T9" fmla="*/ 169 h 1008"/>
                <a:gd name="T10" fmla="*/ 597 w 618"/>
                <a:gd name="T11" fmla="*/ 241 h 1008"/>
                <a:gd name="T12" fmla="*/ 618 w 618"/>
                <a:gd name="T13" fmla="*/ 329 h 1008"/>
                <a:gd name="T14" fmla="*/ 618 w 618"/>
                <a:gd name="T15" fmla="*/ 437 h 1008"/>
                <a:gd name="T16" fmla="*/ 607 w 618"/>
                <a:gd name="T17" fmla="*/ 544 h 1008"/>
                <a:gd name="T18" fmla="*/ 597 w 618"/>
                <a:gd name="T19" fmla="*/ 659 h 1008"/>
                <a:gd name="T20" fmla="*/ 555 w 618"/>
                <a:gd name="T21" fmla="*/ 802 h 1008"/>
                <a:gd name="T22" fmla="*/ 504 w 618"/>
                <a:gd name="T23" fmla="*/ 900 h 1008"/>
                <a:gd name="T24" fmla="*/ 412 w 618"/>
                <a:gd name="T25" fmla="*/ 980 h 1008"/>
                <a:gd name="T26" fmla="*/ 309 w 618"/>
                <a:gd name="T27" fmla="*/ 1008 h 1008"/>
                <a:gd name="T28" fmla="*/ 195 w 618"/>
                <a:gd name="T29" fmla="*/ 980 h 1008"/>
                <a:gd name="T30" fmla="*/ 124 w 618"/>
                <a:gd name="T31" fmla="*/ 856 h 1008"/>
                <a:gd name="T32" fmla="*/ 71 w 618"/>
                <a:gd name="T33" fmla="*/ 740 h 1008"/>
                <a:gd name="T34" fmla="*/ 40 w 618"/>
                <a:gd name="T35" fmla="*/ 606 h 1008"/>
                <a:gd name="T36" fmla="*/ 0 w 618"/>
                <a:gd name="T37" fmla="*/ 481 h 1008"/>
                <a:gd name="T38" fmla="*/ 0 w 618"/>
                <a:gd name="T39" fmla="*/ 312 h 1008"/>
                <a:gd name="T40" fmla="*/ 31 w 618"/>
                <a:gd name="T41" fmla="*/ 195 h 1008"/>
                <a:gd name="T42" fmla="*/ 71 w 618"/>
                <a:gd name="T43" fmla="*/ 107 h 1008"/>
                <a:gd name="T44" fmla="*/ 124 w 618"/>
                <a:gd name="T45" fmla="*/ 0 h 1008"/>
                <a:gd name="T46" fmla="*/ 236 w 618"/>
                <a:gd name="T47" fmla="*/ 0 h 100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618"/>
                <a:gd name="T73" fmla="*/ 0 h 1008"/>
                <a:gd name="T74" fmla="*/ 618 w 618"/>
                <a:gd name="T75" fmla="*/ 1008 h 1008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618" h="1008">
                  <a:moveTo>
                    <a:pt x="236" y="0"/>
                  </a:moveTo>
                  <a:lnTo>
                    <a:pt x="329" y="0"/>
                  </a:lnTo>
                  <a:lnTo>
                    <a:pt x="443" y="17"/>
                  </a:lnTo>
                  <a:lnTo>
                    <a:pt x="504" y="70"/>
                  </a:lnTo>
                  <a:lnTo>
                    <a:pt x="566" y="169"/>
                  </a:lnTo>
                  <a:lnTo>
                    <a:pt x="597" y="241"/>
                  </a:lnTo>
                  <a:lnTo>
                    <a:pt x="618" y="329"/>
                  </a:lnTo>
                  <a:lnTo>
                    <a:pt x="618" y="437"/>
                  </a:lnTo>
                  <a:lnTo>
                    <a:pt x="607" y="544"/>
                  </a:lnTo>
                  <a:lnTo>
                    <a:pt x="597" y="659"/>
                  </a:lnTo>
                  <a:lnTo>
                    <a:pt x="555" y="802"/>
                  </a:lnTo>
                  <a:lnTo>
                    <a:pt x="504" y="900"/>
                  </a:lnTo>
                  <a:lnTo>
                    <a:pt x="412" y="980"/>
                  </a:lnTo>
                  <a:lnTo>
                    <a:pt x="309" y="1008"/>
                  </a:lnTo>
                  <a:lnTo>
                    <a:pt x="195" y="980"/>
                  </a:lnTo>
                  <a:lnTo>
                    <a:pt x="124" y="856"/>
                  </a:lnTo>
                  <a:lnTo>
                    <a:pt x="71" y="740"/>
                  </a:lnTo>
                  <a:lnTo>
                    <a:pt x="40" y="606"/>
                  </a:lnTo>
                  <a:lnTo>
                    <a:pt x="0" y="481"/>
                  </a:lnTo>
                  <a:lnTo>
                    <a:pt x="0" y="312"/>
                  </a:lnTo>
                  <a:lnTo>
                    <a:pt x="31" y="195"/>
                  </a:lnTo>
                  <a:lnTo>
                    <a:pt x="71" y="107"/>
                  </a:lnTo>
                  <a:lnTo>
                    <a:pt x="124" y="0"/>
                  </a:lnTo>
                  <a:lnTo>
                    <a:pt x="23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1959" name="Group 3"/>
            <p:cNvGrpSpPr>
              <a:grpSpLocks/>
            </p:cNvGrpSpPr>
            <p:nvPr/>
          </p:nvGrpSpPr>
          <p:grpSpPr bwMode="auto">
            <a:xfrm>
              <a:off x="3314" y="144"/>
              <a:ext cx="1913" cy="4175"/>
              <a:chOff x="3314" y="144"/>
              <a:chExt cx="1913" cy="4175"/>
            </a:xfrm>
          </p:grpSpPr>
          <p:sp>
            <p:nvSpPr>
              <p:cNvPr id="381960" name="Freeform 4"/>
              <p:cNvSpPr>
                <a:spLocks/>
              </p:cNvSpPr>
              <p:nvPr/>
            </p:nvSpPr>
            <p:spPr bwMode="auto">
              <a:xfrm>
                <a:off x="3930" y="1491"/>
                <a:ext cx="571" cy="697"/>
              </a:xfrm>
              <a:custGeom>
                <a:avLst/>
                <a:gdLst>
                  <a:gd name="T0" fmla="*/ 331 w 571"/>
                  <a:gd name="T1" fmla="*/ 0 h 697"/>
                  <a:gd name="T2" fmla="*/ 405 w 571"/>
                  <a:gd name="T3" fmla="*/ 9 h 697"/>
                  <a:gd name="T4" fmla="*/ 479 w 571"/>
                  <a:gd name="T5" fmla="*/ 45 h 697"/>
                  <a:gd name="T6" fmla="*/ 525 w 571"/>
                  <a:gd name="T7" fmla="*/ 99 h 697"/>
                  <a:gd name="T8" fmla="*/ 562 w 571"/>
                  <a:gd name="T9" fmla="*/ 178 h 697"/>
                  <a:gd name="T10" fmla="*/ 571 w 571"/>
                  <a:gd name="T11" fmla="*/ 314 h 697"/>
                  <a:gd name="T12" fmla="*/ 544 w 571"/>
                  <a:gd name="T13" fmla="*/ 448 h 697"/>
                  <a:gd name="T14" fmla="*/ 497 w 571"/>
                  <a:gd name="T15" fmla="*/ 545 h 697"/>
                  <a:gd name="T16" fmla="*/ 433 w 571"/>
                  <a:gd name="T17" fmla="*/ 626 h 697"/>
                  <a:gd name="T18" fmla="*/ 368 w 571"/>
                  <a:gd name="T19" fmla="*/ 679 h 697"/>
                  <a:gd name="T20" fmla="*/ 294 w 571"/>
                  <a:gd name="T21" fmla="*/ 697 h 697"/>
                  <a:gd name="T22" fmla="*/ 220 w 571"/>
                  <a:gd name="T23" fmla="*/ 688 h 697"/>
                  <a:gd name="T24" fmla="*/ 183 w 571"/>
                  <a:gd name="T25" fmla="*/ 644 h 697"/>
                  <a:gd name="T26" fmla="*/ 128 w 571"/>
                  <a:gd name="T27" fmla="*/ 572 h 697"/>
                  <a:gd name="T28" fmla="*/ 109 w 571"/>
                  <a:gd name="T29" fmla="*/ 438 h 697"/>
                  <a:gd name="T30" fmla="*/ 114 w 571"/>
                  <a:gd name="T31" fmla="*/ 393 h 697"/>
                  <a:gd name="T32" fmla="*/ 0 w 571"/>
                  <a:gd name="T33" fmla="*/ 371 h 697"/>
                  <a:gd name="T34" fmla="*/ 3 w 571"/>
                  <a:gd name="T35" fmla="*/ 327 h 697"/>
                  <a:gd name="T36" fmla="*/ 114 w 571"/>
                  <a:gd name="T37" fmla="*/ 331 h 697"/>
                  <a:gd name="T38" fmla="*/ 123 w 571"/>
                  <a:gd name="T39" fmla="*/ 281 h 697"/>
                  <a:gd name="T40" fmla="*/ 151 w 571"/>
                  <a:gd name="T41" fmla="*/ 210 h 697"/>
                  <a:gd name="T42" fmla="*/ 183 w 571"/>
                  <a:gd name="T43" fmla="*/ 143 h 697"/>
                  <a:gd name="T44" fmla="*/ 239 w 571"/>
                  <a:gd name="T45" fmla="*/ 54 h 697"/>
                  <a:gd name="T46" fmla="*/ 294 w 571"/>
                  <a:gd name="T47" fmla="*/ 19 h 697"/>
                  <a:gd name="T48" fmla="*/ 331 w 571"/>
                  <a:gd name="T49" fmla="*/ 0 h 697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571"/>
                  <a:gd name="T76" fmla="*/ 0 h 697"/>
                  <a:gd name="T77" fmla="*/ 571 w 571"/>
                  <a:gd name="T78" fmla="*/ 697 h 697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571" h="697">
                    <a:moveTo>
                      <a:pt x="331" y="0"/>
                    </a:moveTo>
                    <a:lnTo>
                      <a:pt x="405" y="9"/>
                    </a:lnTo>
                    <a:lnTo>
                      <a:pt x="479" y="45"/>
                    </a:lnTo>
                    <a:lnTo>
                      <a:pt x="525" y="99"/>
                    </a:lnTo>
                    <a:lnTo>
                      <a:pt x="562" y="178"/>
                    </a:lnTo>
                    <a:lnTo>
                      <a:pt x="571" y="314"/>
                    </a:lnTo>
                    <a:lnTo>
                      <a:pt x="544" y="448"/>
                    </a:lnTo>
                    <a:lnTo>
                      <a:pt x="497" y="545"/>
                    </a:lnTo>
                    <a:lnTo>
                      <a:pt x="433" y="626"/>
                    </a:lnTo>
                    <a:lnTo>
                      <a:pt x="368" y="679"/>
                    </a:lnTo>
                    <a:lnTo>
                      <a:pt x="294" y="697"/>
                    </a:lnTo>
                    <a:lnTo>
                      <a:pt x="220" y="688"/>
                    </a:lnTo>
                    <a:lnTo>
                      <a:pt x="183" y="644"/>
                    </a:lnTo>
                    <a:lnTo>
                      <a:pt x="128" y="572"/>
                    </a:lnTo>
                    <a:lnTo>
                      <a:pt x="109" y="438"/>
                    </a:lnTo>
                    <a:lnTo>
                      <a:pt x="114" y="393"/>
                    </a:lnTo>
                    <a:lnTo>
                      <a:pt x="0" y="371"/>
                    </a:lnTo>
                    <a:lnTo>
                      <a:pt x="3" y="327"/>
                    </a:lnTo>
                    <a:lnTo>
                      <a:pt x="114" y="331"/>
                    </a:lnTo>
                    <a:lnTo>
                      <a:pt x="123" y="281"/>
                    </a:lnTo>
                    <a:lnTo>
                      <a:pt x="151" y="210"/>
                    </a:lnTo>
                    <a:lnTo>
                      <a:pt x="183" y="143"/>
                    </a:lnTo>
                    <a:lnTo>
                      <a:pt x="239" y="54"/>
                    </a:lnTo>
                    <a:lnTo>
                      <a:pt x="294" y="19"/>
                    </a:lnTo>
                    <a:lnTo>
                      <a:pt x="331" y="0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1" name="Freeform 5"/>
              <p:cNvSpPr>
                <a:spLocks/>
              </p:cNvSpPr>
              <p:nvPr/>
            </p:nvSpPr>
            <p:spPr bwMode="auto">
              <a:xfrm>
                <a:off x="4384" y="3101"/>
                <a:ext cx="475" cy="1158"/>
              </a:xfrm>
              <a:custGeom>
                <a:avLst/>
                <a:gdLst>
                  <a:gd name="T0" fmla="*/ 88 w 475"/>
                  <a:gd name="T1" fmla="*/ 134 h 1158"/>
                  <a:gd name="T2" fmla="*/ 26 w 475"/>
                  <a:gd name="T3" fmla="*/ 57 h 1158"/>
                  <a:gd name="T4" fmla="*/ 46 w 475"/>
                  <a:gd name="T5" fmla="*/ 0 h 1158"/>
                  <a:gd name="T6" fmla="*/ 108 w 475"/>
                  <a:gd name="T7" fmla="*/ 0 h 1158"/>
                  <a:gd name="T8" fmla="*/ 181 w 475"/>
                  <a:gd name="T9" fmla="*/ 62 h 1158"/>
                  <a:gd name="T10" fmla="*/ 273 w 475"/>
                  <a:gd name="T11" fmla="*/ 191 h 1158"/>
                  <a:gd name="T12" fmla="*/ 325 w 475"/>
                  <a:gd name="T13" fmla="*/ 314 h 1158"/>
                  <a:gd name="T14" fmla="*/ 372 w 475"/>
                  <a:gd name="T15" fmla="*/ 433 h 1158"/>
                  <a:gd name="T16" fmla="*/ 387 w 475"/>
                  <a:gd name="T17" fmla="*/ 542 h 1158"/>
                  <a:gd name="T18" fmla="*/ 382 w 475"/>
                  <a:gd name="T19" fmla="*/ 599 h 1158"/>
                  <a:gd name="T20" fmla="*/ 336 w 475"/>
                  <a:gd name="T21" fmla="*/ 669 h 1158"/>
                  <a:gd name="T22" fmla="*/ 258 w 475"/>
                  <a:gd name="T23" fmla="*/ 859 h 1158"/>
                  <a:gd name="T24" fmla="*/ 170 w 475"/>
                  <a:gd name="T25" fmla="*/ 968 h 1158"/>
                  <a:gd name="T26" fmla="*/ 150 w 475"/>
                  <a:gd name="T27" fmla="*/ 1016 h 1158"/>
                  <a:gd name="T28" fmla="*/ 233 w 475"/>
                  <a:gd name="T29" fmla="*/ 1025 h 1158"/>
                  <a:gd name="T30" fmla="*/ 341 w 475"/>
                  <a:gd name="T31" fmla="*/ 1025 h 1158"/>
                  <a:gd name="T32" fmla="*/ 475 w 475"/>
                  <a:gd name="T33" fmla="*/ 1068 h 1158"/>
                  <a:gd name="T34" fmla="*/ 464 w 475"/>
                  <a:gd name="T35" fmla="*/ 1102 h 1158"/>
                  <a:gd name="T36" fmla="*/ 444 w 475"/>
                  <a:gd name="T37" fmla="*/ 1140 h 1158"/>
                  <a:gd name="T38" fmla="*/ 402 w 475"/>
                  <a:gd name="T39" fmla="*/ 1158 h 1158"/>
                  <a:gd name="T40" fmla="*/ 321 w 475"/>
                  <a:gd name="T41" fmla="*/ 1131 h 1158"/>
                  <a:gd name="T42" fmla="*/ 233 w 475"/>
                  <a:gd name="T43" fmla="*/ 1088 h 1158"/>
                  <a:gd name="T44" fmla="*/ 108 w 475"/>
                  <a:gd name="T45" fmla="*/ 1083 h 1158"/>
                  <a:gd name="T46" fmla="*/ 31 w 475"/>
                  <a:gd name="T47" fmla="*/ 1097 h 1158"/>
                  <a:gd name="T48" fmla="*/ 0 w 475"/>
                  <a:gd name="T49" fmla="*/ 1073 h 1158"/>
                  <a:gd name="T50" fmla="*/ 0 w 475"/>
                  <a:gd name="T51" fmla="*/ 1040 h 1158"/>
                  <a:gd name="T52" fmla="*/ 42 w 475"/>
                  <a:gd name="T53" fmla="*/ 1002 h 1158"/>
                  <a:gd name="T54" fmla="*/ 108 w 475"/>
                  <a:gd name="T55" fmla="*/ 941 h 1158"/>
                  <a:gd name="T56" fmla="*/ 227 w 475"/>
                  <a:gd name="T57" fmla="*/ 784 h 1158"/>
                  <a:gd name="T58" fmla="*/ 279 w 475"/>
                  <a:gd name="T59" fmla="*/ 646 h 1158"/>
                  <a:gd name="T60" fmla="*/ 295 w 475"/>
                  <a:gd name="T61" fmla="*/ 513 h 1158"/>
                  <a:gd name="T62" fmla="*/ 288 w 475"/>
                  <a:gd name="T63" fmla="*/ 442 h 1158"/>
                  <a:gd name="T64" fmla="*/ 248 w 475"/>
                  <a:gd name="T65" fmla="*/ 314 h 1158"/>
                  <a:gd name="T66" fmla="*/ 139 w 475"/>
                  <a:gd name="T67" fmla="*/ 176 h 1158"/>
                  <a:gd name="T68" fmla="*/ 62 w 475"/>
                  <a:gd name="T69" fmla="*/ 105 h 1158"/>
                  <a:gd name="T70" fmla="*/ 88 w 475"/>
                  <a:gd name="T71" fmla="*/ 134 h 1158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475"/>
                  <a:gd name="T109" fmla="*/ 0 h 1158"/>
                  <a:gd name="T110" fmla="*/ 475 w 475"/>
                  <a:gd name="T111" fmla="*/ 1158 h 1158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475" h="1158">
                    <a:moveTo>
                      <a:pt x="88" y="134"/>
                    </a:moveTo>
                    <a:lnTo>
                      <a:pt x="26" y="57"/>
                    </a:lnTo>
                    <a:lnTo>
                      <a:pt x="46" y="0"/>
                    </a:lnTo>
                    <a:lnTo>
                      <a:pt x="108" y="0"/>
                    </a:lnTo>
                    <a:lnTo>
                      <a:pt x="181" y="62"/>
                    </a:lnTo>
                    <a:lnTo>
                      <a:pt x="273" y="191"/>
                    </a:lnTo>
                    <a:lnTo>
                      <a:pt x="325" y="314"/>
                    </a:lnTo>
                    <a:lnTo>
                      <a:pt x="372" y="433"/>
                    </a:lnTo>
                    <a:lnTo>
                      <a:pt x="387" y="542"/>
                    </a:lnTo>
                    <a:lnTo>
                      <a:pt x="382" y="599"/>
                    </a:lnTo>
                    <a:lnTo>
                      <a:pt x="336" y="669"/>
                    </a:lnTo>
                    <a:lnTo>
                      <a:pt x="258" y="859"/>
                    </a:lnTo>
                    <a:lnTo>
                      <a:pt x="170" y="968"/>
                    </a:lnTo>
                    <a:lnTo>
                      <a:pt x="150" y="1016"/>
                    </a:lnTo>
                    <a:lnTo>
                      <a:pt x="233" y="1025"/>
                    </a:lnTo>
                    <a:lnTo>
                      <a:pt x="341" y="1025"/>
                    </a:lnTo>
                    <a:lnTo>
                      <a:pt x="475" y="1068"/>
                    </a:lnTo>
                    <a:lnTo>
                      <a:pt x="464" y="1102"/>
                    </a:lnTo>
                    <a:lnTo>
                      <a:pt x="444" y="1140"/>
                    </a:lnTo>
                    <a:lnTo>
                      <a:pt x="402" y="1158"/>
                    </a:lnTo>
                    <a:lnTo>
                      <a:pt x="321" y="1131"/>
                    </a:lnTo>
                    <a:lnTo>
                      <a:pt x="233" y="1088"/>
                    </a:lnTo>
                    <a:lnTo>
                      <a:pt x="108" y="1083"/>
                    </a:lnTo>
                    <a:lnTo>
                      <a:pt x="31" y="1097"/>
                    </a:lnTo>
                    <a:lnTo>
                      <a:pt x="0" y="1073"/>
                    </a:lnTo>
                    <a:lnTo>
                      <a:pt x="0" y="1040"/>
                    </a:lnTo>
                    <a:lnTo>
                      <a:pt x="42" y="1002"/>
                    </a:lnTo>
                    <a:lnTo>
                      <a:pt x="108" y="941"/>
                    </a:lnTo>
                    <a:lnTo>
                      <a:pt x="227" y="784"/>
                    </a:lnTo>
                    <a:lnTo>
                      <a:pt x="279" y="646"/>
                    </a:lnTo>
                    <a:lnTo>
                      <a:pt x="295" y="513"/>
                    </a:lnTo>
                    <a:lnTo>
                      <a:pt x="288" y="442"/>
                    </a:lnTo>
                    <a:lnTo>
                      <a:pt x="248" y="314"/>
                    </a:lnTo>
                    <a:lnTo>
                      <a:pt x="139" y="176"/>
                    </a:lnTo>
                    <a:lnTo>
                      <a:pt x="62" y="105"/>
                    </a:lnTo>
                    <a:lnTo>
                      <a:pt x="88" y="134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2" name="Freeform 6"/>
              <p:cNvSpPr>
                <a:spLocks/>
              </p:cNvSpPr>
              <p:nvPr/>
            </p:nvSpPr>
            <p:spPr bwMode="auto">
              <a:xfrm>
                <a:off x="3754" y="3084"/>
                <a:ext cx="475" cy="1235"/>
              </a:xfrm>
              <a:custGeom>
                <a:avLst/>
                <a:gdLst>
                  <a:gd name="T0" fmla="*/ 247 w 475"/>
                  <a:gd name="T1" fmla="*/ 222 h 1235"/>
                  <a:gd name="T2" fmla="*/ 319 w 475"/>
                  <a:gd name="T3" fmla="*/ 97 h 1235"/>
                  <a:gd name="T4" fmla="*/ 388 w 475"/>
                  <a:gd name="T5" fmla="*/ 0 h 1235"/>
                  <a:gd name="T6" fmla="*/ 439 w 475"/>
                  <a:gd name="T7" fmla="*/ 0 h 1235"/>
                  <a:gd name="T8" fmla="*/ 470 w 475"/>
                  <a:gd name="T9" fmla="*/ 40 h 1235"/>
                  <a:gd name="T10" fmla="*/ 475 w 475"/>
                  <a:gd name="T11" fmla="*/ 106 h 1235"/>
                  <a:gd name="T12" fmla="*/ 432 w 475"/>
                  <a:gd name="T13" fmla="*/ 156 h 1235"/>
                  <a:gd name="T14" fmla="*/ 358 w 475"/>
                  <a:gd name="T15" fmla="*/ 217 h 1235"/>
                  <a:gd name="T16" fmla="*/ 298 w 475"/>
                  <a:gd name="T17" fmla="*/ 288 h 1235"/>
                  <a:gd name="T18" fmla="*/ 237 w 475"/>
                  <a:gd name="T19" fmla="*/ 386 h 1235"/>
                  <a:gd name="T20" fmla="*/ 211 w 475"/>
                  <a:gd name="T21" fmla="*/ 453 h 1235"/>
                  <a:gd name="T22" fmla="*/ 187 w 475"/>
                  <a:gd name="T23" fmla="*/ 537 h 1235"/>
                  <a:gd name="T24" fmla="*/ 182 w 475"/>
                  <a:gd name="T25" fmla="*/ 645 h 1235"/>
                  <a:gd name="T26" fmla="*/ 190 w 475"/>
                  <a:gd name="T27" fmla="*/ 742 h 1235"/>
                  <a:gd name="T28" fmla="*/ 220 w 475"/>
                  <a:gd name="T29" fmla="*/ 862 h 1235"/>
                  <a:gd name="T30" fmla="*/ 276 w 475"/>
                  <a:gd name="T31" fmla="*/ 968 h 1235"/>
                  <a:gd name="T32" fmla="*/ 324 w 475"/>
                  <a:gd name="T33" fmla="*/ 1031 h 1235"/>
                  <a:gd name="T34" fmla="*/ 353 w 475"/>
                  <a:gd name="T35" fmla="*/ 1075 h 1235"/>
                  <a:gd name="T36" fmla="*/ 358 w 475"/>
                  <a:gd name="T37" fmla="*/ 1110 h 1235"/>
                  <a:gd name="T38" fmla="*/ 331 w 475"/>
                  <a:gd name="T39" fmla="*/ 1124 h 1235"/>
                  <a:gd name="T40" fmla="*/ 271 w 475"/>
                  <a:gd name="T41" fmla="*/ 1132 h 1235"/>
                  <a:gd name="T42" fmla="*/ 182 w 475"/>
                  <a:gd name="T43" fmla="*/ 1159 h 1235"/>
                  <a:gd name="T44" fmla="*/ 113 w 475"/>
                  <a:gd name="T45" fmla="*/ 1194 h 1235"/>
                  <a:gd name="T46" fmla="*/ 69 w 475"/>
                  <a:gd name="T47" fmla="*/ 1235 h 1235"/>
                  <a:gd name="T48" fmla="*/ 31 w 475"/>
                  <a:gd name="T49" fmla="*/ 1226 h 1235"/>
                  <a:gd name="T50" fmla="*/ 0 w 475"/>
                  <a:gd name="T51" fmla="*/ 1178 h 1235"/>
                  <a:gd name="T52" fmla="*/ 0 w 475"/>
                  <a:gd name="T53" fmla="*/ 1137 h 1235"/>
                  <a:gd name="T54" fmla="*/ 69 w 475"/>
                  <a:gd name="T55" fmla="*/ 1101 h 1235"/>
                  <a:gd name="T56" fmla="*/ 187 w 475"/>
                  <a:gd name="T57" fmla="*/ 1079 h 1235"/>
                  <a:gd name="T58" fmla="*/ 293 w 475"/>
                  <a:gd name="T59" fmla="*/ 1066 h 1235"/>
                  <a:gd name="T60" fmla="*/ 247 w 475"/>
                  <a:gd name="T61" fmla="*/ 1018 h 1235"/>
                  <a:gd name="T62" fmla="*/ 216 w 475"/>
                  <a:gd name="T63" fmla="*/ 955 h 1235"/>
                  <a:gd name="T64" fmla="*/ 177 w 475"/>
                  <a:gd name="T65" fmla="*/ 866 h 1235"/>
                  <a:gd name="T66" fmla="*/ 134 w 475"/>
                  <a:gd name="T67" fmla="*/ 773 h 1235"/>
                  <a:gd name="T68" fmla="*/ 122 w 475"/>
                  <a:gd name="T69" fmla="*/ 658 h 1235"/>
                  <a:gd name="T70" fmla="*/ 117 w 475"/>
                  <a:gd name="T71" fmla="*/ 546 h 1235"/>
                  <a:gd name="T72" fmla="*/ 147 w 475"/>
                  <a:gd name="T73" fmla="*/ 439 h 1235"/>
                  <a:gd name="T74" fmla="*/ 204 w 475"/>
                  <a:gd name="T75" fmla="*/ 297 h 1235"/>
                  <a:gd name="T76" fmla="*/ 247 w 475"/>
                  <a:gd name="T77" fmla="*/ 222 h 1235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w 475"/>
                  <a:gd name="T118" fmla="*/ 0 h 1235"/>
                  <a:gd name="T119" fmla="*/ 475 w 475"/>
                  <a:gd name="T120" fmla="*/ 1235 h 1235"/>
                </a:gdLst>
                <a:ahLst/>
                <a:cxnLst>
                  <a:cxn ang="T78">
                    <a:pos x="T0" y="T1"/>
                  </a:cxn>
                  <a:cxn ang="T79">
                    <a:pos x="T2" y="T3"/>
                  </a:cxn>
                  <a:cxn ang="T80">
                    <a:pos x="T4" y="T5"/>
                  </a:cxn>
                  <a:cxn ang="T81">
                    <a:pos x="T6" y="T7"/>
                  </a:cxn>
                  <a:cxn ang="T82">
                    <a:pos x="T8" y="T9"/>
                  </a:cxn>
                  <a:cxn ang="T83">
                    <a:pos x="T10" y="T11"/>
                  </a:cxn>
                  <a:cxn ang="T84">
                    <a:pos x="T12" y="T13"/>
                  </a:cxn>
                  <a:cxn ang="T85">
                    <a:pos x="T14" y="T15"/>
                  </a:cxn>
                  <a:cxn ang="T86">
                    <a:pos x="T16" y="T17"/>
                  </a:cxn>
                  <a:cxn ang="T87">
                    <a:pos x="T18" y="T19"/>
                  </a:cxn>
                  <a:cxn ang="T88">
                    <a:pos x="T20" y="T21"/>
                  </a:cxn>
                  <a:cxn ang="T89">
                    <a:pos x="T22" y="T23"/>
                  </a:cxn>
                  <a:cxn ang="T90">
                    <a:pos x="T24" y="T25"/>
                  </a:cxn>
                  <a:cxn ang="T91">
                    <a:pos x="T26" y="T27"/>
                  </a:cxn>
                  <a:cxn ang="T92">
                    <a:pos x="T28" y="T29"/>
                  </a:cxn>
                  <a:cxn ang="T93">
                    <a:pos x="T30" y="T31"/>
                  </a:cxn>
                  <a:cxn ang="T94">
                    <a:pos x="T32" y="T33"/>
                  </a:cxn>
                  <a:cxn ang="T95">
                    <a:pos x="T34" y="T35"/>
                  </a:cxn>
                  <a:cxn ang="T96">
                    <a:pos x="T36" y="T37"/>
                  </a:cxn>
                  <a:cxn ang="T97">
                    <a:pos x="T38" y="T39"/>
                  </a:cxn>
                  <a:cxn ang="T98">
                    <a:pos x="T40" y="T41"/>
                  </a:cxn>
                  <a:cxn ang="T99">
                    <a:pos x="T42" y="T43"/>
                  </a:cxn>
                  <a:cxn ang="T100">
                    <a:pos x="T44" y="T45"/>
                  </a:cxn>
                  <a:cxn ang="T101">
                    <a:pos x="T46" y="T47"/>
                  </a:cxn>
                  <a:cxn ang="T102">
                    <a:pos x="T48" y="T49"/>
                  </a:cxn>
                  <a:cxn ang="T103">
                    <a:pos x="T50" y="T51"/>
                  </a:cxn>
                  <a:cxn ang="T104">
                    <a:pos x="T52" y="T53"/>
                  </a:cxn>
                  <a:cxn ang="T105">
                    <a:pos x="T54" y="T55"/>
                  </a:cxn>
                  <a:cxn ang="T106">
                    <a:pos x="T56" y="T57"/>
                  </a:cxn>
                  <a:cxn ang="T107">
                    <a:pos x="T58" y="T59"/>
                  </a:cxn>
                  <a:cxn ang="T108">
                    <a:pos x="T60" y="T61"/>
                  </a:cxn>
                  <a:cxn ang="T109">
                    <a:pos x="T62" y="T63"/>
                  </a:cxn>
                  <a:cxn ang="T110">
                    <a:pos x="T64" y="T65"/>
                  </a:cxn>
                  <a:cxn ang="T111">
                    <a:pos x="T66" y="T67"/>
                  </a:cxn>
                  <a:cxn ang="T112">
                    <a:pos x="T68" y="T69"/>
                  </a:cxn>
                  <a:cxn ang="T113">
                    <a:pos x="T70" y="T71"/>
                  </a:cxn>
                  <a:cxn ang="T114">
                    <a:pos x="T72" y="T73"/>
                  </a:cxn>
                  <a:cxn ang="T115">
                    <a:pos x="T74" y="T75"/>
                  </a:cxn>
                  <a:cxn ang="T116">
                    <a:pos x="T76" y="T77"/>
                  </a:cxn>
                </a:cxnLst>
                <a:rect l="T117" t="T118" r="T119" b="T120"/>
                <a:pathLst>
                  <a:path w="475" h="1235">
                    <a:moveTo>
                      <a:pt x="247" y="222"/>
                    </a:moveTo>
                    <a:lnTo>
                      <a:pt x="319" y="97"/>
                    </a:lnTo>
                    <a:lnTo>
                      <a:pt x="388" y="0"/>
                    </a:lnTo>
                    <a:lnTo>
                      <a:pt x="439" y="0"/>
                    </a:lnTo>
                    <a:lnTo>
                      <a:pt x="470" y="40"/>
                    </a:lnTo>
                    <a:lnTo>
                      <a:pt x="475" y="106"/>
                    </a:lnTo>
                    <a:lnTo>
                      <a:pt x="432" y="156"/>
                    </a:lnTo>
                    <a:lnTo>
                      <a:pt x="358" y="217"/>
                    </a:lnTo>
                    <a:lnTo>
                      <a:pt x="298" y="288"/>
                    </a:lnTo>
                    <a:lnTo>
                      <a:pt x="237" y="386"/>
                    </a:lnTo>
                    <a:lnTo>
                      <a:pt x="211" y="453"/>
                    </a:lnTo>
                    <a:lnTo>
                      <a:pt x="187" y="537"/>
                    </a:lnTo>
                    <a:lnTo>
                      <a:pt x="182" y="645"/>
                    </a:lnTo>
                    <a:lnTo>
                      <a:pt x="190" y="742"/>
                    </a:lnTo>
                    <a:lnTo>
                      <a:pt x="220" y="862"/>
                    </a:lnTo>
                    <a:lnTo>
                      <a:pt x="276" y="968"/>
                    </a:lnTo>
                    <a:lnTo>
                      <a:pt x="324" y="1031"/>
                    </a:lnTo>
                    <a:lnTo>
                      <a:pt x="353" y="1075"/>
                    </a:lnTo>
                    <a:lnTo>
                      <a:pt x="358" y="1110"/>
                    </a:lnTo>
                    <a:lnTo>
                      <a:pt x="331" y="1124"/>
                    </a:lnTo>
                    <a:lnTo>
                      <a:pt x="271" y="1132"/>
                    </a:lnTo>
                    <a:lnTo>
                      <a:pt x="182" y="1159"/>
                    </a:lnTo>
                    <a:lnTo>
                      <a:pt x="113" y="1194"/>
                    </a:lnTo>
                    <a:lnTo>
                      <a:pt x="69" y="1235"/>
                    </a:lnTo>
                    <a:lnTo>
                      <a:pt x="31" y="1226"/>
                    </a:lnTo>
                    <a:lnTo>
                      <a:pt x="0" y="1178"/>
                    </a:lnTo>
                    <a:lnTo>
                      <a:pt x="0" y="1137"/>
                    </a:lnTo>
                    <a:lnTo>
                      <a:pt x="69" y="1101"/>
                    </a:lnTo>
                    <a:lnTo>
                      <a:pt x="187" y="1079"/>
                    </a:lnTo>
                    <a:lnTo>
                      <a:pt x="293" y="1066"/>
                    </a:lnTo>
                    <a:lnTo>
                      <a:pt x="247" y="1018"/>
                    </a:lnTo>
                    <a:lnTo>
                      <a:pt x="216" y="955"/>
                    </a:lnTo>
                    <a:lnTo>
                      <a:pt x="177" y="866"/>
                    </a:lnTo>
                    <a:lnTo>
                      <a:pt x="134" y="773"/>
                    </a:lnTo>
                    <a:lnTo>
                      <a:pt x="122" y="658"/>
                    </a:lnTo>
                    <a:lnTo>
                      <a:pt x="117" y="546"/>
                    </a:lnTo>
                    <a:lnTo>
                      <a:pt x="147" y="439"/>
                    </a:lnTo>
                    <a:lnTo>
                      <a:pt x="204" y="297"/>
                    </a:lnTo>
                    <a:lnTo>
                      <a:pt x="247" y="22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3" name="Freeform 7"/>
              <p:cNvSpPr>
                <a:spLocks/>
              </p:cNvSpPr>
              <p:nvPr/>
            </p:nvSpPr>
            <p:spPr bwMode="auto">
              <a:xfrm>
                <a:off x="4463" y="144"/>
                <a:ext cx="764" cy="2360"/>
              </a:xfrm>
              <a:custGeom>
                <a:avLst/>
                <a:gdLst>
                  <a:gd name="T0" fmla="*/ 15 w 764"/>
                  <a:gd name="T1" fmla="*/ 1781920903 h 1400"/>
                  <a:gd name="T2" fmla="*/ 0 w 764"/>
                  <a:gd name="T3" fmla="*/ 1703670088 h 1400"/>
                  <a:gd name="T4" fmla="*/ 24 w 764"/>
                  <a:gd name="T5" fmla="*/ 1643782409 h 1400"/>
                  <a:gd name="T6" fmla="*/ 88 w 764"/>
                  <a:gd name="T7" fmla="*/ 1584271103 h 1400"/>
                  <a:gd name="T8" fmla="*/ 208 w 764"/>
                  <a:gd name="T9" fmla="*/ 1471506381 h 1400"/>
                  <a:gd name="T10" fmla="*/ 353 w 764"/>
                  <a:gd name="T11" fmla="*/ 1298938955 h 1400"/>
                  <a:gd name="T12" fmla="*/ 431 w 764"/>
                  <a:gd name="T13" fmla="*/ 1142960645 h 1400"/>
                  <a:gd name="T14" fmla="*/ 467 w 764"/>
                  <a:gd name="T15" fmla="*/ 1058885580 h 1400"/>
                  <a:gd name="T16" fmla="*/ 504 w 764"/>
                  <a:gd name="T17" fmla="*/ 830443657 h 1400"/>
                  <a:gd name="T18" fmla="*/ 497 w 764"/>
                  <a:gd name="T19" fmla="*/ 513718489 h 1400"/>
                  <a:gd name="T20" fmla="*/ 482 w 764"/>
                  <a:gd name="T21" fmla="*/ 358513962 h 1400"/>
                  <a:gd name="T22" fmla="*/ 473 w 764"/>
                  <a:gd name="T23" fmla="*/ 298598622 h 1400"/>
                  <a:gd name="T24" fmla="*/ 326 w 764"/>
                  <a:gd name="T25" fmla="*/ 214820236 h 1400"/>
                  <a:gd name="T26" fmla="*/ 322 w 764"/>
                  <a:gd name="T27" fmla="*/ 183989371 h 1400"/>
                  <a:gd name="T28" fmla="*/ 337 w 764"/>
                  <a:gd name="T29" fmla="*/ 166913908 h 1400"/>
                  <a:gd name="T30" fmla="*/ 473 w 764"/>
                  <a:gd name="T31" fmla="*/ 214820236 h 1400"/>
                  <a:gd name="T32" fmla="*/ 504 w 764"/>
                  <a:gd name="T33" fmla="*/ 203303351 h 1400"/>
                  <a:gd name="T34" fmla="*/ 420 w 764"/>
                  <a:gd name="T35" fmla="*/ 23788980 h 1400"/>
                  <a:gd name="T36" fmla="*/ 431 w 764"/>
                  <a:gd name="T37" fmla="*/ 0 h 1400"/>
                  <a:gd name="T38" fmla="*/ 462 w 764"/>
                  <a:gd name="T39" fmla="*/ 6062675 h 1400"/>
                  <a:gd name="T40" fmla="*/ 539 w 764"/>
                  <a:gd name="T41" fmla="*/ 162157694 h 1400"/>
                  <a:gd name="T42" fmla="*/ 561 w 764"/>
                  <a:gd name="T43" fmla="*/ 166913908 h 1400"/>
                  <a:gd name="T44" fmla="*/ 602 w 764"/>
                  <a:gd name="T45" fmla="*/ 6062675 h 1400"/>
                  <a:gd name="T46" fmla="*/ 628 w 764"/>
                  <a:gd name="T47" fmla="*/ 0 h 1400"/>
                  <a:gd name="T48" fmla="*/ 639 w 764"/>
                  <a:gd name="T49" fmla="*/ 29041309 h 1400"/>
                  <a:gd name="T50" fmla="*/ 607 w 764"/>
                  <a:gd name="T51" fmla="*/ 203303351 h 1400"/>
                  <a:gd name="T52" fmla="*/ 618 w 764"/>
                  <a:gd name="T53" fmla="*/ 228357877 h 1400"/>
                  <a:gd name="T54" fmla="*/ 742 w 764"/>
                  <a:gd name="T55" fmla="*/ 203303351 h 1400"/>
                  <a:gd name="T56" fmla="*/ 764 w 764"/>
                  <a:gd name="T57" fmla="*/ 214820236 h 1400"/>
                  <a:gd name="T58" fmla="*/ 758 w 764"/>
                  <a:gd name="T59" fmla="*/ 245828884 h 1400"/>
                  <a:gd name="T60" fmla="*/ 591 w 764"/>
                  <a:gd name="T61" fmla="*/ 293786820 h 1400"/>
                  <a:gd name="T62" fmla="*/ 576 w 764"/>
                  <a:gd name="T63" fmla="*/ 317345146 h 1400"/>
                  <a:gd name="T64" fmla="*/ 561 w 764"/>
                  <a:gd name="T65" fmla="*/ 424765043 h 1400"/>
                  <a:gd name="T66" fmla="*/ 561 w 764"/>
                  <a:gd name="T67" fmla="*/ 580566965 h 1400"/>
                  <a:gd name="T68" fmla="*/ 565 w 764"/>
                  <a:gd name="T69" fmla="*/ 807492378 h 1400"/>
                  <a:gd name="T70" fmla="*/ 561 w 764"/>
                  <a:gd name="T71" fmla="*/ 1016796388 h 1400"/>
                  <a:gd name="T72" fmla="*/ 550 w 764"/>
                  <a:gd name="T73" fmla="*/ 1111656682 h 1400"/>
                  <a:gd name="T74" fmla="*/ 467 w 764"/>
                  <a:gd name="T75" fmla="*/ 1261291599 h 1400"/>
                  <a:gd name="T76" fmla="*/ 374 w 764"/>
                  <a:gd name="T77" fmla="*/ 1417391244 h 1400"/>
                  <a:gd name="T78" fmla="*/ 274 w 764"/>
                  <a:gd name="T79" fmla="*/ 1584271103 h 1400"/>
                  <a:gd name="T80" fmla="*/ 191 w 764"/>
                  <a:gd name="T81" fmla="*/ 1744774491 h 1400"/>
                  <a:gd name="T82" fmla="*/ 134 w 764"/>
                  <a:gd name="T83" fmla="*/ 1835382146 h 1400"/>
                  <a:gd name="T84" fmla="*/ 51 w 764"/>
                  <a:gd name="T85" fmla="*/ 1858876648 h 1400"/>
                  <a:gd name="T86" fmla="*/ 15 w 764"/>
                  <a:gd name="T87" fmla="*/ 1781920903 h 140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764"/>
                  <a:gd name="T133" fmla="*/ 0 h 1400"/>
                  <a:gd name="T134" fmla="*/ 764 w 764"/>
                  <a:gd name="T135" fmla="*/ 1400 h 1400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764" h="1400">
                    <a:moveTo>
                      <a:pt x="15" y="1342"/>
                    </a:moveTo>
                    <a:lnTo>
                      <a:pt x="0" y="1283"/>
                    </a:lnTo>
                    <a:lnTo>
                      <a:pt x="24" y="1238"/>
                    </a:lnTo>
                    <a:lnTo>
                      <a:pt x="88" y="1193"/>
                    </a:lnTo>
                    <a:lnTo>
                      <a:pt x="208" y="1108"/>
                    </a:lnTo>
                    <a:lnTo>
                      <a:pt x="353" y="978"/>
                    </a:lnTo>
                    <a:lnTo>
                      <a:pt x="431" y="861"/>
                    </a:lnTo>
                    <a:lnTo>
                      <a:pt x="467" y="797"/>
                    </a:lnTo>
                    <a:lnTo>
                      <a:pt x="504" y="625"/>
                    </a:lnTo>
                    <a:lnTo>
                      <a:pt x="497" y="387"/>
                    </a:lnTo>
                    <a:lnTo>
                      <a:pt x="482" y="270"/>
                    </a:lnTo>
                    <a:lnTo>
                      <a:pt x="473" y="225"/>
                    </a:lnTo>
                    <a:lnTo>
                      <a:pt x="326" y="162"/>
                    </a:lnTo>
                    <a:lnTo>
                      <a:pt x="322" y="139"/>
                    </a:lnTo>
                    <a:lnTo>
                      <a:pt x="337" y="126"/>
                    </a:lnTo>
                    <a:lnTo>
                      <a:pt x="473" y="162"/>
                    </a:lnTo>
                    <a:lnTo>
                      <a:pt x="504" y="153"/>
                    </a:lnTo>
                    <a:lnTo>
                      <a:pt x="420" y="18"/>
                    </a:lnTo>
                    <a:lnTo>
                      <a:pt x="431" y="0"/>
                    </a:lnTo>
                    <a:lnTo>
                      <a:pt x="462" y="5"/>
                    </a:lnTo>
                    <a:lnTo>
                      <a:pt x="539" y="122"/>
                    </a:lnTo>
                    <a:lnTo>
                      <a:pt x="561" y="126"/>
                    </a:lnTo>
                    <a:lnTo>
                      <a:pt x="602" y="5"/>
                    </a:lnTo>
                    <a:lnTo>
                      <a:pt x="628" y="0"/>
                    </a:lnTo>
                    <a:lnTo>
                      <a:pt x="639" y="22"/>
                    </a:lnTo>
                    <a:lnTo>
                      <a:pt x="607" y="153"/>
                    </a:lnTo>
                    <a:lnTo>
                      <a:pt x="618" y="172"/>
                    </a:lnTo>
                    <a:lnTo>
                      <a:pt x="742" y="153"/>
                    </a:lnTo>
                    <a:lnTo>
                      <a:pt x="764" y="162"/>
                    </a:lnTo>
                    <a:lnTo>
                      <a:pt x="758" y="185"/>
                    </a:lnTo>
                    <a:lnTo>
                      <a:pt x="591" y="221"/>
                    </a:lnTo>
                    <a:lnTo>
                      <a:pt x="576" y="239"/>
                    </a:lnTo>
                    <a:lnTo>
                      <a:pt x="561" y="320"/>
                    </a:lnTo>
                    <a:lnTo>
                      <a:pt x="561" y="437"/>
                    </a:lnTo>
                    <a:lnTo>
                      <a:pt x="565" y="608"/>
                    </a:lnTo>
                    <a:lnTo>
                      <a:pt x="561" y="766"/>
                    </a:lnTo>
                    <a:lnTo>
                      <a:pt x="550" y="837"/>
                    </a:lnTo>
                    <a:lnTo>
                      <a:pt x="467" y="950"/>
                    </a:lnTo>
                    <a:lnTo>
                      <a:pt x="374" y="1067"/>
                    </a:lnTo>
                    <a:lnTo>
                      <a:pt x="274" y="1193"/>
                    </a:lnTo>
                    <a:lnTo>
                      <a:pt x="191" y="1314"/>
                    </a:lnTo>
                    <a:lnTo>
                      <a:pt x="134" y="1382"/>
                    </a:lnTo>
                    <a:lnTo>
                      <a:pt x="51" y="1400"/>
                    </a:lnTo>
                    <a:lnTo>
                      <a:pt x="15" y="134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1964" name="Freeform 8"/>
              <p:cNvSpPr>
                <a:spLocks/>
              </p:cNvSpPr>
              <p:nvPr/>
            </p:nvSpPr>
            <p:spPr bwMode="auto">
              <a:xfrm>
                <a:off x="3314" y="2262"/>
                <a:ext cx="795" cy="1147"/>
              </a:xfrm>
              <a:custGeom>
                <a:avLst/>
                <a:gdLst>
                  <a:gd name="T0" fmla="*/ 576 w 795"/>
                  <a:gd name="T1" fmla="*/ 112 h 1147"/>
                  <a:gd name="T2" fmla="*/ 659 w 795"/>
                  <a:gd name="T3" fmla="*/ 30 h 1147"/>
                  <a:gd name="T4" fmla="*/ 711 w 795"/>
                  <a:gd name="T5" fmla="*/ 0 h 1147"/>
                  <a:gd name="T6" fmla="*/ 753 w 795"/>
                  <a:gd name="T7" fmla="*/ 5 h 1147"/>
                  <a:gd name="T8" fmla="*/ 795 w 795"/>
                  <a:gd name="T9" fmla="*/ 30 h 1147"/>
                  <a:gd name="T10" fmla="*/ 795 w 795"/>
                  <a:gd name="T11" fmla="*/ 81 h 1147"/>
                  <a:gd name="T12" fmla="*/ 784 w 795"/>
                  <a:gd name="T13" fmla="*/ 152 h 1147"/>
                  <a:gd name="T14" fmla="*/ 753 w 795"/>
                  <a:gd name="T15" fmla="*/ 203 h 1147"/>
                  <a:gd name="T16" fmla="*/ 716 w 795"/>
                  <a:gd name="T17" fmla="*/ 224 h 1147"/>
                  <a:gd name="T18" fmla="*/ 637 w 795"/>
                  <a:gd name="T19" fmla="*/ 255 h 1147"/>
                  <a:gd name="T20" fmla="*/ 539 w 795"/>
                  <a:gd name="T21" fmla="*/ 327 h 1147"/>
                  <a:gd name="T22" fmla="*/ 436 w 795"/>
                  <a:gd name="T23" fmla="*/ 438 h 1147"/>
                  <a:gd name="T24" fmla="*/ 394 w 795"/>
                  <a:gd name="T25" fmla="*/ 529 h 1147"/>
                  <a:gd name="T26" fmla="*/ 337 w 795"/>
                  <a:gd name="T27" fmla="*/ 637 h 1147"/>
                  <a:gd name="T28" fmla="*/ 306 w 795"/>
                  <a:gd name="T29" fmla="*/ 718 h 1147"/>
                  <a:gd name="T30" fmla="*/ 265 w 795"/>
                  <a:gd name="T31" fmla="*/ 820 h 1147"/>
                  <a:gd name="T32" fmla="*/ 248 w 795"/>
                  <a:gd name="T33" fmla="*/ 897 h 1147"/>
                  <a:gd name="T34" fmla="*/ 265 w 795"/>
                  <a:gd name="T35" fmla="*/ 973 h 1147"/>
                  <a:gd name="T36" fmla="*/ 300 w 795"/>
                  <a:gd name="T37" fmla="*/ 1034 h 1147"/>
                  <a:gd name="T38" fmla="*/ 315 w 795"/>
                  <a:gd name="T39" fmla="*/ 1054 h 1147"/>
                  <a:gd name="T40" fmla="*/ 306 w 795"/>
                  <a:gd name="T41" fmla="*/ 1075 h 1147"/>
                  <a:gd name="T42" fmla="*/ 289 w 795"/>
                  <a:gd name="T43" fmla="*/ 1080 h 1147"/>
                  <a:gd name="T44" fmla="*/ 228 w 795"/>
                  <a:gd name="T45" fmla="*/ 978 h 1147"/>
                  <a:gd name="T46" fmla="*/ 212 w 795"/>
                  <a:gd name="T47" fmla="*/ 988 h 1147"/>
                  <a:gd name="T48" fmla="*/ 228 w 795"/>
                  <a:gd name="T49" fmla="*/ 1116 h 1147"/>
                  <a:gd name="T50" fmla="*/ 206 w 795"/>
                  <a:gd name="T51" fmla="*/ 1126 h 1147"/>
                  <a:gd name="T52" fmla="*/ 191 w 795"/>
                  <a:gd name="T53" fmla="*/ 1110 h 1147"/>
                  <a:gd name="T54" fmla="*/ 181 w 795"/>
                  <a:gd name="T55" fmla="*/ 988 h 1147"/>
                  <a:gd name="T56" fmla="*/ 160 w 795"/>
                  <a:gd name="T57" fmla="*/ 988 h 1147"/>
                  <a:gd name="T58" fmla="*/ 160 w 795"/>
                  <a:gd name="T59" fmla="*/ 1110 h 1147"/>
                  <a:gd name="T60" fmla="*/ 144 w 795"/>
                  <a:gd name="T61" fmla="*/ 1147 h 1147"/>
                  <a:gd name="T62" fmla="*/ 118 w 795"/>
                  <a:gd name="T63" fmla="*/ 1126 h 1147"/>
                  <a:gd name="T64" fmla="*/ 140 w 795"/>
                  <a:gd name="T65" fmla="*/ 937 h 1147"/>
                  <a:gd name="T66" fmla="*/ 129 w 795"/>
                  <a:gd name="T67" fmla="*/ 922 h 1147"/>
                  <a:gd name="T68" fmla="*/ 72 w 795"/>
                  <a:gd name="T69" fmla="*/ 932 h 1147"/>
                  <a:gd name="T70" fmla="*/ 9 w 795"/>
                  <a:gd name="T71" fmla="*/ 922 h 1147"/>
                  <a:gd name="T72" fmla="*/ 0 w 795"/>
                  <a:gd name="T73" fmla="*/ 892 h 1147"/>
                  <a:gd name="T74" fmla="*/ 46 w 795"/>
                  <a:gd name="T75" fmla="*/ 897 h 1147"/>
                  <a:gd name="T76" fmla="*/ 107 w 795"/>
                  <a:gd name="T77" fmla="*/ 892 h 1147"/>
                  <a:gd name="T78" fmla="*/ 171 w 795"/>
                  <a:gd name="T79" fmla="*/ 850 h 1147"/>
                  <a:gd name="T80" fmla="*/ 265 w 795"/>
                  <a:gd name="T81" fmla="*/ 667 h 1147"/>
                  <a:gd name="T82" fmla="*/ 322 w 795"/>
                  <a:gd name="T83" fmla="*/ 519 h 1147"/>
                  <a:gd name="T84" fmla="*/ 372 w 795"/>
                  <a:gd name="T85" fmla="*/ 412 h 1147"/>
                  <a:gd name="T86" fmla="*/ 436 w 795"/>
                  <a:gd name="T87" fmla="*/ 316 h 1147"/>
                  <a:gd name="T88" fmla="*/ 503 w 795"/>
                  <a:gd name="T89" fmla="*/ 213 h 1147"/>
                  <a:gd name="T90" fmla="*/ 545 w 795"/>
                  <a:gd name="T91" fmla="*/ 147 h 1147"/>
                  <a:gd name="T92" fmla="*/ 576 w 795"/>
                  <a:gd name="T93" fmla="*/ 112 h 1147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w 795"/>
                  <a:gd name="T142" fmla="*/ 0 h 1147"/>
                  <a:gd name="T143" fmla="*/ 795 w 795"/>
                  <a:gd name="T144" fmla="*/ 1147 h 1147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T141" t="T142" r="T143" b="T144"/>
                <a:pathLst>
                  <a:path w="795" h="1147">
                    <a:moveTo>
                      <a:pt x="576" y="112"/>
                    </a:moveTo>
                    <a:lnTo>
                      <a:pt x="659" y="30"/>
                    </a:lnTo>
                    <a:lnTo>
                      <a:pt x="711" y="0"/>
                    </a:lnTo>
                    <a:lnTo>
                      <a:pt x="753" y="5"/>
                    </a:lnTo>
                    <a:lnTo>
                      <a:pt x="795" y="30"/>
                    </a:lnTo>
                    <a:lnTo>
                      <a:pt x="795" y="81"/>
                    </a:lnTo>
                    <a:lnTo>
                      <a:pt x="784" y="152"/>
                    </a:lnTo>
                    <a:lnTo>
                      <a:pt x="753" y="203"/>
                    </a:lnTo>
                    <a:lnTo>
                      <a:pt x="716" y="224"/>
                    </a:lnTo>
                    <a:lnTo>
                      <a:pt x="637" y="255"/>
                    </a:lnTo>
                    <a:lnTo>
                      <a:pt x="539" y="327"/>
                    </a:lnTo>
                    <a:lnTo>
                      <a:pt x="436" y="438"/>
                    </a:lnTo>
                    <a:lnTo>
                      <a:pt x="394" y="529"/>
                    </a:lnTo>
                    <a:lnTo>
                      <a:pt x="337" y="637"/>
                    </a:lnTo>
                    <a:lnTo>
                      <a:pt x="306" y="718"/>
                    </a:lnTo>
                    <a:lnTo>
                      <a:pt x="265" y="820"/>
                    </a:lnTo>
                    <a:lnTo>
                      <a:pt x="248" y="897"/>
                    </a:lnTo>
                    <a:lnTo>
                      <a:pt x="265" y="973"/>
                    </a:lnTo>
                    <a:lnTo>
                      <a:pt x="300" y="1034"/>
                    </a:lnTo>
                    <a:lnTo>
                      <a:pt x="315" y="1054"/>
                    </a:lnTo>
                    <a:lnTo>
                      <a:pt x="306" y="1075"/>
                    </a:lnTo>
                    <a:lnTo>
                      <a:pt x="289" y="1080"/>
                    </a:lnTo>
                    <a:lnTo>
                      <a:pt x="228" y="978"/>
                    </a:lnTo>
                    <a:lnTo>
                      <a:pt x="212" y="988"/>
                    </a:lnTo>
                    <a:lnTo>
                      <a:pt x="228" y="1116"/>
                    </a:lnTo>
                    <a:lnTo>
                      <a:pt x="206" y="1126"/>
                    </a:lnTo>
                    <a:lnTo>
                      <a:pt x="191" y="1110"/>
                    </a:lnTo>
                    <a:lnTo>
                      <a:pt x="181" y="988"/>
                    </a:lnTo>
                    <a:lnTo>
                      <a:pt x="160" y="988"/>
                    </a:lnTo>
                    <a:lnTo>
                      <a:pt x="160" y="1110"/>
                    </a:lnTo>
                    <a:lnTo>
                      <a:pt x="144" y="1147"/>
                    </a:lnTo>
                    <a:lnTo>
                      <a:pt x="118" y="1126"/>
                    </a:lnTo>
                    <a:lnTo>
                      <a:pt x="140" y="937"/>
                    </a:lnTo>
                    <a:lnTo>
                      <a:pt x="129" y="922"/>
                    </a:lnTo>
                    <a:lnTo>
                      <a:pt x="72" y="932"/>
                    </a:lnTo>
                    <a:lnTo>
                      <a:pt x="9" y="922"/>
                    </a:lnTo>
                    <a:lnTo>
                      <a:pt x="0" y="892"/>
                    </a:lnTo>
                    <a:lnTo>
                      <a:pt x="46" y="897"/>
                    </a:lnTo>
                    <a:lnTo>
                      <a:pt x="107" y="892"/>
                    </a:lnTo>
                    <a:lnTo>
                      <a:pt x="171" y="850"/>
                    </a:lnTo>
                    <a:lnTo>
                      <a:pt x="265" y="667"/>
                    </a:lnTo>
                    <a:lnTo>
                      <a:pt x="322" y="519"/>
                    </a:lnTo>
                    <a:lnTo>
                      <a:pt x="372" y="412"/>
                    </a:lnTo>
                    <a:lnTo>
                      <a:pt x="436" y="316"/>
                    </a:lnTo>
                    <a:lnTo>
                      <a:pt x="503" y="213"/>
                    </a:lnTo>
                    <a:lnTo>
                      <a:pt x="545" y="147"/>
                    </a:lnTo>
                    <a:lnTo>
                      <a:pt x="576" y="112"/>
                    </a:lnTo>
                    <a:close/>
                  </a:path>
                </a:pathLst>
              </a:custGeom>
              <a:solidFill>
                <a:schemeClr val="tx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381955" name="AutoShape 9"/>
          <p:cNvSpPr>
            <a:spLocks noChangeArrowheads="1"/>
          </p:cNvSpPr>
          <p:nvPr/>
        </p:nvSpPr>
        <p:spPr bwMode="auto">
          <a:xfrm>
            <a:off x="304800" y="457200"/>
            <a:ext cx="5410200" cy="1200150"/>
          </a:xfrm>
          <a:prstGeom prst="wedgeRectCallout">
            <a:avLst>
              <a:gd name="adj1" fmla="val -53815"/>
              <a:gd name="adj2" fmla="val 75528"/>
            </a:avLst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Please feel free </a:t>
            </a:r>
          </a:p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to ask questions!</a:t>
            </a:r>
            <a:endParaRPr lang="en-US" altLang="en-US" sz="2400" i="0">
              <a:solidFill>
                <a:schemeClr val="tx2"/>
              </a:solidFill>
            </a:endParaRPr>
          </a:p>
        </p:txBody>
      </p:sp>
      <p:sp>
        <p:nvSpPr>
          <p:cNvPr id="260106" name="AutoShape 10"/>
          <p:cNvSpPr>
            <a:spLocks noChangeArrowheads="1"/>
          </p:cNvSpPr>
          <p:nvPr/>
        </p:nvSpPr>
        <p:spPr bwMode="auto">
          <a:xfrm>
            <a:off x="292100" y="2057400"/>
            <a:ext cx="5410200" cy="1749425"/>
          </a:xfrm>
          <a:prstGeom prst="wedgeRectCallout">
            <a:avLst>
              <a:gd name="adj1" fmla="val -54019"/>
              <a:gd name="adj2" fmla="val 16968"/>
            </a:avLst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Please give me feedback</a:t>
            </a:r>
            <a:br>
              <a:rPr lang="en-US" altLang="en-US" sz="3600" i="0">
                <a:solidFill>
                  <a:schemeClr val="tx2"/>
                </a:solidFill>
              </a:rPr>
            </a:br>
            <a:r>
              <a:rPr lang="en-US" altLang="en-US" sz="3600" i="0">
                <a:solidFill>
                  <a:schemeClr val="tx2"/>
                </a:solidFill>
              </a:rPr>
              <a:t>so that I can better serve you.</a:t>
            </a:r>
            <a:endParaRPr lang="en-US" altLang="en-US" sz="2400" i="0">
              <a:solidFill>
                <a:schemeClr val="tx2"/>
              </a:solidFill>
            </a:endParaRPr>
          </a:p>
        </p:txBody>
      </p:sp>
      <p:sp>
        <p:nvSpPr>
          <p:cNvPr id="260110" name="AutoShape 14"/>
          <p:cNvSpPr>
            <a:spLocks noChangeArrowheads="1"/>
          </p:cNvSpPr>
          <p:nvPr/>
        </p:nvSpPr>
        <p:spPr bwMode="auto">
          <a:xfrm>
            <a:off x="381000" y="4117975"/>
            <a:ext cx="5410200" cy="1749425"/>
          </a:xfrm>
          <a:prstGeom prst="wedgeRectCallout">
            <a:avLst>
              <a:gd name="adj1" fmla="val -55694"/>
              <a:gd name="adj2" fmla="val -29583"/>
            </a:avLst>
          </a:prstGeom>
          <a:solidFill>
            <a:schemeClr val="bg2"/>
          </a:solidFill>
          <a:ln w="9525">
            <a:solidFill>
              <a:schemeClr val="bg1"/>
            </a:solidFill>
            <a:miter lim="800000"/>
            <a:headEnd/>
            <a:tailEnd/>
          </a:ln>
        </p:spPr>
        <p:txBody>
          <a:bodyPr lIns="91433" tIns="45717" rIns="91433" bIns="45717" anchor="ctr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3600" i="0">
                <a:solidFill>
                  <a:schemeClr val="tx2"/>
                </a:solidFill>
              </a:rPr>
              <a:t>Thanks for the feedback that you have given me already.</a:t>
            </a:r>
            <a:endParaRPr lang="en-US" altLang="en-US" sz="2400" i="0">
              <a:solidFill>
                <a:schemeClr val="tx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0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0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60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60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0106" grpId="0" animBg="1" autoUpdateAnimBg="0"/>
      <p:bldP spid="260110" grpId="0" animBg="1" autoUpdateAnimBg="0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2978" name="Rectangle 2"/>
          <p:cNvSpPr>
            <a:spLocks noGrp="1" noChangeArrowheads="1"/>
          </p:cNvSpPr>
          <p:nvPr>
            <p:ph type="ctrTitle"/>
          </p:nvPr>
        </p:nvSpPr>
        <p:spPr>
          <a:xfrm>
            <a:off x="685800" y="22860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End</a:t>
            </a:r>
            <a:endParaRPr lang="en-CA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ext Box 8"/>
          <p:cNvSpPr txBox="1">
            <a:spLocks noChangeArrowheads="1"/>
          </p:cNvSpPr>
          <p:nvPr/>
        </p:nvSpPr>
        <p:spPr bwMode="auto">
          <a:xfrm>
            <a:off x="76200" y="578584"/>
            <a:ext cx="679352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Fibonacci(n):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If n</a:t>
            </a:r>
            <a:r>
              <a:rPr lang="en-US" altLang="en-US" sz="2000" i="0" dirty="0">
                <a:solidFill>
                  <a:schemeClr val="accent1"/>
                </a:solidFill>
                <a:latin typeface="Times New Roman"/>
                <a:cs typeface="Times New Roman"/>
              </a:rPr>
              <a:t>≤</a:t>
            </a:r>
            <a:r>
              <a:rPr lang="en-US" altLang="en-US" sz="2000" i="0" dirty="0">
                <a:solidFill>
                  <a:schemeClr val="accent1"/>
                </a:solidFill>
              </a:rPr>
              <a:t>1 then return(n);</a:t>
            </a:r>
            <a:endParaRPr lang="en-US" altLang="en-US" sz="20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else return( Fibonacci(n-1) + Fibonacci(n-2) );</a:t>
            </a:r>
            <a:endParaRPr lang="en-US" altLang="en-US" sz="2000" i="0" baseline="30000" dirty="0">
              <a:solidFill>
                <a:schemeClr val="accent1"/>
              </a:solidFill>
            </a:endParaRPr>
          </a:p>
        </p:txBody>
      </p:sp>
      <p:pic>
        <p:nvPicPr>
          <p:cNvPr id="381966" name="Picture 14" descr="http://sites.cdnis.edu.hk/students/032743/files/2011/04/CCI20110402_00000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14934" y="5689511"/>
            <a:ext cx="2834218" cy="109228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81972" name="Picture 20" descr="http://www.cs.ucr.edu/~neal/2005/cs141/wikidb/uploads/fib_call_graph_8.gif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98913" y="1676400"/>
            <a:ext cx="5948095" cy="26959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9" name="Text Box 6"/>
          <p:cNvSpPr txBox="1">
            <a:spLocks noChangeArrowheads="1"/>
          </p:cNvSpPr>
          <p:nvPr/>
        </p:nvSpPr>
        <p:spPr bwMode="auto">
          <a:xfrm>
            <a:off x="3894603" y="58738"/>
            <a:ext cx="2005677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 dirty="0">
                <a:solidFill>
                  <a:schemeClr val="tx2"/>
                </a:solidFill>
              </a:rPr>
              <a:t>Fibonacci</a:t>
            </a:r>
          </a:p>
        </p:txBody>
      </p:sp>
      <p:grpSp>
        <p:nvGrpSpPr>
          <p:cNvPr id="18" name="Group 17"/>
          <p:cNvGrpSpPr/>
          <p:nvPr/>
        </p:nvGrpSpPr>
        <p:grpSpPr>
          <a:xfrm>
            <a:off x="419892" y="4419600"/>
            <a:ext cx="5828508" cy="1371600"/>
            <a:chOff x="648492" y="1752600"/>
            <a:chExt cx="5828508" cy="1371600"/>
          </a:xfrm>
        </p:grpSpPr>
        <p:grpSp>
          <p:nvGrpSpPr>
            <p:cNvPr id="19" name="Group 8"/>
            <p:cNvGrpSpPr>
              <a:grpSpLocks/>
            </p:cNvGrpSpPr>
            <p:nvPr/>
          </p:nvGrpSpPr>
          <p:grpSpPr bwMode="auto">
            <a:xfrm>
              <a:off x="5486400" y="1752600"/>
              <a:ext cx="990600" cy="1371600"/>
              <a:chOff x="2065" y="1551"/>
              <a:chExt cx="1628" cy="1988"/>
            </a:xfrm>
          </p:grpSpPr>
          <p:sp>
            <p:nvSpPr>
              <p:cNvPr id="21" name="Freeform 9"/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" name="Freeform 10"/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" name="Freeform 11"/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" name="Freeform 12"/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13"/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14"/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15"/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16"/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Freeform 17"/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Freeform 18"/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Freeform 19"/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Freeform 20"/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Freeform 21"/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Freeform 22"/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" name="Freeform 23"/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Freeform 24"/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" name="Freeform 25"/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0" name="Rounded Rectangular Callout 19"/>
            <p:cNvSpPr/>
            <p:nvPr/>
          </p:nvSpPr>
          <p:spPr bwMode="auto">
            <a:xfrm>
              <a:off x="648492" y="1828800"/>
              <a:ext cx="4837907" cy="1295400"/>
            </a:xfrm>
            <a:prstGeom prst="wedgeRoundRectCallout">
              <a:avLst>
                <a:gd name="adj1" fmla="val 60105"/>
                <a:gd name="adj2" fmla="val -17516"/>
                <a:gd name="adj3" fmla="val 16667"/>
              </a:avLst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algn="ctr"/>
              <a:r>
                <a:rPr lang="en-US" altLang="en-US" i="0" dirty="0"/>
                <a:t>Cool enough</a:t>
              </a:r>
            </a:p>
            <a:p>
              <a:pPr algn="ctr"/>
              <a:r>
                <a:rPr lang="en-US" altLang="en-US" i="0" dirty="0"/>
                <a:t>But its entire computation </a:t>
              </a:r>
              <a:br>
                <a:rPr lang="en-US" altLang="en-US" i="0" dirty="0"/>
              </a:br>
              <a:r>
                <a:rPr lang="en-US" altLang="en-US" i="0" dirty="0"/>
                <a:t>can be understood in its entirety. </a:t>
              </a:r>
            </a:p>
          </p:txBody>
        </p:sp>
      </p:grpSp>
      <p:sp>
        <p:nvSpPr>
          <p:cNvPr id="38" name="Rounded Rectangular Callout 37"/>
          <p:cNvSpPr/>
          <p:nvPr/>
        </p:nvSpPr>
        <p:spPr bwMode="auto">
          <a:xfrm>
            <a:off x="498913" y="5905500"/>
            <a:ext cx="4659923" cy="876300"/>
          </a:xfrm>
          <a:prstGeom prst="wedgeRoundRectCallout">
            <a:avLst>
              <a:gd name="adj1" fmla="val 29581"/>
              <a:gd name="adj2" fmla="val -59545"/>
              <a:gd name="adj3" fmla="val 16667"/>
            </a:avLst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altLang="en-US" i="0" dirty="0"/>
              <a:t>In fact, it can be computed </a:t>
            </a:r>
            <a:br>
              <a:rPr lang="en-US" altLang="en-US" i="0" dirty="0"/>
            </a:br>
            <a:r>
              <a:rPr lang="en-US" altLang="en-US" i="0" dirty="0"/>
              <a:t>sequentially or by a formula.</a:t>
            </a:r>
          </a:p>
        </p:txBody>
      </p:sp>
      <p:pic>
        <p:nvPicPr>
          <p:cNvPr id="40" name="Picture 18" descr="http://pad2.whstatic.com/images/thumb/5/55/Calculate-the-Fibonacci-Sequence-Step-5.jpg/670px-Calculate-the-Fibonacci-Sequence-Step-5.jpg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741" b="32979"/>
          <a:stretch/>
        </p:blipFill>
        <p:spPr bwMode="auto">
          <a:xfrm>
            <a:off x="5536223" y="578584"/>
            <a:ext cx="2667000" cy="1066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632188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819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819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19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819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819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8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3602" name="Object 3"/>
          <p:cNvGraphicFramePr>
            <a:graphicFrameLocks noChangeAspect="1"/>
          </p:cNvGraphicFramePr>
          <p:nvPr/>
        </p:nvGraphicFramePr>
        <p:xfrm>
          <a:off x="1700213" y="3190875"/>
          <a:ext cx="5233987" cy="1609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3505200" imgH="927100" progId="">
                  <p:embed/>
                </p:oleObj>
              </mc:Choice>
              <mc:Fallback>
                <p:oleObj name="Equation" r:id="rId3" imgW="3505200" imgH="927100" progId="">
                  <p:embed/>
                  <p:pic>
                    <p:nvPicPr>
                      <p:cNvPr id="153602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0213" y="3190875"/>
                        <a:ext cx="5233987" cy="16097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" name="Group 1">
            <a:extLst>
              <a:ext uri="{FF2B5EF4-FFF2-40B4-BE49-F238E27FC236}">
                <a16:creationId xmlns:a16="http://schemas.microsoft.com/office/drawing/2014/main" id="{29758D5B-B09C-42FB-AD19-330F84084112}"/>
              </a:ext>
            </a:extLst>
          </p:cNvPr>
          <p:cNvGrpSpPr/>
          <p:nvPr/>
        </p:nvGrpSpPr>
        <p:grpSpPr>
          <a:xfrm>
            <a:off x="430213" y="838200"/>
            <a:ext cx="8561387" cy="1555750"/>
            <a:chOff x="430213" y="838200"/>
            <a:chExt cx="8561387" cy="1555750"/>
          </a:xfrm>
        </p:grpSpPr>
        <p:graphicFrame>
          <p:nvGraphicFramePr>
            <p:cNvPr id="153603" name="Object 4"/>
            <p:cNvGraphicFramePr>
              <a:graphicFrameLocks noChangeAspect="1"/>
            </p:cNvGraphicFramePr>
            <p:nvPr>
              <p:extLst>
                <p:ext uri="{D42A27DB-BD31-4B8C-83A1-F6EECF244321}">
                  <p14:modId xmlns:p14="http://schemas.microsoft.com/office/powerpoint/2010/main" val="3988832408"/>
                </p:ext>
              </p:extLst>
            </p:nvPr>
          </p:nvGraphicFramePr>
          <p:xfrm>
            <a:off x="1066800" y="1524000"/>
            <a:ext cx="828675" cy="4286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5" imgW="457002" imgH="203112" progId="">
                    <p:embed/>
                  </p:oleObj>
                </mc:Choice>
                <mc:Fallback>
                  <p:oleObj name="Equation" r:id="rId5" imgW="457002" imgH="203112" progId="">
                    <p:embed/>
                    <p:pic>
                      <p:nvPicPr>
                        <p:cNvPr id="153603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6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66800" y="1524000"/>
                          <a:ext cx="828675" cy="428625"/>
                        </a:xfrm>
                        <a:prstGeom prst="rect">
                          <a:avLst/>
                        </a:prstGeom>
                        <a:solidFill>
                          <a:srgbClr val="FFFF99"/>
                        </a:solidFill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53604" name="Rectangle 5"/>
            <p:cNvSpPr>
              <a:spLocks noChangeArrowheads="1"/>
            </p:cNvSpPr>
            <p:nvPr/>
          </p:nvSpPr>
          <p:spPr bwMode="auto">
            <a:xfrm>
              <a:off x="430213" y="838200"/>
              <a:ext cx="3455987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/>
              <a:r>
                <a:rPr lang="en-CA" altLang="en-US" sz="2800" i="0"/>
                <a:t>Induction Hypothesis:</a:t>
              </a:r>
            </a:p>
          </p:txBody>
        </p:sp>
        <p:sp>
          <p:nvSpPr>
            <p:cNvPr id="153605" name="Rectangle 6"/>
            <p:cNvSpPr>
              <a:spLocks noChangeArrowheads="1"/>
            </p:cNvSpPr>
            <p:nvPr/>
          </p:nvSpPr>
          <p:spPr bwMode="auto">
            <a:xfrm>
              <a:off x="2133600" y="1447800"/>
              <a:ext cx="6858000" cy="9461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 dirty="0"/>
                <a:t>``The recursive </a:t>
              </a:r>
              <a:r>
                <a:rPr lang="en-US" altLang="en-US" sz="2800" i="0" dirty="0"/>
                <a:t>algorithm </a:t>
              </a:r>
              <a:r>
                <a:rPr lang="en-CA" altLang="en-US" sz="2800" i="0" dirty="0"/>
                <a:t>works </a:t>
              </a:r>
              <a:endParaRPr lang="en-US" altLang="en-US" sz="2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 i="0" dirty="0"/>
                <a:t>   </a:t>
              </a:r>
              <a:r>
                <a:rPr lang="en-CA" altLang="en-US" sz="2800" i="0" dirty="0"/>
                <a:t>for every instance of size </a:t>
              </a:r>
              <a:r>
                <a:rPr lang="en-US" altLang="en-US" sz="2800" dirty="0"/>
                <a:t>n</a:t>
              </a:r>
              <a:r>
                <a:rPr lang="en-CA" altLang="en-US" sz="2800" i="0" dirty="0"/>
                <a:t>.''</a:t>
              </a:r>
            </a:p>
          </p:txBody>
        </p:sp>
      </p:grpSp>
      <p:sp>
        <p:nvSpPr>
          <p:cNvPr id="153606" name="Rectangle 7"/>
          <p:cNvSpPr>
            <a:spLocks noChangeArrowheads="1"/>
          </p:cNvSpPr>
          <p:nvPr/>
        </p:nvSpPr>
        <p:spPr bwMode="auto">
          <a:xfrm>
            <a:off x="7010400" y="3124200"/>
            <a:ext cx="24384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400" i="0" dirty="0"/>
              <a:t>``The </a:t>
            </a:r>
            <a:r>
              <a:rPr lang="en-US" altLang="en-US" sz="2400" i="0" dirty="0"/>
              <a:t>algorithm </a:t>
            </a:r>
            <a:r>
              <a:rPr lang="en-CA" altLang="en-US" sz="2400" i="0" dirty="0"/>
              <a:t>works for every instance of </a:t>
            </a:r>
            <a:r>
              <a:rPr lang="en-US" altLang="en-US" sz="2400" i="0" dirty="0"/>
              <a:t>any </a:t>
            </a:r>
            <a:r>
              <a:rPr lang="en-CA" altLang="en-US" sz="2400" i="0" dirty="0"/>
              <a:t>size.''</a:t>
            </a:r>
          </a:p>
        </p:txBody>
      </p:sp>
      <p:grpSp>
        <p:nvGrpSpPr>
          <p:cNvPr id="153608" name="Group 85"/>
          <p:cNvGrpSpPr>
            <a:grpSpLocks/>
          </p:cNvGrpSpPr>
          <p:nvPr/>
        </p:nvGrpSpPr>
        <p:grpSpPr bwMode="auto">
          <a:xfrm>
            <a:off x="152400" y="3017838"/>
            <a:ext cx="1528763" cy="792162"/>
            <a:chOff x="432" y="2112"/>
            <a:chExt cx="963" cy="499"/>
          </a:xfrm>
        </p:grpSpPr>
        <p:sp>
          <p:nvSpPr>
            <p:cNvPr id="153612" name="Rectangle 86"/>
            <p:cNvSpPr>
              <a:spLocks noChangeAspect="1" noChangeArrowheads="1"/>
            </p:cNvSpPr>
            <p:nvPr/>
          </p:nvSpPr>
          <p:spPr bwMode="auto">
            <a:xfrm>
              <a:off x="509" y="2112"/>
              <a:ext cx="864" cy="422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grpSp>
          <p:nvGrpSpPr>
            <p:cNvPr id="153613" name="Group 87"/>
            <p:cNvGrpSpPr>
              <a:grpSpLocks noChangeAspect="1"/>
            </p:cNvGrpSpPr>
            <p:nvPr/>
          </p:nvGrpSpPr>
          <p:grpSpPr bwMode="auto">
            <a:xfrm>
              <a:off x="432" y="2342"/>
              <a:ext cx="111" cy="269"/>
              <a:chOff x="864" y="465"/>
              <a:chExt cx="1046" cy="2358"/>
            </a:xfrm>
          </p:grpSpPr>
          <p:grpSp>
            <p:nvGrpSpPr>
              <p:cNvPr id="153615" name="Group 88"/>
              <p:cNvGrpSpPr>
                <a:grpSpLocks noChangeAspect="1"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53618" name="Group 89"/>
                <p:cNvGrpSpPr>
                  <a:grpSpLocks noChangeAspect="1"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53620" name="Group 9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53627" name="Freeform 91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28" name="Freeform 92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29" name="Freeform 93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30" name="Freeform 94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31" name="Freeform 95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32" name="Freeform 96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53633" name="Group 97"/>
                    <p:cNvGrpSpPr>
                      <a:grpSpLocks noChangeAspect="1"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53634" name="Freeform 98"/>
                      <p:cNvSpPr>
                        <a:spLocks noChangeAspect="1"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635" name="Freeform 99"/>
                      <p:cNvSpPr>
                        <a:spLocks noChangeAspect="1"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636" name="Freeform 100"/>
                      <p:cNvSpPr>
                        <a:spLocks noChangeAspect="1"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637" name="Freeform 101"/>
                      <p:cNvSpPr>
                        <a:spLocks noChangeAspect="1"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53621" name="Group 102"/>
                  <p:cNvGrpSpPr>
                    <a:grpSpLocks noChangeAspect="1"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53625" name="Oval 10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53626" name="Oval 1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153622" name="Group 105"/>
                  <p:cNvGrpSpPr>
                    <a:grpSpLocks noChangeAspect="1"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53623" name="Oval 10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53624" name="Oval 1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153619" name="Oval 108"/>
                <p:cNvSpPr>
                  <a:spLocks noChangeAspect="1"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153616" name="Freeform 109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17" name="Freeform 110"/>
              <p:cNvSpPr>
                <a:spLocks noChangeAspect="1"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3614" name="Text Box 111"/>
            <p:cNvSpPr txBox="1">
              <a:spLocks noChangeArrowheads="1"/>
            </p:cNvSpPr>
            <p:nvPr/>
          </p:nvSpPr>
          <p:spPr bwMode="auto">
            <a:xfrm>
              <a:off x="528" y="2160"/>
              <a:ext cx="86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Base </a:t>
              </a:r>
              <a:r>
                <a:rPr lang="en-US" altLang="en-US" sz="2400" i="0" dirty="0"/>
                <a:t>case</a:t>
              </a:r>
              <a:endParaRPr lang="en-CA" altLang="en-US" sz="2400" i="0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9170144-873C-4E7A-A77A-6071575FC6F1}"/>
              </a:ext>
            </a:extLst>
          </p:cNvPr>
          <p:cNvGrpSpPr/>
          <p:nvPr/>
        </p:nvGrpSpPr>
        <p:grpSpPr>
          <a:xfrm>
            <a:off x="152400" y="4283075"/>
            <a:ext cx="1493838" cy="1431925"/>
            <a:chOff x="152400" y="4283075"/>
            <a:chExt cx="1493838" cy="1431925"/>
          </a:xfrm>
        </p:grpSpPr>
        <p:grpSp>
          <p:nvGrpSpPr>
            <p:cNvPr id="153607" name="Group 8"/>
            <p:cNvGrpSpPr>
              <a:grpSpLocks noChangeAspect="1"/>
            </p:cNvGrpSpPr>
            <p:nvPr/>
          </p:nvGrpSpPr>
          <p:grpSpPr bwMode="auto">
            <a:xfrm>
              <a:off x="152400" y="4283075"/>
              <a:ext cx="1493838" cy="1431925"/>
              <a:chOff x="624" y="1776"/>
              <a:chExt cx="2352" cy="2256"/>
            </a:xfrm>
          </p:grpSpPr>
          <p:sp>
            <p:nvSpPr>
              <p:cNvPr id="153638" name="Rectangle 9"/>
              <p:cNvSpPr>
                <a:spLocks noChangeAspect="1" noChangeArrowheads="1"/>
              </p:cNvSpPr>
              <p:nvPr/>
            </p:nvSpPr>
            <p:spPr bwMode="auto">
              <a:xfrm>
                <a:off x="816" y="1776"/>
                <a:ext cx="2160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grpSp>
            <p:nvGrpSpPr>
              <p:cNvPr id="153639" name="Group 10"/>
              <p:cNvGrpSpPr>
                <a:grpSpLocks noChangeAspect="1"/>
              </p:cNvGrpSpPr>
              <p:nvPr/>
            </p:nvGrpSpPr>
            <p:grpSpPr bwMode="auto">
              <a:xfrm>
                <a:off x="624" y="2352"/>
                <a:ext cx="278" cy="672"/>
                <a:chOff x="864" y="465"/>
                <a:chExt cx="1046" cy="2358"/>
              </a:xfrm>
            </p:grpSpPr>
            <p:grpSp>
              <p:nvGrpSpPr>
                <p:cNvPr id="153691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864" y="465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53694" name="Group 12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587" y="528"/>
                    <a:chExt cx="1008" cy="2319"/>
                  </a:xfrm>
                </p:grpSpPr>
                <p:grpSp>
                  <p:nvGrpSpPr>
                    <p:cNvPr id="153696" name="Group 13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587" y="528"/>
                      <a:ext cx="1008" cy="2319"/>
                      <a:chOff x="1151" y="1104"/>
                      <a:chExt cx="686" cy="1741"/>
                    </a:xfrm>
                  </p:grpSpPr>
                  <p:sp>
                    <p:nvSpPr>
                      <p:cNvPr id="153703" name="Freeform 14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321" y="1581"/>
                        <a:ext cx="304" cy="566"/>
                      </a:xfrm>
                      <a:custGeom>
                        <a:avLst/>
                        <a:gdLst>
                          <a:gd name="T0" fmla="*/ 7 w 304"/>
                          <a:gd name="T1" fmla="*/ 174 h 566"/>
                          <a:gd name="T2" fmla="*/ 18 w 304"/>
                          <a:gd name="T3" fmla="*/ 122 h 566"/>
                          <a:gd name="T4" fmla="*/ 42 w 304"/>
                          <a:gd name="T5" fmla="*/ 83 h 566"/>
                          <a:gd name="T6" fmla="*/ 81 w 304"/>
                          <a:gd name="T7" fmla="*/ 45 h 566"/>
                          <a:gd name="T8" fmla="*/ 148 w 304"/>
                          <a:gd name="T9" fmla="*/ 7 h 566"/>
                          <a:gd name="T10" fmla="*/ 205 w 304"/>
                          <a:gd name="T11" fmla="*/ 0 h 566"/>
                          <a:gd name="T12" fmla="*/ 255 w 304"/>
                          <a:gd name="T13" fmla="*/ 10 h 566"/>
                          <a:gd name="T14" fmla="*/ 290 w 304"/>
                          <a:gd name="T15" fmla="*/ 31 h 566"/>
                          <a:gd name="T16" fmla="*/ 304 w 304"/>
                          <a:gd name="T17" fmla="*/ 59 h 566"/>
                          <a:gd name="T18" fmla="*/ 304 w 304"/>
                          <a:gd name="T19" fmla="*/ 87 h 566"/>
                          <a:gd name="T20" fmla="*/ 290 w 304"/>
                          <a:gd name="T21" fmla="*/ 118 h 566"/>
                          <a:gd name="T22" fmla="*/ 262 w 304"/>
                          <a:gd name="T23" fmla="*/ 146 h 566"/>
                          <a:gd name="T24" fmla="*/ 223 w 304"/>
                          <a:gd name="T25" fmla="*/ 181 h 566"/>
                          <a:gd name="T26" fmla="*/ 201 w 304"/>
                          <a:gd name="T27" fmla="*/ 215 h 566"/>
                          <a:gd name="T28" fmla="*/ 194 w 304"/>
                          <a:gd name="T29" fmla="*/ 240 h 566"/>
                          <a:gd name="T30" fmla="*/ 194 w 304"/>
                          <a:gd name="T31" fmla="*/ 260 h 566"/>
                          <a:gd name="T32" fmla="*/ 205 w 304"/>
                          <a:gd name="T33" fmla="*/ 295 h 566"/>
                          <a:gd name="T34" fmla="*/ 230 w 304"/>
                          <a:gd name="T35" fmla="*/ 344 h 566"/>
                          <a:gd name="T36" fmla="*/ 247 w 304"/>
                          <a:gd name="T37" fmla="*/ 399 h 566"/>
                          <a:gd name="T38" fmla="*/ 251 w 304"/>
                          <a:gd name="T39" fmla="*/ 438 h 566"/>
                          <a:gd name="T40" fmla="*/ 244 w 304"/>
                          <a:gd name="T41" fmla="*/ 479 h 566"/>
                          <a:gd name="T42" fmla="*/ 233 w 304"/>
                          <a:gd name="T43" fmla="*/ 510 h 566"/>
                          <a:gd name="T44" fmla="*/ 201 w 304"/>
                          <a:gd name="T45" fmla="*/ 545 h 566"/>
                          <a:gd name="T46" fmla="*/ 173 w 304"/>
                          <a:gd name="T47" fmla="*/ 559 h 566"/>
                          <a:gd name="T48" fmla="*/ 141 w 304"/>
                          <a:gd name="T49" fmla="*/ 566 h 566"/>
                          <a:gd name="T50" fmla="*/ 113 w 304"/>
                          <a:gd name="T51" fmla="*/ 563 h 566"/>
                          <a:gd name="T52" fmla="*/ 92 w 304"/>
                          <a:gd name="T53" fmla="*/ 549 h 566"/>
                          <a:gd name="T54" fmla="*/ 67 w 304"/>
                          <a:gd name="T55" fmla="*/ 521 h 566"/>
                          <a:gd name="T56" fmla="*/ 42 w 304"/>
                          <a:gd name="T57" fmla="*/ 472 h 566"/>
                          <a:gd name="T58" fmla="*/ 14 w 304"/>
                          <a:gd name="T59" fmla="*/ 392 h 566"/>
                          <a:gd name="T60" fmla="*/ 4 w 304"/>
                          <a:gd name="T61" fmla="*/ 333 h 566"/>
                          <a:gd name="T62" fmla="*/ 0 w 304"/>
                          <a:gd name="T63" fmla="*/ 257 h 566"/>
                          <a:gd name="T64" fmla="*/ 0 w 304"/>
                          <a:gd name="T65" fmla="*/ 222 h 566"/>
                          <a:gd name="T66" fmla="*/ 7 w 304"/>
                          <a:gd name="T67" fmla="*/ 174 h 56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w 304"/>
                          <a:gd name="T103" fmla="*/ 0 h 566"/>
                          <a:gd name="T104" fmla="*/ 304 w 304"/>
                          <a:gd name="T105" fmla="*/ 566 h 566"/>
                        </a:gdLst>
                        <a:ahLst/>
                        <a:cxnLst>
                          <a:cxn ang="T68">
                            <a:pos x="T0" y="T1"/>
                          </a:cxn>
                          <a:cxn ang="T69">
                            <a:pos x="T2" y="T3"/>
                          </a:cxn>
                          <a:cxn ang="T70">
                            <a:pos x="T4" y="T5"/>
                          </a:cxn>
                          <a:cxn ang="T71">
                            <a:pos x="T6" y="T7"/>
                          </a:cxn>
                          <a:cxn ang="T72">
                            <a:pos x="T8" y="T9"/>
                          </a:cxn>
                          <a:cxn ang="T73">
                            <a:pos x="T10" y="T11"/>
                          </a:cxn>
                          <a:cxn ang="T74">
                            <a:pos x="T12" y="T13"/>
                          </a:cxn>
                          <a:cxn ang="T75">
                            <a:pos x="T14" y="T15"/>
                          </a:cxn>
                          <a:cxn ang="T76">
                            <a:pos x="T16" y="T17"/>
                          </a:cxn>
                          <a:cxn ang="T77">
                            <a:pos x="T18" y="T19"/>
                          </a:cxn>
                          <a:cxn ang="T78">
                            <a:pos x="T20" y="T21"/>
                          </a:cxn>
                          <a:cxn ang="T79">
                            <a:pos x="T22" y="T23"/>
                          </a:cxn>
                          <a:cxn ang="T80">
                            <a:pos x="T24" y="T25"/>
                          </a:cxn>
                          <a:cxn ang="T81">
                            <a:pos x="T26" y="T27"/>
                          </a:cxn>
                          <a:cxn ang="T82">
                            <a:pos x="T28" y="T29"/>
                          </a:cxn>
                          <a:cxn ang="T83">
                            <a:pos x="T30" y="T31"/>
                          </a:cxn>
                          <a:cxn ang="T84">
                            <a:pos x="T32" y="T33"/>
                          </a:cxn>
                          <a:cxn ang="T85">
                            <a:pos x="T34" y="T35"/>
                          </a:cxn>
                          <a:cxn ang="T86">
                            <a:pos x="T36" y="T37"/>
                          </a:cxn>
                          <a:cxn ang="T87">
                            <a:pos x="T38" y="T39"/>
                          </a:cxn>
                          <a:cxn ang="T88">
                            <a:pos x="T40" y="T41"/>
                          </a:cxn>
                          <a:cxn ang="T89">
                            <a:pos x="T42" y="T43"/>
                          </a:cxn>
                          <a:cxn ang="T90">
                            <a:pos x="T44" y="T45"/>
                          </a:cxn>
                          <a:cxn ang="T91">
                            <a:pos x="T46" y="T47"/>
                          </a:cxn>
                          <a:cxn ang="T92">
                            <a:pos x="T48" y="T49"/>
                          </a:cxn>
                          <a:cxn ang="T93">
                            <a:pos x="T50" y="T51"/>
                          </a:cxn>
                          <a:cxn ang="T94">
                            <a:pos x="T52" y="T53"/>
                          </a:cxn>
                          <a:cxn ang="T95">
                            <a:pos x="T54" y="T55"/>
                          </a:cxn>
                          <a:cxn ang="T96">
                            <a:pos x="T56" y="T57"/>
                          </a:cxn>
                          <a:cxn ang="T97">
                            <a:pos x="T58" y="T59"/>
                          </a:cxn>
                          <a:cxn ang="T98">
                            <a:pos x="T60" y="T61"/>
                          </a:cxn>
                          <a:cxn ang="T99">
                            <a:pos x="T62" y="T63"/>
                          </a:cxn>
                          <a:cxn ang="T100">
                            <a:pos x="T64" y="T65"/>
                          </a:cxn>
                          <a:cxn ang="T101">
                            <a:pos x="T66" y="T67"/>
                          </a:cxn>
                        </a:cxnLst>
                        <a:rect l="T102" t="T103" r="T104" b="T105"/>
                        <a:pathLst>
                          <a:path w="304" h="566">
                            <a:moveTo>
                              <a:pt x="7" y="174"/>
                            </a:moveTo>
                            <a:lnTo>
                              <a:pt x="18" y="122"/>
                            </a:lnTo>
                            <a:lnTo>
                              <a:pt x="42" y="83"/>
                            </a:lnTo>
                            <a:lnTo>
                              <a:pt x="81" y="45"/>
                            </a:lnTo>
                            <a:lnTo>
                              <a:pt x="148" y="7"/>
                            </a:lnTo>
                            <a:lnTo>
                              <a:pt x="205" y="0"/>
                            </a:lnTo>
                            <a:lnTo>
                              <a:pt x="255" y="10"/>
                            </a:lnTo>
                            <a:lnTo>
                              <a:pt x="290" y="31"/>
                            </a:lnTo>
                            <a:lnTo>
                              <a:pt x="304" y="59"/>
                            </a:lnTo>
                            <a:lnTo>
                              <a:pt x="304" y="87"/>
                            </a:lnTo>
                            <a:lnTo>
                              <a:pt x="290" y="118"/>
                            </a:lnTo>
                            <a:lnTo>
                              <a:pt x="262" y="146"/>
                            </a:lnTo>
                            <a:lnTo>
                              <a:pt x="223" y="181"/>
                            </a:lnTo>
                            <a:lnTo>
                              <a:pt x="201" y="215"/>
                            </a:lnTo>
                            <a:lnTo>
                              <a:pt x="194" y="240"/>
                            </a:lnTo>
                            <a:lnTo>
                              <a:pt x="194" y="260"/>
                            </a:lnTo>
                            <a:lnTo>
                              <a:pt x="205" y="295"/>
                            </a:lnTo>
                            <a:lnTo>
                              <a:pt x="230" y="344"/>
                            </a:lnTo>
                            <a:lnTo>
                              <a:pt x="247" y="399"/>
                            </a:lnTo>
                            <a:lnTo>
                              <a:pt x="251" y="438"/>
                            </a:lnTo>
                            <a:lnTo>
                              <a:pt x="244" y="479"/>
                            </a:lnTo>
                            <a:lnTo>
                              <a:pt x="233" y="510"/>
                            </a:lnTo>
                            <a:lnTo>
                              <a:pt x="201" y="545"/>
                            </a:lnTo>
                            <a:lnTo>
                              <a:pt x="173" y="559"/>
                            </a:lnTo>
                            <a:lnTo>
                              <a:pt x="141" y="566"/>
                            </a:lnTo>
                            <a:lnTo>
                              <a:pt x="113" y="563"/>
                            </a:lnTo>
                            <a:lnTo>
                              <a:pt x="92" y="549"/>
                            </a:lnTo>
                            <a:lnTo>
                              <a:pt x="67" y="521"/>
                            </a:lnTo>
                            <a:lnTo>
                              <a:pt x="42" y="472"/>
                            </a:lnTo>
                            <a:lnTo>
                              <a:pt x="14" y="392"/>
                            </a:lnTo>
                            <a:lnTo>
                              <a:pt x="4" y="333"/>
                            </a:lnTo>
                            <a:lnTo>
                              <a:pt x="0" y="257"/>
                            </a:lnTo>
                            <a:lnTo>
                              <a:pt x="0" y="222"/>
                            </a:lnTo>
                            <a:lnTo>
                              <a:pt x="7" y="17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4" name="Freeform 15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151" y="1619"/>
                        <a:ext cx="249" cy="572"/>
                      </a:xfrm>
                      <a:custGeom>
                        <a:avLst/>
                        <a:gdLst>
                          <a:gd name="T0" fmla="*/ 25 w 249"/>
                          <a:gd name="T1" fmla="*/ 65 h 572"/>
                          <a:gd name="T2" fmla="*/ 7 w 249"/>
                          <a:gd name="T3" fmla="*/ 44 h 572"/>
                          <a:gd name="T4" fmla="*/ 0 w 249"/>
                          <a:gd name="T5" fmla="*/ 27 h 572"/>
                          <a:gd name="T6" fmla="*/ 11 w 249"/>
                          <a:gd name="T7" fmla="*/ 7 h 572"/>
                          <a:gd name="T8" fmla="*/ 28 w 249"/>
                          <a:gd name="T9" fmla="*/ 0 h 572"/>
                          <a:gd name="T10" fmla="*/ 60 w 249"/>
                          <a:gd name="T11" fmla="*/ 0 h 572"/>
                          <a:gd name="T12" fmla="*/ 96 w 249"/>
                          <a:gd name="T13" fmla="*/ 24 h 572"/>
                          <a:gd name="T14" fmla="*/ 132 w 249"/>
                          <a:gd name="T15" fmla="*/ 61 h 572"/>
                          <a:gd name="T16" fmla="*/ 192 w 249"/>
                          <a:gd name="T17" fmla="*/ 140 h 572"/>
                          <a:gd name="T18" fmla="*/ 231 w 249"/>
                          <a:gd name="T19" fmla="*/ 204 h 572"/>
                          <a:gd name="T20" fmla="*/ 249 w 249"/>
                          <a:gd name="T21" fmla="*/ 255 h 572"/>
                          <a:gd name="T22" fmla="*/ 245 w 249"/>
                          <a:gd name="T23" fmla="*/ 283 h 572"/>
                          <a:gd name="T24" fmla="*/ 224 w 249"/>
                          <a:gd name="T25" fmla="*/ 320 h 572"/>
                          <a:gd name="T26" fmla="*/ 181 w 249"/>
                          <a:gd name="T27" fmla="*/ 347 h 572"/>
                          <a:gd name="T28" fmla="*/ 110 w 249"/>
                          <a:gd name="T29" fmla="*/ 371 h 572"/>
                          <a:gd name="T30" fmla="*/ 75 w 249"/>
                          <a:gd name="T31" fmla="*/ 395 h 572"/>
                          <a:gd name="T32" fmla="*/ 60 w 249"/>
                          <a:gd name="T33" fmla="*/ 415 h 572"/>
                          <a:gd name="T34" fmla="*/ 68 w 249"/>
                          <a:gd name="T35" fmla="*/ 436 h 572"/>
                          <a:gd name="T36" fmla="*/ 107 w 249"/>
                          <a:gd name="T37" fmla="*/ 456 h 572"/>
                          <a:gd name="T38" fmla="*/ 139 w 249"/>
                          <a:gd name="T39" fmla="*/ 497 h 572"/>
                          <a:gd name="T40" fmla="*/ 153 w 249"/>
                          <a:gd name="T41" fmla="*/ 538 h 572"/>
                          <a:gd name="T42" fmla="*/ 149 w 249"/>
                          <a:gd name="T43" fmla="*/ 558 h 572"/>
                          <a:gd name="T44" fmla="*/ 117 w 249"/>
                          <a:gd name="T45" fmla="*/ 572 h 572"/>
                          <a:gd name="T46" fmla="*/ 107 w 249"/>
                          <a:gd name="T47" fmla="*/ 572 h 572"/>
                          <a:gd name="T48" fmla="*/ 92 w 249"/>
                          <a:gd name="T49" fmla="*/ 535 h 572"/>
                          <a:gd name="T50" fmla="*/ 85 w 249"/>
                          <a:gd name="T51" fmla="*/ 494 h 572"/>
                          <a:gd name="T52" fmla="*/ 64 w 249"/>
                          <a:gd name="T53" fmla="*/ 463 h 572"/>
                          <a:gd name="T54" fmla="*/ 32 w 249"/>
                          <a:gd name="T55" fmla="*/ 446 h 572"/>
                          <a:gd name="T56" fmla="*/ 21 w 249"/>
                          <a:gd name="T57" fmla="*/ 426 h 572"/>
                          <a:gd name="T58" fmla="*/ 25 w 249"/>
                          <a:gd name="T59" fmla="*/ 405 h 572"/>
                          <a:gd name="T60" fmla="*/ 53 w 249"/>
                          <a:gd name="T61" fmla="*/ 371 h 572"/>
                          <a:gd name="T62" fmla="*/ 107 w 249"/>
                          <a:gd name="T63" fmla="*/ 351 h 572"/>
                          <a:gd name="T64" fmla="*/ 157 w 249"/>
                          <a:gd name="T65" fmla="*/ 320 h 572"/>
                          <a:gd name="T66" fmla="*/ 196 w 249"/>
                          <a:gd name="T67" fmla="*/ 286 h 572"/>
                          <a:gd name="T68" fmla="*/ 210 w 249"/>
                          <a:gd name="T69" fmla="*/ 252 h 572"/>
                          <a:gd name="T70" fmla="*/ 206 w 249"/>
                          <a:gd name="T71" fmla="*/ 238 h 572"/>
                          <a:gd name="T72" fmla="*/ 189 w 249"/>
                          <a:gd name="T73" fmla="*/ 208 h 572"/>
                          <a:gd name="T74" fmla="*/ 157 w 249"/>
                          <a:gd name="T75" fmla="*/ 163 h 572"/>
                          <a:gd name="T76" fmla="*/ 121 w 249"/>
                          <a:gd name="T77" fmla="*/ 136 h 572"/>
                          <a:gd name="T78" fmla="*/ 82 w 249"/>
                          <a:gd name="T79" fmla="*/ 106 h 572"/>
                          <a:gd name="T80" fmla="*/ 53 w 249"/>
                          <a:gd name="T81" fmla="*/ 89 h 572"/>
                          <a:gd name="T82" fmla="*/ 25 w 249"/>
                          <a:gd name="T83" fmla="*/ 65 h 572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w 249"/>
                          <a:gd name="T127" fmla="*/ 0 h 572"/>
                          <a:gd name="T128" fmla="*/ 249 w 249"/>
                          <a:gd name="T129" fmla="*/ 572 h 572"/>
                        </a:gdLst>
                        <a:ahLst/>
                        <a:cxnLst>
                          <a:cxn ang="T84">
                            <a:pos x="T0" y="T1"/>
                          </a:cxn>
                          <a:cxn ang="T85">
                            <a:pos x="T2" y="T3"/>
                          </a:cxn>
                          <a:cxn ang="T86">
                            <a:pos x="T4" y="T5"/>
                          </a:cxn>
                          <a:cxn ang="T87">
                            <a:pos x="T6" y="T7"/>
                          </a:cxn>
                          <a:cxn ang="T88">
                            <a:pos x="T8" y="T9"/>
                          </a:cxn>
                          <a:cxn ang="T89">
                            <a:pos x="T10" y="T11"/>
                          </a:cxn>
                          <a:cxn ang="T90">
                            <a:pos x="T12" y="T13"/>
                          </a:cxn>
                          <a:cxn ang="T91">
                            <a:pos x="T14" y="T15"/>
                          </a:cxn>
                          <a:cxn ang="T92">
                            <a:pos x="T16" y="T17"/>
                          </a:cxn>
                          <a:cxn ang="T93">
                            <a:pos x="T18" y="T19"/>
                          </a:cxn>
                          <a:cxn ang="T94">
                            <a:pos x="T20" y="T21"/>
                          </a:cxn>
                          <a:cxn ang="T95">
                            <a:pos x="T22" y="T23"/>
                          </a:cxn>
                          <a:cxn ang="T96">
                            <a:pos x="T24" y="T25"/>
                          </a:cxn>
                          <a:cxn ang="T97">
                            <a:pos x="T26" y="T27"/>
                          </a:cxn>
                          <a:cxn ang="T98">
                            <a:pos x="T28" y="T29"/>
                          </a:cxn>
                          <a:cxn ang="T99">
                            <a:pos x="T30" y="T31"/>
                          </a:cxn>
                          <a:cxn ang="T100">
                            <a:pos x="T32" y="T33"/>
                          </a:cxn>
                          <a:cxn ang="T101">
                            <a:pos x="T34" y="T35"/>
                          </a:cxn>
                          <a:cxn ang="T102">
                            <a:pos x="T36" y="T37"/>
                          </a:cxn>
                          <a:cxn ang="T103">
                            <a:pos x="T38" y="T39"/>
                          </a:cxn>
                          <a:cxn ang="T104">
                            <a:pos x="T40" y="T41"/>
                          </a:cxn>
                          <a:cxn ang="T105">
                            <a:pos x="T42" y="T43"/>
                          </a:cxn>
                          <a:cxn ang="T106">
                            <a:pos x="T44" y="T45"/>
                          </a:cxn>
                          <a:cxn ang="T107">
                            <a:pos x="T46" y="T47"/>
                          </a:cxn>
                          <a:cxn ang="T108">
                            <a:pos x="T48" y="T49"/>
                          </a:cxn>
                          <a:cxn ang="T109">
                            <a:pos x="T50" y="T51"/>
                          </a:cxn>
                          <a:cxn ang="T110">
                            <a:pos x="T52" y="T53"/>
                          </a:cxn>
                          <a:cxn ang="T111">
                            <a:pos x="T54" y="T55"/>
                          </a:cxn>
                          <a:cxn ang="T112">
                            <a:pos x="T56" y="T57"/>
                          </a:cxn>
                          <a:cxn ang="T113">
                            <a:pos x="T58" y="T59"/>
                          </a:cxn>
                          <a:cxn ang="T114">
                            <a:pos x="T60" y="T61"/>
                          </a:cxn>
                          <a:cxn ang="T115">
                            <a:pos x="T62" y="T63"/>
                          </a:cxn>
                          <a:cxn ang="T116">
                            <a:pos x="T64" y="T65"/>
                          </a:cxn>
                          <a:cxn ang="T117">
                            <a:pos x="T66" y="T67"/>
                          </a:cxn>
                          <a:cxn ang="T118">
                            <a:pos x="T68" y="T69"/>
                          </a:cxn>
                          <a:cxn ang="T119">
                            <a:pos x="T70" y="T71"/>
                          </a:cxn>
                          <a:cxn ang="T120">
                            <a:pos x="T72" y="T73"/>
                          </a:cxn>
                          <a:cxn ang="T121">
                            <a:pos x="T74" y="T75"/>
                          </a:cxn>
                          <a:cxn ang="T122">
                            <a:pos x="T76" y="T77"/>
                          </a:cxn>
                          <a:cxn ang="T123">
                            <a:pos x="T78" y="T79"/>
                          </a:cxn>
                          <a:cxn ang="T124">
                            <a:pos x="T80" y="T81"/>
                          </a:cxn>
                          <a:cxn ang="T125">
                            <a:pos x="T82" y="T83"/>
                          </a:cxn>
                        </a:cxnLst>
                        <a:rect l="T126" t="T127" r="T128" b="T129"/>
                        <a:pathLst>
                          <a:path w="249" h="572">
                            <a:moveTo>
                              <a:pt x="25" y="65"/>
                            </a:moveTo>
                            <a:lnTo>
                              <a:pt x="7" y="44"/>
                            </a:lnTo>
                            <a:lnTo>
                              <a:pt x="0" y="27"/>
                            </a:lnTo>
                            <a:lnTo>
                              <a:pt x="11" y="7"/>
                            </a:lnTo>
                            <a:lnTo>
                              <a:pt x="28" y="0"/>
                            </a:lnTo>
                            <a:lnTo>
                              <a:pt x="60" y="0"/>
                            </a:lnTo>
                            <a:lnTo>
                              <a:pt x="96" y="24"/>
                            </a:lnTo>
                            <a:lnTo>
                              <a:pt x="132" y="61"/>
                            </a:lnTo>
                            <a:lnTo>
                              <a:pt x="192" y="140"/>
                            </a:lnTo>
                            <a:lnTo>
                              <a:pt x="231" y="204"/>
                            </a:lnTo>
                            <a:lnTo>
                              <a:pt x="249" y="255"/>
                            </a:lnTo>
                            <a:lnTo>
                              <a:pt x="245" y="283"/>
                            </a:lnTo>
                            <a:lnTo>
                              <a:pt x="224" y="320"/>
                            </a:lnTo>
                            <a:lnTo>
                              <a:pt x="181" y="347"/>
                            </a:lnTo>
                            <a:lnTo>
                              <a:pt x="110" y="371"/>
                            </a:lnTo>
                            <a:lnTo>
                              <a:pt x="75" y="395"/>
                            </a:lnTo>
                            <a:lnTo>
                              <a:pt x="60" y="415"/>
                            </a:lnTo>
                            <a:lnTo>
                              <a:pt x="68" y="436"/>
                            </a:lnTo>
                            <a:lnTo>
                              <a:pt x="107" y="456"/>
                            </a:lnTo>
                            <a:lnTo>
                              <a:pt x="139" y="497"/>
                            </a:lnTo>
                            <a:lnTo>
                              <a:pt x="153" y="538"/>
                            </a:lnTo>
                            <a:lnTo>
                              <a:pt x="149" y="558"/>
                            </a:lnTo>
                            <a:lnTo>
                              <a:pt x="117" y="572"/>
                            </a:lnTo>
                            <a:lnTo>
                              <a:pt x="107" y="572"/>
                            </a:lnTo>
                            <a:lnTo>
                              <a:pt x="92" y="535"/>
                            </a:lnTo>
                            <a:lnTo>
                              <a:pt x="85" y="494"/>
                            </a:lnTo>
                            <a:lnTo>
                              <a:pt x="64" y="463"/>
                            </a:lnTo>
                            <a:lnTo>
                              <a:pt x="32" y="446"/>
                            </a:lnTo>
                            <a:lnTo>
                              <a:pt x="21" y="426"/>
                            </a:lnTo>
                            <a:lnTo>
                              <a:pt x="25" y="405"/>
                            </a:lnTo>
                            <a:lnTo>
                              <a:pt x="53" y="371"/>
                            </a:lnTo>
                            <a:lnTo>
                              <a:pt x="107" y="351"/>
                            </a:lnTo>
                            <a:lnTo>
                              <a:pt x="157" y="320"/>
                            </a:lnTo>
                            <a:lnTo>
                              <a:pt x="196" y="286"/>
                            </a:lnTo>
                            <a:lnTo>
                              <a:pt x="210" y="252"/>
                            </a:lnTo>
                            <a:lnTo>
                              <a:pt x="206" y="238"/>
                            </a:lnTo>
                            <a:lnTo>
                              <a:pt x="189" y="208"/>
                            </a:lnTo>
                            <a:lnTo>
                              <a:pt x="157" y="163"/>
                            </a:lnTo>
                            <a:lnTo>
                              <a:pt x="121" y="136"/>
                            </a:lnTo>
                            <a:lnTo>
                              <a:pt x="82" y="106"/>
                            </a:lnTo>
                            <a:lnTo>
                              <a:pt x="53" y="89"/>
                            </a:lnTo>
                            <a:lnTo>
                              <a:pt x="25" y="65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5" name="Freeform 16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447" y="1581"/>
                        <a:ext cx="362" cy="499"/>
                      </a:xfrm>
                      <a:custGeom>
                        <a:avLst/>
                        <a:gdLst>
                          <a:gd name="T0" fmla="*/ 151 w 362"/>
                          <a:gd name="T1" fmla="*/ 35 h 499"/>
                          <a:gd name="T2" fmla="*/ 221 w 362"/>
                          <a:gd name="T3" fmla="*/ 0 h 499"/>
                          <a:gd name="T4" fmla="*/ 281 w 362"/>
                          <a:gd name="T5" fmla="*/ 0 h 499"/>
                          <a:gd name="T6" fmla="*/ 344 w 362"/>
                          <a:gd name="T7" fmla="*/ 14 h 499"/>
                          <a:gd name="T8" fmla="*/ 362 w 362"/>
                          <a:gd name="T9" fmla="*/ 35 h 499"/>
                          <a:gd name="T10" fmla="*/ 351 w 362"/>
                          <a:gd name="T11" fmla="*/ 59 h 499"/>
                          <a:gd name="T12" fmla="*/ 334 w 362"/>
                          <a:gd name="T13" fmla="*/ 91 h 499"/>
                          <a:gd name="T14" fmla="*/ 302 w 362"/>
                          <a:gd name="T15" fmla="*/ 87 h 499"/>
                          <a:gd name="T16" fmla="*/ 274 w 362"/>
                          <a:gd name="T17" fmla="*/ 77 h 499"/>
                          <a:gd name="T18" fmla="*/ 253 w 362"/>
                          <a:gd name="T19" fmla="*/ 63 h 499"/>
                          <a:gd name="T20" fmla="*/ 232 w 362"/>
                          <a:gd name="T21" fmla="*/ 59 h 499"/>
                          <a:gd name="T22" fmla="*/ 193 w 362"/>
                          <a:gd name="T23" fmla="*/ 70 h 499"/>
                          <a:gd name="T24" fmla="*/ 137 w 362"/>
                          <a:gd name="T25" fmla="*/ 94 h 499"/>
                          <a:gd name="T26" fmla="*/ 91 w 362"/>
                          <a:gd name="T27" fmla="*/ 136 h 499"/>
                          <a:gd name="T28" fmla="*/ 70 w 362"/>
                          <a:gd name="T29" fmla="*/ 164 h 499"/>
                          <a:gd name="T30" fmla="*/ 60 w 362"/>
                          <a:gd name="T31" fmla="*/ 185 h 499"/>
                          <a:gd name="T32" fmla="*/ 60 w 362"/>
                          <a:gd name="T33" fmla="*/ 202 h 499"/>
                          <a:gd name="T34" fmla="*/ 74 w 362"/>
                          <a:gd name="T35" fmla="*/ 220 h 499"/>
                          <a:gd name="T36" fmla="*/ 116 w 362"/>
                          <a:gd name="T37" fmla="*/ 248 h 499"/>
                          <a:gd name="T38" fmla="*/ 155 w 362"/>
                          <a:gd name="T39" fmla="*/ 286 h 499"/>
                          <a:gd name="T40" fmla="*/ 179 w 362"/>
                          <a:gd name="T41" fmla="*/ 325 h 499"/>
                          <a:gd name="T42" fmla="*/ 193 w 362"/>
                          <a:gd name="T43" fmla="*/ 352 h 499"/>
                          <a:gd name="T44" fmla="*/ 186 w 362"/>
                          <a:gd name="T45" fmla="*/ 370 h 499"/>
                          <a:gd name="T46" fmla="*/ 169 w 362"/>
                          <a:gd name="T47" fmla="*/ 387 h 499"/>
                          <a:gd name="T48" fmla="*/ 134 w 362"/>
                          <a:gd name="T49" fmla="*/ 398 h 499"/>
                          <a:gd name="T50" fmla="*/ 95 w 362"/>
                          <a:gd name="T51" fmla="*/ 412 h 499"/>
                          <a:gd name="T52" fmla="*/ 77 w 362"/>
                          <a:gd name="T53" fmla="*/ 433 h 499"/>
                          <a:gd name="T54" fmla="*/ 81 w 362"/>
                          <a:gd name="T55" fmla="*/ 468 h 499"/>
                          <a:gd name="T56" fmla="*/ 53 w 362"/>
                          <a:gd name="T57" fmla="*/ 499 h 499"/>
                          <a:gd name="T58" fmla="*/ 39 w 362"/>
                          <a:gd name="T59" fmla="*/ 489 h 499"/>
                          <a:gd name="T60" fmla="*/ 42 w 362"/>
                          <a:gd name="T61" fmla="*/ 429 h 499"/>
                          <a:gd name="T62" fmla="*/ 67 w 362"/>
                          <a:gd name="T63" fmla="*/ 398 h 499"/>
                          <a:gd name="T64" fmla="*/ 102 w 362"/>
                          <a:gd name="T65" fmla="*/ 373 h 499"/>
                          <a:gd name="T66" fmla="*/ 137 w 362"/>
                          <a:gd name="T67" fmla="*/ 359 h 499"/>
                          <a:gd name="T68" fmla="*/ 155 w 362"/>
                          <a:gd name="T69" fmla="*/ 352 h 499"/>
                          <a:gd name="T70" fmla="*/ 158 w 362"/>
                          <a:gd name="T71" fmla="*/ 342 h 499"/>
                          <a:gd name="T72" fmla="*/ 148 w 362"/>
                          <a:gd name="T73" fmla="*/ 325 h 499"/>
                          <a:gd name="T74" fmla="*/ 112 w 362"/>
                          <a:gd name="T75" fmla="*/ 290 h 499"/>
                          <a:gd name="T76" fmla="*/ 70 w 362"/>
                          <a:gd name="T77" fmla="*/ 262 h 499"/>
                          <a:gd name="T78" fmla="*/ 35 w 362"/>
                          <a:gd name="T79" fmla="*/ 241 h 499"/>
                          <a:gd name="T80" fmla="*/ 7 w 362"/>
                          <a:gd name="T81" fmla="*/ 220 h 499"/>
                          <a:gd name="T82" fmla="*/ 0 w 362"/>
                          <a:gd name="T83" fmla="*/ 195 h 499"/>
                          <a:gd name="T84" fmla="*/ 18 w 362"/>
                          <a:gd name="T85" fmla="*/ 157 h 499"/>
                          <a:gd name="T86" fmla="*/ 56 w 362"/>
                          <a:gd name="T87" fmla="*/ 108 h 499"/>
                          <a:gd name="T88" fmla="*/ 95 w 362"/>
                          <a:gd name="T89" fmla="*/ 70 h 499"/>
                          <a:gd name="T90" fmla="*/ 123 w 362"/>
                          <a:gd name="T91" fmla="*/ 52 h 499"/>
                          <a:gd name="T92" fmla="*/ 151 w 362"/>
                          <a:gd name="T93" fmla="*/ 35 h 499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w 362"/>
                          <a:gd name="T142" fmla="*/ 0 h 499"/>
                          <a:gd name="T143" fmla="*/ 362 w 362"/>
                          <a:gd name="T144" fmla="*/ 499 h 499"/>
                        </a:gdLst>
                        <a:ahLst/>
                        <a:cxnLst>
                          <a:cxn ang="T94">
                            <a:pos x="T0" y="T1"/>
                          </a:cxn>
                          <a:cxn ang="T95">
                            <a:pos x="T2" y="T3"/>
                          </a:cxn>
                          <a:cxn ang="T96">
                            <a:pos x="T4" y="T5"/>
                          </a:cxn>
                          <a:cxn ang="T97">
                            <a:pos x="T6" y="T7"/>
                          </a:cxn>
                          <a:cxn ang="T98">
                            <a:pos x="T8" y="T9"/>
                          </a:cxn>
                          <a:cxn ang="T99">
                            <a:pos x="T10" y="T11"/>
                          </a:cxn>
                          <a:cxn ang="T100">
                            <a:pos x="T12" y="T13"/>
                          </a:cxn>
                          <a:cxn ang="T101">
                            <a:pos x="T14" y="T15"/>
                          </a:cxn>
                          <a:cxn ang="T102">
                            <a:pos x="T16" y="T17"/>
                          </a:cxn>
                          <a:cxn ang="T103">
                            <a:pos x="T18" y="T19"/>
                          </a:cxn>
                          <a:cxn ang="T104">
                            <a:pos x="T20" y="T21"/>
                          </a:cxn>
                          <a:cxn ang="T105">
                            <a:pos x="T22" y="T23"/>
                          </a:cxn>
                          <a:cxn ang="T106">
                            <a:pos x="T24" y="T25"/>
                          </a:cxn>
                          <a:cxn ang="T107">
                            <a:pos x="T26" y="T27"/>
                          </a:cxn>
                          <a:cxn ang="T108">
                            <a:pos x="T28" y="T29"/>
                          </a:cxn>
                          <a:cxn ang="T109">
                            <a:pos x="T30" y="T31"/>
                          </a:cxn>
                          <a:cxn ang="T110">
                            <a:pos x="T32" y="T33"/>
                          </a:cxn>
                          <a:cxn ang="T111">
                            <a:pos x="T34" y="T35"/>
                          </a:cxn>
                          <a:cxn ang="T112">
                            <a:pos x="T36" y="T37"/>
                          </a:cxn>
                          <a:cxn ang="T113">
                            <a:pos x="T38" y="T39"/>
                          </a:cxn>
                          <a:cxn ang="T114">
                            <a:pos x="T40" y="T41"/>
                          </a:cxn>
                          <a:cxn ang="T115">
                            <a:pos x="T42" y="T43"/>
                          </a:cxn>
                          <a:cxn ang="T116">
                            <a:pos x="T44" y="T45"/>
                          </a:cxn>
                          <a:cxn ang="T117">
                            <a:pos x="T46" y="T47"/>
                          </a:cxn>
                          <a:cxn ang="T118">
                            <a:pos x="T48" y="T49"/>
                          </a:cxn>
                          <a:cxn ang="T119">
                            <a:pos x="T50" y="T51"/>
                          </a:cxn>
                          <a:cxn ang="T120">
                            <a:pos x="T52" y="T53"/>
                          </a:cxn>
                          <a:cxn ang="T121">
                            <a:pos x="T54" y="T55"/>
                          </a:cxn>
                          <a:cxn ang="T122">
                            <a:pos x="T56" y="T57"/>
                          </a:cxn>
                          <a:cxn ang="T123">
                            <a:pos x="T58" y="T59"/>
                          </a:cxn>
                          <a:cxn ang="T124">
                            <a:pos x="T60" y="T61"/>
                          </a:cxn>
                          <a:cxn ang="T125">
                            <a:pos x="T62" y="T63"/>
                          </a:cxn>
                          <a:cxn ang="T126">
                            <a:pos x="T64" y="T65"/>
                          </a:cxn>
                          <a:cxn ang="T127">
                            <a:pos x="T66" y="T67"/>
                          </a:cxn>
                          <a:cxn ang="T128">
                            <a:pos x="T68" y="T69"/>
                          </a:cxn>
                          <a:cxn ang="T129">
                            <a:pos x="T70" y="T71"/>
                          </a:cxn>
                          <a:cxn ang="T130">
                            <a:pos x="T72" y="T73"/>
                          </a:cxn>
                          <a:cxn ang="T131">
                            <a:pos x="T74" y="T75"/>
                          </a:cxn>
                          <a:cxn ang="T132">
                            <a:pos x="T76" y="T77"/>
                          </a:cxn>
                          <a:cxn ang="T133">
                            <a:pos x="T78" y="T79"/>
                          </a:cxn>
                          <a:cxn ang="T134">
                            <a:pos x="T80" y="T81"/>
                          </a:cxn>
                          <a:cxn ang="T135">
                            <a:pos x="T82" y="T83"/>
                          </a:cxn>
                          <a:cxn ang="T136">
                            <a:pos x="T84" y="T85"/>
                          </a:cxn>
                          <a:cxn ang="T137">
                            <a:pos x="T86" y="T87"/>
                          </a:cxn>
                          <a:cxn ang="T138">
                            <a:pos x="T88" y="T89"/>
                          </a:cxn>
                          <a:cxn ang="T139">
                            <a:pos x="T90" y="T91"/>
                          </a:cxn>
                          <a:cxn ang="T140">
                            <a:pos x="T92" y="T93"/>
                          </a:cxn>
                        </a:cxnLst>
                        <a:rect l="T141" t="T142" r="T143" b="T144"/>
                        <a:pathLst>
                          <a:path w="362" h="499">
                            <a:moveTo>
                              <a:pt x="151" y="35"/>
                            </a:moveTo>
                            <a:lnTo>
                              <a:pt x="221" y="0"/>
                            </a:lnTo>
                            <a:lnTo>
                              <a:pt x="281" y="0"/>
                            </a:lnTo>
                            <a:lnTo>
                              <a:pt x="344" y="14"/>
                            </a:lnTo>
                            <a:lnTo>
                              <a:pt x="362" y="35"/>
                            </a:lnTo>
                            <a:lnTo>
                              <a:pt x="351" y="59"/>
                            </a:lnTo>
                            <a:lnTo>
                              <a:pt x="334" y="91"/>
                            </a:lnTo>
                            <a:lnTo>
                              <a:pt x="302" y="87"/>
                            </a:lnTo>
                            <a:lnTo>
                              <a:pt x="274" y="77"/>
                            </a:lnTo>
                            <a:lnTo>
                              <a:pt x="253" y="63"/>
                            </a:lnTo>
                            <a:lnTo>
                              <a:pt x="232" y="59"/>
                            </a:lnTo>
                            <a:lnTo>
                              <a:pt x="193" y="70"/>
                            </a:lnTo>
                            <a:lnTo>
                              <a:pt x="137" y="94"/>
                            </a:lnTo>
                            <a:lnTo>
                              <a:pt x="91" y="136"/>
                            </a:lnTo>
                            <a:lnTo>
                              <a:pt x="70" y="164"/>
                            </a:lnTo>
                            <a:lnTo>
                              <a:pt x="60" y="185"/>
                            </a:lnTo>
                            <a:lnTo>
                              <a:pt x="60" y="202"/>
                            </a:lnTo>
                            <a:lnTo>
                              <a:pt x="74" y="220"/>
                            </a:lnTo>
                            <a:lnTo>
                              <a:pt x="116" y="248"/>
                            </a:lnTo>
                            <a:lnTo>
                              <a:pt x="155" y="286"/>
                            </a:lnTo>
                            <a:lnTo>
                              <a:pt x="179" y="325"/>
                            </a:lnTo>
                            <a:lnTo>
                              <a:pt x="193" y="352"/>
                            </a:lnTo>
                            <a:lnTo>
                              <a:pt x="186" y="370"/>
                            </a:lnTo>
                            <a:lnTo>
                              <a:pt x="169" y="387"/>
                            </a:lnTo>
                            <a:lnTo>
                              <a:pt x="134" y="398"/>
                            </a:lnTo>
                            <a:lnTo>
                              <a:pt x="95" y="412"/>
                            </a:lnTo>
                            <a:lnTo>
                              <a:pt x="77" y="433"/>
                            </a:lnTo>
                            <a:lnTo>
                              <a:pt x="81" y="468"/>
                            </a:lnTo>
                            <a:lnTo>
                              <a:pt x="53" y="499"/>
                            </a:lnTo>
                            <a:lnTo>
                              <a:pt x="39" y="489"/>
                            </a:lnTo>
                            <a:lnTo>
                              <a:pt x="42" y="429"/>
                            </a:lnTo>
                            <a:lnTo>
                              <a:pt x="67" y="398"/>
                            </a:lnTo>
                            <a:lnTo>
                              <a:pt x="102" y="373"/>
                            </a:lnTo>
                            <a:lnTo>
                              <a:pt x="137" y="359"/>
                            </a:lnTo>
                            <a:lnTo>
                              <a:pt x="155" y="352"/>
                            </a:lnTo>
                            <a:lnTo>
                              <a:pt x="158" y="342"/>
                            </a:lnTo>
                            <a:lnTo>
                              <a:pt x="148" y="325"/>
                            </a:lnTo>
                            <a:lnTo>
                              <a:pt x="112" y="290"/>
                            </a:lnTo>
                            <a:lnTo>
                              <a:pt x="70" y="262"/>
                            </a:lnTo>
                            <a:lnTo>
                              <a:pt x="35" y="241"/>
                            </a:lnTo>
                            <a:lnTo>
                              <a:pt x="7" y="220"/>
                            </a:lnTo>
                            <a:lnTo>
                              <a:pt x="0" y="195"/>
                            </a:lnTo>
                            <a:lnTo>
                              <a:pt x="18" y="157"/>
                            </a:lnTo>
                            <a:lnTo>
                              <a:pt x="56" y="108"/>
                            </a:lnTo>
                            <a:lnTo>
                              <a:pt x="95" y="70"/>
                            </a:lnTo>
                            <a:lnTo>
                              <a:pt x="123" y="52"/>
                            </a:lnTo>
                            <a:lnTo>
                              <a:pt x="151" y="35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6" name="Freeform 17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376" y="2005"/>
                        <a:ext cx="229" cy="840"/>
                      </a:xfrm>
                      <a:custGeom>
                        <a:avLst/>
                        <a:gdLst>
                          <a:gd name="T0" fmla="*/ 132 w 229"/>
                          <a:gd name="T1" fmla="*/ 69 h 840"/>
                          <a:gd name="T2" fmla="*/ 136 w 229"/>
                          <a:gd name="T3" fmla="*/ 21 h 840"/>
                          <a:gd name="T4" fmla="*/ 168 w 229"/>
                          <a:gd name="T5" fmla="*/ 0 h 840"/>
                          <a:gd name="T6" fmla="*/ 204 w 229"/>
                          <a:gd name="T7" fmla="*/ 3 h 840"/>
                          <a:gd name="T8" fmla="*/ 225 w 229"/>
                          <a:gd name="T9" fmla="*/ 21 h 840"/>
                          <a:gd name="T10" fmla="*/ 229 w 229"/>
                          <a:gd name="T11" fmla="*/ 90 h 840"/>
                          <a:gd name="T12" fmla="*/ 218 w 229"/>
                          <a:gd name="T13" fmla="*/ 266 h 840"/>
                          <a:gd name="T14" fmla="*/ 204 w 229"/>
                          <a:gd name="T15" fmla="*/ 373 h 840"/>
                          <a:gd name="T16" fmla="*/ 222 w 229"/>
                          <a:gd name="T17" fmla="*/ 460 h 840"/>
                          <a:gd name="T18" fmla="*/ 225 w 229"/>
                          <a:gd name="T19" fmla="*/ 546 h 840"/>
                          <a:gd name="T20" fmla="*/ 215 w 229"/>
                          <a:gd name="T21" fmla="*/ 633 h 840"/>
                          <a:gd name="T22" fmla="*/ 197 w 229"/>
                          <a:gd name="T23" fmla="*/ 743 h 840"/>
                          <a:gd name="T24" fmla="*/ 204 w 229"/>
                          <a:gd name="T25" fmla="*/ 802 h 840"/>
                          <a:gd name="T26" fmla="*/ 186 w 229"/>
                          <a:gd name="T27" fmla="*/ 812 h 840"/>
                          <a:gd name="T28" fmla="*/ 72 w 229"/>
                          <a:gd name="T29" fmla="*/ 833 h 840"/>
                          <a:gd name="T30" fmla="*/ 43 w 229"/>
                          <a:gd name="T31" fmla="*/ 840 h 840"/>
                          <a:gd name="T32" fmla="*/ 0 w 229"/>
                          <a:gd name="T33" fmla="*/ 816 h 840"/>
                          <a:gd name="T34" fmla="*/ 0 w 229"/>
                          <a:gd name="T35" fmla="*/ 802 h 840"/>
                          <a:gd name="T36" fmla="*/ 125 w 229"/>
                          <a:gd name="T37" fmla="*/ 795 h 840"/>
                          <a:gd name="T38" fmla="*/ 168 w 229"/>
                          <a:gd name="T39" fmla="*/ 778 h 840"/>
                          <a:gd name="T40" fmla="*/ 172 w 229"/>
                          <a:gd name="T41" fmla="*/ 740 h 840"/>
                          <a:gd name="T42" fmla="*/ 175 w 229"/>
                          <a:gd name="T43" fmla="*/ 622 h 840"/>
                          <a:gd name="T44" fmla="*/ 165 w 229"/>
                          <a:gd name="T45" fmla="*/ 525 h 840"/>
                          <a:gd name="T46" fmla="*/ 154 w 229"/>
                          <a:gd name="T47" fmla="*/ 408 h 840"/>
                          <a:gd name="T48" fmla="*/ 157 w 229"/>
                          <a:gd name="T49" fmla="*/ 335 h 840"/>
                          <a:gd name="T50" fmla="*/ 165 w 229"/>
                          <a:gd name="T51" fmla="*/ 242 h 840"/>
                          <a:gd name="T52" fmla="*/ 147 w 229"/>
                          <a:gd name="T53" fmla="*/ 152 h 840"/>
                          <a:gd name="T54" fmla="*/ 132 w 229"/>
                          <a:gd name="T55" fmla="*/ 69 h 840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w 229"/>
                          <a:gd name="T85" fmla="*/ 0 h 840"/>
                          <a:gd name="T86" fmla="*/ 229 w 229"/>
                          <a:gd name="T87" fmla="*/ 840 h 840"/>
                        </a:gdLst>
                        <a:ahLst/>
                        <a:cxnLst>
                          <a:cxn ang="T56">
                            <a:pos x="T0" y="T1"/>
                          </a:cxn>
                          <a:cxn ang="T57">
                            <a:pos x="T2" y="T3"/>
                          </a:cxn>
                          <a:cxn ang="T58">
                            <a:pos x="T4" y="T5"/>
                          </a:cxn>
                          <a:cxn ang="T59">
                            <a:pos x="T6" y="T7"/>
                          </a:cxn>
                          <a:cxn ang="T60">
                            <a:pos x="T8" y="T9"/>
                          </a:cxn>
                          <a:cxn ang="T61">
                            <a:pos x="T10" y="T11"/>
                          </a:cxn>
                          <a:cxn ang="T62">
                            <a:pos x="T12" y="T13"/>
                          </a:cxn>
                          <a:cxn ang="T63">
                            <a:pos x="T14" y="T15"/>
                          </a:cxn>
                          <a:cxn ang="T64">
                            <a:pos x="T16" y="T17"/>
                          </a:cxn>
                          <a:cxn ang="T65">
                            <a:pos x="T18" y="T19"/>
                          </a:cxn>
                          <a:cxn ang="T66">
                            <a:pos x="T20" y="T21"/>
                          </a:cxn>
                          <a:cxn ang="T67">
                            <a:pos x="T22" y="T23"/>
                          </a:cxn>
                          <a:cxn ang="T68">
                            <a:pos x="T24" y="T25"/>
                          </a:cxn>
                          <a:cxn ang="T69">
                            <a:pos x="T26" y="T27"/>
                          </a:cxn>
                          <a:cxn ang="T70">
                            <a:pos x="T28" y="T29"/>
                          </a:cxn>
                          <a:cxn ang="T71">
                            <a:pos x="T30" y="T31"/>
                          </a:cxn>
                          <a:cxn ang="T72">
                            <a:pos x="T32" y="T33"/>
                          </a:cxn>
                          <a:cxn ang="T73">
                            <a:pos x="T34" y="T35"/>
                          </a:cxn>
                          <a:cxn ang="T74">
                            <a:pos x="T36" y="T37"/>
                          </a:cxn>
                          <a:cxn ang="T75">
                            <a:pos x="T38" y="T39"/>
                          </a:cxn>
                          <a:cxn ang="T76">
                            <a:pos x="T40" y="T41"/>
                          </a:cxn>
                          <a:cxn ang="T77">
                            <a:pos x="T42" y="T43"/>
                          </a:cxn>
                          <a:cxn ang="T78">
                            <a:pos x="T44" y="T45"/>
                          </a:cxn>
                          <a:cxn ang="T79">
                            <a:pos x="T46" y="T47"/>
                          </a:cxn>
                          <a:cxn ang="T80">
                            <a:pos x="T48" y="T49"/>
                          </a:cxn>
                          <a:cxn ang="T81">
                            <a:pos x="T50" y="T51"/>
                          </a:cxn>
                          <a:cxn ang="T82">
                            <a:pos x="T52" y="T53"/>
                          </a:cxn>
                          <a:cxn ang="T83">
                            <a:pos x="T54" y="T55"/>
                          </a:cxn>
                        </a:cxnLst>
                        <a:rect l="T84" t="T85" r="T86" b="T87"/>
                        <a:pathLst>
                          <a:path w="229" h="840">
                            <a:moveTo>
                              <a:pt x="132" y="69"/>
                            </a:moveTo>
                            <a:lnTo>
                              <a:pt x="136" y="21"/>
                            </a:lnTo>
                            <a:lnTo>
                              <a:pt x="168" y="0"/>
                            </a:lnTo>
                            <a:lnTo>
                              <a:pt x="204" y="3"/>
                            </a:lnTo>
                            <a:lnTo>
                              <a:pt x="225" y="21"/>
                            </a:lnTo>
                            <a:lnTo>
                              <a:pt x="229" y="90"/>
                            </a:lnTo>
                            <a:lnTo>
                              <a:pt x="218" y="266"/>
                            </a:lnTo>
                            <a:lnTo>
                              <a:pt x="204" y="373"/>
                            </a:lnTo>
                            <a:lnTo>
                              <a:pt x="222" y="460"/>
                            </a:lnTo>
                            <a:lnTo>
                              <a:pt x="225" y="546"/>
                            </a:lnTo>
                            <a:lnTo>
                              <a:pt x="215" y="633"/>
                            </a:lnTo>
                            <a:lnTo>
                              <a:pt x="197" y="743"/>
                            </a:lnTo>
                            <a:lnTo>
                              <a:pt x="204" y="802"/>
                            </a:lnTo>
                            <a:lnTo>
                              <a:pt x="186" y="812"/>
                            </a:lnTo>
                            <a:lnTo>
                              <a:pt x="72" y="833"/>
                            </a:lnTo>
                            <a:lnTo>
                              <a:pt x="43" y="840"/>
                            </a:lnTo>
                            <a:lnTo>
                              <a:pt x="0" y="816"/>
                            </a:lnTo>
                            <a:lnTo>
                              <a:pt x="0" y="802"/>
                            </a:lnTo>
                            <a:lnTo>
                              <a:pt x="125" y="795"/>
                            </a:lnTo>
                            <a:lnTo>
                              <a:pt x="168" y="778"/>
                            </a:lnTo>
                            <a:lnTo>
                              <a:pt x="172" y="740"/>
                            </a:lnTo>
                            <a:lnTo>
                              <a:pt x="175" y="622"/>
                            </a:lnTo>
                            <a:lnTo>
                              <a:pt x="165" y="525"/>
                            </a:lnTo>
                            <a:lnTo>
                              <a:pt x="154" y="408"/>
                            </a:lnTo>
                            <a:lnTo>
                              <a:pt x="157" y="335"/>
                            </a:lnTo>
                            <a:lnTo>
                              <a:pt x="165" y="242"/>
                            </a:lnTo>
                            <a:lnTo>
                              <a:pt x="147" y="152"/>
                            </a:lnTo>
                            <a:lnTo>
                              <a:pt x="132" y="69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7" name="Freeform 18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390" y="2033"/>
                        <a:ext cx="447" cy="658"/>
                      </a:xfrm>
                      <a:custGeom>
                        <a:avLst/>
                        <a:gdLst>
                          <a:gd name="T0" fmla="*/ 212 w 447"/>
                          <a:gd name="T1" fmla="*/ 268 h 658"/>
                          <a:gd name="T2" fmla="*/ 212 w 447"/>
                          <a:gd name="T3" fmla="*/ 233 h 658"/>
                          <a:gd name="T4" fmla="*/ 230 w 447"/>
                          <a:gd name="T5" fmla="*/ 174 h 658"/>
                          <a:gd name="T6" fmla="*/ 284 w 447"/>
                          <a:gd name="T7" fmla="*/ 80 h 658"/>
                          <a:gd name="T8" fmla="*/ 370 w 447"/>
                          <a:gd name="T9" fmla="*/ 0 h 658"/>
                          <a:gd name="T10" fmla="*/ 424 w 447"/>
                          <a:gd name="T11" fmla="*/ 0 h 658"/>
                          <a:gd name="T12" fmla="*/ 447 w 447"/>
                          <a:gd name="T13" fmla="*/ 38 h 658"/>
                          <a:gd name="T14" fmla="*/ 415 w 447"/>
                          <a:gd name="T15" fmla="*/ 91 h 658"/>
                          <a:gd name="T16" fmla="*/ 348 w 447"/>
                          <a:gd name="T17" fmla="*/ 129 h 658"/>
                          <a:gd name="T18" fmla="*/ 307 w 447"/>
                          <a:gd name="T19" fmla="*/ 167 h 658"/>
                          <a:gd name="T20" fmla="*/ 266 w 447"/>
                          <a:gd name="T21" fmla="*/ 223 h 658"/>
                          <a:gd name="T22" fmla="*/ 257 w 447"/>
                          <a:gd name="T23" fmla="*/ 261 h 658"/>
                          <a:gd name="T24" fmla="*/ 262 w 447"/>
                          <a:gd name="T25" fmla="*/ 303 h 658"/>
                          <a:gd name="T26" fmla="*/ 284 w 447"/>
                          <a:gd name="T27" fmla="*/ 373 h 658"/>
                          <a:gd name="T28" fmla="*/ 289 w 447"/>
                          <a:gd name="T29" fmla="*/ 449 h 658"/>
                          <a:gd name="T30" fmla="*/ 280 w 447"/>
                          <a:gd name="T31" fmla="*/ 547 h 658"/>
                          <a:gd name="T32" fmla="*/ 257 w 447"/>
                          <a:gd name="T33" fmla="*/ 616 h 658"/>
                          <a:gd name="T34" fmla="*/ 217 w 447"/>
                          <a:gd name="T35" fmla="*/ 658 h 658"/>
                          <a:gd name="T36" fmla="*/ 190 w 447"/>
                          <a:gd name="T37" fmla="*/ 658 h 658"/>
                          <a:gd name="T38" fmla="*/ 104 w 447"/>
                          <a:gd name="T39" fmla="*/ 637 h 658"/>
                          <a:gd name="T40" fmla="*/ 27 w 447"/>
                          <a:gd name="T41" fmla="*/ 634 h 658"/>
                          <a:gd name="T42" fmla="*/ 0 w 447"/>
                          <a:gd name="T43" fmla="*/ 620 h 658"/>
                          <a:gd name="T44" fmla="*/ 50 w 447"/>
                          <a:gd name="T45" fmla="*/ 606 h 658"/>
                          <a:gd name="T46" fmla="*/ 131 w 447"/>
                          <a:gd name="T47" fmla="*/ 609 h 658"/>
                          <a:gd name="T48" fmla="*/ 181 w 447"/>
                          <a:gd name="T49" fmla="*/ 623 h 658"/>
                          <a:gd name="T50" fmla="*/ 212 w 447"/>
                          <a:gd name="T51" fmla="*/ 613 h 658"/>
                          <a:gd name="T52" fmla="*/ 244 w 447"/>
                          <a:gd name="T53" fmla="*/ 557 h 658"/>
                          <a:gd name="T54" fmla="*/ 248 w 447"/>
                          <a:gd name="T55" fmla="*/ 477 h 658"/>
                          <a:gd name="T56" fmla="*/ 239 w 447"/>
                          <a:gd name="T57" fmla="*/ 404 h 658"/>
                          <a:gd name="T58" fmla="*/ 212 w 447"/>
                          <a:gd name="T59" fmla="*/ 317 h 658"/>
                          <a:gd name="T60" fmla="*/ 212 w 447"/>
                          <a:gd name="T61" fmla="*/ 268 h 658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w 447"/>
                          <a:gd name="T94" fmla="*/ 0 h 658"/>
                          <a:gd name="T95" fmla="*/ 447 w 447"/>
                          <a:gd name="T96" fmla="*/ 658 h 658"/>
                        </a:gdLst>
                        <a:ahLst/>
                        <a:cxnLst>
                          <a:cxn ang="T62">
                            <a:pos x="T0" y="T1"/>
                          </a:cxn>
                          <a:cxn ang="T63">
                            <a:pos x="T2" y="T3"/>
                          </a:cxn>
                          <a:cxn ang="T64">
                            <a:pos x="T4" y="T5"/>
                          </a:cxn>
                          <a:cxn ang="T65">
                            <a:pos x="T6" y="T7"/>
                          </a:cxn>
                          <a:cxn ang="T66">
                            <a:pos x="T8" y="T9"/>
                          </a:cxn>
                          <a:cxn ang="T67">
                            <a:pos x="T10" y="T11"/>
                          </a:cxn>
                          <a:cxn ang="T68">
                            <a:pos x="T12" y="T13"/>
                          </a:cxn>
                          <a:cxn ang="T69">
                            <a:pos x="T14" y="T15"/>
                          </a:cxn>
                          <a:cxn ang="T70">
                            <a:pos x="T16" y="T17"/>
                          </a:cxn>
                          <a:cxn ang="T71">
                            <a:pos x="T18" y="T19"/>
                          </a:cxn>
                          <a:cxn ang="T72">
                            <a:pos x="T20" y="T21"/>
                          </a:cxn>
                          <a:cxn ang="T73">
                            <a:pos x="T22" y="T23"/>
                          </a:cxn>
                          <a:cxn ang="T74">
                            <a:pos x="T24" y="T25"/>
                          </a:cxn>
                          <a:cxn ang="T75">
                            <a:pos x="T26" y="T27"/>
                          </a:cxn>
                          <a:cxn ang="T76">
                            <a:pos x="T28" y="T29"/>
                          </a:cxn>
                          <a:cxn ang="T77">
                            <a:pos x="T30" y="T31"/>
                          </a:cxn>
                          <a:cxn ang="T78">
                            <a:pos x="T32" y="T33"/>
                          </a:cxn>
                          <a:cxn ang="T79">
                            <a:pos x="T34" y="T35"/>
                          </a:cxn>
                          <a:cxn ang="T80">
                            <a:pos x="T36" y="T37"/>
                          </a:cxn>
                          <a:cxn ang="T81">
                            <a:pos x="T38" y="T39"/>
                          </a:cxn>
                          <a:cxn ang="T82">
                            <a:pos x="T40" y="T41"/>
                          </a:cxn>
                          <a:cxn ang="T83">
                            <a:pos x="T42" y="T43"/>
                          </a:cxn>
                          <a:cxn ang="T84">
                            <a:pos x="T44" y="T45"/>
                          </a:cxn>
                          <a:cxn ang="T85">
                            <a:pos x="T46" y="T47"/>
                          </a:cxn>
                          <a:cxn ang="T86">
                            <a:pos x="T48" y="T49"/>
                          </a:cxn>
                          <a:cxn ang="T87">
                            <a:pos x="T50" y="T51"/>
                          </a:cxn>
                          <a:cxn ang="T88">
                            <a:pos x="T52" y="T53"/>
                          </a:cxn>
                          <a:cxn ang="T89">
                            <a:pos x="T54" y="T55"/>
                          </a:cxn>
                          <a:cxn ang="T90">
                            <a:pos x="T56" y="T57"/>
                          </a:cxn>
                          <a:cxn ang="T91">
                            <a:pos x="T58" y="T59"/>
                          </a:cxn>
                          <a:cxn ang="T92">
                            <a:pos x="T60" y="T61"/>
                          </a:cxn>
                        </a:cxnLst>
                        <a:rect l="T93" t="T94" r="T95" b="T96"/>
                        <a:pathLst>
                          <a:path w="447" h="658">
                            <a:moveTo>
                              <a:pt x="212" y="268"/>
                            </a:moveTo>
                            <a:lnTo>
                              <a:pt x="212" y="233"/>
                            </a:lnTo>
                            <a:lnTo>
                              <a:pt x="230" y="174"/>
                            </a:lnTo>
                            <a:lnTo>
                              <a:pt x="284" y="80"/>
                            </a:lnTo>
                            <a:lnTo>
                              <a:pt x="370" y="0"/>
                            </a:lnTo>
                            <a:lnTo>
                              <a:pt x="424" y="0"/>
                            </a:lnTo>
                            <a:lnTo>
                              <a:pt x="447" y="38"/>
                            </a:lnTo>
                            <a:lnTo>
                              <a:pt x="415" y="91"/>
                            </a:lnTo>
                            <a:lnTo>
                              <a:pt x="348" y="129"/>
                            </a:lnTo>
                            <a:lnTo>
                              <a:pt x="307" y="167"/>
                            </a:lnTo>
                            <a:lnTo>
                              <a:pt x="266" y="223"/>
                            </a:lnTo>
                            <a:lnTo>
                              <a:pt x="257" y="261"/>
                            </a:lnTo>
                            <a:lnTo>
                              <a:pt x="262" y="303"/>
                            </a:lnTo>
                            <a:lnTo>
                              <a:pt x="284" y="373"/>
                            </a:lnTo>
                            <a:lnTo>
                              <a:pt x="289" y="449"/>
                            </a:lnTo>
                            <a:lnTo>
                              <a:pt x="280" y="547"/>
                            </a:lnTo>
                            <a:lnTo>
                              <a:pt x="257" y="616"/>
                            </a:lnTo>
                            <a:lnTo>
                              <a:pt x="217" y="658"/>
                            </a:lnTo>
                            <a:lnTo>
                              <a:pt x="190" y="658"/>
                            </a:lnTo>
                            <a:lnTo>
                              <a:pt x="104" y="637"/>
                            </a:lnTo>
                            <a:lnTo>
                              <a:pt x="27" y="634"/>
                            </a:lnTo>
                            <a:lnTo>
                              <a:pt x="0" y="620"/>
                            </a:lnTo>
                            <a:lnTo>
                              <a:pt x="50" y="606"/>
                            </a:lnTo>
                            <a:lnTo>
                              <a:pt x="131" y="609"/>
                            </a:lnTo>
                            <a:lnTo>
                              <a:pt x="181" y="623"/>
                            </a:lnTo>
                            <a:lnTo>
                              <a:pt x="212" y="613"/>
                            </a:lnTo>
                            <a:lnTo>
                              <a:pt x="244" y="557"/>
                            </a:lnTo>
                            <a:lnTo>
                              <a:pt x="248" y="477"/>
                            </a:lnTo>
                            <a:lnTo>
                              <a:pt x="239" y="404"/>
                            </a:lnTo>
                            <a:lnTo>
                              <a:pt x="212" y="317"/>
                            </a:lnTo>
                            <a:lnTo>
                              <a:pt x="212" y="26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8" name="Freeform 19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353" y="1223"/>
                        <a:ext cx="282" cy="326"/>
                      </a:xfrm>
                      <a:custGeom>
                        <a:avLst/>
                        <a:gdLst>
                          <a:gd name="T0" fmla="*/ 81 w 282"/>
                          <a:gd name="T1" fmla="*/ 137 h 326"/>
                          <a:gd name="T2" fmla="*/ 78 w 282"/>
                          <a:gd name="T3" fmla="*/ 84 h 326"/>
                          <a:gd name="T4" fmla="*/ 88 w 282"/>
                          <a:gd name="T5" fmla="*/ 35 h 326"/>
                          <a:gd name="T6" fmla="*/ 127 w 282"/>
                          <a:gd name="T7" fmla="*/ 7 h 326"/>
                          <a:gd name="T8" fmla="*/ 173 w 282"/>
                          <a:gd name="T9" fmla="*/ 0 h 326"/>
                          <a:gd name="T10" fmla="*/ 208 w 282"/>
                          <a:gd name="T11" fmla="*/ 4 h 326"/>
                          <a:gd name="T12" fmla="*/ 240 w 282"/>
                          <a:gd name="T13" fmla="*/ 25 h 326"/>
                          <a:gd name="T14" fmla="*/ 257 w 282"/>
                          <a:gd name="T15" fmla="*/ 60 h 326"/>
                          <a:gd name="T16" fmla="*/ 278 w 282"/>
                          <a:gd name="T17" fmla="*/ 130 h 326"/>
                          <a:gd name="T18" fmla="*/ 282 w 282"/>
                          <a:gd name="T19" fmla="*/ 207 h 326"/>
                          <a:gd name="T20" fmla="*/ 271 w 282"/>
                          <a:gd name="T21" fmla="*/ 263 h 326"/>
                          <a:gd name="T22" fmla="*/ 250 w 282"/>
                          <a:gd name="T23" fmla="*/ 298 h 326"/>
                          <a:gd name="T24" fmla="*/ 215 w 282"/>
                          <a:gd name="T25" fmla="*/ 319 h 326"/>
                          <a:gd name="T26" fmla="*/ 187 w 282"/>
                          <a:gd name="T27" fmla="*/ 326 h 326"/>
                          <a:gd name="T28" fmla="*/ 145 w 282"/>
                          <a:gd name="T29" fmla="*/ 315 h 326"/>
                          <a:gd name="T30" fmla="*/ 123 w 282"/>
                          <a:gd name="T31" fmla="*/ 284 h 326"/>
                          <a:gd name="T32" fmla="*/ 102 w 282"/>
                          <a:gd name="T33" fmla="*/ 238 h 326"/>
                          <a:gd name="T34" fmla="*/ 85 w 282"/>
                          <a:gd name="T35" fmla="*/ 186 h 326"/>
                          <a:gd name="T36" fmla="*/ 53 w 282"/>
                          <a:gd name="T37" fmla="*/ 207 h 326"/>
                          <a:gd name="T38" fmla="*/ 18 w 282"/>
                          <a:gd name="T39" fmla="*/ 221 h 326"/>
                          <a:gd name="T40" fmla="*/ 4 w 282"/>
                          <a:gd name="T41" fmla="*/ 221 h 326"/>
                          <a:gd name="T42" fmla="*/ 0 w 282"/>
                          <a:gd name="T43" fmla="*/ 207 h 326"/>
                          <a:gd name="T44" fmla="*/ 7 w 282"/>
                          <a:gd name="T45" fmla="*/ 189 h 326"/>
                          <a:gd name="T46" fmla="*/ 60 w 282"/>
                          <a:gd name="T47" fmla="*/ 168 h 326"/>
                          <a:gd name="T48" fmla="*/ 81 w 282"/>
                          <a:gd name="T49" fmla="*/ 137 h 32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w 282"/>
                          <a:gd name="T76" fmla="*/ 0 h 326"/>
                          <a:gd name="T77" fmla="*/ 282 w 282"/>
                          <a:gd name="T78" fmla="*/ 326 h 326"/>
                        </a:gdLst>
                        <a:ahLst/>
                        <a:cxnLst>
                          <a:cxn ang="T50">
                            <a:pos x="T0" y="T1"/>
                          </a:cxn>
                          <a:cxn ang="T51">
                            <a:pos x="T2" y="T3"/>
                          </a:cxn>
                          <a:cxn ang="T52">
                            <a:pos x="T4" y="T5"/>
                          </a:cxn>
                          <a:cxn ang="T53">
                            <a:pos x="T6" y="T7"/>
                          </a:cxn>
                          <a:cxn ang="T54">
                            <a:pos x="T8" y="T9"/>
                          </a:cxn>
                          <a:cxn ang="T55">
                            <a:pos x="T10" y="T11"/>
                          </a:cxn>
                          <a:cxn ang="T56">
                            <a:pos x="T12" y="T13"/>
                          </a:cxn>
                          <a:cxn ang="T57">
                            <a:pos x="T14" y="T15"/>
                          </a:cxn>
                          <a:cxn ang="T58">
                            <a:pos x="T16" y="T17"/>
                          </a:cxn>
                          <a:cxn ang="T59">
                            <a:pos x="T18" y="T19"/>
                          </a:cxn>
                          <a:cxn ang="T60">
                            <a:pos x="T20" y="T21"/>
                          </a:cxn>
                          <a:cxn ang="T61">
                            <a:pos x="T22" y="T23"/>
                          </a:cxn>
                          <a:cxn ang="T62">
                            <a:pos x="T24" y="T25"/>
                          </a:cxn>
                          <a:cxn ang="T63">
                            <a:pos x="T26" y="T27"/>
                          </a:cxn>
                          <a:cxn ang="T64">
                            <a:pos x="T28" y="T29"/>
                          </a:cxn>
                          <a:cxn ang="T65">
                            <a:pos x="T30" y="T31"/>
                          </a:cxn>
                          <a:cxn ang="T66">
                            <a:pos x="T32" y="T33"/>
                          </a:cxn>
                          <a:cxn ang="T67">
                            <a:pos x="T34" y="T35"/>
                          </a:cxn>
                          <a:cxn ang="T68">
                            <a:pos x="T36" y="T37"/>
                          </a:cxn>
                          <a:cxn ang="T69">
                            <a:pos x="T38" y="T39"/>
                          </a:cxn>
                          <a:cxn ang="T70">
                            <a:pos x="T40" y="T41"/>
                          </a:cxn>
                          <a:cxn ang="T71">
                            <a:pos x="T42" y="T43"/>
                          </a:cxn>
                          <a:cxn ang="T72">
                            <a:pos x="T44" y="T45"/>
                          </a:cxn>
                          <a:cxn ang="T73">
                            <a:pos x="T46" y="T47"/>
                          </a:cxn>
                          <a:cxn ang="T74">
                            <a:pos x="T48" y="T49"/>
                          </a:cxn>
                        </a:cxnLst>
                        <a:rect l="T75" t="T76" r="T77" b="T78"/>
                        <a:pathLst>
                          <a:path w="282" h="326">
                            <a:moveTo>
                              <a:pt x="81" y="137"/>
                            </a:moveTo>
                            <a:lnTo>
                              <a:pt x="78" y="84"/>
                            </a:lnTo>
                            <a:lnTo>
                              <a:pt x="88" y="35"/>
                            </a:lnTo>
                            <a:lnTo>
                              <a:pt x="127" y="7"/>
                            </a:lnTo>
                            <a:lnTo>
                              <a:pt x="173" y="0"/>
                            </a:lnTo>
                            <a:lnTo>
                              <a:pt x="208" y="4"/>
                            </a:lnTo>
                            <a:lnTo>
                              <a:pt x="240" y="25"/>
                            </a:lnTo>
                            <a:lnTo>
                              <a:pt x="257" y="60"/>
                            </a:lnTo>
                            <a:lnTo>
                              <a:pt x="278" y="130"/>
                            </a:lnTo>
                            <a:lnTo>
                              <a:pt x="282" y="207"/>
                            </a:lnTo>
                            <a:lnTo>
                              <a:pt x="271" y="263"/>
                            </a:lnTo>
                            <a:lnTo>
                              <a:pt x="250" y="298"/>
                            </a:lnTo>
                            <a:lnTo>
                              <a:pt x="215" y="319"/>
                            </a:lnTo>
                            <a:lnTo>
                              <a:pt x="187" y="326"/>
                            </a:lnTo>
                            <a:lnTo>
                              <a:pt x="145" y="315"/>
                            </a:lnTo>
                            <a:lnTo>
                              <a:pt x="123" y="284"/>
                            </a:lnTo>
                            <a:lnTo>
                              <a:pt x="102" y="238"/>
                            </a:lnTo>
                            <a:lnTo>
                              <a:pt x="85" y="186"/>
                            </a:lnTo>
                            <a:lnTo>
                              <a:pt x="53" y="207"/>
                            </a:lnTo>
                            <a:lnTo>
                              <a:pt x="18" y="221"/>
                            </a:lnTo>
                            <a:lnTo>
                              <a:pt x="4" y="221"/>
                            </a:lnTo>
                            <a:lnTo>
                              <a:pt x="0" y="207"/>
                            </a:lnTo>
                            <a:lnTo>
                              <a:pt x="7" y="189"/>
                            </a:lnTo>
                            <a:lnTo>
                              <a:pt x="60" y="168"/>
                            </a:lnTo>
                            <a:lnTo>
                              <a:pt x="81" y="137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grpSp>
                    <p:nvGrpSpPr>
                      <p:cNvPr id="153709" name="Group 20"/>
                      <p:cNvGrpSpPr>
                        <a:grpSpLocks noChangeAspect="1"/>
                      </p:cNvGrpSpPr>
                      <p:nvPr/>
                    </p:nvGrpSpPr>
                    <p:grpSpPr bwMode="auto">
                      <a:xfrm flipH="1">
                        <a:off x="1212" y="1104"/>
                        <a:ext cx="277" cy="235"/>
                        <a:chOff x="1590" y="1104"/>
                        <a:chExt cx="277" cy="235"/>
                      </a:xfrm>
                    </p:grpSpPr>
                    <p:sp>
                      <p:nvSpPr>
                        <p:cNvPr id="153710" name="Freeform 21"/>
                        <p:cNvSpPr>
                          <a:spLocks noChangeAspect="1"/>
                        </p:cNvSpPr>
                        <p:nvPr/>
                      </p:nvSpPr>
                      <p:spPr bwMode="auto">
                        <a:xfrm>
                          <a:off x="1683" y="1257"/>
                          <a:ext cx="184" cy="82"/>
                        </a:xfrm>
                        <a:custGeom>
                          <a:avLst/>
                          <a:gdLst>
                            <a:gd name="T0" fmla="*/ 13 w 184"/>
                            <a:gd name="T1" fmla="*/ 82 h 82"/>
                            <a:gd name="T2" fmla="*/ 0 w 184"/>
                            <a:gd name="T3" fmla="*/ 71 h 82"/>
                            <a:gd name="T4" fmla="*/ 0 w 184"/>
                            <a:gd name="T5" fmla="*/ 45 h 82"/>
                            <a:gd name="T6" fmla="*/ 16 w 184"/>
                            <a:gd name="T7" fmla="*/ 17 h 82"/>
                            <a:gd name="T8" fmla="*/ 36 w 184"/>
                            <a:gd name="T9" fmla="*/ 9 h 82"/>
                            <a:gd name="T10" fmla="*/ 61 w 184"/>
                            <a:gd name="T11" fmla="*/ 22 h 82"/>
                            <a:gd name="T12" fmla="*/ 86 w 184"/>
                            <a:gd name="T13" fmla="*/ 19 h 82"/>
                            <a:gd name="T14" fmla="*/ 102 w 184"/>
                            <a:gd name="T15" fmla="*/ 0 h 82"/>
                            <a:gd name="T16" fmla="*/ 123 w 184"/>
                            <a:gd name="T17" fmla="*/ 2 h 82"/>
                            <a:gd name="T18" fmla="*/ 155 w 184"/>
                            <a:gd name="T19" fmla="*/ 15 h 82"/>
                            <a:gd name="T20" fmla="*/ 182 w 184"/>
                            <a:gd name="T21" fmla="*/ 13 h 82"/>
                            <a:gd name="T22" fmla="*/ 184 w 184"/>
                            <a:gd name="T23" fmla="*/ 32 h 82"/>
                            <a:gd name="T24" fmla="*/ 175 w 184"/>
                            <a:gd name="T25" fmla="*/ 45 h 82"/>
                            <a:gd name="T26" fmla="*/ 141 w 184"/>
                            <a:gd name="T27" fmla="*/ 43 h 82"/>
                            <a:gd name="T28" fmla="*/ 118 w 184"/>
                            <a:gd name="T29" fmla="*/ 39 h 82"/>
                            <a:gd name="T30" fmla="*/ 105 w 184"/>
                            <a:gd name="T31" fmla="*/ 48 h 82"/>
                            <a:gd name="T32" fmla="*/ 91 w 184"/>
                            <a:gd name="T33" fmla="*/ 67 h 82"/>
                            <a:gd name="T34" fmla="*/ 66 w 184"/>
                            <a:gd name="T35" fmla="*/ 62 h 82"/>
                            <a:gd name="T36" fmla="*/ 54 w 184"/>
                            <a:gd name="T37" fmla="*/ 56 h 82"/>
                            <a:gd name="T38" fmla="*/ 45 w 184"/>
                            <a:gd name="T39" fmla="*/ 63 h 82"/>
                            <a:gd name="T40" fmla="*/ 32 w 184"/>
                            <a:gd name="T41" fmla="*/ 76 h 82"/>
                            <a:gd name="T42" fmla="*/ 13 w 184"/>
                            <a:gd name="T43" fmla="*/ 82 h 82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w 184"/>
                            <a:gd name="T67" fmla="*/ 0 h 82"/>
                            <a:gd name="T68" fmla="*/ 184 w 184"/>
                            <a:gd name="T69" fmla="*/ 82 h 82"/>
                          </a:gdLst>
                          <a:ahLst/>
                          <a:cxnLst>
                            <a:cxn ang="T44">
                              <a:pos x="T0" y="T1"/>
                            </a:cxn>
                            <a:cxn ang="T45">
                              <a:pos x="T2" y="T3"/>
                            </a:cxn>
                            <a:cxn ang="T46">
                              <a:pos x="T4" y="T5"/>
                            </a:cxn>
                            <a:cxn ang="T47">
                              <a:pos x="T6" y="T7"/>
                            </a:cxn>
                            <a:cxn ang="T48">
                              <a:pos x="T8" y="T9"/>
                            </a:cxn>
                            <a:cxn ang="T49">
                              <a:pos x="T10" y="T11"/>
                            </a:cxn>
                            <a:cxn ang="T50">
                              <a:pos x="T12" y="T13"/>
                            </a:cxn>
                            <a:cxn ang="T51">
                              <a:pos x="T14" y="T15"/>
                            </a:cxn>
                            <a:cxn ang="T52">
                              <a:pos x="T16" y="T17"/>
                            </a:cxn>
                            <a:cxn ang="T53">
                              <a:pos x="T18" y="T19"/>
                            </a:cxn>
                            <a:cxn ang="T54">
                              <a:pos x="T20" y="T21"/>
                            </a:cxn>
                            <a:cxn ang="T55">
                              <a:pos x="T22" y="T23"/>
                            </a:cxn>
                            <a:cxn ang="T56">
                              <a:pos x="T24" y="T25"/>
                            </a:cxn>
                            <a:cxn ang="T57">
                              <a:pos x="T26" y="T27"/>
                            </a:cxn>
                            <a:cxn ang="T58">
                              <a:pos x="T28" y="T29"/>
                            </a:cxn>
                            <a:cxn ang="T59">
                              <a:pos x="T30" y="T31"/>
                            </a:cxn>
                            <a:cxn ang="T60">
                              <a:pos x="T32" y="T33"/>
                            </a:cxn>
                            <a:cxn ang="T61">
                              <a:pos x="T34" y="T35"/>
                            </a:cxn>
                            <a:cxn ang="T62">
                              <a:pos x="T36" y="T37"/>
                            </a:cxn>
                            <a:cxn ang="T63">
                              <a:pos x="T38" y="T39"/>
                            </a:cxn>
                            <a:cxn ang="T64">
                              <a:pos x="T40" y="T41"/>
                            </a:cxn>
                            <a:cxn ang="T65">
                              <a:pos x="T42" y="T43"/>
                            </a:cxn>
                          </a:cxnLst>
                          <a:rect l="T66" t="T67" r="T68" b="T69"/>
                          <a:pathLst>
                            <a:path w="184" h="82">
                              <a:moveTo>
                                <a:pt x="13" y="82"/>
                              </a:moveTo>
                              <a:lnTo>
                                <a:pt x="0" y="71"/>
                              </a:lnTo>
                              <a:lnTo>
                                <a:pt x="0" y="45"/>
                              </a:lnTo>
                              <a:lnTo>
                                <a:pt x="16" y="17"/>
                              </a:lnTo>
                              <a:lnTo>
                                <a:pt x="36" y="9"/>
                              </a:lnTo>
                              <a:lnTo>
                                <a:pt x="61" y="22"/>
                              </a:lnTo>
                              <a:lnTo>
                                <a:pt x="86" y="19"/>
                              </a:lnTo>
                              <a:lnTo>
                                <a:pt x="102" y="0"/>
                              </a:lnTo>
                              <a:lnTo>
                                <a:pt x="123" y="2"/>
                              </a:lnTo>
                              <a:lnTo>
                                <a:pt x="155" y="15"/>
                              </a:lnTo>
                              <a:lnTo>
                                <a:pt x="182" y="13"/>
                              </a:lnTo>
                              <a:lnTo>
                                <a:pt x="184" y="32"/>
                              </a:lnTo>
                              <a:lnTo>
                                <a:pt x="175" y="45"/>
                              </a:lnTo>
                              <a:lnTo>
                                <a:pt x="141" y="43"/>
                              </a:lnTo>
                              <a:lnTo>
                                <a:pt x="118" y="39"/>
                              </a:lnTo>
                              <a:lnTo>
                                <a:pt x="105" y="48"/>
                              </a:lnTo>
                              <a:lnTo>
                                <a:pt x="91" y="67"/>
                              </a:lnTo>
                              <a:lnTo>
                                <a:pt x="66" y="62"/>
                              </a:lnTo>
                              <a:lnTo>
                                <a:pt x="54" y="56"/>
                              </a:lnTo>
                              <a:lnTo>
                                <a:pt x="45" y="63"/>
                              </a:lnTo>
                              <a:lnTo>
                                <a:pt x="32" y="76"/>
                              </a:lnTo>
                              <a:lnTo>
                                <a:pt x="13" y="8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3711" name="Freeform 22"/>
                        <p:cNvSpPr>
                          <a:spLocks noChangeAspect="1"/>
                        </p:cNvSpPr>
                        <p:nvPr/>
                      </p:nvSpPr>
                      <p:spPr bwMode="auto">
                        <a:xfrm>
                          <a:off x="1654" y="1193"/>
                          <a:ext cx="178" cy="114"/>
                        </a:xfrm>
                        <a:custGeom>
                          <a:avLst/>
                          <a:gdLst>
                            <a:gd name="T0" fmla="*/ 23 w 178"/>
                            <a:gd name="T1" fmla="*/ 114 h 114"/>
                            <a:gd name="T2" fmla="*/ 11 w 178"/>
                            <a:gd name="T3" fmla="*/ 108 h 114"/>
                            <a:gd name="T4" fmla="*/ 0 w 178"/>
                            <a:gd name="T5" fmla="*/ 79 h 114"/>
                            <a:gd name="T6" fmla="*/ 11 w 178"/>
                            <a:gd name="T7" fmla="*/ 51 h 114"/>
                            <a:gd name="T8" fmla="*/ 27 w 178"/>
                            <a:gd name="T9" fmla="*/ 39 h 114"/>
                            <a:gd name="T10" fmla="*/ 56 w 178"/>
                            <a:gd name="T11" fmla="*/ 42 h 114"/>
                            <a:gd name="T12" fmla="*/ 76 w 178"/>
                            <a:gd name="T13" fmla="*/ 35 h 114"/>
                            <a:gd name="T14" fmla="*/ 90 w 178"/>
                            <a:gd name="T15" fmla="*/ 13 h 114"/>
                            <a:gd name="T16" fmla="*/ 111 w 178"/>
                            <a:gd name="T17" fmla="*/ 4 h 114"/>
                            <a:gd name="T18" fmla="*/ 146 w 178"/>
                            <a:gd name="T19" fmla="*/ 9 h 114"/>
                            <a:gd name="T20" fmla="*/ 171 w 178"/>
                            <a:gd name="T21" fmla="*/ 0 h 114"/>
                            <a:gd name="T22" fmla="*/ 178 w 178"/>
                            <a:gd name="T23" fmla="*/ 17 h 114"/>
                            <a:gd name="T24" fmla="*/ 171 w 178"/>
                            <a:gd name="T25" fmla="*/ 33 h 114"/>
                            <a:gd name="T26" fmla="*/ 140 w 178"/>
                            <a:gd name="T27" fmla="*/ 42 h 114"/>
                            <a:gd name="T28" fmla="*/ 120 w 178"/>
                            <a:gd name="T29" fmla="*/ 40 h 114"/>
                            <a:gd name="T30" fmla="*/ 108 w 178"/>
                            <a:gd name="T31" fmla="*/ 57 h 114"/>
                            <a:gd name="T32" fmla="*/ 97 w 178"/>
                            <a:gd name="T33" fmla="*/ 79 h 114"/>
                            <a:gd name="T34" fmla="*/ 72 w 178"/>
                            <a:gd name="T35" fmla="*/ 81 h 114"/>
                            <a:gd name="T36" fmla="*/ 59 w 178"/>
                            <a:gd name="T37" fmla="*/ 79 h 114"/>
                            <a:gd name="T38" fmla="*/ 47 w 178"/>
                            <a:gd name="T39" fmla="*/ 88 h 114"/>
                            <a:gd name="T40" fmla="*/ 41 w 178"/>
                            <a:gd name="T41" fmla="*/ 99 h 114"/>
                            <a:gd name="T42" fmla="*/ 23 w 178"/>
                            <a:gd name="T43" fmla="*/ 114 h 114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w 178"/>
                            <a:gd name="T67" fmla="*/ 0 h 114"/>
                            <a:gd name="T68" fmla="*/ 178 w 178"/>
                            <a:gd name="T69" fmla="*/ 114 h 114"/>
                          </a:gdLst>
                          <a:ahLst/>
                          <a:cxnLst>
                            <a:cxn ang="T44">
                              <a:pos x="T0" y="T1"/>
                            </a:cxn>
                            <a:cxn ang="T45">
                              <a:pos x="T2" y="T3"/>
                            </a:cxn>
                            <a:cxn ang="T46">
                              <a:pos x="T4" y="T5"/>
                            </a:cxn>
                            <a:cxn ang="T47">
                              <a:pos x="T6" y="T7"/>
                            </a:cxn>
                            <a:cxn ang="T48">
                              <a:pos x="T8" y="T9"/>
                            </a:cxn>
                            <a:cxn ang="T49">
                              <a:pos x="T10" y="T11"/>
                            </a:cxn>
                            <a:cxn ang="T50">
                              <a:pos x="T12" y="T13"/>
                            </a:cxn>
                            <a:cxn ang="T51">
                              <a:pos x="T14" y="T15"/>
                            </a:cxn>
                            <a:cxn ang="T52">
                              <a:pos x="T16" y="T17"/>
                            </a:cxn>
                            <a:cxn ang="T53">
                              <a:pos x="T18" y="T19"/>
                            </a:cxn>
                            <a:cxn ang="T54">
                              <a:pos x="T20" y="T21"/>
                            </a:cxn>
                            <a:cxn ang="T55">
                              <a:pos x="T22" y="T23"/>
                            </a:cxn>
                            <a:cxn ang="T56">
                              <a:pos x="T24" y="T25"/>
                            </a:cxn>
                            <a:cxn ang="T57">
                              <a:pos x="T26" y="T27"/>
                            </a:cxn>
                            <a:cxn ang="T58">
                              <a:pos x="T28" y="T29"/>
                            </a:cxn>
                            <a:cxn ang="T59">
                              <a:pos x="T30" y="T31"/>
                            </a:cxn>
                            <a:cxn ang="T60">
                              <a:pos x="T32" y="T33"/>
                            </a:cxn>
                            <a:cxn ang="T61">
                              <a:pos x="T34" y="T35"/>
                            </a:cxn>
                            <a:cxn ang="T62">
                              <a:pos x="T36" y="T37"/>
                            </a:cxn>
                            <a:cxn ang="T63">
                              <a:pos x="T38" y="T39"/>
                            </a:cxn>
                            <a:cxn ang="T64">
                              <a:pos x="T40" y="T41"/>
                            </a:cxn>
                            <a:cxn ang="T65">
                              <a:pos x="T42" y="T43"/>
                            </a:cxn>
                          </a:cxnLst>
                          <a:rect l="T66" t="T67" r="T68" b="T69"/>
                          <a:pathLst>
                            <a:path w="178" h="114">
                              <a:moveTo>
                                <a:pt x="23" y="114"/>
                              </a:moveTo>
                              <a:lnTo>
                                <a:pt x="11" y="108"/>
                              </a:lnTo>
                              <a:lnTo>
                                <a:pt x="0" y="79"/>
                              </a:lnTo>
                              <a:lnTo>
                                <a:pt x="11" y="51"/>
                              </a:lnTo>
                              <a:lnTo>
                                <a:pt x="27" y="39"/>
                              </a:lnTo>
                              <a:lnTo>
                                <a:pt x="56" y="42"/>
                              </a:lnTo>
                              <a:lnTo>
                                <a:pt x="76" y="35"/>
                              </a:lnTo>
                              <a:lnTo>
                                <a:pt x="90" y="13"/>
                              </a:lnTo>
                              <a:lnTo>
                                <a:pt x="111" y="4"/>
                              </a:lnTo>
                              <a:lnTo>
                                <a:pt x="146" y="9"/>
                              </a:lnTo>
                              <a:lnTo>
                                <a:pt x="171" y="0"/>
                              </a:lnTo>
                              <a:lnTo>
                                <a:pt x="178" y="17"/>
                              </a:lnTo>
                              <a:lnTo>
                                <a:pt x="171" y="33"/>
                              </a:lnTo>
                              <a:lnTo>
                                <a:pt x="140" y="42"/>
                              </a:lnTo>
                              <a:lnTo>
                                <a:pt x="120" y="40"/>
                              </a:lnTo>
                              <a:lnTo>
                                <a:pt x="108" y="57"/>
                              </a:lnTo>
                              <a:lnTo>
                                <a:pt x="97" y="79"/>
                              </a:lnTo>
                              <a:lnTo>
                                <a:pt x="72" y="81"/>
                              </a:lnTo>
                              <a:lnTo>
                                <a:pt x="59" y="79"/>
                              </a:lnTo>
                              <a:lnTo>
                                <a:pt x="47" y="88"/>
                              </a:lnTo>
                              <a:lnTo>
                                <a:pt x="41" y="99"/>
                              </a:lnTo>
                              <a:lnTo>
                                <a:pt x="23" y="114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3712" name="Freeform 23"/>
                        <p:cNvSpPr>
                          <a:spLocks noChangeAspect="1"/>
                        </p:cNvSpPr>
                        <p:nvPr/>
                      </p:nvSpPr>
                      <p:spPr bwMode="auto">
                        <a:xfrm>
                          <a:off x="1630" y="1154"/>
                          <a:ext cx="161" cy="138"/>
                        </a:xfrm>
                        <a:custGeom>
                          <a:avLst/>
                          <a:gdLst>
                            <a:gd name="T0" fmla="*/ 31 w 161"/>
                            <a:gd name="T1" fmla="*/ 138 h 138"/>
                            <a:gd name="T2" fmla="*/ 16 w 161"/>
                            <a:gd name="T3" fmla="*/ 133 h 138"/>
                            <a:gd name="T4" fmla="*/ 0 w 161"/>
                            <a:gd name="T5" fmla="*/ 109 h 138"/>
                            <a:gd name="T6" fmla="*/ 5 w 161"/>
                            <a:gd name="T7" fmla="*/ 78 h 138"/>
                            <a:gd name="T8" fmla="*/ 16 w 161"/>
                            <a:gd name="T9" fmla="*/ 65 h 138"/>
                            <a:gd name="T10" fmla="*/ 43 w 161"/>
                            <a:gd name="T11" fmla="*/ 62 h 138"/>
                            <a:gd name="T12" fmla="*/ 65 w 161"/>
                            <a:gd name="T13" fmla="*/ 51 h 138"/>
                            <a:gd name="T14" fmla="*/ 72 w 161"/>
                            <a:gd name="T15" fmla="*/ 25 h 138"/>
                            <a:gd name="T16" fmla="*/ 92 w 161"/>
                            <a:gd name="T17" fmla="*/ 15 h 138"/>
                            <a:gd name="T18" fmla="*/ 127 w 161"/>
                            <a:gd name="T19" fmla="*/ 13 h 138"/>
                            <a:gd name="T20" fmla="*/ 148 w 161"/>
                            <a:gd name="T21" fmla="*/ 0 h 138"/>
                            <a:gd name="T22" fmla="*/ 161 w 161"/>
                            <a:gd name="T23" fmla="*/ 13 h 138"/>
                            <a:gd name="T24" fmla="*/ 156 w 161"/>
                            <a:gd name="T25" fmla="*/ 25 h 138"/>
                            <a:gd name="T26" fmla="*/ 128 w 161"/>
                            <a:gd name="T27" fmla="*/ 44 h 138"/>
                            <a:gd name="T28" fmla="*/ 107 w 161"/>
                            <a:gd name="T29" fmla="*/ 49 h 138"/>
                            <a:gd name="T30" fmla="*/ 99 w 161"/>
                            <a:gd name="T31" fmla="*/ 65 h 138"/>
                            <a:gd name="T32" fmla="*/ 94 w 161"/>
                            <a:gd name="T33" fmla="*/ 91 h 138"/>
                            <a:gd name="T34" fmla="*/ 69 w 161"/>
                            <a:gd name="T35" fmla="*/ 98 h 138"/>
                            <a:gd name="T36" fmla="*/ 54 w 161"/>
                            <a:gd name="T37" fmla="*/ 94 h 138"/>
                            <a:gd name="T38" fmla="*/ 45 w 161"/>
                            <a:gd name="T39" fmla="*/ 105 h 138"/>
                            <a:gd name="T40" fmla="*/ 40 w 161"/>
                            <a:gd name="T41" fmla="*/ 123 h 138"/>
                            <a:gd name="T42" fmla="*/ 31 w 161"/>
                            <a:gd name="T43" fmla="*/ 138 h 138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w 161"/>
                            <a:gd name="T67" fmla="*/ 0 h 138"/>
                            <a:gd name="T68" fmla="*/ 161 w 161"/>
                            <a:gd name="T69" fmla="*/ 138 h 138"/>
                          </a:gdLst>
                          <a:ahLst/>
                          <a:cxnLst>
                            <a:cxn ang="T44">
                              <a:pos x="T0" y="T1"/>
                            </a:cxn>
                            <a:cxn ang="T45">
                              <a:pos x="T2" y="T3"/>
                            </a:cxn>
                            <a:cxn ang="T46">
                              <a:pos x="T4" y="T5"/>
                            </a:cxn>
                            <a:cxn ang="T47">
                              <a:pos x="T6" y="T7"/>
                            </a:cxn>
                            <a:cxn ang="T48">
                              <a:pos x="T8" y="T9"/>
                            </a:cxn>
                            <a:cxn ang="T49">
                              <a:pos x="T10" y="T11"/>
                            </a:cxn>
                            <a:cxn ang="T50">
                              <a:pos x="T12" y="T13"/>
                            </a:cxn>
                            <a:cxn ang="T51">
                              <a:pos x="T14" y="T15"/>
                            </a:cxn>
                            <a:cxn ang="T52">
                              <a:pos x="T16" y="T17"/>
                            </a:cxn>
                            <a:cxn ang="T53">
                              <a:pos x="T18" y="T19"/>
                            </a:cxn>
                            <a:cxn ang="T54">
                              <a:pos x="T20" y="T21"/>
                            </a:cxn>
                            <a:cxn ang="T55">
                              <a:pos x="T22" y="T23"/>
                            </a:cxn>
                            <a:cxn ang="T56">
                              <a:pos x="T24" y="T25"/>
                            </a:cxn>
                            <a:cxn ang="T57">
                              <a:pos x="T26" y="T27"/>
                            </a:cxn>
                            <a:cxn ang="T58">
                              <a:pos x="T28" y="T29"/>
                            </a:cxn>
                            <a:cxn ang="T59">
                              <a:pos x="T30" y="T31"/>
                            </a:cxn>
                            <a:cxn ang="T60">
                              <a:pos x="T32" y="T33"/>
                            </a:cxn>
                            <a:cxn ang="T61">
                              <a:pos x="T34" y="T35"/>
                            </a:cxn>
                            <a:cxn ang="T62">
                              <a:pos x="T36" y="T37"/>
                            </a:cxn>
                            <a:cxn ang="T63">
                              <a:pos x="T38" y="T39"/>
                            </a:cxn>
                            <a:cxn ang="T64">
                              <a:pos x="T40" y="T41"/>
                            </a:cxn>
                            <a:cxn ang="T65">
                              <a:pos x="T42" y="T43"/>
                            </a:cxn>
                          </a:cxnLst>
                          <a:rect l="T66" t="T67" r="T68" b="T69"/>
                          <a:pathLst>
                            <a:path w="161" h="138">
                              <a:moveTo>
                                <a:pt x="31" y="138"/>
                              </a:moveTo>
                              <a:lnTo>
                                <a:pt x="16" y="133"/>
                              </a:lnTo>
                              <a:lnTo>
                                <a:pt x="0" y="109"/>
                              </a:lnTo>
                              <a:lnTo>
                                <a:pt x="5" y="78"/>
                              </a:lnTo>
                              <a:lnTo>
                                <a:pt x="16" y="65"/>
                              </a:lnTo>
                              <a:lnTo>
                                <a:pt x="43" y="62"/>
                              </a:lnTo>
                              <a:lnTo>
                                <a:pt x="65" y="51"/>
                              </a:lnTo>
                              <a:lnTo>
                                <a:pt x="72" y="25"/>
                              </a:lnTo>
                              <a:lnTo>
                                <a:pt x="92" y="15"/>
                              </a:lnTo>
                              <a:lnTo>
                                <a:pt x="127" y="13"/>
                              </a:lnTo>
                              <a:lnTo>
                                <a:pt x="148" y="0"/>
                              </a:lnTo>
                              <a:lnTo>
                                <a:pt x="161" y="13"/>
                              </a:lnTo>
                              <a:lnTo>
                                <a:pt x="156" y="25"/>
                              </a:lnTo>
                              <a:lnTo>
                                <a:pt x="128" y="44"/>
                              </a:lnTo>
                              <a:lnTo>
                                <a:pt x="107" y="49"/>
                              </a:lnTo>
                              <a:lnTo>
                                <a:pt x="99" y="65"/>
                              </a:lnTo>
                              <a:lnTo>
                                <a:pt x="94" y="91"/>
                              </a:lnTo>
                              <a:lnTo>
                                <a:pt x="69" y="98"/>
                              </a:lnTo>
                              <a:lnTo>
                                <a:pt x="54" y="94"/>
                              </a:lnTo>
                              <a:lnTo>
                                <a:pt x="45" y="105"/>
                              </a:lnTo>
                              <a:lnTo>
                                <a:pt x="40" y="123"/>
                              </a:lnTo>
                              <a:lnTo>
                                <a:pt x="31" y="138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3713" name="Freeform 24"/>
                        <p:cNvSpPr>
                          <a:spLocks noChangeAspect="1"/>
                        </p:cNvSpPr>
                        <p:nvPr/>
                      </p:nvSpPr>
                      <p:spPr bwMode="auto">
                        <a:xfrm>
                          <a:off x="1590" y="1104"/>
                          <a:ext cx="123" cy="174"/>
                        </a:xfrm>
                        <a:custGeom>
                          <a:avLst/>
                          <a:gdLst>
                            <a:gd name="T0" fmla="*/ 48 w 123"/>
                            <a:gd name="T1" fmla="*/ 172 h 174"/>
                            <a:gd name="T2" fmla="*/ 31 w 123"/>
                            <a:gd name="T3" fmla="*/ 174 h 174"/>
                            <a:gd name="T4" fmla="*/ 9 w 123"/>
                            <a:gd name="T5" fmla="*/ 158 h 174"/>
                            <a:gd name="T6" fmla="*/ 0 w 123"/>
                            <a:gd name="T7" fmla="*/ 131 h 174"/>
                            <a:gd name="T8" fmla="*/ 4 w 123"/>
                            <a:gd name="T9" fmla="*/ 113 h 174"/>
                            <a:gd name="T10" fmla="*/ 29 w 123"/>
                            <a:gd name="T11" fmla="*/ 97 h 174"/>
                            <a:gd name="T12" fmla="*/ 46 w 123"/>
                            <a:gd name="T13" fmla="*/ 79 h 174"/>
                            <a:gd name="T14" fmla="*/ 46 w 123"/>
                            <a:gd name="T15" fmla="*/ 52 h 174"/>
                            <a:gd name="T16" fmla="*/ 59 w 123"/>
                            <a:gd name="T17" fmla="*/ 39 h 174"/>
                            <a:gd name="T18" fmla="*/ 90 w 123"/>
                            <a:gd name="T19" fmla="*/ 22 h 174"/>
                            <a:gd name="T20" fmla="*/ 106 w 123"/>
                            <a:gd name="T21" fmla="*/ 0 h 174"/>
                            <a:gd name="T22" fmla="*/ 121 w 123"/>
                            <a:gd name="T23" fmla="*/ 7 h 174"/>
                            <a:gd name="T24" fmla="*/ 123 w 123"/>
                            <a:gd name="T25" fmla="*/ 22 h 174"/>
                            <a:gd name="T26" fmla="*/ 105 w 123"/>
                            <a:gd name="T27" fmla="*/ 47 h 174"/>
                            <a:gd name="T28" fmla="*/ 84 w 123"/>
                            <a:gd name="T29" fmla="*/ 61 h 174"/>
                            <a:gd name="T30" fmla="*/ 86 w 123"/>
                            <a:gd name="T31" fmla="*/ 81 h 174"/>
                            <a:gd name="T32" fmla="*/ 90 w 123"/>
                            <a:gd name="T33" fmla="*/ 104 h 174"/>
                            <a:gd name="T34" fmla="*/ 68 w 123"/>
                            <a:gd name="T35" fmla="*/ 118 h 174"/>
                            <a:gd name="T36" fmla="*/ 59 w 123"/>
                            <a:gd name="T37" fmla="*/ 124 h 174"/>
                            <a:gd name="T38" fmla="*/ 51 w 123"/>
                            <a:gd name="T39" fmla="*/ 138 h 174"/>
                            <a:gd name="T40" fmla="*/ 50 w 123"/>
                            <a:gd name="T41" fmla="*/ 152 h 174"/>
                            <a:gd name="T42" fmla="*/ 48 w 123"/>
                            <a:gd name="T43" fmla="*/ 172 h 174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w 123"/>
                            <a:gd name="T67" fmla="*/ 0 h 174"/>
                            <a:gd name="T68" fmla="*/ 123 w 123"/>
                            <a:gd name="T69" fmla="*/ 174 h 174"/>
                          </a:gdLst>
                          <a:ahLst/>
                          <a:cxnLst>
                            <a:cxn ang="T44">
                              <a:pos x="T0" y="T1"/>
                            </a:cxn>
                            <a:cxn ang="T45">
                              <a:pos x="T2" y="T3"/>
                            </a:cxn>
                            <a:cxn ang="T46">
                              <a:pos x="T4" y="T5"/>
                            </a:cxn>
                            <a:cxn ang="T47">
                              <a:pos x="T6" y="T7"/>
                            </a:cxn>
                            <a:cxn ang="T48">
                              <a:pos x="T8" y="T9"/>
                            </a:cxn>
                            <a:cxn ang="T49">
                              <a:pos x="T10" y="T11"/>
                            </a:cxn>
                            <a:cxn ang="T50">
                              <a:pos x="T12" y="T13"/>
                            </a:cxn>
                            <a:cxn ang="T51">
                              <a:pos x="T14" y="T15"/>
                            </a:cxn>
                            <a:cxn ang="T52">
                              <a:pos x="T16" y="T17"/>
                            </a:cxn>
                            <a:cxn ang="T53">
                              <a:pos x="T18" y="T19"/>
                            </a:cxn>
                            <a:cxn ang="T54">
                              <a:pos x="T20" y="T21"/>
                            </a:cxn>
                            <a:cxn ang="T55">
                              <a:pos x="T22" y="T23"/>
                            </a:cxn>
                            <a:cxn ang="T56">
                              <a:pos x="T24" y="T25"/>
                            </a:cxn>
                            <a:cxn ang="T57">
                              <a:pos x="T26" y="T27"/>
                            </a:cxn>
                            <a:cxn ang="T58">
                              <a:pos x="T28" y="T29"/>
                            </a:cxn>
                            <a:cxn ang="T59">
                              <a:pos x="T30" y="T31"/>
                            </a:cxn>
                            <a:cxn ang="T60">
                              <a:pos x="T32" y="T33"/>
                            </a:cxn>
                            <a:cxn ang="T61">
                              <a:pos x="T34" y="T35"/>
                            </a:cxn>
                            <a:cxn ang="T62">
                              <a:pos x="T36" y="T37"/>
                            </a:cxn>
                            <a:cxn ang="T63">
                              <a:pos x="T38" y="T39"/>
                            </a:cxn>
                            <a:cxn ang="T64">
                              <a:pos x="T40" y="T41"/>
                            </a:cxn>
                            <a:cxn ang="T65">
                              <a:pos x="T42" y="T43"/>
                            </a:cxn>
                          </a:cxnLst>
                          <a:rect l="T66" t="T67" r="T68" b="T69"/>
                          <a:pathLst>
                            <a:path w="123" h="174">
                              <a:moveTo>
                                <a:pt x="48" y="172"/>
                              </a:moveTo>
                              <a:lnTo>
                                <a:pt x="31" y="174"/>
                              </a:lnTo>
                              <a:lnTo>
                                <a:pt x="9" y="158"/>
                              </a:lnTo>
                              <a:lnTo>
                                <a:pt x="0" y="131"/>
                              </a:lnTo>
                              <a:lnTo>
                                <a:pt x="4" y="113"/>
                              </a:lnTo>
                              <a:lnTo>
                                <a:pt x="29" y="97"/>
                              </a:lnTo>
                              <a:lnTo>
                                <a:pt x="46" y="79"/>
                              </a:lnTo>
                              <a:lnTo>
                                <a:pt x="46" y="52"/>
                              </a:lnTo>
                              <a:lnTo>
                                <a:pt x="59" y="39"/>
                              </a:lnTo>
                              <a:lnTo>
                                <a:pt x="90" y="22"/>
                              </a:lnTo>
                              <a:lnTo>
                                <a:pt x="106" y="0"/>
                              </a:lnTo>
                              <a:lnTo>
                                <a:pt x="121" y="7"/>
                              </a:lnTo>
                              <a:lnTo>
                                <a:pt x="123" y="22"/>
                              </a:lnTo>
                              <a:lnTo>
                                <a:pt x="105" y="47"/>
                              </a:lnTo>
                              <a:lnTo>
                                <a:pt x="84" y="61"/>
                              </a:lnTo>
                              <a:lnTo>
                                <a:pt x="86" y="81"/>
                              </a:lnTo>
                              <a:lnTo>
                                <a:pt x="90" y="104"/>
                              </a:lnTo>
                              <a:lnTo>
                                <a:pt x="68" y="118"/>
                              </a:lnTo>
                              <a:lnTo>
                                <a:pt x="59" y="124"/>
                              </a:lnTo>
                              <a:lnTo>
                                <a:pt x="51" y="138"/>
                              </a:lnTo>
                              <a:lnTo>
                                <a:pt x="50" y="152"/>
                              </a:lnTo>
                              <a:lnTo>
                                <a:pt x="48" y="17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53697" name="Group 25"/>
                    <p:cNvGrpSpPr>
                      <a:grpSpLocks noChangeAspect="1"/>
                    </p:cNvGrpSpPr>
                    <p:nvPr/>
                  </p:nvGrpSpPr>
                  <p:grpSpPr bwMode="auto">
                    <a:xfrm rot="4286940" flipH="1">
                      <a:off x="1038" y="766"/>
                      <a:ext cx="141" cy="50"/>
                      <a:chOff x="4032" y="2817"/>
                      <a:chExt cx="417" cy="635"/>
                    </a:xfrm>
                  </p:grpSpPr>
                  <p:sp>
                    <p:nvSpPr>
                      <p:cNvPr id="153701" name="Oval 26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4032" y="2817"/>
                        <a:ext cx="417" cy="635"/>
                      </a:xfrm>
                      <a:prstGeom prst="ellipse">
                        <a:avLst/>
                      </a:prstGeom>
                      <a:solidFill>
                        <a:schemeClr val="tx2"/>
                      </a:solidFill>
                      <a:ln w="12700" cap="sq">
                        <a:solidFill>
                          <a:schemeClr val="tx1"/>
                        </a:solidFill>
                        <a:round/>
                        <a:headEnd type="none" w="sm" len="sm"/>
                        <a:tailEnd type="none" w="sm" len="sm"/>
                      </a:ln>
                    </p:spPr>
                    <p:txBody>
                      <a:bodyPr wrap="none" lIns="274320" rIns="274320" anchor="ctr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1pPr>
                        <a:lvl2pPr marL="742950" indent="-285750" eaLnBrk="0" hangingPunct="0"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CA" altLang="en-US" sz="2800"/>
                      </a:p>
                    </p:txBody>
                  </p:sp>
                  <p:sp>
                    <p:nvSpPr>
                      <p:cNvPr id="153702" name="Oval 27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4080" y="2928"/>
                        <a:ext cx="240" cy="240"/>
                      </a:xfrm>
                      <a:prstGeom prst="ellipse">
                        <a:avLst/>
                      </a:prstGeom>
                      <a:solidFill>
                        <a:schemeClr val="bg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12700" cap="sq">
                            <a:solidFill>
                              <a:srgbClr val="000000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</a:extLst>
                    </p:spPr>
                    <p:txBody>
                      <a:bodyPr wrap="none" lIns="274320" rIns="274320" anchor="ctr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1pPr>
                        <a:lvl2pPr marL="742950" indent="-285750" eaLnBrk="0" hangingPunct="0"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CA" altLang="en-US" sz="2800"/>
                      </a:p>
                    </p:txBody>
                  </p:sp>
                </p:grpSp>
                <p:grpSp>
                  <p:nvGrpSpPr>
                    <p:cNvPr id="153698" name="Group 28"/>
                    <p:cNvGrpSpPr>
                      <a:grpSpLocks noChangeAspect="1"/>
                    </p:cNvGrpSpPr>
                    <p:nvPr/>
                  </p:nvGrpSpPr>
                  <p:grpSpPr bwMode="auto">
                    <a:xfrm rot="4286940" flipH="1">
                      <a:off x="962" y="766"/>
                      <a:ext cx="141" cy="50"/>
                      <a:chOff x="4032" y="2817"/>
                      <a:chExt cx="417" cy="635"/>
                    </a:xfrm>
                  </p:grpSpPr>
                  <p:sp>
                    <p:nvSpPr>
                      <p:cNvPr id="153699" name="Oval 29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4032" y="2817"/>
                        <a:ext cx="417" cy="635"/>
                      </a:xfrm>
                      <a:prstGeom prst="ellipse">
                        <a:avLst/>
                      </a:prstGeom>
                      <a:solidFill>
                        <a:schemeClr val="tx2"/>
                      </a:solidFill>
                      <a:ln w="12700" cap="sq">
                        <a:solidFill>
                          <a:schemeClr val="tx1"/>
                        </a:solidFill>
                        <a:round/>
                        <a:headEnd type="none" w="sm" len="sm"/>
                        <a:tailEnd type="none" w="sm" len="sm"/>
                      </a:ln>
                    </p:spPr>
                    <p:txBody>
                      <a:bodyPr wrap="none" lIns="274320" rIns="274320" anchor="ctr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1pPr>
                        <a:lvl2pPr marL="742950" indent="-285750" eaLnBrk="0" hangingPunct="0"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CA" altLang="en-US" sz="2800"/>
                      </a:p>
                    </p:txBody>
                  </p:sp>
                  <p:sp>
                    <p:nvSpPr>
                      <p:cNvPr id="153700" name="Oval 30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4080" y="2928"/>
                        <a:ext cx="240" cy="240"/>
                      </a:xfrm>
                      <a:prstGeom prst="ellipse">
                        <a:avLst/>
                      </a:prstGeom>
                      <a:solidFill>
                        <a:schemeClr val="bg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12700" cap="sq">
                            <a:solidFill>
                              <a:srgbClr val="000000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</a:extLst>
                    </p:spPr>
                    <p:txBody>
                      <a:bodyPr wrap="none" lIns="274320" rIns="274320" anchor="ctr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1pPr>
                        <a:lvl2pPr marL="742950" indent="-285750" eaLnBrk="0" hangingPunct="0"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CA" altLang="en-US" sz="2800"/>
                      </a:p>
                    </p:txBody>
                  </p:sp>
                </p:grpSp>
              </p:grpSp>
              <p:sp>
                <p:nvSpPr>
                  <p:cNvPr id="153695" name="Oval 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98" y="1008"/>
                    <a:ext cx="198" cy="7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400" i="0"/>
                  </a:p>
                </p:txBody>
              </p:sp>
            </p:grpSp>
            <p:sp>
              <p:nvSpPr>
                <p:cNvPr id="153692" name="Freeform 32"/>
                <p:cNvSpPr>
                  <a:spLocks noChangeAspect="1"/>
                </p:cNvSpPr>
                <p:nvPr/>
              </p:nvSpPr>
              <p:spPr bwMode="auto">
                <a:xfrm>
                  <a:off x="1153" y="2448"/>
                  <a:ext cx="446" cy="375"/>
                </a:xfrm>
                <a:custGeom>
                  <a:avLst/>
                  <a:gdLst>
                    <a:gd name="T0" fmla="*/ 194 w 446"/>
                    <a:gd name="T1" fmla="*/ 93 h 375"/>
                    <a:gd name="T2" fmla="*/ 183 w 446"/>
                    <a:gd name="T3" fmla="*/ 57 h 375"/>
                    <a:gd name="T4" fmla="*/ 164 w 446"/>
                    <a:gd name="T5" fmla="*/ 22 h 375"/>
                    <a:gd name="T6" fmla="*/ 131 w 446"/>
                    <a:gd name="T7" fmla="*/ 0 h 375"/>
                    <a:gd name="T8" fmla="*/ 93 w 446"/>
                    <a:gd name="T9" fmla="*/ 0 h 375"/>
                    <a:gd name="T10" fmla="*/ 54 w 446"/>
                    <a:gd name="T11" fmla="*/ 13 h 375"/>
                    <a:gd name="T12" fmla="*/ 2 w 446"/>
                    <a:gd name="T13" fmla="*/ 57 h 375"/>
                    <a:gd name="T14" fmla="*/ 0 w 446"/>
                    <a:gd name="T15" fmla="*/ 79 h 375"/>
                    <a:gd name="T16" fmla="*/ 16 w 446"/>
                    <a:gd name="T17" fmla="*/ 115 h 375"/>
                    <a:gd name="T18" fmla="*/ 68 w 446"/>
                    <a:gd name="T19" fmla="*/ 159 h 375"/>
                    <a:gd name="T20" fmla="*/ 68 w 446"/>
                    <a:gd name="T21" fmla="*/ 177 h 375"/>
                    <a:gd name="T22" fmla="*/ 46 w 446"/>
                    <a:gd name="T23" fmla="*/ 203 h 375"/>
                    <a:gd name="T24" fmla="*/ 49 w 446"/>
                    <a:gd name="T25" fmla="*/ 225 h 375"/>
                    <a:gd name="T26" fmla="*/ 63 w 446"/>
                    <a:gd name="T27" fmla="*/ 234 h 375"/>
                    <a:gd name="T28" fmla="*/ 80 w 446"/>
                    <a:gd name="T29" fmla="*/ 243 h 375"/>
                    <a:gd name="T30" fmla="*/ 80 w 446"/>
                    <a:gd name="T31" fmla="*/ 265 h 375"/>
                    <a:gd name="T32" fmla="*/ 52 w 446"/>
                    <a:gd name="T33" fmla="*/ 305 h 375"/>
                    <a:gd name="T34" fmla="*/ 54 w 446"/>
                    <a:gd name="T35" fmla="*/ 322 h 375"/>
                    <a:gd name="T36" fmla="*/ 82 w 446"/>
                    <a:gd name="T37" fmla="*/ 344 h 375"/>
                    <a:gd name="T38" fmla="*/ 123 w 446"/>
                    <a:gd name="T39" fmla="*/ 327 h 375"/>
                    <a:gd name="T40" fmla="*/ 142 w 446"/>
                    <a:gd name="T41" fmla="*/ 331 h 375"/>
                    <a:gd name="T42" fmla="*/ 189 w 446"/>
                    <a:gd name="T43" fmla="*/ 340 h 375"/>
                    <a:gd name="T44" fmla="*/ 232 w 446"/>
                    <a:gd name="T45" fmla="*/ 366 h 375"/>
                    <a:gd name="T46" fmla="*/ 259 w 446"/>
                    <a:gd name="T47" fmla="*/ 375 h 375"/>
                    <a:gd name="T48" fmla="*/ 355 w 446"/>
                    <a:gd name="T49" fmla="*/ 356 h 375"/>
                    <a:gd name="T50" fmla="*/ 446 w 446"/>
                    <a:gd name="T51" fmla="*/ 273 h 375"/>
                    <a:gd name="T52" fmla="*/ 408 w 446"/>
                    <a:gd name="T53" fmla="*/ 349 h 375"/>
                    <a:gd name="T54" fmla="*/ 325 w 446"/>
                    <a:gd name="T55" fmla="*/ 364 h 375"/>
                    <a:gd name="T56" fmla="*/ 431 w 446"/>
                    <a:gd name="T57" fmla="*/ 303 h 375"/>
                    <a:gd name="T58" fmla="*/ 393 w 446"/>
                    <a:gd name="T59" fmla="*/ 273 h 375"/>
                    <a:gd name="T60" fmla="*/ 281 w 446"/>
                    <a:gd name="T61" fmla="*/ 260 h 375"/>
                    <a:gd name="T62" fmla="*/ 197 w 446"/>
                    <a:gd name="T63" fmla="*/ 247 h 375"/>
                    <a:gd name="T64" fmla="*/ 153 w 446"/>
                    <a:gd name="T65" fmla="*/ 238 h 375"/>
                    <a:gd name="T66" fmla="*/ 161 w 446"/>
                    <a:gd name="T67" fmla="*/ 221 h 375"/>
                    <a:gd name="T68" fmla="*/ 186 w 446"/>
                    <a:gd name="T69" fmla="*/ 199 h 375"/>
                    <a:gd name="T70" fmla="*/ 180 w 446"/>
                    <a:gd name="T71" fmla="*/ 172 h 375"/>
                    <a:gd name="T72" fmla="*/ 156 w 446"/>
                    <a:gd name="T73" fmla="*/ 146 h 375"/>
                    <a:gd name="T74" fmla="*/ 156 w 446"/>
                    <a:gd name="T75" fmla="*/ 124 h 375"/>
                    <a:gd name="T76" fmla="*/ 169 w 446"/>
                    <a:gd name="T77" fmla="*/ 75 h 375"/>
                    <a:gd name="T78" fmla="*/ 147 w 446"/>
                    <a:gd name="T79" fmla="*/ 167 h 375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46"/>
                    <a:gd name="T121" fmla="*/ 0 h 375"/>
                    <a:gd name="T122" fmla="*/ 446 w 446"/>
                    <a:gd name="T123" fmla="*/ 375 h 375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46" h="375">
                      <a:moveTo>
                        <a:pt x="194" y="93"/>
                      </a:moveTo>
                      <a:lnTo>
                        <a:pt x="183" y="57"/>
                      </a:lnTo>
                      <a:lnTo>
                        <a:pt x="164" y="22"/>
                      </a:lnTo>
                      <a:lnTo>
                        <a:pt x="131" y="0"/>
                      </a:lnTo>
                      <a:lnTo>
                        <a:pt x="93" y="0"/>
                      </a:lnTo>
                      <a:lnTo>
                        <a:pt x="54" y="13"/>
                      </a:lnTo>
                      <a:lnTo>
                        <a:pt x="2" y="57"/>
                      </a:lnTo>
                      <a:lnTo>
                        <a:pt x="0" y="79"/>
                      </a:lnTo>
                      <a:lnTo>
                        <a:pt x="16" y="115"/>
                      </a:lnTo>
                      <a:lnTo>
                        <a:pt x="68" y="159"/>
                      </a:lnTo>
                      <a:lnTo>
                        <a:pt x="68" y="177"/>
                      </a:lnTo>
                      <a:lnTo>
                        <a:pt x="46" y="203"/>
                      </a:lnTo>
                      <a:lnTo>
                        <a:pt x="49" y="225"/>
                      </a:lnTo>
                      <a:lnTo>
                        <a:pt x="63" y="234"/>
                      </a:lnTo>
                      <a:lnTo>
                        <a:pt x="80" y="243"/>
                      </a:lnTo>
                      <a:lnTo>
                        <a:pt x="80" y="265"/>
                      </a:lnTo>
                      <a:lnTo>
                        <a:pt x="52" y="305"/>
                      </a:lnTo>
                      <a:lnTo>
                        <a:pt x="54" y="322"/>
                      </a:lnTo>
                      <a:lnTo>
                        <a:pt x="82" y="344"/>
                      </a:lnTo>
                      <a:lnTo>
                        <a:pt x="123" y="327"/>
                      </a:lnTo>
                      <a:lnTo>
                        <a:pt x="142" y="331"/>
                      </a:lnTo>
                      <a:lnTo>
                        <a:pt x="189" y="340"/>
                      </a:lnTo>
                      <a:lnTo>
                        <a:pt x="232" y="366"/>
                      </a:lnTo>
                      <a:lnTo>
                        <a:pt x="259" y="375"/>
                      </a:lnTo>
                      <a:lnTo>
                        <a:pt x="355" y="356"/>
                      </a:lnTo>
                      <a:lnTo>
                        <a:pt x="446" y="273"/>
                      </a:lnTo>
                      <a:lnTo>
                        <a:pt x="408" y="349"/>
                      </a:lnTo>
                      <a:lnTo>
                        <a:pt x="325" y="364"/>
                      </a:lnTo>
                      <a:lnTo>
                        <a:pt x="431" y="303"/>
                      </a:lnTo>
                      <a:lnTo>
                        <a:pt x="393" y="273"/>
                      </a:lnTo>
                      <a:lnTo>
                        <a:pt x="281" y="260"/>
                      </a:lnTo>
                      <a:lnTo>
                        <a:pt x="197" y="247"/>
                      </a:lnTo>
                      <a:lnTo>
                        <a:pt x="153" y="238"/>
                      </a:lnTo>
                      <a:lnTo>
                        <a:pt x="161" y="221"/>
                      </a:lnTo>
                      <a:lnTo>
                        <a:pt x="186" y="199"/>
                      </a:lnTo>
                      <a:lnTo>
                        <a:pt x="180" y="172"/>
                      </a:lnTo>
                      <a:lnTo>
                        <a:pt x="156" y="146"/>
                      </a:lnTo>
                      <a:lnTo>
                        <a:pt x="156" y="124"/>
                      </a:lnTo>
                      <a:lnTo>
                        <a:pt x="169" y="75"/>
                      </a:lnTo>
                      <a:lnTo>
                        <a:pt x="147" y="167"/>
                      </a:ln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93" name="Freeform 33"/>
                <p:cNvSpPr>
                  <a:spLocks noChangeAspect="1"/>
                </p:cNvSpPr>
                <p:nvPr/>
              </p:nvSpPr>
              <p:spPr bwMode="auto">
                <a:xfrm>
                  <a:off x="1440" y="2304"/>
                  <a:ext cx="470" cy="320"/>
                </a:xfrm>
                <a:custGeom>
                  <a:avLst/>
                  <a:gdLst>
                    <a:gd name="T0" fmla="*/ 88 w 470"/>
                    <a:gd name="T1" fmla="*/ 0 h 320"/>
                    <a:gd name="T2" fmla="*/ 48 w 470"/>
                    <a:gd name="T3" fmla="*/ 9 h 320"/>
                    <a:gd name="T4" fmla="*/ 13 w 470"/>
                    <a:gd name="T5" fmla="*/ 77 h 320"/>
                    <a:gd name="T6" fmla="*/ 0 w 470"/>
                    <a:gd name="T7" fmla="*/ 133 h 320"/>
                    <a:gd name="T8" fmla="*/ 8 w 470"/>
                    <a:gd name="T9" fmla="*/ 133 h 320"/>
                    <a:gd name="T10" fmla="*/ 19 w 470"/>
                    <a:gd name="T11" fmla="*/ 124 h 320"/>
                    <a:gd name="T12" fmla="*/ 31 w 470"/>
                    <a:gd name="T13" fmla="*/ 133 h 320"/>
                    <a:gd name="T14" fmla="*/ 25 w 470"/>
                    <a:gd name="T15" fmla="*/ 152 h 320"/>
                    <a:gd name="T16" fmla="*/ 17 w 470"/>
                    <a:gd name="T17" fmla="*/ 181 h 320"/>
                    <a:gd name="T18" fmla="*/ 23 w 470"/>
                    <a:gd name="T19" fmla="*/ 206 h 320"/>
                    <a:gd name="T20" fmla="*/ 35 w 470"/>
                    <a:gd name="T21" fmla="*/ 200 h 320"/>
                    <a:gd name="T22" fmla="*/ 40 w 470"/>
                    <a:gd name="T23" fmla="*/ 220 h 320"/>
                    <a:gd name="T24" fmla="*/ 35 w 470"/>
                    <a:gd name="T25" fmla="*/ 253 h 320"/>
                    <a:gd name="T26" fmla="*/ 40 w 470"/>
                    <a:gd name="T27" fmla="*/ 301 h 320"/>
                    <a:gd name="T28" fmla="*/ 48 w 470"/>
                    <a:gd name="T29" fmla="*/ 320 h 320"/>
                    <a:gd name="T30" fmla="*/ 65 w 470"/>
                    <a:gd name="T31" fmla="*/ 320 h 320"/>
                    <a:gd name="T32" fmla="*/ 88 w 470"/>
                    <a:gd name="T33" fmla="*/ 306 h 320"/>
                    <a:gd name="T34" fmla="*/ 103 w 470"/>
                    <a:gd name="T35" fmla="*/ 301 h 320"/>
                    <a:gd name="T36" fmla="*/ 111 w 470"/>
                    <a:gd name="T37" fmla="*/ 291 h 320"/>
                    <a:gd name="T38" fmla="*/ 132 w 470"/>
                    <a:gd name="T39" fmla="*/ 282 h 320"/>
                    <a:gd name="T40" fmla="*/ 178 w 470"/>
                    <a:gd name="T41" fmla="*/ 291 h 320"/>
                    <a:gd name="T42" fmla="*/ 195 w 470"/>
                    <a:gd name="T43" fmla="*/ 301 h 320"/>
                    <a:gd name="T44" fmla="*/ 204 w 470"/>
                    <a:gd name="T45" fmla="*/ 277 h 320"/>
                    <a:gd name="T46" fmla="*/ 394 w 470"/>
                    <a:gd name="T47" fmla="*/ 264 h 320"/>
                    <a:gd name="T48" fmla="*/ 470 w 470"/>
                    <a:gd name="T49" fmla="*/ 219 h 320"/>
                    <a:gd name="T50" fmla="*/ 341 w 470"/>
                    <a:gd name="T51" fmla="*/ 205 h 320"/>
                    <a:gd name="T52" fmla="*/ 265 w 470"/>
                    <a:gd name="T53" fmla="*/ 205 h 320"/>
                    <a:gd name="T54" fmla="*/ 197 w 470"/>
                    <a:gd name="T55" fmla="*/ 205 h 320"/>
                    <a:gd name="T56" fmla="*/ 181 w 470"/>
                    <a:gd name="T57" fmla="*/ 177 h 320"/>
                    <a:gd name="T58" fmla="*/ 135 w 470"/>
                    <a:gd name="T59" fmla="*/ 177 h 320"/>
                    <a:gd name="T60" fmla="*/ 120 w 470"/>
                    <a:gd name="T61" fmla="*/ 172 h 320"/>
                    <a:gd name="T62" fmla="*/ 101 w 470"/>
                    <a:gd name="T63" fmla="*/ 162 h 320"/>
                    <a:gd name="T64" fmla="*/ 94 w 470"/>
                    <a:gd name="T65" fmla="*/ 143 h 320"/>
                    <a:gd name="T66" fmla="*/ 97 w 470"/>
                    <a:gd name="T67" fmla="*/ 124 h 320"/>
                    <a:gd name="T68" fmla="*/ 93 w 470"/>
                    <a:gd name="T69" fmla="*/ 106 h 320"/>
                    <a:gd name="T70" fmla="*/ 84 w 470"/>
                    <a:gd name="T71" fmla="*/ 91 h 320"/>
                    <a:gd name="T72" fmla="*/ 90 w 470"/>
                    <a:gd name="T73" fmla="*/ 67 h 320"/>
                    <a:gd name="T74" fmla="*/ 107 w 470"/>
                    <a:gd name="T75" fmla="*/ 52 h 320"/>
                    <a:gd name="T76" fmla="*/ 105 w 470"/>
                    <a:gd name="T77" fmla="*/ 29 h 320"/>
                    <a:gd name="T78" fmla="*/ 88 w 470"/>
                    <a:gd name="T79" fmla="*/ 0 h 32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0"/>
                    <a:gd name="T121" fmla="*/ 0 h 320"/>
                    <a:gd name="T122" fmla="*/ 470 w 470"/>
                    <a:gd name="T123" fmla="*/ 320 h 32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0" h="320">
                      <a:moveTo>
                        <a:pt x="88" y="0"/>
                      </a:moveTo>
                      <a:lnTo>
                        <a:pt x="48" y="9"/>
                      </a:lnTo>
                      <a:lnTo>
                        <a:pt x="13" y="77"/>
                      </a:lnTo>
                      <a:lnTo>
                        <a:pt x="0" y="133"/>
                      </a:lnTo>
                      <a:lnTo>
                        <a:pt x="8" y="133"/>
                      </a:lnTo>
                      <a:lnTo>
                        <a:pt x="19" y="124"/>
                      </a:lnTo>
                      <a:lnTo>
                        <a:pt x="31" y="133"/>
                      </a:lnTo>
                      <a:lnTo>
                        <a:pt x="25" y="152"/>
                      </a:lnTo>
                      <a:lnTo>
                        <a:pt x="17" y="181"/>
                      </a:lnTo>
                      <a:lnTo>
                        <a:pt x="23" y="206"/>
                      </a:lnTo>
                      <a:lnTo>
                        <a:pt x="35" y="200"/>
                      </a:lnTo>
                      <a:lnTo>
                        <a:pt x="40" y="220"/>
                      </a:lnTo>
                      <a:lnTo>
                        <a:pt x="35" y="253"/>
                      </a:lnTo>
                      <a:lnTo>
                        <a:pt x="40" y="301"/>
                      </a:lnTo>
                      <a:lnTo>
                        <a:pt x="48" y="320"/>
                      </a:lnTo>
                      <a:lnTo>
                        <a:pt x="65" y="320"/>
                      </a:lnTo>
                      <a:lnTo>
                        <a:pt x="88" y="306"/>
                      </a:lnTo>
                      <a:lnTo>
                        <a:pt x="103" y="301"/>
                      </a:lnTo>
                      <a:lnTo>
                        <a:pt x="111" y="291"/>
                      </a:lnTo>
                      <a:lnTo>
                        <a:pt x="132" y="282"/>
                      </a:lnTo>
                      <a:lnTo>
                        <a:pt x="178" y="291"/>
                      </a:lnTo>
                      <a:lnTo>
                        <a:pt x="195" y="301"/>
                      </a:lnTo>
                      <a:lnTo>
                        <a:pt x="204" y="277"/>
                      </a:lnTo>
                      <a:lnTo>
                        <a:pt x="394" y="264"/>
                      </a:lnTo>
                      <a:lnTo>
                        <a:pt x="470" y="219"/>
                      </a:lnTo>
                      <a:lnTo>
                        <a:pt x="341" y="205"/>
                      </a:lnTo>
                      <a:lnTo>
                        <a:pt x="265" y="205"/>
                      </a:lnTo>
                      <a:lnTo>
                        <a:pt x="197" y="205"/>
                      </a:lnTo>
                      <a:lnTo>
                        <a:pt x="181" y="177"/>
                      </a:lnTo>
                      <a:lnTo>
                        <a:pt x="135" y="177"/>
                      </a:lnTo>
                      <a:lnTo>
                        <a:pt x="120" y="172"/>
                      </a:lnTo>
                      <a:lnTo>
                        <a:pt x="101" y="162"/>
                      </a:lnTo>
                      <a:lnTo>
                        <a:pt x="94" y="143"/>
                      </a:lnTo>
                      <a:lnTo>
                        <a:pt x="97" y="124"/>
                      </a:lnTo>
                      <a:lnTo>
                        <a:pt x="93" y="106"/>
                      </a:lnTo>
                      <a:lnTo>
                        <a:pt x="84" y="91"/>
                      </a:lnTo>
                      <a:lnTo>
                        <a:pt x="90" y="67"/>
                      </a:lnTo>
                      <a:lnTo>
                        <a:pt x="107" y="52"/>
                      </a:lnTo>
                      <a:lnTo>
                        <a:pt x="105" y="29"/>
                      </a:lnTo>
                      <a:lnTo>
                        <a:pt x="8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3640" name="AutoShape 34"/>
              <p:cNvSpPr>
                <a:spLocks noChangeAspect="1" noChangeArrowheads="1"/>
              </p:cNvSpPr>
              <p:nvPr/>
            </p:nvSpPr>
            <p:spPr bwMode="auto">
              <a:xfrm>
                <a:off x="1392" y="3216"/>
                <a:ext cx="576" cy="816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53641" name="AutoShape 35"/>
              <p:cNvSpPr>
                <a:spLocks noChangeAspect="1" noChangeArrowheads="1"/>
              </p:cNvSpPr>
              <p:nvPr/>
            </p:nvSpPr>
            <p:spPr bwMode="auto">
              <a:xfrm>
                <a:off x="1968" y="3216"/>
                <a:ext cx="576" cy="816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53642" name="AutoShape 36"/>
              <p:cNvSpPr>
                <a:spLocks noChangeAspect="1" noChangeArrowheads="1"/>
              </p:cNvSpPr>
              <p:nvPr/>
            </p:nvSpPr>
            <p:spPr bwMode="auto">
              <a:xfrm>
                <a:off x="768" y="3216"/>
                <a:ext cx="576" cy="816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53643" name="Line 37"/>
              <p:cNvSpPr>
                <a:spLocks noChangeAspect="1" noChangeShapeType="1"/>
              </p:cNvSpPr>
              <p:nvPr/>
            </p:nvSpPr>
            <p:spPr bwMode="auto">
              <a:xfrm flipH="1">
                <a:off x="1056" y="2832"/>
                <a:ext cx="672" cy="38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44" name="Line 38"/>
              <p:cNvSpPr>
                <a:spLocks noChangeAspect="1" noChangeShapeType="1"/>
              </p:cNvSpPr>
              <p:nvPr/>
            </p:nvSpPr>
            <p:spPr bwMode="auto">
              <a:xfrm flipH="1">
                <a:off x="1680" y="2832"/>
                <a:ext cx="48" cy="38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45" name="Line 39"/>
              <p:cNvSpPr>
                <a:spLocks noChangeAspect="1" noChangeShapeType="1"/>
              </p:cNvSpPr>
              <p:nvPr/>
            </p:nvSpPr>
            <p:spPr bwMode="auto">
              <a:xfrm>
                <a:off x="1728" y="2832"/>
                <a:ext cx="528" cy="38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3646" name="Group 40"/>
              <p:cNvGrpSpPr>
                <a:grpSpLocks noChangeAspect="1"/>
              </p:cNvGrpSpPr>
              <p:nvPr/>
            </p:nvGrpSpPr>
            <p:grpSpPr bwMode="auto">
              <a:xfrm flipH="1">
                <a:off x="624" y="3264"/>
                <a:ext cx="240" cy="626"/>
                <a:chOff x="2308" y="1513"/>
                <a:chExt cx="1162" cy="2570"/>
              </a:xfrm>
            </p:grpSpPr>
            <p:grpSp>
              <p:nvGrpSpPr>
                <p:cNvPr id="153677" name="Group 41"/>
                <p:cNvGrpSpPr>
                  <a:grpSpLocks noChangeAspect="1"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53685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86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87" name="Freeform 44"/>
                  <p:cNvSpPr>
                    <a:spLocks noChangeAspect="1"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88" name="Freeform 45"/>
                  <p:cNvSpPr>
                    <a:spLocks noChangeAspect="1"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89" name="Freeform 46"/>
                  <p:cNvSpPr>
                    <a:spLocks noChangeAspect="1"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90" name="Freeform 47"/>
                  <p:cNvSpPr>
                    <a:spLocks noChangeAspect="1"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53678" name="Freeform 48"/>
                <p:cNvSpPr>
                  <a:spLocks noChangeAspect="1"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79" name="Freeform 49"/>
                <p:cNvSpPr>
                  <a:spLocks noChangeAspect="1"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80" name="Oval 50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81" name="Oval 51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82" name="Oval 52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83" name="Oval 53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84" name="Oval 54"/>
                <p:cNvSpPr>
                  <a:spLocks noChangeAspect="1"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153647" name="Group 55"/>
              <p:cNvGrpSpPr>
                <a:grpSpLocks noChangeAspect="1"/>
              </p:cNvGrpSpPr>
              <p:nvPr/>
            </p:nvGrpSpPr>
            <p:grpSpPr bwMode="auto">
              <a:xfrm flipH="1">
                <a:off x="1248" y="3264"/>
                <a:ext cx="240" cy="626"/>
                <a:chOff x="2308" y="1513"/>
                <a:chExt cx="1162" cy="2570"/>
              </a:xfrm>
            </p:grpSpPr>
            <p:grpSp>
              <p:nvGrpSpPr>
                <p:cNvPr id="153663" name="Group 56"/>
                <p:cNvGrpSpPr>
                  <a:grpSpLocks noChangeAspect="1"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53671" name="Freeform 57"/>
                  <p:cNvSpPr>
                    <a:spLocks noChangeAspect="1"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2" name="Freeform 58"/>
                  <p:cNvSpPr>
                    <a:spLocks noChangeAspect="1"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3" name="Freeform 59"/>
                  <p:cNvSpPr>
                    <a:spLocks noChangeAspect="1"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4" name="Freeform 60"/>
                  <p:cNvSpPr>
                    <a:spLocks noChangeAspect="1"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5" name="Freeform 61"/>
                  <p:cNvSpPr>
                    <a:spLocks noChangeAspect="1"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6" name="Freeform 62"/>
                  <p:cNvSpPr>
                    <a:spLocks noChangeAspect="1"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53664" name="Freeform 63"/>
                <p:cNvSpPr>
                  <a:spLocks noChangeAspect="1"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65" name="Freeform 64"/>
                <p:cNvSpPr>
                  <a:spLocks noChangeAspect="1"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66" name="Oval 65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67" name="Oval 66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68" name="Oval 67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69" name="Oval 68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70" name="Oval 69"/>
                <p:cNvSpPr>
                  <a:spLocks noChangeAspect="1"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153648" name="Group 70"/>
              <p:cNvGrpSpPr>
                <a:grpSpLocks noChangeAspect="1"/>
              </p:cNvGrpSpPr>
              <p:nvPr/>
            </p:nvGrpSpPr>
            <p:grpSpPr bwMode="auto">
              <a:xfrm flipH="1">
                <a:off x="1872" y="3264"/>
                <a:ext cx="240" cy="626"/>
                <a:chOff x="2308" y="1513"/>
                <a:chExt cx="1162" cy="2570"/>
              </a:xfrm>
            </p:grpSpPr>
            <p:grpSp>
              <p:nvGrpSpPr>
                <p:cNvPr id="153649" name="Group 71"/>
                <p:cNvGrpSpPr>
                  <a:grpSpLocks noChangeAspect="1"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53657" name="Freeform 72"/>
                  <p:cNvSpPr>
                    <a:spLocks noChangeAspect="1"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58" name="Freeform 73"/>
                  <p:cNvSpPr>
                    <a:spLocks noChangeAspect="1"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59" name="Freeform 74"/>
                  <p:cNvSpPr>
                    <a:spLocks noChangeAspect="1"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60" name="Freeform 75"/>
                  <p:cNvSpPr>
                    <a:spLocks noChangeAspect="1"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61" name="Freeform 76"/>
                  <p:cNvSpPr>
                    <a:spLocks noChangeAspect="1"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62" name="Freeform 77"/>
                  <p:cNvSpPr>
                    <a:spLocks noChangeAspect="1"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53650" name="Freeform 78"/>
                <p:cNvSpPr>
                  <a:spLocks noChangeAspect="1"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51" name="Freeform 79"/>
                <p:cNvSpPr>
                  <a:spLocks noChangeAspect="1"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52" name="Oval 80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53" name="Oval 81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54" name="Oval 82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55" name="Oval 83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56" name="Oval 84"/>
                <p:cNvSpPr>
                  <a:spLocks noChangeAspect="1"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sp>
          <p:nvSpPr>
            <p:cNvPr id="153609" name="Text Box 112"/>
            <p:cNvSpPr txBox="1">
              <a:spLocks noChangeArrowheads="1"/>
            </p:cNvSpPr>
            <p:nvPr/>
          </p:nvSpPr>
          <p:spPr bwMode="auto">
            <a:xfrm>
              <a:off x="365125" y="4384675"/>
              <a:ext cx="817563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size</a:t>
              </a:r>
              <a:r>
                <a:rPr lang="en-US" altLang="en-US" sz="2400"/>
                <a:t> i</a:t>
              </a:r>
              <a:endParaRPr lang="en-CA" altLang="en-US" sz="2400"/>
            </a:p>
          </p:txBody>
        </p:sp>
      </p:grpSp>
      <p:graphicFrame>
        <p:nvGraphicFramePr>
          <p:cNvPr id="153610" name="Object 113"/>
          <p:cNvGraphicFramePr>
            <a:graphicFrameLocks noGrp="1" noChangeAspect="1"/>
          </p:cNvGraphicFramePr>
          <p:nvPr>
            <p:ph idx="1"/>
          </p:nvPr>
        </p:nvGraphicFramePr>
        <p:xfrm>
          <a:off x="6934200" y="228600"/>
          <a:ext cx="2209800" cy="10302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7" imgW="4832350" imgH="2254250" progId="">
                  <p:embed/>
                </p:oleObj>
              </mc:Choice>
              <mc:Fallback>
                <p:oleObj name="Clip" r:id="rId7" imgW="4832350" imgH="2254250" progId="">
                  <p:embed/>
                  <p:pic>
                    <p:nvPicPr>
                      <p:cNvPr id="153610" name="Object 113"/>
                      <p:cNvPicPr>
                        <a:picLocks noGrp="1" noChangeAspect="1" noChangeArrowheads="1"/>
                      </p:cNvPicPr>
                      <p:nvPr/>
                    </p:nvPicPr>
                    <p:blipFill>
                      <a:blip r:embed="rId8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34200" y="228600"/>
                        <a:ext cx="2209800" cy="10302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Friends &amp; Strong Induction</a:t>
            </a:r>
          </a:p>
        </p:txBody>
      </p:sp>
    </p:spTree>
    <p:extLst>
      <p:ext uri="{BB962C8B-B14F-4D97-AF65-F5344CB8AC3E}">
        <p14:creationId xmlns:p14="http://schemas.microsoft.com/office/powerpoint/2010/main" val="365912760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536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536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36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36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6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536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536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3606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3602" name="Object 3"/>
          <p:cNvGraphicFramePr>
            <a:graphicFrameLocks noChangeAspect="1"/>
          </p:cNvGraphicFramePr>
          <p:nvPr/>
        </p:nvGraphicFramePr>
        <p:xfrm>
          <a:off x="1700213" y="3190875"/>
          <a:ext cx="5233987" cy="16097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3505200" imgH="927100" progId="">
                  <p:embed/>
                </p:oleObj>
              </mc:Choice>
              <mc:Fallback>
                <p:oleObj name="Equation" r:id="rId3" imgW="3505200" imgH="927100" progId="">
                  <p:embed/>
                  <p:pic>
                    <p:nvPicPr>
                      <p:cNvPr id="153602" name="Object 3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700213" y="3190875"/>
                        <a:ext cx="5233987" cy="1609725"/>
                      </a:xfrm>
                      <a:prstGeom prst="rect">
                        <a:avLst/>
                      </a:prstGeom>
                      <a:solidFill>
                        <a:srgbClr val="FFFF99"/>
                      </a:solidFill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3606" name="Rectangle 7"/>
          <p:cNvSpPr>
            <a:spLocks noChangeArrowheads="1"/>
          </p:cNvSpPr>
          <p:nvPr/>
        </p:nvSpPr>
        <p:spPr bwMode="auto">
          <a:xfrm>
            <a:off x="7010400" y="3124200"/>
            <a:ext cx="2438400" cy="15525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400" i="0" dirty="0"/>
              <a:t>``The </a:t>
            </a:r>
            <a:r>
              <a:rPr lang="en-US" altLang="en-US" sz="2400" i="0" dirty="0"/>
              <a:t>algorithm </a:t>
            </a:r>
            <a:r>
              <a:rPr lang="en-CA" altLang="en-US" sz="2400" i="0" dirty="0"/>
              <a:t>works for every instance of </a:t>
            </a:r>
            <a:r>
              <a:rPr lang="en-US" altLang="en-US" sz="2400" i="0" dirty="0"/>
              <a:t>any </a:t>
            </a:r>
            <a:r>
              <a:rPr lang="en-CA" altLang="en-US" sz="2400" i="0" dirty="0"/>
              <a:t>size.''</a:t>
            </a:r>
          </a:p>
        </p:txBody>
      </p:sp>
      <p:grpSp>
        <p:nvGrpSpPr>
          <p:cNvPr id="153608" name="Group 85"/>
          <p:cNvGrpSpPr>
            <a:grpSpLocks/>
          </p:cNvGrpSpPr>
          <p:nvPr/>
        </p:nvGrpSpPr>
        <p:grpSpPr bwMode="auto">
          <a:xfrm>
            <a:off x="152400" y="3017838"/>
            <a:ext cx="1528763" cy="792162"/>
            <a:chOff x="432" y="2112"/>
            <a:chExt cx="963" cy="499"/>
          </a:xfrm>
        </p:grpSpPr>
        <p:sp>
          <p:nvSpPr>
            <p:cNvPr id="153612" name="Rectangle 86"/>
            <p:cNvSpPr>
              <a:spLocks noChangeAspect="1" noChangeArrowheads="1"/>
            </p:cNvSpPr>
            <p:nvPr/>
          </p:nvSpPr>
          <p:spPr bwMode="auto">
            <a:xfrm>
              <a:off x="509" y="2112"/>
              <a:ext cx="864" cy="422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  <p:grpSp>
          <p:nvGrpSpPr>
            <p:cNvPr id="153613" name="Group 87"/>
            <p:cNvGrpSpPr>
              <a:grpSpLocks noChangeAspect="1"/>
            </p:cNvGrpSpPr>
            <p:nvPr/>
          </p:nvGrpSpPr>
          <p:grpSpPr bwMode="auto">
            <a:xfrm>
              <a:off x="432" y="2342"/>
              <a:ext cx="111" cy="269"/>
              <a:chOff x="864" y="465"/>
              <a:chExt cx="1046" cy="2358"/>
            </a:xfrm>
          </p:grpSpPr>
          <p:grpSp>
            <p:nvGrpSpPr>
              <p:cNvPr id="153615" name="Group 88"/>
              <p:cNvGrpSpPr>
                <a:grpSpLocks noChangeAspect="1"/>
              </p:cNvGrpSpPr>
              <p:nvPr/>
            </p:nvGrpSpPr>
            <p:grpSpPr bwMode="auto">
              <a:xfrm>
                <a:off x="864" y="465"/>
                <a:ext cx="1008" cy="2319"/>
                <a:chOff x="587" y="528"/>
                <a:chExt cx="1008" cy="2319"/>
              </a:xfrm>
            </p:grpSpPr>
            <p:grpSp>
              <p:nvGrpSpPr>
                <p:cNvPr id="153618" name="Group 89"/>
                <p:cNvGrpSpPr>
                  <a:grpSpLocks noChangeAspect="1"/>
                </p:cNvGrpSpPr>
                <p:nvPr/>
              </p:nvGrpSpPr>
              <p:grpSpPr bwMode="auto">
                <a:xfrm>
                  <a:off x="587" y="528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53620" name="Group 90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1151" y="1104"/>
                    <a:chExt cx="686" cy="1741"/>
                  </a:xfrm>
                </p:grpSpPr>
                <p:sp>
                  <p:nvSpPr>
                    <p:cNvPr id="153627" name="Freeform 91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321" y="1581"/>
                      <a:ext cx="304" cy="566"/>
                    </a:xfrm>
                    <a:custGeom>
                      <a:avLst/>
                      <a:gdLst>
                        <a:gd name="T0" fmla="*/ 7 w 304"/>
                        <a:gd name="T1" fmla="*/ 174 h 566"/>
                        <a:gd name="T2" fmla="*/ 18 w 304"/>
                        <a:gd name="T3" fmla="*/ 122 h 566"/>
                        <a:gd name="T4" fmla="*/ 42 w 304"/>
                        <a:gd name="T5" fmla="*/ 83 h 566"/>
                        <a:gd name="T6" fmla="*/ 81 w 304"/>
                        <a:gd name="T7" fmla="*/ 45 h 566"/>
                        <a:gd name="T8" fmla="*/ 148 w 304"/>
                        <a:gd name="T9" fmla="*/ 7 h 566"/>
                        <a:gd name="T10" fmla="*/ 205 w 304"/>
                        <a:gd name="T11" fmla="*/ 0 h 566"/>
                        <a:gd name="T12" fmla="*/ 255 w 304"/>
                        <a:gd name="T13" fmla="*/ 10 h 566"/>
                        <a:gd name="T14" fmla="*/ 290 w 304"/>
                        <a:gd name="T15" fmla="*/ 31 h 566"/>
                        <a:gd name="T16" fmla="*/ 304 w 304"/>
                        <a:gd name="T17" fmla="*/ 59 h 566"/>
                        <a:gd name="T18" fmla="*/ 304 w 304"/>
                        <a:gd name="T19" fmla="*/ 87 h 566"/>
                        <a:gd name="T20" fmla="*/ 290 w 304"/>
                        <a:gd name="T21" fmla="*/ 118 h 566"/>
                        <a:gd name="T22" fmla="*/ 262 w 304"/>
                        <a:gd name="T23" fmla="*/ 146 h 566"/>
                        <a:gd name="T24" fmla="*/ 223 w 304"/>
                        <a:gd name="T25" fmla="*/ 181 h 566"/>
                        <a:gd name="T26" fmla="*/ 201 w 304"/>
                        <a:gd name="T27" fmla="*/ 215 h 566"/>
                        <a:gd name="T28" fmla="*/ 194 w 304"/>
                        <a:gd name="T29" fmla="*/ 240 h 566"/>
                        <a:gd name="T30" fmla="*/ 194 w 304"/>
                        <a:gd name="T31" fmla="*/ 260 h 566"/>
                        <a:gd name="T32" fmla="*/ 205 w 304"/>
                        <a:gd name="T33" fmla="*/ 295 h 566"/>
                        <a:gd name="T34" fmla="*/ 230 w 304"/>
                        <a:gd name="T35" fmla="*/ 344 h 566"/>
                        <a:gd name="T36" fmla="*/ 247 w 304"/>
                        <a:gd name="T37" fmla="*/ 399 h 566"/>
                        <a:gd name="T38" fmla="*/ 251 w 304"/>
                        <a:gd name="T39" fmla="*/ 438 h 566"/>
                        <a:gd name="T40" fmla="*/ 244 w 304"/>
                        <a:gd name="T41" fmla="*/ 479 h 566"/>
                        <a:gd name="T42" fmla="*/ 233 w 304"/>
                        <a:gd name="T43" fmla="*/ 510 h 566"/>
                        <a:gd name="T44" fmla="*/ 201 w 304"/>
                        <a:gd name="T45" fmla="*/ 545 h 566"/>
                        <a:gd name="T46" fmla="*/ 173 w 304"/>
                        <a:gd name="T47" fmla="*/ 559 h 566"/>
                        <a:gd name="T48" fmla="*/ 141 w 304"/>
                        <a:gd name="T49" fmla="*/ 566 h 566"/>
                        <a:gd name="T50" fmla="*/ 113 w 304"/>
                        <a:gd name="T51" fmla="*/ 563 h 566"/>
                        <a:gd name="T52" fmla="*/ 92 w 304"/>
                        <a:gd name="T53" fmla="*/ 549 h 566"/>
                        <a:gd name="T54" fmla="*/ 67 w 304"/>
                        <a:gd name="T55" fmla="*/ 521 h 566"/>
                        <a:gd name="T56" fmla="*/ 42 w 304"/>
                        <a:gd name="T57" fmla="*/ 472 h 566"/>
                        <a:gd name="T58" fmla="*/ 14 w 304"/>
                        <a:gd name="T59" fmla="*/ 392 h 566"/>
                        <a:gd name="T60" fmla="*/ 4 w 304"/>
                        <a:gd name="T61" fmla="*/ 333 h 566"/>
                        <a:gd name="T62" fmla="*/ 0 w 304"/>
                        <a:gd name="T63" fmla="*/ 257 h 566"/>
                        <a:gd name="T64" fmla="*/ 0 w 304"/>
                        <a:gd name="T65" fmla="*/ 222 h 566"/>
                        <a:gd name="T66" fmla="*/ 7 w 304"/>
                        <a:gd name="T67" fmla="*/ 174 h 56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w 304"/>
                        <a:gd name="T103" fmla="*/ 0 h 566"/>
                        <a:gd name="T104" fmla="*/ 304 w 304"/>
                        <a:gd name="T105" fmla="*/ 566 h 566"/>
                      </a:gdLst>
                      <a:ahLst/>
                      <a:cxnLst>
                        <a:cxn ang="T68">
                          <a:pos x="T0" y="T1"/>
                        </a:cxn>
                        <a:cxn ang="T69">
                          <a:pos x="T2" y="T3"/>
                        </a:cxn>
                        <a:cxn ang="T70">
                          <a:pos x="T4" y="T5"/>
                        </a:cxn>
                        <a:cxn ang="T71">
                          <a:pos x="T6" y="T7"/>
                        </a:cxn>
                        <a:cxn ang="T72">
                          <a:pos x="T8" y="T9"/>
                        </a:cxn>
                        <a:cxn ang="T73">
                          <a:pos x="T10" y="T11"/>
                        </a:cxn>
                        <a:cxn ang="T74">
                          <a:pos x="T12" y="T13"/>
                        </a:cxn>
                        <a:cxn ang="T75">
                          <a:pos x="T14" y="T15"/>
                        </a:cxn>
                        <a:cxn ang="T76">
                          <a:pos x="T16" y="T17"/>
                        </a:cxn>
                        <a:cxn ang="T77">
                          <a:pos x="T18" y="T19"/>
                        </a:cxn>
                        <a:cxn ang="T78">
                          <a:pos x="T20" y="T21"/>
                        </a:cxn>
                        <a:cxn ang="T79">
                          <a:pos x="T22" y="T23"/>
                        </a:cxn>
                        <a:cxn ang="T80">
                          <a:pos x="T24" y="T25"/>
                        </a:cxn>
                        <a:cxn ang="T81">
                          <a:pos x="T26" y="T27"/>
                        </a:cxn>
                        <a:cxn ang="T82">
                          <a:pos x="T28" y="T29"/>
                        </a:cxn>
                        <a:cxn ang="T83">
                          <a:pos x="T30" y="T31"/>
                        </a:cxn>
                        <a:cxn ang="T84">
                          <a:pos x="T32" y="T33"/>
                        </a:cxn>
                        <a:cxn ang="T85">
                          <a:pos x="T34" y="T35"/>
                        </a:cxn>
                        <a:cxn ang="T86">
                          <a:pos x="T36" y="T37"/>
                        </a:cxn>
                        <a:cxn ang="T87">
                          <a:pos x="T38" y="T39"/>
                        </a:cxn>
                        <a:cxn ang="T88">
                          <a:pos x="T40" y="T41"/>
                        </a:cxn>
                        <a:cxn ang="T89">
                          <a:pos x="T42" y="T43"/>
                        </a:cxn>
                        <a:cxn ang="T90">
                          <a:pos x="T44" y="T45"/>
                        </a:cxn>
                        <a:cxn ang="T91">
                          <a:pos x="T46" y="T47"/>
                        </a:cxn>
                        <a:cxn ang="T92">
                          <a:pos x="T48" y="T49"/>
                        </a:cxn>
                        <a:cxn ang="T93">
                          <a:pos x="T50" y="T51"/>
                        </a:cxn>
                        <a:cxn ang="T94">
                          <a:pos x="T52" y="T53"/>
                        </a:cxn>
                        <a:cxn ang="T95">
                          <a:pos x="T54" y="T55"/>
                        </a:cxn>
                        <a:cxn ang="T96">
                          <a:pos x="T56" y="T57"/>
                        </a:cxn>
                        <a:cxn ang="T97">
                          <a:pos x="T58" y="T59"/>
                        </a:cxn>
                        <a:cxn ang="T98">
                          <a:pos x="T60" y="T61"/>
                        </a:cxn>
                        <a:cxn ang="T99">
                          <a:pos x="T62" y="T63"/>
                        </a:cxn>
                        <a:cxn ang="T100">
                          <a:pos x="T64" y="T65"/>
                        </a:cxn>
                        <a:cxn ang="T101">
                          <a:pos x="T66" y="T67"/>
                        </a:cxn>
                      </a:cxnLst>
                      <a:rect l="T102" t="T103" r="T104" b="T105"/>
                      <a:pathLst>
                        <a:path w="304" h="566">
                          <a:moveTo>
                            <a:pt x="7" y="174"/>
                          </a:moveTo>
                          <a:lnTo>
                            <a:pt x="18" y="122"/>
                          </a:lnTo>
                          <a:lnTo>
                            <a:pt x="42" y="83"/>
                          </a:lnTo>
                          <a:lnTo>
                            <a:pt x="81" y="45"/>
                          </a:lnTo>
                          <a:lnTo>
                            <a:pt x="148" y="7"/>
                          </a:lnTo>
                          <a:lnTo>
                            <a:pt x="205" y="0"/>
                          </a:lnTo>
                          <a:lnTo>
                            <a:pt x="255" y="10"/>
                          </a:lnTo>
                          <a:lnTo>
                            <a:pt x="290" y="31"/>
                          </a:lnTo>
                          <a:lnTo>
                            <a:pt x="304" y="59"/>
                          </a:lnTo>
                          <a:lnTo>
                            <a:pt x="304" y="87"/>
                          </a:lnTo>
                          <a:lnTo>
                            <a:pt x="290" y="118"/>
                          </a:lnTo>
                          <a:lnTo>
                            <a:pt x="262" y="146"/>
                          </a:lnTo>
                          <a:lnTo>
                            <a:pt x="223" y="181"/>
                          </a:lnTo>
                          <a:lnTo>
                            <a:pt x="201" y="215"/>
                          </a:lnTo>
                          <a:lnTo>
                            <a:pt x="194" y="240"/>
                          </a:lnTo>
                          <a:lnTo>
                            <a:pt x="194" y="260"/>
                          </a:lnTo>
                          <a:lnTo>
                            <a:pt x="205" y="295"/>
                          </a:lnTo>
                          <a:lnTo>
                            <a:pt x="230" y="344"/>
                          </a:lnTo>
                          <a:lnTo>
                            <a:pt x="247" y="399"/>
                          </a:lnTo>
                          <a:lnTo>
                            <a:pt x="251" y="438"/>
                          </a:lnTo>
                          <a:lnTo>
                            <a:pt x="244" y="479"/>
                          </a:lnTo>
                          <a:lnTo>
                            <a:pt x="233" y="510"/>
                          </a:lnTo>
                          <a:lnTo>
                            <a:pt x="201" y="545"/>
                          </a:lnTo>
                          <a:lnTo>
                            <a:pt x="173" y="559"/>
                          </a:lnTo>
                          <a:lnTo>
                            <a:pt x="141" y="566"/>
                          </a:lnTo>
                          <a:lnTo>
                            <a:pt x="113" y="563"/>
                          </a:lnTo>
                          <a:lnTo>
                            <a:pt x="92" y="549"/>
                          </a:lnTo>
                          <a:lnTo>
                            <a:pt x="67" y="521"/>
                          </a:lnTo>
                          <a:lnTo>
                            <a:pt x="42" y="472"/>
                          </a:lnTo>
                          <a:lnTo>
                            <a:pt x="14" y="392"/>
                          </a:lnTo>
                          <a:lnTo>
                            <a:pt x="4" y="333"/>
                          </a:lnTo>
                          <a:lnTo>
                            <a:pt x="0" y="257"/>
                          </a:lnTo>
                          <a:lnTo>
                            <a:pt x="0" y="222"/>
                          </a:lnTo>
                          <a:lnTo>
                            <a:pt x="7" y="174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28" name="Freeform 92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151" y="1619"/>
                      <a:ext cx="249" cy="572"/>
                    </a:xfrm>
                    <a:custGeom>
                      <a:avLst/>
                      <a:gdLst>
                        <a:gd name="T0" fmla="*/ 25 w 249"/>
                        <a:gd name="T1" fmla="*/ 65 h 572"/>
                        <a:gd name="T2" fmla="*/ 7 w 249"/>
                        <a:gd name="T3" fmla="*/ 44 h 572"/>
                        <a:gd name="T4" fmla="*/ 0 w 249"/>
                        <a:gd name="T5" fmla="*/ 27 h 572"/>
                        <a:gd name="T6" fmla="*/ 11 w 249"/>
                        <a:gd name="T7" fmla="*/ 7 h 572"/>
                        <a:gd name="T8" fmla="*/ 28 w 249"/>
                        <a:gd name="T9" fmla="*/ 0 h 572"/>
                        <a:gd name="T10" fmla="*/ 60 w 249"/>
                        <a:gd name="T11" fmla="*/ 0 h 572"/>
                        <a:gd name="T12" fmla="*/ 96 w 249"/>
                        <a:gd name="T13" fmla="*/ 24 h 572"/>
                        <a:gd name="T14" fmla="*/ 132 w 249"/>
                        <a:gd name="T15" fmla="*/ 61 h 572"/>
                        <a:gd name="T16" fmla="*/ 192 w 249"/>
                        <a:gd name="T17" fmla="*/ 140 h 572"/>
                        <a:gd name="T18" fmla="*/ 231 w 249"/>
                        <a:gd name="T19" fmla="*/ 204 h 572"/>
                        <a:gd name="T20" fmla="*/ 249 w 249"/>
                        <a:gd name="T21" fmla="*/ 255 h 572"/>
                        <a:gd name="T22" fmla="*/ 245 w 249"/>
                        <a:gd name="T23" fmla="*/ 283 h 572"/>
                        <a:gd name="T24" fmla="*/ 224 w 249"/>
                        <a:gd name="T25" fmla="*/ 320 h 572"/>
                        <a:gd name="T26" fmla="*/ 181 w 249"/>
                        <a:gd name="T27" fmla="*/ 347 h 572"/>
                        <a:gd name="T28" fmla="*/ 110 w 249"/>
                        <a:gd name="T29" fmla="*/ 371 h 572"/>
                        <a:gd name="T30" fmla="*/ 75 w 249"/>
                        <a:gd name="T31" fmla="*/ 395 h 572"/>
                        <a:gd name="T32" fmla="*/ 60 w 249"/>
                        <a:gd name="T33" fmla="*/ 415 h 572"/>
                        <a:gd name="T34" fmla="*/ 68 w 249"/>
                        <a:gd name="T35" fmla="*/ 436 h 572"/>
                        <a:gd name="T36" fmla="*/ 107 w 249"/>
                        <a:gd name="T37" fmla="*/ 456 h 572"/>
                        <a:gd name="T38" fmla="*/ 139 w 249"/>
                        <a:gd name="T39" fmla="*/ 497 h 572"/>
                        <a:gd name="T40" fmla="*/ 153 w 249"/>
                        <a:gd name="T41" fmla="*/ 538 h 572"/>
                        <a:gd name="T42" fmla="*/ 149 w 249"/>
                        <a:gd name="T43" fmla="*/ 558 h 572"/>
                        <a:gd name="T44" fmla="*/ 117 w 249"/>
                        <a:gd name="T45" fmla="*/ 572 h 572"/>
                        <a:gd name="T46" fmla="*/ 107 w 249"/>
                        <a:gd name="T47" fmla="*/ 572 h 572"/>
                        <a:gd name="T48" fmla="*/ 92 w 249"/>
                        <a:gd name="T49" fmla="*/ 535 h 572"/>
                        <a:gd name="T50" fmla="*/ 85 w 249"/>
                        <a:gd name="T51" fmla="*/ 494 h 572"/>
                        <a:gd name="T52" fmla="*/ 64 w 249"/>
                        <a:gd name="T53" fmla="*/ 463 h 572"/>
                        <a:gd name="T54" fmla="*/ 32 w 249"/>
                        <a:gd name="T55" fmla="*/ 446 h 572"/>
                        <a:gd name="T56" fmla="*/ 21 w 249"/>
                        <a:gd name="T57" fmla="*/ 426 h 572"/>
                        <a:gd name="T58" fmla="*/ 25 w 249"/>
                        <a:gd name="T59" fmla="*/ 405 h 572"/>
                        <a:gd name="T60" fmla="*/ 53 w 249"/>
                        <a:gd name="T61" fmla="*/ 371 h 572"/>
                        <a:gd name="T62" fmla="*/ 107 w 249"/>
                        <a:gd name="T63" fmla="*/ 351 h 572"/>
                        <a:gd name="T64" fmla="*/ 157 w 249"/>
                        <a:gd name="T65" fmla="*/ 320 h 572"/>
                        <a:gd name="T66" fmla="*/ 196 w 249"/>
                        <a:gd name="T67" fmla="*/ 286 h 572"/>
                        <a:gd name="T68" fmla="*/ 210 w 249"/>
                        <a:gd name="T69" fmla="*/ 252 h 572"/>
                        <a:gd name="T70" fmla="*/ 206 w 249"/>
                        <a:gd name="T71" fmla="*/ 238 h 572"/>
                        <a:gd name="T72" fmla="*/ 189 w 249"/>
                        <a:gd name="T73" fmla="*/ 208 h 572"/>
                        <a:gd name="T74" fmla="*/ 157 w 249"/>
                        <a:gd name="T75" fmla="*/ 163 h 572"/>
                        <a:gd name="T76" fmla="*/ 121 w 249"/>
                        <a:gd name="T77" fmla="*/ 136 h 572"/>
                        <a:gd name="T78" fmla="*/ 82 w 249"/>
                        <a:gd name="T79" fmla="*/ 106 h 572"/>
                        <a:gd name="T80" fmla="*/ 53 w 249"/>
                        <a:gd name="T81" fmla="*/ 89 h 572"/>
                        <a:gd name="T82" fmla="*/ 25 w 249"/>
                        <a:gd name="T83" fmla="*/ 65 h 572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249"/>
                        <a:gd name="T127" fmla="*/ 0 h 572"/>
                        <a:gd name="T128" fmla="*/ 249 w 249"/>
                        <a:gd name="T129" fmla="*/ 572 h 572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249" h="572">
                          <a:moveTo>
                            <a:pt x="25" y="65"/>
                          </a:moveTo>
                          <a:lnTo>
                            <a:pt x="7" y="44"/>
                          </a:lnTo>
                          <a:lnTo>
                            <a:pt x="0" y="27"/>
                          </a:lnTo>
                          <a:lnTo>
                            <a:pt x="11" y="7"/>
                          </a:lnTo>
                          <a:lnTo>
                            <a:pt x="28" y="0"/>
                          </a:lnTo>
                          <a:lnTo>
                            <a:pt x="60" y="0"/>
                          </a:lnTo>
                          <a:lnTo>
                            <a:pt x="96" y="24"/>
                          </a:lnTo>
                          <a:lnTo>
                            <a:pt x="132" y="61"/>
                          </a:lnTo>
                          <a:lnTo>
                            <a:pt x="192" y="140"/>
                          </a:lnTo>
                          <a:lnTo>
                            <a:pt x="231" y="204"/>
                          </a:lnTo>
                          <a:lnTo>
                            <a:pt x="249" y="255"/>
                          </a:lnTo>
                          <a:lnTo>
                            <a:pt x="245" y="283"/>
                          </a:lnTo>
                          <a:lnTo>
                            <a:pt x="224" y="320"/>
                          </a:lnTo>
                          <a:lnTo>
                            <a:pt x="181" y="347"/>
                          </a:lnTo>
                          <a:lnTo>
                            <a:pt x="110" y="371"/>
                          </a:lnTo>
                          <a:lnTo>
                            <a:pt x="75" y="395"/>
                          </a:lnTo>
                          <a:lnTo>
                            <a:pt x="60" y="415"/>
                          </a:lnTo>
                          <a:lnTo>
                            <a:pt x="68" y="436"/>
                          </a:lnTo>
                          <a:lnTo>
                            <a:pt x="107" y="456"/>
                          </a:lnTo>
                          <a:lnTo>
                            <a:pt x="139" y="497"/>
                          </a:lnTo>
                          <a:lnTo>
                            <a:pt x="153" y="538"/>
                          </a:lnTo>
                          <a:lnTo>
                            <a:pt x="149" y="558"/>
                          </a:lnTo>
                          <a:lnTo>
                            <a:pt x="117" y="572"/>
                          </a:lnTo>
                          <a:lnTo>
                            <a:pt x="107" y="572"/>
                          </a:lnTo>
                          <a:lnTo>
                            <a:pt x="92" y="535"/>
                          </a:lnTo>
                          <a:lnTo>
                            <a:pt x="85" y="494"/>
                          </a:lnTo>
                          <a:lnTo>
                            <a:pt x="64" y="463"/>
                          </a:lnTo>
                          <a:lnTo>
                            <a:pt x="32" y="446"/>
                          </a:lnTo>
                          <a:lnTo>
                            <a:pt x="21" y="426"/>
                          </a:lnTo>
                          <a:lnTo>
                            <a:pt x="25" y="405"/>
                          </a:lnTo>
                          <a:lnTo>
                            <a:pt x="53" y="371"/>
                          </a:lnTo>
                          <a:lnTo>
                            <a:pt x="107" y="351"/>
                          </a:lnTo>
                          <a:lnTo>
                            <a:pt x="157" y="320"/>
                          </a:lnTo>
                          <a:lnTo>
                            <a:pt x="196" y="286"/>
                          </a:lnTo>
                          <a:lnTo>
                            <a:pt x="210" y="252"/>
                          </a:lnTo>
                          <a:lnTo>
                            <a:pt x="206" y="238"/>
                          </a:lnTo>
                          <a:lnTo>
                            <a:pt x="189" y="208"/>
                          </a:lnTo>
                          <a:lnTo>
                            <a:pt x="157" y="163"/>
                          </a:lnTo>
                          <a:lnTo>
                            <a:pt x="121" y="136"/>
                          </a:lnTo>
                          <a:lnTo>
                            <a:pt x="82" y="106"/>
                          </a:lnTo>
                          <a:lnTo>
                            <a:pt x="53" y="89"/>
                          </a:lnTo>
                          <a:lnTo>
                            <a:pt x="25" y="6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29" name="Freeform 93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447" y="1581"/>
                      <a:ext cx="362" cy="499"/>
                    </a:xfrm>
                    <a:custGeom>
                      <a:avLst/>
                      <a:gdLst>
                        <a:gd name="T0" fmla="*/ 151 w 362"/>
                        <a:gd name="T1" fmla="*/ 35 h 499"/>
                        <a:gd name="T2" fmla="*/ 221 w 362"/>
                        <a:gd name="T3" fmla="*/ 0 h 499"/>
                        <a:gd name="T4" fmla="*/ 281 w 362"/>
                        <a:gd name="T5" fmla="*/ 0 h 499"/>
                        <a:gd name="T6" fmla="*/ 344 w 362"/>
                        <a:gd name="T7" fmla="*/ 14 h 499"/>
                        <a:gd name="T8" fmla="*/ 362 w 362"/>
                        <a:gd name="T9" fmla="*/ 35 h 499"/>
                        <a:gd name="T10" fmla="*/ 351 w 362"/>
                        <a:gd name="T11" fmla="*/ 59 h 499"/>
                        <a:gd name="T12" fmla="*/ 334 w 362"/>
                        <a:gd name="T13" fmla="*/ 91 h 499"/>
                        <a:gd name="T14" fmla="*/ 302 w 362"/>
                        <a:gd name="T15" fmla="*/ 87 h 499"/>
                        <a:gd name="T16" fmla="*/ 274 w 362"/>
                        <a:gd name="T17" fmla="*/ 77 h 499"/>
                        <a:gd name="T18" fmla="*/ 253 w 362"/>
                        <a:gd name="T19" fmla="*/ 63 h 499"/>
                        <a:gd name="T20" fmla="*/ 232 w 362"/>
                        <a:gd name="T21" fmla="*/ 59 h 499"/>
                        <a:gd name="T22" fmla="*/ 193 w 362"/>
                        <a:gd name="T23" fmla="*/ 70 h 499"/>
                        <a:gd name="T24" fmla="*/ 137 w 362"/>
                        <a:gd name="T25" fmla="*/ 94 h 499"/>
                        <a:gd name="T26" fmla="*/ 91 w 362"/>
                        <a:gd name="T27" fmla="*/ 136 h 499"/>
                        <a:gd name="T28" fmla="*/ 70 w 362"/>
                        <a:gd name="T29" fmla="*/ 164 h 499"/>
                        <a:gd name="T30" fmla="*/ 60 w 362"/>
                        <a:gd name="T31" fmla="*/ 185 h 499"/>
                        <a:gd name="T32" fmla="*/ 60 w 362"/>
                        <a:gd name="T33" fmla="*/ 202 h 499"/>
                        <a:gd name="T34" fmla="*/ 74 w 362"/>
                        <a:gd name="T35" fmla="*/ 220 h 499"/>
                        <a:gd name="T36" fmla="*/ 116 w 362"/>
                        <a:gd name="T37" fmla="*/ 248 h 499"/>
                        <a:gd name="T38" fmla="*/ 155 w 362"/>
                        <a:gd name="T39" fmla="*/ 286 h 499"/>
                        <a:gd name="T40" fmla="*/ 179 w 362"/>
                        <a:gd name="T41" fmla="*/ 325 h 499"/>
                        <a:gd name="T42" fmla="*/ 193 w 362"/>
                        <a:gd name="T43" fmla="*/ 352 h 499"/>
                        <a:gd name="T44" fmla="*/ 186 w 362"/>
                        <a:gd name="T45" fmla="*/ 370 h 499"/>
                        <a:gd name="T46" fmla="*/ 169 w 362"/>
                        <a:gd name="T47" fmla="*/ 387 h 499"/>
                        <a:gd name="T48" fmla="*/ 134 w 362"/>
                        <a:gd name="T49" fmla="*/ 398 h 499"/>
                        <a:gd name="T50" fmla="*/ 95 w 362"/>
                        <a:gd name="T51" fmla="*/ 412 h 499"/>
                        <a:gd name="T52" fmla="*/ 77 w 362"/>
                        <a:gd name="T53" fmla="*/ 433 h 499"/>
                        <a:gd name="T54" fmla="*/ 81 w 362"/>
                        <a:gd name="T55" fmla="*/ 468 h 499"/>
                        <a:gd name="T56" fmla="*/ 53 w 362"/>
                        <a:gd name="T57" fmla="*/ 499 h 499"/>
                        <a:gd name="T58" fmla="*/ 39 w 362"/>
                        <a:gd name="T59" fmla="*/ 489 h 499"/>
                        <a:gd name="T60" fmla="*/ 42 w 362"/>
                        <a:gd name="T61" fmla="*/ 429 h 499"/>
                        <a:gd name="T62" fmla="*/ 67 w 362"/>
                        <a:gd name="T63" fmla="*/ 398 h 499"/>
                        <a:gd name="T64" fmla="*/ 102 w 362"/>
                        <a:gd name="T65" fmla="*/ 373 h 499"/>
                        <a:gd name="T66" fmla="*/ 137 w 362"/>
                        <a:gd name="T67" fmla="*/ 359 h 499"/>
                        <a:gd name="T68" fmla="*/ 155 w 362"/>
                        <a:gd name="T69" fmla="*/ 352 h 499"/>
                        <a:gd name="T70" fmla="*/ 158 w 362"/>
                        <a:gd name="T71" fmla="*/ 342 h 499"/>
                        <a:gd name="T72" fmla="*/ 148 w 362"/>
                        <a:gd name="T73" fmla="*/ 325 h 499"/>
                        <a:gd name="T74" fmla="*/ 112 w 362"/>
                        <a:gd name="T75" fmla="*/ 290 h 499"/>
                        <a:gd name="T76" fmla="*/ 70 w 362"/>
                        <a:gd name="T77" fmla="*/ 262 h 499"/>
                        <a:gd name="T78" fmla="*/ 35 w 362"/>
                        <a:gd name="T79" fmla="*/ 241 h 499"/>
                        <a:gd name="T80" fmla="*/ 7 w 362"/>
                        <a:gd name="T81" fmla="*/ 220 h 499"/>
                        <a:gd name="T82" fmla="*/ 0 w 362"/>
                        <a:gd name="T83" fmla="*/ 195 h 499"/>
                        <a:gd name="T84" fmla="*/ 18 w 362"/>
                        <a:gd name="T85" fmla="*/ 157 h 499"/>
                        <a:gd name="T86" fmla="*/ 56 w 362"/>
                        <a:gd name="T87" fmla="*/ 108 h 499"/>
                        <a:gd name="T88" fmla="*/ 95 w 362"/>
                        <a:gd name="T89" fmla="*/ 70 h 499"/>
                        <a:gd name="T90" fmla="*/ 123 w 362"/>
                        <a:gd name="T91" fmla="*/ 52 h 499"/>
                        <a:gd name="T92" fmla="*/ 151 w 362"/>
                        <a:gd name="T93" fmla="*/ 35 h 499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60000 65536"/>
                        <a:gd name="T139" fmla="*/ 0 60000 65536"/>
                        <a:gd name="T140" fmla="*/ 0 60000 65536"/>
                        <a:gd name="T141" fmla="*/ 0 w 362"/>
                        <a:gd name="T142" fmla="*/ 0 h 499"/>
                        <a:gd name="T143" fmla="*/ 362 w 362"/>
                        <a:gd name="T144" fmla="*/ 499 h 499"/>
                      </a:gdLst>
                      <a:ahLst/>
                      <a:cxnLst>
                        <a:cxn ang="T94">
                          <a:pos x="T0" y="T1"/>
                        </a:cxn>
                        <a:cxn ang="T95">
                          <a:pos x="T2" y="T3"/>
                        </a:cxn>
                        <a:cxn ang="T96">
                          <a:pos x="T4" y="T5"/>
                        </a:cxn>
                        <a:cxn ang="T97">
                          <a:pos x="T6" y="T7"/>
                        </a:cxn>
                        <a:cxn ang="T98">
                          <a:pos x="T8" y="T9"/>
                        </a:cxn>
                        <a:cxn ang="T99">
                          <a:pos x="T10" y="T11"/>
                        </a:cxn>
                        <a:cxn ang="T100">
                          <a:pos x="T12" y="T13"/>
                        </a:cxn>
                        <a:cxn ang="T101">
                          <a:pos x="T14" y="T15"/>
                        </a:cxn>
                        <a:cxn ang="T102">
                          <a:pos x="T16" y="T17"/>
                        </a:cxn>
                        <a:cxn ang="T103">
                          <a:pos x="T18" y="T19"/>
                        </a:cxn>
                        <a:cxn ang="T104">
                          <a:pos x="T20" y="T21"/>
                        </a:cxn>
                        <a:cxn ang="T105">
                          <a:pos x="T22" y="T23"/>
                        </a:cxn>
                        <a:cxn ang="T106">
                          <a:pos x="T24" y="T25"/>
                        </a:cxn>
                        <a:cxn ang="T107">
                          <a:pos x="T26" y="T27"/>
                        </a:cxn>
                        <a:cxn ang="T108">
                          <a:pos x="T28" y="T29"/>
                        </a:cxn>
                        <a:cxn ang="T109">
                          <a:pos x="T30" y="T31"/>
                        </a:cxn>
                        <a:cxn ang="T110">
                          <a:pos x="T32" y="T33"/>
                        </a:cxn>
                        <a:cxn ang="T111">
                          <a:pos x="T34" y="T35"/>
                        </a:cxn>
                        <a:cxn ang="T112">
                          <a:pos x="T36" y="T37"/>
                        </a:cxn>
                        <a:cxn ang="T113">
                          <a:pos x="T38" y="T39"/>
                        </a:cxn>
                        <a:cxn ang="T114">
                          <a:pos x="T40" y="T41"/>
                        </a:cxn>
                        <a:cxn ang="T115">
                          <a:pos x="T42" y="T43"/>
                        </a:cxn>
                        <a:cxn ang="T116">
                          <a:pos x="T44" y="T45"/>
                        </a:cxn>
                        <a:cxn ang="T117">
                          <a:pos x="T46" y="T47"/>
                        </a:cxn>
                        <a:cxn ang="T118">
                          <a:pos x="T48" y="T49"/>
                        </a:cxn>
                        <a:cxn ang="T119">
                          <a:pos x="T50" y="T51"/>
                        </a:cxn>
                        <a:cxn ang="T120">
                          <a:pos x="T52" y="T53"/>
                        </a:cxn>
                        <a:cxn ang="T121">
                          <a:pos x="T54" y="T55"/>
                        </a:cxn>
                        <a:cxn ang="T122">
                          <a:pos x="T56" y="T57"/>
                        </a:cxn>
                        <a:cxn ang="T123">
                          <a:pos x="T58" y="T59"/>
                        </a:cxn>
                        <a:cxn ang="T124">
                          <a:pos x="T60" y="T61"/>
                        </a:cxn>
                        <a:cxn ang="T125">
                          <a:pos x="T62" y="T63"/>
                        </a:cxn>
                        <a:cxn ang="T126">
                          <a:pos x="T64" y="T65"/>
                        </a:cxn>
                        <a:cxn ang="T127">
                          <a:pos x="T66" y="T67"/>
                        </a:cxn>
                        <a:cxn ang="T128">
                          <a:pos x="T68" y="T69"/>
                        </a:cxn>
                        <a:cxn ang="T129">
                          <a:pos x="T70" y="T71"/>
                        </a:cxn>
                        <a:cxn ang="T130">
                          <a:pos x="T72" y="T73"/>
                        </a:cxn>
                        <a:cxn ang="T131">
                          <a:pos x="T74" y="T75"/>
                        </a:cxn>
                        <a:cxn ang="T132">
                          <a:pos x="T76" y="T77"/>
                        </a:cxn>
                        <a:cxn ang="T133">
                          <a:pos x="T78" y="T79"/>
                        </a:cxn>
                        <a:cxn ang="T134">
                          <a:pos x="T80" y="T81"/>
                        </a:cxn>
                        <a:cxn ang="T135">
                          <a:pos x="T82" y="T83"/>
                        </a:cxn>
                        <a:cxn ang="T136">
                          <a:pos x="T84" y="T85"/>
                        </a:cxn>
                        <a:cxn ang="T137">
                          <a:pos x="T86" y="T87"/>
                        </a:cxn>
                        <a:cxn ang="T138">
                          <a:pos x="T88" y="T89"/>
                        </a:cxn>
                        <a:cxn ang="T139">
                          <a:pos x="T90" y="T91"/>
                        </a:cxn>
                        <a:cxn ang="T140">
                          <a:pos x="T92" y="T93"/>
                        </a:cxn>
                      </a:cxnLst>
                      <a:rect l="T141" t="T142" r="T143" b="T144"/>
                      <a:pathLst>
                        <a:path w="362" h="499">
                          <a:moveTo>
                            <a:pt x="151" y="35"/>
                          </a:moveTo>
                          <a:lnTo>
                            <a:pt x="221" y="0"/>
                          </a:lnTo>
                          <a:lnTo>
                            <a:pt x="281" y="0"/>
                          </a:lnTo>
                          <a:lnTo>
                            <a:pt x="344" y="14"/>
                          </a:lnTo>
                          <a:lnTo>
                            <a:pt x="362" y="35"/>
                          </a:lnTo>
                          <a:lnTo>
                            <a:pt x="351" y="59"/>
                          </a:lnTo>
                          <a:lnTo>
                            <a:pt x="334" y="91"/>
                          </a:lnTo>
                          <a:lnTo>
                            <a:pt x="302" y="87"/>
                          </a:lnTo>
                          <a:lnTo>
                            <a:pt x="274" y="77"/>
                          </a:lnTo>
                          <a:lnTo>
                            <a:pt x="253" y="63"/>
                          </a:lnTo>
                          <a:lnTo>
                            <a:pt x="232" y="59"/>
                          </a:lnTo>
                          <a:lnTo>
                            <a:pt x="193" y="70"/>
                          </a:lnTo>
                          <a:lnTo>
                            <a:pt x="137" y="94"/>
                          </a:lnTo>
                          <a:lnTo>
                            <a:pt x="91" y="136"/>
                          </a:lnTo>
                          <a:lnTo>
                            <a:pt x="70" y="164"/>
                          </a:lnTo>
                          <a:lnTo>
                            <a:pt x="60" y="185"/>
                          </a:lnTo>
                          <a:lnTo>
                            <a:pt x="60" y="202"/>
                          </a:lnTo>
                          <a:lnTo>
                            <a:pt x="74" y="220"/>
                          </a:lnTo>
                          <a:lnTo>
                            <a:pt x="116" y="248"/>
                          </a:lnTo>
                          <a:lnTo>
                            <a:pt x="155" y="286"/>
                          </a:lnTo>
                          <a:lnTo>
                            <a:pt x="179" y="325"/>
                          </a:lnTo>
                          <a:lnTo>
                            <a:pt x="193" y="352"/>
                          </a:lnTo>
                          <a:lnTo>
                            <a:pt x="186" y="370"/>
                          </a:lnTo>
                          <a:lnTo>
                            <a:pt x="169" y="387"/>
                          </a:lnTo>
                          <a:lnTo>
                            <a:pt x="134" y="398"/>
                          </a:lnTo>
                          <a:lnTo>
                            <a:pt x="95" y="412"/>
                          </a:lnTo>
                          <a:lnTo>
                            <a:pt x="77" y="433"/>
                          </a:lnTo>
                          <a:lnTo>
                            <a:pt x="81" y="468"/>
                          </a:lnTo>
                          <a:lnTo>
                            <a:pt x="53" y="499"/>
                          </a:lnTo>
                          <a:lnTo>
                            <a:pt x="39" y="489"/>
                          </a:lnTo>
                          <a:lnTo>
                            <a:pt x="42" y="429"/>
                          </a:lnTo>
                          <a:lnTo>
                            <a:pt x="67" y="398"/>
                          </a:lnTo>
                          <a:lnTo>
                            <a:pt x="102" y="373"/>
                          </a:lnTo>
                          <a:lnTo>
                            <a:pt x="137" y="359"/>
                          </a:lnTo>
                          <a:lnTo>
                            <a:pt x="155" y="352"/>
                          </a:lnTo>
                          <a:lnTo>
                            <a:pt x="158" y="342"/>
                          </a:lnTo>
                          <a:lnTo>
                            <a:pt x="148" y="325"/>
                          </a:lnTo>
                          <a:lnTo>
                            <a:pt x="112" y="290"/>
                          </a:lnTo>
                          <a:lnTo>
                            <a:pt x="70" y="262"/>
                          </a:lnTo>
                          <a:lnTo>
                            <a:pt x="35" y="241"/>
                          </a:lnTo>
                          <a:lnTo>
                            <a:pt x="7" y="220"/>
                          </a:lnTo>
                          <a:lnTo>
                            <a:pt x="0" y="195"/>
                          </a:lnTo>
                          <a:lnTo>
                            <a:pt x="18" y="157"/>
                          </a:lnTo>
                          <a:lnTo>
                            <a:pt x="56" y="108"/>
                          </a:lnTo>
                          <a:lnTo>
                            <a:pt x="95" y="70"/>
                          </a:lnTo>
                          <a:lnTo>
                            <a:pt x="123" y="52"/>
                          </a:lnTo>
                          <a:lnTo>
                            <a:pt x="151" y="3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30" name="Freeform 94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376" y="2005"/>
                      <a:ext cx="229" cy="840"/>
                    </a:xfrm>
                    <a:custGeom>
                      <a:avLst/>
                      <a:gdLst>
                        <a:gd name="T0" fmla="*/ 132 w 229"/>
                        <a:gd name="T1" fmla="*/ 69 h 840"/>
                        <a:gd name="T2" fmla="*/ 136 w 229"/>
                        <a:gd name="T3" fmla="*/ 21 h 840"/>
                        <a:gd name="T4" fmla="*/ 168 w 229"/>
                        <a:gd name="T5" fmla="*/ 0 h 840"/>
                        <a:gd name="T6" fmla="*/ 204 w 229"/>
                        <a:gd name="T7" fmla="*/ 3 h 840"/>
                        <a:gd name="T8" fmla="*/ 225 w 229"/>
                        <a:gd name="T9" fmla="*/ 21 h 840"/>
                        <a:gd name="T10" fmla="*/ 229 w 229"/>
                        <a:gd name="T11" fmla="*/ 90 h 840"/>
                        <a:gd name="T12" fmla="*/ 218 w 229"/>
                        <a:gd name="T13" fmla="*/ 266 h 840"/>
                        <a:gd name="T14" fmla="*/ 204 w 229"/>
                        <a:gd name="T15" fmla="*/ 373 h 840"/>
                        <a:gd name="T16" fmla="*/ 222 w 229"/>
                        <a:gd name="T17" fmla="*/ 460 h 840"/>
                        <a:gd name="T18" fmla="*/ 225 w 229"/>
                        <a:gd name="T19" fmla="*/ 546 h 840"/>
                        <a:gd name="T20" fmla="*/ 215 w 229"/>
                        <a:gd name="T21" fmla="*/ 633 h 840"/>
                        <a:gd name="T22" fmla="*/ 197 w 229"/>
                        <a:gd name="T23" fmla="*/ 743 h 840"/>
                        <a:gd name="T24" fmla="*/ 204 w 229"/>
                        <a:gd name="T25" fmla="*/ 802 h 840"/>
                        <a:gd name="T26" fmla="*/ 186 w 229"/>
                        <a:gd name="T27" fmla="*/ 812 h 840"/>
                        <a:gd name="T28" fmla="*/ 72 w 229"/>
                        <a:gd name="T29" fmla="*/ 833 h 840"/>
                        <a:gd name="T30" fmla="*/ 43 w 229"/>
                        <a:gd name="T31" fmla="*/ 840 h 840"/>
                        <a:gd name="T32" fmla="*/ 0 w 229"/>
                        <a:gd name="T33" fmla="*/ 816 h 840"/>
                        <a:gd name="T34" fmla="*/ 0 w 229"/>
                        <a:gd name="T35" fmla="*/ 802 h 840"/>
                        <a:gd name="T36" fmla="*/ 125 w 229"/>
                        <a:gd name="T37" fmla="*/ 795 h 840"/>
                        <a:gd name="T38" fmla="*/ 168 w 229"/>
                        <a:gd name="T39" fmla="*/ 778 h 840"/>
                        <a:gd name="T40" fmla="*/ 172 w 229"/>
                        <a:gd name="T41" fmla="*/ 740 h 840"/>
                        <a:gd name="T42" fmla="*/ 175 w 229"/>
                        <a:gd name="T43" fmla="*/ 622 h 840"/>
                        <a:gd name="T44" fmla="*/ 165 w 229"/>
                        <a:gd name="T45" fmla="*/ 525 h 840"/>
                        <a:gd name="T46" fmla="*/ 154 w 229"/>
                        <a:gd name="T47" fmla="*/ 408 h 840"/>
                        <a:gd name="T48" fmla="*/ 157 w 229"/>
                        <a:gd name="T49" fmla="*/ 335 h 840"/>
                        <a:gd name="T50" fmla="*/ 165 w 229"/>
                        <a:gd name="T51" fmla="*/ 242 h 840"/>
                        <a:gd name="T52" fmla="*/ 147 w 229"/>
                        <a:gd name="T53" fmla="*/ 152 h 840"/>
                        <a:gd name="T54" fmla="*/ 132 w 229"/>
                        <a:gd name="T55" fmla="*/ 69 h 840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29"/>
                        <a:gd name="T85" fmla="*/ 0 h 840"/>
                        <a:gd name="T86" fmla="*/ 229 w 229"/>
                        <a:gd name="T87" fmla="*/ 840 h 840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29" h="840">
                          <a:moveTo>
                            <a:pt x="132" y="69"/>
                          </a:moveTo>
                          <a:lnTo>
                            <a:pt x="136" y="21"/>
                          </a:lnTo>
                          <a:lnTo>
                            <a:pt x="168" y="0"/>
                          </a:lnTo>
                          <a:lnTo>
                            <a:pt x="204" y="3"/>
                          </a:lnTo>
                          <a:lnTo>
                            <a:pt x="225" y="21"/>
                          </a:lnTo>
                          <a:lnTo>
                            <a:pt x="229" y="90"/>
                          </a:lnTo>
                          <a:lnTo>
                            <a:pt x="218" y="266"/>
                          </a:lnTo>
                          <a:lnTo>
                            <a:pt x="204" y="373"/>
                          </a:lnTo>
                          <a:lnTo>
                            <a:pt x="222" y="460"/>
                          </a:lnTo>
                          <a:lnTo>
                            <a:pt x="225" y="546"/>
                          </a:lnTo>
                          <a:lnTo>
                            <a:pt x="215" y="633"/>
                          </a:lnTo>
                          <a:lnTo>
                            <a:pt x="197" y="743"/>
                          </a:lnTo>
                          <a:lnTo>
                            <a:pt x="204" y="802"/>
                          </a:lnTo>
                          <a:lnTo>
                            <a:pt x="186" y="812"/>
                          </a:lnTo>
                          <a:lnTo>
                            <a:pt x="72" y="833"/>
                          </a:lnTo>
                          <a:lnTo>
                            <a:pt x="43" y="840"/>
                          </a:lnTo>
                          <a:lnTo>
                            <a:pt x="0" y="816"/>
                          </a:lnTo>
                          <a:lnTo>
                            <a:pt x="0" y="802"/>
                          </a:lnTo>
                          <a:lnTo>
                            <a:pt x="125" y="795"/>
                          </a:lnTo>
                          <a:lnTo>
                            <a:pt x="168" y="778"/>
                          </a:lnTo>
                          <a:lnTo>
                            <a:pt x="172" y="740"/>
                          </a:lnTo>
                          <a:lnTo>
                            <a:pt x="175" y="622"/>
                          </a:lnTo>
                          <a:lnTo>
                            <a:pt x="165" y="525"/>
                          </a:lnTo>
                          <a:lnTo>
                            <a:pt x="154" y="408"/>
                          </a:lnTo>
                          <a:lnTo>
                            <a:pt x="157" y="335"/>
                          </a:lnTo>
                          <a:lnTo>
                            <a:pt x="165" y="242"/>
                          </a:lnTo>
                          <a:lnTo>
                            <a:pt x="147" y="152"/>
                          </a:lnTo>
                          <a:lnTo>
                            <a:pt x="132" y="69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31" name="Freeform 95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390" y="2033"/>
                      <a:ext cx="447" cy="658"/>
                    </a:xfrm>
                    <a:custGeom>
                      <a:avLst/>
                      <a:gdLst>
                        <a:gd name="T0" fmla="*/ 212 w 447"/>
                        <a:gd name="T1" fmla="*/ 268 h 658"/>
                        <a:gd name="T2" fmla="*/ 212 w 447"/>
                        <a:gd name="T3" fmla="*/ 233 h 658"/>
                        <a:gd name="T4" fmla="*/ 230 w 447"/>
                        <a:gd name="T5" fmla="*/ 174 h 658"/>
                        <a:gd name="T6" fmla="*/ 284 w 447"/>
                        <a:gd name="T7" fmla="*/ 80 h 658"/>
                        <a:gd name="T8" fmla="*/ 370 w 447"/>
                        <a:gd name="T9" fmla="*/ 0 h 658"/>
                        <a:gd name="T10" fmla="*/ 424 w 447"/>
                        <a:gd name="T11" fmla="*/ 0 h 658"/>
                        <a:gd name="T12" fmla="*/ 447 w 447"/>
                        <a:gd name="T13" fmla="*/ 38 h 658"/>
                        <a:gd name="T14" fmla="*/ 415 w 447"/>
                        <a:gd name="T15" fmla="*/ 91 h 658"/>
                        <a:gd name="T16" fmla="*/ 348 w 447"/>
                        <a:gd name="T17" fmla="*/ 129 h 658"/>
                        <a:gd name="T18" fmla="*/ 307 w 447"/>
                        <a:gd name="T19" fmla="*/ 167 h 658"/>
                        <a:gd name="T20" fmla="*/ 266 w 447"/>
                        <a:gd name="T21" fmla="*/ 223 h 658"/>
                        <a:gd name="T22" fmla="*/ 257 w 447"/>
                        <a:gd name="T23" fmla="*/ 261 h 658"/>
                        <a:gd name="T24" fmla="*/ 262 w 447"/>
                        <a:gd name="T25" fmla="*/ 303 h 658"/>
                        <a:gd name="T26" fmla="*/ 284 w 447"/>
                        <a:gd name="T27" fmla="*/ 373 h 658"/>
                        <a:gd name="T28" fmla="*/ 289 w 447"/>
                        <a:gd name="T29" fmla="*/ 449 h 658"/>
                        <a:gd name="T30" fmla="*/ 280 w 447"/>
                        <a:gd name="T31" fmla="*/ 547 h 658"/>
                        <a:gd name="T32" fmla="*/ 257 w 447"/>
                        <a:gd name="T33" fmla="*/ 616 h 658"/>
                        <a:gd name="T34" fmla="*/ 217 w 447"/>
                        <a:gd name="T35" fmla="*/ 658 h 658"/>
                        <a:gd name="T36" fmla="*/ 190 w 447"/>
                        <a:gd name="T37" fmla="*/ 658 h 658"/>
                        <a:gd name="T38" fmla="*/ 104 w 447"/>
                        <a:gd name="T39" fmla="*/ 637 h 658"/>
                        <a:gd name="T40" fmla="*/ 27 w 447"/>
                        <a:gd name="T41" fmla="*/ 634 h 658"/>
                        <a:gd name="T42" fmla="*/ 0 w 447"/>
                        <a:gd name="T43" fmla="*/ 620 h 658"/>
                        <a:gd name="T44" fmla="*/ 50 w 447"/>
                        <a:gd name="T45" fmla="*/ 606 h 658"/>
                        <a:gd name="T46" fmla="*/ 131 w 447"/>
                        <a:gd name="T47" fmla="*/ 609 h 658"/>
                        <a:gd name="T48" fmla="*/ 181 w 447"/>
                        <a:gd name="T49" fmla="*/ 623 h 658"/>
                        <a:gd name="T50" fmla="*/ 212 w 447"/>
                        <a:gd name="T51" fmla="*/ 613 h 658"/>
                        <a:gd name="T52" fmla="*/ 244 w 447"/>
                        <a:gd name="T53" fmla="*/ 557 h 658"/>
                        <a:gd name="T54" fmla="*/ 248 w 447"/>
                        <a:gd name="T55" fmla="*/ 477 h 658"/>
                        <a:gd name="T56" fmla="*/ 239 w 447"/>
                        <a:gd name="T57" fmla="*/ 404 h 658"/>
                        <a:gd name="T58" fmla="*/ 212 w 447"/>
                        <a:gd name="T59" fmla="*/ 317 h 658"/>
                        <a:gd name="T60" fmla="*/ 212 w 447"/>
                        <a:gd name="T61" fmla="*/ 268 h 658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w 447"/>
                        <a:gd name="T94" fmla="*/ 0 h 658"/>
                        <a:gd name="T95" fmla="*/ 447 w 447"/>
                        <a:gd name="T96" fmla="*/ 658 h 658"/>
                      </a:gdLst>
                      <a:ahLst/>
                      <a:cxnLst>
                        <a:cxn ang="T62">
                          <a:pos x="T0" y="T1"/>
                        </a:cxn>
                        <a:cxn ang="T63">
                          <a:pos x="T2" y="T3"/>
                        </a:cxn>
                        <a:cxn ang="T64">
                          <a:pos x="T4" y="T5"/>
                        </a:cxn>
                        <a:cxn ang="T65">
                          <a:pos x="T6" y="T7"/>
                        </a:cxn>
                        <a:cxn ang="T66">
                          <a:pos x="T8" y="T9"/>
                        </a:cxn>
                        <a:cxn ang="T67">
                          <a:pos x="T10" y="T11"/>
                        </a:cxn>
                        <a:cxn ang="T68">
                          <a:pos x="T12" y="T13"/>
                        </a:cxn>
                        <a:cxn ang="T69">
                          <a:pos x="T14" y="T15"/>
                        </a:cxn>
                        <a:cxn ang="T70">
                          <a:pos x="T16" y="T17"/>
                        </a:cxn>
                        <a:cxn ang="T71">
                          <a:pos x="T18" y="T19"/>
                        </a:cxn>
                        <a:cxn ang="T72">
                          <a:pos x="T20" y="T21"/>
                        </a:cxn>
                        <a:cxn ang="T73">
                          <a:pos x="T22" y="T23"/>
                        </a:cxn>
                        <a:cxn ang="T74">
                          <a:pos x="T24" y="T25"/>
                        </a:cxn>
                        <a:cxn ang="T75">
                          <a:pos x="T26" y="T27"/>
                        </a:cxn>
                        <a:cxn ang="T76">
                          <a:pos x="T28" y="T29"/>
                        </a:cxn>
                        <a:cxn ang="T77">
                          <a:pos x="T30" y="T31"/>
                        </a:cxn>
                        <a:cxn ang="T78">
                          <a:pos x="T32" y="T33"/>
                        </a:cxn>
                        <a:cxn ang="T79">
                          <a:pos x="T34" y="T35"/>
                        </a:cxn>
                        <a:cxn ang="T80">
                          <a:pos x="T36" y="T37"/>
                        </a:cxn>
                        <a:cxn ang="T81">
                          <a:pos x="T38" y="T39"/>
                        </a:cxn>
                        <a:cxn ang="T82">
                          <a:pos x="T40" y="T41"/>
                        </a:cxn>
                        <a:cxn ang="T83">
                          <a:pos x="T42" y="T43"/>
                        </a:cxn>
                        <a:cxn ang="T84">
                          <a:pos x="T44" y="T45"/>
                        </a:cxn>
                        <a:cxn ang="T85">
                          <a:pos x="T46" y="T47"/>
                        </a:cxn>
                        <a:cxn ang="T86">
                          <a:pos x="T48" y="T49"/>
                        </a:cxn>
                        <a:cxn ang="T87">
                          <a:pos x="T50" y="T51"/>
                        </a:cxn>
                        <a:cxn ang="T88">
                          <a:pos x="T52" y="T53"/>
                        </a:cxn>
                        <a:cxn ang="T89">
                          <a:pos x="T54" y="T55"/>
                        </a:cxn>
                        <a:cxn ang="T90">
                          <a:pos x="T56" y="T57"/>
                        </a:cxn>
                        <a:cxn ang="T91">
                          <a:pos x="T58" y="T59"/>
                        </a:cxn>
                        <a:cxn ang="T92">
                          <a:pos x="T60" y="T61"/>
                        </a:cxn>
                      </a:cxnLst>
                      <a:rect l="T93" t="T94" r="T95" b="T96"/>
                      <a:pathLst>
                        <a:path w="447" h="658">
                          <a:moveTo>
                            <a:pt x="212" y="268"/>
                          </a:moveTo>
                          <a:lnTo>
                            <a:pt x="212" y="233"/>
                          </a:lnTo>
                          <a:lnTo>
                            <a:pt x="230" y="174"/>
                          </a:lnTo>
                          <a:lnTo>
                            <a:pt x="284" y="80"/>
                          </a:lnTo>
                          <a:lnTo>
                            <a:pt x="370" y="0"/>
                          </a:lnTo>
                          <a:lnTo>
                            <a:pt x="424" y="0"/>
                          </a:lnTo>
                          <a:lnTo>
                            <a:pt x="447" y="38"/>
                          </a:lnTo>
                          <a:lnTo>
                            <a:pt x="415" y="91"/>
                          </a:lnTo>
                          <a:lnTo>
                            <a:pt x="348" y="129"/>
                          </a:lnTo>
                          <a:lnTo>
                            <a:pt x="307" y="167"/>
                          </a:lnTo>
                          <a:lnTo>
                            <a:pt x="266" y="223"/>
                          </a:lnTo>
                          <a:lnTo>
                            <a:pt x="257" y="261"/>
                          </a:lnTo>
                          <a:lnTo>
                            <a:pt x="262" y="303"/>
                          </a:lnTo>
                          <a:lnTo>
                            <a:pt x="284" y="373"/>
                          </a:lnTo>
                          <a:lnTo>
                            <a:pt x="289" y="449"/>
                          </a:lnTo>
                          <a:lnTo>
                            <a:pt x="280" y="547"/>
                          </a:lnTo>
                          <a:lnTo>
                            <a:pt x="257" y="616"/>
                          </a:lnTo>
                          <a:lnTo>
                            <a:pt x="217" y="658"/>
                          </a:lnTo>
                          <a:lnTo>
                            <a:pt x="190" y="658"/>
                          </a:lnTo>
                          <a:lnTo>
                            <a:pt x="104" y="637"/>
                          </a:lnTo>
                          <a:lnTo>
                            <a:pt x="27" y="634"/>
                          </a:lnTo>
                          <a:lnTo>
                            <a:pt x="0" y="620"/>
                          </a:lnTo>
                          <a:lnTo>
                            <a:pt x="50" y="606"/>
                          </a:lnTo>
                          <a:lnTo>
                            <a:pt x="131" y="609"/>
                          </a:lnTo>
                          <a:lnTo>
                            <a:pt x="181" y="623"/>
                          </a:lnTo>
                          <a:lnTo>
                            <a:pt x="212" y="613"/>
                          </a:lnTo>
                          <a:lnTo>
                            <a:pt x="244" y="557"/>
                          </a:lnTo>
                          <a:lnTo>
                            <a:pt x="248" y="477"/>
                          </a:lnTo>
                          <a:lnTo>
                            <a:pt x="239" y="404"/>
                          </a:lnTo>
                          <a:lnTo>
                            <a:pt x="212" y="317"/>
                          </a:lnTo>
                          <a:lnTo>
                            <a:pt x="212" y="268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3632" name="Freeform 96"/>
                    <p:cNvSpPr>
                      <a:spLocks noChangeAspect="1"/>
                    </p:cNvSpPr>
                    <p:nvPr/>
                  </p:nvSpPr>
                  <p:spPr bwMode="auto">
                    <a:xfrm flipH="1">
                      <a:off x="1353" y="1223"/>
                      <a:ext cx="282" cy="326"/>
                    </a:xfrm>
                    <a:custGeom>
                      <a:avLst/>
                      <a:gdLst>
                        <a:gd name="T0" fmla="*/ 81 w 282"/>
                        <a:gd name="T1" fmla="*/ 137 h 326"/>
                        <a:gd name="T2" fmla="*/ 78 w 282"/>
                        <a:gd name="T3" fmla="*/ 84 h 326"/>
                        <a:gd name="T4" fmla="*/ 88 w 282"/>
                        <a:gd name="T5" fmla="*/ 35 h 326"/>
                        <a:gd name="T6" fmla="*/ 127 w 282"/>
                        <a:gd name="T7" fmla="*/ 7 h 326"/>
                        <a:gd name="T8" fmla="*/ 173 w 282"/>
                        <a:gd name="T9" fmla="*/ 0 h 326"/>
                        <a:gd name="T10" fmla="*/ 208 w 282"/>
                        <a:gd name="T11" fmla="*/ 4 h 326"/>
                        <a:gd name="T12" fmla="*/ 240 w 282"/>
                        <a:gd name="T13" fmla="*/ 25 h 326"/>
                        <a:gd name="T14" fmla="*/ 257 w 282"/>
                        <a:gd name="T15" fmla="*/ 60 h 326"/>
                        <a:gd name="T16" fmla="*/ 278 w 282"/>
                        <a:gd name="T17" fmla="*/ 130 h 326"/>
                        <a:gd name="T18" fmla="*/ 282 w 282"/>
                        <a:gd name="T19" fmla="*/ 207 h 326"/>
                        <a:gd name="T20" fmla="*/ 271 w 282"/>
                        <a:gd name="T21" fmla="*/ 263 h 326"/>
                        <a:gd name="T22" fmla="*/ 250 w 282"/>
                        <a:gd name="T23" fmla="*/ 298 h 326"/>
                        <a:gd name="T24" fmla="*/ 215 w 282"/>
                        <a:gd name="T25" fmla="*/ 319 h 326"/>
                        <a:gd name="T26" fmla="*/ 187 w 282"/>
                        <a:gd name="T27" fmla="*/ 326 h 326"/>
                        <a:gd name="T28" fmla="*/ 145 w 282"/>
                        <a:gd name="T29" fmla="*/ 315 h 326"/>
                        <a:gd name="T30" fmla="*/ 123 w 282"/>
                        <a:gd name="T31" fmla="*/ 284 h 326"/>
                        <a:gd name="T32" fmla="*/ 102 w 282"/>
                        <a:gd name="T33" fmla="*/ 238 h 326"/>
                        <a:gd name="T34" fmla="*/ 85 w 282"/>
                        <a:gd name="T35" fmla="*/ 186 h 326"/>
                        <a:gd name="T36" fmla="*/ 53 w 282"/>
                        <a:gd name="T37" fmla="*/ 207 h 326"/>
                        <a:gd name="T38" fmla="*/ 18 w 282"/>
                        <a:gd name="T39" fmla="*/ 221 h 326"/>
                        <a:gd name="T40" fmla="*/ 4 w 282"/>
                        <a:gd name="T41" fmla="*/ 221 h 326"/>
                        <a:gd name="T42" fmla="*/ 0 w 282"/>
                        <a:gd name="T43" fmla="*/ 207 h 326"/>
                        <a:gd name="T44" fmla="*/ 7 w 282"/>
                        <a:gd name="T45" fmla="*/ 189 h 326"/>
                        <a:gd name="T46" fmla="*/ 60 w 282"/>
                        <a:gd name="T47" fmla="*/ 168 h 326"/>
                        <a:gd name="T48" fmla="*/ 81 w 282"/>
                        <a:gd name="T49" fmla="*/ 137 h 32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282"/>
                        <a:gd name="T76" fmla="*/ 0 h 326"/>
                        <a:gd name="T77" fmla="*/ 282 w 282"/>
                        <a:gd name="T78" fmla="*/ 326 h 326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282" h="326">
                          <a:moveTo>
                            <a:pt x="81" y="137"/>
                          </a:moveTo>
                          <a:lnTo>
                            <a:pt x="78" y="84"/>
                          </a:lnTo>
                          <a:lnTo>
                            <a:pt x="88" y="35"/>
                          </a:lnTo>
                          <a:lnTo>
                            <a:pt x="127" y="7"/>
                          </a:lnTo>
                          <a:lnTo>
                            <a:pt x="173" y="0"/>
                          </a:lnTo>
                          <a:lnTo>
                            <a:pt x="208" y="4"/>
                          </a:lnTo>
                          <a:lnTo>
                            <a:pt x="240" y="25"/>
                          </a:lnTo>
                          <a:lnTo>
                            <a:pt x="257" y="60"/>
                          </a:lnTo>
                          <a:lnTo>
                            <a:pt x="278" y="130"/>
                          </a:lnTo>
                          <a:lnTo>
                            <a:pt x="282" y="207"/>
                          </a:lnTo>
                          <a:lnTo>
                            <a:pt x="271" y="263"/>
                          </a:lnTo>
                          <a:lnTo>
                            <a:pt x="250" y="298"/>
                          </a:lnTo>
                          <a:lnTo>
                            <a:pt x="215" y="319"/>
                          </a:lnTo>
                          <a:lnTo>
                            <a:pt x="187" y="326"/>
                          </a:lnTo>
                          <a:lnTo>
                            <a:pt x="145" y="315"/>
                          </a:lnTo>
                          <a:lnTo>
                            <a:pt x="123" y="284"/>
                          </a:lnTo>
                          <a:lnTo>
                            <a:pt x="102" y="238"/>
                          </a:lnTo>
                          <a:lnTo>
                            <a:pt x="85" y="186"/>
                          </a:lnTo>
                          <a:lnTo>
                            <a:pt x="53" y="207"/>
                          </a:lnTo>
                          <a:lnTo>
                            <a:pt x="18" y="221"/>
                          </a:lnTo>
                          <a:lnTo>
                            <a:pt x="4" y="221"/>
                          </a:lnTo>
                          <a:lnTo>
                            <a:pt x="0" y="207"/>
                          </a:lnTo>
                          <a:lnTo>
                            <a:pt x="7" y="189"/>
                          </a:lnTo>
                          <a:lnTo>
                            <a:pt x="60" y="168"/>
                          </a:lnTo>
                          <a:lnTo>
                            <a:pt x="81" y="137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grpSp>
                  <p:nvGrpSpPr>
                    <p:cNvPr id="153633" name="Group 97"/>
                    <p:cNvGrpSpPr>
                      <a:grpSpLocks noChangeAspect="1"/>
                    </p:cNvGrpSpPr>
                    <p:nvPr/>
                  </p:nvGrpSpPr>
                  <p:grpSpPr bwMode="auto">
                    <a:xfrm flipH="1">
                      <a:off x="1212" y="1104"/>
                      <a:ext cx="277" cy="235"/>
                      <a:chOff x="1590" y="1104"/>
                      <a:chExt cx="277" cy="235"/>
                    </a:xfrm>
                  </p:grpSpPr>
                  <p:sp>
                    <p:nvSpPr>
                      <p:cNvPr id="153634" name="Freeform 98"/>
                      <p:cNvSpPr>
                        <a:spLocks noChangeAspect="1"/>
                      </p:cNvSpPr>
                      <p:nvPr/>
                    </p:nvSpPr>
                    <p:spPr bwMode="auto">
                      <a:xfrm>
                        <a:off x="1683" y="1257"/>
                        <a:ext cx="184" cy="82"/>
                      </a:xfrm>
                      <a:custGeom>
                        <a:avLst/>
                        <a:gdLst>
                          <a:gd name="T0" fmla="*/ 13 w 184"/>
                          <a:gd name="T1" fmla="*/ 82 h 82"/>
                          <a:gd name="T2" fmla="*/ 0 w 184"/>
                          <a:gd name="T3" fmla="*/ 71 h 82"/>
                          <a:gd name="T4" fmla="*/ 0 w 184"/>
                          <a:gd name="T5" fmla="*/ 45 h 82"/>
                          <a:gd name="T6" fmla="*/ 16 w 184"/>
                          <a:gd name="T7" fmla="*/ 17 h 82"/>
                          <a:gd name="T8" fmla="*/ 36 w 184"/>
                          <a:gd name="T9" fmla="*/ 9 h 82"/>
                          <a:gd name="T10" fmla="*/ 61 w 184"/>
                          <a:gd name="T11" fmla="*/ 22 h 82"/>
                          <a:gd name="T12" fmla="*/ 86 w 184"/>
                          <a:gd name="T13" fmla="*/ 19 h 82"/>
                          <a:gd name="T14" fmla="*/ 102 w 184"/>
                          <a:gd name="T15" fmla="*/ 0 h 82"/>
                          <a:gd name="T16" fmla="*/ 123 w 184"/>
                          <a:gd name="T17" fmla="*/ 2 h 82"/>
                          <a:gd name="T18" fmla="*/ 155 w 184"/>
                          <a:gd name="T19" fmla="*/ 15 h 82"/>
                          <a:gd name="T20" fmla="*/ 182 w 184"/>
                          <a:gd name="T21" fmla="*/ 13 h 82"/>
                          <a:gd name="T22" fmla="*/ 184 w 184"/>
                          <a:gd name="T23" fmla="*/ 32 h 82"/>
                          <a:gd name="T24" fmla="*/ 175 w 184"/>
                          <a:gd name="T25" fmla="*/ 45 h 82"/>
                          <a:gd name="T26" fmla="*/ 141 w 184"/>
                          <a:gd name="T27" fmla="*/ 43 h 82"/>
                          <a:gd name="T28" fmla="*/ 118 w 184"/>
                          <a:gd name="T29" fmla="*/ 39 h 82"/>
                          <a:gd name="T30" fmla="*/ 105 w 184"/>
                          <a:gd name="T31" fmla="*/ 48 h 82"/>
                          <a:gd name="T32" fmla="*/ 91 w 184"/>
                          <a:gd name="T33" fmla="*/ 67 h 82"/>
                          <a:gd name="T34" fmla="*/ 66 w 184"/>
                          <a:gd name="T35" fmla="*/ 62 h 82"/>
                          <a:gd name="T36" fmla="*/ 54 w 184"/>
                          <a:gd name="T37" fmla="*/ 56 h 82"/>
                          <a:gd name="T38" fmla="*/ 45 w 184"/>
                          <a:gd name="T39" fmla="*/ 63 h 82"/>
                          <a:gd name="T40" fmla="*/ 32 w 184"/>
                          <a:gd name="T41" fmla="*/ 76 h 82"/>
                          <a:gd name="T42" fmla="*/ 13 w 184"/>
                          <a:gd name="T43" fmla="*/ 82 h 82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84"/>
                          <a:gd name="T67" fmla="*/ 0 h 82"/>
                          <a:gd name="T68" fmla="*/ 184 w 184"/>
                          <a:gd name="T69" fmla="*/ 82 h 82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84" h="82">
                            <a:moveTo>
                              <a:pt x="13" y="82"/>
                            </a:moveTo>
                            <a:lnTo>
                              <a:pt x="0" y="71"/>
                            </a:lnTo>
                            <a:lnTo>
                              <a:pt x="0" y="45"/>
                            </a:lnTo>
                            <a:lnTo>
                              <a:pt x="16" y="17"/>
                            </a:lnTo>
                            <a:lnTo>
                              <a:pt x="36" y="9"/>
                            </a:lnTo>
                            <a:lnTo>
                              <a:pt x="61" y="22"/>
                            </a:lnTo>
                            <a:lnTo>
                              <a:pt x="86" y="19"/>
                            </a:lnTo>
                            <a:lnTo>
                              <a:pt x="102" y="0"/>
                            </a:lnTo>
                            <a:lnTo>
                              <a:pt x="123" y="2"/>
                            </a:lnTo>
                            <a:lnTo>
                              <a:pt x="155" y="15"/>
                            </a:lnTo>
                            <a:lnTo>
                              <a:pt x="182" y="13"/>
                            </a:lnTo>
                            <a:lnTo>
                              <a:pt x="184" y="32"/>
                            </a:lnTo>
                            <a:lnTo>
                              <a:pt x="175" y="45"/>
                            </a:lnTo>
                            <a:lnTo>
                              <a:pt x="141" y="43"/>
                            </a:lnTo>
                            <a:lnTo>
                              <a:pt x="118" y="39"/>
                            </a:lnTo>
                            <a:lnTo>
                              <a:pt x="105" y="48"/>
                            </a:lnTo>
                            <a:lnTo>
                              <a:pt x="91" y="67"/>
                            </a:lnTo>
                            <a:lnTo>
                              <a:pt x="66" y="62"/>
                            </a:lnTo>
                            <a:lnTo>
                              <a:pt x="54" y="56"/>
                            </a:lnTo>
                            <a:lnTo>
                              <a:pt x="45" y="63"/>
                            </a:lnTo>
                            <a:lnTo>
                              <a:pt x="32" y="76"/>
                            </a:lnTo>
                            <a:lnTo>
                              <a:pt x="13" y="8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635" name="Freeform 99"/>
                      <p:cNvSpPr>
                        <a:spLocks noChangeAspect="1"/>
                      </p:cNvSpPr>
                      <p:nvPr/>
                    </p:nvSpPr>
                    <p:spPr bwMode="auto">
                      <a:xfrm>
                        <a:off x="1654" y="1193"/>
                        <a:ext cx="178" cy="114"/>
                      </a:xfrm>
                      <a:custGeom>
                        <a:avLst/>
                        <a:gdLst>
                          <a:gd name="T0" fmla="*/ 23 w 178"/>
                          <a:gd name="T1" fmla="*/ 114 h 114"/>
                          <a:gd name="T2" fmla="*/ 11 w 178"/>
                          <a:gd name="T3" fmla="*/ 108 h 114"/>
                          <a:gd name="T4" fmla="*/ 0 w 178"/>
                          <a:gd name="T5" fmla="*/ 79 h 114"/>
                          <a:gd name="T6" fmla="*/ 11 w 178"/>
                          <a:gd name="T7" fmla="*/ 51 h 114"/>
                          <a:gd name="T8" fmla="*/ 27 w 178"/>
                          <a:gd name="T9" fmla="*/ 39 h 114"/>
                          <a:gd name="T10" fmla="*/ 56 w 178"/>
                          <a:gd name="T11" fmla="*/ 42 h 114"/>
                          <a:gd name="T12" fmla="*/ 76 w 178"/>
                          <a:gd name="T13" fmla="*/ 35 h 114"/>
                          <a:gd name="T14" fmla="*/ 90 w 178"/>
                          <a:gd name="T15" fmla="*/ 13 h 114"/>
                          <a:gd name="T16" fmla="*/ 111 w 178"/>
                          <a:gd name="T17" fmla="*/ 4 h 114"/>
                          <a:gd name="T18" fmla="*/ 146 w 178"/>
                          <a:gd name="T19" fmla="*/ 9 h 114"/>
                          <a:gd name="T20" fmla="*/ 171 w 178"/>
                          <a:gd name="T21" fmla="*/ 0 h 114"/>
                          <a:gd name="T22" fmla="*/ 178 w 178"/>
                          <a:gd name="T23" fmla="*/ 17 h 114"/>
                          <a:gd name="T24" fmla="*/ 171 w 178"/>
                          <a:gd name="T25" fmla="*/ 33 h 114"/>
                          <a:gd name="T26" fmla="*/ 140 w 178"/>
                          <a:gd name="T27" fmla="*/ 42 h 114"/>
                          <a:gd name="T28" fmla="*/ 120 w 178"/>
                          <a:gd name="T29" fmla="*/ 40 h 114"/>
                          <a:gd name="T30" fmla="*/ 108 w 178"/>
                          <a:gd name="T31" fmla="*/ 57 h 114"/>
                          <a:gd name="T32" fmla="*/ 97 w 178"/>
                          <a:gd name="T33" fmla="*/ 79 h 114"/>
                          <a:gd name="T34" fmla="*/ 72 w 178"/>
                          <a:gd name="T35" fmla="*/ 81 h 114"/>
                          <a:gd name="T36" fmla="*/ 59 w 178"/>
                          <a:gd name="T37" fmla="*/ 79 h 114"/>
                          <a:gd name="T38" fmla="*/ 47 w 178"/>
                          <a:gd name="T39" fmla="*/ 88 h 114"/>
                          <a:gd name="T40" fmla="*/ 41 w 178"/>
                          <a:gd name="T41" fmla="*/ 99 h 114"/>
                          <a:gd name="T42" fmla="*/ 23 w 178"/>
                          <a:gd name="T43" fmla="*/ 114 h 11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78"/>
                          <a:gd name="T67" fmla="*/ 0 h 114"/>
                          <a:gd name="T68" fmla="*/ 178 w 178"/>
                          <a:gd name="T69" fmla="*/ 114 h 11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78" h="114">
                            <a:moveTo>
                              <a:pt x="23" y="114"/>
                            </a:moveTo>
                            <a:lnTo>
                              <a:pt x="11" y="108"/>
                            </a:lnTo>
                            <a:lnTo>
                              <a:pt x="0" y="79"/>
                            </a:lnTo>
                            <a:lnTo>
                              <a:pt x="11" y="51"/>
                            </a:lnTo>
                            <a:lnTo>
                              <a:pt x="27" y="39"/>
                            </a:lnTo>
                            <a:lnTo>
                              <a:pt x="56" y="42"/>
                            </a:lnTo>
                            <a:lnTo>
                              <a:pt x="76" y="35"/>
                            </a:lnTo>
                            <a:lnTo>
                              <a:pt x="90" y="13"/>
                            </a:lnTo>
                            <a:lnTo>
                              <a:pt x="111" y="4"/>
                            </a:lnTo>
                            <a:lnTo>
                              <a:pt x="146" y="9"/>
                            </a:lnTo>
                            <a:lnTo>
                              <a:pt x="171" y="0"/>
                            </a:lnTo>
                            <a:lnTo>
                              <a:pt x="178" y="17"/>
                            </a:lnTo>
                            <a:lnTo>
                              <a:pt x="171" y="33"/>
                            </a:lnTo>
                            <a:lnTo>
                              <a:pt x="140" y="42"/>
                            </a:lnTo>
                            <a:lnTo>
                              <a:pt x="120" y="40"/>
                            </a:lnTo>
                            <a:lnTo>
                              <a:pt x="108" y="57"/>
                            </a:lnTo>
                            <a:lnTo>
                              <a:pt x="97" y="79"/>
                            </a:lnTo>
                            <a:lnTo>
                              <a:pt x="72" y="81"/>
                            </a:lnTo>
                            <a:lnTo>
                              <a:pt x="59" y="79"/>
                            </a:lnTo>
                            <a:lnTo>
                              <a:pt x="47" y="88"/>
                            </a:lnTo>
                            <a:lnTo>
                              <a:pt x="41" y="99"/>
                            </a:lnTo>
                            <a:lnTo>
                              <a:pt x="23" y="11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636" name="Freeform 100"/>
                      <p:cNvSpPr>
                        <a:spLocks noChangeAspect="1"/>
                      </p:cNvSpPr>
                      <p:nvPr/>
                    </p:nvSpPr>
                    <p:spPr bwMode="auto">
                      <a:xfrm>
                        <a:off x="1630" y="1154"/>
                        <a:ext cx="161" cy="138"/>
                      </a:xfrm>
                      <a:custGeom>
                        <a:avLst/>
                        <a:gdLst>
                          <a:gd name="T0" fmla="*/ 31 w 161"/>
                          <a:gd name="T1" fmla="*/ 138 h 138"/>
                          <a:gd name="T2" fmla="*/ 16 w 161"/>
                          <a:gd name="T3" fmla="*/ 133 h 138"/>
                          <a:gd name="T4" fmla="*/ 0 w 161"/>
                          <a:gd name="T5" fmla="*/ 109 h 138"/>
                          <a:gd name="T6" fmla="*/ 5 w 161"/>
                          <a:gd name="T7" fmla="*/ 78 h 138"/>
                          <a:gd name="T8" fmla="*/ 16 w 161"/>
                          <a:gd name="T9" fmla="*/ 65 h 138"/>
                          <a:gd name="T10" fmla="*/ 43 w 161"/>
                          <a:gd name="T11" fmla="*/ 62 h 138"/>
                          <a:gd name="T12" fmla="*/ 65 w 161"/>
                          <a:gd name="T13" fmla="*/ 51 h 138"/>
                          <a:gd name="T14" fmla="*/ 72 w 161"/>
                          <a:gd name="T15" fmla="*/ 25 h 138"/>
                          <a:gd name="T16" fmla="*/ 92 w 161"/>
                          <a:gd name="T17" fmla="*/ 15 h 138"/>
                          <a:gd name="T18" fmla="*/ 127 w 161"/>
                          <a:gd name="T19" fmla="*/ 13 h 138"/>
                          <a:gd name="T20" fmla="*/ 148 w 161"/>
                          <a:gd name="T21" fmla="*/ 0 h 138"/>
                          <a:gd name="T22" fmla="*/ 161 w 161"/>
                          <a:gd name="T23" fmla="*/ 13 h 138"/>
                          <a:gd name="T24" fmla="*/ 156 w 161"/>
                          <a:gd name="T25" fmla="*/ 25 h 138"/>
                          <a:gd name="T26" fmla="*/ 128 w 161"/>
                          <a:gd name="T27" fmla="*/ 44 h 138"/>
                          <a:gd name="T28" fmla="*/ 107 w 161"/>
                          <a:gd name="T29" fmla="*/ 49 h 138"/>
                          <a:gd name="T30" fmla="*/ 99 w 161"/>
                          <a:gd name="T31" fmla="*/ 65 h 138"/>
                          <a:gd name="T32" fmla="*/ 94 w 161"/>
                          <a:gd name="T33" fmla="*/ 91 h 138"/>
                          <a:gd name="T34" fmla="*/ 69 w 161"/>
                          <a:gd name="T35" fmla="*/ 98 h 138"/>
                          <a:gd name="T36" fmla="*/ 54 w 161"/>
                          <a:gd name="T37" fmla="*/ 94 h 138"/>
                          <a:gd name="T38" fmla="*/ 45 w 161"/>
                          <a:gd name="T39" fmla="*/ 105 h 138"/>
                          <a:gd name="T40" fmla="*/ 40 w 161"/>
                          <a:gd name="T41" fmla="*/ 123 h 138"/>
                          <a:gd name="T42" fmla="*/ 31 w 161"/>
                          <a:gd name="T43" fmla="*/ 138 h 138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61"/>
                          <a:gd name="T67" fmla="*/ 0 h 138"/>
                          <a:gd name="T68" fmla="*/ 161 w 161"/>
                          <a:gd name="T69" fmla="*/ 138 h 138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61" h="138">
                            <a:moveTo>
                              <a:pt x="31" y="138"/>
                            </a:moveTo>
                            <a:lnTo>
                              <a:pt x="16" y="133"/>
                            </a:lnTo>
                            <a:lnTo>
                              <a:pt x="0" y="109"/>
                            </a:lnTo>
                            <a:lnTo>
                              <a:pt x="5" y="78"/>
                            </a:lnTo>
                            <a:lnTo>
                              <a:pt x="16" y="65"/>
                            </a:lnTo>
                            <a:lnTo>
                              <a:pt x="43" y="62"/>
                            </a:lnTo>
                            <a:lnTo>
                              <a:pt x="65" y="51"/>
                            </a:lnTo>
                            <a:lnTo>
                              <a:pt x="72" y="25"/>
                            </a:lnTo>
                            <a:lnTo>
                              <a:pt x="92" y="15"/>
                            </a:lnTo>
                            <a:lnTo>
                              <a:pt x="127" y="13"/>
                            </a:lnTo>
                            <a:lnTo>
                              <a:pt x="148" y="0"/>
                            </a:lnTo>
                            <a:lnTo>
                              <a:pt x="161" y="13"/>
                            </a:lnTo>
                            <a:lnTo>
                              <a:pt x="156" y="25"/>
                            </a:lnTo>
                            <a:lnTo>
                              <a:pt x="128" y="44"/>
                            </a:lnTo>
                            <a:lnTo>
                              <a:pt x="107" y="49"/>
                            </a:lnTo>
                            <a:lnTo>
                              <a:pt x="99" y="65"/>
                            </a:lnTo>
                            <a:lnTo>
                              <a:pt x="94" y="91"/>
                            </a:lnTo>
                            <a:lnTo>
                              <a:pt x="69" y="98"/>
                            </a:lnTo>
                            <a:lnTo>
                              <a:pt x="54" y="94"/>
                            </a:lnTo>
                            <a:lnTo>
                              <a:pt x="45" y="105"/>
                            </a:lnTo>
                            <a:lnTo>
                              <a:pt x="40" y="123"/>
                            </a:lnTo>
                            <a:lnTo>
                              <a:pt x="31" y="13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637" name="Freeform 101"/>
                      <p:cNvSpPr>
                        <a:spLocks noChangeAspect="1"/>
                      </p:cNvSpPr>
                      <p:nvPr/>
                    </p:nvSpPr>
                    <p:spPr bwMode="auto">
                      <a:xfrm>
                        <a:off x="1590" y="1104"/>
                        <a:ext cx="123" cy="174"/>
                      </a:xfrm>
                      <a:custGeom>
                        <a:avLst/>
                        <a:gdLst>
                          <a:gd name="T0" fmla="*/ 48 w 123"/>
                          <a:gd name="T1" fmla="*/ 172 h 174"/>
                          <a:gd name="T2" fmla="*/ 31 w 123"/>
                          <a:gd name="T3" fmla="*/ 174 h 174"/>
                          <a:gd name="T4" fmla="*/ 9 w 123"/>
                          <a:gd name="T5" fmla="*/ 158 h 174"/>
                          <a:gd name="T6" fmla="*/ 0 w 123"/>
                          <a:gd name="T7" fmla="*/ 131 h 174"/>
                          <a:gd name="T8" fmla="*/ 4 w 123"/>
                          <a:gd name="T9" fmla="*/ 113 h 174"/>
                          <a:gd name="T10" fmla="*/ 29 w 123"/>
                          <a:gd name="T11" fmla="*/ 97 h 174"/>
                          <a:gd name="T12" fmla="*/ 46 w 123"/>
                          <a:gd name="T13" fmla="*/ 79 h 174"/>
                          <a:gd name="T14" fmla="*/ 46 w 123"/>
                          <a:gd name="T15" fmla="*/ 52 h 174"/>
                          <a:gd name="T16" fmla="*/ 59 w 123"/>
                          <a:gd name="T17" fmla="*/ 39 h 174"/>
                          <a:gd name="T18" fmla="*/ 90 w 123"/>
                          <a:gd name="T19" fmla="*/ 22 h 174"/>
                          <a:gd name="T20" fmla="*/ 106 w 123"/>
                          <a:gd name="T21" fmla="*/ 0 h 174"/>
                          <a:gd name="T22" fmla="*/ 121 w 123"/>
                          <a:gd name="T23" fmla="*/ 7 h 174"/>
                          <a:gd name="T24" fmla="*/ 123 w 123"/>
                          <a:gd name="T25" fmla="*/ 22 h 174"/>
                          <a:gd name="T26" fmla="*/ 105 w 123"/>
                          <a:gd name="T27" fmla="*/ 47 h 174"/>
                          <a:gd name="T28" fmla="*/ 84 w 123"/>
                          <a:gd name="T29" fmla="*/ 61 h 174"/>
                          <a:gd name="T30" fmla="*/ 86 w 123"/>
                          <a:gd name="T31" fmla="*/ 81 h 174"/>
                          <a:gd name="T32" fmla="*/ 90 w 123"/>
                          <a:gd name="T33" fmla="*/ 104 h 174"/>
                          <a:gd name="T34" fmla="*/ 68 w 123"/>
                          <a:gd name="T35" fmla="*/ 118 h 174"/>
                          <a:gd name="T36" fmla="*/ 59 w 123"/>
                          <a:gd name="T37" fmla="*/ 124 h 174"/>
                          <a:gd name="T38" fmla="*/ 51 w 123"/>
                          <a:gd name="T39" fmla="*/ 138 h 174"/>
                          <a:gd name="T40" fmla="*/ 50 w 123"/>
                          <a:gd name="T41" fmla="*/ 152 h 174"/>
                          <a:gd name="T42" fmla="*/ 48 w 123"/>
                          <a:gd name="T43" fmla="*/ 172 h 174"/>
                          <a:gd name="T44" fmla="*/ 0 60000 65536"/>
                          <a:gd name="T45" fmla="*/ 0 60000 65536"/>
                          <a:gd name="T46" fmla="*/ 0 60000 65536"/>
                          <a:gd name="T47" fmla="*/ 0 60000 65536"/>
                          <a:gd name="T48" fmla="*/ 0 60000 65536"/>
                          <a:gd name="T49" fmla="*/ 0 60000 6553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w 123"/>
                          <a:gd name="T67" fmla="*/ 0 h 174"/>
                          <a:gd name="T68" fmla="*/ 123 w 123"/>
                          <a:gd name="T69" fmla="*/ 174 h 174"/>
                        </a:gdLst>
                        <a:ahLst/>
                        <a:cxnLst>
                          <a:cxn ang="T44">
                            <a:pos x="T0" y="T1"/>
                          </a:cxn>
                          <a:cxn ang="T45">
                            <a:pos x="T2" y="T3"/>
                          </a:cxn>
                          <a:cxn ang="T46">
                            <a:pos x="T4" y="T5"/>
                          </a:cxn>
                          <a:cxn ang="T47">
                            <a:pos x="T6" y="T7"/>
                          </a:cxn>
                          <a:cxn ang="T48">
                            <a:pos x="T8" y="T9"/>
                          </a:cxn>
                          <a:cxn ang="T49">
                            <a:pos x="T10" y="T11"/>
                          </a:cxn>
                          <a:cxn ang="T50">
                            <a:pos x="T12" y="T13"/>
                          </a:cxn>
                          <a:cxn ang="T51">
                            <a:pos x="T14" y="T15"/>
                          </a:cxn>
                          <a:cxn ang="T52">
                            <a:pos x="T16" y="T17"/>
                          </a:cxn>
                          <a:cxn ang="T53">
                            <a:pos x="T18" y="T19"/>
                          </a:cxn>
                          <a:cxn ang="T54">
                            <a:pos x="T20" y="T21"/>
                          </a:cxn>
                          <a:cxn ang="T55">
                            <a:pos x="T22" y="T23"/>
                          </a:cxn>
                          <a:cxn ang="T56">
                            <a:pos x="T24" y="T25"/>
                          </a:cxn>
                          <a:cxn ang="T57">
                            <a:pos x="T26" y="T27"/>
                          </a:cxn>
                          <a:cxn ang="T58">
                            <a:pos x="T28" y="T29"/>
                          </a:cxn>
                          <a:cxn ang="T59">
                            <a:pos x="T30" y="T31"/>
                          </a:cxn>
                          <a:cxn ang="T60">
                            <a:pos x="T32" y="T33"/>
                          </a:cxn>
                          <a:cxn ang="T61">
                            <a:pos x="T34" y="T35"/>
                          </a:cxn>
                          <a:cxn ang="T62">
                            <a:pos x="T36" y="T37"/>
                          </a:cxn>
                          <a:cxn ang="T63">
                            <a:pos x="T38" y="T39"/>
                          </a:cxn>
                          <a:cxn ang="T64">
                            <a:pos x="T40" y="T41"/>
                          </a:cxn>
                          <a:cxn ang="T65">
                            <a:pos x="T42" y="T43"/>
                          </a:cxn>
                        </a:cxnLst>
                        <a:rect l="T66" t="T67" r="T68" b="T69"/>
                        <a:pathLst>
                          <a:path w="123" h="174">
                            <a:moveTo>
                              <a:pt x="48" y="172"/>
                            </a:moveTo>
                            <a:lnTo>
                              <a:pt x="31" y="174"/>
                            </a:lnTo>
                            <a:lnTo>
                              <a:pt x="9" y="158"/>
                            </a:lnTo>
                            <a:lnTo>
                              <a:pt x="0" y="131"/>
                            </a:lnTo>
                            <a:lnTo>
                              <a:pt x="4" y="113"/>
                            </a:lnTo>
                            <a:lnTo>
                              <a:pt x="29" y="97"/>
                            </a:lnTo>
                            <a:lnTo>
                              <a:pt x="46" y="79"/>
                            </a:lnTo>
                            <a:lnTo>
                              <a:pt x="46" y="52"/>
                            </a:lnTo>
                            <a:lnTo>
                              <a:pt x="59" y="39"/>
                            </a:lnTo>
                            <a:lnTo>
                              <a:pt x="90" y="22"/>
                            </a:lnTo>
                            <a:lnTo>
                              <a:pt x="106" y="0"/>
                            </a:lnTo>
                            <a:lnTo>
                              <a:pt x="121" y="7"/>
                            </a:lnTo>
                            <a:lnTo>
                              <a:pt x="123" y="22"/>
                            </a:lnTo>
                            <a:lnTo>
                              <a:pt x="105" y="47"/>
                            </a:lnTo>
                            <a:lnTo>
                              <a:pt x="84" y="61"/>
                            </a:lnTo>
                            <a:lnTo>
                              <a:pt x="86" y="81"/>
                            </a:lnTo>
                            <a:lnTo>
                              <a:pt x="90" y="104"/>
                            </a:lnTo>
                            <a:lnTo>
                              <a:pt x="68" y="118"/>
                            </a:lnTo>
                            <a:lnTo>
                              <a:pt x="59" y="124"/>
                            </a:lnTo>
                            <a:lnTo>
                              <a:pt x="51" y="138"/>
                            </a:lnTo>
                            <a:lnTo>
                              <a:pt x="50" y="152"/>
                            </a:lnTo>
                            <a:lnTo>
                              <a:pt x="48" y="172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</p:grpSp>
              </p:grpSp>
              <p:grpSp>
                <p:nvGrpSpPr>
                  <p:cNvPr id="153621" name="Group 102"/>
                  <p:cNvGrpSpPr>
                    <a:grpSpLocks noChangeAspect="1"/>
                  </p:cNvGrpSpPr>
                  <p:nvPr/>
                </p:nvGrpSpPr>
                <p:grpSpPr bwMode="auto">
                  <a:xfrm rot="4286940" flipH="1">
                    <a:off x="1038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53625" name="Oval 103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53626" name="Oval 104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  <p:grpSp>
                <p:nvGrpSpPr>
                  <p:cNvPr id="153622" name="Group 105"/>
                  <p:cNvGrpSpPr>
                    <a:grpSpLocks noChangeAspect="1"/>
                  </p:cNvGrpSpPr>
                  <p:nvPr/>
                </p:nvGrpSpPr>
                <p:grpSpPr bwMode="auto">
                  <a:xfrm rot="4286940" flipH="1">
                    <a:off x="962" y="766"/>
                    <a:ext cx="141" cy="50"/>
                    <a:chOff x="4032" y="2817"/>
                    <a:chExt cx="417" cy="635"/>
                  </a:xfrm>
                </p:grpSpPr>
                <p:sp>
                  <p:nvSpPr>
                    <p:cNvPr id="153623" name="Oval 106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32" y="2817"/>
                      <a:ext cx="417" cy="635"/>
                    </a:xfrm>
                    <a:prstGeom prst="ellipse">
                      <a:avLst/>
                    </a:prstGeom>
                    <a:solidFill>
                      <a:schemeClr val="tx2"/>
                    </a:solidFill>
                    <a:ln w="12700" cap="sq">
                      <a:solidFill>
                        <a:schemeClr val="tx1"/>
                      </a:solidFill>
                      <a:round/>
                      <a:headEnd type="none" w="sm" len="sm"/>
                      <a:tailEnd type="none" w="sm" len="sm"/>
                    </a:ln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  <p:sp>
                  <p:nvSpPr>
                    <p:cNvPr id="153624" name="Oval 107"/>
                    <p:cNvSpPr>
                      <a:spLocks noChangeAspect="1" noChangeArrowheads="1"/>
                    </p:cNvSpPr>
                    <p:nvPr/>
                  </p:nvSpPr>
                  <p:spPr bwMode="auto">
                    <a:xfrm>
                      <a:off x="4080" y="2928"/>
                      <a:ext cx="240" cy="240"/>
                    </a:xfrm>
                    <a:prstGeom prst="ellipse">
                      <a:avLst/>
                    </a:prstGeom>
                    <a:solidFill>
                      <a:schemeClr val="bg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12700" cap="sq">
                          <a:solidFill>
                            <a:srgbClr val="000000"/>
                          </a:solidFill>
                          <a:round/>
                          <a:headEnd type="none" w="sm" len="sm"/>
                          <a:tailEnd type="none" w="sm" len="sm"/>
                        </a14:hiddenLine>
                      </a:ext>
                    </a:extLst>
                  </p:spPr>
                  <p:txBody>
                    <a:bodyPr wrap="none" lIns="274320" rIns="274320" anchor="ctr">
                      <a:spAutoFit/>
                    </a:bodyPr>
                    <a:lstStyle>
                      <a:lvl1pPr eaLnBrk="0" hangingPunct="0">
                        <a:spcBef>
                          <a:spcPct val="20000"/>
                        </a:spcBef>
                        <a:buChar char="•"/>
                        <a:defRPr sz="32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1pPr>
                      <a:lvl2pPr marL="742950" indent="-285750" eaLnBrk="0" hangingPunct="0">
                        <a:buChar char="–"/>
                        <a:defRPr sz="28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2pPr>
                      <a:lvl3pPr marL="1143000" indent="-228600" eaLnBrk="0" hangingPunct="0">
                        <a:spcBef>
                          <a:spcPct val="20000"/>
                        </a:spcBef>
                        <a:buChar char="•"/>
                        <a:defRPr sz="24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3pPr>
                      <a:lvl4pPr marL="1600200" indent="-228600" eaLnBrk="0" hangingPunct="0">
                        <a:spcBef>
                          <a:spcPct val="20000"/>
                        </a:spcBef>
                        <a:buChar char="–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4pPr>
                      <a:lvl5pPr marL="2057400" indent="-228600" eaLnBrk="0" hangingPunct="0">
                        <a:spcBef>
                          <a:spcPct val="20000"/>
                        </a:spcBef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5pPr>
                      <a:lvl6pPr marL="25146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6pPr>
                      <a:lvl7pPr marL="29718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7pPr>
                      <a:lvl8pPr marL="34290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8pPr>
                      <a:lvl9pPr marL="3886200" indent="-228600" eaLnBrk="0" fontAlgn="base" hangingPunct="0">
                        <a:spcBef>
                          <a:spcPct val="20000"/>
                        </a:spcBef>
                        <a:spcAft>
                          <a:spcPct val="0"/>
                        </a:spcAft>
                        <a:buChar char="»"/>
                        <a:defRPr sz="2000">
                          <a:solidFill>
                            <a:schemeClr val="tx1"/>
                          </a:solidFill>
                          <a:latin typeface="Times New Roman" pitchFamily="18" charset="0"/>
                        </a:defRPr>
                      </a:lvl9pPr>
                    </a:lstStyle>
                    <a:p>
                      <a:pPr algn="ctr" eaLnBrk="1" hangingPunct="1">
                        <a:spcBef>
                          <a:spcPct val="0"/>
                        </a:spcBef>
                        <a:buFontTx/>
                        <a:buNone/>
                      </a:pPr>
                      <a:endParaRPr lang="en-CA" altLang="en-US" sz="2800"/>
                    </a:p>
                  </p:txBody>
                </p:sp>
              </p:grpSp>
            </p:grpSp>
            <p:sp>
              <p:nvSpPr>
                <p:cNvPr id="153619" name="Oval 108"/>
                <p:cNvSpPr>
                  <a:spLocks noChangeAspect="1" noChangeArrowheads="1"/>
                </p:cNvSpPr>
                <p:nvPr/>
              </p:nvSpPr>
              <p:spPr bwMode="auto">
                <a:xfrm>
                  <a:off x="1098" y="1008"/>
                  <a:ext cx="198" cy="74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153616" name="Freeform 109"/>
              <p:cNvSpPr>
                <a:spLocks noChangeAspect="1"/>
              </p:cNvSpPr>
              <p:nvPr/>
            </p:nvSpPr>
            <p:spPr bwMode="auto">
              <a:xfrm>
                <a:off x="1153" y="2448"/>
                <a:ext cx="446" cy="375"/>
              </a:xfrm>
              <a:custGeom>
                <a:avLst/>
                <a:gdLst>
                  <a:gd name="T0" fmla="*/ 194 w 446"/>
                  <a:gd name="T1" fmla="*/ 93 h 375"/>
                  <a:gd name="T2" fmla="*/ 183 w 446"/>
                  <a:gd name="T3" fmla="*/ 57 h 375"/>
                  <a:gd name="T4" fmla="*/ 164 w 446"/>
                  <a:gd name="T5" fmla="*/ 22 h 375"/>
                  <a:gd name="T6" fmla="*/ 131 w 446"/>
                  <a:gd name="T7" fmla="*/ 0 h 375"/>
                  <a:gd name="T8" fmla="*/ 93 w 446"/>
                  <a:gd name="T9" fmla="*/ 0 h 375"/>
                  <a:gd name="T10" fmla="*/ 54 w 446"/>
                  <a:gd name="T11" fmla="*/ 13 h 375"/>
                  <a:gd name="T12" fmla="*/ 2 w 446"/>
                  <a:gd name="T13" fmla="*/ 57 h 375"/>
                  <a:gd name="T14" fmla="*/ 0 w 446"/>
                  <a:gd name="T15" fmla="*/ 79 h 375"/>
                  <a:gd name="T16" fmla="*/ 16 w 446"/>
                  <a:gd name="T17" fmla="*/ 115 h 375"/>
                  <a:gd name="T18" fmla="*/ 68 w 446"/>
                  <a:gd name="T19" fmla="*/ 159 h 375"/>
                  <a:gd name="T20" fmla="*/ 68 w 446"/>
                  <a:gd name="T21" fmla="*/ 177 h 375"/>
                  <a:gd name="T22" fmla="*/ 46 w 446"/>
                  <a:gd name="T23" fmla="*/ 203 h 375"/>
                  <a:gd name="T24" fmla="*/ 49 w 446"/>
                  <a:gd name="T25" fmla="*/ 225 h 375"/>
                  <a:gd name="T26" fmla="*/ 63 w 446"/>
                  <a:gd name="T27" fmla="*/ 234 h 375"/>
                  <a:gd name="T28" fmla="*/ 80 w 446"/>
                  <a:gd name="T29" fmla="*/ 243 h 375"/>
                  <a:gd name="T30" fmla="*/ 80 w 446"/>
                  <a:gd name="T31" fmla="*/ 265 h 375"/>
                  <a:gd name="T32" fmla="*/ 52 w 446"/>
                  <a:gd name="T33" fmla="*/ 305 h 375"/>
                  <a:gd name="T34" fmla="*/ 54 w 446"/>
                  <a:gd name="T35" fmla="*/ 322 h 375"/>
                  <a:gd name="T36" fmla="*/ 82 w 446"/>
                  <a:gd name="T37" fmla="*/ 344 h 375"/>
                  <a:gd name="T38" fmla="*/ 123 w 446"/>
                  <a:gd name="T39" fmla="*/ 327 h 375"/>
                  <a:gd name="T40" fmla="*/ 142 w 446"/>
                  <a:gd name="T41" fmla="*/ 331 h 375"/>
                  <a:gd name="T42" fmla="*/ 189 w 446"/>
                  <a:gd name="T43" fmla="*/ 340 h 375"/>
                  <a:gd name="T44" fmla="*/ 232 w 446"/>
                  <a:gd name="T45" fmla="*/ 366 h 375"/>
                  <a:gd name="T46" fmla="*/ 259 w 446"/>
                  <a:gd name="T47" fmla="*/ 375 h 375"/>
                  <a:gd name="T48" fmla="*/ 355 w 446"/>
                  <a:gd name="T49" fmla="*/ 356 h 375"/>
                  <a:gd name="T50" fmla="*/ 446 w 446"/>
                  <a:gd name="T51" fmla="*/ 273 h 375"/>
                  <a:gd name="T52" fmla="*/ 408 w 446"/>
                  <a:gd name="T53" fmla="*/ 349 h 375"/>
                  <a:gd name="T54" fmla="*/ 325 w 446"/>
                  <a:gd name="T55" fmla="*/ 364 h 375"/>
                  <a:gd name="T56" fmla="*/ 431 w 446"/>
                  <a:gd name="T57" fmla="*/ 303 h 375"/>
                  <a:gd name="T58" fmla="*/ 393 w 446"/>
                  <a:gd name="T59" fmla="*/ 273 h 375"/>
                  <a:gd name="T60" fmla="*/ 281 w 446"/>
                  <a:gd name="T61" fmla="*/ 260 h 375"/>
                  <a:gd name="T62" fmla="*/ 197 w 446"/>
                  <a:gd name="T63" fmla="*/ 247 h 375"/>
                  <a:gd name="T64" fmla="*/ 153 w 446"/>
                  <a:gd name="T65" fmla="*/ 238 h 375"/>
                  <a:gd name="T66" fmla="*/ 161 w 446"/>
                  <a:gd name="T67" fmla="*/ 221 h 375"/>
                  <a:gd name="T68" fmla="*/ 186 w 446"/>
                  <a:gd name="T69" fmla="*/ 199 h 375"/>
                  <a:gd name="T70" fmla="*/ 180 w 446"/>
                  <a:gd name="T71" fmla="*/ 172 h 375"/>
                  <a:gd name="T72" fmla="*/ 156 w 446"/>
                  <a:gd name="T73" fmla="*/ 146 h 375"/>
                  <a:gd name="T74" fmla="*/ 156 w 446"/>
                  <a:gd name="T75" fmla="*/ 124 h 375"/>
                  <a:gd name="T76" fmla="*/ 169 w 446"/>
                  <a:gd name="T77" fmla="*/ 75 h 375"/>
                  <a:gd name="T78" fmla="*/ 147 w 446"/>
                  <a:gd name="T79" fmla="*/ 167 h 375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46"/>
                  <a:gd name="T121" fmla="*/ 0 h 375"/>
                  <a:gd name="T122" fmla="*/ 446 w 446"/>
                  <a:gd name="T123" fmla="*/ 375 h 375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46" h="375">
                    <a:moveTo>
                      <a:pt x="194" y="93"/>
                    </a:moveTo>
                    <a:lnTo>
                      <a:pt x="183" y="57"/>
                    </a:lnTo>
                    <a:lnTo>
                      <a:pt x="164" y="22"/>
                    </a:lnTo>
                    <a:lnTo>
                      <a:pt x="131" y="0"/>
                    </a:lnTo>
                    <a:lnTo>
                      <a:pt x="93" y="0"/>
                    </a:lnTo>
                    <a:lnTo>
                      <a:pt x="54" y="13"/>
                    </a:lnTo>
                    <a:lnTo>
                      <a:pt x="2" y="57"/>
                    </a:lnTo>
                    <a:lnTo>
                      <a:pt x="0" y="79"/>
                    </a:lnTo>
                    <a:lnTo>
                      <a:pt x="16" y="115"/>
                    </a:lnTo>
                    <a:lnTo>
                      <a:pt x="68" y="159"/>
                    </a:lnTo>
                    <a:lnTo>
                      <a:pt x="68" y="177"/>
                    </a:lnTo>
                    <a:lnTo>
                      <a:pt x="46" y="203"/>
                    </a:lnTo>
                    <a:lnTo>
                      <a:pt x="49" y="225"/>
                    </a:lnTo>
                    <a:lnTo>
                      <a:pt x="63" y="234"/>
                    </a:lnTo>
                    <a:lnTo>
                      <a:pt x="80" y="243"/>
                    </a:lnTo>
                    <a:lnTo>
                      <a:pt x="80" y="265"/>
                    </a:lnTo>
                    <a:lnTo>
                      <a:pt x="52" y="305"/>
                    </a:lnTo>
                    <a:lnTo>
                      <a:pt x="54" y="322"/>
                    </a:lnTo>
                    <a:lnTo>
                      <a:pt x="82" y="344"/>
                    </a:lnTo>
                    <a:lnTo>
                      <a:pt x="123" y="327"/>
                    </a:lnTo>
                    <a:lnTo>
                      <a:pt x="142" y="331"/>
                    </a:lnTo>
                    <a:lnTo>
                      <a:pt x="189" y="340"/>
                    </a:lnTo>
                    <a:lnTo>
                      <a:pt x="232" y="366"/>
                    </a:lnTo>
                    <a:lnTo>
                      <a:pt x="259" y="375"/>
                    </a:lnTo>
                    <a:lnTo>
                      <a:pt x="355" y="356"/>
                    </a:lnTo>
                    <a:lnTo>
                      <a:pt x="446" y="273"/>
                    </a:lnTo>
                    <a:lnTo>
                      <a:pt x="408" y="349"/>
                    </a:lnTo>
                    <a:lnTo>
                      <a:pt x="325" y="364"/>
                    </a:lnTo>
                    <a:lnTo>
                      <a:pt x="431" y="303"/>
                    </a:lnTo>
                    <a:lnTo>
                      <a:pt x="393" y="273"/>
                    </a:lnTo>
                    <a:lnTo>
                      <a:pt x="281" y="260"/>
                    </a:lnTo>
                    <a:lnTo>
                      <a:pt x="197" y="247"/>
                    </a:lnTo>
                    <a:lnTo>
                      <a:pt x="153" y="238"/>
                    </a:lnTo>
                    <a:lnTo>
                      <a:pt x="161" y="221"/>
                    </a:lnTo>
                    <a:lnTo>
                      <a:pt x="186" y="199"/>
                    </a:lnTo>
                    <a:lnTo>
                      <a:pt x="180" y="172"/>
                    </a:lnTo>
                    <a:lnTo>
                      <a:pt x="156" y="146"/>
                    </a:lnTo>
                    <a:lnTo>
                      <a:pt x="156" y="124"/>
                    </a:lnTo>
                    <a:lnTo>
                      <a:pt x="169" y="75"/>
                    </a:lnTo>
                    <a:lnTo>
                      <a:pt x="147" y="167"/>
                    </a:lnTo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17" name="Freeform 110"/>
              <p:cNvSpPr>
                <a:spLocks noChangeAspect="1"/>
              </p:cNvSpPr>
              <p:nvPr/>
            </p:nvSpPr>
            <p:spPr bwMode="auto">
              <a:xfrm>
                <a:off x="1440" y="2304"/>
                <a:ext cx="470" cy="320"/>
              </a:xfrm>
              <a:custGeom>
                <a:avLst/>
                <a:gdLst>
                  <a:gd name="T0" fmla="*/ 88 w 470"/>
                  <a:gd name="T1" fmla="*/ 0 h 320"/>
                  <a:gd name="T2" fmla="*/ 48 w 470"/>
                  <a:gd name="T3" fmla="*/ 9 h 320"/>
                  <a:gd name="T4" fmla="*/ 13 w 470"/>
                  <a:gd name="T5" fmla="*/ 77 h 320"/>
                  <a:gd name="T6" fmla="*/ 0 w 470"/>
                  <a:gd name="T7" fmla="*/ 133 h 320"/>
                  <a:gd name="T8" fmla="*/ 8 w 470"/>
                  <a:gd name="T9" fmla="*/ 133 h 320"/>
                  <a:gd name="T10" fmla="*/ 19 w 470"/>
                  <a:gd name="T11" fmla="*/ 124 h 320"/>
                  <a:gd name="T12" fmla="*/ 31 w 470"/>
                  <a:gd name="T13" fmla="*/ 133 h 320"/>
                  <a:gd name="T14" fmla="*/ 25 w 470"/>
                  <a:gd name="T15" fmla="*/ 152 h 320"/>
                  <a:gd name="T16" fmla="*/ 17 w 470"/>
                  <a:gd name="T17" fmla="*/ 181 h 320"/>
                  <a:gd name="T18" fmla="*/ 23 w 470"/>
                  <a:gd name="T19" fmla="*/ 206 h 320"/>
                  <a:gd name="T20" fmla="*/ 35 w 470"/>
                  <a:gd name="T21" fmla="*/ 200 h 320"/>
                  <a:gd name="T22" fmla="*/ 40 w 470"/>
                  <a:gd name="T23" fmla="*/ 220 h 320"/>
                  <a:gd name="T24" fmla="*/ 35 w 470"/>
                  <a:gd name="T25" fmla="*/ 253 h 320"/>
                  <a:gd name="T26" fmla="*/ 40 w 470"/>
                  <a:gd name="T27" fmla="*/ 301 h 320"/>
                  <a:gd name="T28" fmla="*/ 48 w 470"/>
                  <a:gd name="T29" fmla="*/ 320 h 320"/>
                  <a:gd name="T30" fmla="*/ 65 w 470"/>
                  <a:gd name="T31" fmla="*/ 320 h 320"/>
                  <a:gd name="T32" fmla="*/ 88 w 470"/>
                  <a:gd name="T33" fmla="*/ 306 h 320"/>
                  <a:gd name="T34" fmla="*/ 103 w 470"/>
                  <a:gd name="T35" fmla="*/ 301 h 320"/>
                  <a:gd name="T36" fmla="*/ 111 w 470"/>
                  <a:gd name="T37" fmla="*/ 291 h 320"/>
                  <a:gd name="T38" fmla="*/ 132 w 470"/>
                  <a:gd name="T39" fmla="*/ 282 h 320"/>
                  <a:gd name="T40" fmla="*/ 178 w 470"/>
                  <a:gd name="T41" fmla="*/ 291 h 320"/>
                  <a:gd name="T42" fmla="*/ 195 w 470"/>
                  <a:gd name="T43" fmla="*/ 301 h 320"/>
                  <a:gd name="T44" fmla="*/ 204 w 470"/>
                  <a:gd name="T45" fmla="*/ 277 h 320"/>
                  <a:gd name="T46" fmla="*/ 394 w 470"/>
                  <a:gd name="T47" fmla="*/ 264 h 320"/>
                  <a:gd name="T48" fmla="*/ 470 w 470"/>
                  <a:gd name="T49" fmla="*/ 219 h 320"/>
                  <a:gd name="T50" fmla="*/ 341 w 470"/>
                  <a:gd name="T51" fmla="*/ 205 h 320"/>
                  <a:gd name="T52" fmla="*/ 265 w 470"/>
                  <a:gd name="T53" fmla="*/ 205 h 320"/>
                  <a:gd name="T54" fmla="*/ 197 w 470"/>
                  <a:gd name="T55" fmla="*/ 205 h 320"/>
                  <a:gd name="T56" fmla="*/ 181 w 470"/>
                  <a:gd name="T57" fmla="*/ 177 h 320"/>
                  <a:gd name="T58" fmla="*/ 135 w 470"/>
                  <a:gd name="T59" fmla="*/ 177 h 320"/>
                  <a:gd name="T60" fmla="*/ 120 w 470"/>
                  <a:gd name="T61" fmla="*/ 172 h 320"/>
                  <a:gd name="T62" fmla="*/ 101 w 470"/>
                  <a:gd name="T63" fmla="*/ 162 h 320"/>
                  <a:gd name="T64" fmla="*/ 94 w 470"/>
                  <a:gd name="T65" fmla="*/ 143 h 320"/>
                  <a:gd name="T66" fmla="*/ 97 w 470"/>
                  <a:gd name="T67" fmla="*/ 124 h 320"/>
                  <a:gd name="T68" fmla="*/ 93 w 470"/>
                  <a:gd name="T69" fmla="*/ 106 h 320"/>
                  <a:gd name="T70" fmla="*/ 84 w 470"/>
                  <a:gd name="T71" fmla="*/ 91 h 320"/>
                  <a:gd name="T72" fmla="*/ 90 w 470"/>
                  <a:gd name="T73" fmla="*/ 67 h 320"/>
                  <a:gd name="T74" fmla="*/ 107 w 470"/>
                  <a:gd name="T75" fmla="*/ 52 h 320"/>
                  <a:gd name="T76" fmla="*/ 105 w 470"/>
                  <a:gd name="T77" fmla="*/ 29 h 320"/>
                  <a:gd name="T78" fmla="*/ 88 w 470"/>
                  <a:gd name="T79" fmla="*/ 0 h 320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w 470"/>
                  <a:gd name="T121" fmla="*/ 0 h 320"/>
                  <a:gd name="T122" fmla="*/ 470 w 470"/>
                  <a:gd name="T123" fmla="*/ 320 h 320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T120" t="T121" r="T122" b="T123"/>
                <a:pathLst>
                  <a:path w="470" h="320">
                    <a:moveTo>
                      <a:pt x="88" y="0"/>
                    </a:moveTo>
                    <a:lnTo>
                      <a:pt x="48" y="9"/>
                    </a:lnTo>
                    <a:lnTo>
                      <a:pt x="13" y="77"/>
                    </a:lnTo>
                    <a:lnTo>
                      <a:pt x="0" y="133"/>
                    </a:lnTo>
                    <a:lnTo>
                      <a:pt x="8" y="133"/>
                    </a:lnTo>
                    <a:lnTo>
                      <a:pt x="19" y="124"/>
                    </a:lnTo>
                    <a:lnTo>
                      <a:pt x="31" y="133"/>
                    </a:lnTo>
                    <a:lnTo>
                      <a:pt x="25" y="152"/>
                    </a:lnTo>
                    <a:lnTo>
                      <a:pt x="17" y="181"/>
                    </a:lnTo>
                    <a:lnTo>
                      <a:pt x="23" y="206"/>
                    </a:lnTo>
                    <a:lnTo>
                      <a:pt x="35" y="200"/>
                    </a:lnTo>
                    <a:lnTo>
                      <a:pt x="40" y="220"/>
                    </a:lnTo>
                    <a:lnTo>
                      <a:pt x="35" y="253"/>
                    </a:lnTo>
                    <a:lnTo>
                      <a:pt x="40" y="301"/>
                    </a:lnTo>
                    <a:lnTo>
                      <a:pt x="48" y="320"/>
                    </a:lnTo>
                    <a:lnTo>
                      <a:pt x="65" y="320"/>
                    </a:lnTo>
                    <a:lnTo>
                      <a:pt x="88" y="306"/>
                    </a:lnTo>
                    <a:lnTo>
                      <a:pt x="103" y="301"/>
                    </a:lnTo>
                    <a:lnTo>
                      <a:pt x="111" y="291"/>
                    </a:lnTo>
                    <a:lnTo>
                      <a:pt x="132" y="282"/>
                    </a:lnTo>
                    <a:lnTo>
                      <a:pt x="178" y="291"/>
                    </a:lnTo>
                    <a:lnTo>
                      <a:pt x="195" y="301"/>
                    </a:lnTo>
                    <a:lnTo>
                      <a:pt x="204" y="277"/>
                    </a:lnTo>
                    <a:lnTo>
                      <a:pt x="394" y="264"/>
                    </a:lnTo>
                    <a:lnTo>
                      <a:pt x="470" y="219"/>
                    </a:lnTo>
                    <a:lnTo>
                      <a:pt x="341" y="205"/>
                    </a:lnTo>
                    <a:lnTo>
                      <a:pt x="265" y="205"/>
                    </a:lnTo>
                    <a:lnTo>
                      <a:pt x="197" y="205"/>
                    </a:lnTo>
                    <a:lnTo>
                      <a:pt x="181" y="177"/>
                    </a:lnTo>
                    <a:lnTo>
                      <a:pt x="135" y="177"/>
                    </a:lnTo>
                    <a:lnTo>
                      <a:pt x="120" y="172"/>
                    </a:lnTo>
                    <a:lnTo>
                      <a:pt x="101" y="162"/>
                    </a:lnTo>
                    <a:lnTo>
                      <a:pt x="94" y="143"/>
                    </a:lnTo>
                    <a:lnTo>
                      <a:pt x="97" y="124"/>
                    </a:lnTo>
                    <a:lnTo>
                      <a:pt x="93" y="106"/>
                    </a:lnTo>
                    <a:lnTo>
                      <a:pt x="84" y="91"/>
                    </a:lnTo>
                    <a:lnTo>
                      <a:pt x="90" y="67"/>
                    </a:lnTo>
                    <a:lnTo>
                      <a:pt x="107" y="52"/>
                    </a:lnTo>
                    <a:lnTo>
                      <a:pt x="105" y="29"/>
                    </a:lnTo>
                    <a:lnTo>
                      <a:pt x="88" y="0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53614" name="Text Box 111"/>
            <p:cNvSpPr txBox="1">
              <a:spLocks noChangeArrowheads="1"/>
            </p:cNvSpPr>
            <p:nvPr/>
          </p:nvSpPr>
          <p:spPr bwMode="auto">
            <a:xfrm>
              <a:off x="528" y="2160"/>
              <a:ext cx="867" cy="28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Base </a:t>
              </a:r>
              <a:r>
                <a:rPr lang="en-US" altLang="en-US" sz="2400" i="0" dirty="0"/>
                <a:t>case</a:t>
              </a:r>
              <a:endParaRPr lang="en-CA" altLang="en-US" sz="2400" i="0" dirty="0"/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A9170144-873C-4E7A-A77A-6071575FC6F1}"/>
              </a:ext>
            </a:extLst>
          </p:cNvPr>
          <p:cNvGrpSpPr/>
          <p:nvPr/>
        </p:nvGrpSpPr>
        <p:grpSpPr>
          <a:xfrm>
            <a:off x="152400" y="4283075"/>
            <a:ext cx="1493838" cy="1431925"/>
            <a:chOff x="152400" y="4283075"/>
            <a:chExt cx="1493838" cy="1431925"/>
          </a:xfrm>
        </p:grpSpPr>
        <p:grpSp>
          <p:nvGrpSpPr>
            <p:cNvPr id="153607" name="Group 8"/>
            <p:cNvGrpSpPr>
              <a:grpSpLocks noChangeAspect="1"/>
            </p:cNvGrpSpPr>
            <p:nvPr/>
          </p:nvGrpSpPr>
          <p:grpSpPr bwMode="auto">
            <a:xfrm>
              <a:off x="152400" y="4283075"/>
              <a:ext cx="1493838" cy="1431925"/>
              <a:chOff x="624" y="1776"/>
              <a:chExt cx="2352" cy="2256"/>
            </a:xfrm>
          </p:grpSpPr>
          <p:sp>
            <p:nvSpPr>
              <p:cNvPr id="153638" name="Rectangle 9"/>
              <p:cNvSpPr>
                <a:spLocks noChangeAspect="1" noChangeArrowheads="1"/>
              </p:cNvSpPr>
              <p:nvPr/>
            </p:nvSpPr>
            <p:spPr bwMode="auto">
              <a:xfrm>
                <a:off x="816" y="1776"/>
                <a:ext cx="2160" cy="1056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grpSp>
            <p:nvGrpSpPr>
              <p:cNvPr id="153639" name="Group 10"/>
              <p:cNvGrpSpPr>
                <a:grpSpLocks noChangeAspect="1"/>
              </p:cNvGrpSpPr>
              <p:nvPr/>
            </p:nvGrpSpPr>
            <p:grpSpPr bwMode="auto">
              <a:xfrm>
                <a:off x="624" y="2352"/>
                <a:ext cx="278" cy="672"/>
                <a:chOff x="864" y="465"/>
                <a:chExt cx="1046" cy="2358"/>
              </a:xfrm>
            </p:grpSpPr>
            <p:grpSp>
              <p:nvGrpSpPr>
                <p:cNvPr id="153691" name="Group 11"/>
                <p:cNvGrpSpPr>
                  <a:grpSpLocks noChangeAspect="1"/>
                </p:cNvGrpSpPr>
                <p:nvPr/>
              </p:nvGrpSpPr>
              <p:grpSpPr bwMode="auto">
                <a:xfrm>
                  <a:off x="864" y="465"/>
                  <a:ext cx="1008" cy="2319"/>
                  <a:chOff x="587" y="528"/>
                  <a:chExt cx="1008" cy="2319"/>
                </a:xfrm>
              </p:grpSpPr>
              <p:grpSp>
                <p:nvGrpSpPr>
                  <p:cNvPr id="153694" name="Group 12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587" y="528"/>
                    <a:ext cx="1008" cy="2319"/>
                    <a:chOff x="587" y="528"/>
                    <a:chExt cx="1008" cy="2319"/>
                  </a:xfrm>
                </p:grpSpPr>
                <p:grpSp>
                  <p:nvGrpSpPr>
                    <p:cNvPr id="153696" name="Group 13"/>
                    <p:cNvGrpSpPr>
                      <a:grpSpLocks noChangeAspect="1"/>
                    </p:cNvGrpSpPr>
                    <p:nvPr/>
                  </p:nvGrpSpPr>
                  <p:grpSpPr bwMode="auto">
                    <a:xfrm>
                      <a:off x="587" y="528"/>
                      <a:ext cx="1008" cy="2319"/>
                      <a:chOff x="1151" y="1104"/>
                      <a:chExt cx="686" cy="1741"/>
                    </a:xfrm>
                  </p:grpSpPr>
                  <p:sp>
                    <p:nvSpPr>
                      <p:cNvPr id="153703" name="Freeform 14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321" y="1581"/>
                        <a:ext cx="304" cy="566"/>
                      </a:xfrm>
                      <a:custGeom>
                        <a:avLst/>
                        <a:gdLst>
                          <a:gd name="T0" fmla="*/ 7 w 304"/>
                          <a:gd name="T1" fmla="*/ 174 h 566"/>
                          <a:gd name="T2" fmla="*/ 18 w 304"/>
                          <a:gd name="T3" fmla="*/ 122 h 566"/>
                          <a:gd name="T4" fmla="*/ 42 w 304"/>
                          <a:gd name="T5" fmla="*/ 83 h 566"/>
                          <a:gd name="T6" fmla="*/ 81 w 304"/>
                          <a:gd name="T7" fmla="*/ 45 h 566"/>
                          <a:gd name="T8" fmla="*/ 148 w 304"/>
                          <a:gd name="T9" fmla="*/ 7 h 566"/>
                          <a:gd name="T10" fmla="*/ 205 w 304"/>
                          <a:gd name="T11" fmla="*/ 0 h 566"/>
                          <a:gd name="T12" fmla="*/ 255 w 304"/>
                          <a:gd name="T13" fmla="*/ 10 h 566"/>
                          <a:gd name="T14" fmla="*/ 290 w 304"/>
                          <a:gd name="T15" fmla="*/ 31 h 566"/>
                          <a:gd name="T16" fmla="*/ 304 w 304"/>
                          <a:gd name="T17" fmla="*/ 59 h 566"/>
                          <a:gd name="T18" fmla="*/ 304 w 304"/>
                          <a:gd name="T19" fmla="*/ 87 h 566"/>
                          <a:gd name="T20" fmla="*/ 290 w 304"/>
                          <a:gd name="T21" fmla="*/ 118 h 566"/>
                          <a:gd name="T22" fmla="*/ 262 w 304"/>
                          <a:gd name="T23" fmla="*/ 146 h 566"/>
                          <a:gd name="T24" fmla="*/ 223 w 304"/>
                          <a:gd name="T25" fmla="*/ 181 h 566"/>
                          <a:gd name="T26" fmla="*/ 201 w 304"/>
                          <a:gd name="T27" fmla="*/ 215 h 566"/>
                          <a:gd name="T28" fmla="*/ 194 w 304"/>
                          <a:gd name="T29" fmla="*/ 240 h 566"/>
                          <a:gd name="T30" fmla="*/ 194 w 304"/>
                          <a:gd name="T31" fmla="*/ 260 h 566"/>
                          <a:gd name="T32" fmla="*/ 205 w 304"/>
                          <a:gd name="T33" fmla="*/ 295 h 566"/>
                          <a:gd name="T34" fmla="*/ 230 w 304"/>
                          <a:gd name="T35" fmla="*/ 344 h 566"/>
                          <a:gd name="T36" fmla="*/ 247 w 304"/>
                          <a:gd name="T37" fmla="*/ 399 h 566"/>
                          <a:gd name="T38" fmla="*/ 251 w 304"/>
                          <a:gd name="T39" fmla="*/ 438 h 566"/>
                          <a:gd name="T40" fmla="*/ 244 w 304"/>
                          <a:gd name="T41" fmla="*/ 479 h 566"/>
                          <a:gd name="T42" fmla="*/ 233 w 304"/>
                          <a:gd name="T43" fmla="*/ 510 h 566"/>
                          <a:gd name="T44" fmla="*/ 201 w 304"/>
                          <a:gd name="T45" fmla="*/ 545 h 566"/>
                          <a:gd name="T46" fmla="*/ 173 w 304"/>
                          <a:gd name="T47" fmla="*/ 559 h 566"/>
                          <a:gd name="T48" fmla="*/ 141 w 304"/>
                          <a:gd name="T49" fmla="*/ 566 h 566"/>
                          <a:gd name="T50" fmla="*/ 113 w 304"/>
                          <a:gd name="T51" fmla="*/ 563 h 566"/>
                          <a:gd name="T52" fmla="*/ 92 w 304"/>
                          <a:gd name="T53" fmla="*/ 549 h 566"/>
                          <a:gd name="T54" fmla="*/ 67 w 304"/>
                          <a:gd name="T55" fmla="*/ 521 h 566"/>
                          <a:gd name="T56" fmla="*/ 42 w 304"/>
                          <a:gd name="T57" fmla="*/ 472 h 566"/>
                          <a:gd name="T58" fmla="*/ 14 w 304"/>
                          <a:gd name="T59" fmla="*/ 392 h 566"/>
                          <a:gd name="T60" fmla="*/ 4 w 304"/>
                          <a:gd name="T61" fmla="*/ 333 h 566"/>
                          <a:gd name="T62" fmla="*/ 0 w 304"/>
                          <a:gd name="T63" fmla="*/ 257 h 566"/>
                          <a:gd name="T64" fmla="*/ 0 w 304"/>
                          <a:gd name="T65" fmla="*/ 222 h 566"/>
                          <a:gd name="T66" fmla="*/ 7 w 304"/>
                          <a:gd name="T67" fmla="*/ 174 h 56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w 304"/>
                          <a:gd name="T103" fmla="*/ 0 h 566"/>
                          <a:gd name="T104" fmla="*/ 304 w 304"/>
                          <a:gd name="T105" fmla="*/ 566 h 566"/>
                        </a:gdLst>
                        <a:ahLst/>
                        <a:cxnLst>
                          <a:cxn ang="T68">
                            <a:pos x="T0" y="T1"/>
                          </a:cxn>
                          <a:cxn ang="T69">
                            <a:pos x="T2" y="T3"/>
                          </a:cxn>
                          <a:cxn ang="T70">
                            <a:pos x="T4" y="T5"/>
                          </a:cxn>
                          <a:cxn ang="T71">
                            <a:pos x="T6" y="T7"/>
                          </a:cxn>
                          <a:cxn ang="T72">
                            <a:pos x="T8" y="T9"/>
                          </a:cxn>
                          <a:cxn ang="T73">
                            <a:pos x="T10" y="T11"/>
                          </a:cxn>
                          <a:cxn ang="T74">
                            <a:pos x="T12" y="T13"/>
                          </a:cxn>
                          <a:cxn ang="T75">
                            <a:pos x="T14" y="T15"/>
                          </a:cxn>
                          <a:cxn ang="T76">
                            <a:pos x="T16" y="T17"/>
                          </a:cxn>
                          <a:cxn ang="T77">
                            <a:pos x="T18" y="T19"/>
                          </a:cxn>
                          <a:cxn ang="T78">
                            <a:pos x="T20" y="T21"/>
                          </a:cxn>
                          <a:cxn ang="T79">
                            <a:pos x="T22" y="T23"/>
                          </a:cxn>
                          <a:cxn ang="T80">
                            <a:pos x="T24" y="T25"/>
                          </a:cxn>
                          <a:cxn ang="T81">
                            <a:pos x="T26" y="T27"/>
                          </a:cxn>
                          <a:cxn ang="T82">
                            <a:pos x="T28" y="T29"/>
                          </a:cxn>
                          <a:cxn ang="T83">
                            <a:pos x="T30" y="T31"/>
                          </a:cxn>
                          <a:cxn ang="T84">
                            <a:pos x="T32" y="T33"/>
                          </a:cxn>
                          <a:cxn ang="T85">
                            <a:pos x="T34" y="T35"/>
                          </a:cxn>
                          <a:cxn ang="T86">
                            <a:pos x="T36" y="T37"/>
                          </a:cxn>
                          <a:cxn ang="T87">
                            <a:pos x="T38" y="T39"/>
                          </a:cxn>
                          <a:cxn ang="T88">
                            <a:pos x="T40" y="T41"/>
                          </a:cxn>
                          <a:cxn ang="T89">
                            <a:pos x="T42" y="T43"/>
                          </a:cxn>
                          <a:cxn ang="T90">
                            <a:pos x="T44" y="T45"/>
                          </a:cxn>
                          <a:cxn ang="T91">
                            <a:pos x="T46" y="T47"/>
                          </a:cxn>
                          <a:cxn ang="T92">
                            <a:pos x="T48" y="T49"/>
                          </a:cxn>
                          <a:cxn ang="T93">
                            <a:pos x="T50" y="T51"/>
                          </a:cxn>
                          <a:cxn ang="T94">
                            <a:pos x="T52" y="T53"/>
                          </a:cxn>
                          <a:cxn ang="T95">
                            <a:pos x="T54" y="T55"/>
                          </a:cxn>
                          <a:cxn ang="T96">
                            <a:pos x="T56" y="T57"/>
                          </a:cxn>
                          <a:cxn ang="T97">
                            <a:pos x="T58" y="T59"/>
                          </a:cxn>
                          <a:cxn ang="T98">
                            <a:pos x="T60" y="T61"/>
                          </a:cxn>
                          <a:cxn ang="T99">
                            <a:pos x="T62" y="T63"/>
                          </a:cxn>
                          <a:cxn ang="T100">
                            <a:pos x="T64" y="T65"/>
                          </a:cxn>
                          <a:cxn ang="T101">
                            <a:pos x="T66" y="T67"/>
                          </a:cxn>
                        </a:cxnLst>
                        <a:rect l="T102" t="T103" r="T104" b="T105"/>
                        <a:pathLst>
                          <a:path w="304" h="566">
                            <a:moveTo>
                              <a:pt x="7" y="174"/>
                            </a:moveTo>
                            <a:lnTo>
                              <a:pt x="18" y="122"/>
                            </a:lnTo>
                            <a:lnTo>
                              <a:pt x="42" y="83"/>
                            </a:lnTo>
                            <a:lnTo>
                              <a:pt x="81" y="45"/>
                            </a:lnTo>
                            <a:lnTo>
                              <a:pt x="148" y="7"/>
                            </a:lnTo>
                            <a:lnTo>
                              <a:pt x="205" y="0"/>
                            </a:lnTo>
                            <a:lnTo>
                              <a:pt x="255" y="10"/>
                            </a:lnTo>
                            <a:lnTo>
                              <a:pt x="290" y="31"/>
                            </a:lnTo>
                            <a:lnTo>
                              <a:pt x="304" y="59"/>
                            </a:lnTo>
                            <a:lnTo>
                              <a:pt x="304" y="87"/>
                            </a:lnTo>
                            <a:lnTo>
                              <a:pt x="290" y="118"/>
                            </a:lnTo>
                            <a:lnTo>
                              <a:pt x="262" y="146"/>
                            </a:lnTo>
                            <a:lnTo>
                              <a:pt x="223" y="181"/>
                            </a:lnTo>
                            <a:lnTo>
                              <a:pt x="201" y="215"/>
                            </a:lnTo>
                            <a:lnTo>
                              <a:pt x="194" y="240"/>
                            </a:lnTo>
                            <a:lnTo>
                              <a:pt x="194" y="260"/>
                            </a:lnTo>
                            <a:lnTo>
                              <a:pt x="205" y="295"/>
                            </a:lnTo>
                            <a:lnTo>
                              <a:pt x="230" y="344"/>
                            </a:lnTo>
                            <a:lnTo>
                              <a:pt x="247" y="399"/>
                            </a:lnTo>
                            <a:lnTo>
                              <a:pt x="251" y="438"/>
                            </a:lnTo>
                            <a:lnTo>
                              <a:pt x="244" y="479"/>
                            </a:lnTo>
                            <a:lnTo>
                              <a:pt x="233" y="510"/>
                            </a:lnTo>
                            <a:lnTo>
                              <a:pt x="201" y="545"/>
                            </a:lnTo>
                            <a:lnTo>
                              <a:pt x="173" y="559"/>
                            </a:lnTo>
                            <a:lnTo>
                              <a:pt x="141" y="566"/>
                            </a:lnTo>
                            <a:lnTo>
                              <a:pt x="113" y="563"/>
                            </a:lnTo>
                            <a:lnTo>
                              <a:pt x="92" y="549"/>
                            </a:lnTo>
                            <a:lnTo>
                              <a:pt x="67" y="521"/>
                            </a:lnTo>
                            <a:lnTo>
                              <a:pt x="42" y="472"/>
                            </a:lnTo>
                            <a:lnTo>
                              <a:pt x="14" y="392"/>
                            </a:lnTo>
                            <a:lnTo>
                              <a:pt x="4" y="333"/>
                            </a:lnTo>
                            <a:lnTo>
                              <a:pt x="0" y="257"/>
                            </a:lnTo>
                            <a:lnTo>
                              <a:pt x="0" y="222"/>
                            </a:lnTo>
                            <a:lnTo>
                              <a:pt x="7" y="174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4" name="Freeform 15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151" y="1619"/>
                        <a:ext cx="249" cy="572"/>
                      </a:xfrm>
                      <a:custGeom>
                        <a:avLst/>
                        <a:gdLst>
                          <a:gd name="T0" fmla="*/ 25 w 249"/>
                          <a:gd name="T1" fmla="*/ 65 h 572"/>
                          <a:gd name="T2" fmla="*/ 7 w 249"/>
                          <a:gd name="T3" fmla="*/ 44 h 572"/>
                          <a:gd name="T4" fmla="*/ 0 w 249"/>
                          <a:gd name="T5" fmla="*/ 27 h 572"/>
                          <a:gd name="T6" fmla="*/ 11 w 249"/>
                          <a:gd name="T7" fmla="*/ 7 h 572"/>
                          <a:gd name="T8" fmla="*/ 28 w 249"/>
                          <a:gd name="T9" fmla="*/ 0 h 572"/>
                          <a:gd name="T10" fmla="*/ 60 w 249"/>
                          <a:gd name="T11" fmla="*/ 0 h 572"/>
                          <a:gd name="T12" fmla="*/ 96 w 249"/>
                          <a:gd name="T13" fmla="*/ 24 h 572"/>
                          <a:gd name="T14" fmla="*/ 132 w 249"/>
                          <a:gd name="T15" fmla="*/ 61 h 572"/>
                          <a:gd name="T16" fmla="*/ 192 w 249"/>
                          <a:gd name="T17" fmla="*/ 140 h 572"/>
                          <a:gd name="T18" fmla="*/ 231 w 249"/>
                          <a:gd name="T19" fmla="*/ 204 h 572"/>
                          <a:gd name="T20" fmla="*/ 249 w 249"/>
                          <a:gd name="T21" fmla="*/ 255 h 572"/>
                          <a:gd name="T22" fmla="*/ 245 w 249"/>
                          <a:gd name="T23" fmla="*/ 283 h 572"/>
                          <a:gd name="T24" fmla="*/ 224 w 249"/>
                          <a:gd name="T25" fmla="*/ 320 h 572"/>
                          <a:gd name="T26" fmla="*/ 181 w 249"/>
                          <a:gd name="T27" fmla="*/ 347 h 572"/>
                          <a:gd name="T28" fmla="*/ 110 w 249"/>
                          <a:gd name="T29" fmla="*/ 371 h 572"/>
                          <a:gd name="T30" fmla="*/ 75 w 249"/>
                          <a:gd name="T31" fmla="*/ 395 h 572"/>
                          <a:gd name="T32" fmla="*/ 60 w 249"/>
                          <a:gd name="T33" fmla="*/ 415 h 572"/>
                          <a:gd name="T34" fmla="*/ 68 w 249"/>
                          <a:gd name="T35" fmla="*/ 436 h 572"/>
                          <a:gd name="T36" fmla="*/ 107 w 249"/>
                          <a:gd name="T37" fmla="*/ 456 h 572"/>
                          <a:gd name="T38" fmla="*/ 139 w 249"/>
                          <a:gd name="T39" fmla="*/ 497 h 572"/>
                          <a:gd name="T40" fmla="*/ 153 w 249"/>
                          <a:gd name="T41" fmla="*/ 538 h 572"/>
                          <a:gd name="T42" fmla="*/ 149 w 249"/>
                          <a:gd name="T43" fmla="*/ 558 h 572"/>
                          <a:gd name="T44" fmla="*/ 117 w 249"/>
                          <a:gd name="T45" fmla="*/ 572 h 572"/>
                          <a:gd name="T46" fmla="*/ 107 w 249"/>
                          <a:gd name="T47" fmla="*/ 572 h 572"/>
                          <a:gd name="T48" fmla="*/ 92 w 249"/>
                          <a:gd name="T49" fmla="*/ 535 h 572"/>
                          <a:gd name="T50" fmla="*/ 85 w 249"/>
                          <a:gd name="T51" fmla="*/ 494 h 572"/>
                          <a:gd name="T52" fmla="*/ 64 w 249"/>
                          <a:gd name="T53" fmla="*/ 463 h 572"/>
                          <a:gd name="T54" fmla="*/ 32 w 249"/>
                          <a:gd name="T55" fmla="*/ 446 h 572"/>
                          <a:gd name="T56" fmla="*/ 21 w 249"/>
                          <a:gd name="T57" fmla="*/ 426 h 572"/>
                          <a:gd name="T58" fmla="*/ 25 w 249"/>
                          <a:gd name="T59" fmla="*/ 405 h 572"/>
                          <a:gd name="T60" fmla="*/ 53 w 249"/>
                          <a:gd name="T61" fmla="*/ 371 h 572"/>
                          <a:gd name="T62" fmla="*/ 107 w 249"/>
                          <a:gd name="T63" fmla="*/ 351 h 572"/>
                          <a:gd name="T64" fmla="*/ 157 w 249"/>
                          <a:gd name="T65" fmla="*/ 320 h 572"/>
                          <a:gd name="T66" fmla="*/ 196 w 249"/>
                          <a:gd name="T67" fmla="*/ 286 h 572"/>
                          <a:gd name="T68" fmla="*/ 210 w 249"/>
                          <a:gd name="T69" fmla="*/ 252 h 572"/>
                          <a:gd name="T70" fmla="*/ 206 w 249"/>
                          <a:gd name="T71" fmla="*/ 238 h 572"/>
                          <a:gd name="T72" fmla="*/ 189 w 249"/>
                          <a:gd name="T73" fmla="*/ 208 h 572"/>
                          <a:gd name="T74" fmla="*/ 157 w 249"/>
                          <a:gd name="T75" fmla="*/ 163 h 572"/>
                          <a:gd name="T76" fmla="*/ 121 w 249"/>
                          <a:gd name="T77" fmla="*/ 136 h 572"/>
                          <a:gd name="T78" fmla="*/ 82 w 249"/>
                          <a:gd name="T79" fmla="*/ 106 h 572"/>
                          <a:gd name="T80" fmla="*/ 53 w 249"/>
                          <a:gd name="T81" fmla="*/ 89 h 572"/>
                          <a:gd name="T82" fmla="*/ 25 w 249"/>
                          <a:gd name="T83" fmla="*/ 65 h 572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60000 65536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w 249"/>
                          <a:gd name="T127" fmla="*/ 0 h 572"/>
                          <a:gd name="T128" fmla="*/ 249 w 249"/>
                          <a:gd name="T129" fmla="*/ 572 h 572"/>
                        </a:gdLst>
                        <a:ahLst/>
                        <a:cxnLst>
                          <a:cxn ang="T84">
                            <a:pos x="T0" y="T1"/>
                          </a:cxn>
                          <a:cxn ang="T85">
                            <a:pos x="T2" y="T3"/>
                          </a:cxn>
                          <a:cxn ang="T86">
                            <a:pos x="T4" y="T5"/>
                          </a:cxn>
                          <a:cxn ang="T87">
                            <a:pos x="T6" y="T7"/>
                          </a:cxn>
                          <a:cxn ang="T88">
                            <a:pos x="T8" y="T9"/>
                          </a:cxn>
                          <a:cxn ang="T89">
                            <a:pos x="T10" y="T11"/>
                          </a:cxn>
                          <a:cxn ang="T90">
                            <a:pos x="T12" y="T13"/>
                          </a:cxn>
                          <a:cxn ang="T91">
                            <a:pos x="T14" y="T15"/>
                          </a:cxn>
                          <a:cxn ang="T92">
                            <a:pos x="T16" y="T17"/>
                          </a:cxn>
                          <a:cxn ang="T93">
                            <a:pos x="T18" y="T19"/>
                          </a:cxn>
                          <a:cxn ang="T94">
                            <a:pos x="T20" y="T21"/>
                          </a:cxn>
                          <a:cxn ang="T95">
                            <a:pos x="T22" y="T23"/>
                          </a:cxn>
                          <a:cxn ang="T96">
                            <a:pos x="T24" y="T25"/>
                          </a:cxn>
                          <a:cxn ang="T97">
                            <a:pos x="T26" y="T27"/>
                          </a:cxn>
                          <a:cxn ang="T98">
                            <a:pos x="T28" y="T29"/>
                          </a:cxn>
                          <a:cxn ang="T99">
                            <a:pos x="T30" y="T31"/>
                          </a:cxn>
                          <a:cxn ang="T100">
                            <a:pos x="T32" y="T33"/>
                          </a:cxn>
                          <a:cxn ang="T101">
                            <a:pos x="T34" y="T35"/>
                          </a:cxn>
                          <a:cxn ang="T102">
                            <a:pos x="T36" y="T37"/>
                          </a:cxn>
                          <a:cxn ang="T103">
                            <a:pos x="T38" y="T39"/>
                          </a:cxn>
                          <a:cxn ang="T104">
                            <a:pos x="T40" y="T41"/>
                          </a:cxn>
                          <a:cxn ang="T105">
                            <a:pos x="T42" y="T43"/>
                          </a:cxn>
                          <a:cxn ang="T106">
                            <a:pos x="T44" y="T45"/>
                          </a:cxn>
                          <a:cxn ang="T107">
                            <a:pos x="T46" y="T47"/>
                          </a:cxn>
                          <a:cxn ang="T108">
                            <a:pos x="T48" y="T49"/>
                          </a:cxn>
                          <a:cxn ang="T109">
                            <a:pos x="T50" y="T51"/>
                          </a:cxn>
                          <a:cxn ang="T110">
                            <a:pos x="T52" y="T53"/>
                          </a:cxn>
                          <a:cxn ang="T111">
                            <a:pos x="T54" y="T55"/>
                          </a:cxn>
                          <a:cxn ang="T112">
                            <a:pos x="T56" y="T57"/>
                          </a:cxn>
                          <a:cxn ang="T113">
                            <a:pos x="T58" y="T59"/>
                          </a:cxn>
                          <a:cxn ang="T114">
                            <a:pos x="T60" y="T61"/>
                          </a:cxn>
                          <a:cxn ang="T115">
                            <a:pos x="T62" y="T63"/>
                          </a:cxn>
                          <a:cxn ang="T116">
                            <a:pos x="T64" y="T65"/>
                          </a:cxn>
                          <a:cxn ang="T117">
                            <a:pos x="T66" y="T67"/>
                          </a:cxn>
                          <a:cxn ang="T118">
                            <a:pos x="T68" y="T69"/>
                          </a:cxn>
                          <a:cxn ang="T119">
                            <a:pos x="T70" y="T71"/>
                          </a:cxn>
                          <a:cxn ang="T120">
                            <a:pos x="T72" y="T73"/>
                          </a:cxn>
                          <a:cxn ang="T121">
                            <a:pos x="T74" y="T75"/>
                          </a:cxn>
                          <a:cxn ang="T122">
                            <a:pos x="T76" y="T77"/>
                          </a:cxn>
                          <a:cxn ang="T123">
                            <a:pos x="T78" y="T79"/>
                          </a:cxn>
                          <a:cxn ang="T124">
                            <a:pos x="T80" y="T81"/>
                          </a:cxn>
                          <a:cxn ang="T125">
                            <a:pos x="T82" y="T83"/>
                          </a:cxn>
                        </a:cxnLst>
                        <a:rect l="T126" t="T127" r="T128" b="T129"/>
                        <a:pathLst>
                          <a:path w="249" h="572">
                            <a:moveTo>
                              <a:pt x="25" y="65"/>
                            </a:moveTo>
                            <a:lnTo>
                              <a:pt x="7" y="44"/>
                            </a:lnTo>
                            <a:lnTo>
                              <a:pt x="0" y="27"/>
                            </a:lnTo>
                            <a:lnTo>
                              <a:pt x="11" y="7"/>
                            </a:lnTo>
                            <a:lnTo>
                              <a:pt x="28" y="0"/>
                            </a:lnTo>
                            <a:lnTo>
                              <a:pt x="60" y="0"/>
                            </a:lnTo>
                            <a:lnTo>
                              <a:pt x="96" y="24"/>
                            </a:lnTo>
                            <a:lnTo>
                              <a:pt x="132" y="61"/>
                            </a:lnTo>
                            <a:lnTo>
                              <a:pt x="192" y="140"/>
                            </a:lnTo>
                            <a:lnTo>
                              <a:pt x="231" y="204"/>
                            </a:lnTo>
                            <a:lnTo>
                              <a:pt x="249" y="255"/>
                            </a:lnTo>
                            <a:lnTo>
                              <a:pt x="245" y="283"/>
                            </a:lnTo>
                            <a:lnTo>
                              <a:pt x="224" y="320"/>
                            </a:lnTo>
                            <a:lnTo>
                              <a:pt x="181" y="347"/>
                            </a:lnTo>
                            <a:lnTo>
                              <a:pt x="110" y="371"/>
                            </a:lnTo>
                            <a:lnTo>
                              <a:pt x="75" y="395"/>
                            </a:lnTo>
                            <a:lnTo>
                              <a:pt x="60" y="415"/>
                            </a:lnTo>
                            <a:lnTo>
                              <a:pt x="68" y="436"/>
                            </a:lnTo>
                            <a:lnTo>
                              <a:pt x="107" y="456"/>
                            </a:lnTo>
                            <a:lnTo>
                              <a:pt x="139" y="497"/>
                            </a:lnTo>
                            <a:lnTo>
                              <a:pt x="153" y="538"/>
                            </a:lnTo>
                            <a:lnTo>
                              <a:pt x="149" y="558"/>
                            </a:lnTo>
                            <a:lnTo>
                              <a:pt x="117" y="572"/>
                            </a:lnTo>
                            <a:lnTo>
                              <a:pt x="107" y="572"/>
                            </a:lnTo>
                            <a:lnTo>
                              <a:pt x="92" y="535"/>
                            </a:lnTo>
                            <a:lnTo>
                              <a:pt x="85" y="494"/>
                            </a:lnTo>
                            <a:lnTo>
                              <a:pt x="64" y="463"/>
                            </a:lnTo>
                            <a:lnTo>
                              <a:pt x="32" y="446"/>
                            </a:lnTo>
                            <a:lnTo>
                              <a:pt x="21" y="426"/>
                            </a:lnTo>
                            <a:lnTo>
                              <a:pt x="25" y="405"/>
                            </a:lnTo>
                            <a:lnTo>
                              <a:pt x="53" y="371"/>
                            </a:lnTo>
                            <a:lnTo>
                              <a:pt x="107" y="351"/>
                            </a:lnTo>
                            <a:lnTo>
                              <a:pt x="157" y="320"/>
                            </a:lnTo>
                            <a:lnTo>
                              <a:pt x="196" y="286"/>
                            </a:lnTo>
                            <a:lnTo>
                              <a:pt x="210" y="252"/>
                            </a:lnTo>
                            <a:lnTo>
                              <a:pt x="206" y="238"/>
                            </a:lnTo>
                            <a:lnTo>
                              <a:pt x="189" y="208"/>
                            </a:lnTo>
                            <a:lnTo>
                              <a:pt x="157" y="163"/>
                            </a:lnTo>
                            <a:lnTo>
                              <a:pt x="121" y="136"/>
                            </a:lnTo>
                            <a:lnTo>
                              <a:pt x="82" y="106"/>
                            </a:lnTo>
                            <a:lnTo>
                              <a:pt x="53" y="89"/>
                            </a:lnTo>
                            <a:lnTo>
                              <a:pt x="25" y="65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5" name="Freeform 16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447" y="1581"/>
                        <a:ext cx="362" cy="499"/>
                      </a:xfrm>
                      <a:custGeom>
                        <a:avLst/>
                        <a:gdLst>
                          <a:gd name="T0" fmla="*/ 151 w 362"/>
                          <a:gd name="T1" fmla="*/ 35 h 499"/>
                          <a:gd name="T2" fmla="*/ 221 w 362"/>
                          <a:gd name="T3" fmla="*/ 0 h 499"/>
                          <a:gd name="T4" fmla="*/ 281 w 362"/>
                          <a:gd name="T5" fmla="*/ 0 h 499"/>
                          <a:gd name="T6" fmla="*/ 344 w 362"/>
                          <a:gd name="T7" fmla="*/ 14 h 499"/>
                          <a:gd name="T8" fmla="*/ 362 w 362"/>
                          <a:gd name="T9" fmla="*/ 35 h 499"/>
                          <a:gd name="T10" fmla="*/ 351 w 362"/>
                          <a:gd name="T11" fmla="*/ 59 h 499"/>
                          <a:gd name="T12" fmla="*/ 334 w 362"/>
                          <a:gd name="T13" fmla="*/ 91 h 499"/>
                          <a:gd name="T14" fmla="*/ 302 w 362"/>
                          <a:gd name="T15" fmla="*/ 87 h 499"/>
                          <a:gd name="T16" fmla="*/ 274 w 362"/>
                          <a:gd name="T17" fmla="*/ 77 h 499"/>
                          <a:gd name="T18" fmla="*/ 253 w 362"/>
                          <a:gd name="T19" fmla="*/ 63 h 499"/>
                          <a:gd name="T20" fmla="*/ 232 w 362"/>
                          <a:gd name="T21" fmla="*/ 59 h 499"/>
                          <a:gd name="T22" fmla="*/ 193 w 362"/>
                          <a:gd name="T23" fmla="*/ 70 h 499"/>
                          <a:gd name="T24" fmla="*/ 137 w 362"/>
                          <a:gd name="T25" fmla="*/ 94 h 499"/>
                          <a:gd name="T26" fmla="*/ 91 w 362"/>
                          <a:gd name="T27" fmla="*/ 136 h 499"/>
                          <a:gd name="T28" fmla="*/ 70 w 362"/>
                          <a:gd name="T29" fmla="*/ 164 h 499"/>
                          <a:gd name="T30" fmla="*/ 60 w 362"/>
                          <a:gd name="T31" fmla="*/ 185 h 499"/>
                          <a:gd name="T32" fmla="*/ 60 w 362"/>
                          <a:gd name="T33" fmla="*/ 202 h 499"/>
                          <a:gd name="T34" fmla="*/ 74 w 362"/>
                          <a:gd name="T35" fmla="*/ 220 h 499"/>
                          <a:gd name="T36" fmla="*/ 116 w 362"/>
                          <a:gd name="T37" fmla="*/ 248 h 499"/>
                          <a:gd name="T38" fmla="*/ 155 w 362"/>
                          <a:gd name="T39" fmla="*/ 286 h 499"/>
                          <a:gd name="T40" fmla="*/ 179 w 362"/>
                          <a:gd name="T41" fmla="*/ 325 h 499"/>
                          <a:gd name="T42" fmla="*/ 193 w 362"/>
                          <a:gd name="T43" fmla="*/ 352 h 499"/>
                          <a:gd name="T44" fmla="*/ 186 w 362"/>
                          <a:gd name="T45" fmla="*/ 370 h 499"/>
                          <a:gd name="T46" fmla="*/ 169 w 362"/>
                          <a:gd name="T47" fmla="*/ 387 h 499"/>
                          <a:gd name="T48" fmla="*/ 134 w 362"/>
                          <a:gd name="T49" fmla="*/ 398 h 499"/>
                          <a:gd name="T50" fmla="*/ 95 w 362"/>
                          <a:gd name="T51" fmla="*/ 412 h 499"/>
                          <a:gd name="T52" fmla="*/ 77 w 362"/>
                          <a:gd name="T53" fmla="*/ 433 h 499"/>
                          <a:gd name="T54" fmla="*/ 81 w 362"/>
                          <a:gd name="T55" fmla="*/ 468 h 499"/>
                          <a:gd name="T56" fmla="*/ 53 w 362"/>
                          <a:gd name="T57" fmla="*/ 499 h 499"/>
                          <a:gd name="T58" fmla="*/ 39 w 362"/>
                          <a:gd name="T59" fmla="*/ 489 h 499"/>
                          <a:gd name="T60" fmla="*/ 42 w 362"/>
                          <a:gd name="T61" fmla="*/ 429 h 499"/>
                          <a:gd name="T62" fmla="*/ 67 w 362"/>
                          <a:gd name="T63" fmla="*/ 398 h 499"/>
                          <a:gd name="T64" fmla="*/ 102 w 362"/>
                          <a:gd name="T65" fmla="*/ 373 h 499"/>
                          <a:gd name="T66" fmla="*/ 137 w 362"/>
                          <a:gd name="T67" fmla="*/ 359 h 499"/>
                          <a:gd name="T68" fmla="*/ 155 w 362"/>
                          <a:gd name="T69" fmla="*/ 352 h 499"/>
                          <a:gd name="T70" fmla="*/ 158 w 362"/>
                          <a:gd name="T71" fmla="*/ 342 h 499"/>
                          <a:gd name="T72" fmla="*/ 148 w 362"/>
                          <a:gd name="T73" fmla="*/ 325 h 499"/>
                          <a:gd name="T74" fmla="*/ 112 w 362"/>
                          <a:gd name="T75" fmla="*/ 290 h 499"/>
                          <a:gd name="T76" fmla="*/ 70 w 362"/>
                          <a:gd name="T77" fmla="*/ 262 h 499"/>
                          <a:gd name="T78" fmla="*/ 35 w 362"/>
                          <a:gd name="T79" fmla="*/ 241 h 499"/>
                          <a:gd name="T80" fmla="*/ 7 w 362"/>
                          <a:gd name="T81" fmla="*/ 220 h 499"/>
                          <a:gd name="T82" fmla="*/ 0 w 362"/>
                          <a:gd name="T83" fmla="*/ 195 h 499"/>
                          <a:gd name="T84" fmla="*/ 18 w 362"/>
                          <a:gd name="T85" fmla="*/ 157 h 499"/>
                          <a:gd name="T86" fmla="*/ 56 w 362"/>
                          <a:gd name="T87" fmla="*/ 108 h 499"/>
                          <a:gd name="T88" fmla="*/ 95 w 362"/>
                          <a:gd name="T89" fmla="*/ 70 h 499"/>
                          <a:gd name="T90" fmla="*/ 123 w 362"/>
                          <a:gd name="T91" fmla="*/ 52 h 499"/>
                          <a:gd name="T92" fmla="*/ 151 w 362"/>
                          <a:gd name="T93" fmla="*/ 35 h 499"/>
                          <a:gd name="T94" fmla="*/ 0 60000 65536"/>
                          <a:gd name="T95" fmla="*/ 0 60000 65536"/>
                          <a:gd name="T96" fmla="*/ 0 60000 65536"/>
                          <a:gd name="T97" fmla="*/ 0 60000 65536"/>
                          <a:gd name="T98" fmla="*/ 0 60000 65536"/>
                          <a:gd name="T99" fmla="*/ 0 60000 65536"/>
                          <a:gd name="T100" fmla="*/ 0 60000 65536"/>
                          <a:gd name="T101" fmla="*/ 0 60000 65536"/>
                          <a:gd name="T102" fmla="*/ 0 60000 65536"/>
                          <a:gd name="T103" fmla="*/ 0 60000 65536"/>
                          <a:gd name="T104" fmla="*/ 0 60000 65536"/>
                          <a:gd name="T105" fmla="*/ 0 60000 65536"/>
                          <a:gd name="T106" fmla="*/ 0 60000 65536"/>
                          <a:gd name="T107" fmla="*/ 0 60000 65536"/>
                          <a:gd name="T108" fmla="*/ 0 60000 65536"/>
                          <a:gd name="T109" fmla="*/ 0 60000 65536"/>
                          <a:gd name="T110" fmla="*/ 0 60000 65536"/>
                          <a:gd name="T111" fmla="*/ 0 60000 65536"/>
                          <a:gd name="T112" fmla="*/ 0 60000 65536"/>
                          <a:gd name="T113" fmla="*/ 0 60000 65536"/>
                          <a:gd name="T114" fmla="*/ 0 60000 65536"/>
                          <a:gd name="T115" fmla="*/ 0 60000 65536"/>
                          <a:gd name="T116" fmla="*/ 0 60000 65536"/>
                          <a:gd name="T117" fmla="*/ 0 60000 65536"/>
                          <a:gd name="T118" fmla="*/ 0 60000 65536"/>
                          <a:gd name="T119" fmla="*/ 0 60000 65536"/>
                          <a:gd name="T120" fmla="*/ 0 60000 65536"/>
                          <a:gd name="T121" fmla="*/ 0 60000 65536"/>
                          <a:gd name="T122" fmla="*/ 0 60000 65536"/>
                          <a:gd name="T123" fmla="*/ 0 60000 65536"/>
                          <a:gd name="T124" fmla="*/ 0 60000 65536"/>
                          <a:gd name="T125" fmla="*/ 0 60000 65536"/>
                          <a:gd name="T126" fmla="*/ 0 60000 65536"/>
                          <a:gd name="T127" fmla="*/ 0 60000 65536"/>
                          <a:gd name="T128" fmla="*/ 0 60000 65536"/>
                          <a:gd name="T129" fmla="*/ 0 60000 65536"/>
                          <a:gd name="T130" fmla="*/ 0 60000 65536"/>
                          <a:gd name="T131" fmla="*/ 0 60000 65536"/>
                          <a:gd name="T132" fmla="*/ 0 60000 65536"/>
                          <a:gd name="T133" fmla="*/ 0 60000 65536"/>
                          <a:gd name="T134" fmla="*/ 0 60000 65536"/>
                          <a:gd name="T135" fmla="*/ 0 60000 65536"/>
                          <a:gd name="T136" fmla="*/ 0 60000 65536"/>
                          <a:gd name="T137" fmla="*/ 0 60000 65536"/>
                          <a:gd name="T138" fmla="*/ 0 60000 65536"/>
                          <a:gd name="T139" fmla="*/ 0 60000 65536"/>
                          <a:gd name="T140" fmla="*/ 0 60000 65536"/>
                          <a:gd name="T141" fmla="*/ 0 w 362"/>
                          <a:gd name="T142" fmla="*/ 0 h 499"/>
                          <a:gd name="T143" fmla="*/ 362 w 362"/>
                          <a:gd name="T144" fmla="*/ 499 h 499"/>
                        </a:gdLst>
                        <a:ahLst/>
                        <a:cxnLst>
                          <a:cxn ang="T94">
                            <a:pos x="T0" y="T1"/>
                          </a:cxn>
                          <a:cxn ang="T95">
                            <a:pos x="T2" y="T3"/>
                          </a:cxn>
                          <a:cxn ang="T96">
                            <a:pos x="T4" y="T5"/>
                          </a:cxn>
                          <a:cxn ang="T97">
                            <a:pos x="T6" y="T7"/>
                          </a:cxn>
                          <a:cxn ang="T98">
                            <a:pos x="T8" y="T9"/>
                          </a:cxn>
                          <a:cxn ang="T99">
                            <a:pos x="T10" y="T11"/>
                          </a:cxn>
                          <a:cxn ang="T100">
                            <a:pos x="T12" y="T13"/>
                          </a:cxn>
                          <a:cxn ang="T101">
                            <a:pos x="T14" y="T15"/>
                          </a:cxn>
                          <a:cxn ang="T102">
                            <a:pos x="T16" y="T17"/>
                          </a:cxn>
                          <a:cxn ang="T103">
                            <a:pos x="T18" y="T19"/>
                          </a:cxn>
                          <a:cxn ang="T104">
                            <a:pos x="T20" y="T21"/>
                          </a:cxn>
                          <a:cxn ang="T105">
                            <a:pos x="T22" y="T23"/>
                          </a:cxn>
                          <a:cxn ang="T106">
                            <a:pos x="T24" y="T25"/>
                          </a:cxn>
                          <a:cxn ang="T107">
                            <a:pos x="T26" y="T27"/>
                          </a:cxn>
                          <a:cxn ang="T108">
                            <a:pos x="T28" y="T29"/>
                          </a:cxn>
                          <a:cxn ang="T109">
                            <a:pos x="T30" y="T31"/>
                          </a:cxn>
                          <a:cxn ang="T110">
                            <a:pos x="T32" y="T33"/>
                          </a:cxn>
                          <a:cxn ang="T111">
                            <a:pos x="T34" y="T35"/>
                          </a:cxn>
                          <a:cxn ang="T112">
                            <a:pos x="T36" y="T37"/>
                          </a:cxn>
                          <a:cxn ang="T113">
                            <a:pos x="T38" y="T39"/>
                          </a:cxn>
                          <a:cxn ang="T114">
                            <a:pos x="T40" y="T41"/>
                          </a:cxn>
                          <a:cxn ang="T115">
                            <a:pos x="T42" y="T43"/>
                          </a:cxn>
                          <a:cxn ang="T116">
                            <a:pos x="T44" y="T45"/>
                          </a:cxn>
                          <a:cxn ang="T117">
                            <a:pos x="T46" y="T47"/>
                          </a:cxn>
                          <a:cxn ang="T118">
                            <a:pos x="T48" y="T49"/>
                          </a:cxn>
                          <a:cxn ang="T119">
                            <a:pos x="T50" y="T51"/>
                          </a:cxn>
                          <a:cxn ang="T120">
                            <a:pos x="T52" y="T53"/>
                          </a:cxn>
                          <a:cxn ang="T121">
                            <a:pos x="T54" y="T55"/>
                          </a:cxn>
                          <a:cxn ang="T122">
                            <a:pos x="T56" y="T57"/>
                          </a:cxn>
                          <a:cxn ang="T123">
                            <a:pos x="T58" y="T59"/>
                          </a:cxn>
                          <a:cxn ang="T124">
                            <a:pos x="T60" y="T61"/>
                          </a:cxn>
                          <a:cxn ang="T125">
                            <a:pos x="T62" y="T63"/>
                          </a:cxn>
                          <a:cxn ang="T126">
                            <a:pos x="T64" y="T65"/>
                          </a:cxn>
                          <a:cxn ang="T127">
                            <a:pos x="T66" y="T67"/>
                          </a:cxn>
                          <a:cxn ang="T128">
                            <a:pos x="T68" y="T69"/>
                          </a:cxn>
                          <a:cxn ang="T129">
                            <a:pos x="T70" y="T71"/>
                          </a:cxn>
                          <a:cxn ang="T130">
                            <a:pos x="T72" y="T73"/>
                          </a:cxn>
                          <a:cxn ang="T131">
                            <a:pos x="T74" y="T75"/>
                          </a:cxn>
                          <a:cxn ang="T132">
                            <a:pos x="T76" y="T77"/>
                          </a:cxn>
                          <a:cxn ang="T133">
                            <a:pos x="T78" y="T79"/>
                          </a:cxn>
                          <a:cxn ang="T134">
                            <a:pos x="T80" y="T81"/>
                          </a:cxn>
                          <a:cxn ang="T135">
                            <a:pos x="T82" y="T83"/>
                          </a:cxn>
                          <a:cxn ang="T136">
                            <a:pos x="T84" y="T85"/>
                          </a:cxn>
                          <a:cxn ang="T137">
                            <a:pos x="T86" y="T87"/>
                          </a:cxn>
                          <a:cxn ang="T138">
                            <a:pos x="T88" y="T89"/>
                          </a:cxn>
                          <a:cxn ang="T139">
                            <a:pos x="T90" y="T91"/>
                          </a:cxn>
                          <a:cxn ang="T140">
                            <a:pos x="T92" y="T93"/>
                          </a:cxn>
                        </a:cxnLst>
                        <a:rect l="T141" t="T142" r="T143" b="T144"/>
                        <a:pathLst>
                          <a:path w="362" h="499">
                            <a:moveTo>
                              <a:pt x="151" y="35"/>
                            </a:moveTo>
                            <a:lnTo>
                              <a:pt x="221" y="0"/>
                            </a:lnTo>
                            <a:lnTo>
                              <a:pt x="281" y="0"/>
                            </a:lnTo>
                            <a:lnTo>
                              <a:pt x="344" y="14"/>
                            </a:lnTo>
                            <a:lnTo>
                              <a:pt x="362" y="35"/>
                            </a:lnTo>
                            <a:lnTo>
                              <a:pt x="351" y="59"/>
                            </a:lnTo>
                            <a:lnTo>
                              <a:pt x="334" y="91"/>
                            </a:lnTo>
                            <a:lnTo>
                              <a:pt x="302" y="87"/>
                            </a:lnTo>
                            <a:lnTo>
                              <a:pt x="274" y="77"/>
                            </a:lnTo>
                            <a:lnTo>
                              <a:pt x="253" y="63"/>
                            </a:lnTo>
                            <a:lnTo>
                              <a:pt x="232" y="59"/>
                            </a:lnTo>
                            <a:lnTo>
                              <a:pt x="193" y="70"/>
                            </a:lnTo>
                            <a:lnTo>
                              <a:pt x="137" y="94"/>
                            </a:lnTo>
                            <a:lnTo>
                              <a:pt x="91" y="136"/>
                            </a:lnTo>
                            <a:lnTo>
                              <a:pt x="70" y="164"/>
                            </a:lnTo>
                            <a:lnTo>
                              <a:pt x="60" y="185"/>
                            </a:lnTo>
                            <a:lnTo>
                              <a:pt x="60" y="202"/>
                            </a:lnTo>
                            <a:lnTo>
                              <a:pt x="74" y="220"/>
                            </a:lnTo>
                            <a:lnTo>
                              <a:pt x="116" y="248"/>
                            </a:lnTo>
                            <a:lnTo>
                              <a:pt x="155" y="286"/>
                            </a:lnTo>
                            <a:lnTo>
                              <a:pt x="179" y="325"/>
                            </a:lnTo>
                            <a:lnTo>
                              <a:pt x="193" y="352"/>
                            </a:lnTo>
                            <a:lnTo>
                              <a:pt x="186" y="370"/>
                            </a:lnTo>
                            <a:lnTo>
                              <a:pt x="169" y="387"/>
                            </a:lnTo>
                            <a:lnTo>
                              <a:pt x="134" y="398"/>
                            </a:lnTo>
                            <a:lnTo>
                              <a:pt x="95" y="412"/>
                            </a:lnTo>
                            <a:lnTo>
                              <a:pt x="77" y="433"/>
                            </a:lnTo>
                            <a:lnTo>
                              <a:pt x="81" y="468"/>
                            </a:lnTo>
                            <a:lnTo>
                              <a:pt x="53" y="499"/>
                            </a:lnTo>
                            <a:lnTo>
                              <a:pt x="39" y="489"/>
                            </a:lnTo>
                            <a:lnTo>
                              <a:pt x="42" y="429"/>
                            </a:lnTo>
                            <a:lnTo>
                              <a:pt x="67" y="398"/>
                            </a:lnTo>
                            <a:lnTo>
                              <a:pt x="102" y="373"/>
                            </a:lnTo>
                            <a:lnTo>
                              <a:pt x="137" y="359"/>
                            </a:lnTo>
                            <a:lnTo>
                              <a:pt x="155" y="352"/>
                            </a:lnTo>
                            <a:lnTo>
                              <a:pt x="158" y="342"/>
                            </a:lnTo>
                            <a:lnTo>
                              <a:pt x="148" y="325"/>
                            </a:lnTo>
                            <a:lnTo>
                              <a:pt x="112" y="290"/>
                            </a:lnTo>
                            <a:lnTo>
                              <a:pt x="70" y="262"/>
                            </a:lnTo>
                            <a:lnTo>
                              <a:pt x="35" y="241"/>
                            </a:lnTo>
                            <a:lnTo>
                              <a:pt x="7" y="220"/>
                            </a:lnTo>
                            <a:lnTo>
                              <a:pt x="0" y="195"/>
                            </a:lnTo>
                            <a:lnTo>
                              <a:pt x="18" y="157"/>
                            </a:lnTo>
                            <a:lnTo>
                              <a:pt x="56" y="108"/>
                            </a:lnTo>
                            <a:lnTo>
                              <a:pt x="95" y="70"/>
                            </a:lnTo>
                            <a:lnTo>
                              <a:pt x="123" y="52"/>
                            </a:lnTo>
                            <a:lnTo>
                              <a:pt x="151" y="35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6" name="Freeform 17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376" y="2005"/>
                        <a:ext cx="229" cy="840"/>
                      </a:xfrm>
                      <a:custGeom>
                        <a:avLst/>
                        <a:gdLst>
                          <a:gd name="T0" fmla="*/ 132 w 229"/>
                          <a:gd name="T1" fmla="*/ 69 h 840"/>
                          <a:gd name="T2" fmla="*/ 136 w 229"/>
                          <a:gd name="T3" fmla="*/ 21 h 840"/>
                          <a:gd name="T4" fmla="*/ 168 w 229"/>
                          <a:gd name="T5" fmla="*/ 0 h 840"/>
                          <a:gd name="T6" fmla="*/ 204 w 229"/>
                          <a:gd name="T7" fmla="*/ 3 h 840"/>
                          <a:gd name="T8" fmla="*/ 225 w 229"/>
                          <a:gd name="T9" fmla="*/ 21 h 840"/>
                          <a:gd name="T10" fmla="*/ 229 w 229"/>
                          <a:gd name="T11" fmla="*/ 90 h 840"/>
                          <a:gd name="T12" fmla="*/ 218 w 229"/>
                          <a:gd name="T13" fmla="*/ 266 h 840"/>
                          <a:gd name="T14" fmla="*/ 204 w 229"/>
                          <a:gd name="T15" fmla="*/ 373 h 840"/>
                          <a:gd name="T16" fmla="*/ 222 w 229"/>
                          <a:gd name="T17" fmla="*/ 460 h 840"/>
                          <a:gd name="T18" fmla="*/ 225 w 229"/>
                          <a:gd name="T19" fmla="*/ 546 h 840"/>
                          <a:gd name="T20" fmla="*/ 215 w 229"/>
                          <a:gd name="T21" fmla="*/ 633 h 840"/>
                          <a:gd name="T22" fmla="*/ 197 w 229"/>
                          <a:gd name="T23" fmla="*/ 743 h 840"/>
                          <a:gd name="T24" fmla="*/ 204 w 229"/>
                          <a:gd name="T25" fmla="*/ 802 h 840"/>
                          <a:gd name="T26" fmla="*/ 186 w 229"/>
                          <a:gd name="T27" fmla="*/ 812 h 840"/>
                          <a:gd name="T28" fmla="*/ 72 w 229"/>
                          <a:gd name="T29" fmla="*/ 833 h 840"/>
                          <a:gd name="T30" fmla="*/ 43 w 229"/>
                          <a:gd name="T31" fmla="*/ 840 h 840"/>
                          <a:gd name="T32" fmla="*/ 0 w 229"/>
                          <a:gd name="T33" fmla="*/ 816 h 840"/>
                          <a:gd name="T34" fmla="*/ 0 w 229"/>
                          <a:gd name="T35" fmla="*/ 802 h 840"/>
                          <a:gd name="T36" fmla="*/ 125 w 229"/>
                          <a:gd name="T37" fmla="*/ 795 h 840"/>
                          <a:gd name="T38" fmla="*/ 168 w 229"/>
                          <a:gd name="T39" fmla="*/ 778 h 840"/>
                          <a:gd name="T40" fmla="*/ 172 w 229"/>
                          <a:gd name="T41" fmla="*/ 740 h 840"/>
                          <a:gd name="T42" fmla="*/ 175 w 229"/>
                          <a:gd name="T43" fmla="*/ 622 h 840"/>
                          <a:gd name="T44" fmla="*/ 165 w 229"/>
                          <a:gd name="T45" fmla="*/ 525 h 840"/>
                          <a:gd name="T46" fmla="*/ 154 w 229"/>
                          <a:gd name="T47" fmla="*/ 408 h 840"/>
                          <a:gd name="T48" fmla="*/ 157 w 229"/>
                          <a:gd name="T49" fmla="*/ 335 h 840"/>
                          <a:gd name="T50" fmla="*/ 165 w 229"/>
                          <a:gd name="T51" fmla="*/ 242 h 840"/>
                          <a:gd name="T52" fmla="*/ 147 w 229"/>
                          <a:gd name="T53" fmla="*/ 152 h 840"/>
                          <a:gd name="T54" fmla="*/ 132 w 229"/>
                          <a:gd name="T55" fmla="*/ 69 h 840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w 229"/>
                          <a:gd name="T85" fmla="*/ 0 h 840"/>
                          <a:gd name="T86" fmla="*/ 229 w 229"/>
                          <a:gd name="T87" fmla="*/ 840 h 840"/>
                        </a:gdLst>
                        <a:ahLst/>
                        <a:cxnLst>
                          <a:cxn ang="T56">
                            <a:pos x="T0" y="T1"/>
                          </a:cxn>
                          <a:cxn ang="T57">
                            <a:pos x="T2" y="T3"/>
                          </a:cxn>
                          <a:cxn ang="T58">
                            <a:pos x="T4" y="T5"/>
                          </a:cxn>
                          <a:cxn ang="T59">
                            <a:pos x="T6" y="T7"/>
                          </a:cxn>
                          <a:cxn ang="T60">
                            <a:pos x="T8" y="T9"/>
                          </a:cxn>
                          <a:cxn ang="T61">
                            <a:pos x="T10" y="T11"/>
                          </a:cxn>
                          <a:cxn ang="T62">
                            <a:pos x="T12" y="T13"/>
                          </a:cxn>
                          <a:cxn ang="T63">
                            <a:pos x="T14" y="T15"/>
                          </a:cxn>
                          <a:cxn ang="T64">
                            <a:pos x="T16" y="T17"/>
                          </a:cxn>
                          <a:cxn ang="T65">
                            <a:pos x="T18" y="T19"/>
                          </a:cxn>
                          <a:cxn ang="T66">
                            <a:pos x="T20" y="T21"/>
                          </a:cxn>
                          <a:cxn ang="T67">
                            <a:pos x="T22" y="T23"/>
                          </a:cxn>
                          <a:cxn ang="T68">
                            <a:pos x="T24" y="T25"/>
                          </a:cxn>
                          <a:cxn ang="T69">
                            <a:pos x="T26" y="T27"/>
                          </a:cxn>
                          <a:cxn ang="T70">
                            <a:pos x="T28" y="T29"/>
                          </a:cxn>
                          <a:cxn ang="T71">
                            <a:pos x="T30" y="T31"/>
                          </a:cxn>
                          <a:cxn ang="T72">
                            <a:pos x="T32" y="T33"/>
                          </a:cxn>
                          <a:cxn ang="T73">
                            <a:pos x="T34" y="T35"/>
                          </a:cxn>
                          <a:cxn ang="T74">
                            <a:pos x="T36" y="T37"/>
                          </a:cxn>
                          <a:cxn ang="T75">
                            <a:pos x="T38" y="T39"/>
                          </a:cxn>
                          <a:cxn ang="T76">
                            <a:pos x="T40" y="T41"/>
                          </a:cxn>
                          <a:cxn ang="T77">
                            <a:pos x="T42" y="T43"/>
                          </a:cxn>
                          <a:cxn ang="T78">
                            <a:pos x="T44" y="T45"/>
                          </a:cxn>
                          <a:cxn ang="T79">
                            <a:pos x="T46" y="T47"/>
                          </a:cxn>
                          <a:cxn ang="T80">
                            <a:pos x="T48" y="T49"/>
                          </a:cxn>
                          <a:cxn ang="T81">
                            <a:pos x="T50" y="T51"/>
                          </a:cxn>
                          <a:cxn ang="T82">
                            <a:pos x="T52" y="T53"/>
                          </a:cxn>
                          <a:cxn ang="T83">
                            <a:pos x="T54" y="T55"/>
                          </a:cxn>
                        </a:cxnLst>
                        <a:rect l="T84" t="T85" r="T86" b="T87"/>
                        <a:pathLst>
                          <a:path w="229" h="840">
                            <a:moveTo>
                              <a:pt x="132" y="69"/>
                            </a:moveTo>
                            <a:lnTo>
                              <a:pt x="136" y="21"/>
                            </a:lnTo>
                            <a:lnTo>
                              <a:pt x="168" y="0"/>
                            </a:lnTo>
                            <a:lnTo>
                              <a:pt x="204" y="3"/>
                            </a:lnTo>
                            <a:lnTo>
                              <a:pt x="225" y="21"/>
                            </a:lnTo>
                            <a:lnTo>
                              <a:pt x="229" y="90"/>
                            </a:lnTo>
                            <a:lnTo>
                              <a:pt x="218" y="266"/>
                            </a:lnTo>
                            <a:lnTo>
                              <a:pt x="204" y="373"/>
                            </a:lnTo>
                            <a:lnTo>
                              <a:pt x="222" y="460"/>
                            </a:lnTo>
                            <a:lnTo>
                              <a:pt x="225" y="546"/>
                            </a:lnTo>
                            <a:lnTo>
                              <a:pt x="215" y="633"/>
                            </a:lnTo>
                            <a:lnTo>
                              <a:pt x="197" y="743"/>
                            </a:lnTo>
                            <a:lnTo>
                              <a:pt x="204" y="802"/>
                            </a:lnTo>
                            <a:lnTo>
                              <a:pt x="186" y="812"/>
                            </a:lnTo>
                            <a:lnTo>
                              <a:pt x="72" y="833"/>
                            </a:lnTo>
                            <a:lnTo>
                              <a:pt x="43" y="840"/>
                            </a:lnTo>
                            <a:lnTo>
                              <a:pt x="0" y="816"/>
                            </a:lnTo>
                            <a:lnTo>
                              <a:pt x="0" y="802"/>
                            </a:lnTo>
                            <a:lnTo>
                              <a:pt x="125" y="795"/>
                            </a:lnTo>
                            <a:lnTo>
                              <a:pt x="168" y="778"/>
                            </a:lnTo>
                            <a:lnTo>
                              <a:pt x="172" y="740"/>
                            </a:lnTo>
                            <a:lnTo>
                              <a:pt x="175" y="622"/>
                            </a:lnTo>
                            <a:lnTo>
                              <a:pt x="165" y="525"/>
                            </a:lnTo>
                            <a:lnTo>
                              <a:pt x="154" y="408"/>
                            </a:lnTo>
                            <a:lnTo>
                              <a:pt x="157" y="335"/>
                            </a:lnTo>
                            <a:lnTo>
                              <a:pt x="165" y="242"/>
                            </a:lnTo>
                            <a:lnTo>
                              <a:pt x="147" y="152"/>
                            </a:lnTo>
                            <a:lnTo>
                              <a:pt x="132" y="69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7" name="Freeform 18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390" y="2033"/>
                        <a:ext cx="447" cy="658"/>
                      </a:xfrm>
                      <a:custGeom>
                        <a:avLst/>
                        <a:gdLst>
                          <a:gd name="T0" fmla="*/ 212 w 447"/>
                          <a:gd name="T1" fmla="*/ 268 h 658"/>
                          <a:gd name="T2" fmla="*/ 212 w 447"/>
                          <a:gd name="T3" fmla="*/ 233 h 658"/>
                          <a:gd name="T4" fmla="*/ 230 w 447"/>
                          <a:gd name="T5" fmla="*/ 174 h 658"/>
                          <a:gd name="T6" fmla="*/ 284 w 447"/>
                          <a:gd name="T7" fmla="*/ 80 h 658"/>
                          <a:gd name="T8" fmla="*/ 370 w 447"/>
                          <a:gd name="T9" fmla="*/ 0 h 658"/>
                          <a:gd name="T10" fmla="*/ 424 w 447"/>
                          <a:gd name="T11" fmla="*/ 0 h 658"/>
                          <a:gd name="T12" fmla="*/ 447 w 447"/>
                          <a:gd name="T13" fmla="*/ 38 h 658"/>
                          <a:gd name="T14" fmla="*/ 415 w 447"/>
                          <a:gd name="T15" fmla="*/ 91 h 658"/>
                          <a:gd name="T16" fmla="*/ 348 w 447"/>
                          <a:gd name="T17" fmla="*/ 129 h 658"/>
                          <a:gd name="T18" fmla="*/ 307 w 447"/>
                          <a:gd name="T19" fmla="*/ 167 h 658"/>
                          <a:gd name="T20" fmla="*/ 266 w 447"/>
                          <a:gd name="T21" fmla="*/ 223 h 658"/>
                          <a:gd name="T22" fmla="*/ 257 w 447"/>
                          <a:gd name="T23" fmla="*/ 261 h 658"/>
                          <a:gd name="T24" fmla="*/ 262 w 447"/>
                          <a:gd name="T25" fmla="*/ 303 h 658"/>
                          <a:gd name="T26" fmla="*/ 284 w 447"/>
                          <a:gd name="T27" fmla="*/ 373 h 658"/>
                          <a:gd name="T28" fmla="*/ 289 w 447"/>
                          <a:gd name="T29" fmla="*/ 449 h 658"/>
                          <a:gd name="T30" fmla="*/ 280 w 447"/>
                          <a:gd name="T31" fmla="*/ 547 h 658"/>
                          <a:gd name="T32" fmla="*/ 257 w 447"/>
                          <a:gd name="T33" fmla="*/ 616 h 658"/>
                          <a:gd name="T34" fmla="*/ 217 w 447"/>
                          <a:gd name="T35" fmla="*/ 658 h 658"/>
                          <a:gd name="T36" fmla="*/ 190 w 447"/>
                          <a:gd name="T37" fmla="*/ 658 h 658"/>
                          <a:gd name="T38" fmla="*/ 104 w 447"/>
                          <a:gd name="T39" fmla="*/ 637 h 658"/>
                          <a:gd name="T40" fmla="*/ 27 w 447"/>
                          <a:gd name="T41" fmla="*/ 634 h 658"/>
                          <a:gd name="T42" fmla="*/ 0 w 447"/>
                          <a:gd name="T43" fmla="*/ 620 h 658"/>
                          <a:gd name="T44" fmla="*/ 50 w 447"/>
                          <a:gd name="T45" fmla="*/ 606 h 658"/>
                          <a:gd name="T46" fmla="*/ 131 w 447"/>
                          <a:gd name="T47" fmla="*/ 609 h 658"/>
                          <a:gd name="T48" fmla="*/ 181 w 447"/>
                          <a:gd name="T49" fmla="*/ 623 h 658"/>
                          <a:gd name="T50" fmla="*/ 212 w 447"/>
                          <a:gd name="T51" fmla="*/ 613 h 658"/>
                          <a:gd name="T52" fmla="*/ 244 w 447"/>
                          <a:gd name="T53" fmla="*/ 557 h 658"/>
                          <a:gd name="T54" fmla="*/ 248 w 447"/>
                          <a:gd name="T55" fmla="*/ 477 h 658"/>
                          <a:gd name="T56" fmla="*/ 239 w 447"/>
                          <a:gd name="T57" fmla="*/ 404 h 658"/>
                          <a:gd name="T58" fmla="*/ 212 w 447"/>
                          <a:gd name="T59" fmla="*/ 317 h 658"/>
                          <a:gd name="T60" fmla="*/ 212 w 447"/>
                          <a:gd name="T61" fmla="*/ 268 h 658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60000 65536"/>
                          <a:gd name="T76" fmla="*/ 0 60000 65536"/>
                          <a:gd name="T77" fmla="*/ 0 60000 65536"/>
                          <a:gd name="T78" fmla="*/ 0 60000 65536"/>
                          <a:gd name="T79" fmla="*/ 0 60000 65536"/>
                          <a:gd name="T80" fmla="*/ 0 60000 65536"/>
                          <a:gd name="T81" fmla="*/ 0 60000 65536"/>
                          <a:gd name="T82" fmla="*/ 0 60000 65536"/>
                          <a:gd name="T83" fmla="*/ 0 60000 65536"/>
                          <a:gd name="T84" fmla="*/ 0 60000 65536"/>
                          <a:gd name="T85" fmla="*/ 0 60000 65536"/>
                          <a:gd name="T86" fmla="*/ 0 60000 65536"/>
                          <a:gd name="T87" fmla="*/ 0 60000 65536"/>
                          <a:gd name="T88" fmla="*/ 0 60000 65536"/>
                          <a:gd name="T89" fmla="*/ 0 60000 65536"/>
                          <a:gd name="T90" fmla="*/ 0 60000 65536"/>
                          <a:gd name="T91" fmla="*/ 0 60000 65536"/>
                          <a:gd name="T92" fmla="*/ 0 60000 65536"/>
                          <a:gd name="T93" fmla="*/ 0 w 447"/>
                          <a:gd name="T94" fmla="*/ 0 h 658"/>
                          <a:gd name="T95" fmla="*/ 447 w 447"/>
                          <a:gd name="T96" fmla="*/ 658 h 658"/>
                        </a:gdLst>
                        <a:ahLst/>
                        <a:cxnLst>
                          <a:cxn ang="T62">
                            <a:pos x="T0" y="T1"/>
                          </a:cxn>
                          <a:cxn ang="T63">
                            <a:pos x="T2" y="T3"/>
                          </a:cxn>
                          <a:cxn ang="T64">
                            <a:pos x="T4" y="T5"/>
                          </a:cxn>
                          <a:cxn ang="T65">
                            <a:pos x="T6" y="T7"/>
                          </a:cxn>
                          <a:cxn ang="T66">
                            <a:pos x="T8" y="T9"/>
                          </a:cxn>
                          <a:cxn ang="T67">
                            <a:pos x="T10" y="T11"/>
                          </a:cxn>
                          <a:cxn ang="T68">
                            <a:pos x="T12" y="T13"/>
                          </a:cxn>
                          <a:cxn ang="T69">
                            <a:pos x="T14" y="T15"/>
                          </a:cxn>
                          <a:cxn ang="T70">
                            <a:pos x="T16" y="T17"/>
                          </a:cxn>
                          <a:cxn ang="T71">
                            <a:pos x="T18" y="T19"/>
                          </a:cxn>
                          <a:cxn ang="T72">
                            <a:pos x="T20" y="T21"/>
                          </a:cxn>
                          <a:cxn ang="T73">
                            <a:pos x="T22" y="T23"/>
                          </a:cxn>
                          <a:cxn ang="T74">
                            <a:pos x="T24" y="T25"/>
                          </a:cxn>
                          <a:cxn ang="T75">
                            <a:pos x="T26" y="T27"/>
                          </a:cxn>
                          <a:cxn ang="T76">
                            <a:pos x="T28" y="T29"/>
                          </a:cxn>
                          <a:cxn ang="T77">
                            <a:pos x="T30" y="T31"/>
                          </a:cxn>
                          <a:cxn ang="T78">
                            <a:pos x="T32" y="T33"/>
                          </a:cxn>
                          <a:cxn ang="T79">
                            <a:pos x="T34" y="T35"/>
                          </a:cxn>
                          <a:cxn ang="T80">
                            <a:pos x="T36" y="T37"/>
                          </a:cxn>
                          <a:cxn ang="T81">
                            <a:pos x="T38" y="T39"/>
                          </a:cxn>
                          <a:cxn ang="T82">
                            <a:pos x="T40" y="T41"/>
                          </a:cxn>
                          <a:cxn ang="T83">
                            <a:pos x="T42" y="T43"/>
                          </a:cxn>
                          <a:cxn ang="T84">
                            <a:pos x="T44" y="T45"/>
                          </a:cxn>
                          <a:cxn ang="T85">
                            <a:pos x="T46" y="T47"/>
                          </a:cxn>
                          <a:cxn ang="T86">
                            <a:pos x="T48" y="T49"/>
                          </a:cxn>
                          <a:cxn ang="T87">
                            <a:pos x="T50" y="T51"/>
                          </a:cxn>
                          <a:cxn ang="T88">
                            <a:pos x="T52" y="T53"/>
                          </a:cxn>
                          <a:cxn ang="T89">
                            <a:pos x="T54" y="T55"/>
                          </a:cxn>
                          <a:cxn ang="T90">
                            <a:pos x="T56" y="T57"/>
                          </a:cxn>
                          <a:cxn ang="T91">
                            <a:pos x="T58" y="T59"/>
                          </a:cxn>
                          <a:cxn ang="T92">
                            <a:pos x="T60" y="T61"/>
                          </a:cxn>
                        </a:cxnLst>
                        <a:rect l="T93" t="T94" r="T95" b="T96"/>
                        <a:pathLst>
                          <a:path w="447" h="658">
                            <a:moveTo>
                              <a:pt x="212" y="268"/>
                            </a:moveTo>
                            <a:lnTo>
                              <a:pt x="212" y="233"/>
                            </a:lnTo>
                            <a:lnTo>
                              <a:pt x="230" y="174"/>
                            </a:lnTo>
                            <a:lnTo>
                              <a:pt x="284" y="80"/>
                            </a:lnTo>
                            <a:lnTo>
                              <a:pt x="370" y="0"/>
                            </a:lnTo>
                            <a:lnTo>
                              <a:pt x="424" y="0"/>
                            </a:lnTo>
                            <a:lnTo>
                              <a:pt x="447" y="38"/>
                            </a:lnTo>
                            <a:lnTo>
                              <a:pt x="415" y="91"/>
                            </a:lnTo>
                            <a:lnTo>
                              <a:pt x="348" y="129"/>
                            </a:lnTo>
                            <a:lnTo>
                              <a:pt x="307" y="167"/>
                            </a:lnTo>
                            <a:lnTo>
                              <a:pt x="266" y="223"/>
                            </a:lnTo>
                            <a:lnTo>
                              <a:pt x="257" y="261"/>
                            </a:lnTo>
                            <a:lnTo>
                              <a:pt x="262" y="303"/>
                            </a:lnTo>
                            <a:lnTo>
                              <a:pt x="284" y="373"/>
                            </a:lnTo>
                            <a:lnTo>
                              <a:pt x="289" y="449"/>
                            </a:lnTo>
                            <a:lnTo>
                              <a:pt x="280" y="547"/>
                            </a:lnTo>
                            <a:lnTo>
                              <a:pt x="257" y="616"/>
                            </a:lnTo>
                            <a:lnTo>
                              <a:pt x="217" y="658"/>
                            </a:lnTo>
                            <a:lnTo>
                              <a:pt x="190" y="658"/>
                            </a:lnTo>
                            <a:lnTo>
                              <a:pt x="104" y="637"/>
                            </a:lnTo>
                            <a:lnTo>
                              <a:pt x="27" y="634"/>
                            </a:lnTo>
                            <a:lnTo>
                              <a:pt x="0" y="620"/>
                            </a:lnTo>
                            <a:lnTo>
                              <a:pt x="50" y="606"/>
                            </a:lnTo>
                            <a:lnTo>
                              <a:pt x="131" y="609"/>
                            </a:lnTo>
                            <a:lnTo>
                              <a:pt x="181" y="623"/>
                            </a:lnTo>
                            <a:lnTo>
                              <a:pt x="212" y="613"/>
                            </a:lnTo>
                            <a:lnTo>
                              <a:pt x="244" y="557"/>
                            </a:lnTo>
                            <a:lnTo>
                              <a:pt x="248" y="477"/>
                            </a:lnTo>
                            <a:lnTo>
                              <a:pt x="239" y="404"/>
                            </a:lnTo>
                            <a:lnTo>
                              <a:pt x="212" y="317"/>
                            </a:lnTo>
                            <a:lnTo>
                              <a:pt x="212" y="268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sp>
                    <p:nvSpPr>
                      <p:cNvPr id="153708" name="Freeform 19"/>
                      <p:cNvSpPr>
                        <a:spLocks noChangeAspect="1"/>
                      </p:cNvSpPr>
                      <p:nvPr/>
                    </p:nvSpPr>
                    <p:spPr bwMode="auto">
                      <a:xfrm flipH="1">
                        <a:off x="1353" y="1223"/>
                        <a:ext cx="282" cy="326"/>
                      </a:xfrm>
                      <a:custGeom>
                        <a:avLst/>
                        <a:gdLst>
                          <a:gd name="T0" fmla="*/ 81 w 282"/>
                          <a:gd name="T1" fmla="*/ 137 h 326"/>
                          <a:gd name="T2" fmla="*/ 78 w 282"/>
                          <a:gd name="T3" fmla="*/ 84 h 326"/>
                          <a:gd name="T4" fmla="*/ 88 w 282"/>
                          <a:gd name="T5" fmla="*/ 35 h 326"/>
                          <a:gd name="T6" fmla="*/ 127 w 282"/>
                          <a:gd name="T7" fmla="*/ 7 h 326"/>
                          <a:gd name="T8" fmla="*/ 173 w 282"/>
                          <a:gd name="T9" fmla="*/ 0 h 326"/>
                          <a:gd name="T10" fmla="*/ 208 w 282"/>
                          <a:gd name="T11" fmla="*/ 4 h 326"/>
                          <a:gd name="T12" fmla="*/ 240 w 282"/>
                          <a:gd name="T13" fmla="*/ 25 h 326"/>
                          <a:gd name="T14" fmla="*/ 257 w 282"/>
                          <a:gd name="T15" fmla="*/ 60 h 326"/>
                          <a:gd name="T16" fmla="*/ 278 w 282"/>
                          <a:gd name="T17" fmla="*/ 130 h 326"/>
                          <a:gd name="T18" fmla="*/ 282 w 282"/>
                          <a:gd name="T19" fmla="*/ 207 h 326"/>
                          <a:gd name="T20" fmla="*/ 271 w 282"/>
                          <a:gd name="T21" fmla="*/ 263 h 326"/>
                          <a:gd name="T22" fmla="*/ 250 w 282"/>
                          <a:gd name="T23" fmla="*/ 298 h 326"/>
                          <a:gd name="T24" fmla="*/ 215 w 282"/>
                          <a:gd name="T25" fmla="*/ 319 h 326"/>
                          <a:gd name="T26" fmla="*/ 187 w 282"/>
                          <a:gd name="T27" fmla="*/ 326 h 326"/>
                          <a:gd name="T28" fmla="*/ 145 w 282"/>
                          <a:gd name="T29" fmla="*/ 315 h 326"/>
                          <a:gd name="T30" fmla="*/ 123 w 282"/>
                          <a:gd name="T31" fmla="*/ 284 h 326"/>
                          <a:gd name="T32" fmla="*/ 102 w 282"/>
                          <a:gd name="T33" fmla="*/ 238 h 326"/>
                          <a:gd name="T34" fmla="*/ 85 w 282"/>
                          <a:gd name="T35" fmla="*/ 186 h 326"/>
                          <a:gd name="T36" fmla="*/ 53 w 282"/>
                          <a:gd name="T37" fmla="*/ 207 h 326"/>
                          <a:gd name="T38" fmla="*/ 18 w 282"/>
                          <a:gd name="T39" fmla="*/ 221 h 326"/>
                          <a:gd name="T40" fmla="*/ 4 w 282"/>
                          <a:gd name="T41" fmla="*/ 221 h 326"/>
                          <a:gd name="T42" fmla="*/ 0 w 282"/>
                          <a:gd name="T43" fmla="*/ 207 h 326"/>
                          <a:gd name="T44" fmla="*/ 7 w 282"/>
                          <a:gd name="T45" fmla="*/ 189 h 326"/>
                          <a:gd name="T46" fmla="*/ 60 w 282"/>
                          <a:gd name="T47" fmla="*/ 168 h 326"/>
                          <a:gd name="T48" fmla="*/ 81 w 282"/>
                          <a:gd name="T49" fmla="*/ 137 h 326"/>
                          <a:gd name="T50" fmla="*/ 0 60000 65536"/>
                          <a:gd name="T51" fmla="*/ 0 60000 65536"/>
                          <a:gd name="T52" fmla="*/ 0 60000 65536"/>
                          <a:gd name="T53" fmla="*/ 0 60000 65536"/>
                          <a:gd name="T54" fmla="*/ 0 60000 65536"/>
                          <a:gd name="T55" fmla="*/ 0 60000 65536"/>
                          <a:gd name="T56" fmla="*/ 0 60000 65536"/>
                          <a:gd name="T57" fmla="*/ 0 60000 65536"/>
                          <a:gd name="T58" fmla="*/ 0 60000 65536"/>
                          <a:gd name="T59" fmla="*/ 0 60000 65536"/>
                          <a:gd name="T60" fmla="*/ 0 60000 65536"/>
                          <a:gd name="T61" fmla="*/ 0 60000 65536"/>
                          <a:gd name="T62" fmla="*/ 0 60000 65536"/>
                          <a:gd name="T63" fmla="*/ 0 60000 65536"/>
                          <a:gd name="T64" fmla="*/ 0 60000 65536"/>
                          <a:gd name="T65" fmla="*/ 0 60000 65536"/>
                          <a:gd name="T66" fmla="*/ 0 60000 65536"/>
                          <a:gd name="T67" fmla="*/ 0 60000 65536"/>
                          <a:gd name="T68" fmla="*/ 0 60000 65536"/>
                          <a:gd name="T69" fmla="*/ 0 60000 65536"/>
                          <a:gd name="T70" fmla="*/ 0 60000 65536"/>
                          <a:gd name="T71" fmla="*/ 0 60000 65536"/>
                          <a:gd name="T72" fmla="*/ 0 60000 65536"/>
                          <a:gd name="T73" fmla="*/ 0 60000 65536"/>
                          <a:gd name="T74" fmla="*/ 0 60000 65536"/>
                          <a:gd name="T75" fmla="*/ 0 w 282"/>
                          <a:gd name="T76" fmla="*/ 0 h 326"/>
                          <a:gd name="T77" fmla="*/ 282 w 282"/>
                          <a:gd name="T78" fmla="*/ 326 h 326"/>
                        </a:gdLst>
                        <a:ahLst/>
                        <a:cxnLst>
                          <a:cxn ang="T50">
                            <a:pos x="T0" y="T1"/>
                          </a:cxn>
                          <a:cxn ang="T51">
                            <a:pos x="T2" y="T3"/>
                          </a:cxn>
                          <a:cxn ang="T52">
                            <a:pos x="T4" y="T5"/>
                          </a:cxn>
                          <a:cxn ang="T53">
                            <a:pos x="T6" y="T7"/>
                          </a:cxn>
                          <a:cxn ang="T54">
                            <a:pos x="T8" y="T9"/>
                          </a:cxn>
                          <a:cxn ang="T55">
                            <a:pos x="T10" y="T11"/>
                          </a:cxn>
                          <a:cxn ang="T56">
                            <a:pos x="T12" y="T13"/>
                          </a:cxn>
                          <a:cxn ang="T57">
                            <a:pos x="T14" y="T15"/>
                          </a:cxn>
                          <a:cxn ang="T58">
                            <a:pos x="T16" y="T17"/>
                          </a:cxn>
                          <a:cxn ang="T59">
                            <a:pos x="T18" y="T19"/>
                          </a:cxn>
                          <a:cxn ang="T60">
                            <a:pos x="T20" y="T21"/>
                          </a:cxn>
                          <a:cxn ang="T61">
                            <a:pos x="T22" y="T23"/>
                          </a:cxn>
                          <a:cxn ang="T62">
                            <a:pos x="T24" y="T25"/>
                          </a:cxn>
                          <a:cxn ang="T63">
                            <a:pos x="T26" y="T27"/>
                          </a:cxn>
                          <a:cxn ang="T64">
                            <a:pos x="T28" y="T29"/>
                          </a:cxn>
                          <a:cxn ang="T65">
                            <a:pos x="T30" y="T31"/>
                          </a:cxn>
                          <a:cxn ang="T66">
                            <a:pos x="T32" y="T33"/>
                          </a:cxn>
                          <a:cxn ang="T67">
                            <a:pos x="T34" y="T35"/>
                          </a:cxn>
                          <a:cxn ang="T68">
                            <a:pos x="T36" y="T37"/>
                          </a:cxn>
                          <a:cxn ang="T69">
                            <a:pos x="T38" y="T39"/>
                          </a:cxn>
                          <a:cxn ang="T70">
                            <a:pos x="T40" y="T41"/>
                          </a:cxn>
                          <a:cxn ang="T71">
                            <a:pos x="T42" y="T43"/>
                          </a:cxn>
                          <a:cxn ang="T72">
                            <a:pos x="T44" y="T45"/>
                          </a:cxn>
                          <a:cxn ang="T73">
                            <a:pos x="T46" y="T47"/>
                          </a:cxn>
                          <a:cxn ang="T74">
                            <a:pos x="T48" y="T49"/>
                          </a:cxn>
                        </a:cxnLst>
                        <a:rect l="T75" t="T76" r="T77" b="T78"/>
                        <a:pathLst>
                          <a:path w="282" h="326">
                            <a:moveTo>
                              <a:pt x="81" y="137"/>
                            </a:moveTo>
                            <a:lnTo>
                              <a:pt x="78" y="84"/>
                            </a:lnTo>
                            <a:lnTo>
                              <a:pt x="88" y="35"/>
                            </a:lnTo>
                            <a:lnTo>
                              <a:pt x="127" y="7"/>
                            </a:lnTo>
                            <a:lnTo>
                              <a:pt x="173" y="0"/>
                            </a:lnTo>
                            <a:lnTo>
                              <a:pt x="208" y="4"/>
                            </a:lnTo>
                            <a:lnTo>
                              <a:pt x="240" y="25"/>
                            </a:lnTo>
                            <a:lnTo>
                              <a:pt x="257" y="60"/>
                            </a:lnTo>
                            <a:lnTo>
                              <a:pt x="278" y="130"/>
                            </a:lnTo>
                            <a:lnTo>
                              <a:pt x="282" y="207"/>
                            </a:lnTo>
                            <a:lnTo>
                              <a:pt x="271" y="263"/>
                            </a:lnTo>
                            <a:lnTo>
                              <a:pt x="250" y="298"/>
                            </a:lnTo>
                            <a:lnTo>
                              <a:pt x="215" y="319"/>
                            </a:lnTo>
                            <a:lnTo>
                              <a:pt x="187" y="326"/>
                            </a:lnTo>
                            <a:lnTo>
                              <a:pt x="145" y="315"/>
                            </a:lnTo>
                            <a:lnTo>
                              <a:pt x="123" y="284"/>
                            </a:lnTo>
                            <a:lnTo>
                              <a:pt x="102" y="238"/>
                            </a:lnTo>
                            <a:lnTo>
                              <a:pt x="85" y="186"/>
                            </a:lnTo>
                            <a:lnTo>
                              <a:pt x="53" y="207"/>
                            </a:lnTo>
                            <a:lnTo>
                              <a:pt x="18" y="221"/>
                            </a:lnTo>
                            <a:lnTo>
                              <a:pt x="4" y="221"/>
                            </a:lnTo>
                            <a:lnTo>
                              <a:pt x="0" y="207"/>
                            </a:lnTo>
                            <a:lnTo>
                              <a:pt x="7" y="189"/>
                            </a:lnTo>
                            <a:lnTo>
                              <a:pt x="60" y="168"/>
                            </a:lnTo>
                            <a:lnTo>
                              <a:pt x="81" y="137"/>
                            </a:lnTo>
                            <a:close/>
                          </a:path>
                        </a:pathLst>
                      </a:custGeom>
                      <a:solidFill>
                        <a:schemeClr val="accent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9525">
                            <a:solidFill>
                              <a:srgbClr val="000000"/>
                            </a:solidFill>
                            <a:round/>
                            <a:headEnd/>
                            <a:tailEnd/>
                          </a14:hiddenLine>
                        </a:ext>
                      </a:extLst>
                    </p:spPr>
                    <p:txBody>
                      <a:bodyPr/>
                      <a:lstStyle/>
                      <a:p>
                        <a:endParaRPr lang="en-US"/>
                      </a:p>
                    </p:txBody>
                  </p:sp>
                  <p:grpSp>
                    <p:nvGrpSpPr>
                      <p:cNvPr id="153709" name="Group 20"/>
                      <p:cNvGrpSpPr>
                        <a:grpSpLocks noChangeAspect="1"/>
                      </p:cNvGrpSpPr>
                      <p:nvPr/>
                    </p:nvGrpSpPr>
                    <p:grpSpPr bwMode="auto">
                      <a:xfrm flipH="1">
                        <a:off x="1212" y="1104"/>
                        <a:ext cx="277" cy="235"/>
                        <a:chOff x="1590" y="1104"/>
                        <a:chExt cx="277" cy="235"/>
                      </a:xfrm>
                    </p:grpSpPr>
                    <p:sp>
                      <p:nvSpPr>
                        <p:cNvPr id="153710" name="Freeform 21"/>
                        <p:cNvSpPr>
                          <a:spLocks noChangeAspect="1"/>
                        </p:cNvSpPr>
                        <p:nvPr/>
                      </p:nvSpPr>
                      <p:spPr bwMode="auto">
                        <a:xfrm>
                          <a:off x="1683" y="1257"/>
                          <a:ext cx="184" cy="82"/>
                        </a:xfrm>
                        <a:custGeom>
                          <a:avLst/>
                          <a:gdLst>
                            <a:gd name="T0" fmla="*/ 13 w 184"/>
                            <a:gd name="T1" fmla="*/ 82 h 82"/>
                            <a:gd name="T2" fmla="*/ 0 w 184"/>
                            <a:gd name="T3" fmla="*/ 71 h 82"/>
                            <a:gd name="T4" fmla="*/ 0 w 184"/>
                            <a:gd name="T5" fmla="*/ 45 h 82"/>
                            <a:gd name="T6" fmla="*/ 16 w 184"/>
                            <a:gd name="T7" fmla="*/ 17 h 82"/>
                            <a:gd name="T8" fmla="*/ 36 w 184"/>
                            <a:gd name="T9" fmla="*/ 9 h 82"/>
                            <a:gd name="T10" fmla="*/ 61 w 184"/>
                            <a:gd name="T11" fmla="*/ 22 h 82"/>
                            <a:gd name="T12" fmla="*/ 86 w 184"/>
                            <a:gd name="T13" fmla="*/ 19 h 82"/>
                            <a:gd name="T14" fmla="*/ 102 w 184"/>
                            <a:gd name="T15" fmla="*/ 0 h 82"/>
                            <a:gd name="T16" fmla="*/ 123 w 184"/>
                            <a:gd name="T17" fmla="*/ 2 h 82"/>
                            <a:gd name="T18" fmla="*/ 155 w 184"/>
                            <a:gd name="T19" fmla="*/ 15 h 82"/>
                            <a:gd name="T20" fmla="*/ 182 w 184"/>
                            <a:gd name="T21" fmla="*/ 13 h 82"/>
                            <a:gd name="T22" fmla="*/ 184 w 184"/>
                            <a:gd name="T23" fmla="*/ 32 h 82"/>
                            <a:gd name="T24" fmla="*/ 175 w 184"/>
                            <a:gd name="T25" fmla="*/ 45 h 82"/>
                            <a:gd name="T26" fmla="*/ 141 w 184"/>
                            <a:gd name="T27" fmla="*/ 43 h 82"/>
                            <a:gd name="T28" fmla="*/ 118 w 184"/>
                            <a:gd name="T29" fmla="*/ 39 h 82"/>
                            <a:gd name="T30" fmla="*/ 105 w 184"/>
                            <a:gd name="T31" fmla="*/ 48 h 82"/>
                            <a:gd name="T32" fmla="*/ 91 w 184"/>
                            <a:gd name="T33" fmla="*/ 67 h 82"/>
                            <a:gd name="T34" fmla="*/ 66 w 184"/>
                            <a:gd name="T35" fmla="*/ 62 h 82"/>
                            <a:gd name="T36" fmla="*/ 54 w 184"/>
                            <a:gd name="T37" fmla="*/ 56 h 82"/>
                            <a:gd name="T38" fmla="*/ 45 w 184"/>
                            <a:gd name="T39" fmla="*/ 63 h 82"/>
                            <a:gd name="T40" fmla="*/ 32 w 184"/>
                            <a:gd name="T41" fmla="*/ 76 h 82"/>
                            <a:gd name="T42" fmla="*/ 13 w 184"/>
                            <a:gd name="T43" fmla="*/ 82 h 82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w 184"/>
                            <a:gd name="T67" fmla="*/ 0 h 82"/>
                            <a:gd name="T68" fmla="*/ 184 w 184"/>
                            <a:gd name="T69" fmla="*/ 82 h 82"/>
                          </a:gdLst>
                          <a:ahLst/>
                          <a:cxnLst>
                            <a:cxn ang="T44">
                              <a:pos x="T0" y="T1"/>
                            </a:cxn>
                            <a:cxn ang="T45">
                              <a:pos x="T2" y="T3"/>
                            </a:cxn>
                            <a:cxn ang="T46">
                              <a:pos x="T4" y="T5"/>
                            </a:cxn>
                            <a:cxn ang="T47">
                              <a:pos x="T6" y="T7"/>
                            </a:cxn>
                            <a:cxn ang="T48">
                              <a:pos x="T8" y="T9"/>
                            </a:cxn>
                            <a:cxn ang="T49">
                              <a:pos x="T10" y="T11"/>
                            </a:cxn>
                            <a:cxn ang="T50">
                              <a:pos x="T12" y="T13"/>
                            </a:cxn>
                            <a:cxn ang="T51">
                              <a:pos x="T14" y="T15"/>
                            </a:cxn>
                            <a:cxn ang="T52">
                              <a:pos x="T16" y="T17"/>
                            </a:cxn>
                            <a:cxn ang="T53">
                              <a:pos x="T18" y="T19"/>
                            </a:cxn>
                            <a:cxn ang="T54">
                              <a:pos x="T20" y="T21"/>
                            </a:cxn>
                            <a:cxn ang="T55">
                              <a:pos x="T22" y="T23"/>
                            </a:cxn>
                            <a:cxn ang="T56">
                              <a:pos x="T24" y="T25"/>
                            </a:cxn>
                            <a:cxn ang="T57">
                              <a:pos x="T26" y="T27"/>
                            </a:cxn>
                            <a:cxn ang="T58">
                              <a:pos x="T28" y="T29"/>
                            </a:cxn>
                            <a:cxn ang="T59">
                              <a:pos x="T30" y="T31"/>
                            </a:cxn>
                            <a:cxn ang="T60">
                              <a:pos x="T32" y="T33"/>
                            </a:cxn>
                            <a:cxn ang="T61">
                              <a:pos x="T34" y="T35"/>
                            </a:cxn>
                            <a:cxn ang="T62">
                              <a:pos x="T36" y="T37"/>
                            </a:cxn>
                            <a:cxn ang="T63">
                              <a:pos x="T38" y="T39"/>
                            </a:cxn>
                            <a:cxn ang="T64">
                              <a:pos x="T40" y="T41"/>
                            </a:cxn>
                            <a:cxn ang="T65">
                              <a:pos x="T42" y="T43"/>
                            </a:cxn>
                          </a:cxnLst>
                          <a:rect l="T66" t="T67" r="T68" b="T69"/>
                          <a:pathLst>
                            <a:path w="184" h="82">
                              <a:moveTo>
                                <a:pt x="13" y="82"/>
                              </a:moveTo>
                              <a:lnTo>
                                <a:pt x="0" y="71"/>
                              </a:lnTo>
                              <a:lnTo>
                                <a:pt x="0" y="45"/>
                              </a:lnTo>
                              <a:lnTo>
                                <a:pt x="16" y="17"/>
                              </a:lnTo>
                              <a:lnTo>
                                <a:pt x="36" y="9"/>
                              </a:lnTo>
                              <a:lnTo>
                                <a:pt x="61" y="22"/>
                              </a:lnTo>
                              <a:lnTo>
                                <a:pt x="86" y="19"/>
                              </a:lnTo>
                              <a:lnTo>
                                <a:pt x="102" y="0"/>
                              </a:lnTo>
                              <a:lnTo>
                                <a:pt x="123" y="2"/>
                              </a:lnTo>
                              <a:lnTo>
                                <a:pt x="155" y="15"/>
                              </a:lnTo>
                              <a:lnTo>
                                <a:pt x="182" y="13"/>
                              </a:lnTo>
                              <a:lnTo>
                                <a:pt x="184" y="32"/>
                              </a:lnTo>
                              <a:lnTo>
                                <a:pt x="175" y="45"/>
                              </a:lnTo>
                              <a:lnTo>
                                <a:pt x="141" y="43"/>
                              </a:lnTo>
                              <a:lnTo>
                                <a:pt x="118" y="39"/>
                              </a:lnTo>
                              <a:lnTo>
                                <a:pt x="105" y="48"/>
                              </a:lnTo>
                              <a:lnTo>
                                <a:pt x="91" y="67"/>
                              </a:lnTo>
                              <a:lnTo>
                                <a:pt x="66" y="62"/>
                              </a:lnTo>
                              <a:lnTo>
                                <a:pt x="54" y="56"/>
                              </a:lnTo>
                              <a:lnTo>
                                <a:pt x="45" y="63"/>
                              </a:lnTo>
                              <a:lnTo>
                                <a:pt x="32" y="76"/>
                              </a:lnTo>
                              <a:lnTo>
                                <a:pt x="13" y="8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3711" name="Freeform 22"/>
                        <p:cNvSpPr>
                          <a:spLocks noChangeAspect="1"/>
                        </p:cNvSpPr>
                        <p:nvPr/>
                      </p:nvSpPr>
                      <p:spPr bwMode="auto">
                        <a:xfrm>
                          <a:off x="1654" y="1193"/>
                          <a:ext cx="178" cy="114"/>
                        </a:xfrm>
                        <a:custGeom>
                          <a:avLst/>
                          <a:gdLst>
                            <a:gd name="T0" fmla="*/ 23 w 178"/>
                            <a:gd name="T1" fmla="*/ 114 h 114"/>
                            <a:gd name="T2" fmla="*/ 11 w 178"/>
                            <a:gd name="T3" fmla="*/ 108 h 114"/>
                            <a:gd name="T4" fmla="*/ 0 w 178"/>
                            <a:gd name="T5" fmla="*/ 79 h 114"/>
                            <a:gd name="T6" fmla="*/ 11 w 178"/>
                            <a:gd name="T7" fmla="*/ 51 h 114"/>
                            <a:gd name="T8" fmla="*/ 27 w 178"/>
                            <a:gd name="T9" fmla="*/ 39 h 114"/>
                            <a:gd name="T10" fmla="*/ 56 w 178"/>
                            <a:gd name="T11" fmla="*/ 42 h 114"/>
                            <a:gd name="T12" fmla="*/ 76 w 178"/>
                            <a:gd name="T13" fmla="*/ 35 h 114"/>
                            <a:gd name="T14" fmla="*/ 90 w 178"/>
                            <a:gd name="T15" fmla="*/ 13 h 114"/>
                            <a:gd name="T16" fmla="*/ 111 w 178"/>
                            <a:gd name="T17" fmla="*/ 4 h 114"/>
                            <a:gd name="T18" fmla="*/ 146 w 178"/>
                            <a:gd name="T19" fmla="*/ 9 h 114"/>
                            <a:gd name="T20" fmla="*/ 171 w 178"/>
                            <a:gd name="T21" fmla="*/ 0 h 114"/>
                            <a:gd name="T22" fmla="*/ 178 w 178"/>
                            <a:gd name="T23" fmla="*/ 17 h 114"/>
                            <a:gd name="T24" fmla="*/ 171 w 178"/>
                            <a:gd name="T25" fmla="*/ 33 h 114"/>
                            <a:gd name="T26" fmla="*/ 140 w 178"/>
                            <a:gd name="T27" fmla="*/ 42 h 114"/>
                            <a:gd name="T28" fmla="*/ 120 w 178"/>
                            <a:gd name="T29" fmla="*/ 40 h 114"/>
                            <a:gd name="T30" fmla="*/ 108 w 178"/>
                            <a:gd name="T31" fmla="*/ 57 h 114"/>
                            <a:gd name="T32" fmla="*/ 97 w 178"/>
                            <a:gd name="T33" fmla="*/ 79 h 114"/>
                            <a:gd name="T34" fmla="*/ 72 w 178"/>
                            <a:gd name="T35" fmla="*/ 81 h 114"/>
                            <a:gd name="T36" fmla="*/ 59 w 178"/>
                            <a:gd name="T37" fmla="*/ 79 h 114"/>
                            <a:gd name="T38" fmla="*/ 47 w 178"/>
                            <a:gd name="T39" fmla="*/ 88 h 114"/>
                            <a:gd name="T40" fmla="*/ 41 w 178"/>
                            <a:gd name="T41" fmla="*/ 99 h 114"/>
                            <a:gd name="T42" fmla="*/ 23 w 178"/>
                            <a:gd name="T43" fmla="*/ 114 h 114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w 178"/>
                            <a:gd name="T67" fmla="*/ 0 h 114"/>
                            <a:gd name="T68" fmla="*/ 178 w 178"/>
                            <a:gd name="T69" fmla="*/ 114 h 114"/>
                          </a:gdLst>
                          <a:ahLst/>
                          <a:cxnLst>
                            <a:cxn ang="T44">
                              <a:pos x="T0" y="T1"/>
                            </a:cxn>
                            <a:cxn ang="T45">
                              <a:pos x="T2" y="T3"/>
                            </a:cxn>
                            <a:cxn ang="T46">
                              <a:pos x="T4" y="T5"/>
                            </a:cxn>
                            <a:cxn ang="T47">
                              <a:pos x="T6" y="T7"/>
                            </a:cxn>
                            <a:cxn ang="T48">
                              <a:pos x="T8" y="T9"/>
                            </a:cxn>
                            <a:cxn ang="T49">
                              <a:pos x="T10" y="T11"/>
                            </a:cxn>
                            <a:cxn ang="T50">
                              <a:pos x="T12" y="T13"/>
                            </a:cxn>
                            <a:cxn ang="T51">
                              <a:pos x="T14" y="T15"/>
                            </a:cxn>
                            <a:cxn ang="T52">
                              <a:pos x="T16" y="T17"/>
                            </a:cxn>
                            <a:cxn ang="T53">
                              <a:pos x="T18" y="T19"/>
                            </a:cxn>
                            <a:cxn ang="T54">
                              <a:pos x="T20" y="T21"/>
                            </a:cxn>
                            <a:cxn ang="T55">
                              <a:pos x="T22" y="T23"/>
                            </a:cxn>
                            <a:cxn ang="T56">
                              <a:pos x="T24" y="T25"/>
                            </a:cxn>
                            <a:cxn ang="T57">
                              <a:pos x="T26" y="T27"/>
                            </a:cxn>
                            <a:cxn ang="T58">
                              <a:pos x="T28" y="T29"/>
                            </a:cxn>
                            <a:cxn ang="T59">
                              <a:pos x="T30" y="T31"/>
                            </a:cxn>
                            <a:cxn ang="T60">
                              <a:pos x="T32" y="T33"/>
                            </a:cxn>
                            <a:cxn ang="T61">
                              <a:pos x="T34" y="T35"/>
                            </a:cxn>
                            <a:cxn ang="T62">
                              <a:pos x="T36" y="T37"/>
                            </a:cxn>
                            <a:cxn ang="T63">
                              <a:pos x="T38" y="T39"/>
                            </a:cxn>
                            <a:cxn ang="T64">
                              <a:pos x="T40" y="T41"/>
                            </a:cxn>
                            <a:cxn ang="T65">
                              <a:pos x="T42" y="T43"/>
                            </a:cxn>
                          </a:cxnLst>
                          <a:rect l="T66" t="T67" r="T68" b="T69"/>
                          <a:pathLst>
                            <a:path w="178" h="114">
                              <a:moveTo>
                                <a:pt x="23" y="114"/>
                              </a:moveTo>
                              <a:lnTo>
                                <a:pt x="11" y="108"/>
                              </a:lnTo>
                              <a:lnTo>
                                <a:pt x="0" y="79"/>
                              </a:lnTo>
                              <a:lnTo>
                                <a:pt x="11" y="51"/>
                              </a:lnTo>
                              <a:lnTo>
                                <a:pt x="27" y="39"/>
                              </a:lnTo>
                              <a:lnTo>
                                <a:pt x="56" y="42"/>
                              </a:lnTo>
                              <a:lnTo>
                                <a:pt x="76" y="35"/>
                              </a:lnTo>
                              <a:lnTo>
                                <a:pt x="90" y="13"/>
                              </a:lnTo>
                              <a:lnTo>
                                <a:pt x="111" y="4"/>
                              </a:lnTo>
                              <a:lnTo>
                                <a:pt x="146" y="9"/>
                              </a:lnTo>
                              <a:lnTo>
                                <a:pt x="171" y="0"/>
                              </a:lnTo>
                              <a:lnTo>
                                <a:pt x="178" y="17"/>
                              </a:lnTo>
                              <a:lnTo>
                                <a:pt x="171" y="33"/>
                              </a:lnTo>
                              <a:lnTo>
                                <a:pt x="140" y="42"/>
                              </a:lnTo>
                              <a:lnTo>
                                <a:pt x="120" y="40"/>
                              </a:lnTo>
                              <a:lnTo>
                                <a:pt x="108" y="57"/>
                              </a:lnTo>
                              <a:lnTo>
                                <a:pt x="97" y="79"/>
                              </a:lnTo>
                              <a:lnTo>
                                <a:pt x="72" y="81"/>
                              </a:lnTo>
                              <a:lnTo>
                                <a:pt x="59" y="79"/>
                              </a:lnTo>
                              <a:lnTo>
                                <a:pt x="47" y="88"/>
                              </a:lnTo>
                              <a:lnTo>
                                <a:pt x="41" y="99"/>
                              </a:lnTo>
                              <a:lnTo>
                                <a:pt x="23" y="114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3712" name="Freeform 23"/>
                        <p:cNvSpPr>
                          <a:spLocks noChangeAspect="1"/>
                        </p:cNvSpPr>
                        <p:nvPr/>
                      </p:nvSpPr>
                      <p:spPr bwMode="auto">
                        <a:xfrm>
                          <a:off x="1630" y="1154"/>
                          <a:ext cx="161" cy="138"/>
                        </a:xfrm>
                        <a:custGeom>
                          <a:avLst/>
                          <a:gdLst>
                            <a:gd name="T0" fmla="*/ 31 w 161"/>
                            <a:gd name="T1" fmla="*/ 138 h 138"/>
                            <a:gd name="T2" fmla="*/ 16 w 161"/>
                            <a:gd name="T3" fmla="*/ 133 h 138"/>
                            <a:gd name="T4" fmla="*/ 0 w 161"/>
                            <a:gd name="T5" fmla="*/ 109 h 138"/>
                            <a:gd name="T6" fmla="*/ 5 w 161"/>
                            <a:gd name="T7" fmla="*/ 78 h 138"/>
                            <a:gd name="T8" fmla="*/ 16 w 161"/>
                            <a:gd name="T9" fmla="*/ 65 h 138"/>
                            <a:gd name="T10" fmla="*/ 43 w 161"/>
                            <a:gd name="T11" fmla="*/ 62 h 138"/>
                            <a:gd name="T12" fmla="*/ 65 w 161"/>
                            <a:gd name="T13" fmla="*/ 51 h 138"/>
                            <a:gd name="T14" fmla="*/ 72 w 161"/>
                            <a:gd name="T15" fmla="*/ 25 h 138"/>
                            <a:gd name="T16" fmla="*/ 92 w 161"/>
                            <a:gd name="T17" fmla="*/ 15 h 138"/>
                            <a:gd name="T18" fmla="*/ 127 w 161"/>
                            <a:gd name="T19" fmla="*/ 13 h 138"/>
                            <a:gd name="T20" fmla="*/ 148 w 161"/>
                            <a:gd name="T21" fmla="*/ 0 h 138"/>
                            <a:gd name="T22" fmla="*/ 161 w 161"/>
                            <a:gd name="T23" fmla="*/ 13 h 138"/>
                            <a:gd name="T24" fmla="*/ 156 w 161"/>
                            <a:gd name="T25" fmla="*/ 25 h 138"/>
                            <a:gd name="T26" fmla="*/ 128 w 161"/>
                            <a:gd name="T27" fmla="*/ 44 h 138"/>
                            <a:gd name="T28" fmla="*/ 107 w 161"/>
                            <a:gd name="T29" fmla="*/ 49 h 138"/>
                            <a:gd name="T30" fmla="*/ 99 w 161"/>
                            <a:gd name="T31" fmla="*/ 65 h 138"/>
                            <a:gd name="T32" fmla="*/ 94 w 161"/>
                            <a:gd name="T33" fmla="*/ 91 h 138"/>
                            <a:gd name="T34" fmla="*/ 69 w 161"/>
                            <a:gd name="T35" fmla="*/ 98 h 138"/>
                            <a:gd name="T36" fmla="*/ 54 w 161"/>
                            <a:gd name="T37" fmla="*/ 94 h 138"/>
                            <a:gd name="T38" fmla="*/ 45 w 161"/>
                            <a:gd name="T39" fmla="*/ 105 h 138"/>
                            <a:gd name="T40" fmla="*/ 40 w 161"/>
                            <a:gd name="T41" fmla="*/ 123 h 138"/>
                            <a:gd name="T42" fmla="*/ 31 w 161"/>
                            <a:gd name="T43" fmla="*/ 138 h 138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w 161"/>
                            <a:gd name="T67" fmla="*/ 0 h 138"/>
                            <a:gd name="T68" fmla="*/ 161 w 161"/>
                            <a:gd name="T69" fmla="*/ 138 h 138"/>
                          </a:gdLst>
                          <a:ahLst/>
                          <a:cxnLst>
                            <a:cxn ang="T44">
                              <a:pos x="T0" y="T1"/>
                            </a:cxn>
                            <a:cxn ang="T45">
                              <a:pos x="T2" y="T3"/>
                            </a:cxn>
                            <a:cxn ang="T46">
                              <a:pos x="T4" y="T5"/>
                            </a:cxn>
                            <a:cxn ang="T47">
                              <a:pos x="T6" y="T7"/>
                            </a:cxn>
                            <a:cxn ang="T48">
                              <a:pos x="T8" y="T9"/>
                            </a:cxn>
                            <a:cxn ang="T49">
                              <a:pos x="T10" y="T11"/>
                            </a:cxn>
                            <a:cxn ang="T50">
                              <a:pos x="T12" y="T13"/>
                            </a:cxn>
                            <a:cxn ang="T51">
                              <a:pos x="T14" y="T15"/>
                            </a:cxn>
                            <a:cxn ang="T52">
                              <a:pos x="T16" y="T17"/>
                            </a:cxn>
                            <a:cxn ang="T53">
                              <a:pos x="T18" y="T19"/>
                            </a:cxn>
                            <a:cxn ang="T54">
                              <a:pos x="T20" y="T21"/>
                            </a:cxn>
                            <a:cxn ang="T55">
                              <a:pos x="T22" y="T23"/>
                            </a:cxn>
                            <a:cxn ang="T56">
                              <a:pos x="T24" y="T25"/>
                            </a:cxn>
                            <a:cxn ang="T57">
                              <a:pos x="T26" y="T27"/>
                            </a:cxn>
                            <a:cxn ang="T58">
                              <a:pos x="T28" y="T29"/>
                            </a:cxn>
                            <a:cxn ang="T59">
                              <a:pos x="T30" y="T31"/>
                            </a:cxn>
                            <a:cxn ang="T60">
                              <a:pos x="T32" y="T33"/>
                            </a:cxn>
                            <a:cxn ang="T61">
                              <a:pos x="T34" y="T35"/>
                            </a:cxn>
                            <a:cxn ang="T62">
                              <a:pos x="T36" y="T37"/>
                            </a:cxn>
                            <a:cxn ang="T63">
                              <a:pos x="T38" y="T39"/>
                            </a:cxn>
                            <a:cxn ang="T64">
                              <a:pos x="T40" y="T41"/>
                            </a:cxn>
                            <a:cxn ang="T65">
                              <a:pos x="T42" y="T43"/>
                            </a:cxn>
                          </a:cxnLst>
                          <a:rect l="T66" t="T67" r="T68" b="T69"/>
                          <a:pathLst>
                            <a:path w="161" h="138">
                              <a:moveTo>
                                <a:pt x="31" y="138"/>
                              </a:moveTo>
                              <a:lnTo>
                                <a:pt x="16" y="133"/>
                              </a:lnTo>
                              <a:lnTo>
                                <a:pt x="0" y="109"/>
                              </a:lnTo>
                              <a:lnTo>
                                <a:pt x="5" y="78"/>
                              </a:lnTo>
                              <a:lnTo>
                                <a:pt x="16" y="65"/>
                              </a:lnTo>
                              <a:lnTo>
                                <a:pt x="43" y="62"/>
                              </a:lnTo>
                              <a:lnTo>
                                <a:pt x="65" y="51"/>
                              </a:lnTo>
                              <a:lnTo>
                                <a:pt x="72" y="25"/>
                              </a:lnTo>
                              <a:lnTo>
                                <a:pt x="92" y="15"/>
                              </a:lnTo>
                              <a:lnTo>
                                <a:pt x="127" y="13"/>
                              </a:lnTo>
                              <a:lnTo>
                                <a:pt x="148" y="0"/>
                              </a:lnTo>
                              <a:lnTo>
                                <a:pt x="161" y="13"/>
                              </a:lnTo>
                              <a:lnTo>
                                <a:pt x="156" y="25"/>
                              </a:lnTo>
                              <a:lnTo>
                                <a:pt x="128" y="44"/>
                              </a:lnTo>
                              <a:lnTo>
                                <a:pt x="107" y="49"/>
                              </a:lnTo>
                              <a:lnTo>
                                <a:pt x="99" y="65"/>
                              </a:lnTo>
                              <a:lnTo>
                                <a:pt x="94" y="91"/>
                              </a:lnTo>
                              <a:lnTo>
                                <a:pt x="69" y="98"/>
                              </a:lnTo>
                              <a:lnTo>
                                <a:pt x="54" y="94"/>
                              </a:lnTo>
                              <a:lnTo>
                                <a:pt x="45" y="105"/>
                              </a:lnTo>
                              <a:lnTo>
                                <a:pt x="40" y="123"/>
                              </a:lnTo>
                              <a:lnTo>
                                <a:pt x="31" y="138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  <p:sp>
                      <p:nvSpPr>
                        <p:cNvPr id="153713" name="Freeform 24"/>
                        <p:cNvSpPr>
                          <a:spLocks noChangeAspect="1"/>
                        </p:cNvSpPr>
                        <p:nvPr/>
                      </p:nvSpPr>
                      <p:spPr bwMode="auto">
                        <a:xfrm>
                          <a:off x="1590" y="1104"/>
                          <a:ext cx="123" cy="174"/>
                        </a:xfrm>
                        <a:custGeom>
                          <a:avLst/>
                          <a:gdLst>
                            <a:gd name="T0" fmla="*/ 48 w 123"/>
                            <a:gd name="T1" fmla="*/ 172 h 174"/>
                            <a:gd name="T2" fmla="*/ 31 w 123"/>
                            <a:gd name="T3" fmla="*/ 174 h 174"/>
                            <a:gd name="T4" fmla="*/ 9 w 123"/>
                            <a:gd name="T5" fmla="*/ 158 h 174"/>
                            <a:gd name="T6" fmla="*/ 0 w 123"/>
                            <a:gd name="T7" fmla="*/ 131 h 174"/>
                            <a:gd name="T8" fmla="*/ 4 w 123"/>
                            <a:gd name="T9" fmla="*/ 113 h 174"/>
                            <a:gd name="T10" fmla="*/ 29 w 123"/>
                            <a:gd name="T11" fmla="*/ 97 h 174"/>
                            <a:gd name="T12" fmla="*/ 46 w 123"/>
                            <a:gd name="T13" fmla="*/ 79 h 174"/>
                            <a:gd name="T14" fmla="*/ 46 w 123"/>
                            <a:gd name="T15" fmla="*/ 52 h 174"/>
                            <a:gd name="T16" fmla="*/ 59 w 123"/>
                            <a:gd name="T17" fmla="*/ 39 h 174"/>
                            <a:gd name="T18" fmla="*/ 90 w 123"/>
                            <a:gd name="T19" fmla="*/ 22 h 174"/>
                            <a:gd name="T20" fmla="*/ 106 w 123"/>
                            <a:gd name="T21" fmla="*/ 0 h 174"/>
                            <a:gd name="T22" fmla="*/ 121 w 123"/>
                            <a:gd name="T23" fmla="*/ 7 h 174"/>
                            <a:gd name="T24" fmla="*/ 123 w 123"/>
                            <a:gd name="T25" fmla="*/ 22 h 174"/>
                            <a:gd name="T26" fmla="*/ 105 w 123"/>
                            <a:gd name="T27" fmla="*/ 47 h 174"/>
                            <a:gd name="T28" fmla="*/ 84 w 123"/>
                            <a:gd name="T29" fmla="*/ 61 h 174"/>
                            <a:gd name="T30" fmla="*/ 86 w 123"/>
                            <a:gd name="T31" fmla="*/ 81 h 174"/>
                            <a:gd name="T32" fmla="*/ 90 w 123"/>
                            <a:gd name="T33" fmla="*/ 104 h 174"/>
                            <a:gd name="T34" fmla="*/ 68 w 123"/>
                            <a:gd name="T35" fmla="*/ 118 h 174"/>
                            <a:gd name="T36" fmla="*/ 59 w 123"/>
                            <a:gd name="T37" fmla="*/ 124 h 174"/>
                            <a:gd name="T38" fmla="*/ 51 w 123"/>
                            <a:gd name="T39" fmla="*/ 138 h 174"/>
                            <a:gd name="T40" fmla="*/ 50 w 123"/>
                            <a:gd name="T41" fmla="*/ 152 h 174"/>
                            <a:gd name="T42" fmla="*/ 48 w 123"/>
                            <a:gd name="T43" fmla="*/ 172 h 174"/>
                            <a:gd name="T44" fmla="*/ 0 60000 65536"/>
                            <a:gd name="T45" fmla="*/ 0 60000 65536"/>
                            <a:gd name="T46" fmla="*/ 0 60000 65536"/>
                            <a:gd name="T47" fmla="*/ 0 60000 65536"/>
                            <a:gd name="T48" fmla="*/ 0 60000 65536"/>
                            <a:gd name="T49" fmla="*/ 0 60000 65536"/>
                            <a:gd name="T50" fmla="*/ 0 60000 65536"/>
                            <a:gd name="T51" fmla="*/ 0 60000 65536"/>
                            <a:gd name="T52" fmla="*/ 0 60000 65536"/>
                            <a:gd name="T53" fmla="*/ 0 60000 65536"/>
                            <a:gd name="T54" fmla="*/ 0 60000 65536"/>
                            <a:gd name="T55" fmla="*/ 0 60000 65536"/>
                            <a:gd name="T56" fmla="*/ 0 60000 65536"/>
                            <a:gd name="T57" fmla="*/ 0 60000 65536"/>
                            <a:gd name="T58" fmla="*/ 0 60000 65536"/>
                            <a:gd name="T59" fmla="*/ 0 60000 65536"/>
                            <a:gd name="T60" fmla="*/ 0 60000 65536"/>
                            <a:gd name="T61" fmla="*/ 0 60000 65536"/>
                            <a:gd name="T62" fmla="*/ 0 60000 65536"/>
                            <a:gd name="T63" fmla="*/ 0 60000 65536"/>
                            <a:gd name="T64" fmla="*/ 0 60000 65536"/>
                            <a:gd name="T65" fmla="*/ 0 60000 65536"/>
                            <a:gd name="T66" fmla="*/ 0 w 123"/>
                            <a:gd name="T67" fmla="*/ 0 h 174"/>
                            <a:gd name="T68" fmla="*/ 123 w 123"/>
                            <a:gd name="T69" fmla="*/ 174 h 174"/>
                          </a:gdLst>
                          <a:ahLst/>
                          <a:cxnLst>
                            <a:cxn ang="T44">
                              <a:pos x="T0" y="T1"/>
                            </a:cxn>
                            <a:cxn ang="T45">
                              <a:pos x="T2" y="T3"/>
                            </a:cxn>
                            <a:cxn ang="T46">
                              <a:pos x="T4" y="T5"/>
                            </a:cxn>
                            <a:cxn ang="T47">
                              <a:pos x="T6" y="T7"/>
                            </a:cxn>
                            <a:cxn ang="T48">
                              <a:pos x="T8" y="T9"/>
                            </a:cxn>
                            <a:cxn ang="T49">
                              <a:pos x="T10" y="T11"/>
                            </a:cxn>
                            <a:cxn ang="T50">
                              <a:pos x="T12" y="T13"/>
                            </a:cxn>
                            <a:cxn ang="T51">
                              <a:pos x="T14" y="T15"/>
                            </a:cxn>
                            <a:cxn ang="T52">
                              <a:pos x="T16" y="T17"/>
                            </a:cxn>
                            <a:cxn ang="T53">
                              <a:pos x="T18" y="T19"/>
                            </a:cxn>
                            <a:cxn ang="T54">
                              <a:pos x="T20" y="T21"/>
                            </a:cxn>
                            <a:cxn ang="T55">
                              <a:pos x="T22" y="T23"/>
                            </a:cxn>
                            <a:cxn ang="T56">
                              <a:pos x="T24" y="T25"/>
                            </a:cxn>
                            <a:cxn ang="T57">
                              <a:pos x="T26" y="T27"/>
                            </a:cxn>
                            <a:cxn ang="T58">
                              <a:pos x="T28" y="T29"/>
                            </a:cxn>
                            <a:cxn ang="T59">
                              <a:pos x="T30" y="T31"/>
                            </a:cxn>
                            <a:cxn ang="T60">
                              <a:pos x="T32" y="T33"/>
                            </a:cxn>
                            <a:cxn ang="T61">
                              <a:pos x="T34" y="T35"/>
                            </a:cxn>
                            <a:cxn ang="T62">
                              <a:pos x="T36" y="T37"/>
                            </a:cxn>
                            <a:cxn ang="T63">
                              <a:pos x="T38" y="T39"/>
                            </a:cxn>
                            <a:cxn ang="T64">
                              <a:pos x="T40" y="T41"/>
                            </a:cxn>
                            <a:cxn ang="T65">
                              <a:pos x="T42" y="T43"/>
                            </a:cxn>
                          </a:cxnLst>
                          <a:rect l="T66" t="T67" r="T68" b="T69"/>
                          <a:pathLst>
                            <a:path w="123" h="174">
                              <a:moveTo>
                                <a:pt x="48" y="172"/>
                              </a:moveTo>
                              <a:lnTo>
                                <a:pt x="31" y="174"/>
                              </a:lnTo>
                              <a:lnTo>
                                <a:pt x="9" y="158"/>
                              </a:lnTo>
                              <a:lnTo>
                                <a:pt x="0" y="131"/>
                              </a:lnTo>
                              <a:lnTo>
                                <a:pt x="4" y="113"/>
                              </a:lnTo>
                              <a:lnTo>
                                <a:pt x="29" y="97"/>
                              </a:lnTo>
                              <a:lnTo>
                                <a:pt x="46" y="79"/>
                              </a:lnTo>
                              <a:lnTo>
                                <a:pt x="46" y="52"/>
                              </a:lnTo>
                              <a:lnTo>
                                <a:pt x="59" y="39"/>
                              </a:lnTo>
                              <a:lnTo>
                                <a:pt x="90" y="22"/>
                              </a:lnTo>
                              <a:lnTo>
                                <a:pt x="106" y="0"/>
                              </a:lnTo>
                              <a:lnTo>
                                <a:pt x="121" y="7"/>
                              </a:lnTo>
                              <a:lnTo>
                                <a:pt x="123" y="22"/>
                              </a:lnTo>
                              <a:lnTo>
                                <a:pt x="105" y="47"/>
                              </a:lnTo>
                              <a:lnTo>
                                <a:pt x="84" y="61"/>
                              </a:lnTo>
                              <a:lnTo>
                                <a:pt x="86" y="81"/>
                              </a:lnTo>
                              <a:lnTo>
                                <a:pt x="90" y="104"/>
                              </a:lnTo>
                              <a:lnTo>
                                <a:pt x="68" y="118"/>
                              </a:lnTo>
                              <a:lnTo>
                                <a:pt x="59" y="124"/>
                              </a:lnTo>
                              <a:lnTo>
                                <a:pt x="51" y="138"/>
                              </a:lnTo>
                              <a:lnTo>
                                <a:pt x="50" y="152"/>
                              </a:lnTo>
                              <a:lnTo>
                                <a:pt x="48" y="172"/>
                              </a:lnTo>
                              <a:close/>
                            </a:path>
                          </a:pathLst>
                        </a:custGeom>
                        <a:solidFill>
                          <a:schemeClr val="accent2"/>
                        </a:solidFill>
                        <a:ln>
                          <a:noFill/>
                        </a:ln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round/>
                              <a:headEnd/>
                              <a:tailEnd/>
                            </a14:hiddenLine>
                          </a:ext>
                        </a:extLst>
                      </p:spPr>
                      <p:txBody>
                        <a:bodyPr/>
                        <a:lstStyle/>
                        <a:p>
                          <a:endParaRPr lang="en-US"/>
                        </a:p>
                      </p:txBody>
                    </p:sp>
                  </p:grpSp>
                </p:grpSp>
                <p:grpSp>
                  <p:nvGrpSpPr>
                    <p:cNvPr id="153697" name="Group 25"/>
                    <p:cNvGrpSpPr>
                      <a:grpSpLocks noChangeAspect="1"/>
                    </p:cNvGrpSpPr>
                    <p:nvPr/>
                  </p:nvGrpSpPr>
                  <p:grpSpPr bwMode="auto">
                    <a:xfrm rot="4286940" flipH="1">
                      <a:off x="1038" y="766"/>
                      <a:ext cx="141" cy="50"/>
                      <a:chOff x="4032" y="2817"/>
                      <a:chExt cx="417" cy="635"/>
                    </a:xfrm>
                  </p:grpSpPr>
                  <p:sp>
                    <p:nvSpPr>
                      <p:cNvPr id="153701" name="Oval 26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4032" y="2817"/>
                        <a:ext cx="417" cy="635"/>
                      </a:xfrm>
                      <a:prstGeom prst="ellipse">
                        <a:avLst/>
                      </a:prstGeom>
                      <a:solidFill>
                        <a:schemeClr val="tx2"/>
                      </a:solidFill>
                      <a:ln w="12700" cap="sq">
                        <a:solidFill>
                          <a:schemeClr val="tx1"/>
                        </a:solidFill>
                        <a:round/>
                        <a:headEnd type="none" w="sm" len="sm"/>
                        <a:tailEnd type="none" w="sm" len="sm"/>
                      </a:ln>
                    </p:spPr>
                    <p:txBody>
                      <a:bodyPr wrap="none" lIns="274320" rIns="274320" anchor="ctr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1pPr>
                        <a:lvl2pPr marL="742950" indent="-285750" eaLnBrk="0" hangingPunct="0"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CA" altLang="en-US" sz="2800"/>
                      </a:p>
                    </p:txBody>
                  </p:sp>
                  <p:sp>
                    <p:nvSpPr>
                      <p:cNvPr id="153702" name="Oval 27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4080" y="2928"/>
                        <a:ext cx="240" cy="240"/>
                      </a:xfrm>
                      <a:prstGeom prst="ellipse">
                        <a:avLst/>
                      </a:prstGeom>
                      <a:solidFill>
                        <a:schemeClr val="bg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12700" cap="sq">
                            <a:solidFill>
                              <a:srgbClr val="000000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</a:extLst>
                    </p:spPr>
                    <p:txBody>
                      <a:bodyPr wrap="none" lIns="274320" rIns="274320" anchor="ctr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1pPr>
                        <a:lvl2pPr marL="742950" indent="-285750" eaLnBrk="0" hangingPunct="0"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CA" altLang="en-US" sz="2800"/>
                      </a:p>
                    </p:txBody>
                  </p:sp>
                </p:grpSp>
                <p:grpSp>
                  <p:nvGrpSpPr>
                    <p:cNvPr id="153698" name="Group 28"/>
                    <p:cNvGrpSpPr>
                      <a:grpSpLocks noChangeAspect="1"/>
                    </p:cNvGrpSpPr>
                    <p:nvPr/>
                  </p:nvGrpSpPr>
                  <p:grpSpPr bwMode="auto">
                    <a:xfrm rot="4286940" flipH="1">
                      <a:off x="962" y="766"/>
                      <a:ext cx="141" cy="50"/>
                      <a:chOff x="4032" y="2817"/>
                      <a:chExt cx="417" cy="635"/>
                    </a:xfrm>
                  </p:grpSpPr>
                  <p:sp>
                    <p:nvSpPr>
                      <p:cNvPr id="153699" name="Oval 29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4032" y="2817"/>
                        <a:ext cx="417" cy="635"/>
                      </a:xfrm>
                      <a:prstGeom prst="ellipse">
                        <a:avLst/>
                      </a:prstGeom>
                      <a:solidFill>
                        <a:schemeClr val="tx2"/>
                      </a:solidFill>
                      <a:ln w="12700" cap="sq">
                        <a:solidFill>
                          <a:schemeClr val="tx1"/>
                        </a:solidFill>
                        <a:round/>
                        <a:headEnd type="none" w="sm" len="sm"/>
                        <a:tailEnd type="none" w="sm" len="sm"/>
                      </a:ln>
                    </p:spPr>
                    <p:txBody>
                      <a:bodyPr wrap="none" lIns="274320" rIns="274320" anchor="ctr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1pPr>
                        <a:lvl2pPr marL="742950" indent="-285750" eaLnBrk="0" hangingPunct="0"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CA" altLang="en-US" sz="2800"/>
                      </a:p>
                    </p:txBody>
                  </p:sp>
                  <p:sp>
                    <p:nvSpPr>
                      <p:cNvPr id="153700" name="Oval 30"/>
                      <p:cNvSpPr>
                        <a:spLocks noChangeAspect="1" noChangeArrowheads="1"/>
                      </p:cNvSpPr>
                      <p:nvPr/>
                    </p:nvSpPr>
                    <p:spPr bwMode="auto">
                      <a:xfrm>
                        <a:off x="4080" y="2928"/>
                        <a:ext cx="240" cy="240"/>
                      </a:xfrm>
                      <a:prstGeom prst="ellipse">
                        <a:avLst/>
                      </a:prstGeom>
                      <a:solidFill>
                        <a:schemeClr val="bg2"/>
                      </a:solidFill>
                      <a:ln>
                        <a:noFill/>
                      </a:ln>
                      <a:extLst>
                        <a:ext uri="{91240B29-F687-4F45-9708-019B960494DF}">
                          <a14:hiddenLine xmlns:a14="http://schemas.microsoft.com/office/drawing/2010/main" w="12700" cap="sq">
                            <a:solidFill>
                              <a:srgbClr val="000000"/>
                            </a:solidFill>
                            <a:round/>
                            <a:headEnd type="none" w="sm" len="sm"/>
                            <a:tailEnd type="none" w="sm" len="sm"/>
                          </a14:hiddenLine>
                        </a:ext>
                      </a:extLst>
                    </p:spPr>
                    <p:txBody>
                      <a:bodyPr wrap="none" lIns="274320" rIns="274320" anchor="ctr">
                        <a:spAutoFit/>
                      </a:bodyPr>
                      <a:lstStyle>
                        <a:lvl1pPr eaLnBrk="0" hangingPunct="0">
                          <a:spcBef>
                            <a:spcPct val="20000"/>
                          </a:spcBef>
                          <a:buChar char="•"/>
                          <a:defRPr sz="32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1pPr>
                        <a:lvl2pPr marL="742950" indent="-285750" eaLnBrk="0" hangingPunct="0">
                          <a:buChar char="–"/>
                          <a:defRPr sz="28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2pPr>
                        <a:lvl3pPr marL="1143000" indent="-228600" eaLnBrk="0" hangingPunct="0">
                          <a:spcBef>
                            <a:spcPct val="20000"/>
                          </a:spcBef>
                          <a:buChar char="•"/>
                          <a:defRPr sz="24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3pPr>
                        <a:lvl4pPr marL="1600200" indent="-228600" eaLnBrk="0" hangingPunct="0">
                          <a:spcBef>
                            <a:spcPct val="20000"/>
                          </a:spcBef>
                          <a:buChar char="–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4pPr>
                        <a:lvl5pPr marL="2057400" indent="-228600" eaLnBrk="0" hangingPunct="0">
                          <a:spcBef>
                            <a:spcPct val="20000"/>
                          </a:spcBef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5pPr>
                        <a:lvl6pPr marL="25146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6pPr>
                        <a:lvl7pPr marL="29718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7pPr>
                        <a:lvl8pPr marL="34290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8pPr>
                        <a:lvl9pPr marL="3886200" indent="-228600" eaLnBrk="0" fontAlgn="base" hangingPunct="0">
                          <a:spcBef>
                            <a:spcPct val="20000"/>
                          </a:spcBef>
                          <a:spcAft>
                            <a:spcPct val="0"/>
                          </a:spcAft>
                          <a:buChar char="»"/>
                          <a:defRPr sz="2000">
                            <a:solidFill>
                              <a:schemeClr val="tx1"/>
                            </a:solidFill>
                            <a:latin typeface="Times New Roman" pitchFamily="18" charset="0"/>
                          </a:defRPr>
                        </a:lvl9pPr>
                      </a:lstStyle>
                      <a:p>
                        <a:pPr algn="ctr" eaLnBrk="1" hangingPunct="1">
                          <a:spcBef>
                            <a:spcPct val="0"/>
                          </a:spcBef>
                          <a:buFontTx/>
                          <a:buNone/>
                        </a:pPr>
                        <a:endParaRPr lang="en-CA" altLang="en-US" sz="2800"/>
                      </a:p>
                    </p:txBody>
                  </p:sp>
                </p:grpSp>
              </p:grpSp>
              <p:sp>
                <p:nvSpPr>
                  <p:cNvPr id="153695" name="Oval 3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098" y="1008"/>
                    <a:ext cx="198" cy="74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400" i="0"/>
                  </a:p>
                </p:txBody>
              </p:sp>
            </p:grpSp>
            <p:sp>
              <p:nvSpPr>
                <p:cNvPr id="153692" name="Freeform 32"/>
                <p:cNvSpPr>
                  <a:spLocks noChangeAspect="1"/>
                </p:cNvSpPr>
                <p:nvPr/>
              </p:nvSpPr>
              <p:spPr bwMode="auto">
                <a:xfrm>
                  <a:off x="1153" y="2448"/>
                  <a:ext cx="446" cy="375"/>
                </a:xfrm>
                <a:custGeom>
                  <a:avLst/>
                  <a:gdLst>
                    <a:gd name="T0" fmla="*/ 194 w 446"/>
                    <a:gd name="T1" fmla="*/ 93 h 375"/>
                    <a:gd name="T2" fmla="*/ 183 w 446"/>
                    <a:gd name="T3" fmla="*/ 57 h 375"/>
                    <a:gd name="T4" fmla="*/ 164 w 446"/>
                    <a:gd name="T5" fmla="*/ 22 h 375"/>
                    <a:gd name="T6" fmla="*/ 131 w 446"/>
                    <a:gd name="T7" fmla="*/ 0 h 375"/>
                    <a:gd name="T8" fmla="*/ 93 w 446"/>
                    <a:gd name="T9" fmla="*/ 0 h 375"/>
                    <a:gd name="T10" fmla="*/ 54 w 446"/>
                    <a:gd name="T11" fmla="*/ 13 h 375"/>
                    <a:gd name="T12" fmla="*/ 2 w 446"/>
                    <a:gd name="T13" fmla="*/ 57 h 375"/>
                    <a:gd name="T14" fmla="*/ 0 w 446"/>
                    <a:gd name="T15" fmla="*/ 79 h 375"/>
                    <a:gd name="T16" fmla="*/ 16 w 446"/>
                    <a:gd name="T17" fmla="*/ 115 h 375"/>
                    <a:gd name="T18" fmla="*/ 68 w 446"/>
                    <a:gd name="T19" fmla="*/ 159 h 375"/>
                    <a:gd name="T20" fmla="*/ 68 w 446"/>
                    <a:gd name="T21" fmla="*/ 177 h 375"/>
                    <a:gd name="T22" fmla="*/ 46 w 446"/>
                    <a:gd name="T23" fmla="*/ 203 h 375"/>
                    <a:gd name="T24" fmla="*/ 49 w 446"/>
                    <a:gd name="T25" fmla="*/ 225 h 375"/>
                    <a:gd name="T26" fmla="*/ 63 w 446"/>
                    <a:gd name="T27" fmla="*/ 234 h 375"/>
                    <a:gd name="T28" fmla="*/ 80 w 446"/>
                    <a:gd name="T29" fmla="*/ 243 h 375"/>
                    <a:gd name="T30" fmla="*/ 80 w 446"/>
                    <a:gd name="T31" fmla="*/ 265 h 375"/>
                    <a:gd name="T32" fmla="*/ 52 w 446"/>
                    <a:gd name="T33" fmla="*/ 305 h 375"/>
                    <a:gd name="T34" fmla="*/ 54 w 446"/>
                    <a:gd name="T35" fmla="*/ 322 h 375"/>
                    <a:gd name="T36" fmla="*/ 82 w 446"/>
                    <a:gd name="T37" fmla="*/ 344 h 375"/>
                    <a:gd name="T38" fmla="*/ 123 w 446"/>
                    <a:gd name="T39" fmla="*/ 327 h 375"/>
                    <a:gd name="T40" fmla="*/ 142 w 446"/>
                    <a:gd name="T41" fmla="*/ 331 h 375"/>
                    <a:gd name="T42" fmla="*/ 189 w 446"/>
                    <a:gd name="T43" fmla="*/ 340 h 375"/>
                    <a:gd name="T44" fmla="*/ 232 w 446"/>
                    <a:gd name="T45" fmla="*/ 366 h 375"/>
                    <a:gd name="T46" fmla="*/ 259 w 446"/>
                    <a:gd name="T47" fmla="*/ 375 h 375"/>
                    <a:gd name="T48" fmla="*/ 355 w 446"/>
                    <a:gd name="T49" fmla="*/ 356 h 375"/>
                    <a:gd name="T50" fmla="*/ 446 w 446"/>
                    <a:gd name="T51" fmla="*/ 273 h 375"/>
                    <a:gd name="T52" fmla="*/ 408 w 446"/>
                    <a:gd name="T53" fmla="*/ 349 h 375"/>
                    <a:gd name="T54" fmla="*/ 325 w 446"/>
                    <a:gd name="T55" fmla="*/ 364 h 375"/>
                    <a:gd name="T56" fmla="*/ 431 w 446"/>
                    <a:gd name="T57" fmla="*/ 303 h 375"/>
                    <a:gd name="T58" fmla="*/ 393 w 446"/>
                    <a:gd name="T59" fmla="*/ 273 h 375"/>
                    <a:gd name="T60" fmla="*/ 281 w 446"/>
                    <a:gd name="T61" fmla="*/ 260 h 375"/>
                    <a:gd name="T62" fmla="*/ 197 w 446"/>
                    <a:gd name="T63" fmla="*/ 247 h 375"/>
                    <a:gd name="T64" fmla="*/ 153 w 446"/>
                    <a:gd name="T65" fmla="*/ 238 h 375"/>
                    <a:gd name="T66" fmla="*/ 161 w 446"/>
                    <a:gd name="T67" fmla="*/ 221 h 375"/>
                    <a:gd name="T68" fmla="*/ 186 w 446"/>
                    <a:gd name="T69" fmla="*/ 199 h 375"/>
                    <a:gd name="T70" fmla="*/ 180 w 446"/>
                    <a:gd name="T71" fmla="*/ 172 h 375"/>
                    <a:gd name="T72" fmla="*/ 156 w 446"/>
                    <a:gd name="T73" fmla="*/ 146 h 375"/>
                    <a:gd name="T74" fmla="*/ 156 w 446"/>
                    <a:gd name="T75" fmla="*/ 124 h 375"/>
                    <a:gd name="T76" fmla="*/ 169 w 446"/>
                    <a:gd name="T77" fmla="*/ 75 h 375"/>
                    <a:gd name="T78" fmla="*/ 147 w 446"/>
                    <a:gd name="T79" fmla="*/ 167 h 375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46"/>
                    <a:gd name="T121" fmla="*/ 0 h 375"/>
                    <a:gd name="T122" fmla="*/ 446 w 446"/>
                    <a:gd name="T123" fmla="*/ 375 h 375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46" h="375">
                      <a:moveTo>
                        <a:pt x="194" y="93"/>
                      </a:moveTo>
                      <a:lnTo>
                        <a:pt x="183" y="57"/>
                      </a:lnTo>
                      <a:lnTo>
                        <a:pt x="164" y="22"/>
                      </a:lnTo>
                      <a:lnTo>
                        <a:pt x="131" y="0"/>
                      </a:lnTo>
                      <a:lnTo>
                        <a:pt x="93" y="0"/>
                      </a:lnTo>
                      <a:lnTo>
                        <a:pt x="54" y="13"/>
                      </a:lnTo>
                      <a:lnTo>
                        <a:pt x="2" y="57"/>
                      </a:lnTo>
                      <a:lnTo>
                        <a:pt x="0" y="79"/>
                      </a:lnTo>
                      <a:lnTo>
                        <a:pt x="16" y="115"/>
                      </a:lnTo>
                      <a:lnTo>
                        <a:pt x="68" y="159"/>
                      </a:lnTo>
                      <a:lnTo>
                        <a:pt x="68" y="177"/>
                      </a:lnTo>
                      <a:lnTo>
                        <a:pt x="46" y="203"/>
                      </a:lnTo>
                      <a:lnTo>
                        <a:pt x="49" y="225"/>
                      </a:lnTo>
                      <a:lnTo>
                        <a:pt x="63" y="234"/>
                      </a:lnTo>
                      <a:lnTo>
                        <a:pt x="80" y="243"/>
                      </a:lnTo>
                      <a:lnTo>
                        <a:pt x="80" y="265"/>
                      </a:lnTo>
                      <a:lnTo>
                        <a:pt x="52" y="305"/>
                      </a:lnTo>
                      <a:lnTo>
                        <a:pt x="54" y="322"/>
                      </a:lnTo>
                      <a:lnTo>
                        <a:pt x="82" y="344"/>
                      </a:lnTo>
                      <a:lnTo>
                        <a:pt x="123" y="327"/>
                      </a:lnTo>
                      <a:lnTo>
                        <a:pt x="142" y="331"/>
                      </a:lnTo>
                      <a:lnTo>
                        <a:pt x="189" y="340"/>
                      </a:lnTo>
                      <a:lnTo>
                        <a:pt x="232" y="366"/>
                      </a:lnTo>
                      <a:lnTo>
                        <a:pt x="259" y="375"/>
                      </a:lnTo>
                      <a:lnTo>
                        <a:pt x="355" y="356"/>
                      </a:lnTo>
                      <a:lnTo>
                        <a:pt x="446" y="273"/>
                      </a:lnTo>
                      <a:lnTo>
                        <a:pt x="408" y="349"/>
                      </a:lnTo>
                      <a:lnTo>
                        <a:pt x="325" y="364"/>
                      </a:lnTo>
                      <a:lnTo>
                        <a:pt x="431" y="303"/>
                      </a:lnTo>
                      <a:lnTo>
                        <a:pt x="393" y="273"/>
                      </a:lnTo>
                      <a:lnTo>
                        <a:pt x="281" y="260"/>
                      </a:lnTo>
                      <a:lnTo>
                        <a:pt x="197" y="247"/>
                      </a:lnTo>
                      <a:lnTo>
                        <a:pt x="153" y="238"/>
                      </a:lnTo>
                      <a:lnTo>
                        <a:pt x="161" y="221"/>
                      </a:lnTo>
                      <a:lnTo>
                        <a:pt x="186" y="199"/>
                      </a:lnTo>
                      <a:lnTo>
                        <a:pt x="180" y="172"/>
                      </a:lnTo>
                      <a:lnTo>
                        <a:pt x="156" y="146"/>
                      </a:lnTo>
                      <a:lnTo>
                        <a:pt x="156" y="124"/>
                      </a:lnTo>
                      <a:lnTo>
                        <a:pt x="169" y="75"/>
                      </a:lnTo>
                      <a:lnTo>
                        <a:pt x="147" y="167"/>
                      </a:lnTo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93" name="Freeform 33"/>
                <p:cNvSpPr>
                  <a:spLocks noChangeAspect="1"/>
                </p:cNvSpPr>
                <p:nvPr/>
              </p:nvSpPr>
              <p:spPr bwMode="auto">
                <a:xfrm>
                  <a:off x="1440" y="2304"/>
                  <a:ext cx="470" cy="320"/>
                </a:xfrm>
                <a:custGeom>
                  <a:avLst/>
                  <a:gdLst>
                    <a:gd name="T0" fmla="*/ 88 w 470"/>
                    <a:gd name="T1" fmla="*/ 0 h 320"/>
                    <a:gd name="T2" fmla="*/ 48 w 470"/>
                    <a:gd name="T3" fmla="*/ 9 h 320"/>
                    <a:gd name="T4" fmla="*/ 13 w 470"/>
                    <a:gd name="T5" fmla="*/ 77 h 320"/>
                    <a:gd name="T6" fmla="*/ 0 w 470"/>
                    <a:gd name="T7" fmla="*/ 133 h 320"/>
                    <a:gd name="T8" fmla="*/ 8 w 470"/>
                    <a:gd name="T9" fmla="*/ 133 h 320"/>
                    <a:gd name="T10" fmla="*/ 19 w 470"/>
                    <a:gd name="T11" fmla="*/ 124 h 320"/>
                    <a:gd name="T12" fmla="*/ 31 w 470"/>
                    <a:gd name="T13" fmla="*/ 133 h 320"/>
                    <a:gd name="T14" fmla="*/ 25 w 470"/>
                    <a:gd name="T15" fmla="*/ 152 h 320"/>
                    <a:gd name="T16" fmla="*/ 17 w 470"/>
                    <a:gd name="T17" fmla="*/ 181 h 320"/>
                    <a:gd name="T18" fmla="*/ 23 w 470"/>
                    <a:gd name="T19" fmla="*/ 206 h 320"/>
                    <a:gd name="T20" fmla="*/ 35 w 470"/>
                    <a:gd name="T21" fmla="*/ 200 h 320"/>
                    <a:gd name="T22" fmla="*/ 40 w 470"/>
                    <a:gd name="T23" fmla="*/ 220 h 320"/>
                    <a:gd name="T24" fmla="*/ 35 w 470"/>
                    <a:gd name="T25" fmla="*/ 253 h 320"/>
                    <a:gd name="T26" fmla="*/ 40 w 470"/>
                    <a:gd name="T27" fmla="*/ 301 h 320"/>
                    <a:gd name="T28" fmla="*/ 48 w 470"/>
                    <a:gd name="T29" fmla="*/ 320 h 320"/>
                    <a:gd name="T30" fmla="*/ 65 w 470"/>
                    <a:gd name="T31" fmla="*/ 320 h 320"/>
                    <a:gd name="T32" fmla="*/ 88 w 470"/>
                    <a:gd name="T33" fmla="*/ 306 h 320"/>
                    <a:gd name="T34" fmla="*/ 103 w 470"/>
                    <a:gd name="T35" fmla="*/ 301 h 320"/>
                    <a:gd name="T36" fmla="*/ 111 w 470"/>
                    <a:gd name="T37" fmla="*/ 291 h 320"/>
                    <a:gd name="T38" fmla="*/ 132 w 470"/>
                    <a:gd name="T39" fmla="*/ 282 h 320"/>
                    <a:gd name="T40" fmla="*/ 178 w 470"/>
                    <a:gd name="T41" fmla="*/ 291 h 320"/>
                    <a:gd name="T42" fmla="*/ 195 w 470"/>
                    <a:gd name="T43" fmla="*/ 301 h 320"/>
                    <a:gd name="T44" fmla="*/ 204 w 470"/>
                    <a:gd name="T45" fmla="*/ 277 h 320"/>
                    <a:gd name="T46" fmla="*/ 394 w 470"/>
                    <a:gd name="T47" fmla="*/ 264 h 320"/>
                    <a:gd name="T48" fmla="*/ 470 w 470"/>
                    <a:gd name="T49" fmla="*/ 219 h 320"/>
                    <a:gd name="T50" fmla="*/ 341 w 470"/>
                    <a:gd name="T51" fmla="*/ 205 h 320"/>
                    <a:gd name="T52" fmla="*/ 265 w 470"/>
                    <a:gd name="T53" fmla="*/ 205 h 320"/>
                    <a:gd name="T54" fmla="*/ 197 w 470"/>
                    <a:gd name="T55" fmla="*/ 205 h 320"/>
                    <a:gd name="T56" fmla="*/ 181 w 470"/>
                    <a:gd name="T57" fmla="*/ 177 h 320"/>
                    <a:gd name="T58" fmla="*/ 135 w 470"/>
                    <a:gd name="T59" fmla="*/ 177 h 320"/>
                    <a:gd name="T60" fmla="*/ 120 w 470"/>
                    <a:gd name="T61" fmla="*/ 172 h 320"/>
                    <a:gd name="T62" fmla="*/ 101 w 470"/>
                    <a:gd name="T63" fmla="*/ 162 h 320"/>
                    <a:gd name="T64" fmla="*/ 94 w 470"/>
                    <a:gd name="T65" fmla="*/ 143 h 320"/>
                    <a:gd name="T66" fmla="*/ 97 w 470"/>
                    <a:gd name="T67" fmla="*/ 124 h 320"/>
                    <a:gd name="T68" fmla="*/ 93 w 470"/>
                    <a:gd name="T69" fmla="*/ 106 h 320"/>
                    <a:gd name="T70" fmla="*/ 84 w 470"/>
                    <a:gd name="T71" fmla="*/ 91 h 320"/>
                    <a:gd name="T72" fmla="*/ 90 w 470"/>
                    <a:gd name="T73" fmla="*/ 67 h 320"/>
                    <a:gd name="T74" fmla="*/ 107 w 470"/>
                    <a:gd name="T75" fmla="*/ 52 h 320"/>
                    <a:gd name="T76" fmla="*/ 105 w 470"/>
                    <a:gd name="T77" fmla="*/ 29 h 320"/>
                    <a:gd name="T78" fmla="*/ 88 w 470"/>
                    <a:gd name="T79" fmla="*/ 0 h 320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w 470"/>
                    <a:gd name="T121" fmla="*/ 0 h 320"/>
                    <a:gd name="T122" fmla="*/ 470 w 470"/>
                    <a:gd name="T123" fmla="*/ 320 h 320"/>
                  </a:gdLst>
                  <a:ahLst/>
                  <a:cxnLst>
                    <a:cxn ang="T80">
                      <a:pos x="T0" y="T1"/>
                    </a:cxn>
                    <a:cxn ang="T81">
                      <a:pos x="T2" y="T3"/>
                    </a:cxn>
                    <a:cxn ang="T82">
                      <a:pos x="T4" y="T5"/>
                    </a:cxn>
                    <a:cxn ang="T83">
                      <a:pos x="T6" y="T7"/>
                    </a:cxn>
                    <a:cxn ang="T84">
                      <a:pos x="T8" y="T9"/>
                    </a:cxn>
                    <a:cxn ang="T85">
                      <a:pos x="T10" y="T11"/>
                    </a:cxn>
                    <a:cxn ang="T86">
                      <a:pos x="T12" y="T13"/>
                    </a:cxn>
                    <a:cxn ang="T87">
                      <a:pos x="T14" y="T15"/>
                    </a:cxn>
                    <a:cxn ang="T88">
                      <a:pos x="T16" y="T17"/>
                    </a:cxn>
                    <a:cxn ang="T89">
                      <a:pos x="T18" y="T19"/>
                    </a:cxn>
                    <a:cxn ang="T90">
                      <a:pos x="T20" y="T21"/>
                    </a:cxn>
                    <a:cxn ang="T91">
                      <a:pos x="T22" y="T23"/>
                    </a:cxn>
                    <a:cxn ang="T92">
                      <a:pos x="T24" y="T25"/>
                    </a:cxn>
                    <a:cxn ang="T93">
                      <a:pos x="T26" y="T27"/>
                    </a:cxn>
                    <a:cxn ang="T94">
                      <a:pos x="T28" y="T29"/>
                    </a:cxn>
                    <a:cxn ang="T95">
                      <a:pos x="T30" y="T31"/>
                    </a:cxn>
                    <a:cxn ang="T96">
                      <a:pos x="T32" y="T33"/>
                    </a:cxn>
                    <a:cxn ang="T97">
                      <a:pos x="T34" y="T35"/>
                    </a:cxn>
                    <a:cxn ang="T98">
                      <a:pos x="T36" y="T37"/>
                    </a:cxn>
                    <a:cxn ang="T99">
                      <a:pos x="T38" y="T39"/>
                    </a:cxn>
                    <a:cxn ang="T100">
                      <a:pos x="T40" y="T41"/>
                    </a:cxn>
                    <a:cxn ang="T101">
                      <a:pos x="T42" y="T43"/>
                    </a:cxn>
                    <a:cxn ang="T102">
                      <a:pos x="T44" y="T45"/>
                    </a:cxn>
                    <a:cxn ang="T103">
                      <a:pos x="T46" y="T47"/>
                    </a:cxn>
                    <a:cxn ang="T104">
                      <a:pos x="T48" y="T49"/>
                    </a:cxn>
                    <a:cxn ang="T105">
                      <a:pos x="T50" y="T51"/>
                    </a:cxn>
                    <a:cxn ang="T106">
                      <a:pos x="T52" y="T53"/>
                    </a:cxn>
                    <a:cxn ang="T107">
                      <a:pos x="T54" y="T55"/>
                    </a:cxn>
                    <a:cxn ang="T108">
                      <a:pos x="T56" y="T57"/>
                    </a:cxn>
                    <a:cxn ang="T109">
                      <a:pos x="T58" y="T59"/>
                    </a:cxn>
                    <a:cxn ang="T110">
                      <a:pos x="T60" y="T61"/>
                    </a:cxn>
                    <a:cxn ang="T111">
                      <a:pos x="T62" y="T63"/>
                    </a:cxn>
                    <a:cxn ang="T112">
                      <a:pos x="T64" y="T65"/>
                    </a:cxn>
                    <a:cxn ang="T113">
                      <a:pos x="T66" y="T67"/>
                    </a:cxn>
                    <a:cxn ang="T114">
                      <a:pos x="T68" y="T69"/>
                    </a:cxn>
                    <a:cxn ang="T115">
                      <a:pos x="T70" y="T71"/>
                    </a:cxn>
                    <a:cxn ang="T116">
                      <a:pos x="T72" y="T73"/>
                    </a:cxn>
                    <a:cxn ang="T117">
                      <a:pos x="T74" y="T75"/>
                    </a:cxn>
                    <a:cxn ang="T118">
                      <a:pos x="T76" y="T77"/>
                    </a:cxn>
                    <a:cxn ang="T119">
                      <a:pos x="T78" y="T79"/>
                    </a:cxn>
                  </a:cxnLst>
                  <a:rect l="T120" t="T121" r="T122" b="T123"/>
                  <a:pathLst>
                    <a:path w="470" h="320">
                      <a:moveTo>
                        <a:pt x="88" y="0"/>
                      </a:moveTo>
                      <a:lnTo>
                        <a:pt x="48" y="9"/>
                      </a:lnTo>
                      <a:lnTo>
                        <a:pt x="13" y="77"/>
                      </a:lnTo>
                      <a:lnTo>
                        <a:pt x="0" y="133"/>
                      </a:lnTo>
                      <a:lnTo>
                        <a:pt x="8" y="133"/>
                      </a:lnTo>
                      <a:lnTo>
                        <a:pt x="19" y="124"/>
                      </a:lnTo>
                      <a:lnTo>
                        <a:pt x="31" y="133"/>
                      </a:lnTo>
                      <a:lnTo>
                        <a:pt x="25" y="152"/>
                      </a:lnTo>
                      <a:lnTo>
                        <a:pt x="17" y="181"/>
                      </a:lnTo>
                      <a:lnTo>
                        <a:pt x="23" y="206"/>
                      </a:lnTo>
                      <a:lnTo>
                        <a:pt x="35" y="200"/>
                      </a:lnTo>
                      <a:lnTo>
                        <a:pt x="40" y="220"/>
                      </a:lnTo>
                      <a:lnTo>
                        <a:pt x="35" y="253"/>
                      </a:lnTo>
                      <a:lnTo>
                        <a:pt x="40" y="301"/>
                      </a:lnTo>
                      <a:lnTo>
                        <a:pt x="48" y="320"/>
                      </a:lnTo>
                      <a:lnTo>
                        <a:pt x="65" y="320"/>
                      </a:lnTo>
                      <a:lnTo>
                        <a:pt x="88" y="306"/>
                      </a:lnTo>
                      <a:lnTo>
                        <a:pt x="103" y="301"/>
                      </a:lnTo>
                      <a:lnTo>
                        <a:pt x="111" y="291"/>
                      </a:lnTo>
                      <a:lnTo>
                        <a:pt x="132" y="282"/>
                      </a:lnTo>
                      <a:lnTo>
                        <a:pt x="178" y="291"/>
                      </a:lnTo>
                      <a:lnTo>
                        <a:pt x="195" y="301"/>
                      </a:lnTo>
                      <a:lnTo>
                        <a:pt x="204" y="277"/>
                      </a:lnTo>
                      <a:lnTo>
                        <a:pt x="394" y="264"/>
                      </a:lnTo>
                      <a:lnTo>
                        <a:pt x="470" y="219"/>
                      </a:lnTo>
                      <a:lnTo>
                        <a:pt x="341" y="205"/>
                      </a:lnTo>
                      <a:lnTo>
                        <a:pt x="265" y="205"/>
                      </a:lnTo>
                      <a:lnTo>
                        <a:pt x="197" y="205"/>
                      </a:lnTo>
                      <a:lnTo>
                        <a:pt x="181" y="177"/>
                      </a:lnTo>
                      <a:lnTo>
                        <a:pt x="135" y="177"/>
                      </a:lnTo>
                      <a:lnTo>
                        <a:pt x="120" y="172"/>
                      </a:lnTo>
                      <a:lnTo>
                        <a:pt x="101" y="162"/>
                      </a:lnTo>
                      <a:lnTo>
                        <a:pt x="94" y="143"/>
                      </a:lnTo>
                      <a:lnTo>
                        <a:pt x="97" y="124"/>
                      </a:lnTo>
                      <a:lnTo>
                        <a:pt x="93" y="106"/>
                      </a:lnTo>
                      <a:lnTo>
                        <a:pt x="84" y="91"/>
                      </a:lnTo>
                      <a:lnTo>
                        <a:pt x="90" y="67"/>
                      </a:lnTo>
                      <a:lnTo>
                        <a:pt x="107" y="52"/>
                      </a:lnTo>
                      <a:lnTo>
                        <a:pt x="105" y="29"/>
                      </a:lnTo>
                      <a:lnTo>
                        <a:pt x="88" y="0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3640" name="AutoShape 34"/>
              <p:cNvSpPr>
                <a:spLocks noChangeAspect="1" noChangeArrowheads="1"/>
              </p:cNvSpPr>
              <p:nvPr/>
            </p:nvSpPr>
            <p:spPr bwMode="auto">
              <a:xfrm>
                <a:off x="1392" y="3216"/>
                <a:ext cx="576" cy="816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53641" name="AutoShape 35"/>
              <p:cNvSpPr>
                <a:spLocks noChangeAspect="1" noChangeArrowheads="1"/>
              </p:cNvSpPr>
              <p:nvPr/>
            </p:nvSpPr>
            <p:spPr bwMode="auto">
              <a:xfrm>
                <a:off x="1968" y="3216"/>
                <a:ext cx="576" cy="816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53642" name="AutoShape 36"/>
              <p:cNvSpPr>
                <a:spLocks noChangeAspect="1" noChangeArrowheads="1"/>
              </p:cNvSpPr>
              <p:nvPr/>
            </p:nvSpPr>
            <p:spPr bwMode="auto">
              <a:xfrm>
                <a:off x="768" y="3216"/>
                <a:ext cx="576" cy="816"/>
              </a:xfrm>
              <a:prstGeom prst="triangle">
                <a:avLst>
                  <a:gd name="adj" fmla="val 50000"/>
                </a:avLst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153643" name="Line 37"/>
              <p:cNvSpPr>
                <a:spLocks noChangeAspect="1" noChangeShapeType="1"/>
              </p:cNvSpPr>
              <p:nvPr/>
            </p:nvSpPr>
            <p:spPr bwMode="auto">
              <a:xfrm flipH="1">
                <a:off x="1056" y="2832"/>
                <a:ext cx="672" cy="38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44" name="Line 38"/>
              <p:cNvSpPr>
                <a:spLocks noChangeAspect="1" noChangeShapeType="1"/>
              </p:cNvSpPr>
              <p:nvPr/>
            </p:nvSpPr>
            <p:spPr bwMode="auto">
              <a:xfrm flipH="1">
                <a:off x="1680" y="2832"/>
                <a:ext cx="48" cy="38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3645" name="Line 39"/>
              <p:cNvSpPr>
                <a:spLocks noChangeAspect="1" noChangeShapeType="1"/>
              </p:cNvSpPr>
              <p:nvPr/>
            </p:nvSpPr>
            <p:spPr bwMode="auto">
              <a:xfrm>
                <a:off x="1728" y="2832"/>
                <a:ext cx="528" cy="384"/>
              </a:xfrm>
              <a:prstGeom prst="line">
                <a:avLst/>
              </a:pr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153646" name="Group 40"/>
              <p:cNvGrpSpPr>
                <a:grpSpLocks noChangeAspect="1"/>
              </p:cNvGrpSpPr>
              <p:nvPr/>
            </p:nvGrpSpPr>
            <p:grpSpPr bwMode="auto">
              <a:xfrm flipH="1">
                <a:off x="624" y="3264"/>
                <a:ext cx="240" cy="626"/>
                <a:chOff x="2308" y="1513"/>
                <a:chExt cx="1162" cy="2570"/>
              </a:xfrm>
            </p:grpSpPr>
            <p:grpSp>
              <p:nvGrpSpPr>
                <p:cNvPr id="153677" name="Group 41"/>
                <p:cNvGrpSpPr>
                  <a:grpSpLocks noChangeAspect="1"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53685" name="Freeform 42"/>
                  <p:cNvSpPr>
                    <a:spLocks noChangeAspect="1"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86" name="Freeform 43"/>
                  <p:cNvSpPr>
                    <a:spLocks noChangeAspect="1"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87" name="Freeform 44"/>
                  <p:cNvSpPr>
                    <a:spLocks noChangeAspect="1"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88" name="Freeform 45"/>
                  <p:cNvSpPr>
                    <a:spLocks noChangeAspect="1"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89" name="Freeform 46"/>
                  <p:cNvSpPr>
                    <a:spLocks noChangeAspect="1"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90" name="Freeform 47"/>
                  <p:cNvSpPr>
                    <a:spLocks noChangeAspect="1"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53678" name="Freeform 48"/>
                <p:cNvSpPr>
                  <a:spLocks noChangeAspect="1"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79" name="Freeform 49"/>
                <p:cNvSpPr>
                  <a:spLocks noChangeAspect="1"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80" name="Oval 50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81" name="Oval 51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82" name="Oval 52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83" name="Oval 53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84" name="Oval 54"/>
                <p:cNvSpPr>
                  <a:spLocks noChangeAspect="1"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153647" name="Group 55"/>
              <p:cNvGrpSpPr>
                <a:grpSpLocks noChangeAspect="1"/>
              </p:cNvGrpSpPr>
              <p:nvPr/>
            </p:nvGrpSpPr>
            <p:grpSpPr bwMode="auto">
              <a:xfrm flipH="1">
                <a:off x="1248" y="3264"/>
                <a:ext cx="240" cy="626"/>
                <a:chOff x="2308" y="1513"/>
                <a:chExt cx="1162" cy="2570"/>
              </a:xfrm>
            </p:grpSpPr>
            <p:grpSp>
              <p:nvGrpSpPr>
                <p:cNvPr id="153663" name="Group 56"/>
                <p:cNvGrpSpPr>
                  <a:grpSpLocks noChangeAspect="1"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53671" name="Freeform 57"/>
                  <p:cNvSpPr>
                    <a:spLocks noChangeAspect="1"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2" name="Freeform 58"/>
                  <p:cNvSpPr>
                    <a:spLocks noChangeAspect="1"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3" name="Freeform 59"/>
                  <p:cNvSpPr>
                    <a:spLocks noChangeAspect="1"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4" name="Freeform 60"/>
                  <p:cNvSpPr>
                    <a:spLocks noChangeAspect="1"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5" name="Freeform 61"/>
                  <p:cNvSpPr>
                    <a:spLocks noChangeAspect="1"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76" name="Freeform 62"/>
                  <p:cNvSpPr>
                    <a:spLocks noChangeAspect="1"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53664" name="Freeform 63"/>
                <p:cNvSpPr>
                  <a:spLocks noChangeAspect="1"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65" name="Freeform 64"/>
                <p:cNvSpPr>
                  <a:spLocks noChangeAspect="1"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66" name="Oval 65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67" name="Oval 66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68" name="Oval 67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69" name="Oval 68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70" name="Oval 69"/>
                <p:cNvSpPr>
                  <a:spLocks noChangeAspect="1"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153648" name="Group 70"/>
              <p:cNvGrpSpPr>
                <a:grpSpLocks noChangeAspect="1"/>
              </p:cNvGrpSpPr>
              <p:nvPr/>
            </p:nvGrpSpPr>
            <p:grpSpPr bwMode="auto">
              <a:xfrm flipH="1">
                <a:off x="1872" y="3264"/>
                <a:ext cx="240" cy="626"/>
                <a:chOff x="2308" y="1513"/>
                <a:chExt cx="1162" cy="2570"/>
              </a:xfrm>
            </p:grpSpPr>
            <p:grpSp>
              <p:nvGrpSpPr>
                <p:cNvPr id="153649" name="Group 71"/>
                <p:cNvGrpSpPr>
                  <a:grpSpLocks noChangeAspect="1"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153657" name="Freeform 72"/>
                  <p:cNvSpPr>
                    <a:spLocks noChangeAspect="1"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58" name="Freeform 73"/>
                  <p:cNvSpPr>
                    <a:spLocks noChangeAspect="1"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59" name="Freeform 74"/>
                  <p:cNvSpPr>
                    <a:spLocks noChangeAspect="1"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60" name="Freeform 75"/>
                  <p:cNvSpPr>
                    <a:spLocks noChangeAspect="1"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61" name="Freeform 76"/>
                  <p:cNvSpPr>
                    <a:spLocks noChangeAspect="1"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53662" name="Freeform 77"/>
                  <p:cNvSpPr>
                    <a:spLocks noChangeAspect="1"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153650" name="Freeform 78"/>
                <p:cNvSpPr>
                  <a:spLocks noChangeAspect="1"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51" name="Freeform 79"/>
                <p:cNvSpPr>
                  <a:spLocks noChangeAspect="1"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3652" name="Oval 80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53" name="Oval 81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54" name="Oval 82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55" name="Oval 83"/>
                <p:cNvSpPr>
                  <a:spLocks noChangeAspect="1" noChangeArrowheads="1"/>
                </p:cNvSpPr>
                <p:nvPr/>
              </p:nvSpPr>
              <p:spPr bwMode="auto">
                <a:xfrm rot="-428694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153656" name="Oval 84"/>
                <p:cNvSpPr>
                  <a:spLocks noChangeAspect="1"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sp>
          <p:nvSpPr>
            <p:cNvPr id="153609" name="Text Box 112"/>
            <p:cNvSpPr txBox="1">
              <a:spLocks noChangeArrowheads="1"/>
            </p:cNvSpPr>
            <p:nvPr/>
          </p:nvSpPr>
          <p:spPr bwMode="auto">
            <a:xfrm>
              <a:off x="365125" y="4384675"/>
              <a:ext cx="817563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size</a:t>
              </a:r>
              <a:r>
                <a:rPr lang="en-US" altLang="en-US" sz="2400"/>
                <a:t> i</a:t>
              </a:r>
              <a:endParaRPr lang="en-CA" altLang="en-US" sz="2400"/>
            </a:p>
          </p:txBody>
        </p:sp>
      </p:grpSp>
      <p:graphicFrame>
        <p:nvGraphicFramePr>
          <p:cNvPr id="153610" name="Object 113"/>
          <p:cNvGraphicFramePr>
            <a:graphicFrameLocks noGrp="1" noChangeAspect="1"/>
          </p:cNvGraphicFramePr>
          <p:nvPr>
            <p:ph idx="1"/>
          </p:nvPr>
        </p:nvGraphicFramePr>
        <p:xfrm>
          <a:off x="6934200" y="228600"/>
          <a:ext cx="2209800" cy="10302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5" imgW="4832350" imgH="2254250" progId="">
                  <p:embed/>
                </p:oleObj>
              </mc:Choice>
              <mc:Fallback>
                <p:oleObj name="Clip" r:id="rId5" imgW="4832350" imgH="2254250" progId="">
                  <p:embed/>
                  <p:pic>
                    <p:nvPicPr>
                      <p:cNvPr id="153610" name="Object 113"/>
                      <p:cNvPicPr>
                        <a:picLocks noGrp="1" noChangeAspect="1" noChangeArrowheads="1"/>
                      </p:cNvPicPr>
                      <p:nvPr/>
                    </p:nvPicPr>
                    <p:blipFill>
                      <a:blip r:embed="rId6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6934200" y="228600"/>
                        <a:ext cx="2209800" cy="1030288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6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Friends &amp; Strong Induction</a:t>
            </a:r>
          </a:p>
        </p:txBody>
      </p: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81273DB9-0DC9-4A9A-94C3-EE6F500CF2F9}"/>
              </a:ext>
            </a:extLst>
          </p:cNvPr>
          <p:cNvGrpSpPr/>
          <p:nvPr/>
        </p:nvGrpSpPr>
        <p:grpSpPr>
          <a:xfrm>
            <a:off x="430213" y="1905000"/>
            <a:ext cx="8561387" cy="1114425"/>
            <a:chOff x="430213" y="1905000"/>
            <a:chExt cx="8561387" cy="1114425"/>
          </a:xfrm>
        </p:grpSpPr>
        <p:graphicFrame>
          <p:nvGraphicFramePr>
            <p:cNvPr id="118" name="Object 4">
              <a:extLst>
                <a:ext uri="{FF2B5EF4-FFF2-40B4-BE49-F238E27FC236}">
                  <a16:creationId xmlns:a16="http://schemas.microsoft.com/office/drawing/2014/main" id="{80C49D33-CBAA-43D1-8D18-E7DB9A512285}"/>
                </a:ext>
              </a:extLst>
            </p:cNvPr>
            <p:cNvGraphicFramePr>
              <a:graphicFrameLocks noChangeAspect="1"/>
            </p:cNvGraphicFramePr>
            <p:nvPr/>
          </p:nvGraphicFramePr>
          <p:xfrm>
            <a:off x="1066800" y="2590800"/>
            <a:ext cx="828675" cy="428625"/>
          </p:xfrm>
          <a:graphic>
            <a:graphicData uri="http://schemas.openxmlformats.org/presentationml/2006/ole">
              <mc:AlternateContent xmlns:mc="http://schemas.openxmlformats.org/markup-compatibility/2006">
                <mc:Choice xmlns:v="urn:schemas-microsoft-com:vml" Requires="v">
                  <p:oleObj name="Equation" r:id="rId7" imgW="457002" imgH="203112" progId="Equation.COEE2">
                    <p:embed/>
                  </p:oleObj>
                </mc:Choice>
                <mc:Fallback>
                  <p:oleObj name="Equation" r:id="rId7" imgW="457002" imgH="203112" progId="Equation.COEE2">
                    <p:embed/>
                    <p:pic>
                      <p:nvPicPr>
                        <p:cNvPr id="153603" name="Object 4"/>
                        <p:cNvPicPr>
                          <a:picLocks noChangeAspect="1" noChangeArrowheads="1"/>
                        </p:cNvPicPr>
                        <p:nvPr/>
                      </p:nvPicPr>
                      <p:blipFill>
                        <a:blip r:embed="rId8">
                          <a:extLst>
                            <a:ext uri="{28A0092B-C50C-407E-A947-70E740481C1C}">
                              <a14:useLocalDpi xmlns:a14="http://schemas.microsoft.com/office/drawing/2010/main" val="0"/>
                            </a:ext>
                          </a:extLst>
                        </a:blip>
                        <a:srcRect/>
                        <a:stretch>
                          <a:fillRect/>
                        </a:stretch>
                      </p:blipFill>
                      <p:spPr bwMode="auto">
                        <a:xfrm>
                          <a:off x="1066800" y="2590800"/>
                          <a:ext cx="828675" cy="428625"/>
                        </a:xfrm>
                        <a:prstGeom prst="rect">
                          <a:avLst/>
                        </a:prstGeom>
                        <a:solidFill>
                          <a:srgbClr val="FFFF99"/>
                        </a:solidFill>
                        <a:ln>
                          <a:noFill/>
                        </a:ln>
                        <a:effectLst/>
                        <a:extLst>
                          <a:ext uri="{91240B29-F687-4F45-9708-019B960494DF}">
                            <a14:hiddenLine xmlns:a14="http://schemas.microsoft.com/office/drawing/2010/main" w="9525">
                              <a:solidFill>
                                <a:srgbClr val="000000"/>
                              </a:solidFill>
                              <a:miter lim="800000"/>
                              <a:headEnd/>
                              <a:tailEnd/>
                            </a14:hiddenLine>
                          </a:ext>
                          <a:ext uri="{AF507438-7753-43E0-B8FC-AC1667EBCBE1}">
                            <a14:hiddenEffects xmlns:a14="http://schemas.microsoft.com/office/drawing/2010/main">
                              <a:effectLst>
                                <a:outerShdw dist="35921" dir="2700000" algn="ctr" rotWithShape="0">
                                  <a:srgbClr val="808080"/>
                                </a:outerShdw>
                              </a:effectLst>
                            </a14:hiddenEffects>
                          </a:ext>
                        </a:extLst>
                      </p:spPr>
                    </p:pic>
                  </p:oleObj>
                </mc:Fallback>
              </mc:AlternateContent>
            </a:graphicData>
          </a:graphic>
        </p:graphicFrame>
        <p:sp>
          <p:nvSpPr>
            <p:cNvPr id="119" name="Rectangle 5">
              <a:extLst>
                <a:ext uri="{FF2B5EF4-FFF2-40B4-BE49-F238E27FC236}">
                  <a16:creationId xmlns:a16="http://schemas.microsoft.com/office/drawing/2014/main" id="{86C1CF9C-2F5D-4711-847A-71E5C2FFA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213" y="1905000"/>
              <a:ext cx="3455987" cy="51911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/>
              <a:r>
                <a:rPr lang="en-CA" altLang="en-US" sz="2800" i="0" dirty="0"/>
                <a:t>Induction Hypothesis:</a:t>
              </a:r>
            </a:p>
          </p:txBody>
        </p:sp>
        <p:sp>
          <p:nvSpPr>
            <p:cNvPr id="120" name="Rectangle 6">
              <a:extLst>
                <a:ext uri="{FF2B5EF4-FFF2-40B4-BE49-F238E27FC236}">
                  <a16:creationId xmlns:a16="http://schemas.microsoft.com/office/drawing/2014/main" id="{86E0A1AE-14EA-4936-A4AD-07288CBE8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3600" y="2514600"/>
              <a:ext cx="6858000" cy="4616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400" i="0" dirty="0"/>
                <a:t>``This code produces </a:t>
              </a:r>
              <a:r>
                <a:rPr lang="en-CA" altLang="en-US" sz="2400" i="0" dirty="0" err="1">
                  <a:solidFill>
                    <a:schemeClr val="accent1"/>
                  </a:solidFill>
                </a:rPr>
                <a:t>xy</a:t>
              </a:r>
              <a:r>
                <a:rPr lang="en-CA" altLang="en-US" sz="2400" i="0" dirty="0"/>
                <a:t> for every instance of size </a:t>
              </a:r>
              <a:r>
                <a:rPr lang="en-US" altLang="en-US" sz="2400" dirty="0"/>
                <a:t>n</a:t>
              </a:r>
              <a:r>
                <a:rPr lang="en-CA" altLang="en-US" sz="2400" i="0" dirty="0"/>
                <a:t>.''</a:t>
              </a:r>
            </a:p>
          </p:txBody>
        </p:sp>
      </p:grpSp>
      <p:sp>
        <p:nvSpPr>
          <p:cNvPr id="121" name="Text Box 8">
            <a:extLst>
              <a:ext uri="{FF2B5EF4-FFF2-40B4-BE49-F238E27FC236}">
                <a16:creationId xmlns:a16="http://schemas.microsoft.com/office/drawing/2014/main" id="{7231A141-896D-4F3D-944A-C35C3FBC13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200" y="273784"/>
            <a:ext cx="6793523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Strange(</a:t>
            </a:r>
            <a:r>
              <a:rPr lang="en-US" altLang="en-US" sz="2000" i="0" dirty="0" err="1">
                <a:solidFill>
                  <a:schemeClr val="accent1"/>
                </a:solidFill>
              </a:rPr>
              <a:t>x,y</a:t>
            </a:r>
            <a:r>
              <a:rPr lang="en-US" altLang="en-US" sz="2000" i="0" dirty="0">
                <a:solidFill>
                  <a:schemeClr val="accent1"/>
                </a:solidFill>
              </a:rPr>
              <a:t>):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If x &lt; 4 then return( </a:t>
            </a:r>
            <a:r>
              <a:rPr lang="en-US" altLang="en-US" sz="2000" i="0" dirty="0" err="1">
                <a:solidFill>
                  <a:schemeClr val="accent1"/>
                </a:solidFill>
              </a:rPr>
              <a:t>xy</a:t>
            </a:r>
            <a:r>
              <a:rPr lang="en-US" altLang="en-US" sz="2000" i="0" dirty="0">
                <a:solidFill>
                  <a:schemeClr val="accent1"/>
                </a:solidFill>
              </a:rPr>
              <a:t> );</a:t>
            </a:r>
            <a:endParaRPr lang="en-US" altLang="en-US" sz="2000" dirty="0">
              <a:solidFill>
                <a:schemeClr val="accent1"/>
              </a:solidFill>
            </a:endParaRPr>
          </a:p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</a:rPr>
              <a:t> =  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x/4;     y</a:t>
            </a:r>
            <a:r>
              <a:rPr lang="en-US" altLang="en-US" sz="2000" i="0" baseline="-25000" dirty="0">
                <a:solidFill>
                  <a:schemeClr val="accent1"/>
                </a:solidFill>
                <a:sym typeface="Symbol"/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 </a:t>
            </a:r>
            <a:r>
              <a:rPr lang="en-US" altLang="en-US" sz="2000" i="0" dirty="0">
                <a:solidFill>
                  <a:schemeClr val="accent1"/>
                </a:solidFill>
              </a:rPr>
              <a:t>= 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3y;  f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</a:rPr>
              <a:t> = Strange( 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</a:rPr>
              <a:t>, y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</a:rPr>
              <a:t> );</a:t>
            </a:r>
          </a:p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2</a:t>
            </a:r>
            <a:r>
              <a:rPr lang="en-US" altLang="en-US" sz="2000" i="0" dirty="0">
                <a:solidFill>
                  <a:schemeClr val="accent1"/>
                </a:solidFill>
              </a:rPr>
              <a:t> = 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x - 3x</a:t>
            </a:r>
            <a:r>
              <a:rPr lang="en-US" altLang="en-US" sz="2000" i="0" baseline="-25000" dirty="0">
                <a:solidFill>
                  <a:schemeClr val="accent1"/>
                </a:solidFill>
                <a:sym typeface="Symbol"/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; y</a:t>
            </a:r>
            <a:r>
              <a:rPr lang="en-US" altLang="en-US" sz="2000" i="0" baseline="-25000" dirty="0">
                <a:solidFill>
                  <a:schemeClr val="accent1"/>
                </a:solidFill>
                <a:sym typeface="Symbol"/>
              </a:rPr>
              <a:t>2</a:t>
            </a:r>
            <a:r>
              <a:rPr lang="en-US" altLang="en-US" sz="2000" i="0" dirty="0">
                <a:solidFill>
                  <a:schemeClr val="accent1"/>
                </a:solidFill>
              </a:rPr>
              <a:t> = 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  y;  f</a:t>
            </a:r>
            <a:r>
              <a:rPr lang="en-US" altLang="en-US" sz="2000" i="0" baseline="-25000" dirty="0">
                <a:solidFill>
                  <a:schemeClr val="accent1"/>
                </a:solidFill>
                <a:sym typeface="Symbol"/>
              </a:rPr>
              <a:t>2</a:t>
            </a:r>
            <a:r>
              <a:rPr lang="en-US" altLang="en-US" sz="2000" i="0" dirty="0">
                <a:solidFill>
                  <a:schemeClr val="accent1"/>
                </a:solidFill>
              </a:rPr>
              <a:t> = Strange( 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2</a:t>
            </a:r>
            <a:r>
              <a:rPr lang="en-US" altLang="en-US" sz="2000" i="0" dirty="0">
                <a:solidFill>
                  <a:schemeClr val="accent1"/>
                </a:solidFill>
              </a:rPr>
              <a:t>, y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2</a:t>
            </a:r>
            <a:r>
              <a:rPr lang="en-US" altLang="en-US" sz="2000" i="0" dirty="0">
                <a:solidFill>
                  <a:schemeClr val="accent1"/>
                </a:solidFill>
              </a:rPr>
              <a:t> ); </a:t>
            </a:r>
          </a:p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return( 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f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+f</a:t>
            </a:r>
            <a:r>
              <a:rPr lang="en-US" altLang="en-US" sz="2000" i="0" baseline="-25000" dirty="0">
                <a:solidFill>
                  <a:schemeClr val="accent1"/>
                </a:solidFill>
                <a:sym typeface="Symbol"/>
              </a:rPr>
              <a:t>2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 </a:t>
            </a:r>
            <a:r>
              <a:rPr lang="en-US" altLang="en-US" sz="2000" i="0" dirty="0">
                <a:solidFill>
                  <a:schemeClr val="accent1"/>
                </a:solidFill>
              </a:rPr>
              <a:t>);</a:t>
            </a:r>
            <a:endParaRPr lang="en-US" altLang="en-US" sz="2000" i="0" baseline="30000" dirty="0">
              <a:solidFill>
                <a:schemeClr val="accent1"/>
              </a:solidFill>
            </a:endParaRPr>
          </a:p>
        </p:txBody>
      </p:sp>
      <p:sp>
        <p:nvSpPr>
          <p:cNvPr id="122" name="Text Box 8">
            <a:extLst>
              <a:ext uri="{FF2B5EF4-FFF2-40B4-BE49-F238E27FC236}">
                <a16:creationId xmlns:a16="http://schemas.microsoft.com/office/drawing/2014/main" id="{3501E211-C0CA-4488-95DC-74B388D5D0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9477" y="3429000"/>
            <a:ext cx="3745523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000" i="0" dirty="0">
                <a:solidFill>
                  <a:srgbClr val="FF0000"/>
                </a:solidFill>
              </a:rPr>
              <a:t>   If x &lt; 4 then return( </a:t>
            </a:r>
            <a:r>
              <a:rPr lang="en-US" altLang="en-US" sz="2000" i="0" dirty="0" err="1">
                <a:solidFill>
                  <a:srgbClr val="FF0000"/>
                </a:solidFill>
              </a:rPr>
              <a:t>xy</a:t>
            </a:r>
            <a:r>
              <a:rPr lang="en-US" altLang="en-US" sz="2000" i="0" dirty="0">
                <a:solidFill>
                  <a:srgbClr val="FF0000"/>
                </a:solidFill>
              </a:rPr>
              <a:t> );</a:t>
            </a:r>
            <a:endParaRPr lang="en-US" altLang="en-US" sz="2000" dirty="0">
              <a:solidFill>
                <a:srgbClr val="FF0000"/>
              </a:solidFill>
            </a:endParaRPr>
          </a:p>
        </p:txBody>
      </p:sp>
      <p:sp>
        <p:nvSpPr>
          <p:cNvPr id="123" name="Text Box 8">
            <a:extLst>
              <a:ext uri="{FF2B5EF4-FFF2-40B4-BE49-F238E27FC236}">
                <a16:creationId xmlns:a16="http://schemas.microsoft.com/office/drawing/2014/main" id="{653EF99E-8D0F-470D-8562-A8DDA941FF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9477" y="5257800"/>
            <a:ext cx="6793523" cy="16312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return 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 </a:t>
            </a:r>
            <a:r>
              <a:rPr lang="en-US" altLang="en-US" sz="2000" i="0" dirty="0">
                <a:solidFill>
                  <a:schemeClr val="accent1"/>
                </a:solidFill>
              </a:rPr>
              <a:t>=  Strange( 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</a:rPr>
              <a:t>, y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</a:rPr>
              <a:t> )  + Strange( 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2</a:t>
            </a:r>
            <a:r>
              <a:rPr lang="en-US" altLang="en-US" sz="2000" i="0" dirty="0">
                <a:solidFill>
                  <a:schemeClr val="accent1"/>
                </a:solidFill>
              </a:rPr>
              <a:t>, y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2</a:t>
            </a:r>
            <a:r>
              <a:rPr lang="en-US" altLang="en-US" sz="2000" i="0" dirty="0">
                <a:solidFill>
                  <a:schemeClr val="accent1"/>
                </a:solidFill>
              </a:rPr>
              <a:t> ) </a:t>
            </a:r>
          </a:p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         =  Strange( 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, 3y </a:t>
            </a:r>
            <a:r>
              <a:rPr lang="en-US" altLang="en-US" sz="2000" i="0" dirty="0">
                <a:solidFill>
                  <a:schemeClr val="accent1"/>
                </a:solidFill>
              </a:rPr>
              <a:t>) + Strange( 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x - 3</a:t>
            </a:r>
            <a:r>
              <a:rPr lang="en-US" altLang="en-US" sz="2000" i="0" dirty="0">
                <a:solidFill>
                  <a:schemeClr val="accent1"/>
                </a:solidFill>
              </a:rPr>
              <a:t>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, y</a:t>
            </a:r>
            <a:r>
              <a:rPr lang="en-US" altLang="en-US" sz="2000" i="0" dirty="0">
                <a:solidFill>
                  <a:schemeClr val="accent1"/>
                </a:solidFill>
              </a:rPr>
              <a:t> ) </a:t>
            </a:r>
          </a:p>
          <a:p>
            <a:pPr>
              <a:spcBef>
                <a:spcPts val="0"/>
              </a:spcBef>
              <a:buFontTx/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         =                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(3y) + (x - 3</a:t>
            </a:r>
            <a:r>
              <a:rPr lang="en-US" altLang="en-US" sz="2000" i="0" dirty="0">
                <a:solidFill>
                  <a:schemeClr val="accent1"/>
                </a:solidFill>
              </a:rPr>
              <a:t>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)y</a:t>
            </a:r>
            <a:r>
              <a:rPr lang="en-US" altLang="en-US" sz="2000" i="0" dirty="0">
                <a:solidFill>
                  <a:schemeClr val="accent1"/>
                </a:solidFill>
              </a:rPr>
              <a:t> </a:t>
            </a:r>
          </a:p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</a:rPr>
              <a:t>            =                   3x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y   + </a:t>
            </a:r>
            <a:r>
              <a:rPr lang="en-US" altLang="en-US" sz="2000" i="0" dirty="0" err="1">
                <a:solidFill>
                  <a:schemeClr val="accent1"/>
                </a:solidFill>
                <a:sym typeface="Symbol"/>
              </a:rPr>
              <a:t>xy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  - 3</a:t>
            </a:r>
            <a:r>
              <a:rPr lang="en-US" altLang="en-US" sz="2000" i="0" dirty="0">
                <a:solidFill>
                  <a:schemeClr val="accent1"/>
                </a:solidFill>
              </a:rPr>
              <a:t>x</a:t>
            </a:r>
            <a:r>
              <a:rPr lang="en-US" altLang="en-US" sz="2000" i="0" baseline="-25000" dirty="0">
                <a:solidFill>
                  <a:schemeClr val="accent1"/>
                </a:solidFill>
              </a:rPr>
              <a:t>1</a:t>
            </a: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y</a:t>
            </a:r>
          </a:p>
          <a:p>
            <a:pPr>
              <a:spcBef>
                <a:spcPts val="0"/>
              </a:spcBef>
              <a:buNone/>
            </a:pPr>
            <a:r>
              <a:rPr lang="en-US" altLang="en-US" sz="2000" i="0" dirty="0">
                <a:solidFill>
                  <a:schemeClr val="accent1"/>
                </a:solidFill>
                <a:sym typeface="Symbol"/>
              </a:rPr>
              <a:t>            =                                 </a:t>
            </a:r>
            <a:r>
              <a:rPr lang="en-US" altLang="en-US" sz="2000" i="0" dirty="0" err="1">
                <a:solidFill>
                  <a:schemeClr val="accent1"/>
                </a:solidFill>
                <a:sym typeface="Symbol"/>
              </a:rPr>
              <a:t>xy</a:t>
            </a:r>
            <a:r>
              <a:rPr lang="en-US" altLang="en-US" sz="2000" i="0" dirty="0">
                <a:solidFill>
                  <a:schemeClr val="accent1"/>
                </a:solidFill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258851953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2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2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1" grpId="0"/>
      <p:bldP spid="122" grpId="0"/>
    </p:bld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63259" name="Rectangle 27"/>
          <p:cNvSpPr>
            <a:spLocks noChangeArrowheads="1"/>
          </p:cNvSpPr>
          <p:nvPr/>
        </p:nvSpPr>
        <p:spPr bwMode="auto">
          <a:xfrm>
            <a:off x="4803774" y="2895600"/>
            <a:ext cx="4949825" cy="191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400" i="0" dirty="0"/>
              <a:t>So that we know </a:t>
            </a:r>
          </a:p>
          <a:p>
            <a:pPr lvl="1" eaLnBrk="1" hangingPunct="1"/>
            <a:r>
              <a:rPr lang="en-US" altLang="en-US" sz="2400" i="0" dirty="0"/>
              <a:t>what is expected of us.</a:t>
            </a:r>
          </a:p>
          <a:p>
            <a:pPr lvl="1" eaLnBrk="1" hangingPunct="1"/>
            <a:r>
              <a:rPr lang="en-US" altLang="en-US" sz="2400" i="0" dirty="0"/>
              <a:t>what we can expect </a:t>
            </a:r>
            <a:br>
              <a:rPr lang="en-US" altLang="en-US" sz="2400" i="0" dirty="0"/>
            </a:br>
            <a:r>
              <a:rPr lang="en-US" altLang="en-US" sz="2400" i="0" dirty="0"/>
              <a:t>  from our friend</a:t>
            </a:r>
            <a:r>
              <a:rPr lang="en-US" altLang="en-US" sz="2000" i="0" dirty="0"/>
              <a:t>.</a:t>
            </a:r>
            <a:endParaRPr lang="en-CA" altLang="en-US" sz="2000" i="0" dirty="0"/>
          </a:p>
        </p:txBody>
      </p:sp>
      <p:sp>
        <p:nvSpPr>
          <p:cNvPr id="863262" name="Rectangle 30"/>
          <p:cNvSpPr>
            <a:spLocks noChangeArrowheads="1"/>
          </p:cNvSpPr>
          <p:nvPr/>
        </p:nvSpPr>
        <p:spPr bwMode="auto">
          <a:xfrm>
            <a:off x="4800600" y="1196975"/>
            <a:ext cx="4568825" cy="2354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2400" i="0" dirty="0"/>
              <a:t>To be sure that we solve the problem for every legal instance.</a:t>
            </a:r>
          </a:p>
          <a:p>
            <a:pPr eaLnBrk="1" hangingPunct="1"/>
            <a:r>
              <a:rPr lang="en-US" altLang="en-US" sz="2400" i="0" dirty="0"/>
              <a:t>So that we know </a:t>
            </a:r>
          </a:p>
          <a:p>
            <a:pPr lvl="1" eaLnBrk="1" hangingPunct="1"/>
            <a:r>
              <a:rPr lang="en-US" altLang="en-US" sz="2400" i="0" dirty="0"/>
              <a:t>what we can give to a friend.</a:t>
            </a:r>
            <a:endParaRPr lang="en-CA" altLang="en-US" sz="2400" i="0" dirty="0"/>
          </a:p>
        </p:txBody>
      </p:sp>
      <p:grpSp>
        <p:nvGrpSpPr>
          <p:cNvPr id="2" name="Group 1"/>
          <p:cNvGrpSpPr>
            <a:grpSpLocks/>
          </p:cNvGrpSpPr>
          <p:nvPr/>
        </p:nvGrpSpPr>
        <p:grpSpPr bwMode="auto">
          <a:xfrm>
            <a:off x="76200" y="609600"/>
            <a:ext cx="7424737" cy="4191000"/>
            <a:chOff x="423863" y="1219200"/>
            <a:chExt cx="7424737" cy="4191000"/>
          </a:xfrm>
        </p:grpSpPr>
        <p:sp>
          <p:nvSpPr>
            <p:cNvPr id="150544" name="Text Box 6"/>
            <p:cNvSpPr txBox="1">
              <a:spLocks noChangeArrowheads="1"/>
            </p:cNvSpPr>
            <p:nvPr/>
          </p:nvSpPr>
          <p:spPr bwMode="auto">
            <a:xfrm>
              <a:off x="457200" y="1219200"/>
              <a:ext cx="739140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400" i="0" dirty="0"/>
                <a:t>Carefully write the specifications for the</a:t>
              </a:r>
              <a:r>
                <a:rPr lang="en-US" altLang="en-US" sz="2400" i="0" dirty="0"/>
                <a:t> </a:t>
              </a:r>
              <a:r>
                <a:rPr lang="en-CA" altLang="en-US" sz="2400" i="0" dirty="0"/>
                <a:t>problem.  </a:t>
              </a:r>
              <a:endParaRPr lang="en-US" altLang="en-US" sz="2400" i="0" dirty="0"/>
            </a:p>
          </p:txBody>
        </p:sp>
        <p:sp>
          <p:nvSpPr>
            <p:cNvPr id="150545" name="Rectangle 28"/>
            <p:cNvSpPr>
              <a:spLocks noChangeArrowheads="1"/>
            </p:cNvSpPr>
            <p:nvPr/>
          </p:nvSpPr>
          <p:spPr bwMode="auto">
            <a:xfrm>
              <a:off x="2438400" y="3494088"/>
              <a:ext cx="2374900" cy="191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US" altLang="en-US" sz="2400" i="0"/>
                <a:t>Required</a:t>
              </a:r>
              <a:r>
                <a:rPr lang="en-CA" altLang="en-US" sz="2400" i="0"/>
                <a:t> output</a:t>
              </a:r>
            </a:p>
          </p:txBody>
        </p:sp>
        <p:sp>
          <p:nvSpPr>
            <p:cNvPr id="150546" name="Rectangle 29"/>
            <p:cNvSpPr>
              <a:spLocks noChangeArrowheads="1"/>
            </p:cNvSpPr>
            <p:nvPr/>
          </p:nvSpPr>
          <p:spPr bwMode="auto">
            <a:xfrm>
              <a:off x="457200" y="3494088"/>
              <a:ext cx="2014538" cy="19161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CA" altLang="en-US" sz="2400" i="0" dirty="0"/>
                <a:t>&lt;</a:t>
              </a:r>
              <a:r>
                <a:rPr lang="en-CA" altLang="en-US" sz="2400" i="0" dirty="0" err="1"/>
                <a:t>postCond</a:t>
              </a:r>
              <a:r>
                <a:rPr lang="en-CA" altLang="en-US" sz="2400" i="0" dirty="0"/>
                <a:t>&gt;:</a:t>
              </a:r>
            </a:p>
          </p:txBody>
        </p:sp>
        <p:sp>
          <p:nvSpPr>
            <p:cNvPr id="150547" name="Rectangle 31"/>
            <p:cNvSpPr>
              <a:spLocks noChangeArrowheads="1"/>
            </p:cNvSpPr>
            <p:nvPr/>
          </p:nvSpPr>
          <p:spPr bwMode="auto">
            <a:xfrm>
              <a:off x="2405063" y="1819275"/>
              <a:ext cx="2374900" cy="2354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400" i="0"/>
                <a:t>Set of</a:t>
              </a:r>
              <a:r>
                <a:rPr lang="en-CA" altLang="en-US" sz="2400" i="0"/>
                <a:t> legal</a:t>
              </a:r>
              <a:r>
                <a:rPr lang="en-US" altLang="en-US" sz="2400" i="0"/>
                <a:t> </a:t>
              </a:r>
              <a:r>
                <a:rPr lang="en-CA" altLang="en-US" sz="2400" i="0"/>
                <a:t>instances (inputs)</a:t>
              </a:r>
            </a:p>
            <a:p>
              <a:pPr eaLnBrk="1" hangingPunct="1">
                <a:buFontTx/>
                <a:buNone/>
              </a:pPr>
              <a:endParaRPr lang="en-CA" altLang="en-US" sz="2400" i="0"/>
            </a:p>
          </p:txBody>
        </p:sp>
        <p:sp>
          <p:nvSpPr>
            <p:cNvPr id="150548" name="Rectangle 32"/>
            <p:cNvSpPr>
              <a:spLocks noChangeArrowheads="1"/>
            </p:cNvSpPr>
            <p:nvPr/>
          </p:nvSpPr>
          <p:spPr bwMode="auto">
            <a:xfrm>
              <a:off x="423863" y="1819275"/>
              <a:ext cx="2014537" cy="23542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buFontTx/>
                <a:buNone/>
              </a:pPr>
              <a:r>
                <a:rPr lang="en-CA" altLang="en-US" sz="2400" i="0"/>
                <a:t>&lt;preCond&gt;:</a:t>
              </a:r>
            </a:p>
          </p:txBody>
        </p:sp>
      </p:grpSp>
      <p:sp>
        <p:nvSpPr>
          <p:cNvPr id="150534" name="Line 33"/>
          <p:cNvSpPr>
            <a:spLocks noChangeShapeType="1"/>
          </p:cNvSpPr>
          <p:nvPr/>
        </p:nvSpPr>
        <p:spPr bwMode="auto">
          <a:xfrm>
            <a:off x="109537" y="1816100"/>
            <a:ext cx="2014538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35" name="Line 34"/>
          <p:cNvSpPr>
            <a:spLocks noChangeShapeType="1"/>
          </p:cNvSpPr>
          <p:nvPr/>
        </p:nvSpPr>
        <p:spPr bwMode="auto">
          <a:xfrm>
            <a:off x="109537" y="6086475"/>
            <a:ext cx="2014538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36" name="Line 35"/>
          <p:cNvSpPr>
            <a:spLocks noChangeShapeType="1"/>
          </p:cNvSpPr>
          <p:nvPr/>
        </p:nvSpPr>
        <p:spPr bwMode="auto">
          <a:xfrm>
            <a:off x="109537" y="1816100"/>
            <a:ext cx="0" cy="235426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37" name="Line 36"/>
          <p:cNvSpPr>
            <a:spLocks noChangeShapeType="1"/>
          </p:cNvSpPr>
          <p:nvPr/>
        </p:nvSpPr>
        <p:spPr bwMode="auto">
          <a:xfrm>
            <a:off x="7881937" y="1816100"/>
            <a:ext cx="0" cy="2354263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38" name="Line 37"/>
          <p:cNvSpPr>
            <a:spLocks noChangeShapeType="1"/>
          </p:cNvSpPr>
          <p:nvPr/>
        </p:nvSpPr>
        <p:spPr bwMode="auto">
          <a:xfrm>
            <a:off x="2124075" y="1816100"/>
            <a:ext cx="237490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39" name="Line 38"/>
          <p:cNvSpPr>
            <a:spLocks noChangeShapeType="1"/>
          </p:cNvSpPr>
          <p:nvPr/>
        </p:nvSpPr>
        <p:spPr bwMode="auto">
          <a:xfrm>
            <a:off x="109537" y="4170363"/>
            <a:ext cx="0" cy="1916112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40" name="Line 39"/>
          <p:cNvSpPr>
            <a:spLocks noChangeShapeType="1"/>
          </p:cNvSpPr>
          <p:nvPr/>
        </p:nvSpPr>
        <p:spPr bwMode="auto">
          <a:xfrm>
            <a:off x="4498975" y="1816100"/>
            <a:ext cx="3382962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41" name="Line 40"/>
          <p:cNvSpPr>
            <a:spLocks noChangeShapeType="1"/>
          </p:cNvSpPr>
          <p:nvPr/>
        </p:nvSpPr>
        <p:spPr bwMode="auto">
          <a:xfrm>
            <a:off x="7881937" y="4170363"/>
            <a:ext cx="0" cy="1916112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42" name="Line 41"/>
          <p:cNvSpPr>
            <a:spLocks noChangeShapeType="1"/>
          </p:cNvSpPr>
          <p:nvPr/>
        </p:nvSpPr>
        <p:spPr bwMode="auto">
          <a:xfrm>
            <a:off x="2124075" y="6086475"/>
            <a:ext cx="2374900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0543" name="Line 42"/>
          <p:cNvSpPr>
            <a:spLocks noChangeShapeType="1"/>
          </p:cNvSpPr>
          <p:nvPr/>
        </p:nvSpPr>
        <p:spPr bwMode="auto">
          <a:xfrm>
            <a:off x="4498975" y="6086475"/>
            <a:ext cx="3382962" cy="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28575" cap="sq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" name="Rectangle 3"/>
          <p:cNvSpPr>
            <a:spLocks noChangeArrowheads="1"/>
          </p:cNvSpPr>
          <p:nvPr/>
        </p:nvSpPr>
        <p:spPr bwMode="auto">
          <a:xfrm>
            <a:off x="109536" y="4473476"/>
            <a:ext cx="10177463" cy="23083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25400" algn="ctr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400" i="0" dirty="0"/>
              <a:t>If you want more from your friends, </a:t>
            </a:r>
            <a:br>
              <a:rPr lang="en-CA" altLang="en-US" sz="2400" i="0" dirty="0"/>
            </a:br>
            <a:r>
              <a:rPr lang="en-CA" altLang="en-US" sz="2400" i="0" dirty="0"/>
              <a:t>change the pre and/or </a:t>
            </a:r>
            <a:r>
              <a:rPr lang="en-CA" altLang="en-US" sz="2400" i="0" dirty="0" err="1"/>
              <a:t>postconditions</a:t>
            </a:r>
            <a:endParaRPr lang="en-CA" altLang="en-US" sz="2400" i="0" dirty="0"/>
          </a:p>
          <a:p>
            <a:pPr lvl="1" eaLnBrk="1" hangingPunct="1">
              <a:buFontTx/>
              <a:buChar char="•"/>
            </a:pPr>
            <a:r>
              <a:rPr lang="en-CA" altLang="en-US" sz="2400" i="0" dirty="0"/>
              <a:t> Be sure to document it.</a:t>
            </a:r>
          </a:p>
          <a:p>
            <a:pPr lvl="1" eaLnBrk="1" hangingPunct="1">
              <a:buFontTx/>
              <a:buChar char="•"/>
            </a:pPr>
            <a:r>
              <a:rPr lang="en-CA" altLang="en-US" sz="2400" i="0" dirty="0"/>
              <a:t> Be sure you and all of your friends </a:t>
            </a:r>
            <a:br>
              <a:rPr lang="en-CA" altLang="en-US" sz="2400" i="0" dirty="0"/>
            </a:br>
            <a:r>
              <a:rPr lang="en-CA" altLang="en-US" sz="2400" i="0" dirty="0"/>
              <a:t>   are using the same pre/</a:t>
            </a:r>
            <a:r>
              <a:rPr lang="en-CA" altLang="en-US" sz="2400" i="0" dirty="0" err="1"/>
              <a:t>postconditions</a:t>
            </a:r>
            <a:r>
              <a:rPr lang="en-CA" altLang="en-US" sz="2400" i="0" dirty="0"/>
              <a:t>.</a:t>
            </a:r>
          </a:p>
          <a:p>
            <a:pPr lvl="1" eaLnBrk="1" hangingPunct="1">
              <a:buFontTx/>
              <a:buChar char="•"/>
            </a:pPr>
            <a:r>
              <a:rPr lang="en-CA" altLang="en-US" sz="2400" i="0" dirty="0"/>
              <a:t> Be sure to handle these changes yourself.</a:t>
            </a:r>
          </a:p>
        </p:txBody>
      </p:sp>
      <p:pic>
        <p:nvPicPr>
          <p:cNvPr id="26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011" y="1666188"/>
            <a:ext cx="492795" cy="7187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7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011" y="3272315"/>
            <a:ext cx="703305" cy="6342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8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471417" y="1229711"/>
            <a:ext cx="334898" cy="681004"/>
            <a:chOff x="2432" y="1328"/>
            <a:chExt cx="906" cy="2075"/>
          </a:xfrm>
        </p:grpSpPr>
        <p:sp>
          <p:nvSpPr>
            <p:cNvPr id="29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5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25625" y="2133600"/>
            <a:ext cx="408311" cy="668838"/>
            <a:chOff x="2308" y="1513"/>
            <a:chExt cx="1162" cy="2570"/>
          </a:xfrm>
        </p:grpSpPr>
        <p:grpSp>
          <p:nvGrpSpPr>
            <p:cNvPr id="36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4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7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8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9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3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50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514281" y="3124200"/>
            <a:ext cx="334898" cy="681004"/>
            <a:chOff x="2432" y="1328"/>
            <a:chExt cx="906" cy="2075"/>
          </a:xfrm>
        </p:grpSpPr>
        <p:sp>
          <p:nvSpPr>
            <p:cNvPr id="51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4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7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468489" y="3810000"/>
            <a:ext cx="408311" cy="668838"/>
            <a:chOff x="2308" y="1513"/>
            <a:chExt cx="1162" cy="2570"/>
          </a:xfrm>
        </p:grpSpPr>
        <p:grpSp>
          <p:nvGrpSpPr>
            <p:cNvPr id="58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66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9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0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2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3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4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5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72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Friends &amp; Strong Induction</a:t>
            </a:r>
          </a:p>
        </p:txBody>
      </p:sp>
    </p:spTree>
    <p:extLst>
      <p:ext uri="{BB962C8B-B14F-4D97-AF65-F5344CB8AC3E}">
        <p14:creationId xmlns:p14="http://schemas.microsoft.com/office/powerpoint/2010/main" val="148949823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863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86326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63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6325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632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6325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8632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86326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8632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86326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32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8632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86325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2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21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1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17D35429-72D7-4E3B-B7D4-8C9A3C50356D}"/>
              </a:ext>
            </a:extLst>
          </p:cNvPr>
          <p:cNvSpPr/>
          <p:nvPr/>
        </p:nvSpPr>
        <p:spPr>
          <a:xfrm>
            <a:off x="76200" y="2855655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21" name="Group 20">
            <a:extLst>
              <a:ext uri="{FF2B5EF4-FFF2-40B4-BE49-F238E27FC236}">
                <a16:creationId xmlns:a16="http://schemas.microsoft.com/office/drawing/2014/main" id="{48608197-6612-4E43-8849-B3B2C51CFFB7}"/>
              </a:ext>
            </a:extLst>
          </p:cNvPr>
          <p:cNvGrpSpPr/>
          <p:nvPr/>
        </p:nvGrpSpPr>
        <p:grpSpPr>
          <a:xfrm>
            <a:off x="28458" y="5766593"/>
            <a:ext cx="4924542" cy="1077407"/>
            <a:chOff x="15758" y="4776138"/>
            <a:chExt cx="4924542" cy="1077407"/>
          </a:xfrm>
        </p:grpSpPr>
        <p:grpSp>
          <p:nvGrpSpPr>
            <p:cNvPr id="22" name="Group 29">
              <a:extLst>
                <a:ext uri="{FF2B5EF4-FFF2-40B4-BE49-F238E27FC236}">
                  <a16:creationId xmlns:a16="http://schemas.microsoft.com/office/drawing/2014/main" id="{745290CD-2999-43C8-AE7F-5267AD95FA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8" y="4776138"/>
              <a:ext cx="889000" cy="1077407"/>
              <a:chOff x="2065" y="1551"/>
              <a:chExt cx="1628" cy="1988"/>
            </a:xfrm>
          </p:grpSpPr>
          <p:sp>
            <p:nvSpPr>
              <p:cNvPr id="24" name="Freeform 30">
                <a:extLst>
                  <a:ext uri="{FF2B5EF4-FFF2-40B4-BE49-F238E27FC236}">
                    <a16:creationId xmlns:a16="http://schemas.microsoft.com/office/drawing/2014/main" id="{4E4569C9-50A8-4498-9C23-E6FF5577B7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Freeform 31">
                <a:extLst>
                  <a:ext uri="{FF2B5EF4-FFF2-40B4-BE49-F238E27FC236}">
                    <a16:creationId xmlns:a16="http://schemas.microsoft.com/office/drawing/2014/main" id="{DB15AE9B-EFB8-441B-96D0-D844C648B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Freeform 32">
                <a:extLst>
                  <a:ext uri="{FF2B5EF4-FFF2-40B4-BE49-F238E27FC236}">
                    <a16:creationId xmlns:a16="http://schemas.microsoft.com/office/drawing/2014/main" id="{808DFD96-FC3A-4050-91B5-E08ED2204F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Freeform 33">
                <a:extLst>
                  <a:ext uri="{FF2B5EF4-FFF2-40B4-BE49-F238E27FC236}">
                    <a16:creationId xmlns:a16="http://schemas.microsoft.com/office/drawing/2014/main" id="{ECDC767D-DF0A-40D5-A515-EC03D8D84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Freeform 34">
                <a:extLst>
                  <a:ext uri="{FF2B5EF4-FFF2-40B4-BE49-F238E27FC236}">
                    <a16:creationId xmlns:a16="http://schemas.microsoft.com/office/drawing/2014/main" id="{60E5CEE4-A5E2-4B90-B046-31D9DB503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Freeform 35">
                <a:extLst>
                  <a:ext uri="{FF2B5EF4-FFF2-40B4-BE49-F238E27FC236}">
                    <a16:creationId xmlns:a16="http://schemas.microsoft.com/office/drawing/2014/main" id="{546A1D17-A705-41FE-8CBD-8D331CA11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Freeform 36">
                <a:extLst>
                  <a:ext uri="{FF2B5EF4-FFF2-40B4-BE49-F238E27FC236}">
                    <a16:creationId xmlns:a16="http://schemas.microsoft.com/office/drawing/2014/main" id="{BCA5AA66-16FF-4983-96E8-998076B7D9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Freeform 37">
                <a:extLst>
                  <a:ext uri="{FF2B5EF4-FFF2-40B4-BE49-F238E27FC236}">
                    <a16:creationId xmlns:a16="http://schemas.microsoft.com/office/drawing/2014/main" id="{13844C1D-1DC6-495E-9226-7523B2BA9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Freeform 38">
                <a:extLst>
                  <a:ext uri="{FF2B5EF4-FFF2-40B4-BE49-F238E27FC236}">
                    <a16:creationId xmlns:a16="http://schemas.microsoft.com/office/drawing/2014/main" id="{8AAC23A8-7189-41E0-976A-A3A3EC41A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Freeform 39">
                <a:extLst>
                  <a:ext uri="{FF2B5EF4-FFF2-40B4-BE49-F238E27FC236}">
                    <a16:creationId xmlns:a16="http://schemas.microsoft.com/office/drawing/2014/main" id="{13754E62-7EA4-4C74-96F2-7992CBEEDD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Freeform 40">
                <a:extLst>
                  <a:ext uri="{FF2B5EF4-FFF2-40B4-BE49-F238E27FC236}">
                    <a16:creationId xmlns:a16="http://schemas.microsoft.com/office/drawing/2014/main" id="{2EC14355-4FCF-492A-88E1-73C9DF94EF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" name="Freeform 41">
                <a:extLst>
                  <a:ext uri="{FF2B5EF4-FFF2-40B4-BE49-F238E27FC236}">
                    <a16:creationId xmlns:a16="http://schemas.microsoft.com/office/drawing/2014/main" id="{F1C7695C-5AA8-4954-822A-62C74B0A82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Freeform 42">
                <a:extLst>
                  <a:ext uri="{FF2B5EF4-FFF2-40B4-BE49-F238E27FC236}">
                    <a16:creationId xmlns:a16="http://schemas.microsoft.com/office/drawing/2014/main" id="{230022D1-E462-44F5-98F1-B9081D23BF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" name="Freeform 43">
                <a:extLst>
                  <a:ext uri="{FF2B5EF4-FFF2-40B4-BE49-F238E27FC236}">
                    <a16:creationId xmlns:a16="http://schemas.microsoft.com/office/drawing/2014/main" id="{A79639E5-E23B-4456-ADE6-E4ED4D7361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Freeform 44">
                <a:extLst>
                  <a:ext uri="{FF2B5EF4-FFF2-40B4-BE49-F238E27FC236}">
                    <a16:creationId xmlns:a16="http://schemas.microsoft.com/office/drawing/2014/main" id="{308B7E56-9913-4EDC-8CC1-0F9A473C3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Freeform 45">
                <a:extLst>
                  <a:ext uri="{FF2B5EF4-FFF2-40B4-BE49-F238E27FC236}">
                    <a16:creationId xmlns:a16="http://schemas.microsoft.com/office/drawing/2014/main" id="{A239F93D-7FA0-4E93-8036-319EB0664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Freeform 46">
                <a:extLst>
                  <a:ext uri="{FF2B5EF4-FFF2-40B4-BE49-F238E27FC236}">
                    <a16:creationId xmlns:a16="http://schemas.microsoft.com/office/drawing/2014/main" id="{B0F16E6C-4EDD-486D-B243-764208548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3" name="AutoShape 35">
              <a:extLst>
                <a:ext uri="{FF2B5EF4-FFF2-40B4-BE49-F238E27FC236}">
                  <a16:creationId xmlns:a16="http://schemas.microsoft.com/office/drawing/2014/main" id="{374934CE-B9F9-46D3-833D-0972CC343D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031" y="4984604"/>
              <a:ext cx="3934269" cy="639046"/>
            </a:xfrm>
            <a:prstGeom prst="wedgeRoundRectCallout">
              <a:avLst>
                <a:gd name="adj1" fmla="val -54422"/>
                <a:gd name="adj2" fmla="val -25800"/>
                <a:gd name="adj3" fmla="val 16667"/>
              </a:avLst>
            </a:prstGeom>
            <a:noFill/>
            <a:ln w="22225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800" i="0" dirty="0"/>
                <a:t>Still looks like magic.</a:t>
              </a:r>
            </a:p>
          </p:txBody>
        </p:sp>
      </p:grpSp>
      <p:sp>
        <p:nvSpPr>
          <p:cNvPr id="65" name="Rectangle 3">
            <a:extLst>
              <a:ext uri="{FF2B5EF4-FFF2-40B4-BE49-F238E27FC236}">
                <a16:creationId xmlns:a16="http://schemas.microsoft.com/office/drawing/2014/main" id="{5197368A-A265-481E-AD14-069416CF6F55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199" y="38101"/>
            <a:ext cx="3559175" cy="1587498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F2BD366E-C24A-48C0-B775-D87A16FD4201}"/>
              </a:ext>
            </a:extLst>
          </p:cNvPr>
          <p:cNvGrpSpPr/>
          <p:nvPr/>
        </p:nvGrpSpPr>
        <p:grpSpPr>
          <a:xfrm>
            <a:off x="5410200" y="38100"/>
            <a:ext cx="979532" cy="1574800"/>
            <a:chOff x="5410200" y="38100"/>
            <a:chExt cx="979532" cy="1574800"/>
          </a:xfrm>
        </p:grpSpPr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04249E27-6CEB-4B83-BD70-5C8E572E90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381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A7F0543-33FB-4F94-B8B4-E03AB8813F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432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68" name="Rectangle 67">
            <a:extLst>
              <a:ext uri="{FF2B5EF4-FFF2-40B4-BE49-F238E27FC236}">
                <a16:creationId xmlns:a16="http://schemas.microsoft.com/office/drawing/2014/main" id="{C0B0C4E0-3B20-46BB-A9C2-996931198E63}"/>
              </a:ext>
            </a:extLst>
          </p:cNvPr>
          <p:cNvSpPr/>
          <p:nvPr/>
        </p:nvSpPr>
        <p:spPr>
          <a:xfrm>
            <a:off x="6261100" y="1274346"/>
            <a:ext cx="269817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14,23,25,30,31,52,62,79,88,98</a:t>
            </a:r>
            <a:endParaRPr lang="en-CA" altLang="en-US" sz="1600" i="0" dirty="0"/>
          </a:p>
        </p:txBody>
      </p:sp>
      <p:sp>
        <p:nvSpPr>
          <p:cNvPr id="69" name="Text Box 31">
            <a:extLst>
              <a:ext uri="{FF2B5EF4-FFF2-40B4-BE49-F238E27FC236}">
                <a16:creationId xmlns:a16="http://schemas.microsoft.com/office/drawing/2014/main" id="{773CBBAD-3798-43C0-BFE8-DB4C6E2EEF6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725" y="38100"/>
            <a:ext cx="26981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88,31,25,98,52,62,79,14,30,23</a:t>
            </a:r>
            <a:endParaRPr lang="en-CA" altLang="en-US" sz="1600" i="0" dirty="0"/>
          </a:p>
        </p:txBody>
      </p:sp>
      <p:sp>
        <p:nvSpPr>
          <p:cNvPr id="70" name="Text Box 31">
            <a:extLst>
              <a:ext uri="{FF2B5EF4-FFF2-40B4-BE49-F238E27FC236}">
                <a16:creationId xmlns:a16="http://schemas.microsoft.com/office/drawing/2014/main" id="{C9ED7E15-F2F4-4E59-8081-74463BB46A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5" y="309146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71" name="Text Box 31">
            <a:extLst>
              <a:ext uri="{FF2B5EF4-FFF2-40B4-BE49-F238E27FC236}">
                <a16:creationId xmlns:a16="http://schemas.microsoft.com/office/drawing/2014/main" id="{DFA92B71-D380-4CA6-AA37-27AFE01B3B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32" y="766346"/>
            <a:ext cx="146706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62,79,14,30,23</a:t>
            </a:r>
            <a:endParaRPr lang="en-CA" altLang="en-US" sz="1600" i="0" dirty="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F9BD900F-3ABE-44CB-88AA-A59489336A84}"/>
              </a:ext>
            </a:extLst>
          </p:cNvPr>
          <p:cNvSpPr/>
          <p:nvPr/>
        </p:nvSpPr>
        <p:spPr>
          <a:xfrm>
            <a:off x="6258731" y="550446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25,31,52,88,98</a:t>
            </a:r>
            <a:endParaRPr lang="en-CA" altLang="en-US" sz="1600" i="0" dirty="0"/>
          </a:p>
        </p:txBody>
      </p:sp>
      <p:sp>
        <p:nvSpPr>
          <p:cNvPr id="73" name="Rectangle 72">
            <a:extLst>
              <a:ext uri="{FF2B5EF4-FFF2-40B4-BE49-F238E27FC236}">
                <a16:creationId xmlns:a16="http://schemas.microsoft.com/office/drawing/2014/main" id="{CCB76E87-FC40-4170-A7FE-E15FF3806902}"/>
              </a:ext>
            </a:extLst>
          </p:cNvPr>
          <p:cNvSpPr/>
          <p:nvPr/>
        </p:nvSpPr>
        <p:spPr>
          <a:xfrm>
            <a:off x="7538819" y="1033046"/>
            <a:ext cx="146706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14,23,30,62,79</a:t>
            </a:r>
            <a:endParaRPr lang="en-CA" altLang="en-US" sz="1600" i="0" dirty="0"/>
          </a:p>
        </p:txBody>
      </p:sp>
      <p:pic>
        <p:nvPicPr>
          <p:cNvPr id="74" name="Picture 5" descr="j0116172">
            <a:extLst>
              <a:ext uri="{FF2B5EF4-FFF2-40B4-BE49-F238E27FC236}">
                <a16:creationId xmlns:a16="http://schemas.microsoft.com/office/drawing/2014/main" id="{06E9EE36-8DC6-40FC-9D9D-9194F8B4EBE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5" name="Rectangle 6">
            <a:extLst>
              <a:ext uri="{FF2B5EF4-FFF2-40B4-BE49-F238E27FC236}">
                <a16:creationId xmlns:a16="http://schemas.microsoft.com/office/drawing/2014/main" id="{A87E1A42-BB67-42AA-B1AA-64E3AC00713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Frames</a:t>
            </a:r>
          </a:p>
        </p:txBody>
      </p:sp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955500"/>
            <a:ext cx="4268938" cy="1587498"/>
          </a:xfrm>
          <a:prstGeom prst="wedgeRectCallout">
            <a:avLst>
              <a:gd name="adj1" fmla="val -42934"/>
              <a:gd name="adj2" fmla="val -636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Stack Frame: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A particular execution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of one routine </a:t>
            </a:r>
          </a:p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  on one particular input instance.</a:t>
            </a:r>
            <a:endParaRPr lang="en-CA" altLang="en-US" sz="2400" i="0" dirty="0"/>
          </a:p>
        </p:txBody>
      </p:sp>
      <p:grpSp>
        <p:nvGrpSpPr>
          <p:cNvPr id="76" name="Group 98">
            <a:extLst>
              <a:ext uri="{FF2B5EF4-FFF2-40B4-BE49-F238E27FC236}">
                <a16:creationId xmlns:a16="http://schemas.microsoft.com/office/drawing/2014/main" id="{4EFDC614-0667-4CF0-A007-A16C646FE699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571500"/>
            <a:ext cx="457200" cy="914400"/>
            <a:chOff x="2432" y="1328"/>
            <a:chExt cx="906" cy="2075"/>
          </a:xfrm>
        </p:grpSpPr>
        <p:sp>
          <p:nvSpPr>
            <p:cNvPr id="77" name="Freeform 99">
              <a:extLst>
                <a:ext uri="{FF2B5EF4-FFF2-40B4-BE49-F238E27FC236}">
                  <a16:creationId xmlns:a16="http://schemas.microsoft.com/office/drawing/2014/main" id="{A94D0924-88DD-4F39-9CD7-9705B99D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" name="Freeform 100">
              <a:extLst>
                <a:ext uri="{FF2B5EF4-FFF2-40B4-BE49-F238E27FC236}">
                  <a16:creationId xmlns:a16="http://schemas.microsoft.com/office/drawing/2014/main" id="{B8F3AB10-4D1C-46EE-85E1-A8232E3D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" name="Freeform 101">
              <a:extLst>
                <a:ext uri="{FF2B5EF4-FFF2-40B4-BE49-F238E27FC236}">
                  <a16:creationId xmlns:a16="http://schemas.microsoft.com/office/drawing/2014/main" id="{FDC25292-310F-474A-9682-30F293DD8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" name="Freeform 102">
              <a:extLst>
                <a:ext uri="{FF2B5EF4-FFF2-40B4-BE49-F238E27FC236}">
                  <a16:creationId xmlns:a16="http://schemas.microsoft.com/office/drawing/2014/main" id="{29396597-0F5D-4C54-BD31-18855FDE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" name="Freeform 103">
              <a:extLst>
                <a:ext uri="{FF2B5EF4-FFF2-40B4-BE49-F238E27FC236}">
                  <a16:creationId xmlns:a16="http://schemas.microsoft.com/office/drawing/2014/main" id="{8974E9D0-FDDC-45B8-AAA3-BDE746877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" name="Freeform 104">
              <a:extLst>
                <a:ext uri="{FF2B5EF4-FFF2-40B4-BE49-F238E27FC236}">
                  <a16:creationId xmlns:a16="http://schemas.microsoft.com/office/drawing/2014/main" id="{D3F49DDD-EAF6-4B6E-AFFB-1D36F0EDA6C3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83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4631" y="2209799"/>
            <a:ext cx="3718369" cy="2954179"/>
          </a:xfrm>
          <a:prstGeom prst="wedgeRoundRectCallout">
            <a:avLst>
              <a:gd name="adj1" fmla="val -32214"/>
              <a:gd name="adj2" fmla="val -54150"/>
              <a:gd name="adj3" fmla="val 16667"/>
            </a:avLst>
          </a:prstGeom>
          <a:noFill/>
          <a:ln w="222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/>
              <a:t>My responsibility </a:t>
            </a:r>
            <a:r>
              <a:rPr lang="en-US" altLang="en-US" sz="2800" i="0" dirty="0"/>
              <a:t>is to ensure that my algorithm works</a:t>
            </a:r>
          </a:p>
        </p:txBody>
      </p:sp>
      <p:grpSp>
        <p:nvGrpSpPr>
          <p:cNvPr id="84" name="Group 83">
            <a:extLst>
              <a:ext uri="{FF2B5EF4-FFF2-40B4-BE49-F238E27FC236}">
                <a16:creationId xmlns:a16="http://schemas.microsoft.com/office/drawing/2014/main" id="{DBC89CFC-E971-4C92-89AF-2D045FEA427A}"/>
              </a:ext>
            </a:extLst>
          </p:cNvPr>
          <p:cNvGrpSpPr/>
          <p:nvPr/>
        </p:nvGrpSpPr>
        <p:grpSpPr>
          <a:xfrm>
            <a:off x="4696357" y="571084"/>
            <a:ext cx="4262918" cy="969961"/>
            <a:chOff x="4696357" y="5424171"/>
            <a:chExt cx="4262918" cy="969961"/>
          </a:xfrm>
        </p:grpSpPr>
        <p:grpSp>
          <p:nvGrpSpPr>
            <p:cNvPr id="85" name="Group 28">
              <a:extLst>
                <a:ext uri="{FF2B5EF4-FFF2-40B4-BE49-F238E27FC236}">
                  <a16:creationId xmlns:a16="http://schemas.microsoft.com/office/drawing/2014/main" id="{582FA663-3A30-4279-AD8E-6295011E30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6357" y="6163944"/>
              <a:ext cx="609600" cy="230188"/>
              <a:chOff x="672" y="2016"/>
              <a:chExt cx="5040" cy="1201"/>
            </a:xfrm>
          </p:grpSpPr>
          <p:sp>
            <p:nvSpPr>
              <p:cNvPr id="88" name="Freeform 22">
                <a:extLst>
                  <a:ext uri="{FF2B5EF4-FFF2-40B4-BE49-F238E27FC236}">
                    <a16:creationId xmlns:a16="http://schemas.microsoft.com/office/drawing/2014/main" id="{752C1451-199A-4559-936D-275E1D637C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" name="Freeform 23">
                <a:extLst>
                  <a:ext uri="{FF2B5EF4-FFF2-40B4-BE49-F238E27FC236}">
                    <a16:creationId xmlns:a16="http://schemas.microsoft.com/office/drawing/2014/main" id="{0BA1111F-FC45-4CC9-8C19-E74F57429347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0" name="Freeform 24">
                <a:extLst>
                  <a:ext uri="{FF2B5EF4-FFF2-40B4-BE49-F238E27FC236}">
                    <a16:creationId xmlns:a16="http://schemas.microsoft.com/office/drawing/2014/main" id="{B54CECD8-E6BA-4850-9035-F9413576C1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6" name="Oval 85">
              <a:extLst>
                <a:ext uri="{FF2B5EF4-FFF2-40B4-BE49-F238E27FC236}">
                  <a16:creationId xmlns:a16="http://schemas.microsoft.com/office/drawing/2014/main" id="{E155F106-F155-4248-A8B6-611E3A180470}"/>
                </a:ext>
              </a:extLst>
            </p:cNvPr>
            <p:cNvSpPr/>
            <p:nvPr/>
          </p:nvSpPr>
          <p:spPr bwMode="auto">
            <a:xfrm>
              <a:off x="6248400" y="5424171"/>
              <a:ext cx="1467068" cy="284161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87" name="Oval 86">
              <a:extLst>
                <a:ext uri="{FF2B5EF4-FFF2-40B4-BE49-F238E27FC236}">
                  <a16:creationId xmlns:a16="http://schemas.microsoft.com/office/drawing/2014/main" id="{E05A85C0-D8FA-4136-8638-B0DD67A3D491}"/>
                </a:ext>
              </a:extLst>
            </p:cNvPr>
            <p:cNvSpPr/>
            <p:nvPr/>
          </p:nvSpPr>
          <p:spPr bwMode="auto">
            <a:xfrm>
              <a:off x="7543800" y="5894268"/>
              <a:ext cx="1415475" cy="309364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91" name="Text Box 31">
            <a:extLst>
              <a:ext uri="{FF2B5EF4-FFF2-40B4-BE49-F238E27FC236}">
                <a16:creationId xmlns:a16="http://schemas.microsoft.com/office/drawing/2014/main" id="{37F135E8-69BC-4812-9AAA-D1C7EF9850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586" y="1642646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  <p:grpSp>
        <p:nvGrpSpPr>
          <p:cNvPr id="52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7772400" y="234144"/>
            <a:ext cx="381000" cy="993775"/>
            <a:chOff x="2308" y="1513"/>
            <a:chExt cx="1162" cy="2570"/>
          </a:xfrm>
        </p:grpSpPr>
        <p:grpSp>
          <p:nvGrpSpPr>
            <p:cNvPr id="53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61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4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5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6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7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8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9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60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94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7086600" y="606425"/>
            <a:ext cx="381000" cy="993775"/>
            <a:chOff x="2308" y="1513"/>
            <a:chExt cx="1162" cy="2570"/>
          </a:xfrm>
        </p:grpSpPr>
        <p:grpSp>
          <p:nvGrpSpPr>
            <p:cNvPr id="95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3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96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8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9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0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1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2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2" name="Rectangle 1"/>
          <p:cNvSpPr/>
          <p:nvPr/>
        </p:nvSpPr>
        <p:spPr>
          <a:xfrm>
            <a:off x="4648200" y="3655695"/>
            <a:ext cx="4572000" cy="138499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en-US" i="0" dirty="0"/>
              <a:t>under the assumption </a:t>
            </a:r>
            <a:br>
              <a:rPr lang="en-US" altLang="en-US" i="0" dirty="0"/>
            </a:br>
            <a:r>
              <a:rPr lang="en-US" altLang="en-US" i="0" dirty="0"/>
              <a:t>that my friends do </a:t>
            </a:r>
            <a:br>
              <a:rPr lang="en-US" altLang="en-US" i="0" dirty="0"/>
            </a:br>
            <a:r>
              <a:rPr lang="en-US" altLang="en-US" i="0"/>
              <a:t>their job </a:t>
            </a:r>
            <a:r>
              <a:rPr lang="en-US" altLang="en-US" i="0" dirty="0"/>
              <a:t>correctly.</a:t>
            </a:r>
          </a:p>
        </p:txBody>
      </p:sp>
    </p:spTree>
    <p:extLst>
      <p:ext uri="{BB962C8B-B14F-4D97-AF65-F5344CB8AC3E}">
        <p14:creationId xmlns:p14="http://schemas.microsoft.com/office/powerpoint/2010/main" val="40877560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3" fill="hold">
                      <p:stCondLst>
                        <p:cond delay="indefinite"/>
                      </p:stCondLst>
                      <p:childTnLst>
                        <p:par>
                          <p:cTn id="94" fill="hold">
                            <p:stCondLst>
                              <p:cond delay="0"/>
                            </p:stCondLst>
                            <p:childTnLst>
                              <p:par>
                                <p:cTn id="95" presetID="32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9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0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32" presetClass="emph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24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5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6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7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8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5" fill="hold">
                      <p:stCondLst>
                        <p:cond delay="indefinite"/>
                      </p:stCondLst>
                      <p:childTnLst>
                        <p:par>
                          <p:cTn id="136" fill="hold">
                            <p:stCondLst>
                              <p:cond delay="0"/>
                            </p:stCondLst>
                            <p:childTnLst>
                              <p:par>
                                <p:cTn id="1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4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52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3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54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55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56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5" fill="hold">
                      <p:stCondLst>
                        <p:cond delay="indefinite"/>
                      </p:stCondLst>
                      <p:childTnLst>
                        <p:par>
                          <p:cTn id="166" fill="hold">
                            <p:stCondLst>
                              <p:cond delay="0"/>
                            </p:stCondLst>
                            <p:childTnLst>
                              <p:par>
                                <p:cTn id="1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65" grpId="0" animBg="1"/>
      <p:bldP spid="68" grpId="0"/>
      <p:bldP spid="69" grpId="0"/>
      <p:bldP spid="70" grpId="0"/>
      <p:bldP spid="71" grpId="0"/>
      <p:bldP spid="72" grpId="0"/>
      <p:bldP spid="73" grpId="0"/>
      <p:bldP spid="75" grpId="0"/>
      <p:bldP spid="18" grpId="0" animBg="1"/>
      <p:bldP spid="83" grpId="0" animBg="1"/>
      <p:bldP spid="91" grpId="0"/>
      <p:bldP spid="91" grpId="1"/>
      <p:bldP spid="2" grpId="0"/>
      <p:bldP spid="2" grpId="1"/>
      <p:bldP spid="2" grpId="2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" name="Rectangle 3">
            <a:extLst>
              <a:ext uri="{FF2B5EF4-FFF2-40B4-BE49-F238E27FC236}">
                <a16:creationId xmlns:a16="http://schemas.microsoft.com/office/drawing/2014/main" id="{F4EE2492-94F0-4527-B880-3571F8D5B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1651002"/>
            <a:ext cx="3559175" cy="1587498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7D35429-72D7-4E3B-B7D4-8C9A3C50356D}"/>
              </a:ext>
            </a:extLst>
          </p:cNvPr>
          <p:cNvSpPr/>
          <p:nvPr/>
        </p:nvSpPr>
        <p:spPr>
          <a:xfrm>
            <a:off x="76200" y="2855655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630E24-B84E-4CC2-8638-3ADC867FBB63}"/>
              </a:ext>
            </a:extLst>
          </p:cNvPr>
          <p:cNvGrpSpPr/>
          <p:nvPr/>
        </p:nvGrpSpPr>
        <p:grpSpPr>
          <a:xfrm>
            <a:off x="5410199" y="38100"/>
            <a:ext cx="3559175" cy="1587499"/>
            <a:chOff x="5410199" y="609600"/>
            <a:chExt cx="3559175" cy="1587499"/>
          </a:xfrm>
        </p:grpSpPr>
        <p:sp>
          <p:nvSpPr>
            <p:cNvPr id="116742" name="Rectangle 3"/>
            <p:cNvSpPr>
              <a:spLocks noChangeArrowheads="1"/>
            </p:cNvSpPr>
            <p:nvPr/>
          </p:nvSpPr>
          <p:spPr bwMode="auto">
            <a:xfrm>
              <a:off x="5410199" y="609601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6743" name="Text Box 4"/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10" name="Text Box 4">
              <a:extLst>
                <a:ext uri="{FF2B5EF4-FFF2-40B4-BE49-F238E27FC236}">
                  <a16:creationId xmlns:a16="http://schemas.microsoft.com/office/drawing/2014/main" id="{A98095CC-E170-440A-9106-6EEF6AC34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pic>
        <p:nvPicPr>
          <p:cNvPr id="17" name="Picture 5" descr="j0116172">
            <a:extLst>
              <a:ext uri="{FF2B5EF4-FFF2-40B4-BE49-F238E27FC236}">
                <a16:creationId xmlns:a16="http://schemas.microsoft.com/office/drawing/2014/main" id="{D989BD5D-1A65-48EE-B0EF-D733EB170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311" y="955500"/>
            <a:ext cx="4027989" cy="1587498"/>
          </a:xfrm>
          <a:prstGeom prst="wedgeRectCallout">
            <a:avLst>
              <a:gd name="adj1" fmla="val -42934"/>
              <a:gd name="adj2" fmla="val -636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Our friend is </a:t>
            </a:r>
          </a:p>
          <a:p>
            <a:pPr marL="342900" indent="-342900" eaLnBrk="1" hangingPunct="1">
              <a:spcBef>
                <a:spcPts val="0"/>
              </a:spcBef>
            </a:pPr>
            <a:r>
              <a:rPr lang="en-US" altLang="en-US" sz="2400" i="0" dirty="0"/>
              <a:t>a separate execution </a:t>
            </a:r>
          </a:p>
          <a:p>
            <a:pPr marL="342900" indent="-342900" eaLnBrk="1" hangingPunct="1">
              <a:spcBef>
                <a:spcPts val="0"/>
              </a:spcBef>
            </a:pPr>
            <a:r>
              <a:rPr lang="en-US" altLang="en-US" sz="2400" i="0" dirty="0"/>
              <a:t>with separate stack frame </a:t>
            </a:r>
          </a:p>
          <a:p>
            <a:pPr marL="342900" indent="-342900" eaLnBrk="1" hangingPunct="1">
              <a:spcBef>
                <a:spcPts val="0"/>
              </a:spcBef>
            </a:pPr>
            <a:r>
              <a:rPr lang="en-US" altLang="en-US" sz="2400" i="0" dirty="0"/>
              <a:t>with its own </a:t>
            </a:r>
            <a:r>
              <a:rPr lang="en-US" altLang="en-US" sz="2400" i="0"/>
              <a:t>local variables</a:t>
            </a:r>
            <a:r>
              <a:rPr lang="en-US" altLang="en-US" sz="2400" i="0" dirty="0"/>
              <a:t>.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Frames</a:t>
            </a:r>
          </a:p>
        </p:txBody>
      </p:sp>
      <p:grpSp>
        <p:nvGrpSpPr>
          <p:cNvPr id="42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571500"/>
            <a:ext cx="457200" cy="914400"/>
            <a:chOff x="2432" y="1328"/>
            <a:chExt cx="906" cy="2075"/>
          </a:xfrm>
        </p:grpSpPr>
        <p:sp>
          <p:nvSpPr>
            <p:cNvPr id="43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959026" y="2177669"/>
            <a:ext cx="374974" cy="773077"/>
            <a:chOff x="2308" y="1513"/>
            <a:chExt cx="1162" cy="2570"/>
          </a:xfrm>
        </p:grpSpPr>
        <p:grpSp>
          <p:nvGrpSpPr>
            <p:cNvPr id="50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8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4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5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6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7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C6750C-2783-4595-BFB5-49DA646BEA7F}"/>
              </a:ext>
            </a:extLst>
          </p:cNvPr>
          <p:cNvGrpSpPr/>
          <p:nvPr/>
        </p:nvGrpSpPr>
        <p:grpSpPr>
          <a:xfrm>
            <a:off x="5410201" y="1651001"/>
            <a:ext cx="979532" cy="1574800"/>
            <a:chOff x="5410200" y="609600"/>
            <a:chExt cx="979532" cy="1574800"/>
          </a:xfrm>
        </p:grpSpPr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B09E0800-5348-4B19-85C0-A24AF78B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B046A8E-42CE-423B-B86A-74E115AAE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70" name="Text Box 31">
            <a:extLst>
              <a:ext uri="{FF2B5EF4-FFF2-40B4-BE49-F238E27FC236}">
                <a16:creationId xmlns:a16="http://schemas.microsoft.com/office/drawing/2014/main" id="{9BDB3F4D-24E8-4E05-BE05-0F4905E68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6" y="1625600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72" name="Rectangle 71">
            <a:extLst>
              <a:ext uri="{FF2B5EF4-FFF2-40B4-BE49-F238E27FC236}">
                <a16:creationId xmlns:a16="http://schemas.microsoft.com/office/drawing/2014/main" id="{6DC5DA39-3AE7-441F-BE3F-D008EFD34D19}"/>
              </a:ext>
            </a:extLst>
          </p:cNvPr>
          <p:cNvSpPr/>
          <p:nvPr/>
        </p:nvSpPr>
        <p:spPr>
          <a:xfrm>
            <a:off x="6258732" y="2874546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25,31,52,88,98</a:t>
            </a:r>
            <a:endParaRPr lang="en-CA" altLang="en-US" sz="1600" i="0" dirty="0"/>
          </a:p>
        </p:txBody>
      </p:sp>
      <p:sp>
        <p:nvSpPr>
          <p:cNvPr id="76" name="Text Box 31">
            <a:extLst>
              <a:ext uri="{FF2B5EF4-FFF2-40B4-BE49-F238E27FC236}">
                <a16:creationId xmlns:a16="http://schemas.microsoft.com/office/drawing/2014/main" id="{10325442-9BE9-4367-8659-6BD68D6D8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0" y="1909346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78" name="Text Box 31">
            <a:extLst>
              <a:ext uri="{FF2B5EF4-FFF2-40B4-BE49-F238E27FC236}">
                <a16:creationId xmlns:a16="http://schemas.microsoft.com/office/drawing/2014/main" id="{D549EE47-FDDD-4868-A498-9DEA532D2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5800" y="24173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98,52</a:t>
            </a:r>
            <a:endParaRPr lang="en-CA" altLang="en-US" sz="1600" i="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30CE85E9-047F-41AD-901B-CFEF52F997BA}"/>
              </a:ext>
            </a:extLst>
          </p:cNvPr>
          <p:cNvSpPr/>
          <p:nvPr/>
        </p:nvSpPr>
        <p:spPr>
          <a:xfrm>
            <a:off x="6273800" y="2159000"/>
            <a:ext cx="902811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25,31,88</a:t>
            </a:r>
            <a:endParaRPr lang="en-CA" altLang="en-US" sz="1600" i="0" dirty="0"/>
          </a:p>
        </p:txBody>
      </p:sp>
      <p:sp>
        <p:nvSpPr>
          <p:cNvPr id="80" name="Text Box 31">
            <a:extLst>
              <a:ext uri="{FF2B5EF4-FFF2-40B4-BE49-F238E27FC236}">
                <a16:creationId xmlns:a16="http://schemas.microsoft.com/office/drawing/2014/main" id="{4AF23142-4326-406A-AD2D-17CB10773F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5800" y="26586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52,98</a:t>
            </a:r>
            <a:endParaRPr lang="en-CA" altLang="en-US" sz="1600" i="0" dirty="0"/>
          </a:p>
        </p:txBody>
      </p:sp>
      <p:sp>
        <p:nvSpPr>
          <p:cNvPr id="182" name="Rectangle 181">
            <a:extLst>
              <a:ext uri="{FF2B5EF4-FFF2-40B4-BE49-F238E27FC236}">
                <a16:creationId xmlns:a16="http://schemas.microsoft.com/office/drawing/2014/main" id="{8E9A42B3-E684-4819-9C7B-5DDB27F9AF46}"/>
              </a:ext>
            </a:extLst>
          </p:cNvPr>
          <p:cNvSpPr/>
          <p:nvPr/>
        </p:nvSpPr>
        <p:spPr>
          <a:xfrm>
            <a:off x="6261100" y="1274346"/>
            <a:ext cx="2698175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14,23,25,30,31,52,62,79,88,98</a:t>
            </a:r>
            <a:endParaRPr lang="en-CA" altLang="en-US" sz="1600" i="0" dirty="0"/>
          </a:p>
        </p:txBody>
      </p:sp>
      <p:sp>
        <p:nvSpPr>
          <p:cNvPr id="183" name="Text Box 31">
            <a:extLst>
              <a:ext uri="{FF2B5EF4-FFF2-40B4-BE49-F238E27FC236}">
                <a16:creationId xmlns:a16="http://schemas.microsoft.com/office/drawing/2014/main" id="{E12BAFAC-5886-4A82-A510-45EA19579C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725" y="38100"/>
            <a:ext cx="26981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88,31,25,98,52,62,79,14,30,23</a:t>
            </a:r>
            <a:endParaRPr lang="en-CA" altLang="en-US" sz="1600" i="0" dirty="0"/>
          </a:p>
        </p:txBody>
      </p:sp>
      <p:sp>
        <p:nvSpPr>
          <p:cNvPr id="184" name="Text Box 31">
            <a:extLst>
              <a:ext uri="{FF2B5EF4-FFF2-40B4-BE49-F238E27FC236}">
                <a16:creationId xmlns:a16="http://schemas.microsoft.com/office/drawing/2014/main" id="{0E4F2271-CFDF-42C7-8D43-1227FC36B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5" y="309146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185" name="Text Box 31">
            <a:extLst>
              <a:ext uri="{FF2B5EF4-FFF2-40B4-BE49-F238E27FC236}">
                <a16:creationId xmlns:a16="http://schemas.microsoft.com/office/drawing/2014/main" id="{CA344506-3553-4A00-B57A-878A830702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32" y="766346"/>
            <a:ext cx="146706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62,79,14,30,23</a:t>
            </a:r>
            <a:endParaRPr lang="en-CA" altLang="en-US" sz="1600" i="0" dirty="0"/>
          </a:p>
        </p:txBody>
      </p:sp>
      <p:sp>
        <p:nvSpPr>
          <p:cNvPr id="186" name="Rectangle 185">
            <a:extLst>
              <a:ext uri="{FF2B5EF4-FFF2-40B4-BE49-F238E27FC236}">
                <a16:creationId xmlns:a16="http://schemas.microsoft.com/office/drawing/2014/main" id="{2E813DB2-77B9-4D96-BD10-AE22037AECF4}"/>
              </a:ext>
            </a:extLst>
          </p:cNvPr>
          <p:cNvSpPr/>
          <p:nvPr/>
        </p:nvSpPr>
        <p:spPr>
          <a:xfrm>
            <a:off x="6258731" y="550446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25,31,52,88,98</a:t>
            </a:r>
            <a:endParaRPr lang="en-CA" altLang="en-US" sz="1600" i="0" dirty="0"/>
          </a:p>
        </p:txBody>
      </p:sp>
      <p:sp>
        <p:nvSpPr>
          <p:cNvPr id="187" name="Rectangle 186">
            <a:extLst>
              <a:ext uri="{FF2B5EF4-FFF2-40B4-BE49-F238E27FC236}">
                <a16:creationId xmlns:a16="http://schemas.microsoft.com/office/drawing/2014/main" id="{82BE2FDD-D0AC-4164-AF3D-88569E46EF43}"/>
              </a:ext>
            </a:extLst>
          </p:cNvPr>
          <p:cNvSpPr/>
          <p:nvPr/>
        </p:nvSpPr>
        <p:spPr>
          <a:xfrm>
            <a:off x="7538819" y="1033046"/>
            <a:ext cx="146706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14,23,30,62,79</a:t>
            </a:r>
            <a:endParaRPr lang="en-CA" altLang="en-US" sz="1600" i="0" dirty="0"/>
          </a:p>
        </p:txBody>
      </p:sp>
      <p:grpSp>
        <p:nvGrpSpPr>
          <p:cNvPr id="188" name="Group 187">
            <a:extLst>
              <a:ext uri="{FF2B5EF4-FFF2-40B4-BE49-F238E27FC236}">
                <a16:creationId xmlns:a16="http://schemas.microsoft.com/office/drawing/2014/main" id="{700FC9C3-C7CA-454F-8FB1-5B182955FCD9}"/>
              </a:ext>
            </a:extLst>
          </p:cNvPr>
          <p:cNvGrpSpPr/>
          <p:nvPr/>
        </p:nvGrpSpPr>
        <p:grpSpPr>
          <a:xfrm>
            <a:off x="28458" y="5766593"/>
            <a:ext cx="4924542" cy="1077407"/>
            <a:chOff x="15758" y="4776138"/>
            <a:chExt cx="4924542" cy="1077407"/>
          </a:xfrm>
        </p:grpSpPr>
        <p:grpSp>
          <p:nvGrpSpPr>
            <p:cNvPr id="189" name="Group 29">
              <a:extLst>
                <a:ext uri="{FF2B5EF4-FFF2-40B4-BE49-F238E27FC236}">
                  <a16:creationId xmlns:a16="http://schemas.microsoft.com/office/drawing/2014/main" id="{8FD5643F-F6B1-4373-83B6-B77EF6BB4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8" y="4776138"/>
              <a:ext cx="889000" cy="1077407"/>
              <a:chOff x="2065" y="1551"/>
              <a:chExt cx="1628" cy="1988"/>
            </a:xfrm>
          </p:grpSpPr>
          <p:sp>
            <p:nvSpPr>
              <p:cNvPr id="191" name="Freeform 30">
                <a:extLst>
                  <a:ext uri="{FF2B5EF4-FFF2-40B4-BE49-F238E27FC236}">
                    <a16:creationId xmlns:a16="http://schemas.microsoft.com/office/drawing/2014/main" id="{3FC415F2-16D3-4DE5-9F19-A4D798D39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" name="Freeform 31">
                <a:extLst>
                  <a:ext uri="{FF2B5EF4-FFF2-40B4-BE49-F238E27FC236}">
                    <a16:creationId xmlns:a16="http://schemas.microsoft.com/office/drawing/2014/main" id="{0B697AB5-5A92-4B35-B394-F0D1F0A1F9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" name="Freeform 32">
                <a:extLst>
                  <a:ext uri="{FF2B5EF4-FFF2-40B4-BE49-F238E27FC236}">
                    <a16:creationId xmlns:a16="http://schemas.microsoft.com/office/drawing/2014/main" id="{AC9942C9-D4E5-4FC9-960C-6C843A5301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" name="Freeform 33">
                <a:extLst>
                  <a:ext uri="{FF2B5EF4-FFF2-40B4-BE49-F238E27FC236}">
                    <a16:creationId xmlns:a16="http://schemas.microsoft.com/office/drawing/2014/main" id="{FDE5C995-9F18-4578-9D21-5ABAFFB30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" name="Freeform 34">
                <a:extLst>
                  <a:ext uri="{FF2B5EF4-FFF2-40B4-BE49-F238E27FC236}">
                    <a16:creationId xmlns:a16="http://schemas.microsoft.com/office/drawing/2014/main" id="{30E7050B-F3EF-4295-9DB1-32CA15D7E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" name="Freeform 35">
                <a:extLst>
                  <a:ext uri="{FF2B5EF4-FFF2-40B4-BE49-F238E27FC236}">
                    <a16:creationId xmlns:a16="http://schemas.microsoft.com/office/drawing/2014/main" id="{27A42E39-BC34-49E2-B5AC-844F99D21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" name="Freeform 36">
                <a:extLst>
                  <a:ext uri="{FF2B5EF4-FFF2-40B4-BE49-F238E27FC236}">
                    <a16:creationId xmlns:a16="http://schemas.microsoft.com/office/drawing/2014/main" id="{8896E070-93FA-4C0D-AE21-08C776A115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" name="Freeform 37">
                <a:extLst>
                  <a:ext uri="{FF2B5EF4-FFF2-40B4-BE49-F238E27FC236}">
                    <a16:creationId xmlns:a16="http://schemas.microsoft.com/office/drawing/2014/main" id="{4C987E4F-8E28-44C9-A823-B024016212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" name="Freeform 38">
                <a:extLst>
                  <a:ext uri="{FF2B5EF4-FFF2-40B4-BE49-F238E27FC236}">
                    <a16:creationId xmlns:a16="http://schemas.microsoft.com/office/drawing/2014/main" id="{4AAAD5BE-CDCE-4C54-886D-44F83A134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Freeform 39">
                <a:extLst>
                  <a:ext uri="{FF2B5EF4-FFF2-40B4-BE49-F238E27FC236}">
                    <a16:creationId xmlns:a16="http://schemas.microsoft.com/office/drawing/2014/main" id="{5B605098-44F6-42E3-8E3A-AF3310E96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Freeform 40">
                <a:extLst>
                  <a:ext uri="{FF2B5EF4-FFF2-40B4-BE49-F238E27FC236}">
                    <a16:creationId xmlns:a16="http://schemas.microsoft.com/office/drawing/2014/main" id="{AD644012-B7CC-4771-AE46-17587EBC51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" name="Freeform 41">
                <a:extLst>
                  <a:ext uri="{FF2B5EF4-FFF2-40B4-BE49-F238E27FC236}">
                    <a16:creationId xmlns:a16="http://schemas.microsoft.com/office/drawing/2014/main" id="{FDFCD5AF-FE36-4C4C-B986-C3266C3E6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" name="Freeform 42">
                <a:extLst>
                  <a:ext uri="{FF2B5EF4-FFF2-40B4-BE49-F238E27FC236}">
                    <a16:creationId xmlns:a16="http://schemas.microsoft.com/office/drawing/2014/main" id="{0EB0F31F-552C-41A8-836B-14CD8E4A4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" name="Freeform 43">
                <a:extLst>
                  <a:ext uri="{FF2B5EF4-FFF2-40B4-BE49-F238E27FC236}">
                    <a16:creationId xmlns:a16="http://schemas.microsoft.com/office/drawing/2014/main" id="{141FBF7F-57BE-4A11-A0F5-F4FAA94A9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" name="Freeform 44">
                <a:extLst>
                  <a:ext uri="{FF2B5EF4-FFF2-40B4-BE49-F238E27FC236}">
                    <a16:creationId xmlns:a16="http://schemas.microsoft.com/office/drawing/2014/main" id="{93F75933-927D-4EC0-B74E-F7428130A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" name="Freeform 45">
                <a:extLst>
                  <a:ext uri="{FF2B5EF4-FFF2-40B4-BE49-F238E27FC236}">
                    <a16:creationId xmlns:a16="http://schemas.microsoft.com/office/drawing/2014/main" id="{EB166A40-D900-40E9-9A46-15C01F817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" name="Freeform 46">
                <a:extLst>
                  <a:ext uri="{FF2B5EF4-FFF2-40B4-BE49-F238E27FC236}">
                    <a16:creationId xmlns:a16="http://schemas.microsoft.com/office/drawing/2014/main" id="{8704904A-A234-44E4-910B-2E83DDC33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0" name="AutoShape 35">
              <a:extLst>
                <a:ext uri="{FF2B5EF4-FFF2-40B4-BE49-F238E27FC236}">
                  <a16:creationId xmlns:a16="http://schemas.microsoft.com/office/drawing/2014/main" id="{92E38E32-17B6-4ED7-A60E-483F6EEA6C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031" y="4984604"/>
              <a:ext cx="3934269" cy="639046"/>
            </a:xfrm>
            <a:prstGeom prst="wedgeRoundRectCallout">
              <a:avLst>
                <a:gd name="adj1" fmla="val -54422"/>
                <a:gd name="adj2" fmla="val -25800"/>
                <a:gd name="adj3" fmla="val 16667"/>
              </a:avLst>
            </a:prstGeom>
            <a:noFill/>
            <a:ln w="22225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800" i="0" dirty="0"/>
                <a:t>???</a:t>
              </a:r>
            </a:p>
          </p:txBody>
        </p:sp>
      </p:grpSp>
      <p:grpSp>
        <p:nvGrpSpPr>
          <p:cNvPr id="209" name="Group 208">
            <a:extLst>
              <a:ext uri="{FF2B5EF4-FFF2-40B4-BE49-F238E27FC236}">
                <a16:creationId xmlns:a16="http://schemas.microsoft.com/office/drawing/2014/main" id="{2EFA7238-501A-4D6E-9F9E-1BB7AA8E9302}"/>
              </a:ext>
            </a:extLst>
          </p:cNvPr>
          <p:cNvGrpSpPr/>
          <p:nvPr/>
        </p:nvGrpSpPr>
        <p:grpSpPr>
          <a:xfrm>
            <a:off x="4696357" y="2185792"/>
            <a:ext cx="3011174" cy="1001491"/>
            <a:chOff x="4696357" y="5392641"/>
            <a:chExt cx="3011174" cy="1001491"/>
          </a:xfrm>
        </p:grpSpPr>
        <p:grpSp>
          <p:nvGrpSpPr>
            <p:cNvPr id="210" name="Group 28">
              <a:extLst>
                <a:ext uri="{FF2B5EF4-FFF2-40B4-BE49-F238E27FC236}">
                  <a16:creationId xmlns:a16="http://schemas.microsoft.com/office/drawing/2014/main" id="{7BB921DD-28C8-49CA-B1F9-C41AB2A192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6357" y="6163944"/>
              <a:ext cx="609600" cy="230188"/>
              <a:chOff x="672" y="2016"/>
              <a:chExt cx="5040" cy="1201"/>
            </a:xfrm>
          </p:grpSpPr>
          <p:sp>
            <p:nvSpPr>
              <p:cNvPr id="213" name="Freeform 22">
                <a:extLst>
                  <a:ext uri="{FF2B5EF4-FFF2-40B4-BE49-F238E27FC236}">
                    <a16:creationId xmlns:a16="http://schemas.microsoft.com/office/drawing/2014/main" id="{022EC480-FAD9-4C79-8337-8723F8A602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" name="Freeform 23">
                <a:extLst>
                  <a:ext uri="{FF2B5EF4-FFF2-40B4-BE49-F238E27FC236}">
                    <a16:creationId xmlns:a16="http://schemas.microsoft.com/office/drawing/2014/main" id="{5C950F0D-6A63-4B20-AE1D-034A582B826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" name="Freeform 24">
                <a:extLst>
                  <a:ext uri="{FF2B5EF4-FFF2-40B4-BE49-F238E27FC236}">
                    <a16:creationId xmlns:a16="http://schemas.microsoft.com/office/drawing/2014/main" id="{129B1DF6-DECE-4D28-B7DB-3CFF9FC9B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1" name="Oval 210">
              <a:extLst>
                <a:ext uri="{FF2B5EF4-FFF2-40B4-BE49-F238E27FC236}">
                  <a16:creationId xmlns:a16="http://schemas.microsoft.com/office/drawing/2014/main" id="{CD7182C7-CEAB-4DDB-8071-67D267EDAE85}"/>
                </a:ext>
              </a:extLst>
            </p:cNvPr>
            <p:cNvSpPr/>
            <p:nvPr/>
          </p:nvSpPr>
          <p:spPr bwMode="auto">
            <a:xfrm>
              <a:off x="6248400" y="5392641"/>
              <a:ext cx="902811" cy="315692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212" name="Oval 211">
              <a:extLst>
                <a:ext uri="{FF2B5EF4-FFF2-40B4-BE49-F238E27FC236}">
                  <a16:creationId xmlns:a16="http://schemas.microsoft.com/office/drawing/2014/main" id="{FDA2B593-B7D2-497C-A223-8865D0A85715}"/>
                </a:ext>
              </a:extLst>
            </p:cNvPr>
            <p:cNvSpPr/>
            <p:nvPr/>
          </p:nvSpPr>
          <p:spPr bwMode="auto">
            <a:xfrm>
              <a:off x="6959600" y="5907602"/>
              <a:ext cx="747931" cy="270629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216" name="Text Box 31">
            <a:extLst>
              <a:ext uri="{FF2B5EF4-FFF2-40B4-BE49-F238E27FC236}">
                <a16:creationId xmlns:a16="http://schemas.microsoft.com/office/drawing/2014/main" id="{06948398-E56E-4397-BBC8-391E920EEB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91586" y="3288884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  <p:sp>
        <p:nvSpPr>
          <p:cNvPr id="82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44631" y="3751421"/>
            <a:ext cx="3718369" cy="2954179"/>
          </a:xfrm>
          <a:prstGeom prst="wedgeRoundRectCallout">
            <a:avLst>
              <a:gd name="adj1" fmla="val -32214"/>
              <a:gd name="adj2" fmla="val -54150"/>
              <a:gd name="adj3" fmla="val 16667"/>
            </a:avLst>
          </a:prstGeom>
          <a:noFill/>
          <a:ln w="222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800" i="0"/>
              <a:t>My responsibility </a:t>
            </a:r>
            <a:r>
              <a:rPr lang="en-US" altLang="en-US" sz="2800" i="0" dirty="0"/>
              <a:t>is to ensure that my algorithm works</a:t>
            </a:r>
          </a:p>
        </p:txBody>
      </p:sp>
      <p:grpSp>
        <p:nvGrpSpPr>
          <p:cNvPr id="83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>
            <a:off x="7239000" y="1969371"/>
            <a:ext cx="236636" cy="553948"/>
            <a:chOff x="2308" y="1513"/>
            <a:chExt cx="1162" cy="2570"/>
          </a:xfrm>
        </p:grpSpPr>
        <p:grpSp>
          <p:nvGrpSpPr>
            <p:cNvPr id="84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2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7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5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8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0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1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98" name="Group 49">
            <a:extLst>
              <a:ext uri="{FF2B5EF4-FFF2-40B4-BE49-F238E27FC236}">
                <a16:creationId xmlns:a16="http://schemas.microsoft.com/office/drawing/2014/main" id="{D0FA6E37-5444-4628-8F80-C4F89E2D88E0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6697564" y="2448332"/>
            <a:ext cx="236636" cy="553948"/>
            <a:chOff x="2308" y="1513"/>
            <a:chExt cx="1162" cy="2570"/>
          </a:xfrm>
        </p:grpSpPr>
        <p:grpSp>
          <p:nvGrpSpPr>
            <p:cNvPr id="99" name="Group 50">
              <a:extLst>
                <a:ext uri="{FF2B5EF4-FFF2-40B4-BE49-F238E27FC236}">
                  <a16:creationId xmlns:a16="http://schemas.microsoft.com/office/drawing/2014/main" id="{8ED2023F-89BA-41F8-9C4A-4EF7CB2560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07" name="Freeform 51">
                <a:extLst>
                  <a:ext uri="{FF2B5EF4-FFF2-40B4-BE49-F238E27FC236}">
                    <a16:creationId xmlns:a16="http://schemas.microsoft.com/office/drawing/2014/main" id="{6FA28589-C22D-4EE6-9946-57A334A6E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Freeform 52">
                <a:extLst>
                  <a:ext uri="{FF2B5EF4-FFF2-40B4-BE49-F238E27FC236}">
                    <a16:creationId xmlns:a16="http://schemas.microsoft.com/office/drawing/2014/main" id="{FDEE179C-231A-4255-9F0B-60197A28C9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9" name="Freeform 53">
                <a:extLst>
                  <a:ext uri="{FF2B5EF4-FFF2-40B4-BE49-F238E27FC236}">
                    <a16:creationId xmlns:a16="http://schemas.microsoft.com/office/drawing/2014/main" id="{3B57AAB5-12BF-4AD1-A50D-67A3FD00FA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0" name="Freeform 54">
                <a:extLst>
                  <a:ext uri="{FF2B5EF4-FFF2-40B4-BE49-F238E27FC236}">
                    <a16:creationId xmlns:a16="http://schemas.microsoft.com/office/drawing/2014/main" id="{7E61AEA7-BB29-4F28-9EB4-2B3E4936D4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1" name="Freeform 55">
                <a:extLst>
                  <a:ext uri="{FF2B5EF4-FFF2-40B4-BE49-F238E27FC236}">
                    <a16:creationId xmlns:a16="http://schemas.microsoft.com/office/drawing/2014/main" id="{1EF1932C-6C6F-4DC4-8590-A6C13FA551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2" name="Freeform 56">
                <a:extLst>
                  <a:ext uri="{FF2B5EF4-FFF2-40B4-BE49-F238E27FC236}">
                    <a16:creationId xmlns:a16="http://schemas.microsoft.com/office/drawing/2014/main" id="{092D6E40-B1F8-4F3A-BED2-4158231C4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0" name="Freeform 57">
              <a:extLst>
                <a:ext uri="{FF2B5EF4-FFF2-40B4-BE49-F238E27FC236}">
                  <a16:creationId xmlns:a16="http://schemas.microsoft.com/office/drawing/2014/main" id="{CA142AF0-2211-4E63-AD64-F19CF3E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1" name="Freeform 58">
              <a:extLst>
                <a:ext uri="{FF2B5EF4-FFF2-40B4-BE49-F238E27FC236}">
                  <a16:creationId xmlns:a16="http://schemas.microsoft.com/office/drawing/2014/main" id="{80F3CB3C-ADE1-4547-9236-F99D0463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" name="Oval 59">
              <a:extLst>
                <a:ext uri="{FF2B5EF4-FFF2-40B4-BE49-F238E27FC236}">
                  <a16:creationId xmlns:a16="http://schemas.microsoft.com/office/drawing/2014/main" id="{548F0E1B-5814-4F47-B242-14264A4D142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3" name="Oval 60">
              <a:extLst>
                <a:ext uri="{FF2B5EF4-FFF2-40B4-BE49-F238E27FC236}">
                  <a16:creationId xmlns:a16="http://schemas.microsoft.com/office/drawing/2014/main" id="{2DF3EBE5-A7D2-4CDC-9F20-2B403ABF5B0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4" name="Oval 61">
              <a:extLst>
                <a:ext uri="{FF2B5EF4-FFF2-40B4-BE49-F238E27FC236}">
                  <a16:creationId xmlns:a16="http://schemas.microsoft.com/office/drawing/2014/main" id="{FA952527-56B7-4FA6-B63A-CE4F3569898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5" name="Oval 62">
              <a:extLst>
                <a:ext uri="{FF2B5EF4-FFF2-40B4-BE49-F238E27FC236}">
                  <a16:creationId xmlns:a16="http://schemas.microsoft.com/office/drawing/2014/main" id="{F101447F-B0C8-4B54-BE5F-AC079633E98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06" name="Oval 63">
              <a:extLst>
                <a:ext uri="{FF2B5EF4-FFF2-40B4-BE49-F238E27FC236}">
                  <a16:creationId xmlns:a16="http://schemas.microsoft.com/office/drawing/2014/main" id="{FE5AE305-90AA-428E-A98B-CAC1D6461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13" name="Rectangle 112"/>
          <p:cNvSpPr/>
          <p:nvPr/>
        </p:nvSpPr>
        <p:spPr>
          <a:xfrm>
            <a:off x="4648200" y="5197317"/>
            <a:ext cx="4572000" cy="1384995"/>
          </a:xfrm>
          <a:prstGeom prst="rect">
            <a:avLst/>
          </a:prstGeom>
        </p:spPr>
        <p:txBody>
          <a:bodyPr>
            <a:spAutoFit/>
          </a:bodyPr>
          <a:lstStyle/>
          <a:p>
            <a:pPr algn="ctr"/>
            <a:r>
              <a:rPr lang="en-US" altLang="en-US" i="0" dirty="0"/>
              <a:t>under the assumption </a:t>
            </a:r>
            <a:br>
              <a:rPr lang="en-US" altLang="en-US" i="0" dirty="0"/>
            </a:br>
            <a:r>
              <a:rPr lang="en-US" altLang="en-US" i="0" dirty="0"/>
              <a:t>that my friends do </a:t>
            </a:r>
            <a:br>
              <a:rPr lang="en-US" altLang="en-US" i="0" dirty="0"/>
            </a:br>
            <a:r>
              <a:rPr lang="en-US" altLang="en-US" i="0"/>
              <a:t>their job </a:t>
            </a:r>
            <a:r>
              <a:rPr lang="en-US" altLang="en-US" i="0" dirty="0"/>
              <a:t>correctly.</a:t>
            </a:r>
          </a:p>
        </p:txBody>
      </p:sp>
    </p:spTree>
    <p:extLst>
      <p:ext uri="{BB962C8B-B14F-4D97-AF65-F5344CB8AC3E}">
        <p14:creationId xmlns:p14="http://schemas.microsoft.com/office/powerpoint/2010/main" val="289016414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7" fill="hold">
                      <p:stCondLst>
                        <p:cond delay="indefinite"/>
                      </p:stCondLst>
                      <p:childTnLst>
                        <p:par>
                          <p:cTn id="88" fill="hold">
                            <p:stCondLst>
                              <p:cond delay="0"/>
                            </p:stCondLst>
                            <p:childTnLst>
                              <p:par>
                                <p:cTn id="89" presetID="32" presetClass="emph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90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1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92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93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94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32" presetClass="emph" presetSubtype="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18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19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20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21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22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3" fill="hold">
                      <p:stCondLst>
                        <p:cond delay="indefinite"/>
                      </p:stCondLst>
                      <p:childTnLst>
                        <p:par>
                          <p:cTn id="124" fill="hold">
                            <p:stCondLst>
                              <p:cond delay="0"/>
                            </p:stCondLst>
                            <p:childTnLst>
                              <p:par>
                                <p:cTn id="12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3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4" dur="500" fill="hold"/>
                                        <p:tgtEl>
                                          <p:spTgt spid="2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32" presetClass="emph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animRot by="120000">
                                      <p:cBhvr>
                                        <p:cTn id="146" dur="100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7" dur="200" fill="hold">
                                          <p:stCondLst>
                                            <p:cond delay="20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240000">
                                      <p:cBhvr>
                                        <p:cTn id="148" dur="200" fill="hold">
                                          <p:stCondLst>
                                            <p:cond delay="40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-240000">
                                      <p:cBhvr>
                                        <p:cTn id="149" dur="200" fill="hold">
                                          <p:stCondLst>
                                            <p:cond delay="60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  <p:animRot by="120000">
                                      <p:cBhvr>
                                        <p:cTn id="150" dur="200" fill="hold">
                                          <p:stCondLst>
                                            <p:cond delay="800"/>
                                          </p:stCondLst>
                                        </p:cTn>
                                        <p:tgtEl>
                                          <p:spTgt spid="8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2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9" fill="hold">
                      <p:stCondLst>
                        <p:cond delay="indefinite"/>
                      </p:stCondLst>
                      <p:childTnLst>
                        <p:par>
                          <p:cTn id="160" fill="hold">
                            <p:stCondLst>
                              <p:cond delay="0"/>
                            </p:stCondLst>
                            <p:childTnLst>
                              <p:par>
                                <p:cTn id="1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4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9" grpId="0" animBg="1"/>
      <p:bldP spid="18" grpId="0" animBg="1"/>
      <p:bldP spid="70" grpId="0"/>
      <p:bldP spid="72" grpId="0"/>
      <p:bldP spid="76" grpId="0"/>
      <p:bldP spid="78" grpId="0"/>
      <p:bldP spid="79" grpId="0"/>
      <p:bldP spid="80" grpId="0"/>
      <p:bldP spid="216" grpId="0"/>
      <p:bldP spid="216" grpId="1"/>
      <p:bldP spid="82" grpId="0" animBg="1"/>
      <p:bldP spid="113" grpId="0"/>
      <p:bldP spid="113" grpId="1"/>
      <p:bldP spid="113" grpId="2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78F65287-903F-4BB2-B465-6A454A828DC3}"/>
              </a:ext>
            </a:extLst>
          </p:cNvPr>
          <p:cNvGrpSpPr/>
          <p:nvPr/>
        </p:nvGrpSpPr>
        <p:grpSpPr>
          <a:xfrm>
            <a:off x="5416337" y="6477000"/>
            <a:ext cx="3562563" cy="356395"/>
            <a:chOff x="5416337" y="6477000"/>
            <a:chExt cx="3562563" cy="356395"/>
          </a:xfrm>
        </p:grpSpPr>
        <p:sp>
          <p:nvSpPr>
            <p:cNvPr id="152" name="Rectangle 3">
              <a:extLst>
                <a:ext uri="{FF2B5EF4-FFF2-40B4-BE49-F238E27FC236}">
                  <a16:creationId xmlns:a16="http://schemas.microsoft.com/office/drawing/2014/main" id="{898ED59C-CF65-49CA-BA96-228BC8699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337" y="6489702"/>
              <a:ext cx="3562563" cy="31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F7FFFC90-C212-49CA-B12D-77EA9A073472}"/>
                </a:ext>
              </a:extLst>
            </p:cNvPr>
            <p:cNvGrpSpPr/>
            <p:nvPr/>
          </p:nvGrpSpPr>
          <p:grpSpPr>
            <a:xfrm>
              <a:off x="5416338" y="6489701"/>
              <a:ext cx="979532" cy="343694"/>
              <a:chOff x="5410200" y="609600"/>
              <a:chExt cx="979532" cy="343694"/>
            </a:xfrm>
          </p:grpSpPr>
          <p:sp>
            <p:nvSpPr>
              <p:cNvPr id="154" name="Text Box 4">
                <a:extLst>
                  <a:ext uri="{FF2B5EF4-FFF2-40B4-BE49-F238E27FC236}">
                    <a16:creationId xmlns:a16="http://schemas.microsoft.com/office/drawing/2014/main" id="{88B3D604-4161-42EC-BD8C-B740927DE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43794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</p:txBody>
          </p:sp>
          <p:sp>
            <p:nvSpPr>
              <p:cNvPr id="155" name="Text Box 4">
                <a:extLst>
                  <a:ext uri="{FF2B5EF4-FFF2-40B4-BE49-F238E27FC236}">
                    <a16:creationId xmlns:a16="http://schemas.microsoft.com/office/drawing/2014/main" id="{8882279C-43BD-4C2E-ACAA-60CC1127B9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C9D62311-3CD6-4321-86B7-2B2B99FE685C}"/>
                </a:ext>
              </a:extLst>
            </p:cNvPr>
            <p:cNvGrpSpPr/>
            <p:nvPr/>
          </p:nvGrpSpPr>
          <p:grpSpPr>
            <a:xfrm>
              <a:off x="7173868" y="6477000"/>
              <a:ext cx="979532" cy="343694"/>
              <a:chOff x="5410200" y="609600"/>
              <a:chExt cx="979532" cy="343694"/>
            </a:xfrm>
          </p:grpSpPr>
          <p:sp>
            <p:nvSpPr>
              <p:cNvPr id="163" name="Text Box 4">
                <a:extLst>
                  <a:ext uri="{FF2B5EF4-FFF2-40B4-BE49-F238E27FC236}">
                    <a16:creationId xmlns:a16="http://schemas.microsoft.com/office/drawing/2014/main" id="{0457E513-DC4B-4B0F-A817-DAE99088F3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0601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164" name="Text Box 4">
                <a:extLst>
                  <a:ext uri="{FF2B5EF4-FFF2-40B4-BE49-F238E27FC236}">
                    <a16:creationId xmlns:a16="http://schemas.microsoft.com/office/drawing/2014/main" id="{334E180F-F6C7-4E16-9781-A00A68151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74" name="Rectangle 3">
            <a:extLst>
              <a:ext uri="{FF2B5EF4-FFF2-40B4-BE49-F238E27FC236}">
                <a16:creationId xmlns:a16="http://schemas.microsoft.com/office/drawing/2014/main" id="{F4EE2492-94F0-4527-B880-3571F8D5B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1651002"/>
            <a:ext cx="3559175" cy="1587498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7D35429-72D7-4E3B-B7D4-8C9A3C50356D}"/>
              </a:ext>
            </a:extLst>
          </p:cNvPr>
          <p:cNvSpPr/>
          <p:nvPr/>
        </p:nvSpPr>
        <p:spPr>
          <a:xfrm>
            <a:off x="76200" y="2855655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630E24-B84E-4CC2-8638-3ADC867FBB63}"/>
              </a:ext>
            </a:extLst>
          </p:cNvPr>
          <p:cNvGrpSpPr/>
          <p:nvPr/>
        </p:nvGrpSpPr>
        <p:grpSpPr>
          <a:xfrm>
            <a:off x="5410199" y="38100"/>
            <a:ext cx="3559175" cy="1587499"/>
            <a:chOff x="5410199" y="609600"/>
            <a:chExt cx="3559175" cy="1587499"/>
          </a:xfrm>
        </p:grpSpPr>
        <p:sp>
          <p:nvSpPr>
            <p:cNvPr id="116742" name="Rectangle 3"/>
            <p:cNvSpPr>
              <a:spLocks noChangeArrowheads="1"/>
            </p:cNvSpPr>
            <p:nvPr/>
          </p:nvSpPr>
          <p:spPr bwMode="auto">
            <a:xfrm>
              <a:off x="5410199" y="609601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6743" name="Text Box 4"/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10" name="Text Box 4">
              <a:extLst>
                <a:ext uri="{FF2B5EF4-FFF2-40B4-BE49-F238E27FC236}">
                  <a16:creationId xmlns:a16="http://schemas.microsoft.com/office/drawing/2014/main" id="{A98095CC-E170-440A-9106-6EEF6AC34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12" name="Text Box 31">
            <a:extLst>
              <a:ext uri="{FF2B5EF4-FFF2-40B4-BE49-F238E27FC236}">
                <a16:creationId xmlns:a16="http://schemas.microsoft.com/office/drawing/2014/main" id="{7F7534F5-B68E-45BC-BA40-A20D852E0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725" y="38100"/>
            <a:ext cx="26981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88,31,25,98,52,62,79,14,30,23</a:t>
            </a:r>
            <a:endParaRPr lang="en-CA" altLang="en-US" sz="1600" i="0" dirty="0"/>
          </a:p>
        </p:txBody>
      </p:sp>
      <p:sp>
        <p:nvSpPr>
          <p:cNvPr id="13" name="Text Box 31">
            <a:extLst>
              <a:ext uri="{FF2B5EF4-FFF2-40B4-BE49-F238E27FC236}">
                <a16:creationId xmlns:a16="http://schemas.microsoft.com/office/drawing/2014/main" id="{6662BE89-CD94-48C5-B1D2-782D46B39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5" y="309146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FBB00DE5-BD0C-454C-BA1D-180CBF06B2C3}"/>
              </a:ext>
            </a:extLst>
          </p:cNvPr>
          <p:cNvSpPr/>
          <p:nvPr/>
        </p:nvSpPr>
        <p:spPr>
          <a:xfrm>
            <a:off x="6810562" y="5504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pic>
        <p:nvPicPr>
          <p:cNvPr id="17" name="Picture 5" descr="j0116172">
            <a:extLst>
              <a:ext uri="{FF2B5EF4-FFF2-40B4-BE49-F238E27FC236}">
                <a16:creationId xmlns:a16="http://schemas.microsoft.com/office/drawing/2014/main" id="{D989BD5D-1A65-48EE-B0EF-D733EB170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311" y="955500"/>
            <a:ext cx="3938619" cy="833355"/>
          </a:xfrm>
          <a:prstGeom prst="wedgeRectCallout">
            <a:avLst>
              <a:gd name="adj1" fmla="val -42934"/>
              <a:gd name="adj2" fmla="val -636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Frames</a:t>
            </a:r>
          </a:p>
        </p:txBody>
      </p:sp>
      <p:grpSp>
        <p:nvGrpSpPr>
          <p:cNvPr id="42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571500"/>
            <a:ext cx="457200" cy="914400"/>
            <a:chOff x="2432" y="1328"/>
            <a:chExt cx="906" cy="2075"/>
          </a:xfrm>
        </p:grpSpPr>
        <p:sp>
          <p:nvSpPr>
            <p:cNvPr id="43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959026" y="2177669"/>
            <a:ext cx="374974" cy="773077"/>
            <a:chOff x="2308" y="1513"/>
            <a:chExt cx="1162" cy="2570"/>
          </a:xfrm>
        </p:grpSpPr>
        <p:grpSp>
          <p:nvGrpSpPr>
            <p:cNvPr id="50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8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4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5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6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7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C6750C-2783-4595-BFB5-49DA646BEA7F}"/>
              </a:ext>
            </a:extLst>
          </p:cNvPr>
          <p:cNvGrpSpPr/>
          <p:nvPr/>
        </p:nvGrpSpPr>
        <p:grpSpPr>
          <a:xfrm>
            <a:off x="5410201" y="1651001"/>
            <a:ext cx="979532" cy="1574800"/>
            <a:chOff x="5410200" y="609600"/>
            <a:chExt cx="979532" cy="1574800"/>
          </a:xfrm>
        </p:grpSpPr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B09E0800-5348-4B19-85C0-A24AF78B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B046A8E-42CE-423B-B86A-74E115AAE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70" name="Text Box 31">
            <a:extLst>
              <a:ext uri="{FF2B5EF4-FFF2-40B4-BE49-F238E27FC236}">
                <a16:creationId xmlns:a16="http://schemas.microsoft.com/office/drawing/2014/main" id="{9BDB3F4D-24E8-4E05-BE05-0F4905E68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6" y="1625600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76" name="Text Box 31">
            <a:extLst>
              <a:ext uri="{FF2B5EF4-FFF2-40B4-BE49-F238E27FC236}">
                <a16:creationId xmlns:a16="http://schemas.microsoft.com/office/drawing/2014/main" id="{10325442-9BE9-4367-8659-6BD68D6D8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0" y="1909346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30CE85E9-047F-41AD-901B-CFEF52F997BA}"/>
              </a:ext>
            </a:extLst>
          </p:cNvPr>
          <p:cNvSpPr/>
          <p:nvPr/>
        </p:nvSpPr>
        <p:spPr>
          <a:xfrm>
            <a:off x="6581962" y="2159000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82" name="Group 49">
            <a:extLst>
              <a:ext uri="{FF2B5EF4-FFF2-40B4-BE49-F238E27FC236}">
                <a16:creationId xmlns:a16="http://schemas.microsoft.com/office/drawing/2014/main" id="{CD889768-6262-46B0-AA33-7280CF1EA60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23064" y="3867234"/>
            <a:ext cx="248411" cy="577766"/>
            <a:chOff x="2308" y="1513"/>
            <a:chExt cx="1162" cy="2570"/>
          </a:xfrm>
        </p:grpSpPr>
        <p:grpSp>
          <p:nvGrpSpPr>
            <p:cNvPr id="83" name="Group 50">
              <a:extLst>
                <a:ext uri="{FF2B5EF4-FFF2-40B4-BE49-F238E27FC236}">
                  <a16:creationId xmlns:a16="http://schemas.microsoft.com/office/drawing/2014/main" id="{C1B9BD93-2539-4942-A467-75BBC1A05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1" name="Freeform 51">
                <a:extLst>
                  <a:ext uri="{FF2B5EF4-FFF2-40B4-BE49-F238E27FC236}">
                    <a16:creationId xmlns:a16="http://schemas.microsoft.com/office/drawing/2014/main" id="{F1B555B6-E351-460E-B222-440AC79D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2">
                <a:extLst>
                  <a:ext uri="{FF2B5EF4-FFF2-40B4-BE49-F238E27FC236}">
                    <a16:creationId xmlns:a16="http://schemas.microsoft.com/office/drawing/2014/main" id="{3C8E4DAB-43BD-444F-A036-CB1B3425D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53">
                <a:extLst>
                  <a:ext uri="{FF2B5EF4-FFF2-40B4-BE49-F238E27FC236}">
                    <a16:creationId xmlns:a16="http://schemas.microsoft.com/office/drawing/2014/main" id="{9093B116-3320-40F6-BAFE-FF74410C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54">
                <a:extLst>
                  <a:ext uri="{FF2B5EF4-FFF2-40B4-BE49-F238E27FC236}">
                    <a16:creationId xmlns:a16="http://schemas.microsoft.com/office/drawing/2014/main" id="{64829C44-B777-40B1-8C50-869202F96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55">
                <a:extLst>
                  <a:ext uri="{FF2B5EF4-FFF2-40B4-BE49-F238E27FC236}">
                    <a16:creationId xmlns:a16="http://schemas.microsoft.com/office/drawing/2014/main" id="{71479F42-6E81-4741-BC9C-EA345400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56">
                <a:extLst>
                  <a:ext uri="{FF2B5EF4-FFF2-40B4-BE49-F238E27FC236}">
                    <a16:creationId xmlns:a16="http://schemas.microsoft.com/office/drawing/2014/main" id="{10796B38-3CE3-40D6-8441-6C82BB07E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57">
              <a:extLst>
                <a:ext uri="{FF2B5EF4-FFF2-40B4-BE49-F238E27FC236}">
                  <a16:creationId xmlns:a16="http://schemas.microsoft.com/office/drawing/2014/main" id="{DB4C4EE6-9B0F-4AC1-BB11-9C2C0AD3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58">
              <a:extLst>
                <a:ext uri="{FF2B5EF4-FFF2-40B4-BE49-F238E27FC236}">
                  <a16:creationId xmlns:a16="http://schemas.microsoft.com/office/drawing/2014/main" id="{1E22F065-A8E8-48B2-B169-64A8A286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Oval 59">
              <a:extLst>
                <a:ext uri="{FF2B5EF4-FFF2-40B4-BE49-F238E27FC236}">
                  <a16:creationId xmlns:a16="http://schemas.microsoft.com/office/drawing/2014/main" id="{3002DE3C-625E-4BB9-89B6-B3A72FA1305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7" name="Oval 60">
              <a:extLst>
                <a:ext uri="{FF2B5EF4-FFF2-40B4-BE49-F238E27FC236}">
                  <a16:creationId xmlns:a16="http://schemas.microsoft.com/office/drawing/2014/main" id="{99E3D782-887E-46D2-891B-E6A88DD61F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8" name="Oval 61">
              <a:extLst>
                <a:ext uri="{FF2B5EF4-FFF2-40B4-BE49-F238E27FC236}">
                  <a16:creationId xmlns:a16="http://schemas.microsoft.com/office/drawing/2014/main" id="{106FCAAA-83C1-4C36-AC6B-04F8F6774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Oval 62">
              <a:extLst>
                <a:ext uri="{FF2B5EF4-FFF2-40B4-BE49-F238E27FC236}">
                  <a16:creationId xmlns:a16="http://schemas.microsoft.com/office/drawing/2014/main" id="{3948669A-4DC8-4755-BC21-B5EEAB8383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0" name="Oval 63">
              <a:extLst>
                <a:ext uri="{FF2B5EF4-FFF2-40B4-BE49-F238E27FC236}">
                  <a16:creationId xmlns:a16="http://schemas.microsoft.com/office/drawing/2014/main" id="{730C361C-7029-4E37-875F-907A57619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73F1B95-7C9B-4286-AE32-B28B0FB59401}"/>
              </a:ext>
            </a:extLst>
          </p:cNvPr>
          <p:cNvGrpSpPr/>
          <p:nvPr/>
        </p:nvGrpSpPr>
        <p:grpSpPr>
          <a:xfrm>
            <a:off x="5410201" y="3263901"/>
            <a:ext cx="3559175" cy="1587499"/>
            <a:chOff x="5410201" y="3263901"/>
            <a:chExt cx="3559175" cy="1587499"/>
          </a:xfrm>
        </p:grpSpPr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21E06640-C19A-4B76-8160-6913C676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201" y="3263902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D3095523-7C40-4BD3-8EF8-5C9ACE6F053A}"/>
                </a:ext>
              </a:extLst>
            </p:cNvPr>
            <p:cNvGrpSpPr/>
            <p:nvPr/>
          </p:nvGrpSpPr>
          <p:grpSpPr>
            <a:xfrm>
              <a:off x="5410202" y="3263901"/>
              <a:ext cx="979532" cy="1574800"/>
              <a:chOff x="5410200" y="609600"/>
              <a:chExt cx="979532" cy="1574800"/>
            </a:xfrm>
          </p:grpSpPr>
          <p:sp>
            <p:nvSpPr>
              <p:cNvPr id="98" name="Text Box 4">
                <a:extLst>
                  <a:ext uri="{FF2B5EF4-FFF2-40B4-BE49-F238E27FC236}">
                    <a16:creationId xmlns:a16="http://schemas.microsoft.com/office/drawing/2014/main" id="{874CC161-1CFD-42BF-8BBE-15935D4A0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882650" cy="1570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sortedL</a:t>
                </a:r>
                <a:endParaRPr lang="en-US" altLang="en-US" sz="16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sortedR</a:t>
                </a:r>
                <a:endParaRPr lang="en-US" altLang="en-US" sz="20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99" name="Text Box 4">
                <a:extLst>
                  <a:ext uri="{FF2B5EF4-FFF2-40B4-BE49-F238E27FC236}">
                    <a16:creationId xmlns:a16="http://schemas.microsoft.com/office/drawing/2014/main" id="{6A9D76B1-57E8-462C-ABB3-57D02A8A8C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100" name="Text Box 31">
            <a:extLst>
              <a:ext uri="{FF2B5EF4-FFF2-40B4-BE49-F238E27FC236}">
                <a16:creationId xmlns:a16="http://schemas.microsoft.com/office/drawing/2014/main" id="{DA9924A6-A1FE-454C-A6B0-34E8C8B4B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7" y="3238500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102" name="Text Box 31">
            <a:extLst>
              <a:ext uri="{FF2B5EF4-FFF2-40B4-BE49-F238E27FC236}">
                <a16:creationId xmlns:a16="http://schemas.microsoft.com/office/drawing/2014/main" id="{14B01E8D-F2B6-446B-918E-B9D6389D6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1" y="35222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</a:t>
            </a:r>
            <a:endParaRPr lang="en-CA" altLang="en-US" sz="1600" i="0" dirty="0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11175B8-BEBC-4D8C-A972-66D14F55B739}"/>
              </a:ext>
            </a:extLst>
          </p:cNvPr>
          <p:cNvSpPr/>
          <p:nvPr/>
        </p:nvSpPr>
        <p:spPr>
          <a:xfrm>
            <a:off x="6273801" y="3771900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111" name="Group 49">
            <a:extLst>
              <a:ext uri="{FF2B5EF4-FFF2-40B4-BE49-F238E27FC236}">
                <a16:creationId xmlns:a16="http://schemas.microsoft.com/office/drawing/2014/main" id="{7CF34578-2D63-411E-AF92-374C2DFFDE9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16500" y="5473700"/>
            <a:ext cx="214882" cy="452854"/>
            <a:chOff x="2308" y="1513"/>
            <a:chExt cx="1162" cy="2570"/>
          </a:xfrm>
        </p:grpSpPr>
        <p:grpSp>
          <p:nvGrpSpPr>
            <p:cNvPr id="115" name="Group 50">
              <a:extLst>
                <a:ext uri="{FF2B5EF4-FFF2-40B4-BE49-F238E27FC236}">
                  <a16:creationId xmlns:a16="http://schemas.microsoft.com/office/drawing/2014/main" id="{A84F0531-671C-410A-974B-EE08883F45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51">
                <a:extLst>
                  <a:ext uri="{FF2B5EF4-FFF2-40B4-BE49-F238E27FC236}">
                    <a16:creationId xmlns:a16="http://schemas.microsoft.com/office/drawing/2014/main" id="{E53494D1-59D0-4765-85A8-AC862DEB3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52">
                <a:extLst>
                  <a:ext uri="{FF2B5EF4-FFF2-40B4-BE49-F238E27FC236}">
                    <a16:creationId xmlns:a16="http://schemas.microsoft.com/office/drawing/2014/main" id="{629E7DA4-17F6-42CC-9272-6E541115A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53">
                <a:extLst>
                  <a:ext uri="{FF2B5EF4-FFF2-40B4-BE49-F238E27FC236}">
                    <a16:creationId xmlns:a16="http://schemas.microsoft.com/office/drawing/2014/main" id="{EA4EE5BF-EF1B-4EFC-BE15-70813F8F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54">
                <a:extLst>
                  <a:ext uri="{FF2B5EF4-FFF2-40B4-BE49-F238E27FC236}">
                    <a16:creationId xmlns:a16="http://schemas.microsoft.com/office/drawing/2014/main" id="{CA438409-39FA-42A7-B1D1-02C261D90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55">
                <a:extLst>
                  <a:ext uri="{FF2B5EF4-FFF2-40B4-BE49-F238E27FC236}">
                    <a16:creationId xmlns:a16="http://schemas.microsoft.com/office/drawing/2014/main" id="{423F8A09-D89A-4CEE-A6C4-53404076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56">
                <a:extLst>
                  <a:ext uri="{FF2B5EF4-FFF2-40B4-BE49-F238E27FC236}">
                    <a16:creationId xmlns:a16="http://schemas.microsoft.com/office/drawing/2014/main" id="{983D688D-55AB-4017-BDFF-C87CF072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57">
              <a:extLst>
                <a:ext uri="{FF2B5EF4-FFF2-40B4-BE49-F238E27FC236}">
                  <a16:creationId xmlns:a16="http://schemas.microsoft.com/office/drawing/2014/main" id="{437CA951-2F6D-4943-8B8B-27EE8405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58">
              <a:extLst>
                <a:ext uri="{FF2B5EF4-FFF2-40B4-BE49-F238E27FC236}">
                  <a16:creationId xmlns:a16="http://schemas.microsoft.com/office/drawing/2014/main" id="{C8249808-4F3A-4858-A9E1-CE2F9D88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59">
              <a:extLst>
                <a:ext uri="{FF2B5EF4-FFF2-40B4-BE49-F238E27FC236}">
                  <a16:creationId xmlns:a16="http://schemas.microsoft.com/office/drawing/2014/main" id="{2F49C1AF-E517-43CA-A2F2-7250620F85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60">
              <a:extLst>
                <a:ext uri="{FF2B5EF4-FFF2-40B4-BE49-F238E27FC236}">
                  <a16:creationId xmlns:a16="http://schemas.microsoft.com/office/drawing/2014/main" id="{24854E42-FE70-4C82-B9A9-17EA97B62D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61">
              <a:extLst>
                <a:ext uri="{FF2B5EF4-FFF2-40B4-BE49-F238E27FC236}">
                  <a16:creationId xmlns:a16="http://schemas.microsoft.com/office/drawing/2014/main" id="{09B29431-C0F9-4C44-BBC4-28B0165674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62">
              <a:extLst>
                <a:ext uri="{FF2B5EF4-FFF2-40B4-BE49-F238E27FC236}">
                  <a16:creationId xmlns:a16="http://schemas.microsoft.com/office/drawing/2014/main" id="{2CB21715-9AF9-4A19-AB8F-06B2FD1518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63">
              <a:extLst>
                <a:ext uri="{FF2B5EF4-FFF2-40B4-BE49-F238E27FC236}">
                  <a16:creationId xmlns:a16="http://schemas.microsoft.com/office/drawing/2014/main" id="{A6D19276-6EB5-4147-AC77-BA319FEB4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4E45A69-0F71-43E9-B3DA-F4F08EC83E41}"/>
              </a:ext>
            </a:extLst>
          </p:cNvPr>
          <p:cNvGrpSpPr/>
          <p:nvPr/>
        </p:nvGrpSpPr>
        <p:grpSpPr>
          <a:xfrm>
            <a:off x="5416337" y="4876801"/>
            <a:ext cx="3559175" cy="1587499"/>
            <a:chOff x="5416337" y="4876801"/>
            <a:chExt cx="3559175" cy="1587499"/>
          </a:xfrm>
        </p:grpSpPr>
        <p:sp>
          <p:nvSpPr>
            <p:cNvPr id="110" name="Rectangle 3">
              <a:extLst>
                <a:ext uri="{FF2B5EF4-FFF2-40B4-BE49-F238E27FC236}">
                  <a16:creationId xmlns:a16="http://schemas.microsoft.com/office/drawing/2014/main" id="{FCD4BE16-BAB3-42E8-8431-38AE5CBF6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337" y="4876802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A253D7B9-9162-49F3-8F29-FC0378C8DAF3}"/>
                </a:ext>
              </a:extLst>
            </p:cNvPr>
            <p:cNvGrpSpPr/>
            <p:nvPr/>
          </p:nvGrpSpPr>
          <p:grpSpPr>
            <a:xfrm>
              <a:off x="5416338" y="4876801"/>
              <a:ext cx="979532" cy="1574800"/>
              <a:chOff x="5410200" y="609600"/>
              <a:chExt cx="979532" cy="1574800"/>
            </a:xfrm>
          </p:grpSpPr>
          <p:sp>
            <p:nvSpPr>
              <p:cNvPr id="113" name="Text Box 4">
                <a:extLst>
                  <a:ext uri="{FF2B5EF4-FFF2-40B4-BE49-F238E27FC236}">
                    <a16:creationId xmlns:a16="http://schemas.microsoft.com/office/drawing/2014/main" id="{9B8C0674-AB88-4F9A-83FE-D676671E83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882650" cy="1570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sortedL</a:t>
                </a:r>
                <a:endParaRPr lang="en-US" altLang="en-US" sz="16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sortedR</a:t>
                </a:r>
                <a:endParaRPr lang="en-US" altLang="en-US" sz="20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114" name="Text Box 4">
                <a:extLst>
                  <a:ext uri="{FF2B5EF4-FFF2-40B4-BE49-F238E27FC236}">
                    <a16:creationId xmlns:a16="http://schemas.microsoft.com/office/drawing/2014/main" id="{50D7C5A8-732F-42D5-BB1B-9722A7AF97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129" name="Text Box 31">
            <a:extLst>
              <a:ext uri="{FF2B5EF4-FFF2-40B4-BE49-F238E27FC236}">
                <a16:creationId xmlns:a16="http://schemas.microsoft.com/office/drawing/2014/main" id="{5D6CC833-2F3D-4A51-9693-CCE9763522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63" y="4851400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</a:t>
            </a:r>
            <a:endParaRPr lang="en-CA" altLang="en-US" sz="1600" i="0" dirty="0"/>
          </a:p>
        </p:txBody>
      </p:sp>
      <p:sp>
        <p:nvSpPr>
          <p:cNvPr id="130" name="Text Box 31">
            <a:extLst>
              <a:ext uri="{FF2B5EF4-FFF2-40B4-BE49-F238E27FC236}">
                <a16:creationId xmlns:a16="http://schemas.microsoft.com/office/drawing/2014/main" id="{CC946DA5-CC2F-49FD-8CF2-A0090B3088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9937" y="51351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</a:t>
            </a:r>
            <a:endParaRPr lang="en-CA" altLang="en-US" sz="1600" i="0" dirty="0"/>
          </a:p>
        </p:txBody>
      </p:sp>
      <p:sp>
        <p:nvSpPr>
          <p:cNvPr id="131" name="Rectangle 130">
            <a:extLst>
              <a:ext uri="{FF2B5EF4-FFF2-40B4-BE49-F238E27FC236}">
                <a16:creationId xmlns:a16="http://schemas.microsoft.com/office/drawing/2014/main" id="{40DCFA9E-060F-42CE-BCBD-A3BD4214950E}"/>
              </a:ext>
            </a:extLst>
          </p:cNvPr>
          <p:cNvSpPr/>
          <p:nvPr/>
        </p:nvSpPr>
        <p:spPr>
          <a:xfrm>
            <a:off x="6279937" y="5384800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sp>
        <p:nvSpPr>
          <p:cNvPr id="135" name="Rectangle 6">
            <a:extLst>
              <a:ext uri="{FF2B5EF4-FFF2-40B4-BE49-F238E27FC236}">
                <a16:creationId xmlns:a16="http://schemas.microsoft.com/office/drawing/2014/main" id="{138CF0BA-45A3-4B81-8D6D-16B5B5F1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-241300"/>
            <a:ext cx="22199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of </a:t>
            </a:r>
          </a:p>
        </p:txBody>
      </p:sp>
      <p:grpSp>
        <p:nvGrpSpPr>
          <p:cNvPr id="136" name="Group 49">
            <a:extLst>
              <a:ext uri="{FF2B5EF4-FFF2-40B4-BE49-F238E27FC236}">
                <a16:creationId xmlns:a16="http://schemas.microsoft.com/office/drawing/2014/main" id="{0686876B-E39D-46D6-9358-635D9DA7419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54600" y="6515100"/>
            <a:ext cx="154512" cy="270036"/>
            <a:chOff x="2308" y="1513"/>
            <a:chExt cx="1162" cy="2570"/>
          </a:xfrm>
        </p:grpSpPr>
        <p:grpSp>
          <p:nvGrpSpPr>
            <p:cNvPr id="137" name="Group 50">
              <a:extLst>
                <a:ext uri="{FF2B5EF4-FFF2-40B4-BE49-F238E27FC236}">
                  <a16:creationId xmlns:a16="http://schemas.microsoft.com/office/drawing/2014/main" id="{5AAEDAEC-F221-456F-A3E2-A02FD39CE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5" name="Freeform 51">
                <a:extLst>
                  <a:ext uri="{FF2B5EF4-FFF2-40B4-BE49-F238E27FC236}">
                    <a16:creationId xmlns:a16="http://schemas.microsoft.com/office/drawing/2014/main" id="{229FC816-E550-4897-88CE-9BE120D0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52">
                <a:extLst>
                  <a:ext uri="{FF2B5EF4-FFF2-40B4-BE49-F238E27FC236}">
                    <a16:creationId xmlns:a16="http://schemas.microsoft.com/office/drawing/2014/main" id="{F6E1DAD4-C8AF-4DE9-AE01-6827037D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53">
                <a:extLst>
                  <a:ext uri="{FF2B5EF4-FFF2-40B4-BE49-F238E27FC236}">
                    <a16:creationId xmlns:a16="http://schemas.microsoft.com/office/drawing/2014/main" id="{AD121516-9DFF-4BAF-8E97-5B56526D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54">
                <a:extLst>
                  <a:ext uri="{FF2B5EF4-FFF2-40B4-BE49-F238E27FC236}">
                    <a16:creationId xmlns:a16="http://schemas.microsoft.com/office/drawing/2014/main" id="{56BE7E98-719B-4AA6-829E-AE4B5ED5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55">
                <a:extLst>
                  <a:ext uri="{FF2B5EF4-FFF2-40B4-BE49-F238E27FC236}">
                    <a16:creationId xmlns:a16="http://schemas.microsoft.com/office/drawing/2014/main" id="{7FAB2154-6FE8-4B90-86F9-21A3C55E9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6">
                <a:extLst>
                  <a:ext uri="{FF2B5EF4-FFF2-40B4-BE49-F238E27FC236}">
                    <a16:creationId xmlns:a16="http://schemas.microsoft.com/office/drawing/2014/main" id="{CD70ED7A-1876-4743-A3CF-02262752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8" name="Freeform 57">
              <a:extLst>
                <a:ext uri="{FF2B5EF4-FFF2-40B4-BE49-F238E27FC236}">
                  <a16:creationId xmlns:a16="http://schemas.microsoft.com/office/drawing/2014/main" id="{F683315F-2D95-472E-A2EA-CA198EBFB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58">
              <a:extLst>
                <a:ext uri="{FF2B5EF4-FFF2-40B4-BE49-F238E27FC236}">
                  <a16:creationId xmlns:a16="http://schemas.microsoft.com/office/drawing/2014/main" id="{2A59A97D-8367-4CAA-AC90-0EFEFA68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Oval 59">
              <a:extLst>
                <a:ext uri="{FF2B5EF4-FFF2-40B4-BE49-F238E27FC236}">
                  <a16:creationId xmlns:a16="http://schemas.microsoft.com/office/drawing/2014/main" id="{4376216E-64C0-4A78-9C02-77CF888771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1" name="Oval 60">
              <a:extLst>
                <a:ext uri="{FF2B5EF4-FFF2-40B4-BE49-F238E27FC236}">
                  <a16:creationId xmlns:a16="http://schemas.microsoft.com/office/drawing/2014/main" id="{5A51CF72-C437-4D34-81C6-F5CC52B278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2" name="Oval 61">
              <a:extLst>
                <a:ext uri="{FF2B5EF4-FFF2-40B4-BE49-F238E27FC236}">
                  <a16:creationId xmlns:a16="http://schemas.microsoft.com/office/drawing/2014/main" id="{202E621C-23AD-4C01-8166-984CAE1D88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3" name="Oval 62">
              <a:extLst>
                <a:ext uri="{FF2B5EF4-FFF2-40B4-BE49-F238E27FC236}">
                  <a16:creationId xmlns:a16="http://schemas.microsoft.com/office/drawing/2014/main" id="{7DD733B1-4307-4C8E-ABE0-DC415303D4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4" name="Oval 63">
              <a:extLst>
                <a:ext uri="{FF2B5EF4-FFF2-40B4-BE49-F238E27FC236}">
                  <a16:creationId xmlns:a16="http://schemas.microsoft.com/office/drawing/2014/main" id="{327B3DF9-8091-46C9-B30E-25576A8F1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56" name="Text Box 31">
            <a:extLst>
              <a:ext uri="{FF2B5EF4-FFF2-40B4-BE49-F238E27FC236}">
                <a16:creationId xmlns:a16="http://schemas.microsoft.com/office/drawing/2014/main" id="{5A94CF71-E8C4-40FF-BFE3-9D2186CE7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63" y="6464300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</a:t>
            </a:r>
            <a:endParaRPr lang="en-CA" altLang="en-US" sz="1600" i="0" dirty="0"/>
          </a:p>
        </p:txBody>
      </p:sp>
      <p:sp>
        <p:nvSpPr>
          <p:cNvPr id="157" name="Text Box 31">
            <a:extLst>
              <a:ext uri="{FF2B5EF4-FFF2-40B4-BE49-F238E27FC236}">
                <a16:creationId xmlns:a16="http://schemas.microsoft.com/office/drawing/2014/main" id="{6E36229C-999C-4F8F-9674-2421B3B85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0329" y="64813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</a:t>
            </a:r>
            <a:endParaRPr lang="en-CA" altLang="en-US" sz="1600" i="0" dirty="0"/>
          </a:p>
        </p:txBody>
      </p:sp>
      <p:sp>
        <p:nvSpPr>
          <p:cNvPr id="158" name="Rectangle 157">
            <a:extLst>
              <a:ext uri="{FF2B5EF4-FFF2-40B4-BE49-F238E27FC236}">
                <a16:creationId xmlns:a16="http://schemas.microsoft.com/office/drawing/2014/main" id="{4CFCA3C5-5565-4531-8BDA-095A9B2DEAAE}"/>
              </a:ext>
            </a:extLst>
          </p:cNvPr>
          <p:cNvSpPr/>
          <p:nvPr/>
        </p:nvSpPr>
        <p:spPr>
          <a:xfrm>
            <a:off x="6279937" y="5384800"/>
            <a:ext cx="38985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88</a:t>
            </a:r>
            <a:endParaRPr lang="en-CA" altLang="en-US" sz="1600" i="0" dirty="0"/>
          </a:p>
        </p:txBody>
      </p:sp>
      <p:sp>
        <p:nvSpPr>
          <p:cNvPr id="168" name="Text Box 31">
            <a:extLst>
              <a:ext uri="{FF2B5EF4-FFF2-40B4-BE49-F238E27FC236}">
                <a16:creationId xmlns:a16="http://schemas.microsoft.com/office/drawing/2014/main" id="{55C35B78-9473-48BD-AA6F-E25861151F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6519446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322069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5" fill="hold">
                      <p:stCondLst>
                        <p:cond delay="indefinite"/>
                      </p:stCondLst>
                      <p:childTnLst>
                        <p:par>
                          <p:cTn id="96" fill="hold">
                            <p:stCondLst>
                              <p:cond delay="0"/>
                            </p:stCondLst>
                            <p:childTnLst>
                              <p:par>
                                <p:cTn id="9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1" fill="hold">
                      <p:stCondLst>
                        <p:cond delay="indefinite"/>
                      </p:stCondLst>
                      <p:childTnLst>
                        <p:par>
                          <p:cTn id="102" fill="hold">
                            <p:stCondLst>
                              <p:cond delay="0"/>
                            </p:stCondLst>
                            <p:childTnLst>
                              <p:par>
                                <p:cTn id="10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1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7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9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0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1" fill="hold">
                      <p:stCondLst>
                        <p:cond delay="indefinite"/>
                      </p:stCondLst>
                      <p:childTnLst>
                        <p:par>
                          <p:cTn id="142" fill="hold">
                            <p:stCondLst>
                              <p:cond delay="0"/>
                            </p:stCondLst>
                            <p:childTnLst>
                              <p:par>
                                <p:cTn id="1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5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6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7" fill="hold">
                      <p:stCondLst>
                        <p:cond delay="indefinite"/>
                      </p:stCondLst>
                      <p:childTnLst>
                        <p:par>
                          <p:cTn id="148" fill="hold">
                            <p:stCondLst>
                              <p:cond delay="0"/>
                            </p:stCondLst>
                            <p:childTnLst>
                              <p:par>
                                <p:cTn id="1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1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2" dur="5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3" fill="hold">
                      <p:stCondLst>
                        <p:cond delay="indefinite"/>
                      </p:stCondLst>
                      <p:childTnLst>
                        <p:par>
                          <p:cTn id="154" fill="hold">
                            <p:stCondLst>
                              <p:cond delay="0"/>
                            </p:stCondLst>
                            <p:childTnLst>
                              <p:par>
                                <p:cTn id="15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7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8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12" grpId="0"/>
      <p:bldP spid="13" grpId="0"/>
      <p:bldP spid="16" grpId="0"/>
      <p:bldP spid="18" grpId="0" animBg="1"/>
      <p:bldP spid="70" grpId="0"/>
      <p:bldP spid="76" grpId="0"/>
      <p:bldP spid="79" grpId="0"/>
      <p:bldP spid="100" grpId="0"/>
      <p:bldP spid="102" grpId="0"/>
      <p:bldP spid="104" grpId="0"/>
      <p:bldP spid="129" grpId="0"/>
      <p:bldP spid="130" grpId="0"/>
      <p:bldP spid="131" grpId="0"/>
      <p:bldP spid="131" grpId="1"/>
      <p:bldP spid="135" grpId="0"/>
      <p:bldP spid="156" grpId="0"/>
      <p:bldP spid="156" grpId="1"/>
      <p:bldP spid="157" grpId="0"/>
      <p:bldP spid="157" grpId="1"/>
      <p:bldP spid="158" grpId="0"/>
      <p:bldP spid="168" grpId="0"/>
      <p:bldP spid="168" grpId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78F65287-903F-4BB2-B465-6A454A828DC3}"/>
              </a:ext>
            </a:extLst>
          </p:cNvPr>
          <p:cNvGrpSpPr/>
          <p:nvPr/>
        </p:nvGrpSpPr>
        <p:grpSpPr>
          <a:xfrm>
            <a:off x="5416337" y="6477000"/>
            <a:ext cx="3562563" cy="356395"/>
            <a:chOff x="5416337" y="6477000"/>
            <a:chExt cx="3562563" cy="356395"/>
          </a:xfrm>
        </p:grpSpPr>
        <p:sp>
          <p:nvSpPr>
            <p:cNvPr id="152" name="Rectangle 3">
              <a:extLst>
                <a:ext uri="{FF2B5EF4-FFF2-40B4-BE49-F238E27FC236}">
                  <a16:creationId xmlns:a16="http://schemas.microsoft.com/office/drawing/2014/main" id="{898ED59C-CF65-49CA-BA96-228BC8699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337" y="6489702"/>
              <a:ext cx="3562563" cy="31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F7FFFC90-C212-49CA-B12D-77EA9A073472}"/>
                </a:ext>
              </a:extLst>
            </p:cNvPr>
            <p:cNvGrpSpPr/>
            <p:nvPr/>
          </p:nvGrpSpPr>
          <p:grpSpPr>
            <a:xfrm>
              <a:off x="5416338" y="6489701"/>
              <a:ext cx="979532" cy="343694"/>
              <a:chOff x="5410200" y="609600"/>
              <a:chExt cx="979532" cy="343694"/>
            </a:xfrm>
          </p:grpSpPr>
          <p:sp>
            <p:nvSpPr>
              <p:cNvPr id="154" name="Text Box 4">
                <a:extLst>
                  <a:ext uri="{FF2B5EF4-FFF2-40B4-BE49-F238E27FC236}">
                    <a16:creationId xmlns:a16="http://schemas.microsoft.com/office/drawing/2014/main" id="{88B3D604-4161-42EC-BD8C-B740927DE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43794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</p:txBody>
          </p:sp>
          <p:sp>
            <p:nvSpPr>
              <p:cNvPr id="155" name="Text Box 4">
                <a:extLst>
                  <a:ext uri="{FF2B5EF4-FFF2-40B4-BE49-F238E27FC236}">
                    <a16:creationId xmlns:a16="http://schemas.microsoft.com/office/drawing/2014/main" id="{8882279C-43BD-4C2E-ACAA-60CC1127B9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C9D62311-3CD6-4321-86B7-2B2B99FE685C}"/>
                </a:ext>
              </a:extLst>
            </p:cNvPr>
            <p:cNvGrpSpPr/>
            <p:nvPr/>
          </p:nvGrpSpPr>
          <p:grpSpPr>
            <a:xfrm>
              <a:off x="7173868" y="6477000"/>
              <a:ext cx="979532" cy="343694"/>
              <a:chOff x="5410200" y="609600"/>
              <a:chExt cx="979532" cy="343694"/>
            </a:xfrm>
          </p:grpSpPr>
          <p:sp>
            <p:nvSpPr>
              <p:cNvPr id="163" name="Text Box 4">
                <a:extLst>
                  <a:ext uri="{FF2B5EF4-FFF2-40B4-BE49-F238E27FC236}">
                    <a16:creationId xmlns:a16="http://schemas.microsoft.com/office/drawing/2014/main" id="{0457E513-DC4B-4B0F-A817-DAE99088F3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0601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164" name="Text Box 4">
                <a:extLst>
                  <a:ext uri="{FF2B5EF4-FFF2-40B4-BE49-F238E27FC236}">
                    <a16:creationId xmlns:a16="http://schemas.microsoft.com/office/drawing/2014/main" id="{334E180F-F6C7-4E16-9781-A00A68151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74" name="Rectangle 3">
            <a:extLst>
              <a:ext uri="{FF2B5EF4-FFF2-40B4-BE49-F238E27FC236}">
                <a16:creationId xmlns:a16="http://schemas.microsoft.com/office/drawing/2014/main" id="{F4EE2492-94F0-4527-B880-3571F8D5B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1651002"/>
            <a:ext cx="3559175" cy="1587498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7D35429-72D7-4E3B-B7D4-8C9A3C50356D}"/>
              </a:ext>
            </a:extLst>
          </p:cNvPr>
          <p:cNvSpPr/>
          <p:nvPr/>
        </p:nvSpPr>
        <p:spPr>
          <a:xfrm>
            <a:off x="76200" y="2855655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630E24-B84E-4CC2-8638-3ADC867FBB63}"/>
              </a:ext>
            </a:extLst>
          </p:cNvPr>
          <p:cNvGrpSpPr/>
          <p:nvPr/>
        </p:nvGrpSpPr>
        <p:grpSpPr>
          <a:xfrm>
            <a:off x="5410199" y="38100"/>
            <a:ext cx="3559175" cy="1587499"/>
            <a:chOff x="5410199" y="609600"/>
            <a:chExt cx="3559175" cy="1587499"/>
          </a:xfrm>
        </p:grpSpPr>
        <p:sp>
          <p:nvSpPr>
            <p:cNvPr id="116742" name="Rectangle 3"/>
            <p:cNvSpPr>
              <a:spLocks noChangeArrowheads="1"/>
            </p:cNvSpPr>
            <p:nvPr/>
          </p:nvSpPr>
          <p:spPr bwMode="auto">
            <a:xfrm>
              <a:off x="5410199" y="609601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6743" name="Text Box 4"/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10" name="Text Box 4">
              <a:extLst>
                <a:ext uri="{FF2B5EF4-FFF2-40B4-BE49-F238E27FC236}">
                  <a16:creationId xmlns:a16="http://schemas.microsoft.com/office/drawing/2014/main" id="{A98095CC-E170-440A-9106-6EEF6AC34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12" name="Text Box 31">
            <a:extLst>
              <a:ext uri="{FF2B5EF4-FFF2-40B4-BE49-F238E27FC236}">
                <a16:creationId xmlns:a16="http://schemas.microsoft.com/office/drawing/2014/main" id="{7F7534F5-B68E-45BC-BA40-A20D852E0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725" y="38100"/>
            <a:ext cx="26981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88,31,25,98,52,62,79,14,30,23</a:t>
            </a:r>
            <a:endParaRPr lang="en-CA" altLang="en-US" sz="1600" i="0" dirty="0"/>
          </a:p>
        </p:txBody>
      </p:sp>
      <p:sp>
        <p:nvSpPr>
          <p:cNvPr id="13" name="Text Box 31">
            <a:extLst>
              <a:ext uri="{FF2B5EF4-FFF2-40B4-BE49-F238E27FC236}">
                <a16:creationId xmlns:a16="http://schemas.microsoft.com/office/drawing/2014/main" id="{6662BE89-CD94-48C5-B1D2-782D46B39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5" y="309146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pic>
        <p:nvPicPr>
          <p:cNvPr id="17" name="Picture 5" descr="j0116172">
            <a:extLst>
              <a:ext uri="{FF2B5EF4-FFF2-40B4-BE49-F238E27FC236}">
                <a16:creationId xmlns:a16="http://schemas.microsoft.com/office/drawing/2014/main" id="{D989BD5D-1A65-48EE-B0EF-D733EB170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311" y="955500"/>
            <a:ext cx="3938619" cy="833355"/>
          </a:xfrm>
          <a:prstGeom prst="wedgeRectCallout">
            <a:avLst>
              <a:gd name="adj1" fmla="val -42934"/>
              <a:gd name="adj2" fmla="val -636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Frames</a:t>
            </a:r>
          </a:p>
        </p:txBody>
      </p:sp>
      <p:grpSp>
        <p:nvGrpSpPr>
          <p:cNvPr id="42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571500"/>
            <a:ext cx="457200" cy="914400"/>
            <a:chOff x="2432" y="1328"/>
            <a:chExt cx="906" cy="2075"/>
          </a:xfrm>
        </p:grpSpPr>
        <p:sp>
          <p:nvSpPr>
            <p:cNvPr id="43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959026" y="2177669"/>
            <a:ext cx="374974" cy="773077"/>
            <a:chOff x="2308" y="1513"/>
            <a:chExt cx="1162" cy="2570"/>
          </a:xfrm>
        </p:grpSpPr>
        <p:grpSp>
          <p:nvGrpSpPr>
            <p:cNvPr id="50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8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4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5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6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7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C6750C-2783-4595-BFB5-49DA646BEA7F}"/>
              </a:ext>
            </a:extLst>
          </p:cNvPr>
          <p:cNvGrpSpPr/>
          <p:nvPr/>
        </p:nvGrpSpPr>
        <p:grpSpPr>
          <a:xfrm>
            <a:off x="5410201" y="1651001"/>
            <a:ext cx="979532" cy="1574800"/>
            <a:chOff x="5410200" y="609600"/>
            <a:chExt cx="979532" cy="1574800"/>
          </a:xfrm>
        </p:grpSpPr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B09E0800-5348-4B19-85C0-A24AF78B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B046A8E-42CE-423B-B86A-74E115AAE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70" name="Text Box 31">
            <a:extLst>
              <a:ext uri="{FF2B5EF4-FFF2-40B4-BE49-F238E27FC236}">
                <a16:creationId xmlns:a16="http://schemas.microsoft.com/office/drawing/2014/main" id="{9BDB3F4D-24E8-4E05-BE05-0F4905E68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6" y="1625600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76" name="Text Box 31">
            <a:extLst>
              <a:ext uri="{FF2B5EF4-FFF2-40B4-BE49-F238E27FC236}">
                <a16:creationId xmlns:a16="http://schemas.microsoft.com/office/drawing/2014/main" id="{10325442-9BE9-4367-8659-6BD68D6D8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0" y="1909346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30CE85E9-047F-41AD-901B-CFEF52F997BA}"/>
              </a:ext>
            </a:extLst>
          </p:cNvPr>
          <p:cNvSpPr/>
          <p:nvPr/>
        </p:nvSpPr>
        <p:spPr>
          <a:xfrm>
            <a:off x="6581962" y="2159000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82" name="Group 49">
            <a:extLst>
              <a:ext uri="{FF2B5EF4-FFF2-40B4-BE49-F238E27FC236}">
                <a16:creationId xmlns:a16="http://schemas.microsoft.com/office/drawing/2014/main" id="{CD889768-6262-46B0-AA33-7280CF1EA60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23064" y="3867234"/>
            <a:ext cx="248411" cy="577766"/>
            <a:chOff x="2308" y="1513"/>
            <a:chExt cx="1162" cy="2570"/>
          </a:xfrm>
        </p:grpSpPr>
        <p:grpSp>
          <p:nvGrpSpPr>
            <p:cNvPr id="83" name="Group 50">
              <a:extLst>
                <a:ext uri="{FF2B5EF4-FFF2-40B4-BE49-F238E27FC236}">
                  <a16:creationId xmlns:a16="http://schemas.microsoft.com/office/drawing/2014/main" id="{C1B9BD93-2539-4942-A467-75BBC1A05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1" name="Freeform 51">
                <a:extLst>
                  <a:ext uri="{FF2B5EF4-FFF2-40B4-BE49-F238E27FC236}">
                    <a16:creationId xmlns:a16="http://schemas.microsoft.com/office/drawing/2014/main" id="{F1B555B6-E351-460E-B222-440AC79D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2">
                <a:extLst>
                  <a:ext uri="{FF2B5EF4-FFF2-40B4-BE49-F238E27FC236}">
                    <a16:creationId xmlns:a16="http://schemas.microsoft.com/office/drawing/2014/main" id="{3C8E4DAB-43BD-444F-A036-CB1B3425D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53">
                <a:extLst>
                  <a:ext uri="{FF2B5EF4-FFF2-40B4-BE49-F238E27FC236}">
                    <a16:creationId xmlns:a16="http://schemas.microsoft.com/office/drawing/2014/main" id="{9093B116-3320-40F6-BAFE-FF74410C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54">
                <a:extLst>
                  <a:ext uri="{FF2B5EF4-FFF2-40B4-BE49-F238E27FC236}">
                    <a16:creationId xmlns:a16="http://schemas.microsoft.com/office/drawing/2014/main" id="{64829C44-B777-40B1-8C50-869202F96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55">
                <a:extLst>
                  <a:ext uri="{FF2B5EF4-FFF2-40B4-BE49-F238E27FC236}">
                    <a16:creationId xmlns:a16="http://schemas.microsoft.com/office/drawing/2014/main" id="{71479F42-6E81-4741-BC9C-EA345400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56">
                <a:extLst>
                  <a:ext uri="{FF2B5EF4-FFF2-40B4-BE49-F238E27FC236}">
                    <a16:creationId xmlns:a16="http://schemas.microsoft.com/office/drawing/2014/main" id="{10796B38-3CE3-40D6-8441-6C82BB07E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57">
              <a:extLst>
                <a:ext uri="{FF2B5EF4-FFF2-40B4-BE49-F238E27FC236}">
                  <a16:creationId xmlns:a16="http://schemas.microsoft.com/office/drawing/2014/main" id="{DB4C4EE6-9B0F-4AC1-BB11-9C2C0AD3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58">
              <a:extLst>
                <a:ext uri="{FF2B5EF4-FFF2-40B4-BE49-F238E27FC236}">
                  <a16:creationId xmlns:a16="http://schemas.microsoft.com/office/drawing/2014/main" id="{1E22F065-A8E8-48B2-B169-64A8A286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Oval 59">
              <a:extLst>
                <a:ext uri="{FF2B5EF4-FFF2-40B4-BE49-F238E27FC236}">
                  <a16:creationId xmlns:a16="http://schemas.microsoft.com/office/drawing/2014/main" id="{3002DE3C-625E-4BB9-89B6-B3A72FA1305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7" name="Oval 60">
              <a:extLst>
                <a:ext uri="{FF2B5EF4-FFF2-40B4-BE49-F238E27FC236}">
                  <a16:creationId xmlns:a16="http://schemas.microsoft.com/office/drawing/2014/main" id="{99E3D782-887E-46D2-891B-E6A88DD61F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8" name="Oval 61">
              <a:extLst>
                <a:ext uri="{FF2B5EF4-FFF2-40B4-BE49-F238E27FC236}">
                  <a16:creationId xmlns:a16="http://schemas.microsoft.com/office/drawing/2014/main" id="{106FCAAA-83C1-4C36-AC6B-04F8F6774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Oval 62">
              <a:extLst>
                <a:ext uri="{FF2B5EF4-FFF2-40B4-BE49-F238E27FC236}">
                  <a16:creationId xmlns:a16="http://schemas.microsoft.com/office/drawing/2014/main" id="{3948669A-4DC8-4755-BC21-B5EEAB8383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0" name="Oval 63">
              <a:extLst>
                <a:ext uri="{FF2B5EF4-FFF2-40B4-BE49-F238E27FC236}">
                  <a16:creationId xmlns:a16="http://schemas.microsoft.com/office/drawing/2014/main" id="{730C361C-7029-4E37-875F-907A57619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73F1B95-7C9B-4286-AE32-B28B0FB59401}"/>
              </a:ext>
            </a:extLst>
          </p:cNvPr>
          <p:cNvGrpSpPr/>
          <p:nvPr/>
        </p:nvGrpSpPr>
        <p:grpSpPr>
          <a:xfrm>
            <a:off x="5410201" y="3263901"/>
            <a:ext cx="3559175" cy="1587499"/>
            <a:chOff x="5410201" y="3263901"/>
            <a:chExt cx="3559175" cy="1587499"/>
          </a:xfrm>
        </p:grpSpPr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21E06640-C19A-4B76-8160-6913C676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201" y="3263902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D3095523-7C40-4BD3-8EF8-5C9ACE6F053A}"/>
                </a:ext>
              </a:extLst>
            </p:cNvPr>
            <p:cNvGrpSpPr/>
            <p:nvPr/>
          </p:nvGrpSpPr>
          <p:grpSpPr>
            <a:xfrm>
              <a:off x="5410202" y="3263901"/>
              <a:ext cx="979532" cy="1574800"/>
              <a:chOff x="5410200" y="609600"/>
              <a:chExt cx="979532" cy="1574800"/>
            </a:xfrm>
          </p:grpSpPr>
          <p:sp>
            <p:nvSpPr>
              <p:cNvPr id="98" name="Text Box 4">
                <a:extLst>
                  <a:ext uri="{FF2B5EF4-FFF2-40B4-BE49-F238E27FC236}">
                    <a16:creationId xmlns:a16="http://schemas.microsoft.com/office/drawing/2014/main" id="{874CC161-1CFD-42BF-8BBE-15935D4A0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882650" cy="1570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sortedL</a:t>
                </a:r>
                <a:endParaRPr lang="en-US" altLang="en-US" sz="16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sortedR</a:t>
                </a:r>
                <a:endParaRPr lang="en-US" altLang="en-US" sz="20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99" name="Text Box 4">
                <a:extLst>
                  <a:ext uri="{FF2B5EF4-FFF2-40B4-BE49-F238E27FC236}">
                    <a16:creationId xmlns:a16="http://schemas.microsoft.com/office/drawing/2014/main" id="{6A9D76B1-57E8-462C-ABB3-57D02A8A8C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100" name="Text Box 31">
            <a:extLst>
              <a:ext uri="{FF2B5EF4-FFF2-40B4-BE49-F238E27FC236}">
                <a16:creationId xmlns:a16="http://schemas.microsoft.com/office/drawing/2014/main" id="{DA9924A6-A1FE-454C-A6B0-34E8C8B4B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7" y="3238500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102" name="Text Box 31">
            <a:extLst>
              <a:ext uri="{FF2B5EF4-FFF2-40B4-BE49-F238E27FC236}">
                <a16:creationId xmlns:a16="http://schemas.microsoft.com/office/drawing/2014/main" id="{14B01E8D-F2B6-446B-918E-B9D6389D6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1" y="35222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</a:t>
            </a:r>
            <a:endParaRPr lang="en-CA" altLang="en-US" sz="1600" i="0" dirty="0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11175B8-BEBC-4D8C-A972-66D14F55B739}"/>
              </a:ext>
            </a:extLst>
          </p:cNvPr>
          <p:cNvSpPr/>
          <p:nvPr/>
        </p:nvSpPr>
        <p:spPr>
          <a:xfrm>
            <a:off x="6273801" y="3771900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111" name="Group 49">
            <a:extLst>
              <a:ext uri="{FF2B5EF4-FFF2-40B4-BE49-F238E27FC236}">
                <a16:creationId xmlns:a16="http://schemas.microsoft.com/office/drawing/2014/main" id="{7CF34578-2D63-411E-AF92-374C2DFFDE93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16500" y="5473700"/>
            <a:ext cx="214882" cy="452854"/>
            <a:chOff x="2308" y="1513"/>
            <a:chExt cx="1162" cy="2570"/>
          </a:xfrm>
        </p:grpSpPr>
        <p:grpSp>
          <p:nvGrpSpPr>
            <p:cNvPr id="115" name="Group 50">
              <a:extLst>
                <a:ext uri="{FF2B5EF4-FFF2-40B4-BE49-F238E27FC236}">
                  <a16:creationId xmlns:a16="http://schemas.microsoft.com/office/drawing/2014/main" id="{A84F0531-671C-410A-974B-EE08883F45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23" name="Freeform 51">
                <a:extLst>
                  <a:ext uri="{FF2B5EF4-FFF2-40B4-BE49-F238E27FC236}">
                    <a16:creationId xmlns:a16="http://schemas.microsoft.com/office/drawing/2014/main" id="{E53494D1-59D0-4765-85A8-AC862DEB3B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52">
                <a:extLst>
                  <a:ext uri="{FF2B5EF4-FFF2-40B4-BE49-F238E27FC236}">
                    <a16:creationId xmlns:a16="http://schemas.microsoft.com/office/drawing/2014/main" id="{629E7DA4-17F6-42CC-9272-6E541115A7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53">
                <a:extLst>
                  <a:ext uri="{FF2B5EF4-FFF2-40B4-BE49-F238E27FC236}">
                    <a16:creationId xmlns:a16="http://schemas.microsoft.com/office/drawing/2014/main" id="{EA4EE5BF-EF1B-4EFC-BE15-70813F8FCC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54">
                <a:extLst>
                  <a:ext uri="{FF2B5EF4-FFF2-40B4-BE49-F238E27FC236}">
                    <a16:creationId xmlns:a16="http://schemas.microsoft.com/office/drawing/2014/main" id="{CA438409-39FA-42A7-B1D1-02C261D908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55">
                <a:extLst>
                  <a:ext uri="{FF2B5EF4-FFF2-40B4-BE49-F238E27FC236}">
                    <a16:creationId xmlns:a16="http://schemas.microsoft.com/office/drawing/2014/main" id="{423F8A09-D89A-4CEE-A6C4-534040768C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56">
                <a:extLst>
                  <a:ext uri="{FF2B5EF4-FFF2-40B4-BE49-F238E27FC236}">
                    <a16:creationId xmlns:a16="http://schemas.microsoft.com/office/drawing/2014/main" id="{983D688D-55AB-4017-BDFF-C87CF0728B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6" name="Freeform 57">
              <a:extLst>
                <a:ext uri="{FF2B5EF4-FFF2-40B4-BE49-F238E27FC236}">
                  <a16:creationId xmlns:a16="http://schemas.microsoft.com/office/drawing/2014/main" id="{437CA951-2F6D-4943-8B8B-27EE8405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7" name="Freeform 58">
              <a:extLst>
                <a:ext uri="{FF2B5EF4-FFF2-40B4-BE49-F238E27FC236}">
                  <a16:creationId xmlns:a16="http://schemas.microsoft.com/office/drawing/2014/main" id="{C8249808-4F3A-4858-A9E1-CE2F9D88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8" name="Oval 59">
              <a:extLst>
                <a:ext uri="{FF2B5EF4-FFF2-40B4-BE49-F238E27FC236}">
                  <a16:creationId xmlns:a16="http://schemas.microsoft.com/office/drawing/2014/main" id="{2F49C1AF-E517-43CA-A2F2-7250620F858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9" name="Oval 60">
              <a:extLst>
                <a:ext uri="{FF2B5EF4-FFF2-40B4-BE49-F238E27FC236}">
                  <a16:creationId xmlns:a16="http://schemas.microsoft.com/office/drawing/2014/main" id="{24854E42-FE70-4C82-B9A9-17EA97B62D5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0" name="Oval 61">
              <a:extLst>
                <a:ext uri="{FF2B5EF4-FFF2-40B4-BE49-F238E27FC236}">
                  <a16:creationId xmlns:a16="http://schemas.microsoft.com/office/drawing/2014/main" id="{09B29431-C0F9-4C44-BBC4-28B0165674D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1" name="Oval 62">
              <a:extLst>
                <a:ext uri="{FF2B5EF4-FFF2-40B4-BE49-F238E27FC236}">
                  <a16:creationId xmlns:a16="http://schemas.microsoft.com/office/drawing/2014/main" id="{2CB21715-9AF9-4A19-AB8F-06B2FD15184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22" name="Oval 63">
              <a:extLst>
                <a:ext uri="{FF2B5EF4-FFF2-40B4-BE49-F238E27FC236}">
                  <a16:creationId xmlns:a16="http://schemas.microsoft.com/office/drawing/2014/main" id="{A6D19276-6EB5-4147-AC77-BA319FEB4F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74E45A69-0F71-43E9-B3DA-F4F08EC83E41}"/>
              </a:ext>
            </a:extLst>
          </p:cNvPr>
          <p:cNvGrpSpPr/>
          <p:nvPr/>
        </p:nvGrpSpPr>
        <p:grpSpPr>
          <a:xfrm>
            <a:off x="5416337" y="4876801"/>
            <a:ext cx="3559175" cy="1587499"/>
            <a:chOff x="5416337" y="4876801"/>
            <a:chExt cx="3559175" cy="1587499"/>
          </a:xfrm>
        </p:grpSpPr>
        <p:sp>
          <p:nvSpPr>
            <p:cNvPr id="110" name="Rectangle 3">
              <a:extLst>
                <a:ext uri="{FF2B5EF4-FFF2-40B4-BE49-F238E27FC236}">
                  <a16:creationId xmlns:a16="http://schemas.microsoft.com/office/drawing/2014/main" id="{FCD4BE16-BAB3-42E8-8431-38AE5CBF6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337" y="4876802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12" name="Group 111">
              <a:extLst>
                <a:ext uri="{FF2B5EF4-FFF2-40B4-BE49-F238E27FC236}">
                  <a16:creationId xmlns:a16="http://schemas.microsoft.com/office/drawing/2014/main" id="{A253D7B9-9162-49F3-8F29-FC0378C8DAF3}"/>
                </a:ext>
              </a:extLst>
            </p:cNvPr>
            <p:cNvGrpSpPr/>
            <p:nvPr/>
          </p:nvGrpSpPr>
          <p:grpSpPr>
            <a:xfrm>
              <a:off x="5416338" y="4876801"/>
              <a:ext cx="979532" cy="1574800"/>
              <a:chOff x="5410200" y="609600"/>
              <a:chExt cx="979532" cy="1574800"/>
            </a:xfrm>
          </p:grpSpPr>
          <p:sp>
            <p:nvSpPr>
              <p:cNvPr id="113" name="Text Box 4">
                <a:extLst>
                  <a:ext uri="{FF2B5EF4-FFF2-40B4-BE49-F238E27FC236}">
                    <a16:creationId xmlns:a16="http://schemas.microsoft.com/office/drawing/2014/main" id="{9B8C0674-AB88-4F9A-83FE-D676671E83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882650" cy="1570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sortedL</a:t>
                </a:r>
                <a:endParaRPr lang="en-US" altLang="en-US" sz="16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sortedR</a:t>
                </a:r>
                <a:endParaRPr lang="en-US" altLang="en-US" sz="20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114" name="Text Box 4">
                <a:extLst>
                  <a:ext uri="{FF2B5EF4-FFF2-40B4-BE49-F238E27FC236}">
                    <a16:creationId xmlns:a16="http://schemas.microsoft.com/office/drawing/2014/main" id="{50D7C5A8-732F-42D5-BB1B-9722A7AF97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129" name="Text Box 31">
            <a:extLst>
              <a:ext uri="{FF2B5EF4-FFF2-40B4-BE49-F238E27FC236}">
                <a16:creationId xmlns:a16="http://schemas.microsoft.com/office/drawing/2014/main" id="{5D6CC833-2F3D-4A51-9693-CCE9763522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63" y="4864100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</a:t>
            </a:r>
            <a:endParaRPr lang="en-CA" altLang="en-US" sz="1600" i="0" dirty="0"/>
          </a:p>
        </p:txBody>
      </p:sp>
      <p:sp>
        <p:nvSpPr>
          <p:cNvPr id="130" name="Text Box 31">
            <a:extLst>
              <a:ext uri="{FF2B5EF4-FFF2-40B4-BE49-F238E27FC236}">
                <a16:creationId xmlns:a16="http://schemas.microsoft.com/office/drawing/2014/main" id="{CC946DA5-CC2F-49FD-8CF2-A0090B3088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9937" y="51351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</a:t>
            </a:r>
            <a:endParaRPr lang="en-CA" altLang="en-US" sz="1600" i="0" dirty="0"/>
          </a:p>
        </p:txBody>
      </p:sp>
      <p:sp>
        <p:nvSpPr>
          <p:cNvPr id="135" name="Rectangle 6">
            <a:extLst>
              <a:ext uri="{FF2B5EF4-FFF2-40B4-BE49-F238E27FC236}">
                <a16:creationId xmlns:a16="http://schemas.microsoft.com/office/drawing/2014/main" id="{138CF0BA-45A3-4B81-8D6D-16B5B5F1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-241300"/>
            <a:ext cx="22199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of </a:t>
            </a:r>
          </a:p>
        </p:txBody>
      </p:sp>
      <p:grpSp>
        <p:nvGrpSpPr>
          <p:cNvPr id="136" name="Group 49">
            <a:extLst>
              <a:ext uri="{FF2B5EF4-FFF2-40B4-BE49-F238E27FC236}">
                <a16:creationId xmlns:a16="http://schemas.microsoft.com/office/drawing/2014/main" id="{0686876B-E39D-46D6-9358-635D9DA7419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54600" y="6515100"/>
            <a:ext cx="154512" cy="270036"/>
            <a:chOff x="2308" y="1513"/>
            <a:chExt cx="1162" cy="2570"/>
          </a:xfrm>
        </p:grpSpPr>
        <p:grpSp>
          <p:nvGrpSpPr>
            <p:cNvPr id="137" name="Group 50">
              <a:extLst>
                <a:ext uri="{FF2B5EF4-FFF2-40B4-BE49-F238E27FC236}">
                  <a16:creationId xmlns:a16="http://schemas.microsoft.com/office/drawing/2014/main" id="{5AAEDAEC-F221-456F-A3E2-A02FD39CE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5" name="Freeform 51">
                <a:extLst>
                  <a:ext uri="{FF2B5EF4-FFF2-40B4-BE49-F238E27FC236}">
                    <a16:creationId xmlns:a16="http://schemas.microsoft.com/office/drawing/2014/main" id="{229FC816-E550-4897-88CE-9BE120D0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52">
                <a:extLst>
                  <a:ext uri="{FF2B5EF4-FFF2-40B4-BE49-F238E27FC236}">
                    <a16:creationId xmlns:a16="http://schemas.microsoft.com/office/drawing/2014/main" id="{F6E1DAD4-C8AF-4DE9-AE01-6827037D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53">
                <a:extLst>
                  <a:ext uri="{FF2B5EF4-FFF2-40B4-BE49-F238E27FC236}">
                    <a16:creationId xmlns:a16="http://schemas.microsoft.com/office/drawing/2014/main" id="{AD121516-9DFF-4BAF-8E97-5B56526D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54">
                <a:extLst>
                  <a:ext uri="{FF2B5EF4-FFF2-40B4-BE49-F238E27FC236}">
                    <a16:creationId xmlns:a16="http://schemas.microsoft.com/office/drawing/2014/main" id="{56BE7E98-719B-4AA6-829E-AE4B5ED5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55">
                <a:extLst>
                  <a:ext uri="{FF2B5EF4-FFF2-40B4-BE49-F238E27FC236}">
                    <a16:creationId xmlns:a16="http://schemas.microsoft.com/office/drawing/2014/main" id="{7FAB2154-6FE8-4B90-86F9-21A3C55E9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6">
                <a:extLst>
                  <a:ext uri="{FF2B5EF4-FFF2-40B4-BE49-F238E27FC236}">
                    <a16:creationId xmlns:a16="http://schemas.microsoft.com/office/drawing/2014/main" id="{CD70ED7A-1876-4743-A3CF-02262752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8" name="Freeform 57">
              <a:extLst>
                <a:ext uri="{FF2B5EF4-FFF2-40B4-BE49-F238E27FC236}">
                  <a16:creationId xmlns:a16="http://schemas.microsoft.com/office/drawing/2014/main" id="{F683315F-2D95-472E-A2EA-CA198EBFB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58">
              <a:extLst>
                <a:ext uri="{FF2B5EF4-FFF2-40B4-BE49-F238E27FC236}">
                  <a16:creationId xmlns:a16="http://schemas.microsoft.com/office/drawing/2014/main" id="{2A59A97D-8367-4CAA-AC90-0EFEFA68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Oval 59">
              <a:extLst>
                <a:ext uri="{FF2B5EF4-FFF2-40B4-BE49-F238E27FC236}">
                  <a16:creationId xmlns:a16="http://schemas.microsoft.com/office/drawing/2014/main" id="{4376216E-64C0-4A78-9C02-77CF888771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1" name="Oval 60">
              <a:extLst>
                <a:ext uri="{FF2B5EF4-FFF2-40B4-BE49-F238E27FC236}">
                  <a16:creationId xmlns:a16="http://schemas.microsoft.com/office/drawing/2014/main" id="{5A51CF72-C437-4D34-81C6-F5CC52B278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2" name="Oval 61">
              <a:extLst>
                <a:ext uri="{FF2B5EF4-FFF2-40B4-BE49-F238E27FC236}">
                  <a16:creationId xmlns:a16="http://schemas.microsoft.com/office/drawing/2014/main" id="{202E621C-23AD-4C01-8166-984CAE1D88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3" name="Oval 62">
              <a:extLst>
                <a:ext uri="{FF2B5EF4-FFF2-40B4-BE49-F238E27FC236}">
                  <a16:creationId xmlns:a16="http://schemas.microsoft.com/office/drawing/2014/main" id="{7DD733B1-4307-4C8E-ABE0-DC415303D4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4" name="Oval 63">
              <a:extLst>
                <a:ext uri="{FF2B5EF4-FFF2-40B4-BE49-F238E27FC236}">
                  <a16:creationId xmlns:a16="http://schemas.microsoft.com/office/drawing/2014/main" id="{327B3DF9-8091-46C9-B30E-25576A8F1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56" name="Text Box 31">
            <a:extLst>
              <a:ext uri="{FF2B5EF4-FFF2-40B4-BE49-F238E27FC236}">
                <a16:creationId xmlns:a16="http://schemas.microsoft.com/office/drawing/2014/main" id="{5A94CF71-E8C4-40FF-BFE3-9D2186CE7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63" y="6464300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31</a:t>
            </a:r>
            <a:endParaRPr lang="en-CA" altLang="en-US" sz="1600" i="0" dirty="0"/>
          </a:p>
        </p:txBody>
      </p:sp>
      <p:sp>
        <p:nvSpPr>
          <p:cNvPr id="157" name="Text Box 31">
            <a:extLst>
              <a:ext uri="{FF2B5EF4-FFF2-40B4-BE49-F238E27FC236}">
                <a16:creationId xmlns:a16="http://schemas.microsoft.com/office/drawing/2014/main" id="{6E36229C-999C-4F8F-9674-2421B3B85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53400" y="6484584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31</a:t>
            </a:r>
            <a:endParaRPr lang="en-CA" altLang="en-US" sz="1600" i="0" dirty="0"/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FDF842DD-D196-4C8E-9DDA-4353F4A1ECF5}"/>
              </a:ext>
            </a:extLst>
          </p:cNvPr>
          <p:cNvSpPr/>
          <p:nvPr/>
        </p:nvSpPr>
        <p:spPr>
          <a:xfrm>
            <a:off x="6279937" y="5384800"/>
            <a:ext cx="38985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88</a:t>
            </a:r>
            <a:endParaRPr lang="en-CA" altLang="en-US" sz="1600" i="0" dirty="0"/>
          </a:p>
        </p:txBody>
      </p:sp>
      <p:sp>
        <p:nvSpPr>
          <p:cNvPr id="133" name="Rectangle 132">
            <a:extLst>
              <a:ext uri="{FF2B5EF4-FFF2-40B4-BE49-F238E27FC236}">
                <a16:creationId xmlns:a16="http://schemas.microsoft.com/office/drawing/2014/main" id="{45B19AC4-D942-4251-95E2-7935AEA4FBA2}"/>
              </a:ext>
            </a:extLst>
          </p:cNvPr>
          <p:cNvSpPr/>
          <p:nvPr/>
        </p:nvSpPr>
        <p:spPr>
          <a:xfrm>
            <a:off x="6522800" y="58844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sp>
        <p:nvSpPr>
          <p:cNvPr id="134" name="Rectangle 133">
            <a:extLst>
              <a:ext uri="{FF2B5EF4-FFF2-40B4-BE49-F238E27FC236}">
                <a16:creationId xmlns:a16="http://schemas.microsoft.com/office/drawing/2014/main" id="{3EFD3AF1-DEB2-4996-BD90-902ACD2CD54C}"/>
              </a:ext>
            </a:extLst>
          </p:cNvPr>
          <p:cNvSpPr/>
          <p:nvPr/>
        </p:nvSpPr>
        <p:spPr>
          <a:xfrm>
            <a:off x="6506250" y="5884446"/>
            <a:ext cx="38985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31</a:t>
            </a:r>
            <a:endParaRPr lang="en-CA" altLang="en-US" sz="1600" i="0" dirty="0"/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E92F413B-048F-420E-9FD6-9F2D2C8AD429}"/>
              </a:ext>
            </a:extLst>
          </p:cNvPr>
          <p:cNvSpPr/>
          <p:nvPr/>
        </p:nvSpPr>
        <p:spPr>
          <a:xfrm>
            <a:off x="6518950" y="5626100"/>
            <a:ext cx="389850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31</a:t>
            </a:r>
            <a:endParaRPr lang="en-CA" altLang="en-US" sz="1600" i="0" dirty="0"/>
          </a:p>
        </p:txBody>
      </p:sp>
      <p:sp>
        <p:nvSpPr>
          <p:cNvPr id="159" name="Text Box 31">
            <a:extLst>
              <a:ext uri="{FF2B5EF4-FFF2-40B4-BE49-F238E27FC236}">
                <a16:creationId xmlns:a16="http://schemas.microsoft.com/office/drawing/2014/main" id="{31AB0748-4736-4A13-B209-964C494392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1100" y="61257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31,88</a:t>
            </a:r>
            <a:endParaRPr lang="en-CA" altLang="en-US" sz="1600" i="0" dirty="0"/>
          </a:p>
        </p:txBody>
      </p:sp>
      <p:sp>
        <p:nvSpPr>
          <p:cNvPr id="160" name="Text Box 31">
            <a:extLst>
              <a:ext uri="{FF2B5EF4-FFF2-40B4-BE49-F238E27FC236}">
                <a16:creationId xmlns:a16="http://schemas.microsoft.com/office/drawing/2014/main" id="{7D2181FE-CD24-4DE7-BBFB-DC0DF6A8DF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0" y="3771900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31,88</a:t>
            </a:r>
            <a:endParaRPr lang="en-CA" altLang="en-US" sz="1600" i="0" dirty="0"/>
          </a:p>
        </p:txBody>
      </p:sp>
      <p:sp>
        <p:nvSpPr>
          <p:cNvPr id="166" name="Rectangle 165">
            <a:extLst>
              <a:ext uri="{FF2B5EF4-FFF2-40B4-BE49-F238E27FC236}">
                <a16:creationId xmlns:a16="http://schemas.microsoft.com/office/drawing/2014/main" id="{6F111342-9CFA-4617-84BA-F9CCEB231963}"/>
              </a:ext>
            </a:extLst>
          </p:cNvPr>
          <p:cNvSpPr/>
          <p:nvPr/>
        </p:nvSpPr>
        <p:spPr>
          <a:xfrm>
            <a:off x="6810562" y="5504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EF219FFE-7EDE-4824-B29D-6FF3AF5A9A9C}"/>
              </a:ext>
            </a:extLst>
          </p:cNvPr>
          <p:cNvGrpSpPr/>
          <p:nvPr/>
        </p:nvGrpSpPr>
        <p:grpSpPr>
          <a:xfrm>
            <a:off x="4696357" y="5397501"/>
            <a:ext cx="2187043" cy="996631"/>
            <a:chOff x="4696357" y="5397501"/>
            <a:chExt cx="2187043" cy="996631"/>
          </a:xfrm>
        </p:grpSpPr>
        <p:grpSp>
          <p:nvGrpSpPr>
            <p:cNvPr id="167" name="Group 28">
              <a:extLst>
                <a:ext uri="{FF2B5EF4-FFF2-40B4-BE49-F238E27FC236}">
                  <a16:creationId xmlns:a16="http://schemas.microsoft.com/office/drawing/2014/main" id="{3D2999D0-7DB5-4509-924E-6E35736C69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6357" y="6163944"/>
              <a:ext cx="609600" cy="230188"/>
              <a:chOff x="672" y="2016"/>
              <a:chExt cx="5040" cy="1201"/>
            </a:xfrm>
          </p:grpSpPr>
          <p:sp>
            <p:nvSpPr>
              <p:cNvPr id="168" name="Freeform 22">
                <a:extLst>
                  <a:ext uri="{FF2B5EF4-FFF2-40B4-BE49-F238E27FC236}">
                    <a16:creationId xmlns:a16="http://schemas.microsoft.com/office/drawing/2014/main" id="{44BA1F3D-9428-48EF-9E42-762165170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" name="Freeform 23">
                <a:extLst>
                  <a:ext uri="{FF2B5EF4-FFF2-40B4-BE49-F238E27FC236}">
                    <a16:creationId xmlns:a16="http://schemas.microsoft.com/office/drawing/2014/main" id="{ED91D6E1-08B5-4687-BC43-42CC553106DB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24">
                <a:extLst>
                  <a:ext uri="{FF2B5EF4-FFF2-40B4-BE49-F238E27FC236}">
                    <a16:creationId xmlns:a16="http://schemas.microsoft.com/office/drawing/2014/main" id="{33794046-B825-4E29-BCE7-046BB14FB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" name="Oval 1">
              <a:extLst>
                <a:ext uri="{FF2B5EF4-FFF2-40B4-BE49-F238E27FC236}">
                  <a16:creationId xmlns:a16="http://schemas.microsoft.com/office/drawing/2014/main" id="{7D070010-E732-44AB-80D6-512CED250E5F}"/>
                </a:ext>
              </a:extLst>
            </p:cNvPr>
            <p:cNvSpPr/>
            <p:nvPr/>
          </p:nvSpPr>
          <p:spPr bwMode="auto">
            <a:xfrm>
              <a:off x="6273801" y="5397501"/>
              <a:ext cx="396350" cy="300454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2771E834-21B1-40DF-BCEF-FDEA72D4CFF9}"/>
                </a:ext>
              </a:extLst>
            </p:cNvPr>
            <p:cNvSpPr/>
            <p:nvPr/>
          </p:nvSpPr>
          <p:spPr bwMode="auto">
            <a:xfrm>
              <a:off x="6487050" y="5897146"/>
              <a:ext cx="396350" cy="300454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72" name="Text Box 31">
            <a:extLst>
              <a:ext uri="{FF2B5EF4-FFF2-40B4-BE49-F238E27FC236}">
                <a16:creationId xmlns:a16="http://schemas.microsoft.com/office/drawing/2014/main" id="{D4BA4F82-BD6D-4705-9670-877F999F0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6099558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  <p:sp>
        <p:nvSpPr>
          <p:cNvPr id="173" name="Text Box 31">
            <a:extLst>
              <a:ext uri="{FF2B5EF4-FFF2-40B4-BE49-F238E27FC236}">
                <a16:creationId xmlns:a16="http://schemas.microsoft.com/office/drawing/2014/main" id="{10497C4C-6F65-4D48-B90E-EB850CF05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6519446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705562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4" grpId="0"/>
      <p:bldP spid="129" grpId="0"/>
      <p:bldP spid="130" grpId="0"/>
      <p:bldP spid="156" grpId="0"/>
      <p:bldP spid="156" grpId="1"/>
      <p:bldP spid="157" grpId="0"/>
      <p:bldP spid="157" grpId="1"/>
      <p:bldP spid="132" grpId="0"/>
      <p:bldP spid="133" grpId="0"/>
      <p:bldP spid="133" grpId="1"/>
      <p:bldP spid="133" grpId="2"/>
      <p:bldP spid="134" grpId="0"/>
      <p:bldP spid="134" grpId="1"/>
      <p:bldP spid="151" grpId="0"/>
      <p:bldP spid="151" grpId="1"/>
      <p:bldP spid="159" grpId="0"/>
      <p:bldP spid="159" grpId="1"/>
      <p:bldP spid="160" grpId="0"/>
      <p:bldP spid="172" grpId="0"/>
      <p:bldP spid="172" grpId="1"/>
      <p:bldP spid="173" grpId="0"/>
      <p:bldP spid="173" grpId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78F65287-903F-4BB2-B465-6A454A828DC3}"/>
              </a:ext>
            </a:extLst>
          </p:cNvPr>
          <p:cNvGrpSpPr/>
          <p:nvPr/>
        </p:nvGrpSpPr>
        <p:grpSpPr>
          <a:xfrm>
            <a:off x="5416337" y="4864100"/>
            <a:ext cx="3562563" cy="356395"/>
            <a:chOff x="5416337" y="6477000"/>
            <a:chExt cx="3562563" cy="356395"/>
          </a:xfrm>
        </p:grpSpPr>
        <p:sp>
          <p:nvSpPr>
            <p:cNvPr id="152" name="Rectangle 3">
              <a:extLst>
                <a:ext uri="{FF2B5EF4-FFF2-40B4-BE49-F238E27FC236}">
                  <a16:creationId xmlns:a16="http://schemas.microsoft.com/office/drawing/2014/main" id="{898ED59C-CF65-49CA-BA96-228BC8699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337" y="6489702"/>
              <a:ext cx="3562563" cy="31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F7FFFC90-C212-49CA-B12D-77EA9A073472}"/>
                </a:ext>
              </a:extLst>
            </p:cNvPr>
            <p:cNvGrpSpPr/>
            <p:nvPr/>
          </p:nvGrpSpPr>
          <p:grpSpPr>
            <a:xfrm>
              <a:off x="5416338" y="6489701"/>
              <a:ext cx="979532" cy="343694"/>
              <a:chOff x="5410200" y="609600"/>
              <a:chExt cx="979532" cy="343694"/>
            </a:xfrm>
          </p:grpSpPr>
          <p:sp>
            <p:nvSpPr>
              <p:cNvPr id="154" name="Text Box 4">
                <a:extLst>
                  <a:ext uri="{FF2B5EF4-FFF2-40B4-BE49-F238E27FC236}">
                    <a16:creationId xmlns:a16="http://schemas.microsoft.com/office/drawing/2014/main" id="{88B3D604-4161-42EC-BD8C-B740927DE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43794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</p:txBody>
          </p:sp>
          <p:sp>
            <p:nvSpPr>
              <p:cNvPr id="155" name="Text Box 4">
                <a:extLst>
                  <a:ext uri="{FF2B5EF4-FFF2-40B4-BE49-F238E27FC236}">
                    <a16:creationId xmlns:a16="http://schemas.microsoft.com/office/drawing/2014/main" id="{8882279C-43BD-4C2E-ACAA-60CC1127B9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C9D62311-3CD6-4321-86B7-2B2B99FE685C}"/>
                </a:ext>
              </a:extLst>
            </p:cNvPr>
            <p:cNvGrpSpPr/>
            <p:nvPr/>
          </p:nvGrpSpPr>
          <p:grpSpPr>
            <a:xfrm>
              <a:off x="7173868" y="6477000"/>
              <a:ext cx="979532" cy="343694"/>
              <a:chOff x="5410200" y="609600"/>
              <a:chExt cx="979532" cy="343694"/>
            </a:xfrm>
          </p:grpSpPr>
          <p:sp>
            <p:nvSpPr>
              <p:cNvPr id="163" name="Text Box 4">
                <a:extLst>
                  <a:ext uri="{FF2B5EF4-FFF2-40B4-BE49-F238E27FC236}">
                    <a16:creationId xmlns:a16="http://schemas.microsoft.com/office/drawing/2014/main" id="{0457E513-DC4B-4B0F-A817-DAE99088F3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0601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164" name="Text Box 4">
                <a:extLst>
                  <a:ext uri="{FF2B5EF4-FFF2-40B4-BE49-F238E27FC236}">
                    <a16:creationId xmlns:a16="http://schemas.microsoft.com/office/drawing/2014/main" id="{334E180F-F6C7-4E16-9781-A00A68151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74" name="Rectangle 3">
            <a:extLst>
              <a:ext uri="{FF2B5EF4-FFF2-40B4-BE49-F238E27FC236}">
                <a16:creationId xmlns:a16="http://schemas.microsoft.com/office/drawing/2014/main" id="{F4EE2492-94F0-4527-B880-3571F8D5B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1651002"/>
            <a:ext cx="3559175" cy="1587498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7D35429-72D7-4E3B-B7D4-8C9A3C50356D}"/>
              </a:ext>
            </a:extLst>
          </p:cNvPr>
          <p:cNvSpPr/>
          <p:nvPr/>
        </p:nvSpPr>
        <p:spPr>
          <a:xfrm>
            <a:off x="76200" y="2855655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630E24-B84E-4CC2-8638-3ADC867FBB63}"/>
              </a:ext>
            </a:extLst>
          </p:cNvPr>
          <p:cNvGrpSpPr/>
          <p:nvPr/>
        </p:nvGrpSpPr>
        <p:grpSpPr>
          <a:xfrm>
            <a:off x="5410199" y="38100"/>
            <a:ext cx="3559175" cy="1587499"/>
            <a:chOff x="5410199" y="609600"/>
            <a:chExt cx="3559175" cy="1587499"/>
          </a:xfrm>
        </p:grpSpPr>
        <p:sp>
          <p:nvSpPr>
            <p:cNvPr id="116742" name="Rectangle 3"/>
            <p:cNvSpPr>
              <a:spLocks noChangeArrowheads="1"/>
            </p:cNvSpPr>
            <p:nvPr/>
          </p:nvSpPr>
          <p:spPr bwMode="auto">
            <a:xfrm>
              <a:off x="5410199" y="609601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6743" name="Text Box 4"/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10" name="Text Box 4">
              <a:extLst>
                <a:ext uri="{FF2B5EF4-FFF2-40B4-BE49-F238E27FC236}">
                  <a16:creationId xmlns:a16="http://schemas.microsoft.com/office/drawing/2014/main" id="{A98095CC-E170-440A-9106-6EEF6AC34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12" name="Text Box 31">
            <a:extLst>
              <a:ext uri="{FF2B5EF4-FFF2-40B4-BE49-F238E27FC236}">
                <a16:creationId xmlns:a16="http://schemas.microsoft.com/office/drawing/2014/main" id="{7F7534F5-B68E-45BC-BA40-A20D852E0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725" y="38100"/>
            <a:ext cx="26981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88,31,25,98,52,62,79,14,30,23</a:t>
            </a:r>
            <a:endParaRPr lang="en-CA" altLang="en-US" sz="1600" i="0" dirty="0"/>
          </a:p>
        </p:txBody>
      </p:sp>
      <p:sp>
        <p:nvSpPr>
          <p:cNvPr id="13" name="Text Box 31">
            <a:extLst>
              <a:ext uri="{FF2B5EF4-FFF2-40B4-BE49-F238E27FC236}">
                <a16:creationId xmlns:a16="http://schemas.microsoft.com/office/drawing/2014/main" id="{6662BE89-CD94-48C5-B1D2-782D46B39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5" y="309146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pic>
        <p:nvPicPr>
          <p:cNvPr id="17" name="Picture 5" descr="j0116172">
            <a:extLst>
              <a:ext uri="{FF2B5EF4-FFF2-40B4-BE49-F238E27FC236}">
                <a16:creationId xmlns:a16="http://schemas.microsoft.com/office/drawing/2014/main" id="{D989BD5D-1A65-48EE-B0EF-D733EB170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311" y="955500"/>
            <a:ext cx="3938619" cy="833355"/>
          </a:xfrm>
          <a:prstGeom prst="wedgeRectCallout">
            <a:avLst>
              <a:gd name="adj1" fmla="val -42934"/>
              <a:gd name="adj2" fmla="val -636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Frames</a:t>
            </a:r>
          </a:p>
        </p:txBody>
      </p:sp>
      <p:grpSp>
        <p:nvGrpSpPr>
          <p:cNvPr id="42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571500"/>
            <a:ext cx="457200" cy="914400"/>
            <a:chOff x="2432" y="1328"/>
            <a:chExt cx="906" cy="2075"/>
          </a:xfrm>
        </p:grpSpPr>
        <p:sp>
          <p:nvSpPr>
            <p:cNvPr id="43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959026" y="2177669"/>
            <a:ext cx="374974" cy="773077"/>
            <a:chOff x="2308" y="1513"/>
            <a:chExt cx="1162" cy="2570"/>
          </a:xfrm>
        </p:grpSpPr>
        <p:grpSp>
          <p:nvGrpSpPr>
            <p:cNvPr id="50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8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4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5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6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7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C6750C-2783-4595-BFB5-49DA646BEA7F}"/>
              </a:ext>
            </a:extLst>
          </p:cNvPr>
          <p:cNvGrpSpPr/>
          <p:nvPr/>
        </p:nvGrpSpPr>
        <p:grpSpPr>
          <a:xfrm>
            <a:off x="5410201" y="1651001"/>
            <a:ext cx="979532" cy="1574800"/>
            <a:chOff x="5410200" y="609600"/>
            <a:chExt cx="979532" cy="1574800"/>
          </a:xfrm>
        </p:grpSpPr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B09E0800-5348-4B19-85C0-A24AF78B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B046A8E-42CE-423B-B86A-74E115AAE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70" name="Text Box 31">
            <a:extLst>
              <a:ext uri="{FF2B5EF4-FFF2-40B4-BE49-F238E27FC236}">
                <a16:creationId xmlns:a16="http://schemas.microsoft.com/office/drawing/2014/main" id="{9BDB3F4D-24E8-4E05-BE05-0F4905E68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6" y="1625600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76" name="Text Box 31">
            <a:extLst>
              <a:ext uri="{FF2B5EF4-FFF2-40B4-BE49-F238E27FC236}">
                <a16:creationId xmlns:a16="http://schemas.microsoft.com/office/drawing/2014/main" id="{10325442-9BE9-4367-8659-6BD68D6D8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0" y="1909346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30CE85E9-047F-41AD-901B-CFEF52F997BA}"/>
              </a:ext>
            </a:extLst>
          </p:cNvPr>
          <p:cNvSpPr/>
          <p:nvPr/>
        </p:nvSpPr>
        <p:spPr>
          <a:xfrm>
            <a:off x="6581962" y="2159000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82" name="Group 49">
            <a:extLst>
              <a:ext uri="{FF2B5EF4-FFF2-40B4-BE49-F238E27FC236}">
                <a16:creationId xmlns:a16="http://schemas.microsoft.com/office/drawing/2014/main" id="{CD889768-6262-46B0-AA33-7280CF1EA60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23064" y="3867234"/>
            <a:ext cx="248411" cy="577766"/>
            <a:chOff x="2308" y="1513"/>
            <a:chExt cx="1162" cy="2570"/>
          </a:xfrm>
        </p:grpSpPr>
        <p:grpSp>
          <p:nvGrpSpPr>
            <p:cNvPr id="83" name="Group 50">
              <a:extLst>
                <a:ext uri="{FF2B5EF4-FFF2-40B4-BE49-F238E27FC236}">
                  <a16:creationId xmlns:a16="http://schemas.microsoft.com/office/drawing/2014/main" id="{C1B9BD93-2539-4942-A467-75BBC1A05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1" name="Freeform 51">
                <a:extLst>
                  <a:ext uri="{FF2B5EF4-FFF2-40B4-BE49-F238E27FC236}">
                    <a16:creationId xmlns:a16="http://schemas.microsoft.com/office/drawing/2014/main" id="{F1B555B6-E351-460E-B222-440AC79D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2">
                <a:extLst>
                  <a:ext uri="{FF2B5EF4-FFF2-40B4-BE49-F238E27FC236}">
                    <a16:creationId xmlns:a16="http://schemas.microsoft.com/office/drawing/2014/main" id="{3C8E4DAB-43BD-444F-A036-CB1B3425D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53">
                <a:extLst>
                  <a:ext uri="{FF2B5EF4-FFF2-40B4-BE49-F238E27FC236}">
                    <a16:creationId xmlns:a16="http://schemas.microsoft.com/office/drawing/2014/main" id="{9093B116-3320-40F6-BAFE-FF74410C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54">
                <a:extLst>
                  <a:ext uri="{FF2B5EF4-FFF2-40B4-BE49-F238E27FC236}">
                    <a16:creationId xmlns:a16="http://schemas.microsoft.com/office/drawing/2014/main" id="{64829C44-B777-40B1-8C50-869202F96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55">
                <a:extLst>
                  <a:ext uri="{FF2B5EF4-FFF2-40B4-BE49-F238E27FC236}">
                    <a16:creationId xmlns:a16="http://schemas.microsoft.com/office/drawing/2014/main" id="{71479F42-6E81-4741-BC9C-EA345400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56">
                <a:extLst>
                  <a:ext uri="{FF2B5EF4-FFF2-40B4-BE49-F238E27FC236}">
                    <a16:creationId xmlns:a16="http://schemas.microsoft.com/office/drawing/2014/main" id="{10796B38-3CE3-40D6-8441-6C82BB07E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57">
              <a:extLst>
                <a:ext uri="{FF2B5EF4-FFF2-40B4-BE49-F238E27FC236}">
                  <a16:creationId xmlns:a16="http://schemas.microsoft.com/office/drawing/2014/main" id="{DB4C4EE6-9B0F-4AC1-BB11-9C2C0AD3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58">
              <a:extLst>
                <a:ext uri="{FF2B5EF4-FFF2-40B4-BE49-F238E27FC236}">
                  <a16:creationId xmlns:a16="http://schemas.microsoft.com/office/drawing/2014/main" id="{1E22F065-A8E8-48B2-B169-64A8A286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Oval 59">
              <a:extLst>
                <a:ext uri="{FF2B5EF4-FFF2-40B4-BE49-F238E27FC236}">
                  <a16:creationId xmlns:a16="http://schemas.microsoft.com/office/drawing/2014/main" id="{3002DE3C-625E-4BB9-89B6-B3A72FA1305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7" name="Oval 60">
              <a:extLst>
                <a:ext uri="{FF2B5EF4-FFF2-40B4-BE49-F238E27FC236}">
                  <a16:creationId xmlns:a16="http://schemas.microsoft.com/office/drawing/2014/main" id="{99E3D782-887E-46D2-891B-E6A88DD61F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8" name="Oval 61">
              <a:extLst>
                <a:ext uri="{FF2B5EF4-FFF2-40B4-BE49-F238E27FC236}">
                  <a16:creationId xmlns:a16="http://schemas.microsoft.com/office/drawing/2014/main" id="{106FCAAA-83C1-4C36-AC6B-04F8F6774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Oval 62">
              <a:extLst>
                <a:ext uri="{FF2B5EF4-FFF2-40B4-BE49-F238E27FC236}">
                  <a16:creationId xmlns:a16="http://schemas.microsoft.com/office/drawing/2014/main" id="{3948669A-4DC8-4755-BC21-B5EEAB8383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0" name="Oval 63">
              <a:extLst>
                <a:ext uri="{FF2B5EF4-FFF2-40B4-BE49-F238E27FC236}">
                  <a16:creationId xmlns:a16="http://schemas.microsoft.com/office/drawing/2014/main" id="{730C361C-7029-4E37-875F-907A57619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73F1B95-7C9B-4286-AE32-B28B0FB59401}"/>
              </a:ext>
            </a:extLst>
          </p:cNvPr>
          <p:cNvGrpSpPr/>
          <p:nvPr/>
        </p:nvGrpSpPr>
        <p:grpSpPr>
          <a:xfrm>
            <a:off x="5410201" y="3263901"/>
            <a:ext cx="3559175" cy="1587499"/>
            <a:chOff x="5410201" y="3263901"/>
            <a:chExt cx="3559175" cy="1587499"/>
          </a:xfrm>
        </p:grpSpPr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21E06640-C19A-4B76-8160-6913C676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201" y="3263902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D3095523-7C40-4BD3-8EF8-5C9ACE6F053A}"/>
                </a:ext>
              </a:extLst>
            </p:cNvPr>
            <p:cNvGrpSpPr/>
            <p:nvPr/>
          </p:nvGrpSpPr>
          <p:grpSpPr>
            <a:xfrm>
              <a:off x="5410202" y="3263901"/>
              <a:ext cx="979532" cy="1574800"/>
              <a:chOff x="5410200" y="609600"/>
              <a:chExt cx="979532" cy="1574800"/>
            </a:xfrm>
          </p:grpSpPr>
          <p:sp>
            <p:nvSpPr>
              <p:cNvPr id="98" name="Text Box 4">
                <a:extLst>
                  <a:ext uri="{FF2B5EF4-FFF2-40B4-BE49-F238E27FC236}">
                    <a16:creationId xmlns:a16="http://schemas.microsoft.com/office/drawing/2014/main" id="{874CC161-1CFD-42BF-8BBE-15935D4A0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882650" cy="1570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sortedL</a:t>
                </a:r>
                <a:endParaRPr lang="en-US" altLang="en-US" sz="16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sortedR</a:t>
                </a:r>
                <a:endParaRPr lang="en-US" altLang="en-US" sz="20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99" name="Text Box 4">
                <a:extLst>
                  <a:ext uri="{FF2B5EF4-FFF2-40B4-BE49-F238E27FC236}">
                    <a16:creationId xmlns:a16="http://schemas.microsoft.com/office/drawing/2014/main" id="{6A9D76B1-57E8-462C-ABB3-57D02A8A8C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100" name="Text Box 31">
            <a:extLst>
              <a:ext uri="{FF2B5EF4-FFF2-40B4-BE49-F238E27FC236}">
                <a16:creationId xmlns:a16="http://schemas.microsoft.com/office/drawing/2014/main" id="{DA9924A6-A1FE-454C-A6B0-34E8C8B4B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7" y="3238500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102" name="Text Box 31">
            <a:extLst>
              <a:ext uri="{FF2B5EF4-FFF2-40B4-BE49-F238E27FC236}">
                <a16:creationId xmlns:a16="http://schemas.microsoft.com/office/drawing/2014/main" id="{14B01E8D-F2B6-446B-918E-B9D6389D6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1" y="35222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</a:t>
            </a:r>
            <a:endParaRPr lang="en-CA" altLang="en-US" sz="1600" i="0" dirty="0"/>
          </a:p>
        </p:txBody>
      </p:sp>
      <p:sp>
        <p:nvSpPr>
          <p:cNvPr id="135" name="Rectangle 6">
            <a:extLst>
              <a:ext uri="{FF2B5EF4-FFF2-40B4-BE49-F238E27FC236}">
                <a16:creationId xmlns:a16="http://schemas.microsoft.com/office/drawing/2014/main" id="{138CF0BA-45A3-4B81-8D6D-16B5B5F1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-241300"/>
            <a:ext cx="22199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of </a:t>
            </a:r>
          </a:p>
        </p:txBody>
      </p:sp>
      <p:grpSp>
        <p:nvGrpSpPr>
          <p:cNvPr id="136" name="Group 49">
            <a:extLst>
              <a:ext uri="{FF2B5EF4-FFF2-40B4-BE49-F238E27FC236}">
                <a16:creationId xmlns:a16="http://schemas.microsoft.com/office/drawing/2014/main" id="{0686876B-E39D-46D6-9358-635D9DA7419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54600" y="4902200"/>
            <a:ext cx="154512" cy="270036"/>
            <a:chOff x="2308" y="1513"/>
            <a:chExt cx="1162" cy="2570"/>
          </a:xfrm>
        </p:grpSpPr>
        <p:grpSp>
          <p:nvGrpSpPr>
            <p:cNvPr id="137" name="Group 50">
              <a:extLst>
                <a:ext uri="{FF2B5EF4-FFF2-40B4-BE49-F238E27FC236}">
                  <a16:creationId xmlns:a16="http://schemas.microsoft.com/office/drawing/2014/main" id="{5AAEDAEC-F221-456F-A3E2-A02FD39CE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5" name="Freeform 51">
                <a:extLst>
                  <a:ext uri="{FF2B5EF4-FFF2-40B4-BE49-F238E27FC236}">
                    <a16:creationId xmlns:a16="http://schemas.microsoft.com/office/drawing/2014/main" id="{229FC816-E550-4897-88CE-9BE120D0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52">
                <a:extLst>
                  <a:ext uri="{FF2B5EF4-FFF2-40B4-BE49-F238E27FC236}">
                    <a16:creationId xmlns:a16="http://schemas.microsoft.com/office/drawing/2014/main" id="{F6E1DAD4-C8AF-4DE9-AE01-6827037D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53">
                <a:extLst>
                  <a:ext uri="{FF2B5EF4-FFF2-40B4-BE49-F238E27FC236}">
                    <a16:creationId xmlns:a16="http://schemas.microsoft.com/office/drawing/2014/main" id="{AD121516-9DFF-4BAF-8E97-5B56526D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54">
                <a:extLst>
                  <a:ext uri="{FF2B5EF4-FFF2-40B4-BE49-F238E27FC236}">
                    <a16:creationId xmlns:a16="http://schemas.microsoft.com/office/drawing/2014/main" id="{56BE7E98-719B-4AA6-829E-AE4B5ED5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55">
                <a:extLst>
                  <a:ext uri="{FF2B5EF4-FFF2-40B4-BE49-F238E27FC236}">
                    <a16:creationId xmlns:a16="http://schemas.microsoft.com/office/drawing/2014/main" id="{7FAB2154-6FE8-4B90-86F9-21A3C55E9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6">
                <a:extLst>
                  <a:ext uri="{FF2B5EF4-FFF2-40B4-BE49-F238E27FC236}">
                    <a16:creationId xmlns:a16="http://schemas.microsoft.com/office/drawing/2014/main" id="{CD70ED7A-1876-4743-A3CF-02262752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8" name="Freeform 57">
              <a:extLst>
                <a:ext uri="{FF2B5EF4-FFF2-40B4-BE49-F238E27FC236}">
                  <a16:creationId xmlns:a16="http://schemas.microsoft.com/office/drawing/2014/main" id="{F683315F-2D95-472E-A2EA-CA198EBFB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58">
              <a:extLst>
                <a:ext uri="{FF2B5EF4-FFF2-40B4-BE49-F238E27FC236}">
                  <a16:creationId xmlns:a16="http://schemas.microsoft.com/office/drawing/2014/main" id="{2A59A97D-8367-4CAA-AC90-0EFEFA68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Oval 59">
              <a:extLst>
                <a:ext uri="{FF2B5EF4-FFF2-40B4-BE49-F238E27FC236}">
                  <a16:creationId xmlns:a16="http://schemas.microsoft.com/office/drawing/2014/main" id="{4376216E-64C0-4A78-9C02-77CF888771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1" name="Oval 60">
              <a:extLst>
                <a:ext uri="{FF2B5EF4-FFF2-40B4-BE49-F238E27FC236}">
                  <a16:creationId xmlns:a16="http://schemas.microsoft.com/office/drawing/2014/main" id="{5A51CF72-C437-4D34-81C6-F5CC52B278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2" name="Oval 61">
              <a:extLst>
                <a:ext uri="{FF2B5EF4-FFF2-40B4-BE49-F238E27FC236}">
                  <a16:creationId xmlns:a16="http://schemas.microsoft.com/office/drawing/2014/main" id="{202E621C-23AD-4C01-8166-984CAE1D88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3" name="Oval 62">
              <a:extLst>
                <a:ext uri="{FF2B5EF4-FFF2-40B4-BE49-F238E27FC236}">
                  <a16:creationId xmlns:a16="http://schemas.microsoft.com/office/drawing/2014/main" id="{7DD733B1-4307-4C8E-ABE0-DC415303D4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4" name="Oval 63">
              <a:extLst>
                <a:ext uri="{FF2B5EF4-FFF2-40B4-BE49-F238E27FC236}">
                  <a16:creationId xmlns:a16="http://schemas.microsoft.com/office/drawing/2014/main" id="{327B3DF9-8091-46C9-B30E-25576A8F1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56" name="Text Box 31">
            <a:extLst>
              <a:ext uri="{FF2B5EF4-FFF2-40B4-BE49-F238E27FC236}">
                <a16:creationId xmlns:a16="http://schemas.microsoft.com/office/drawing/2014/main" id="{5A94CF71-E8C4-40FF-BFE3-9D2186CE7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63" y="4851400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25</a:t>
            </a:r>
            <a:endParaRPr lang="en-CA" altLang="en-US" sz="1600" i="0" dirty="0"/>
          </a:p>
        </p:txBody>
      </p:sp>
      <p:sp>
        <p:nvSpPr>
          <p:cNvPr id="157" name="Text Box 31">
            <a:extLst>
              <a:ext uri="{FF2B5EF4-FFF2-40B4-BE49-F238E27FC236}">
                <a16:creationId xmlns:a16="http://schemas.microsoft.com/office/drawing/2014/main" id="{6E36229C-999C-4F8F-9674-2421B3B85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0329" y="48684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25</a:t>
            </a:r>
            <a:endParaRPr lang="en-CA" altLang="en-US" sz="1600" i="0" dirty="0"/>
          </a:p>
        </p:txBody>
      </p:sp>
      <p:sp>
        <p:nvSpPr>
          <p:cNvPr id="132" name="Rectangle 131">
            <a:extLst>
              <a:ext uri="{FF2B5EF4-FFF2-40B4-BE49-F238E27FC236}">
                <a16:creationId xmlns:a16="http://schemas.microsoft.com/office/drawing/2014/main" id="{B09ED438-6915-4E29-AD88-BA07F2D2C771}"/>
              </a:ext>
            </a:extLst>
          </p:cNvPr>
          <p:cNvSpPr/>
          <p:nvPr/>
        </p:nvSpPr>
        <p:spPr>
          <a:xfrm>
            <a:off x="6819900" y="42461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sp>
        <p:nvSpPr>
          <p:cNvPr id="133" name="Text Box 31">
            <a:extLst>
              <a:ext uri="{FF2B5EF4-FFF2-40B4-BE49-F238E27FC236}">
                <a16:creationId xmlns:a16="http://schemas.microsoft.com/office/drawing/2014/main" id="{FAEFD8EB-8F02-40AD-9119-189D2EAF54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72950" y="39794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25</a:t>
            </a:r>
            <a:endParaRPr lang="en-CA" altLang="en-US" sz="1600" i="0" dirty="0"/>
          </a:p>
        </p:txBody>
      </p:sp>
      <p:sp>
        <p:nvSpPr>
          <p:cNvPr id="151" name="Text Box 31">
            <a:extLst>
              <a:ext uri="{FF2B5EF4-FFF2-40B4-BE49-F238E27FC236}">
                <a16:creationId xmlns:a16="http://schemas.microsoft.com/office/drawing/2014/main" id="{63CF86EC-8798-4B07-AE2C-1A4D8B150AE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0" y="3771900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31,88</a:t>
            </a:r>
            <a:endParaRPr lang="en-CA" altLang="en-US" sz="1600" i="0" dirty="0"/>
          </a:p>
        </p:txBody>
      </p:sp>
      <p:sp>
        <p:nvSpPr>
          <p:cNvPr id="187" name="Text Box 31">
            <a:extLst>
              <a:ext uri="{FF2B5EF4-FFF2-40B4-BE49-F238E27FC236}">
                <a16:creationId xmlns:a16="http://schemas.microsoft.com/office/drawing/2014/main" id="{9B25A3EB-7889-4DD9-B9EA-457BA8CD65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81800" y="42334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25</a:t>
            </a:r>
            <a:endParaRPr lang="en-CA" altLang="en-US" sz="1600" i="0" dirty="0"/>
          </a:p>
        </p:txBody>
      </p:sp>
      <p:sp>
        <p:nvSpPr>
          <p:cNvPr id="188" name="Text Box 31">
            <a:extLst>
              <a:ext uri="{FF2B5EF4-FFF2-40B4-BE49-F238E27FC236}">
                <a16:creationId xmlns:a16="http://schemas.microsoft.com/office/drawing/2014/main" id="{6BFC56A9-47DC-4BD7-AD83-62CDF3BF67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6500" y="4487446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25,31,88</a:t>
            </a:r>
            <a:endParaRPr lang="en-CA" altLang="en-US" sz="1600" i="0" dirty="0"/>
          </a:p>
        </p:txBody>
      </p:sp>
      <p:sp>
        <p:nvSpPr>
          <p:cNvPr id="189" name="Text Box 31">
            <a:extLst>
              <a:ext uri="{FF2B5EF4-FFF2-40B4-BE49-F238E27FC236}">
                <a16:creationId xmlns:a16="http://schemas.microsoft.com/office/drawing/2014/main" id="{49AE0359-780C-400A-9B58-79B5E52353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1100" y="2146300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25,31,88</a:t>
            </a:r>
            <a:endParaRPr lang="en-CA" altLang="en-US" sz="1600" i="0" dirty="0"/>
          </a:p>
        </p:txBody>
      </p:sp>
      <p:sp>
        <p:nvSpPr>
          <p:cNvPr id="190" name="Rectangle 189">
            <a:extLst>
              <a:ext uri="{FF2B5EF4-FFF2-40B4-BE49-F238E27FC236}">
                <a16:creationId xmlns:a16="http://schemas.microsoft.com/office/drawing/2014/main" id="{DD0BA928-80E4-40EA-8683-359BB349EE85}"/>
              </a:ext>
            </a:extLst>
          </p:cNvPr>
          <p:cNvSpPr/>
          <p:nvPr/>
        </p:nvSpPr>
        <p:spPr>
          <a:xfrm>
            <a:off x="6810562" y="5504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191" name="Group 190">
            <a:extLst>
              <a:ext uri="{FF2B5EF4-FFF2-40B4-BE49-F238E27FC236}">
                <a16:creationId xmlns:a16="http://schemas.microsoft.com/office/drawing/2014/main" id="{F0D6F857-AC4C-422B-83ED-055BC3A398C4}"/>
              </a:ext>
            </a:extLst>
          </p:cNvPr>
          <p:cNvGrpSpPr/>
          <p:nvPr/>
        </p:nvGrpSpPr>
        <p:grpSpPr>
          <a:xfrm>
            <a:off x="4696357" y="3805655"/>
            <a:ext cx="2469093" cy="969545"/>
            <a:chOff x="4696357" y="5424587"/>
            <a:chExt cx="2469093" cy="969545"/>
          </a:xfrm>
        </p:grpSpPr>
        <p:grpSp>
          <p:nvGrpSpPr>
            <p:cNvPr id="192" name="Group 28">
              <a:extLst>
                <a:ext uri="{FF2B5EF4-FFF2-40B4-BE49-F238E27FC236}">
                  <a16:creationId xmlns:a16="http://schemas.microsoft.com/office/drawing/2014/main" id="{AFBAF3DF-27D8-4C1B-95BB-BA82F05139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6357" y="6163944"/>
              <a:ext cx="609600" cy="230188"/>
              <a:chOff x="672" y="2016"/>
              <a:chExt cx="5040" cy="1201"/>
            </a:xfrm>
          </p:grpSpPr>
          <p:sp>
            <p:nvSpPr>
              <p:cNvPr id="195" name="Freeform 22">
                <a:extLst>
                  <a:ext uri="{FF2B5EF4-FFF2-40B4-BE49-F238E27FC236}">
                    <a16:creationId xmlns:a16="http://schemas.microsoft.com/office/drawing/2014/main" id="{466216C9-529E-4761-8938-3710A320EF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" name="Freeform 23">
                <a:extLst>
                  <a:ext uri="{FF2B5EF4-FFF2-40B4-BE49-F238E27FC236}">
                    <a16:creationId xmlns:a16="http://schemas.microsoft.com/office/drawing/2014/main" id="{35F6715E-2317-45D9-875E-F94E79C0CB84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" name="Freeform 24">
                <a:extLst>
                  <a:ext uri="{FF2B5EF4-FFF2-40B4-BE49-F238E27FC236}">
                    <a16:creationId xmlns:a16="http://schemas.microsoft.com/office/drawing/2014/main" id="{6779EF7F-B50E-448C-A5F5-02AC451C8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93" name="Oval 192">
              <a:extLst>
                <a:ext uri="{FF2B5EF4-FFF2-40B4-BE49-F238E27FC236}">
                  <a16:creationId xmlns:a16="http://schemas.microsoft.com/office/drawing/2014/main" id="{78D039B6-741E-4495-BF8F-2D06F2671FA8}"/>
                </a:ext>
              </a:extLst>
            </p:cNvPr>
            <p:cNvSpPr/>
            <p:nvPr/>
          </p:nvSpPr>
          <p:spPr bwMode="auto">
            <a:xfrm>
              <a:off x="6273800" y="5424587"/>
              <a:ext cx="609599" cy="258345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94" name="Oval 193">
              <a:extLst>
                <a:ext uri="{FF2B5EF4-FFF2-40B4-BE49-F238E27FC236}">
                  <a16:creationId xmlns:a16="http://schemas.microsoft.com/office/drawing/2014/main" id="{0F385E70-0FE9-438F-8971-3F4A7DAEB74F}"/>
                </a:ext>
              </a:extLst>
            </p:cNvPr>
            <p:cNvSpPr/>
            <p:nvPr/>
          </p:nvSpPr>
          <p:spPr bwMode="auto">
            <a:xfrm>
              <a:off x="6769100" y="5890478"/>
              <a:ext cx="396350" cy="300454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98" name="Text Box 31">
            <a:extLst>
              <a:ext uri="{FF2B5EF4-FFF2-40B4-BE49-F238E27FC236}">
                <a16:creationId xmlns:a16="http://schemas.microsoft.com/office/drawing/2014/main" id="{74B1359E-E33D-43BD-A492-59B8DFEEC6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4457700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  <p:sp>
        <p:nvSpPr>
          <p:cNvPr id="199" name="Text Box 31">
            <a:extLst>
              <a:ext uri="{FF2B5EF4-FFF2-40B4-BE49-F238E27FC236}">
                <a16:creationId xmlns:a16="http://schemas.microsoft.com/office/drawing/2014/main" id="{73546C6C-BA39-48AD-ABF0-1251EE4515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4919246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784258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100" grpId="0"/>
      <p:bldP spid="102" grpId="0"/>
      <p:bldP spid="156" grpId="0"/>
      <p:bldP spid="156" grpId="1"/>
      <p:bldP spid="157" grpId="0"/>
      <p:bldP spid="157" grpId="1"/>
      <p:bldP spid="132" grpId="0"/>
      <p:bldP spid="132" grpId="1"/>
      <p:bldP spid="132" grpId="2"/>
      <p:bldP spid="133" grpId="0"/>
      <p:bldP spid="133" grpId="1"/>
      <p:bldP spid="151" grpId="0"/>
      <p:bldP spid="187" grpId="0"/>
      <p:bldP spid="187" grpId="1"/>
      <p:bldP spid="188" grpId="0"/>
      <p:bldP spid="188" grpId="1"/>
      <p:bldP spid="189" grpId="0"/>
      <p:bldP spid="198" grpId="0"/>
      <p:bldP spid="198" grpId="1"/>
      <p:bldP spid="199" grpId="0"/>
      <p:bldP spid="199" grpId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78F65287-903F-4BB2-B465-6A454A828DC3}"/>
              </a:ext>
            </a:extLst>
          </p:cNvPr>
          <p:cNvGrpSpPr/>
          <p:nvPr/>
        </p:nvGrpSpPr>
        <p:grpSpPr>
          <a:xfrm>
            <a:off x="5416337" y="4864100"/>
            <a:ext cx="3562563" cy="356395"/>
            <a:chOff x="5416337" y="6477000"/>
            <a:chExt cx="3562563" cy="356395"/>
          </a:xfrm>
        </p:grpSpPr>
        <p:sp>
          <p:nvSpPr>
            <p:cNvPr id="152" name="Rectangle 3">
              <a:extLst>
                <a:ext uri="{FF2B5EF4-FFF2-40B4-BE49-F238E27FC236}">
                  <a16:creationId xmlns:a16="http://schemas.microsoft.com/office/drawing/2014/main" id="{898ED59C-CF65-49CA-BA96-228BC8699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337" y="6489702"/>
              <a:ext cx="3562563" cy="31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F7FFFC90-C212-49CA-B12D-77EA9A073472}"/>
                </a:ext>
              </a:extLst>
            </p:cNvPr>
            <p:cNvGrpSpPr/>
            <p:nvPr/>
          </p:nvGrpSpPr>
          <p:grpSpPr>
            <a:xfrm>
              <a:off x="5416338" y="6489701"/>
              <a:ext cx="979532" cy="343694"/>
              <a:chOff x="5410200" y="609600"/>
              <a:chExt cx="979532" cy="343694"/>
            </a:xfrm>
          </p:grpSpPr>
          <p:sp>
            <p:nvSpPr>
              <p:cNvPr id="154" name="Text Box 4">
                <a:extLst>
                  <a:ext uri="{FF2B5EF4-FFF2-40B4-BE49-F238E27FC236}">
                    <a16:creationId xmlns:a16="http://schemas.microsoft.com/office/drawing/2014/main" id="{88B3D604-4161-42EC-BD8C-B740927DE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43794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</p:txBody>
          </p:sp>
          <p:sp>
            <p:nvSpPr>
              <p:cNvPr id="155" name="Text Box 4">
                <a:extLst>
                  <a:ext uri="{FF2B5EF4-FFF2-40B4-BE49-F238E27FC236}">
                    <a16:creationId xmlns:a16="http://schemas.microsoft.com/office/drawing/2014/main" id="{8882279C-43BD-4C2E-ACAA-60CC1127B9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C9D62311-3CD6-4321-86B7-2B2B99FE685C}"/>
                </a:ext>
              </a:extLst>
            </p:cNvPr>
            <p:cNvGrpSpPr/>
            <p:nvPr/>
          </p:nvGrpSpPr>
          <p:grpSpPr>
            <a:xfrm>
              <a:off x="7173868" y="6477000"/>
              <a:ext cx="979532" cy="343694"/>
              <a:chOff x="5410200" y="609600"/>
              <a:chExt cx="979532" cy="343694"/>
            </a:xfrm>
          </p:grpSpPr>
          <p:sp>
            <p:nvSpPr>
              <p:cNvPr id="163" name="Text Box 4">
                <a:extLst>
                  <a:ext uri="{FF2B5EF4-FFF2-40B4-BE49-F238E27FC236}">
                    <a16:creationId xmlns:a16="http://schemas.microsoft.com/office/drawing/2014/main" id="{0457E513-DC4B-4B0F-A817-DAE99088F3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0601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164" name="Text Box 4">
                <a:extLst>
                  <a:ext uri="{FF2B5EF4-FFF2-40B4-BE49-F238E27FC236}">
                    <a16:creationId xmlns:a16="http://schemas.microsoft.com/office/drawing/2014/main" id="{334E180F-F6C7-4E16-9781-A00A68151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74" name="Rectangle 3">
            <a:extLst>
              <a:ext uri="{FF2B5EF4-FFF2-40B4-BE49-F238E27FC236}">
                <a16:creationId xmlns:a16="http://schemas.microsoft.com/office/drawing/2014/main" id="{F4EE2492-94F0-4527-B880-3571F8D5B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1651002"/>
            <a:ext cx="3559175" cy="1587498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7D35429-72D7-4E3B-B7D4-8C9A3C50356D}"/>
              </a:ext>
            </a:extLst>
          </p:cNvPr>
          <p:cNvSpPr/>
          <p:nvPr/>
        </p:nvSpPr>
        <p:spPr>
          <a:xfrm>
            <a:off x="76200" y="2855655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630E24-B84E-4CC2-8638-3ADC867FBB63}"/>
              </a:ext>
            </a:extLst>
          </p:cNvPr>
          <p:cNvGrpSpPr/>
          <p:nvPr/>
        </p:nvGrpSpPr>
        <p:grpSpPr>
          <a:xfrm>
            <a:off x="5410199" y="38100"/>
            <a:ext cx="3559175" cy="1587499"/>
            <a:chOff x="5410199" y="609600"/>
            <a:chExt cx="3559175" cy="1587499"/>
          </a:xfrm>
        </p:grpSpPr>
        <p:sp>
          <p:nvSpPr>
            <p:cNvPr id="116742" name="Rectangle 3"/>
            <p:cNvSpPr>
              <a:spLocks noChangeArrowheads="1"/>
            </p:cNvSpPr>
            <p:nvPr/>
          </p:nvSpPr>
          <p:spPr bwMode="auto">
            <a:xfrm>
              <a:off x="5410199" y="609601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6743" name="Text Box 4"/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10" name="Text Box 4">
              <a:extLst>
                <a:ext uri="{FF2B5EF4-FFF2-40B4-BE49-F238E27FC236}">
                  <a16:creationId xmlns:a16="http://schemas.microsoft.com/office/drawing/2014/main" id="{A98095CC-E170-440A-9106-6EEF6AC34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12" name="Text Box 31">
            <a:extLst>
              <a:ext uri="{FF2B5EF4-FFF2-40B4-BE49-F238E27FC236}">
                <a16:creationId xmlns:a16="http://schemas.microsoft.com/office/drawing/2014/main" id="{7F7534F5-B68E-45BC-BA40-A20D852E0ED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725" y="38100"/>
            <a:ext cx="26981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88,31,25,98,52,62,79,14,30,23</a:t>
            </a:r>
            <a:endParaRPr lang="en-CA" altLang="en-US" sz="1600" i="0" dirty="0"/>
          </a:p>
        </p:txBody>
      </p:sp>
      <p:sp>
        <p:nvSpPr>
          <p:cNvPr id="13" name="Text Box 31">
            <a:extLst>
              <a:ext uri="{FF2B5EF4-FFF2-40B4-BE49-F238E27FC236}">
                <a16:creationId xmlns:a16="http://schemas.microsoft.com/office/drawing/2014/main" id="{6662BE89-CD94-48C5-B1D2-782D46B39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5" y="309146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pic>
        <p:nvPicPr>
          <p:cNvPr id="17" name="Picture 5" descr="j0116172">
            <a:extLst>
              <a:ext uri="{FF2B5EF4-FFF2-40B4-BE49-F238E27FC236}">
                <a16:creationId xmlns:a16="http://schemas.microsoft.com/office/drawing/2014/main" id="{D989BD5D-1A65-48EE-B0EF-D733EB170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311" y="955500"/>
            <a:ext cx="3938619" cy="833355"/>
          </a:xfrm>
          <a:prstGeom prst="wedgeRectCallout">
            <a:avLst>
              <a:gd name="adj1" fmla="val -42934"/>
              <a:gd name="adj2" fmla="val -636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Frames</a:t>
            </a:r>
          </a:p>
        </p:txBody>
      </p:sp>
      <p:grpSp>
        <p:nvGrpSpPr>
          <p:cNvPr id="42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571500"/>
            <a:ext cx="457200" cy="914400"/>
            <a:chOff x="2432" y="1328"/>
            <a:chExt cx="906" cy="2075"/>
          </a:xfrm>
        </p:grpSpPr>
        <p:sp>
          <p:nvSpPr>
            <p:cNvPr id="43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959026" y="2177669"/>
            <a:ext cx="374974" cy="773077"/>
            <a:chOff x="2308" y="1513"/>
            <a:chExt cx="1162" cy="2570"/>
          </a:xfrm>
        </p:grpSpPr>
        <p:grpSp>
          <p:nvGrpSpPr>
            <p:cNvPr id="50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8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4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5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6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7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C6750C-2783-4595-BFB5-49DA646BEA7F}"/>
              </a:ext>
            </a:extLst>
          </p:cNvPr>
          <p:cNvGrpSpPr/>
          <p:nvPr/>
        </p:nvGrpSpPr>
        <p:grpSpPr>
          <a:xfrm>
            <a:off x="5410201" y="1651001"/>
            <a:ext cx="979532" cy="1574800"/>
            <a:chOff x="5410200" y="609600"/>
            <a:chExt cx="979532" cy="1574800"/>
          </a:xfrm>
        </p:grpSpPr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B09E0800-5348-4B19-85C0-A24AF78B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B046A8E-42CE-423B-B86A-74E115AAE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70" name="Text Box 31">
            <a:extLst>
              <a:ext uri="{FF2B5EF4-FFF2-40B4-BE49-F238E27FC236}">
                <a16:creationId xmlns:a16="http://schemas.microsoft.com/office/drawing/2014/main" id="{9BDB3F4D-24E8-4E05-BE05-0F4905E68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6" y="1625600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76" name="Text Box 31">
            <a:extLst>
              <a:ext uri="{FF2B5EF4-FFF2-40B4-BE49-F238E27FC236}">
                <a16:creationId xmlns:a16="http://schemas.microsoft.com/office/drawing/2014/main" id="{10325442-9BE9-4367-8659-6BD68D6D8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0" y="1909346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30CE85E9-047F-41AD-901B-CFEF52F997BA}"/>
              </a:ext>
            </a:extLst>
          </p:cNvPr>
          <p:cNvSpPr/>
          <p:nvPr/>
        </p:nvSpPr>
        <p:spPr>
          <a:xfrm>
            <a:off x="7204262" y="26332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82" name="Group 49">
            <a:extLst>
              <a:ext uri="{FF2B5EF4-FFF2-40B4-BE49-F238E27FC236}">
                <a16:creationId xmlns:a16="http://schemas.microsoft.com/office/drawing/2014/main" id="{CD889768-6262-46B0-AA33-7280CF1EA60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23064" y="3867234"/>
            <a:ext cx="248411" cy="577766"/>
            <a:chOff x="2308" y="1513"/>
            <a:chExt cx="1162" cy="2570"/>
          </a:xfrm>
        </p:grpSpPr>
        <p:grpSp>
          <p:nvGrpSpPr>
            <p:cNvPr id="83" name="Group 50">
              <a:extLst>
                <a:ext uri="{FF2B5EF4-FFF2-40B4-BE49-F238E27FC236}">
                  <a16:creationId xmlns:a16="http://schemas.microsoft.com/office/drawing/2014/main" id="{C1B9BD93-2539-4942-A467-75BBC1A05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1" name="Freeform 51">
                <a:extLst>
                  <a:ext uri="{FF2B5EF4-FFF2-40B4-BE49-F238E27FC236}">
                    <a16:creationId xmlns:a16="http://schemas.microsoft.com/office/drawing/2014/main" id="{F1B555B6-E351-460E-B222-440AC79D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2">
                <a:extLst>
                  <a:ext uri="{FF2B5EF4-FFF2-40B4-BE49-F238E27FC236}">
                    <a16:creationId xmlns:a16="http://schemas.microsoft.com/office/drawing/2014/main" id="{3C8E4DAB-43BD-444F-A036-CB1B3425D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53">
                <a:extLst>
                  <a:ext uri="{FF2B5EF4-FFF2-40B4-BE49-F238E27FC236}">
                    <a16:creationId xmlns:a16="http://schemas.microsoft.com/office/drawing/2014/main" id="{9093B116-3320-40F6-BAFE-FF74410C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54">
                <a:extLst>
                  <a:ext uri="{FF2B5EF4-FFF2-40B4-BE49-F238E27FC236}">
                    <a16:creationId xmlns:a16="http://schemas.microsoft.com/office/drawing/2014/main" id="{64829C44-B777-40B1-8C50-869202F96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55">
                <a:extLst>
                  <a:ext uri="{FF2B5EF4-FFF2-40B4-BE49-F238E27FC236}">
                    <a16:creationId xmlns:a16="http://schemas.microsoft.com/office/drawing/2014/main" id="{71479F42-6E81-4741-BC9C-EA345400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56">
                <a:extLst>
                  <a:ext uri="{FF2B5EF4-FFF2-40B4-BE49-F238E27FC236}">
                    <a16:creationId xmlns:a16="http://schemas.microsoft.com/office/drawing/2014/main" id="{10796B38-3CE3-40D6-8441-6C82BB07E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57">
              <a:extLst>
                <a:ext uri="{FF2B5EF4-FFF2-40B4-BE49-F238E27FC236}">
                  <a16:creationId xmlns:a16="http://schemas.microsoft.com/office/drawing/2014/main" id="{DB4C4EE6-9B0F-4AC1-BB11-9C2C0AD3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58">
              <a:extLst>
                <a:ext uri="{FF2B5EF4-FFF2-40B4-BE49-F238E27FC236}">
                  <a16:creationId xmlns:a16="http://schemas.microsoft.com/office/drawing/2014/main" id="{1E22F065-A8E8-48B2-B169-64A8A286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Oval 59">
              <a:extLst>
                <a:ext uri="{FF2B5EF4-FFF2-40B4-BE49-F238E27FC236}">
                  <a16:creationId xmlns:a16="http://schemas.microsoft.com/office/drawing/2014/main" id="{3002DE3C-625E-4BB9-89B6-B3A72FA1305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7" name="Oval 60">
              <a:extLst>
                <a:ext uri="{FF2B5EF4-FFF2-40B4-BE49-F238E27FC236}">
                  <a16:creationId xmlns:a16="http://schemas.microsoft.com/office/drawing/2014/main" id="{99E3D782-887E-46D2-891B-E6A88DD61F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8" name="Oval 61">
              <a:extLst>
                <a:ext uri="{FF2B5EF4-FFF2-40B4-BE49-F238E27FC236}">
                  <a16:creationId xmlns:a16="http://schemas.microsoft.com/office/drawing/2014/main" id="{106FCAAA-83C1-4C36-AC6B-04F8F6774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Oval 62">
              <a:extLst>
                <a:ext uri="{FF2B5EF4-FFF2-40B4-BE49-F238E27FC236}">
                  <a16:creationId xmlns:a16="http://schemas.microsoft.com/office/drawing/2014/main" id="{3948669A-4DC8-4755-BC21-B5EEAB8383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0" name="Oval 63">
              <a:extLst>
                <a:ext uri="{FF2B5EF4-FFF2-40B4-BE49-F238E27FC236}">
                  <a16:creationId xmlns:a16="http://schemas.microsoft.com/office/drawing/2014/main" id="{730C361C-7029-4E37-875F-907A57619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73F1B95-7C9B-4286-AE32-B28B0FB59401}"/>
              </a:ext>
            </a:extLst>
          </p:cNvPr>
          <p:cNvGrpSpPr/>
          <p:nvPr/>
        </p:nvGrpSpPr>
        <p:grpSpPr>
          <a:xfrm>
            <a:off x="5410201" y="3263901"/>
            <a:ext cx="3559175" cy="1587499"/>
            <a:chOff x="5410201" y="3263901"/>
            <a:chExt cx="3559175" cy="1587499"/>
          </a:xfrm>
        </p:grpSpPr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21E06640-C19A-4B76-8160-6913C676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201" y="3263902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D3095523-7C40-4BD3-8EF8-5C9ACE6F053A}"/>
                </a:ext>
              </a:extLst>
            </p:cNvPr>
            <p:cNvGrpSpPr/>
            <p:nvPr/>
          </p:nvGrpSpPr>
          <p:grpSpPr>
            <a:xfrm>
              <a:off x="5410202" y="3263901"/>
              <a:ext cx="979532" cy="1574800"/>
              <a:chOff x="5410200" y="609600"/>
              <a:chExt cx="979532" cy="1574800"/>
            </a:xfrm>
          </p:grpSpPr>
          <p:sp>
            <p:nvSpPr>
              <p:cNvPr id="98" name="Text Box 4">
                <a:extLst>
                  <a:ext uri="{FF2B5EF4-FFF2-40B4-BE49-F238E27FC236}">
                    <a16:creationId xmlns:a16="http://schemas.microsoft.com/office/drawing/2014/main" id="{874CC161-1CFD-42BF-8BBE-15935D4A0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882650" cy="1570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sortedL</a:t>
                </a:r>
                <a:endParaRPr lang="en-US" altLang="en-US" sz="16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sortedR</a:t>
                </a:r>
                <a:endParaRPr lang="en-US" altLang="en-US" sz="20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99" name="Text Box 4">
                <a:extLst>
                  <a:ext uri="{FF2B5EF4-FFF2-40B4-BE49-F238E27FC236}">
                    <a16:creationId xmlns:a16="http://schemas.microsoft.com/office/drawing/2014/main" id="{6A9D76B1-57E8-462C-ABB3-57D02A8A8C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100" name="Text Box 31">
            <a:extLst>
              <a:ext uri="{FF2B5EF4-FFF2-40B4-BE49-F238E27FC236}">
                <a16:creationId xmlns:a16="http://schemas.microsoft.com/office/drawing/2014/main" id="{DA9924A6-A1FE-454C-A6B0-34E8C8B4B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7169" y="3238500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98,52</a:t>
            </a:r>
            <a:endParaRPr lang="en-CA" altLang="en-US" sz="1600" i="0" dirty="0"/>
          </a:p>
        </p:txBody>
      </p:sp>
      <p:sp>
        <p:nvSpPr>
          <p:cNvPr id="102" name="Text Box 31">
            <a:extLst>
              <a:ext uri="{FF2B5EF4-FFF2-40B4-BE49-F238E27FC236}">
                <a16:creationId xmlns:a16="http://schemas.microsoft.com/office/drawing/2014/main" id="{14B01E8D-F2B6-446B-918E-B9D6389D6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2943" y="35222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</a:t>
            </a:r>
            <a:endParaRPr lang="en-CA" altLang="en-US" sz="1600" i="0" dirty="0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11175B8-BEBC-4D8C-A972-66D14F55B739}"/>
              </a:ext>
            </a:extLst>
          </p:cNvPr>
          <p:cNvSpPr/>
          <p:nvPr/>
        </p:nvSpPr>
        <p:spPr>
          <a:xfrm>
            <a:off x="7081043" y="3771900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sp>
        <p:nvSpPr>
          <p:cNvPr id="135" name="Rectangle 6">
            <a:extLst>
              <a:ext uri="{FF2B5EF4-FFF2-40B4-BE49-F238E27FC236}">
                <a16:creationId xmlns:a16="http://schemas.microsoft.com/office/drawing/2014/main" id="{138CF0BA-45A3-4B81-8D6D-16B5B5F1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-241300"/>
            <a:ext cx="22199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of </a:t>
            </a:r>
          </a:p>
        </p:txBody>
      </p:sp>
      <p:grpSp>
        <p:nvGrpSpPr>
          <p:cNvPr id="136" name="Group 49">
            <a:extLst>
              <a:ext uri="{FF2B5EF4-FFF2-40B4-BE49-F238E27FC236}">
                <a16:creationId xmlns:a16="http://schemas.microsoft.com/office/drawing/2014/main" id="{0686876B-E39D-46D6-9358-635D9DA7419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54600" y="4902200"/>
            <a:ext cx="154512" cy="270036"/>
            <a:chOff x="2308" y="1513"/>
            <a:chExt cx="1162" cy="2570"/>
          </a:xfrm>
        </p:grpSpPr>
        <p:grpSp>
          <p:nvGrpSpPr>
            <p:cNvPr id="137" name="Group 50">
              <a:extLst>
                <a:ext uri="{FF2B5EF4-FFF2-40B4-BE49-F238E27FC236}">
                  <a16:creationId xmlns:a16="http://schemas.microsoft.com/office/drawing/2014/main" id="{5AAEDAEC-F221-456F-A3E2-A02FD39CE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5" name="Freeform 51">
                <a:extLst>
                  <a:ext uri="{FF2B5EF4-FFF2-40B4-BE49-F238E27FC236}">
                    <a16:creationId xmlns:a16="http://schemas.microsoft.com/office/drawing/2014/main" id="{229FC816-E550-4897-88CE-9BE120D0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52">
                <a:extLst>
                  <a:ext uri="{FF2B5EF4-FFF2-40B4-BE49-F238E27FC236}">
                    <a16:creationId xmlns:a16="http://schemas.microsoft.com/office/drawing/2014/main" id="{F6E1DAD4-C8AF-4DE9-AE01-6827037D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53">
                <a:extLst>
                  <a:ext uri="{FF2B5EF4-FFF2-40B4-BE49-F238E27FC236}">
                    <a16:creationId xmlns:a16="http://schemas.microsoft.com/office/drawing/2014/main" id="{AD121516-9DFF-4BAF-8E97-5B56526D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54">
                <a:extLst>
                  <a:ext uri="{FF2B5EF4-FFF2-40B4-BE49-F238E27FC236}">
                    <a16:creationId xmlns:a16="http://schemas.microsoft.com/office/drawing/2014/main" id="{56BE7E98-719B-4AA6-829E-AE4B5ED5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55">
                <a:extLst>
                  <a:ext uri="{FF2B5EF4-FFF2-40B4-BE49-F238E27FC236}">
                    <a16:creationId xmlns:a16="http://schemas.microsoft.com/office/drawing/2014/main" id="{7FAB2154-6FE8-4B90-86F9-21A3C55E9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6">
                <a:extLst>
                  <a:ext uri="{FF2B5EF4-FFF2-40B4-BE49-F238E27FC236}">
                    <a16:creationId xmlns:a16="http://schemas.microsoft.com/office/drawing/2014/main" id="{CD70ED7A-1876-4743-A3CF-02262752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8" name="Freeform 57">
              <a:extLst>
                <a:ext uri="{FF2B5EF4-FFF2-40B4-BE49-F238E27FC236}">
                  <a16:creationId xmlns:a16="http://schemas.microsoft.com/office/drawing/2014/main" id="{F683315F-2D95-472E-A2EA-CA198EBFB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58">
              <a:extLst>
                <a:ext uri="{FF2B5EF4-FFF2-40B4-BE49-F238E27FC236}">
                  <a16:creationId xmlns:a16="http://schemas.microsoft.com/office/drawing/2014/main" id="{2A59A97D-8367-4CAA-AC90-0EFEFA68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Oval 59">
              <a:extLst>
                <a:ext uri="{FF2B5EF4-FFF2-40B4-BE49-F238E27FC236}">
                  <a16:creationId xmlns:a16="http://schemas.microsoft.com/office/drawing/2014/main" id="{4376216E-64C0-4A78-9C02-77CF888771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1" name="Oval 60">
              <a:extLst>
                <a:ext uri="{FF2B5EF4-FFF2-40B4-BE49-F238E27FC236}">
                  <a16:creationId xmlns:a16="http://schemas.microsoft.com/office/drawing/2014/main" id="{5A51CF72-C437-4D34-81C6-F5CC52B278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2" name="Oval 61">
              <a:extLst>
                <a:ext uri="{FF2B5EF4-FFF2-40B4-BE49-F238E27FC236}">
                  <a16:creationId xmlns:a16="http://schemas.microsoft.com/office/drawing/2014/main" id="{202E621C-23AD-4C01-8166-984CAE1D88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3" name="Oval 62">
              <a:extLst>
                <a:ext uri="{FF2B5EF4-FFF2-40B4-BE49-F238E27FC236}">
                  <a16:creationId xmlns:a16="http://schemas.microsoft.com/office/drawing/2014/main" id="{7DD733B1-4307-4C8E-ABE0-DC415303D4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4" name="Oval 63">
              <a:extLst>
                <a:ext uri="{FF2B5EF4-FFF2-40B4-BE49-F238E27FC236}">
                  <a16:creationId xmlns:a16="http://schemas.microsoft.com/office/drawing/2014/main" id="{327B3DF9-8091-46C9-B30E-25576A8F1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56" name="Text Box 31">
            <a:extLst>
              <a:ext uri="{FF2B5EF4-FFF2-40B4-BE49-F238E27FC236}">
                <a16:creationId xmlns:a16="http://schemas.microsoft.com/office/drawing/2014/main" id="{5A94CF71-E8C4-40FF-BFE3-9D2186CE7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63" y="4851400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</a:t>
            </a:r>
            <a:endParaRPr lang="en-CA" altLang="en-US" sz="1600" i="0" dirty="0"/>
          </a:p>
        </p:txBody>
      </p:sp>
      <p:sp>
        <p:nvSpPr>
          <p:cNvPr id="157" name="Text Box 31">
            <a:extLst>
              <a:ext uri="{FF2B5EF4-FFF2-40B4-BE49-F238E27FC236}">
                <a16:creationId xmlns:a16="http://schemas.microsoft.com/office/drawing/2014/main" id="{6E36229C-999C-4F8F-9674-2421B3B85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0329" y="48684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</a:t>
            </a:r>
            <a:endParaRPr lang="en-CA" altLang="en-US" sz="1600" i="0" dirty="0"/>
          </a:p>
        </p:txBody>
      </p:sp>
      <p:sp>
        <p:nvSpPr>
          <p:cNvPr id="132" name="Text Box 31">
            <a:extLst>
              <a:ext uri="{FF2B5EF4-FFF2-40B4-BE49-F238E27FC236}">
                <a16:creationId xmlns:a16="http://schemas.microsoft.com/office/drawing/2014/main" id="{EF17884F-F20E-4940-B933-C0FE995416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5800" y="24173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98,52</a:t>
            </a:r>
            <a:endParaRPr lang="en-CA" altLang="en-US" sz="1600" i="0" dirty="0"/>
          </a:p>
        </p:txBody>
      </p:sp>
      <p:sp>
        <p:nvSpPr>
          <p:cNvPr id="133" name="Text Box 31">
            <a:extLst>
              <a:ext uri="{FF2B5EF4-FFF2-40B4-BE49-F238E27FC236}">
                <a16:creationId xmlns:a16="http://schemas.microsoft.com/office/drawing/2014/main" id="{3D5D04B2-93B8-4EA9-870E-F936A165B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8500" y="3759200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</a:t>
            </a:r>
            <a:endParaRPr lang="en-CA" altLang="en-US" sz="1600" i="0" dirty="0"/>
          </a:p>
        </p:txBody>
      </p:sp>
      <p:sp>
        <p:nvSpPr>
          <p:cNvPr id="134" name="Text Box 31">
            <a:extLst>
              <a:ext uri="{FF2B5EF4-FFF2-40B4-BE49-F238E27FC236}">
                <a16:creationId xmlns:a16="http://schemas.microsoft.com/office/drawing/2014/main" id="{8CDCBE92-6906-4C59-B07A-2AC1B9036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1100" y="2146300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25,31,88</a:t>
            </a:r>
            <a:endParaRPr lang="en-CA" altLang="en-US" sz="1600" i="0" dirty="0"/>
          </a:p>
        </p:txBody>
      </p:sp>
      <p:sp>
        <p:nvSpPr>
          <p:cNvPr id="151" name="Rectangle 150">
            <a:extLst>
              <a:ext uri="{FF2B5EF4-FFF2-40B4-BE49-F238E27FC236}">
                <a16:creationId xmlns:a16="http://schemas.microsoft.com/office/drawing/2014/main" id="{F2B007E5-734F-4BF6-B6E9-435E95C808C6}"/>
              </a:ext>
            </a:extLst>
          </p:cNvPr>
          <p:cNvSpPr/>
          <p:nvPr/>
        </p:nvSpPr>
        <p:spPr>
          <a:xfrm>
            <a:off x="6810562" y="5504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sp>
        <p:nvSpPr>
          <p:cNvPr id="159" name="Text Box 31">
            <a:extLst>
              <a:ext uri="{FF2B5EF4-FFF2-40B4-BE49-F238E27FC236}">
                <a16:creationId xmlns:a16="http://schemas.microsoft.com/office/drawing/2014/main" id="{23741E2C-F273-4AF4-AF14-23DC53C13C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4902200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204591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100" grpId="0"/>
      <p:bldP spid="102" grpId="0"/>
      <p:bldP spid="104" grpId="0"/>
      <p:bldP spid="104" grpId="1"/>
      <p:bldP spid="156" grpId="0"/>
      <p:bldP spid="156" grpId="1"/>
      <p:bldP spid="157" grpId="0"/>
      <p:bldP spid="157" grpId="1"/>
      <p:bldP spid="132" grpId="0"/>
      <p:bldP spid="133" grpId="0"/>
      <p:bldP spid="159" grpId="0"/>
      <p:bldP spid="159" grpId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>
            <a:extLst>
              <a:ext uri="{FF2B5EF4-FFF2-40B4-BE49-F238E27FC236}">
                <a16:creationId xmlns:a16="http://schemas.microsoft.com/office/drawing/2014/main" id="{78F65287-903F-4BB2-B465-6A454A828DC3}"/>
              </a:ext>
            </a:extLst>
          </p:cNvPr>
          <p:cNvGrpSpPr/>
          <p:nvPr/>
        </p:nvGrpSpPr>
        <p:grpSpPr>
          <a:xfrm>
            <a:off x="5416337" y="4864100"/>
            <a:ext cx="3562563" cy="356395"/>
            <a:chOff x="5416337" y="6477000"/>
            <a:chExt cx="3562563" cy="356395"/>
          </a:xfrm>
        </p:grpSpPr>
        <p:sp>
          <p:nvSpPr>
            <p:cNvPr id="152" name="Rectangle 3">
              <a:extLst>
                <a:ext uri="{FF2B5EF4-FFF2-40B4-BE49-F238E27FC236}">
                  <a16:creationId xmlns:a16="http://schemas.microsoft.com/office/drawing/2014/main" id="{898ED59C-CF65-49CA-BA96-228BC86996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6337" y="6489702"/>
              <a:ext cx="3562563" cy="31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153" name="Group 152">
              <a:extLst>
                <a:ext uri="{FF2B5EF4-FFF2-40B4-BE49-F238E27FC236}">
                  <a16:creationId xmlns:a16="http://schemas.microsoft.com/office/drawing/2014/main" id="{F7FFFC90-C212-49CA-B12D-77EA9A073472}"/>
                </a:ext>
              </a:extLst>
            </p:cNvPr>
            <p:cNvGrpSpPr/>
            <p:nvPr/>
          </p:nvGrpSpPr>
          <p:grpSpPr>
            <a:xfrm>
              <a:off x="5416338" y="6489701"/>
              <a:ext cx="979532" cy="343694"/>
              <a:chOff x="5410200" y="609600"/>
              <a:chExt cx="979532" cy="343694"/>
            </a:xfrm>
          </p:grpSpPr>
          <p:sp>
            <p:nvSpPr>
              <p:cNvPr id="154" name="Text Box 4">
                <a:extLst>
                  <a:ext uri="{FF2B5EF4-FFF2-40B4-BE49-F238E27FC236}">
                    <a16:creationId xmlns:a16="http://schemas.microsoft.com/office/drawing/2014/main" id="{88B3D604-4161-42EC-BD8C-B740927DE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437940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</p:txBody>
          </p:sp>
          <p:sp>
            <p:nvSpPr>
              <p:cNvPr id="155" name="Text Box 4">
                <a:extLst>
                  <a:ext uri="{FF2B5EF4-FFF2-40B4-BE49-F238E27FC236}">
                    <a16:creationId xmlns:a16="http://schemas.microsoft.com/office/drawing/2014/main" id="{8882279C-43BD-4C2E-ACAA-60CC1127B9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  <p:grpSp>
          <p:nvGrpSpPr>
            <p:cNvPr id="162" name="Group 161">
              <a:extLst>
                <a:ext uri="{FF2B5EF4-FFF2-40B4-BE49-F238E27FC236}">
                  <a16:creationId xmlns:a16="http://schemas.microsoft.com/office/drawing/2014/main" id="{C9D62311-3CD6-4321-86B7-2B2B99FE685C}"/>
                </a:ext>
              </a:extLst>
            </p:cNvPr>
            <p:cNvGrpSpPr/>
            <p:nvPr/>
          </p:nvGrpSpPr>
          <p:grpSpPr>
            <a:xfrm>
              <a:off x="7173868" y="6477000"/>
              <a:ext cx="979532" cy="343694"/>
              <a:chOff x="5410200" y="609600"/>
              <a:chExt cx="979532" cy="343694"/>
            </a:xfrm>
          </p:grpSpPr>
          <p:sp>
            <p:nvSpPr>
              <p:cNvPr id="163" name="Text Box 4">
                <a:extLst>
                  <a:ext uri="{FF2B5EF4-FFF2-40B4-BE49-F238E27FC236}">
                    <a16:creationId xmlns:a16="http://schemas.microsoft.com/office/drawing/2014/main" id="{0457E513-DC4B-4B0F-A817-DAE99088F3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0601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164" name="Text Box 4">
                <a:extLst>
                  <a:ext uri="{FF2B5EF4-FFF2-40B4-BE49-F238E27FC236}">
                    <a16:creationId xmlns:a16="http://schemas.microsoft.com/office/drawing/2014/main" id="{334E180F-F6C7-4E16-9781-A00A68151F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74" name="Rectangle 3">
            <a:extLst>
              <a:ext uri="{FF2B5EF4-FFF2-40B4-BE49-F238E27FC236}">
                <a16:creationId xmlns:a16="http://schemas.microsoft.com/office/drawing/2014/main" id="{F4EE2492-94F0-4527-B880-3571F8D5BE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410200" y="1651002"/>
            <a:ext cx="3559175" cy="1587498"/>
          </a:xfrm>
          <a:prstGeom prst="rect">
            <a:avLst/>
          </a:prstGeom>
          <a:solidFill>
            <a:srgbClr val="0000FF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17D35429-72D7-4E3B-B7D4-8C9A3C50356D}"/>
              </a:ext>
            </a:extLst>
          </p:cNvPr>
          <p:cNvSpPr/>
          <p:nvPr/>
        </p:nvSpPr>
        <p:spPr>
          <a:xfrm>
            <a:off x="76200" y="2855655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630E24-B84E-4CC2-8638-3ADC867FBB63}"/>
              </a:ext>
            </a:extLst>
          </p:cNvPr>
          <p:cNvGrpSpPr/>
          <p:nvPr/>
        </p:nvGrpSpPr>
        <p:grpSpPr>
          <a:xfrm>
            <a:off x="5410199" y="38100"/>
            <a:ext cx="3559175" cy="1587499"/>
            <a:chOff x="5410199" y="609600"/>
            <a:chExt cx="3559175" cy="1587499"/>
          </a:xfrm>
        </p:grpSpPr>
        <p:sp>
          <p:nvSpPr>
            <p:cNvPr id="116742" name="Rectangle 3"/>
            <p:cNvSpPr>
              <a:spLocks noChangeArrowheads="1"/>
            </p:cNvSpPr>
            <p:nvPr/>
          </p:nvSpPr>
          <p:spPr bwMode="auto">
            <a:xfrm>
              <a:off x="5410199" y="609601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6743" name="Text Box 4"/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10" name="Text Box 4">
              <a:extLst>
                <a:ext uri="{FF2B5EF4-FFF2-40B4-BE49-F238E27FC236}">
                  <a16:creationId xmlns:a16="http://schemas.microsoft.com/office/drawing/2014/main" id="{A98095CC-E170-440A-9106-6EEF6AC34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13" name="Text Box 31">
            <a:extLst>
              <a:ext uri="{FF2B5EF4-FFF2-40B4-BE49-F238E27FC236}">
                <a16:creationId xmlns:a16="http://schemas.microsoft.com/office/drawing/2014/main" id="{6662BE89-CD94-48C5-B1D2-782D46B39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5" y="309146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pic>
        <p:nvPicPr>
          <p:cNvPr id="17" name="Picture 5" descr="j0116172">
            <a:extLst>
              <a:ext uri="{FF2B5EF4-FFF2-40B4-BE49-F238E27FC236}">
                <a16:creationId xmlns:a16="http://schemas.microsoft.com/office/drawing/2014/main" id="{D989BD5D-1A65-48EE-B0EF-D733EB170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311" y="955500"/>
            <a:ext cx="3938619" cy="833355"/>
          </a:xfrm>
          <a:prstGeom prst="wedgeRectCallout">
            <a:avLst>
              <a:gd name="adj1" fmla="val -42934"/>
              <a:gd name="adj2" fmla="val -636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Frames</a:t>
            </a:r>
          </a:p>
        </p:txBody>
      </p:sp>
      <p:grpSp>
        <p:nvGrpSpPr>
          <p:cNvPr id="42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571500"/>
            <a:ext cx="457200" cy="914400"/>
            <a:chOff x="2432" y="1328"/>
            <a:chExt cx="906" cy="2075"/>
          </a:xfrm>
        </p:grpSpPr>
        <p:sp>
          <p:nvSpPr>
            <p:cNvPr id="43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9" name="Group 49">
            <a:extLst>
              <a:ext uri="{FF2B5EF4-FFF2-40B4-BE49-F238E27FC236}">
                <a16:creationId xmlns:a16="http://schemas.microsoft.com/office/drawing/2014/main" id="{E9C58F6E-6CF3-4627-AAA5-A2A13D60998B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4959026" y="2177669"/>
            <a:ext cx="374974" cy="773077"/>
            <a:chOff x="2308" y="1513"/>
            <a:chExt cx="1162" cy="2570"/>
          </a:xfrm>
        </p:grpSpPr>
        <p:grpSp>
          <p:nvGrpSpPr>
            <p:cNvPr id="50" name="Group 50">
              <a:extLst>
                <a:ext uri="{FF2B5EF4-FFF2-40B4-BE49-F238E27FC236}">
                  <a16:creationId xmlns:a16="http://schemas.microsoft.com/office/drawing/2014/main" id="{A4F9F287-DD27-4D66-A182-5A4B6958CF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58" name="Freeform 51">
                <a:extLst>
                  <a:ext uri="{FF2B5EF4-FFF2-40B4-BE49-F238E27FC236}">
                    <a16:creationId xmlns:a16="http://schemas.microsoft.com/office/drawing/2014/main" id="{124418F5-9976-4321-A4E2-81B4DAB2F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Freeform 52">
                <a:extLst>
                  <a:ext uri="{FF2B5EF4-FFF2-40B4-BE49-F238E27FC236}">
                    <a16:creationId xmlns:a16="http://schemas.microsoft.com/office/drawing/2014/main" id="{0C74AB47-D413-4AF4-86C8-C0876E5D86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Freeform 53">
                <a:extLst>
                  <a:ext uri="{FF2B5EF4-FFF2-40B4-BE49-F238E27FC236}">
                    <a16:creationId xmlns:a16="http://schemas.microsoft.com/office/drawing/2014/main" id="{24FFFB23-0871-4149-B8E1-4379AD8C93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Freeform 54">
                <a:extLst>
                  <a:ext uri="{FF2B5EF4-FFF2-40B4-BE49-F238E27FC236}">
                    <a16:creationId xmlns:a16="http://schemas.microsoft.com/office/drawing/2014/main" id="{9CD54B89-9759-4FB6-8897-6BD9C7565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Freeform 55">
                <a:extLst>
                  <a:ext uri="{FF2B5EF4-FFF2-40B4-BE49-F238E27FC236}">
                    <a16:creationId xmlns:a16="http://schemas.microsoft.com/office/drawing/2014/main" id="{5CF85F82-A9DD-48FC-9106-50FF30334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Freeform 56">
                <a:extLst>
                  <a:ext uri="{FF2B5EF4-FFF2-40B4-BE49-F238E27FC236}">
                    <a16:creationId xmlns:a16="http://schemas.microsoft.com/office/drawing/2014/main" id="{8C9E69ED-F5CC-4CA1-8A5F-692E4816F1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1" name="Freeform 57">
              <a:extLst>
                <a:ext uri="{FF2B5EF4-FFF2-40B4-BE49-F238E27FC236}">
                  <a16:creationId xmlns:a16="http://schemas.microsoft.com/office/drawing/2014/main" id="{3A7864C1-FC7C-4508-B751-89E02F8CE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2" name="Freeform 58">
              <a:extLst>
                <a:ext uri="{FF2B5EF4-FFF2-40B4-BE49-F238E27FC236}">
                  <a16:creationId xmlns:a16="http://schemas.microsoft.com/office/drawing/2014/main" id="{665C09F9-7CEA-455B-915A-3B811A48D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53" name="Oval 59">
              <a:extLst>
                <a:ext uri="{FF2B5EF4-FFF2-40B4-BE49-F238E27FC236}">
                  <a16:creationId xmlns:a16="http://schemas.microsoft.com/office/drawing/2014/main" id="{7FC0CC33-9C27-4207-937B-A436689BAF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4" name="Oval 60">
              <a:extLst>
                <a:ext uri="{FF2B5EF4-FFF2-40B4-BE49-F238E27FC236}">
                  <a16:creationId xmlns:a16="http://schemas.microsoft.com/office/drawing/2014/main" id="{0275D97C-CF61-423D-9182-4B365AA8B27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5" name="Oval 61">
              <a:extLst>
                <a:ext uri="{FF2B5EF4-FFF2-40B4-BE49-F238E27FC236}">
                  <a16:creationId xmlns:a16="http://schemas.microsoft.com/office/drawing/2014/main" id="{34608D5C-FC85-445C-BE07-C0E958D4597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6" name="Oval 62">
              <a:extLst>
                <a:ext uri="{FF2B5EF4-FFF2-40B4-BE49-F238E27FC236}">
                  <a16:creationId xmlns:a16="http://schemas.microsoft.com/office/drawing/2014/main" id="{CF975CD4-D7EA-4E6B-B530-93BBE5F11D3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7" name="Oval 63">
              <a:extLst>
                <a:ext uri="{FF2B5EF4-FFF2-40B4-BE49-F238E27FC236}">
                  <a16:creationId xmlns:a16="http://schemas.microsoft.com/office/drawing/2014/main" id="{13A24A09-3946-4B46-BB2A-6869B1B2BE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4" name="Group 63">
            <a:extLst>
              <a:ext uri="{FF2B5EF4-FFF2-40B4-BE49-F238E27FC236}">
                <a16:creationId xmlns:a16="http://schemas.microsoft.com/office/drawing/2014/main" id="{E9C6750C-2783-4595-BFB5-49DA646BEA7F}"/>
              </a:ext>
            </a:extLst>
          </p:cNvPr>
          <p:cNvGrpSpPr/>
          <p:nvPr/>
        </p:nvGrpSpPr>
        <p:grpSpPr>
          <a:xfrm>
            <a:off x="5410201" y="1651001"/>
            <a:ext cx="979532" cy="1574800"/>
            <a:chOff x="5410200" y="609600"/>
            <a:chExt cx="979532" cy="1574800"/>
          </a:xfrm>
        </p:grpSpPr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B09E0800-5348-4B19-85C0-A24AF78B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B046A8E-42CE-423B-B86A-74E115AAE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70" name="Text Box 31">
            <a:extLst>
              <a:ext uri="{FF2B5EF4-FFF2-40B4-BE49-F238E27FC236}">
                <a16:creationId xmlns:a16="http://schemas.microsoft.com/office/drawing/2014/main" id="{9BDB3F4D-24E8-4E05-BE05-0F4905E680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6" y="1625600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sp>
        <p:nvSpPr>
          <p:cNvPr id="76" name="Text Box 31">
            <a:extLst>
              <a:ext uri="{FF2B5EF4-FFF2-40B4-BE49-F238E27FC236}">
                <a16:creationId xmlns:a16="http://schemas.microsoft.com/office/drawing/2014/main" id="{10325442-9BE9-4367-8659-6BD68D6D8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3800" y="1909346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</a:t>
            </a:r>
            <a:endParaRPr lang="en-CA" altLang="en-US" sz="1600" i="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30CE85E9-047F-41AD-901B-CFEF52F997BA}"/>
              </a:ext>
            </a:extLst>
          </p:cNvPr>
          <p:cNvSpPr/>
          <p:nvPr/>
        </p:nvSpPr>
        <p:spPr>
          <a:xfrm>
            <a:off x="7204262" y="26332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82" name="Group 49">
            <a:extLst>
              <a:ext uri="{FF2B5EF4-FFF2-40B4-BE49-F238E27FC236}">
                <a16:creationId xmlns:a16="http://schemas.microsoft.com/office/drawing/2014/main" id="{CD889768-6262-46B0-AA33-7280CF1EA602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23064" y="3867234"/>
            <a:ext cx="248411" cy="577766"/>
            <a:chOff x="2308" y="1513"/>
            <a:chExt cx="1162" cy="2570"/>
          </a:xfrm>
        </p:grpSpPr>
        <p:grpSp>
          <p:nvGrpSpPr>
            <p:cNvPr id="83" name="Group 50">
              <a:extLst>
                <a:ext uri="{FF2B5EF4-FFF2-40B4-BE49-F238E27FC236}">
                  <a16:creationId xmlns:a16="http://schemas.microsoft.com/office/drawing/2014/main" id="{C1B9BD93-2539-4942-A467-75BBC1A05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91" name="Freeform 51">
                <a:extLst>
                  <a:ext uri="{FF2B5EF4-FFF2-40B4-BE49-F238E27FC236}">
                    <a16:creationId xmlns:a16="http://schemas.microsoft.com/office/drawing/2014/main" id="{F1B555B6-E351-460E-B222-440AC79D3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2">
                <a:extLst>
                  <a:ext uri="{FF2B5EF4-FFF2-40B4-BE49-F238E27FC236}">
                    <a16:creationId xmlns:a16="http://schemas.microsoft.com/office/drawing/2014/main" id="{3C8E4DAB-43BD-444F-A036-CB1B3425D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Freeform 53">
                <a:extLst>
                  <a:ext uri="{FF2B5EF4-FFF2-40B4-BE49-F238E27FC236}">
                    <a16:creationId xmlns:a16="http://schemas.microsoft.com/office/drawing/2014/main" id="{9093B116-3320-40F6-BAFE-FF74410CC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Freeform 54">
                <a:extLst>
                  <a:ext uri="{FF2B5EF4-FFF2-40B4-BE49-F238E27FC236}">
                    <a16:creationId xmlns:a16="http://schemas.microsoft.com/office/drawing/2014/main" id="{64829C44-B777-40B1-8C50-869202F96A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5" name="Freeform 55">
                <a:extLst>
                  <a:ext uri="{FF2B5EF4-FFF2-40B4-BE49-F238E27FC236}">
                    <a16:creationId xmlns:a16="http://schemas.microsoft.com/office/drawing/2014/main" id="{71479F42-6E81-4741-BC9C-EA3454006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6" name="Freeform 56">
                <a:extLst>
                  <a:ext uri="{FF2B5EF4-FFF2-40B4-BE49-F238E27FC236}">
                    <a16:creationId xmlns:a16="http://schemas.microsoft.com/office/drawing/2014/main" id="{10796B38-3CE3-40D6-8441-6C82BB07EB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84" name="Freeform 57">
              <a:extLst>
                <a:ext uri="{FF2B5EF4-FFF2-40B4-BE49-F238E27FC236}">
                  <a16:creationId xmlns:a16="http://schemas.microsoft.com/office/drawing/2014/main" id="{DB4C4EE6-9B0F-4AC1-BB11-9C2C0AD32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" name="Freeform 58">
              <a:extLst>
                <a:ext uri="{FF2B5EF4-FFF2-40B4-BE49-F238E27FC236}">
                  <a16:creationId xmlns:a16="http://schemas.microsoft.com/office/drawing/2014/main" id="{1E22F065-A8E8-48B2-B169-64A8A2860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" name="Oval 59">
              <a:extLst>
                <a:ext uri="{FF2B5EF4-FFF2-40B4-BE49-F238E27FC236}">
                  <a16:creationId xmlns:a16="http://schemas.microsoft.com/office/drawing/2014/main" id="{3002DE3C-625E-4BB9-89B6-B3A72FA1305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7" name="Oval 60">
              <a:extLst>
                <a:ext uri="{FF2B5EF4-FFF2-40B4-BE49-F238E27FC236}">
                  <a16:creationId xmlns:a16="http://schemas.microsoft.com/office/drawing/2014/main" id="{99E3D782-887E-46D2-891B-E6A88DD61FB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8" name="Oval 61">
              <a:extLst>
                <a:ext uri="{FF2B5EF4-FFF2-40B4-BE49-F238E27FC236}">
                  <a16:creationId xmlns:a16="http://schemas.microsoft.com/office/drawing/2014/main" id="{106FCAAA-83C1-4C36-AC6B-04F8F677454D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Oval 62">
              <a:extLst>
                <a:ext uri="{FF2B5EF4-FFF2-40B4-BE49-F238E27FC236}">
                  <a16:creationId xmlns:a16="http://schemas.microsoft.com/office/drawing/2014/main" id="{3948669A-4DC8-4755-BC21-B5EEAB8383D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90" name="Oval 63">
              <a:extLst>
                <a:ext uri="{FF2B5EF4-FFF2-40B4-BE49-F238E27FC236}">
                  <a16:creationId xmlns:a16="http://schemas.microsoft.com/office/drawing/2014/main" id="{730C361C-7029-4E37-875F-907A57619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73F1B95-7C9B-4286-AE32-B28B0FB59401}"/>
              </a:ext>
            </a:extLst>
          </p:cNvPr>
          <p:cNvGrpSpPr/>
          <p:nvPr/>
        </p:nvGrpSpPr>
        <p:grpSpPr>
          <a:xfrm>
            <a:off x="5410201" y="3263901"/>
            <a:ext cx="3559175" cy="1587499"/>
            <a:chOff x="5410201" y="3263901"/>
            <a:chExt cx="3559175" cy="1587499"/>
          </a:xfrm>
        </p:grpSpPr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21E06640-C19A-4B76-8160-6913C676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410201" y="3263902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97" name="Group 96">
              <a:extLst>
                <a:ext uri="{FF2B5EF4-FFF2-40B4-BE49-F238E27FC236}">
                  <a16:creationId xmlns:a16="http://schemas.microsoft.com/office/drawing/2014/main" id="{D3095523-7C40-4BD3-8EF8-5C9ACE6F053A}"/>
                </a:ext>
              </a:extLst>
            </p:cNvPr>
            <p:cNvGrpSpPr/>
            <p:nvPr/>
          </p:nvGrpSpPr>
          <p:grpSpPr>
            <a:xfrm>
              <a:off x="5410202" y="3263901"/>
              <a:ext cx="979532" cy="1574800"/>
              <a:chOff x="5410200" y="609600"/>
              <a:chExt cx="979532" cy="1574800"/>
            </a:xfrm>
          </p:grpSpPr>
          <p:sp>
            <p:nvSpPr>
              <p:cNvPr id="98" name="Text Box 4">
                <a:extLst>
                  <a:ext uri="{FF2B5EF4-FFF2-40B4-BE49-F238E27FC236}">
                    <a16:creationId xmlns:a16="http://schemas.microsoft.com/office/drawing/2014/main" id="{874CC161-1CFD-42BF-8BBE-15935D4A0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882650" cy="15700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sortedL</a:t>
                </a:r>
                <a:endParaRPr lang="en-US" altLang="en-US" sz="16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 err="1"/>
                  <a:t>sortedR</a:t>
                </a:r>
                <a:endParaRPr lang="en-US" altLang="en-US" sz="20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sorted  </a:t>
                </a:r>
              </a:p>
            </p:txBody>
          </p:sp>
          <p:sp>
            <p:nvSpPr>
              <p:cNvPr id="99" name="Text Box 4">
                <a:extLst>
                  <a:ext uri="{FF2B5EF4-FFF2-40B4-BE49-F238E27FC236}">
                    <a16:creationId xmlns:a16="http://schemas.microsoft.com/office/drawing/2014/main" id="{6A9D76B1-57E8-462C-ABB3-57D02A8A8C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300082" cy="156966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600" i="0" dirty="0"/>
                  <a:t>=</a:t>
                </a:r>
              </a:p>
            </p:txBody>
          </p:sp>
        </p:grpSp>
      </p:grpSp>
      <p:sp>
        <p:nvSpPr>
          <p:cNvPr id="100" name="Text Box 31">
            <a:extLst>
              <a:ext uri="{FF2B5EF4-FFF2-40B4-BE49-F238E27FC236}">
                <a16:creationId xmlns:a16="http://schemas.microsoft.com/office/drawing/2014/main" id="{DA9924A6-A1FE-454C-A6B0-34E8C8B4BB2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7169" y="3238500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98,52</a:t>
            </a:r>
            <a:endParaRPr lang="en-CA" altLang="en-US" sz="1600" i="0" dirty="0"/>
          </a:p>
        </p:txBody>
      </p:sp>
      <p:sp>
        <p:nvSpPr>
          <p:cNvPr id="102" name="Text Box 31">
            <a:extLst>
              <a:ext uri="{FF2B5EF4-FFF2-40B4-BE49-F238E27FC236}">
                <a16:creationId xmlns:a16="http://schemas.microsoft.com/office/drawing/2014/main" id="{14B01E8D-F2B6-446B-918E-B9D6389D68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0793" y="40556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52</a:t>
            </a:r>
            <a:endParaRPr lang="en-CA" altLang="en-US" sz="1600" i="0" dirty="0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311175B8-BEBC-4D8C-A972-66D14F55B739}"/>
              </a:ext>
            </a:extLst>
          </p:cNvPr>
          <p:cNvSpPr/>
          <p:nvPr/>
        </p:nvSpPr>
        <p:spPr>
          <a:xfrm>
            <a:off x="7338893" y="42842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sp>
        <p:nvSpPr>
          <p:cNvPr id="135" name="Rectangle 6">
            <a:extLst>
              <a:ext uri="{FF2B5EF4-FFF2-40B4-BE49-F238E27FC236}">
                <a16:creationId xmlns:a16="http://schemas.microsoft.com/office/drawing/2014/main" id="{138CF0BA-45A3-4B81-8D6D-16B5B5F1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-241300"/>
            <a:ext cx="22199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of </a:t>
            </a:r>
          </a:p>
        </p:txBody>
      </p:sp>
      <p:grpSp>
        <p:nvGrpSpPr>
          <p:cNvPr id="136" name="Group 49">
            <a:extLst>
              <a:ext uri="{FF2B5EF4-FFF2-40B4-BE49-F238E27FC236}">
                <a16:creationId xmlns:a16="http://schemas.microsoft.com/office/drawing/2014/main" id="{0686876B-E39D-46D6-9358-635D9DA7419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5054600" y="4902200"/>
            <a:ext cx="154512" cy="270036"/>
            <a:chOff x="2308" y="1513"/>
            <a:chExt cx="1162" cy="2570"/>
          </a:xfrm>
        </p:grpSpPr>
        <p:grpSp>
          <p:nvGrpSpPr>
            <p:cNvPr id="137" name="Group 50">
              <a:extLst>
                <a:ext uri="{FF2B5EF4-FFF2-40B4-BE49-F238E27FC236}">
                  <a16:creationId xmlns:a16="http://schemas.microsoft.com/office/drawing/2014/main" id="{5AAEDAEC-F221-456F-A3E2-A02FD39CE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45" name="Freeform 51">
                <a:extLst>
                  <a:ext uri="{FF2B5EF4-FFF2-40B4-BE49-F238E27FC236}">
                    <a16:creationId xmlns:a16="http://schemas.microsoft.com/office/drawing/2014/main" id="{229FC816-E550-4897-88CE-9BE120D07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52">
                <a:extLst>
                  <a:ext uri="{FF2B5EF4-FFF2-40B4-BE49-F238E27FC236}">
                    <a16:creationId xmlns:a16="http://schemas.microsoft.com/office/drawing/2014/main" id="{F6E1DAD4-C8AF-4DE9-AE01-6827037D0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7" name="Freeform 53">
                <a:extLst>
                  <a:ext uri="{FF2B5EF4-FFF2-40B4-BE49-F238E27FC236}">
                    <a16:creationId xmlns:a16="http://schemas.microsoft.com/office/drawing/2014/main" id="{AD121516-9DFF-4BAF-8E97-5B56526D0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8" name="Freeform 54">
                <a:extLst>
                  <a:ext uri="{FF2B5EF4-FFF2-40B4-BE49-F238E27FC236}">
                    <a16:creationId xmlns:a16="http://schemas.microsoft.com/office/drawing/2014/main" id="{56BE7E98-719B-4AA6-829E-AE4B5ED541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9" name="Freeform 55">
                <a:extLst>
                  <a:ext uri="{FF2B5EF4-FFF2-40B4-BE49-F238E27FC236}">
                    <a16:creationId xmlns:a16="http://schemas.microsoft.com/office/drawing/2014/main" id="{7FAB2154-6FE8-4B90-86F9-21A3C55E9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0" name="Freeform 56">
                <a:extLst>
                  <a:ext uri="{FF2B5EF4-FFF2-40B4-BE49-F238E27FC236}">
                    <a16:creationId xmlns:a16="http://schemas.microsoft.com/office/drawing/2014/main" id="{CD70ED7A-1876-4743-A3CF-022627523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8" name="Freeform 57">
              <a:extLst>
                <a:ext uri="{FF2B5EF4-FFF2-40B4-BE49-F238E27FC236}">
                  <a16:creationId xmlns:a16="http://schemas.microsoft.com/office/drawing/2014/main" id="{F683315F-2D95-472E-A2EA-CA198EBFB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58">
              <a:extLst>
                <a:ext uri="{FF2B5EF4-FFF2-40B4-BE49-F238E27FC236}">
                  <a16:creationId xmlns:a16="http://schemas.microsoft.com/office/drawing/2014/main" id="{2A59A97D-8367-4CAA-AC90-0EFEFA68B0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0" name="Oval 59">
              <a:extLst>
                <a:ext uri="{FF2B5EF4-FFF2-40B4-BE49-F238E27FC236}">
                  <a16:creationId xmlns:a16="http://schemas.microsoft.com/office/drawing/2014/main" id="{4376216E-64C0-4A78-9C02-77CF888771C3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1" name="Oval 60">
              <a:extLst>
                <a:ext uri="{FF2B5EF4-FFF2-40B4-BE49-F238E27FC236}">
                  <a16:creationId xmlns:a16="http://schemas.microsoft.com/office/drawing/2014/main" id="{5A51CF72-C437-4D34-81C6-F5CC52B27819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2" name="Oval 61">
              <a:extLst>
                <a:ext uri="{FF2B5EF4-FFF2-40B4-BE49-F238E27FC236}">
                  <a16:creationId xmlns:a16="http://schemas.microsoft.com/office/drawing/2014/main" id="{202E621C-23AD-4C01-8166-984CAE1D88A0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3" name="Oval 62">
              <a:extLst>
                <a:ext uri="{FF2B5EF4-FFF2-40B4-BE49-F238E27FC236}">
                  <a16:creationId xmlns:a16="http://schemas.microsoft.com/office/drawing/2014/main" id="{7DD733B1-4307-4C8E-ABE0-DC415303D43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-428694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44" name="Oval 63">
              <a:extLst>
                <a:ext uri="{FF2B5EF4-FFF2-40B4-BE49-F238E27FC236}">
                  <a16:creationId xmlns:a16="http://schemas.microsoft.com/office/drawing/2014/main" id="{327B3DF9-8091-46C9-B30E-25576A8F1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156" name="Text Box 31">
            <a:extLst>
              <a:ext uri="{FF2B5EF4-FFF2-40B4-BE49-F238E27FC236}">
                <a16:creationId xmlns:a16="http://schemas.microsoft.com/office/drawing/2014/main" id="{5A94CF71-E8C4-40FF-BFE3-9D2186CE71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74163" y="4851400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52</a:t>
            </a:r>
            <a:endParaRPr lang="en-CA" altLang="en-US" sz="1600" i="0" dirty="0"/>
          </a:p>
        </p:txBody>
      </p:sp>
      <p:sp>
        <p:nvSpPr>
          <p:cNvPr id="157" name="Text Box 31">
            <a:extLst>
              <a:ext uri="{FF2B5EF4-FFF2-40B4-BE49-F238E27FC236}">
                <a16:creationId xmlns:a16="http://schemas.microsoft.com/office/drawing/2014/main" id="{6E36229C-999C-4F8F-9674-2421B3B85F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160329" y="48684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52</a:t>
            </a:r>
            <a:endParaRPr lang="en-CA" altLang="en-US" sz="1600" i="0" dirty="0"/>
          </a:p>
        </p:txBody>
      </p:sp>
      <p:sp>
        <p:nvSpPr>
          <p:cNvPr id="132" name="Text Box 31">
            <a:extLst>
              <a:ext uri="{FF2B5EF4-FFF2-40B4-BE49-F238E27FC236}">
                <a16:creationId xmlns:a16="http://schemas.microsoft.com/office/drawing/2014/main" id="{EF17884F-F20E-4940-B933-C0FE995416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5800" y="24173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98,52</a:t>
            </a:r>
            <a:endParaRPr lang="en-CA" altLang="en-US" sz="1600" i="0" dirty="0"/>
          </a:p>
        </p:txBody>
      </p:sp>
      <p:sp>
        <p:nvSpPr>
          <p:cNvPr id="133" name="Text Box 31">
            <a:extLst>
              <a:ext uri="{FF2B5EF4-FFF2-40B4-BE49-F238E27FC236}">
                <a16:creationId xmlns:a16="http://schemas.microsoft.com/office/drawing/2014/main" id="{3D5D04B2-93B8-4EA9-870E-F936A165BB7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02500" y="42715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</a:t>
            </a:r>
            <a:endParaRPr lang="en-CA" altLang="en-US" sz="1600" i="0" dirty="0"/>
          </a:p>
        </p:txBody>
      </p:sp>
      <p:sp>
        <p:nvSpPr>
          <p:cNvPr id="101" name="Text Box 31">
            <a:extLst>
              <a:ext uri="{FF2B5EF4-FFF2-40B4-BE49-F238E27FC236}">
                <a16:creationId xmlns:a16="http://schemas.microsoft.com/office/drawing/2014/main" id="{C28DFEF0-3BD3-448F-892D-81FB0B7DE5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2943" y="3522246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</a:t>
            </a:r>
            <a:endParaRPr lang="en-CA" altLang="en-US" sz="1600" i="0" dirty="0"/>
          </a:p>
        </p:txBody>
      </p:sp>
      <p:sp>
        <p:nvSpPr>
          <p:cNvPr id="103" name="Text Box 31">
            <a:extLst>
              <a:ext uri="{FF2B5EF4-FFF2-40B4-BE49-F238E27FC236}">
                <a16:creationId xmlns:a16="http://schemas.microsoft.com/office/drawing/2014/main" id="{0AE5ACBF-3398-4575-90DD-DA336717B6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48500" y="3759200"/>
            <a:ext cx="389850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98</a:t>
            </a:r>
            <a:endParaRPr lang="en-CA" altLang="en-US" sz="1600" i="0" dirty="0"/>
          </a:p>
        </p:txBody>
      </p:sp>
      <p:sp>
        <p:nvSpPr>
          <p:cNvPr id="105" name="Text Box 31">
            <a:extLst>
              <a:ext uri="{FF2B5EF4-FFF2-40B4-BE49-F238E27FC236}">
                <a16:creationId xmlns:a16="http://schemas.microsoft.com/office/drawing/2014/main" id="{BAD084EA-4315-4B17-920B-CE224146C8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5800" y="4474746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52,98</a:t>
            </a:r>
            <a:endParaRPr lang="en-CA" altLang="en-US" sz="1600" i="0" dirty="0"/>
          </a:p>
        </p:txBody>
      </p:sp>
      <p:sp>
        <p:nvSpPr>
          <p:cNvPr id="106" name="Text Box 31">
            <a:extLst>
              <a:ext uri="{FF2B5EF4-FFF2-40B4-BE49-F238E27FC236}">
                <a16:creationId xmlns:a16="http://schemas.microsoft.com/office/drawing/2014/main" id="{0E027BBF-46A5-4394-96FB-9FB27A808B9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35800" y="2628900"/>
            <a:ext cx="64633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52,98</a:t>
            </a:r>
            <a:endParaRPr lang="en-CA" altLang="en-US" sz="1600" i="0" dirty="0"/>
          </a:p>
        </p:txBody>
      </p:sp>
      <p:sp>
        <p:nvSpPr>
          <p:cNvPr id="107" name="Text Box 31">
            <a:extLst>
              <a:ext uri="{FF2B5EF4-FFF2-40B4-BE49-F238E27FC236}">
                <a16:creationId xmlns:a16="http://schemas.microsoft.com/office/drawing/2014/main" id="{DACF8D38-ADF1-45B7-8ACC-071BA9632A9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1100" y="2146300"/>
            <a:ext cx="902811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25,31,88</a:t>
            </a:r>
            <a:endParaRPr lang="en-CA" altLang="en-US" sz="1600" i="0" dirty="0"/>
          </a:p>
        </p:txBody>
      </p:sp>
      <p:sp>
        <p:nvSpPr>
          <p:cNvPr id="108" name="Rectangle 107">
            <a:extLst>
              <a:ext uri="{FF2B5EF4-FFF2-40B4-BE49-F238E27FC236}">
                <a16:creationId xmlns:a16="http://schemas.microsoft.com/office/drawing/2014/main" id="{DA5A19FD-8F7E-42F1-A389-9641A1F1D961}"/>
              </a:ext>
            </a:extLst>
          </p:cNvPr>
          <p:cNvSpPr/>
          <p:nvPr/>
        </p:nvSpPr>
        <p:spPr>
          <a:xfrm>
            <a:off x="6258732" y="2882900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25,31,52,88,98</a:t>
            </a:r>
            <a:endParaRPr lang="en-CA" altLang="en-US" sz="1600" i="0" dirty="0"/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54EE4E72-E289-496F-9CCF-E6B68849506F}"/>
              </a:ext>
            </a:extLst>
          </p:cNvPr>
          <p:cNvSpPr/>
          <p:nvPr/>
        </p:nvSpPr>
        <p:spPr>
          <a:xfrm>
            <a:off x="6267728" y="546100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25,31,52,88,98</a:t>
            </a:r>
            <a:endParaRPr lang="en-CA" altLang="en-US" sz="1600" i="0" dirty="0"/>
          </a:p>
        </p:txBody>
      </p:sp>
      <p:sp>
        <p:nvSpPr>
          <p:cNvPr id="112" name="Rectangle 111">
            <a:extLst>
              <a:ext uri="{FF2B5EF4-FFF2-40B4-BE49-F238E27FC236}">
                <a16:creationId xmlns:a16="http://schemas.microsoft.com/office/drawing/2014/main" id="{EE138516-E230-48A0-B15E-FBDF8ABFD45C}"/>
              </a:ext>
            </a:extLst>
          </p:cNvPr>
          <p:cNvSpPr/>
          <p:nvPr/>
        </p:nvSpPr>
        <p:spPr>
          <a:xfrm>
            <a:off x="6810562" y="533400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159" name="Group 158">
            <a:extLst>
              <a:ext uri="{FF2B5EF4-FFF2-40B4-BE49-F238E27FC236}">
                <a16:creationId xmlns:a16="http://schemas.microsoft.com/office/drawing/2014/main" id="{AC0C635E-E7EB-4829-9671-85812AC8BBA8}"/>
              </a:ext>
            </a:extLst>
          </p:cNvPr>
          <p:cNvGrpSpPr/>
          <p:nvPr/>
        </p:nvGrpSpPr>
        <p:grpSpPr>
          <a:xfrm>
            <a:off x="4696357" y="3797300"/>
            <a:ext cx="2974443" cy="996631"/>
            <a:chOff x="4696357" y="5397501"/>
            <a:chExt cx="2974443" cy="996631"/>
          </a:xfrm>
        </p:grpSpPr>
        <p:grpSp>
          <p:nvGrpSpPr>
            <p:cNvPr id="160" name="Group 28">
              <a:extLst>
                <a:ext uri="{FF2B5EF4-FFF2-40B4-BE49-F238E27FC236}">
                  <a16:creationId xmlns:a16="http://schemas.microsoft.com/office/drawing/2014/main" id="{6F606994-20D8-4063-9BCC-098B8B2D71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6357" y="6163944"/>
              <a:ext cx="609600" cy="230188"/>
              <a:chOff x="672" y="2016"/>
              <a:chExt cx="5040" cy="1201"/>
            </a:xfrm>
          </p:grpSpPr>
          <p:sp>
            <p:nvSpPr>
              <p:cNvPr id="166" name="Freeform 22">
                <a:extLst>
                  <a:ext uri="{FF2B5EF4-FFF2-40B4-BE49-F238E27FC236}">
                    <a16:creationId xmlns:a16="http://schemas.microsoft.com/office/drawing/2014/main" id="{380403B0-6547-4C27-8539-15324FAE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7" name="Freeform 23">
                <a:extLst>
                  <a:ext uri="{FF2B5EF4-FFF2-40B4-BE49-F238E27FC236}">
                    <a16:creationId xmlns:a16="http://schemas.microsoft.com/office/drawing/2014/main" id="{8546B1F4-305A-41D4-9DE2-A8A26DAE2E5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8" name="Freeform 24">
                <a:extLst>
                  <a:ext uri="{FF2B5EF4-FFF2-40B4-BE49-F238E27FC236}">
                    <a16:creationId xmlns:a16="http://schemas.microsoft.com/office/drawing/2014/main" id="{7B7B4AFC-4166-4E30-94B7-588B3D371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61" name="Oval 160">
              <a:extLst>
                <a:ext uri="{FF2B5EF4-FFF2-40B4-BE49-F238E27FC236}">
                  <a16:creationId xmlns:a16="http://schemas.microsoft.com/office/drawing/2014/main" id="{E768A283-37FF-4B5C-927C-8CB0934F2124}"/>
                </a:ext>
              </a:extLst>
            </p:cNvPr>
            <p:cNvSpPr/>
            <p:nvPr/>
          </p:nvSpPr>
          <p:spPr bwMode="auto">
            <a:xfrm>
              <a:off x="7061201" y="5397501"/>
              <a:ext cx="396350" cy="300454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65" name="Oval 164">
              <a:extLst>
                <a:ext uri="{FF2B5EF4-FFF2-40B4-BE49-F238E27FC236}">
                  <a16:creationId xmlns:a16="http://schemas.microsoft.com/office/drawing/2014/main" id="{43A6CB6D-0404-410E-9095-859BC21143D2}"/>
                </a:ext>
              </a:extLst>
            </p:cNvPr>
            <p:cNvSpPr/>
            <p:nvPr/>
          </p:nvSpPr>
          <p:spPr bwMode="auto">
            <a:xfrm>
              <a:off x="7274450" y="5897146"/>
              <a:ext cx="396350" cy="300454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grpSp>
        <p:nvGrpSpPr>
          <p:cNvPr id="169" name="Group 168">
            <a:extLst>
              <a:ext uri="{FF2B5EF4-FFF2-40B4-BE49-F238E27FC236}">
                <a16:creationId xmlns:a16="http://schemas.microsoft.com/office/drawing/2014/main" id="{C5BD2A74-7F84-424B-B3A5-0CD11304D88A}"/>
              </a:ext>
            </a:extLst>
          </p:cNvPr>
          <p:cNvGrpSpPr/>
          <p:nvPr/>
        </p:nvGrpSpPr>
        <p:grpSpPr>
          <a:xfrm>
            <a:off x="4696357" y="2197100"/>
            <a:ext cx="2918573" cy="969545"/>
            <a:chOff x="4696357" y="5424587"/>
            <a:chExt cx="2918573" cy="969545"/>
          </a:xfrm>
        </p:grpSpPr>
        <p:grpSp>
          <p:nvGrpSpPr>
            <p:cNvPr id="170" name="Group 28">
              <a:extLst>
                <a:ext uri="{FF2B5EF4-FFF2-40B4-BE49-F238E27FC236}">
                  <a16:creationId xmlns:a16="http://schemas.microsoft.com/office/drawing/2014/main" id="{C98EE37A-5D6F-465C-B8E8-521CAB9286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696357" y="6163944"/>
              <a:ext cx="609600" cy="230188"/>
              <a:chOff x="672" y="2016"/>
              <a:chExt cx="5040" cy="1201"/>
            </a:xfrm>
          </p:grpSpPr>
          <p:sp>
            <p:nvSpPr>
              <p:cNvPr id="173" name="Freeform 22">
                <a:extLst>
                  <a:ext uri="{FF2B5EF4-FFF2-40B4-BE49-F238E27FC236}">
                    <a16:creationId xmlns:a16="http://schemas.microsoft.com/office/drawing/2014/main" id="{72E7B0BF-150D-464E-AD5A-1AFF89D5A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" name="Freeform 23">
                <a:extLst>
                  <a:ext uri="{FF2B5EF4-FFF2-40B4-BE49-F238E27FC236}">
                    <a16:creationId xmlns:a16="http://schemas.microsoft.com/office/drawing/2014/main" id="{739B7BD4-9285-441C-B0E0-A947A9D5999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" name="Freeform 24">
                <a:extLst>
                  <a:ext uri="{FF2B5EF4-FFF2-40B4-BE49-F238E27FC236}">
                    <a16:creationId xmlns:a16="http://schemas.microsoft.com/office/drawing/2014/main" id="{051ED531-4F5C-4928-9E77-F5854A646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175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1" name="Oval 170">
              <a:extLst>
                <a:ext uri="{FF2B5EF4-FFF2-40B4-BE49-F238E27FC236}">
                  <a16:creationId xmlns:a16="http://schemas.microsoft.com/office/drawing/2014/main" id="{DCE5D777-AD23-42E1-BC17-4AFCEA992E6B}"/>
                </a:ext>
              </a:extLst>
            </p:cNvPr>
            <p:cNvSpPr/>
            <p:nvPr/>
          </p:nvSpPr>
          <p:spPr bwMode="auto">
            <a:xfrm>
              <a:off x="6273800" y="5424587"/>
              <a:ext cx="890111" cy="258345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172" name="Oval 171">
              <a:extLst>
                <a:ext uri="{FF2B5EF4-FFF2-40B4-BE49-F238E27FC236}">
                  <a16:creationId xmlns:a16="http://schemas.microsoft.com/office/drawing/2014/main" id="{76AA4C5F-7F6B-41D5-B16A-9412FBF0BD15}"/>
                </a:ext>
              </a:extLst>
            </p:cNvPr>
            <p:cNvSpPr/>
            <p:nvPr/>
          </p:nvSpPr>
          <p:spPr bwMode="auto">
            <a:xfrm>
              <a:off x="7058549" y="5894486"/>
              <a:ext cx="556381" cy="296445"/>
            </a:xfrm>
            <a:prstGeom prst="ellipse">
              <a:avLst/>
            </a:prstGeom>
            <a:noFill/>
            <a:ln w="3175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</p:grpSp>
      <p:sp>
        <p:nvSpPr>
          <p:cNvPr id="176" name="Text Box 31">
            <a:extLst>
              <a:ext uri="{FF2B5EF4-FFF2-40B4-BE49-F238E27FC236}">
                <a16:creationId xmlns:a16="http://schemas.microsoft.com/office/drawing/2014/main" id="{F26C9E3A-310E-4754-9AAF-A5F9F7A1CB7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4500146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  <p:sp>
        <p:nvSpPr>
          <p:cNvPr id="177" name="Text Box 31">
            <a:extLst>
              <a:ext uri="{FF2B5EF4-FFF2-40B4-BE49-F238E27FC236}">
                <a16:creationId xmlns:a16="http://schemas.microsoft.com/office/drawing/2014/main" id="{35B93376-3199-4DF9-8943-8FF75DCDFA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2895600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  <p:sp>
        <p:nvSpPr>
          <p:cNvPr id="178" name="Text Box 31">
            <a:extLst>
              <a:ext uri="{FF2B5EF4-FFF2-40B4-BE49-F238E27FC236}">
                <a16:creationId xmlns:a16="http://schemas.microsoft.com/office/drawing/2014/main" id="{9AFFE879-5953-4880-BB1E-C9D2282FC0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73600" y="4902200"/>
            <a:ext cx="744114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>
                <a:solidFill>
                  <a:srgbClr val="FF0000"/>
                </a:solidFill>
              </a:rPr>
              <a:t>Return</a:t>
            </a:r>
            <a:endParaRPr lang="en-CA" altLang="en-US" sz="1600" i="0" dirty="0">
              <a:solidFill>
                <a:srgbClr val="FF0000"/>
              </a:solidFill>
            </a:endParaRPr>
          </a:p>
        </p:txBody>
      </p:sp>
      <p:sp>
        <p:nvSpPr>
          <p:cNvPr id="179" name="Text Box 31">
            <a:extLst>
              <a:ext uri="{FF2B5EF4-FFF2-40B4-BE49-F238E27FC236}">
                <a16:creationId xmlns:a16="http://schemas.microsoft.com/office/drawing/2014/main" id="{DEE79A98-929B-43A7-BC27-5BA3E026D0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725" y="38100"/>
            <a:ext cx="26981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88,31,25,98,52,62,79,14,30,23</a:t>
            </a:r>
            <a:endParaRPr lang="en-CA" altLang="en-US" sz="1600" i="0" dirty="0"/>
          </a:p>
        </p:txBody>
      </p:sp>
    </p:spTree>
    <p:extLst>
      <p:ext uri="{BB962C8B-B14F-4D97-AF65-F5344CB8AC3E}">
        <p14:creationId xmlns:p14="http://schemas.microsoft.com/office/powerpoint/2010/main" val="40332676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1" presetID="1" presetClass="exit" presetSubtype="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7" fill="hold">
                      <p:stCondLst>
                        <p:cond delay="indefinite"/>
                      </p:stCondLst>
                      <p:childTnLst>
                        <p:par>
                          <p:cTn id="108" fill="hold">
                            <p:stCondLst>
                              <p:cond delay="0"/>
                            </p:stCondLst>
                            <p:childTnLst>
                              <p:par>
                                <p:cTn id="10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7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49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3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5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4" grpId="0" animBg="1"/>
      <p:bldP spid="70" grpId="0"/>
      <p:bldP spid="76" grpId="0"/>
      <p:bldP spid="79" grpId="0"/>
      <p:bldP spid="79" grpId="1"/>
      <p:bldP spid="100" grpId="0"/>
      <p:bldP spid="102" grpId="0"/>
      <p:bldP spid="102" grpId="1"/>
      <p:bldP spid="104" grpId="0"/>
      <p:bldP spid="104" grpId="1"/>
      <p:bldP spid="104" grpId="2"/>
      <p:bldP spid="156" grpId="0"/>
      <p:bldP spid="156" grpId="1"/>
      <p:bldP spid="157" grpId="0"/>
      <p:bldP spid="157" grpId="1"/>
      <p:bldP spid="132" grpId="0"/>
      <p:bldP spid="133" grpId="0"/>
      <p:bldP spid="133" grpId="1"/>
      <p:bldP spid="101" grpId="0"/>
      <p:bldP spid="103" grpId="0"/>
      <p:bldP spid="105" grpId="0"/>
      <p:bldP spid="105" grpId="1"/>
      <p:bldP spid="106" grpId="0"/>
      <p:bldP spid="106" grpId="1"/>
      <p:bldP spid="107" grpId="0"/>
      <p:bldP spid="108" grpId="0"/>
      <p:bldP spid="108" grpId="1"/>
      <p:bldP spid="109" grpId="0"/>
      <p:bldP spid="112" grpId="0"/>
      <p:bldP spid="176" grpId="0"/>
      <p:bldP spid="176" grpId="1"/>
      <p:bldP spid="177" grpId="0"/>
      <p:bldP spid="177" grpId="1"/>
      <p:bldP spid="178" grpId="0"/>
      <p:bldP spid="178" grpId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Footer Placeholder 16"/>
          <p:cNvSpPr>
            <a:spLocks noGrp="1"/>
          </p:cNvSpPr>
          <p:nvPr>
            <p:ph type="ftr" sz="quarter" idx="11"/>
          </p:nvPr>
        </p:nvSpPr>
        <p:spPr>
          <a:xfrm>
            <a:off x="3124200" y="64770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r>
              <a:rPr lang="en-US" sz="1400" b="1" i="1" dirty="0" err="1"/>
              <a:t>Andranik</a:t>
            </a:r>
            <a:r>
              <a:rPr lang="en-US" sz="1400" b="1" i="1" dirty="0"/>
              <a:t> </a:t>
            </a:r>
            <a:r>
              <a:rPr lang="en-US" sz="1400" b="1" i="1" dirty="0" err="1"/>
              <a:t>Mirzaian</a:t>
            </a:r>
            <a:endParaRPr lang="en-US" sz="1400" b="1" dirty="0"/>
          </a:p>
        </p:txBody>
      </p:sp>
      <p:pic>
        <p:nvPicPr>
          <p:cNvPr id="48135" name="Picture 4"/>
          <p:cNvPicPr>
            <a:picLocks noChangeAspect="1" noChangeArrowheads="1"/>
          </p:cNvPicPr>
          <p:nvPr/>
        </p:nvPicPr>
        <p:blipFill>
          <a:blip r:embed="rId3" cstate="print">
            <a:duotone>
              <a:prstClr val="black"/>
              <a:srgbClr val="D9C3A5">
                <a:tint val="50000"/>
                <a:satMod val="180000"/>
              </a:srgbClr>
            </a:duotone>
          </a:blip>
          <a:srcRect/>
          <a:stretch>
            <a:fillRect/>
          </a:stretch>
        </p:blipFill>
        <p:spPr bwMode="auto">
          <a:xfrm>
            <a:off x="381000" y="1905000"/>
            <a:ext cx="4800600" cy="34163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3485794" y="58738"/>
            <a:ext cx="283122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 dirty="0">
                <a:solidFill>
                  <a:schemeClr val="tx2"/>
                </a:solidFill>
              </a:rPr>
              <a:t>Draw Ruler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209800" y="1134070"/>
            <a:ext cx="6858000" cy="1888530"/>
            <a:chOff x="2209800" y="1134070"/>
            <a:chExt cx="6858000" cy="1888530"/>
          </a:xfrm>
        </p:grpSpPr>
        <p:sp>
          <p:nvSpPr>
            <p:cNvPr id="16392" name="Oval 6"/>
            <p:cNvSpPr>
              <a:spLocks noChangeArrowheads="1"/>
            </p:cNvSpPr>
            <p:nvPr/>
          </p:nvSpPr>
          <p:spPr bwMode="auto">
            <a:xfrm>
              <a:off x="2209800" y="2730500"/>
              <a:ext cx="609600" cy="2921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5" name="Line 9"/>
            <p:cNvSpPr>
              <a:spLocks noChangeShapeType="1"/>
            </p:cNvSpPr>
            <p:nvPr/>
          </p:nvSpPr>
          <p:spPr bwMode="auto">
            <a:xfrm flipH="1">
              <a:off x="2819400" y="1371600"/>
              <a:ext cx="2667000" cy="15113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" name="Rectangle 5"/>
            <p:cNvSpPr>
              <a:spLocks noChangeArrowheads="1"/>
            </p:cNvSpPr>
            <p:nvPr/>
          </p:nvSpPr>
          <p:spPr bwMode="auto">
            <a:xfrm>
              <a:off x="5486400" y="1134070"/>
              <a:ext cx="3581400" cy="92333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drawLine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( location, length ) </a:t>
              </a: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  put curser at location</a:t>
              </a: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  loop j = 1..length   print(“-”)</a:t>
              </a:r>
            </a:p>
          </p:txBody>
        </p:sp>
      </p:grpSp>
      <p:sp>
        <p:nvSpPr>
          <p:cNvPr id="18" name="Rectangle 17"/>
          <p:cNvSpPr/>
          <p:nvPr/>
        </p:nvSpPr>
        <p:spPr>
          <a:xfrm>
            <a:off x="6705600" y="926068"/>
            <a:ext cx="1207382" cy="36933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800" i="0" dirty="0">
                <a:solidFill>
                  <a:srgbClr val="FF0000"/>
                </a:solidFill>
                <a:sym typeface="Symbol"/>
              </a:rPr>
              <a:t>1/4</a:t>
            </a:r>
            <a:r>
              <a:rPr lang="en-US" sz="1800" i="0" dirty="0">
                <a:solidFill>
                  <a:srgbClr val="FF0000"/>
                </a:solidFill>
              </a:rPr>
              <a:t>,       3</a:t>
            </a:r>
            <a:endParaRPr lang="en-US" sz="18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541011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8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8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>
            <a:extLst>
              <a:ext uri="{FF2B5EF4-FFF2-40B4-BE49-F238E27FC236}">
                <a16:creationId xmlns:a16="http://schemas.microsoft.com/office/drawing/2014/main" id="{17D35429-72D7-4E3B-B7D4-8C9A3C50356D}"/>
              </a:ext>
            </a:extLst>
          </p:cNvPr>
          <p:cNvSpPr/>
          <p:nvPr/>
        </p:nvSpPr>
        <p:spPr>
          <a:xfrm>
            <a:off x="76200" y="2855655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6C630E24-B84E-4CC2-8638-3ADC867FBB63}"/>
              </a:ext>
            </a:extLst>
          </p:cNvPr>
          <p:cNvGrpSpPr/>
          <p:nvPr/>
        </p:nvGrpSpPr>
        <p:grpSpPr>
          <a:xfrm>
            <a:off x="5410199" y="38100"/>
            <a:ext cx="3559175" cy="1587499"/>
            <a:chOff x="5410199" y="609600"/>
            <a:chExt cx="3559175" cy="1587499"/>
          </a:xfrm>
        </p:grpSpPr>
        <p:sp>
          <p:nvSpPr>
            <p:cNvPr id="116742" name="Rectangle 3"/>
            <p:cNvSpPr>
              <a:spLocks noChangeArrowheads="1"/>
            </p:cNvSpPr>
            <p:nvPr/>
          </p:nvSpPr>
          <p:spPr bwMode="auto">
            <a:xfrm>
              <a:off x="5410199" y="609601"/>
              <a:ext cx="3559175" cy="15874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6743" name="Text Box 4"/>
            <p:cNvSpPr txBox="1">
              <a:spLocks noChangeArrowheads="1"/>
            </p:cNvSpPr>
            <p:nvPr/>
          </p:nvSpPr>
          <p:spPr bwMode="auto">
            <a:xfrm>
              <a:off x="5410200" y="609600"/>
              <a:ext cx="882650" cy="15700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sortedL</a:t>
              </a:r>
              <a:endParaRPr lang="en-US" altLang="en-US" sz="16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 err="1"/>
                <a:t>sortedR</a:t>
              </a:r>
              <a:endParaRPr lang="en-US" altLang="en-US" sz="20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sorted  </a:t>
              </a:r>
            </a:p>
          </p:txBody>
        </p:sp>
        <p:sp>
          <p:nvSpPr>
            <p:cNvPr id="10" name="Text Box 4">
              <a:extLst>
                <a:ext uri="{FF2B5EF4-FFF2-40B4-BE49-F238E27FC236}">
                  <a16:creationId xmlns:a16="http://schemas.microsoft.com/office/drawing/2014/main" id="{A98095CC-E170-440A-9106-6EEF6AC34D7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650" y="614740"/>
              <a:ext cx="300082" cy="156966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dirty="0"/>
                <a:t>=</a:t>
              </a:r>
            </a:p>
          </p:txBody>
        </p:sp>
      </p:grpSp>
      <p:sp>
        <p:nvSpPr>
          <p:cNvPr id="13" name="Text Box 31">
            <a:extLst>
              <a:ext uri="{FF2B5EF4-FFF2-40B4-BE49-F238E27FC236}">
                <a16:creationId xmlns:a16="http://schemas.microsoft.com/office/drawing/2014/main" id="{6662BE89-CD94-48C5-B1D2-782D46B390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68025" y="309146"/>
            <a:ext cx="1415772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</a:t>
            </a:r>
            <a:endParaRPr lang="en-CA" altLang="en-US" sz="1600" i="0" dirty="0"/>
          </a:p>
        </p:txBody>
      </p:sp>
      <p:pic>
        <p:nvPicPr>
          <p:cNvPr id="17" name="Picture 5" descr="j0116172">
            <a:extLst>
              <a:ext uri="{FF2B5EF4-FFF2-40B4-BE49-F238E27FC236}">
                <a16:creationId xmlns:a16="http://schemas.microsoft.com/office/drawing/2014/main" id="{D989BD5D-1A65-48EE-B0EF-D733EB170A5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1311" y="955500"/>
            <a:ext cx="3938619" cy="833355"/>
          </a:xfrm>
          <a:prstGeom prst="wedgeRectCallout">
            <a:avLst>
              <a:gd name="adj1" fmla="val -42934"/>
              <a:gd name="adj2" fmla="val -6361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Lets trace out the execution </a:t>
            </a:r>
            <a:br>
              <a:rPr lang="en-US" altLang="en-US" sz="2400" i="0" dirty="0"/>
            </a:br>
            <a:r>
              <a:rPr lang="en-US" altLang="en-US" sz="2400" i="0" dirty="0"/>
              <a:t>on a computer.</a:t>
            </a:r>
          </a:p>
        </p:txBody>
      </p: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Frames</a:t>
            </a:r>
          </a:p>
        </p:txBody>
      </p:sp>
      <p:grpSp>
        <p:nvGrpSpPr>
          <p:cNvPr id="42" name="Group 98">
            <a:extLst>
              <a:ext uri="{FF2B5EF4-FFF2-40B4-BE49-F238E27FC236}">
                <a16:creationId xmlns:a16="http://schemas.microsoft.com/office/drawing/2014/main" id="{BB125817-2CEE-4492-89B9-5E9EB228927B}"/>
              </a:ext>
            </a:extLst>
          </p:cNvPr>
          <p:cNvGrpSpPr>
            <a:grpSpLocks/>
          </p:cNvGrpSpPr>
          <p:nvPr/>
        </p:nvGrpSpPr>
        <p:grpSpPr bwMode="auto">
          <a:xfrm>
            <a:off x="4876800" y="571500"/>
            <a:ext cx="457200" cy="914400"/>
            <a:chOff x="2432" y="1328"/>
            <a:chExt cx="906" cy="2075"/>
          </a:xfrm>
        </p:grpSpPr>
        <p:sp>
          <p:nvSpPr>
            <p:cNvPr id="43" name="Freeform 99">
              <a:extLst>
                <a:ext uri="{FF2B5EF4-FFF2-40B4-BE49-F238E27FC236}">
                  <a16:creationId xmlns:a16="http://schemas.microsoft.com/office/drawing/2014/main" id="{46D3BA7F-44A3-4131-8C93-DD18D02A5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00">
              <a:extLst>
                <a:ext uri="{FF2B5EF4-FFF2-40B4-BE49-F238E27FC236}">
                  <a16:creationId xmlns:a16="http://schemas.microsoft.com/office/drawing/2014/main" id="{ACDEEFED-8116-4B3F-8970-29C7AC63F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101">
              <a:extLst>
                <a:ext uri="{FF2B5EF4-FFF2-40B4-BE49-F238E27FC236}">
                  <a16:creationId xmlns:a16="http://schemas.microsoft.com/office/drawing/2014/main" id="{F6515F9C-F4AC-4914-8474-38BDB8BDD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102">
              <a:extLst>
                <a:ext uri="{FF2B5EF4-FFF2-40B4-BE49-F238E27FC236}">
                  <a16:creationId xmlns:a16="http://schemas.microsoft.com/office/drawing/2014/main" id="{A25B793D-41DE-4AF6-8F47-CEE3D6993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7" name="Freeform 103">
              <a:extLst>
                <a:ext uri="{FF2B5EF4-FFF2-40B4-BE49-F238E27FC236}">
                  <a16:creationId xmlns:a16="http://schemas.microsoft.com/office/drawing/2014/main" id="{8D3102C0-EADB-4348-AEAD-8855DB77D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8" name="Freeform 104">
              <a:extLst>
                <a:ext uri="{FF2B5EF4-FFF2-40B4-BE49-F238E27FC236}">
                  <a16:creationId xmlns:a16="http://schemas.microsoft.com/office/drawing/2014/main" id="{9F909563-2E0F-42B0-8EDB-5C23EFA5D7D7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35" name="Rectangle 6">
            <a:extLst>
              <a:ext uri="{FF2B5EF4-FFF2-40B4-BE49-F238E27FC236}">
                <a16:creationId xmlns:a16="http://schemas.microsoft.com/office/drawing/2014/main" id="{138CF0BA-45A3-4B81-8D6D-16B5B5F1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4000" y="-241300"/>
            <a:ext cx="22199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i="0" kern="0" dirty="0"/>
              <a:t>Stack of </a:t>
            </a:r>
          </a:p>
        </p:txBody>
      </p:sp>
      <p:sp>
        <p:nvSpPr>
          <p:cNvPr id="109" name="Rectangle 108">
            <a:extLst>
              <a:ext uri="{FF2B5EF4-FFF2-40B4-BE49-F238E27FC236}">
                <a16:creationId xmlns:a16="http://schemas.microsoft.com/office/drawing/2014/main" id="{54EE4E72-E289-496F-9CCF-E6B68849506F}"/>
              </a:ext>
            </a:extLst>
          </p:cNvPr>
          <p:cNvSpPr/>
          <p:nvPr/>
        </p:nvSpPr>
        <p:spPr>
          <a:xfrm>
            <a:off x="6267728" y="546100"/>
            <a:ext cx="1415772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25,31,52,88,98</a:t>
            </a:r>
            <a:endParaRPr lang="en-CA" altLang="en-US" sz="1600" i="0" dirty="0"/>
          </a:p>
        </p:txBody>
      </p:sp>
      <p:sp>
        <p:nvSpPr>
          <p:cNvPr id="110" name="Text Box 31">
            <a:extLst>
              <a:ext uri="{FF2B5EF4-FFF2-40B4-BE49-F238E27FC236}">
                <a16:creationId xmlns:a16="http://schemas.microsoft.com/office/drawing/2014/main" id="{B35CF093-DA16-4A28-BAFE-158F77327D0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49932" y="766346"/>
            <a:ext cx="146706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62,79,14,30,23</a:t>
            </a:r>
            <a:endParaRPr lang="en-CA" altLang="en-US" sz="1600" i="0" dirty="0"/>
          </a:p>
        </p:txBody>
      </p:sp>
      <p:sp>
        <p:nvSpPr>
          <p:cNvPr id="111" name="Rectangle 110">
            <a:extLst>
              <a:ext uri="{FF2B5EF4-FFF2-40B4-BE49-F238E27FC236}">
                <a16:creationId xmlns:a16="http://schemas.microsoft.com/office/drawing/2014/main" id="{95ABE486-7254-41E8-BB29-CD18946494AA}"/>
              </a:ext>
            </a:extLst>
          </p:cNvPr>
          <p:cNvSpPr/>
          <p:nvPr/>
        </p:nvSpPr>
        <p:spPr>
          <a:xfrm>
            <a:off x="8067862" y="982246"/>
            <a:ext cx="276038" cy="338554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1600" i="0" dirty="0"/>
              <a:t>?</a:t>
            </a:r>
            <a:endParaRPr lang="en-CA" altLang="en-US" sz="1600" i="0" dirty="0"/>
          </a:p>
        </p:txBody>
      </p:sp>
      <p:grpSp>
        <p:nvGrpSpPr>
          <p:cNvPr id="113" name="Group 112">
            <a:extLst>
              <a:ext uri="{FF2B5EF4-FFF2-40B4-BE49-F238E27FC236}">
                <a16:creationId xmlns:a16="http://schemas.microsoft.com/office/drawing/2014/main" id="{43088B43-1A02-4BF4-A418-BEA8DAADE31C}"/>
              </a:ext>
            </a:extLst>
          </p:cNvPr>
          <p:cNvGrpSpPr/>
          <p:nvPr/>
        </p:nvGrpSpPr>
        <p:grpSpPr>
          <a:xfrm>
            <a:off x="5273614" y="2201958"/>
            <a:ext cx="2955986" cy="1077407"/>
            <a:chOff x="15758" y="4776138"/>
            <a:chExt cx="2955986" cy="1077407"/>
          </a:xfrm>
        </p:grpSpPr>
        <p:grpSp>
          <p:nvGrpSpPr>
            <p:cNvPr id="114" name="Group 29">
              <a:extLst>
                <a:ext uri="{FF2B5EF4-FFF2-40B4-BE49-F238E27FC236}">
                  <a16:creationId xmlns:a16="http://schemas.microsoft.com/office/drawing/2014/main" id="{B5027638-092E-44E8-8456-DA9D4A2B4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8" y="4776138"/>
              <a:ext cx="889000" cy="1077407"/>
              <a:chOff x="2065" y="1551"/>
              <a:chExt cx="1628" cy="1988"/>
            </a:xfrm>
          </p:grpSpPr>
          <p:sp>
            <p:nvSpPr>
              <p:cNvPr id="116" name="Freeform 30">
                <a:extLst>
                  <a:ext uri="{FF2B5EF4-FFF2-40B4-BE49-F238E27FC236}">
                    <a16:creationId xmlns:a16="http://schemas.microsoft.com/office/drawing/2014/main" id="{BB629034-32CC-4CF7-A2CA-1399EA7226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31">
                <a:extLst>
                  <a:ext uri="{FF2B5EF4-FFF2-40B4-BE49-F238E27FC236}">
                    <a16:creationId xmlns:a16="http://schemas.microsoft.com/office/drawing/2014/main" id="{AE67233E-286A-4428-919E-030CD678A2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Freeform 32">
                <a:extLst>
                  <a:ext uri="{FF2B5EF4-FFF2-40B4-BE49-F238E27FC236}">
                    <a16:creationId xmlns:a16="http://schemas.microsoft.com/office/drawing/2014/main" id="{5A31EA92-54FA-4C1E-B7C1-10747F86E9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Freeform 33">
                <a:extLst>
                  <a:ext uri="{FF2B5EF4-FFF2-40B4-BE49-F238E27FC236}">
                    <a16:creationId xmlns:a16="http://schemas.microsoft.com/office/drawing/2014/main" id="{894375B9-E4C1-4801-A285-D2E505C81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Freeform 34">
                <a:extLst>
                  <a:ext uri="{FF2B5EF4-FFF2-40B4-BE49-F238E27FC236}">
                    <a16:creationId xmlns:a16="http://schemas.microsoft.com/office/drawing/2014/main" id="{0283256B-D73E-4398-9310-C7A0934CF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" name="Freeform 35">
                <a:extLst>
                  <a:ext uri="{FF2B5EF4-FFF2-40B4-BE49-F238E27FC236}">
                    <a16:creationId xmlns:a16="http://schemas.microsoft.com/office/drawing/2014/main" id="{A76219A1-36DB-4189-8642-4ABC037A4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2" name="Freeform 36">
                <a:extLst>
                  <a:ext uri="{FF2B5EF4-FFF2-40B4-BE49-F238E27FC236}">
                    <a16:creationId xmlns:a16="http://schemas.microsoft.com/office/drawing/2014/main" id="{235380C0-859B-4BED-B7B6-467B4C6BC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3" name="Freeform 37">
                <a:extLst>
                  <a:ext uri="{FF2B5EF4-FFF2-40B4-BE49-F238E27FC236}">
                    <a16:creationId xmlns:a16="http://schemas.microsoft.com/office/drawing/2014/main" id="{9C802910-DCFB-4FB0-8181-20A1B82CC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4" name="Freeform 38">
                <a:extLst>
                  <a:ext uri="{FF2B5EF4-FFF2-40B4-BE49-F238E27FC236}">
                    <a16:creationId xmlns:a16="http://schemas.microsoft.com/office/drawing/2014/main" id="{32F1F824-92B0-45AF-939B-D23785C71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39">
                <a:extLst>
                  <a:ext uri="{FF2B5EF4-FFF2-40B4-BE49-F238E27FC236}">
                    <a16:creationId xmlns:a16="http://schemas.microsoft.com/office/drawing/2014/main" id="{6EAFBAA2-86E9-42B1-81A9-20B4A4033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Freeform 40">
                <a:extLst>
                  <a:ext uri="{FF2B5EF4-FFF2-40B4-BE49-F238E27FC236}">
                    <a16:creationId xmlns:a16="http://schemas.microsoft.com/office/drawing/2014/main" id="{F3F553E7-335A-403D-AC09-8AC3322E6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7" name="Freeform 41">
                <a:extLst>
                  <a:ext uri="{FF2B5EF4-FFF2-40B4-BE49-F238E27FC236}">
                    <a16:creationId xmlns:a16="http://schemas.microsoft.com/office/drawing/2014/main" id="{23CF1EE1-56E0-45DA-9E3F-F8977E38B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8" name="Freeform 42">
                <a:extLst>
                  <a:ext uri="{FF2B5EF4-FFF2-40B4-BE49-F238E27FC236}">
                    <a16:creationId xmlns:a16="http://schemas.microsoft.com/office/drawing/2014/main" id="{F68C5BB5-50BA-4613-AAE5-8B9EC9BA1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" name="Freeform 43">
                <a:extLst>
                  <a:ext uri="{FF2B5EF4-FFF2-40B4-BE49-F238E27FC236}">
                    <a16:creationId xmlns:a16="http://schemas.microsoft.com/office/drawing/2014/main" id="{DE0D3E68-4D62-4F8F-8DD1-3747161D3B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" name="Freeform 44">
                <a:extLst>
                  <a:ext uri="{FF2B5EF4-FFF2-40B4-BE49-F238E27FC236}">
                    <a16:creationId xmlns:a16="http://schemas.microsoft.com/office/drawing/2014/main" id="{40442D23-D89A-4599-AF14-97F2C1941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" name="Freeform 45">
                <a:extLst>
                  <a:ext uri="{FF2B5EF4-FFF2-40B4-BE49-F238E27FC236}">
                    <a16:creationId xmlns:a16="http://schemas.microsoft.com/office/drawing/2014/main" id="{7F6A58B7-7092-4493-BD6E-13380E838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" name="Freeform 46">
                <a:extLst>
                  <a:ext uri="{FF2B5EF4-FFF2-40B4-BE49-F238E27FC236}">
                    <a16:creationId xmlns:a16="http://schemas.microsoft.com/office/drawing/2014/main" id="{072DA4F6-D23E-4104-B107-D7AFFE06B4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5" name="AutoShape 35">
              <a:extLst>
                <a:ext uri="{FF2B5EF4-FFF2-40B4-BE49-F238E27FC236}">
                  <a16:creationId xmlns:a16="http://schemas.microsoft.com/office/drawing/2014/main" id="{5EE922DF-F560-404C-AFDC-C1156F116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031" y="4984604"/>
              <a:ext cx="1965713" cy="639046"/>
            </a:xfrm>
            <a:prstGeom prst="wedgeRoundRectCallout">
              <a:avLst>
                <a:gd name="adj1" fmla="val -54422"/>
                <a:gd name="adj2" fmla="val -25800"/>
                <a:gd name="adj3" fmla="val 16667"/>
              </a:avLst>
            </a:prstGeom>
            <a:noFill/>
            <a:ln w="22225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800" i="0" dirty="0" err="1"/>
                <a:t>Aaaaaaah</a:t>
              </a:r>
              <a:endParaRPr lang="en-US" altLang="en-US" sz="2800" i="0" dirty="0"/>
            </a:p>
          </p:txBody>
        </p:sp>
      </p:grpSp>
      <p:sp>
        <p:nvSpPr>
          <p:cNvPr id="151" name="AutoShape 8">
            <a:extLst>
              <a:ext uri="{FF2B5EF4-FFF2-40B4-BE49-F238E27FC236}">
                <a16:creationId xmlns:a16="http://schemas.microsoft.com/office/drawing/2014/main" id="{1005D4BE-C5F8-4783-9622-55762F86AC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87195" y="1744245"/>
            <a:ext cx="1605181" cy="457713"/>
          </a:xfrm>
          <a:prstGeom prst="wedgeRectCallout">
            <a:avLst>
              <a:gd name="adj1" fmla="val -71417"/>
              <a:gd name="adj2" fmla="val -35866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And on</a:t>
            </a:r>
          </a:p>
        </p:txBody>
      </p:sp>
      <p:sp>
        <p:nvSpPr>
          <p:cNvPr id="158" name="AutoShape 8">
            <a:extLst>
              <a:ext uri="{FF2B5EF4-FFF2-40B4-BE49-F238E27FC236}">
                <a16:creationId xmlns:a16="http://schemas.microsoft.com/office/drawing/2014/main" id="{AA9931B4-1360-4266-8F95-6119D75242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16221" y="3317737"/>
            <a:ext cx="2934402" cy="910054"/>
          </a:xfrm>
          <a:prstGeom prst="wedgeRectCallout">
            <a:avLst>
              <a:gd name="adj1" fmla="val -65318"/>
              <a:gd name="adj2" fmla="val -46631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400" i="0" dirty="0"/>
              <a:t>Humans should </a:t>
            </a:r>
            <a:r>
              <a:rPr lang="en-US" altLang="en-US" sz="2400" i="0" dirty="0">
                <a:solidFill>
                  <a:srgbClr val="FF0000"/>
                </a:solidFill>
              </a:rPr>
              <a:t>NEVER</a:t>
            </a:r>
            <a:r>
              <a:rPr lang="en-US" altLang="en-US" sz="2400" i="0" dirty="0"/>
              <a:t> do this.</a:t>
            </a:r>
          </a:p>
        </p:txBody>
      </p:sp>
      <p:sp>
        <p:nvSpPr>
          <p:cNvPr id="179" name="Text Box 31">
            <a:extLst>
              <a:ext uri="{FF2B5EF4-FFF2-40B4-BE49-F238E27FC236}">
                <a16:creationId xmlns:a16="http://schemas.microsoft.com/office/drawing/2014/main" id="{DEE79A98-929B-43A7-BC27-5BA3E026D0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80725" y="38100"/>
            <a:ext cx="2698175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88,31,25,98,52,62,79,14,30,23</a:t>
            </a:r>
            <a:endParaRPr lang="en-CA" altLang="en-US" sz="1600" i="0" dirty="0"/>
          </a:p>
        </p:txBody>
      </p:sp>
    </p:spTree>
    <p:extLst>
      <p:ext uri="{BB962C8B-B14F-4D97-AF65-F5344CB8AC3E}">
        <p14:creationId xmlns:p14="http://schemas.microsoft.com/office/powerpoint/2010/main" val="48525908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0" grpId="0"/>
      <p:bldP spid="111" grpId="0"/>
      <p:bldP spid="151" grpId="0" animBg="1"/>
      <p:bldP spid="158" grpId="0" animBg="1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Rectangle 6">
            <a:extLst>
              <a:ext uri="{FF2B5EF4-FFF2-40B4-BE49-F238E27FC236}">
                <a16:creationId xmlns:a16="http://schemas.microsoft.com/office/drawing/2014/main" id="{138CF0BA-45A3-4B81-8D6D-16B5B5F1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073" y="-241300"/>
            <a:ext cx="22199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sz="4000" i="0" kern="0" dirty="0"/>
              <a:t>Tree of 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0F400844-102E-4138-BE5E-18F7F4182C6E}"/>
              </a:ext>
            </a:extLst>
          </p:cNvPr>
          <p:cNvGrpSpPr/>
          <p:nvPr/>
        </p:nvGrpSpPr>
        <p:grpSpPr>
          <a:xfrm>
            <a:off x="2336800" y="53008"/>
            <a:ext cx="3911600" cy="1447800"/>
            <a:chOff x="2336800" y="38100"/>
            <a:chExt cx="3911600" cy="1447800"/>
          </a:xfrm>
        </p:grpSpPr>
        <p:grpSp>
          <p:nvGrpSpPr>
            <p:cNvPr id="42" name="Group 98">
              <a:extLst>
                <a:ext uri="{FF2B5EF4-FFF2-40B4-BE49-F238E27FC236}">
                  <a16:creationId xmlns:a16="http://schemas.microsoft.com/office/drawing/2014/main" id="{BB125817-2CEE-4492-89B9-5E9EB22892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6800" y="571500"/>
              <a:ext cx="457200" cy="914400"/>
              <a:chOff x="2432" y="1328"/>
              <a:chExt cx="906" cy="2075"/>
            </a:xfrm>
          </p:grpSpPr>
          <p:sp>
            <p:nvSpPr>
              <p:cNvPr id="43" name="Freeform 99">
                <a:extLst>
                  <a:ext uri="{FF2B5EF4-FFF2-40B4-BE49-F238E27FC236}">
                    <a16:creationId xmlns:a16="http://schemas.microsoft.com/office/drawing/2014/main" id="{46D3BA7F-44A3-4131-8C93-DD18D02A5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4" name="Freeform 100">
                <a:extLst>
                  <a:ext uri="{FF2B5EF4-FFF2-40B4-BE49-F238E27FC236}">
                    <a16:creationId xmlns:a16="http://schemas.microsoft.com/office/drawing/2014/main" id="{ACDEEFED-8116-4B3F-8970-29C7AC63F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5" name="Freeform 101">
                <a:extLst>
                  <a:ext uri="{FF2B5EF4-FFF2-40B4-BE49-F238E27FC236}">
                    <a16:creationId xmlns:a16="http://schemas.microsoft.com/office/drawing/2014/main" id="{F6515F9C-F4AC-4914-8474-38BDB8BDD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6" name="Freeform 102">
                <a:extLst>
                  <a:ext uri="{FF2B5EF4-FFF2-40B4-BE49-F238E27FC236}">
                    <a16:creationId xmlns:a16="http://schemas.microsoft.com/office/drawing/2014/main" id="{A25B793D-41DE-4AF6-8F47-CEE3D699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7" name="Freeform 103">
                <a:extLst>
                  <a:ext uri="{FF2B5EF4-FFF2-40B4-BE49-F238E27FC236}">
                    <a16:creationId xmlns:a16="http://schemas.microsoft.com/office/drawing/2014/main" id="{8D3102C0-EADB-4348-AEAD-8855DB77D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8" name="Freeform 104">
                <a:extLst>
                  <a:ext uri="{FF2B5EF4-FFF2-40B4-BE49-F238E27FC236}">
                    <a16:creationId xmlns:a16="http://schemas.microsoft.com/office/drawing/2014/main" id="{9F909563-2E0F-42B0-8EDB-5C23EFA5D7D7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</p:grpSp>
        <p:sp>
          <p:nvSpPr>
            <p:cNvPr id="159" name="Rectangle 3">
              <a:extLst>
                <a:ext uri="{FF2B5EF4-FFF2-40B4-BE49-F238E27FC236}">
                  <a16:creationId xmlns:a16="http://schemas.microsoft.com/office/drawing/2014/main" id="{79ED6D6B-F208-4166-B17B-8AAD1790F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305" y="88902"/>
              <a:ext cx="3035003" cy="133212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161" name="Text Box 4">
              <a:extLst>
                <a:ext uri="{FF2B5EF4-FFF2-40B4-BE49-F238E27FC236}">
                  <a16:creationId xmlns:a16="http://schemas.microsoft.com/office/drawing/2014/main" id="{F471EC9C-8F79-4AE9-8687-7D0D9149B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3505" y="38100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165" name="Text Box 4">
              <a:extLst>
                <a:ext uri="{FF2B5EF4-FFF2-40B4-BE49-F238E27FC236}">
                  <a16:creationId xmlns:a16="http://schemas.microsoft.com/office/drawing/2014/main" id="{50ED9E5B-2038-4EC1-BBC7-DDF3B25A1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3339" y="43240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BA8C4586-D162-4163-8C47-40C87B7271FB}"/>
                </a:ext>
              </a:extLst>
            </p:cNvPr>
            <p:cNvSpPr/>
            <p:nvPr/>
          </p:nvSpPr>
          <p:spPr>
            <a:xfrm>
              <a:off x="3844789" y="1117600"/>
              <a:ext cx="238398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14,23,25,30,31,52,62,79,88,98</a:t>
              </a:r>
              <a:endParaRPr lang="en-CA" altLang="en-US" sz="1400" i="0" dirty="0"/>
            </a:p>
          </p:txBody>
        </p:sp>
        <p:sp>
          <p:nvSpPr>
            <p:cNvPr id="167" name="Text Box 31">
              <a:extLst>
                <a:ext uri="{FF2B5EF4-FFF2-40B4-BE49-F238E27FC236}">
                  <a16:creationId xmlns:a16="http://schemas.microsoft.com/office/drawing/2014/main" id="{88B68064-B10F-4D78-990F-A6DD9AD17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4414" y="38100"/>
              <a:ext cx="238398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88,31,25,98,52,62,79,14,30,23</a:t>
              </a:r>
              <a:endParaRPr lang="en-CA" altLang="en-US" sz="1400" i="0" dirty="0"/>
            </a:p>
          </p:txBody>
        </p:sp>
        <p:sp>
          <p:nvSpPr>
            <p:cNvPr id="168" name="Text Box 31">
              <a:extLst>
                <a:ext uri="{FF2B5EF4-FFF2-40B4-BE49-F238E27FC236}">
                  <a16:creationId xmlns:a16="http://schemas.microsoft.com/office/drawing/2014/main" id="{D412D0F0-52E9-4161-8EDF-4874FA5283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1714" y="245646"/>
              <a:ext cx="12618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88,31,25,98,52</a:t>
              </a:r>
              <a:endParaRPr lang="en-CA" altLang="en-US" sz="1400" i="0" dirty="0"/>
            </a:p>
          </p:txBody>
        </p:sp>
        <p:sp>
          <p:nvSpPr>
            <p:cNvPr id="169" name="Text Box 31">
              <a:extLst>
                <a:ext uri="{FF2B5EF4-FFF2-40B4-BE49-F238E27FC236}">
                  <a16:creationId xmlns:a16="http://schemas.microsoft.com/office/drawing/2014/main" id="{573CD949-2696-487D-96C7-C25DA13A50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6118" y="673100"/>
              <a:ext cx="12618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62,79,14,30,23</a:t>
              </a:r>
              <a:endParaRPr lang="en-CA" altLang="en-US" sz="1400" i="0" dirty="0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561F394E-CD79-4F1F-8F73-7C9E9C464E79}"/>
                </a:ext>
              </a:extLst>
            </p:cNvPr>
            <p:cNvSpPr/>
            <p:nvPr/>
          </p:nvSpPr>
          <p:spPr>
            <a:xfrm>
              <a:off x="3842420" y="469900"/>
              <a:ext cx="1261884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25,31,52,88,98</a:t>
              </a:r>
              <a:endParaRPr lang="en-CA" altLang="en-US" sz="1400" i="0" dirty="0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99C06588-9069-4A15-9EC8-83CFF3265694}"/>
                </a:ext>
              </a:extLst>
            </p:cNvPr>
            <p:cNvSpPr/>
            <p:nvPr/>
          </p:nvSpPr>
          <p:spPr>
            <a:xfrm>
              <a:off x="4935005" y="889000"/>
              <a:ext cx="1261884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14,23,30,62,79</a:t>
              </a:r>
              <a:endParaRPr lang="en-CA" altLang="en-US" sz="1400" i="0" dirty="0"/>
            </a:p>
          </p:txBody>
        </p:sp>
      </p:grp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sz="4000" i="0" kern="0" dirty="0"/>
              <a:t>Stack Frames</a:t>
            </a:r>
          </a:p>
        </p:txBody>
      </p:sp>
      <p:pic>
        <p:nvPicPr>
          <p:cNvPr id="487" name="Picture 5" descr="j0116172">
            <a:extLst>
              <a:ext uri="{FF2B5EF4-FFF2-40B4-BE49-F238E27FC236}">
                <a16:creationId xmlns:a16="http://schemas.microsoft.com/office/drawing/2014/main" id="{DCDDE1C5-7D40-4421-A53A-8C75D840D5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3" name="Group 72">
            <a:extLst>
              <a:ext uri="{FF2B5EF4-FFF2-40B4-BE49-F238E27FC236}">
                <a16:creationId xmlns:a16="http://schemas.microsoft.com/office/drawing/2014/main" id="{95397DC1-C565-4DBD-8336-51DFF81B578F}"/>
              </a:ext>
            </a:extLst>
          </p:cNvPr>
          <p:cNvGrpSpPr/>
          <p:nvPr/>
        </p:nvGrpSpPr>
        <p:grpSpPr>
          <a:xfrm>
            <a:off x="914400" y="1435100"/>
            <a:ext cx="2758939" cy="1618973"/>
            <a:chOff x="914400" y="1435100"/>
            <a:chExt cx="2758939" cy="1618973"/>
          </a:xfrm>
        </p:grpSpPr>
        <p:sp>
          <p:nvSpPr>
            <p:cNvPr id="74" name="Rectangle 3">
              <a:extLst>
                <a:ext uri="{FF2B5EF4-FFF2-40B4-BE49-F238E27FC236}">
                  <a16:creationId xmlns:a16="http://schemas.microsoft.com/office/drawing/2014/main" id="{F4EE2492-94F0-4527-B880-3571F8D5B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476" y="1689102"/>
              <a:ext cx="2092995" cy="13207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B09E0800-5348-4B19-85C0-A24AF78B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9375" y="16383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B046A8E-42CE-423B-B86A-74E115AAE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8825" y="16434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70" name="Text Box 31">
              <a:extLst>
                <a:ext uri="{FF2B5EF4-FFF2-40B4-BE49-F238E27FC236}">
                  <a16:creationId xmlns:a16="http://schemas.microsoft.com/office/drawing/2014/main" id="{9BDB3F4D-24E8-4E05-BE05-0F4905E680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200" y="1638300"/>
              <a:ext cx="12618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88,31,25,98,52</a:t>
              </a:r>
              <a:endParaRPr lang="en-CA" altLang="en-US" sz="1400" i="0" dirty="0"/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6DC5DA39-3AE7-441F-BE3F-D008EFD34D19}"/>
                </a:ext>
              </a:extLst>
            </p:cNvPr>
            <p:cNvSpPr/>
            <p:nvPr/>
          </p:nvSpPr>
          <p:spPr>
            <a:xfrm>
              <a:off x="2137906" y="2705100"/>
              <a:ext cx="1261884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25,31,52,88,98</a:t>
              </a:r>
              <a:endParaRPr lang="en-CA" altLang="en-US" sz="1400" i="0" dirty="0"/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10325442-9BE9-4367-8659-6BD68D6D8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2974" y="1858546"/>
              <a:ext cx="81304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</a:t>
              </a:r>
              <a:endParaRPr lang="en-CA" altLang="en-US" sz="1400" i="0" dirty="0"/>
            </a:p>
          </p:txBody>
        </p:sp>
        <p:sp>
          <p:nvSpPr>
            <p:cNvPr id="78" name="Text Box 31">
              <a:extLst>
                <a:ext uri="{FF2B5EF4-FFF2-40B4-BE49-F238E27FC236}">
                  <a16:creationId xmlns:a16="http://schemas.microsoft.com/office/drawing/2014/main" id="{D549EE47-FDDD-4868-A498-9DEA532D2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074" y="22903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98,52</a:t>
              </a:r>
              <a:endParaRPr lang="en-CA" altLang="en-US" sz="1400" i="0" dirty="0"/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30CE85E9-047F-41AD-901B-CFEF52F997BA}"/>
                </a:ext>
              </a:extLst>
            </p:cNvPr>
            <p:cNvSpPr/>
            <p:nvPr/>
          </p:nvSpPr>
          <p:spPr>
            <a:xfrm>
              <a:off x="2152974" y="2082800"/>
              <a:ext cx="81304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25,31,88</a:t>
              </a:r>
              <a:endParaRPr lang="en-CA" altLang="en-US" sz="1400" i="0" dirty="0"/>
            </a:p>
          </p:txBody>
        </p:sp>
        <p:sp>
          <p:nvSpPr>
            <p:cNvPr id="80" name="Text Box 31">
              <a:extLst>
                <a:ext uri="{FF2B5EF4-FFF2-40B4-BE49-F238E27FC236}">
                  <a16:creationId xmlns:a16="http://schemas.microsoft.com/office/drawing/2014/main" id="{4AF23142-4326-406A-AD2D-17CB10773F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074" y="2489200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52,98</a:t>
              </a:r>
              <a:endParaRPr lang="en-CA" altLang="en-US" sz="1400" i="0" dirty="0"/>
            </a:p>
          </p:txBody>
        </p: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20657B58-A4B3-484C-BED3-D6E463EE05F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38400" y="1435100"/>
              <a:ext cx="1234939" cy="257096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88" name="Group 49">
              <a:extLst>
                <a:ext uri="{FF2B5EF4-FFF2-40B4-BE49-F238E27FC236}">
                  <a16:creationId xmlns:a16="http://schemas.microsoft.com/office/drawing/2014/main" id="{EDFC7523-6C4B-42A2-91B5-3C1D31B5E47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14400" y="2063369"/>
              <a:ext cx="374974" cy="773077"/>
              <a:chOff x="2308" y="1513"/>
              <a:chExt cx="1162" cy="2570"/>
            </a:xfrm>
          </p:grpSpPr>
          <p:grpSp>
            <p:nvGrpSpPr>
              <p:cNvPr id="489" name="Group 50">
                <a:extLst>
                  <a:ext uri="{FF2B5EF4-FFF2-40B4-BE49-F238E27FC236}">
                    <a16:creationId xmlns:a16="http://schemas.microsoft.com/office/drawing/2014/main" id="{3E1B02D3-0B3B-455F-8F10-829F3146A5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497" name="Freeform 51">
                  <a:extLst>
                    <a:ext uri="{FF2B5EF4-FFF2-40B4-BE49-F238E27FC236}">
                      <a16:creationId xmlns:a16="http://schemas.microsoft.com/office/drawing/2014/main" id="{4E72A3C7-A7C6-426C-9FE7-8D7E50A8D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" name="Freeform 52">
                  <a:extLst>
                    <a:ext uri="{FF2B5EF4-FFF2-40B4-BE49-F238E27FC236}">
                      <a16:creationId xmlns:a16="http://schemas.microsoft.com/office/drawing/2014/main" id="{80EFF392-B02E-4D76-9449-38D430B65D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" name="Freeform 53">
                  <a:extLst>
                    <a:ext uri="{FF2B5EF4-FFF2-40B4-BE49-F238E27FC236}">
                      <a16:creationId xmlns:a16="http://schemas.microsoft.com/office/drawing/2014/main" id="{B5574B42-AB69-4CC6-B825-80DDA839C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" name="Freeform 54">
                  <a:extLst>
                    <a:ext uri="{FF2B5EF4-FFF2-40B4-BE49-F238E27FC236}">
                      <a16:creationId xmlns:a16="http://schemas.microsoft.com/office/drawing/2014/main" id="{95FA6B80-D2CB-4285-95FA-3FDF53DA6E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" name="Freeform 55">
                  <a:extLst>
                    <a:ext uri="{FF2B5EF4-FFF2-40B4-BE49-F238E27FC236}">
                      <a16:creationId xmlns:a16="http://schemas.microsoft.com/office/drawing/2014/main" id="{9BE417BA-FAA9-4993-878B-356B3671D2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" name="Freeform 56">
                  <a:extLst>
                    <a:ext uri="{FF2B5EF4-FFF2-40B4-BE49-F238E27FC236}">
                      <a16:creationId xmlns:a16="http://schemas.microsoft.com/office/drawing/2014/main" id="{2B7C8A31-6C93-4AB5-8335-5E03FC56B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90" name="Freeform 57">
                <a:extLst>
                  <a:ext uri="{FF2B5EF4-FFF2-40B4-BE49-F238E27FC236}">
                    <a16:creationId xmlns:a16="http://schemas.microsoft.com/office/drawing/2014/main" id="{D36E9B86-2C93-4FF4-B68E-4C332218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Freeform 58">
                <a:extLst>
                  <a:ext uri="{FF2B5EF4-FFF2-40B4-BE49-F238E27FC236}">
                    <a16:creationId xmlns:a16="http://schemas.microsoft.com/office/drawing/2014/main" id="{A6344298-4F24-448B-9C2A-F75BDC88B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" name="Oval 59">
                <a:extLst>
                  <a:ext uri="{FF2B5EF4-FFF2-40B4-BE49-F238E27FC236}">
                    <a16:creationId xmlns:a16="http://schemas.microsoft.com/office/drawing/2014/main" id="{2E76C20E-2E02-4DC7-86F7-7701A7FDA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93" name="Oval 60">
                <a:extLst>
                  <a:ext uri="{FF2B5EF4-FFF2-40B4-BE49-F238E27FC236}">
                    <a16:creationId xmlns:a16="http://schemas.microsoft.com/office/drawing/2014/main" id="{2988AC97-7AF1-4D00-855C-4C9EFD070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94" name="Oval 61">
                <a:extLst>
                  <a:ext uri="{FF2B5EF4-FFF2-40B4-BE49-F238E27FC236}">
                    <a16:creationId xmlns:a16="http://schemas.microsoft.com/office/drawing/2014/main" id="{B3C06AA7-4F69-444B-A100-FF3BBBCBA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95" name="Oval 62">
                <a:extLst>
                  <a:ext uri="{FF2B5EF4-FFF2-40B4-BE49-F238E27FC236}">
                    <a16:creationId xmlns:a16="http://schemas.microsoft.com/office/drawing/2014/main" id="{77BA6ECB-F92B-4489-9318-9A5D98AF5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96" name="Oval 63">
                <a:extLst>
                  <a:ext uri="{FF2B5EF4-FFF2-40B4-BE49-F238E27FC236}">
                    <a16:creationId xmlns:a16="http://schemas.microsoft.com/office/drawing/2014/main" id="{5FD9C0C4-1FED-44BA-8E43-D3EF7AF30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31685664-8A08-42C8-80B2-403249BE3E8F}"/>
              </a:ext>
            </a:extLst>
          </p:cNvPr>
          <p:cNvGrpSpPr/>
          <p:nvPr/>
        </p:nvGrpSpPr>
        <p:grpSpPr>
          <a:xfrm>
            <a:off x="367189" y="3047098"/>
            <a:ext cx="1905243" cy="1632575"/>
            <a:chOff x="367189" y="3047098"/>
            <a:chExt cx="1905243" cy="1632575"/>
          </a:xfrm>
        </p:grpSpPr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21E06640-C19A-4B76-8160-6913C676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591" y="3302003"/>
              <a:ext cx="1563210" cy="12826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98" name="Text Box 4">
              <a:extLst>
                <a:ext uri="{FF2B5EF4-FFF2-40B4-BE49-F238E27FC236}">
                  <a16:creationId xmlns:a16="http://schemas.microsoft.com/office/drawing/2014/main" id="{874CC161-1CFD-42BF-8BBE-15935D4A0C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91" y="32639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99" name="Text Box 4">
              <a:extLst>
                <a:ext uri="{FF2B5EF4-FFF2-40B4-BE49-F238E27FC236}">
                  <a16:creationId xmlns:a16="http://schemas.microsoft.com/office/drawing/2014/main" id="{6A9D76B1-57E8-462C-ABB3-57D02A8A8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5241" y="32690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100" name="Text Box 31">
              <a:extLst>
                <a:ext uri="{FF2B5EF4-FFF2-40B4-BE49-F238E27FC236}">
                  <a16:creationId xmlns:a16="http://schemas.microsoft.com/office/drawing/2014/main" id="{DA9924A6-A1FE-454C-A6B0-34E8C8B4BB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3616" y="3251200"/>
              <a:ext cx="81304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</a:t>
              </a:r>
              <a:endParaRPr lang="en-CA" altLang="en-US" sz="1400" i="0" dirty="0"/>
            </a:p>
          </p:txBody>
        </p:sp>
        <p:sp>
          <p:nvSpPr>
            <p:cNvPr id="102" name="Text Box 31">
              <a:extLst>
                <a:ext uri="{FF2B5EF4-FFF2-40B4-BE49-F238E27FC236}">
                  <a16:creationId xmlns:a16="http://schemas.microsoft.com/office/drawing/2014/main" id="{14B01E8D-F2B6-446B-918E-B9D6389D6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9390" y="34968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</a:t>
              </a:r>
              <a:endParaRPr lang="en-CA" altLang="en-US" sz="1400" i="0" dirty="0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311175B8-BEBC-4D8C-A972-66D14F55B739}"/>
                </a:ext>
              </a:extLst>
            </p:cNvPr>
            <p:cNvSpPr/>
            <p:nvPr/>
          </p:nvSpPr>
          <p:spPr>
            <a:xfrm>
              <a:off x="1459390" y="37084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31,88</a:t>
              </a:r>
              <a:endParaRPr lang="en-CA" altLang="en-US" sz="1400" i="0" dirty="0"/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A2FBA812-3C22-4DD9-8C44-C6A71C882495}"/>
                </a:ext>
              </a:extLst>
            </p:cNvPr>
            <p:cNvSpPr/>
            <p:nvPr/>
          </p:nvSpPr>
          <p:spPr>
            <a:xfrm>
              <a:off x="1459389" y="4335046"/>
              <a:ext cx="81304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25,31,88</a:t>
              </a:r>
              <a:endParaRPr lang="en-CA" altLang="en-US" sz="1400" i="0" dirty="0"/>
            </a:p>
          </p:txBody>
        </p:sp>
        <p:sp>
          <p:nvSpPr>
            <p:cNvPr id="107" name="Text Box 31">
              <a:extLst>
                <a:ext uri="{FF2B5EF4-FFF2-40B4-BE49-F238E27FC236}">
                  <a16:creationId xmlns:a16="http://schemas.microsoft.com/office/drawing/2014/main" id="{5F76B3A4-3092-4099-BC3E-C392C7EE39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5039" y="38862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25</a:t>
              </a:r>
              <a:endParaRPr lang="en-CA" altLang="en-US" sz="1400" i="0" dirty="0"/>
            </a:p>
          </p:txBody>
        </p:sp>
        <p:sp>
          <p:nvSpPr>
            <p:cNvPr id="108" name="Text Box 31">
              <a:extLst>
                <a:ext uri="{FF2B5EF4-FFF2-40B4-BE49-F238E27FC236}">
                  <a16:creationId xmlns:a16="http://schemas.microsoft.com/office/drawing/2014/main" id="{F217EF20-F2EF-4F5C-A5AA-C807418557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3889" y="41021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25</a:t>
              </a:r>
              <a:endParaRPr lang="en-CA" altLang="en-US" sz="1400" i="0" dirty="0"/>
            </a:p>
          </p:txBody>
        </p: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6D4E5929-7CB0-49AD-819B-7E0506B2DE6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1477050" y="3047098"/>
              <a:ext cx="572802" cy="245298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03" name="Group 49">
              <a:extLst>
                <a:ext uri="{FF2B5EF4-FFF2-40B4-BE49-F238E27FC236}">
                  <a16:creationId xmlns:a16="http://schemas.microsoft.com/office/drawing/2014/main" id="{8F4942A9-7AA4-4C52-A614-825A5C2AC13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7189" y="3740234"/>
              <a:ext cx="248411" cy="577766"/>
              <a:chOff x="2308" y="1513"/>
              <a:chExt cx="1162" cy="2570"/>
            </a:xfrm>
          </p:grpSpPr>
          <p:grpSp>
            <p:nvGrpSpPr>
              <p:cNvPr id="504" name="Group 50">
                <a:extLst>
                  <a:ext uri="{FF2B5EF4-FFF2-40B4-BE49-F238E27FC236}">
                    <a16:creationId xmlns:a16="http://schemas.microsoft.com/office/drawing/2014/main" id="{8C2B08F3-14EF-4123-9043-BCD421EC80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12" name="Freeform 51">
                  <a:extLst>
                    <a:ext uri="{FF2B5EF4-FFF2-40B4-BE49-F238E27FC236}">
                      <a16:creationId xmlns:a16="http://schemas.microsoft.com/office/drawing/2014/main" id="{DF88984A-8EA0-4F0B-B6F1-96E4ADBA1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" name="Freeform 52">
                  <a:extLst>
                    <a:ext uri="{FF2B5EF4-FFF2-40B4-BE49-F238E27FC236}">
                      <a16:creationId xmlns:a16="http://schemas.microsoft.com/office/drawing/2014/main" id="{5198398E-F89F-4C25-BC5B-920FA99AE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" name="Freeform 53">
                  <a:extLst>
                    <a:ext uri="{FF2B5EF4-FFF2-40B4-BE49-F238E27FC236}">
                      <a16:creationId xmlns:a16="http://schemas.microsoft.com/office/drawing/2014/main" id="{7A28872F-F3FB-408C-8D84-DF7EF1549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" name="Freeform 54">
                  <a:extLst>
                    <a:ext uri="{FF2B5EF4-FFF2-40B4-BE49-F238E27FC236}">
                      <a16:creationId xmlns:a16="http://schemas.microsoft.com/office/drawing/2014/main" id="{002708A5-DCFD-439E-961A-905D4E43AB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" name="Freeform 55">
                  <a:extLst>
                    <a:ext uri="{FF2B5EF4-FFF2-40B4-BE49-F238E27FC236}">
                      <a16:creationId xmlns:a16="http://schemas.microsoft.com/office/drawing/2014/main" id="{FA933330-0AC6-45A6-9A09-F078A5AF3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" name="Freeform 56">
                  <a:extLst>
                    <a:ext uri="{FF2B5EF4-FFF2-40B4-BE49-F238E27FC236}">
                      <a16:creationId xmlns:a16="http://schemas.microsoft.com/office/drawing/2014/main" id="{2D94DB35-EF46-4477-AADD-FF3F2CB44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05" name="Freeform 57">
                <a:extLst>
                  <a:ext uri="{FF2B5EF4-FFF2-40B4-BE49-F238E27FC236}">
                    <a16:creationId xmlns:a16="http://schemas.microsoft.com/office/drawing/2014/main" id="{A0A420D2-A0F4-4723-AEB4-F7965829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Freeform 58">
                <a:extLst>
                  <a:ext uri="{FF2B5EF4-FFF2-40B4-BE49-F238E27FC236}">
                    <a16:creationId xmlns:a16="http://schemas.microsoft.com/office/drawing/2014/main" id="{22E84343-C160-476D-B84F-3DACEBDE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" name="Oval 59">
                <a:extLst>
                  <a:ext uri="{FF2B5EF4-FFF2-40B4-BE49-F238E27FC236}">
                    <a16:creationId xmlns:a16="http://schemas.microsoft.com/office/drawing/2014/main" id="{C4007AEC-7EE2-4282-901C-D245C01D4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08" name="Oval 60">
                <a:extLst>
                  <a:ext uri="{FF2B5EF4-FFF2-40B4-BE49-F238E27FC236}">
                    <a16:creationId xmlns:a16="http://schemas.microsoft.com/office/drawing/2014/main" id="{8AAC7B60-233E-4962-997E-ED01DD69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09" name="Oval 61">
                <a:extLst>
                  <a:ext uri="{FF2B5EF4-FFF2-40B4-BE49-F238E27FC236}">
                    <a16:creationId xmlns:a16="http://schemas.microsoft.com/office/drawing/2014/main" id="{E0D16A53-C562-4C86-83C0-D430F1A8E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10" name="Oval 62">
                <a:extLst>
                  <a:ext uri="{FF2B5EF4-FFF2-40B4-BE49-F238E27FC236}">
                    <a16:creationId xmlns:a16="http://schemas.microsoft.com/office/drawing/2014/main" id="{FA128041-A626-4ABD-B963-9540F573B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11" name="Oval 63">
                <a:extLst>
                  <a:ext uri="{FF2B5EF4-FFF2-40B4-BE49-F238E27FC236}">
                    <a16:creationId xmlns:a16="http://schemas.microsoft.com/office/drawing/2014/main" id="{8E62FE25-E75D-4912-A4A6-0E010812B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3E34D336-6983-41FC-8F5C-F9C55959DB44}"/>
              </a:ext>
            </a:extLst>
          </p:cNvPr>
          <p:cNvGrpSpPr/>
          <p:nvPr/>
        </p:nvGrpSpPr>
        <p:grpSpPr>
          <a:xfrm>
            <a:off x="191518" y="4597083"/>
            <a:ext cx="1660541" cy="1695490"/>
            <a:chOff x="191518" y="4597083"/>
            <a:chExt cx="1660541" cy="1695490"/>
          </a:xfrm>
        </p:grpSpPr>
        <p:sp>
          <p:nvSpPr>
            <p:cNvPr id="110" name="Rectangle 3">
              <a:extLst>
                <a:ext uri="{FF2B5EF4-FFF2-40B4-BE49-F238E27FC236}">
                  <a16:creationId xmlns:a16="http://schemas.microsoft.com/office/drawing/2014/main" id="{FCD4BE16-BAB3-42E8-8431-38AE5CBF6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937" y="4902202"/>
              <a:ext cx="1351079" cy="1349175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113" name="Text Box 4">
              <a:extLst>
                <a:ext uri="{FF2B5EF4-FFF2-40B4-BE49-F238E27FC236}">
                  <a16:creationId xmlns:a16="http://schemas.microsoft.com/office/drawing/2014/main" id="{9B8C0674-AB88-4F9A-83FE-D676671E8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9838" y="48768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114" name="Text Box 4">
              <a:extLst>
                <a:ext uri="{FF2B5EF4-FFF2-40B4-BE49-F238E27FC236}">
                  <a16:creationId xmlns:a16="http://schemas.microsoft.com/office/drawing/2014/main" id="{50D7C5A8-732F-42D5-BB1B-9722A7AF9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9288" y="48819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129" name="Text Box 31">
              <a:extLst>
                <a:ext uri="{FF2B5EF4-FFF2-40B4-BE49-F238E27FC236}">
                  <a16:creationId xmlns:a16="http://schemas.microsoft.com/office/drawing/2014/main" id="{5D6CC833-2F3D-4A51-9693-CCE976352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0177" y="4864100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</a:t>
              </a:r>
              <a:endParaRPr lang="en-CA" altLang="en-US" sz="1400" i="0" dirty="0"/>
            </a:p>
          </p:txBody>
        </p:sp>
        <p:sp>
          <p:nvSpPr>
            <p:cNvPr id="130" name="Text Box 31">
              <a:extLst>
                <a:ext uri="{FF2B5EF4-FFF2-40B4-BE49-F238E27FC236}">
                  <a16:creationId xmlns:a16="http://schemas.microsoft.com/office/drawing/2014/main" id="{CC946DA5-CC2F-49FD-8CF2-A0090B308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3437" y="51097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</a:t>
              </a:r>
              <a:endParaRPr lang="en-CA" altLang="en-US" sz="1400" i="0" dirty="0"/>
            </a:p>
          </p:txBody>
        </p:sp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40DCFA9E-060F-42CE-BCBD-A3BD4214950E}"/>
                </a:ext>
              </a:extLst>
            </p:cNvPr>
            <p:cNvSpPr/>
            <p:nvPr/>
          </p:nvSpPr>
          <p:spPr>
            <a:xfrm>
              <a:off x="1263437" y="5321300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88</a:t>
              </a:r>
              <a:endParaRPr lang="en-CA" altLang="en-US" sz="1400" i="0" dirty="0"/>
            </a:p>
          </p:txBody>
        </p: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48171DC8-48DC-493B-B439-10BE4D49A35F}"/>
                </a:ext>
              </a:extLst>
            </p:cNvPr>
            <p:cNvSpPr/>
            <p:nvPr/>
          </p:nvSpPr>
          <p:spPr>
            <a:xfrm>
              <a:off x="1263436" y="59436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88,31</a:t>
              </a:r>
              <a:endParaRPr lang="en-CA" altLang="en-US" sz="1400" i="0" dirty="0"/>
            </a:p>
          </p:txBody>
        </p:sp>
        <p:sp>
          <p:nvSpPr>
            <p:cNvPr id="133" name="Text Box 31">
              <a:extLst>
                <a:ext uri="{FF2B5EF4-FFF2-40B4-BE49-F238E27FC236}">
                  <a16:creationId xmlns:a16="http://schemas.microsoft.com/office/drawing/2014/main" id="{0B1CA9B2-E7BD-4233-A313-462FA9BAD2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8200" y="55161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31</a:t>
              </a:r>
              <a:endParaRPr lang="en-CA" altLang="en-US" sz="1400" i="0" dirty="0"/>
            </a:p>
          </p:txBody>
        </p:sp>
        <p:sp>
          <p:nvSpPr>
            <p:cNvPr id="134" name="Text Box 31">
              <a:extLst>
                <a:ext uri="{FF2B5EF4-FFF2-40B4-BE49-F238E27FC236}">
                  <a16:creationId xmlns:a16="http://schemas.microsoft.com/office/drawing/2014/main" id="{24B9D0BA-966A-43D7-9053-4FF1D8449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7050" y="57574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31</a:t>
              </a:r>
              <a:endParaRPr lang="en-CA" altLang="en-US" sz="1400" i="0" dirty="0"/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85B83F62-C88D-4437-B48F-B29BC1A7E7B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72274" y="4597083"/>
              <a:ext cx="52022" cy="305119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18" name="Group 49">
              <a:extLst>
                <a:ext uri="{FF2B5EF4-FFF2-40B4-BE49-F238E27FC236}">
                  <a16:creationId xmlns:a16="http://schemas.microsoft.com/office/drawing/2014/main" id="{20A61E4D-19E4-4E90-B5D7-F2A4F4D24CF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91518" y="5372100"/>
              <a:ext cx="214882" cy="452854"/>
              <a:chOff x="2308" y="1513"/>
              <a:chExt cx="1162" cy="2570"/>
            </a:xfrm>
          </p:grpSpPr>
          <p:grpSp>
            <p:nvGrpSpPr>
              <p:cNvPr id="519" name="Group 50">
                <a:extLst>
                  <a:ext uri="{FF2B5EF4-FFF2-40B4-BE49-F238E27FC236}">
                    <a16:creationId xmlns:a16="http://schemas.microsoft.com/office/drawing/2014/main" id="{4F488988-3164-46E1-A7AB-2096DC7584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27" name="Freeform 51">
                  <a:extLst>
                    <a:ext uri="{FF2B5EF4-FFF2-40B4-BE49-F238E27FC236}">
                      <a16:creationId xmlns:a16="http://schemas.microsoft.com/office/drawing/2014/main" id="{E4A05520-7EC3-4D67-8AC0-9879F3012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Freeform 52">
                  <a:extLst>
                    <a:ext uri="{FF2B5EF4-FFF2-40B4-BE49-F238E27FC236}">
                      <a16:creationId xmlns:a16="http://schemas.microsoft.com/office/drawing/2014/main" id="{1D6F3EA0-DA3D-4802-8902-5972A0FF2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" name="Freeform 53">
                  <a:extLst>
                    <a:ext uri="{FF2B5EF4-FFF2-40B4-BE49-F238E27FC236}">
                      <a16:creationId xmlns:a16="http://schemas.microsoft.com/office/drawing/2014/main" id="{3F60306F-6D8B-46D6-8281-DD5AD67E15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" name="Freeform 54">
                  <a:extLst>
                    <a:ext uri="{FF2B5EF4-FFF2-40B4-BE49-F238E27FC236}">
                      <a16:creationId xmlns:a16="http://schemas.microsoft.com/office/drawing/2014/main" id="{90502B0E-5A71-4DE7-B769-F420C01CDE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" name="Freeform 55">
                  <a:extLst>
                    <a:ext uri="{FF2B5EF4-FFF2-40B4-BE49-F238E27FC236}">
                      <a16:creationId xmlns:a16="http://schemas.microsoft.com/office/drawing/2014/main" id="{C945D27C-1265-4000-AAF0-8705BE299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" name="Freeform 56">
                  <a:extLst>
                    <a:ext uri="{FF2B5EF4-FFF2-40B4-BE49-F238E27FC236}">
                      <a16:creationId xmlns:a16="http://schemas.microsoft.com/office/drawing/2014/main" id="{543EC630-0964-4FEC-B8BF-2BFBBBAD05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20" name="Freeform 57">
                <a:extLst>
                  <a:ext uri="{FF2B5EF4-FFF2-40B4-BE49-F238E27FC236}">
                    <a16:creationId xmlns:a16="http://schemas.microsoft.com/office/drawing/2014/main" id="{9D299FD4-C1D3-4B5A-BA50-C964979E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" name="Freeform 58">
                <a:extLst>
                  <a:ext uri="{FF2B5EF4-FFF2-40B4-BE49-F238E27FC236}">
                    <a16:creationId xmlns:a16="http://schemas.microsoft.com/office/drawing/2014/main" id="{62D5BA01-8B05-4251-81D6-F97955F9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" name="Oval 59">
                <a:extLst>
                  <a:ext uri="{FF2B5EF4-FFF2-40B4-BE49-F238E27FC236}">
                    <a16:creationId xmlns:a16="http://schemas.microsoft.com/office/drawing/2014/main" id="{A75EED1E-E792-42E0-B1D8-13A4CFAAF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23" name="Oval 60">
                <a:extLst>
                  <a:ext uri="{FF2B5EF4-FFF2-40B4-BE49-F238E27FC236}">
                    <a16:creationId xmlns:a16="http://schemas.microsoft.com/office/drawing/2014/main" id="{82EAF951-23FC-4F6E-AEC5-C5E12441B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24" name="Oval 61">
                <a:extLst>
                  <a:ext uri="{FF2B5EF4-FFF2-40B4-BE49-F238E27FC236}">
                    <a16:creationId xmlns:a16="http://schemas.microsoft.com/office/drawing/2014/main" id="{54ECC682-8A40-4ED2-9F76-2CC7655AF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25" name="Oval 62">
                <a:extLst>
                  <a:ext uri="{FF2B5EF4-FFF2-40B4-BE49-F238E27FC236}">
                    <a16:creationId xmlns:a16="http://schemas.microsoft.com/office/drawing/2014/main" id="{3643256C-D7BE-4FCF-BA42-6DFE736FA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26" name="Oval 63">
                <a:extLst>
                  <a:ext uri="{FF2B5EF4-FFF2-40B4-BE49-F238E27FC236}">
                    <a16:creationId xmlns:a16="http://schemas.microsoft.com/office/drawing/2014/main" id="{9C8A2196-773C-4041-B1CD-E32F0DD28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50" name="Group 116749">
            <a:extLst>
              <a:ext uri="{FF2B5EF4-FFF2-40B4-BE49-F238E27FC236}">
                <a16:creationId xmlns:a16="http://schemas.microsoft.com/office/drawing/2014/main" id="{973A11FD-6102-46C8-8736-C325CB8E6960}"/>
              </a:ext>
            </a:extLst>
          </p:cNvPr>
          <p:cNvGrpSpPr/>
          <p:nvPr/>
        </p:nvGrpSpPr>
        <p:grpSpPr>
          <a:xfrm>
            <a:off x="38100" y="6251377"/>
            <a:ext cx="918923" cy="541020"/>
            <a:chOff x="38100" y="6251377"/>
            <a:chExt cx="918923" cy="541020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D7ACB036-C92A-44A9-8A7D-EC7807B1BBFA}"/>
                </a:ext>
              </a:extLst>
            </p:cNvPr>
            <p:cNvGrpSpPr/>
            <p:nvPr/>
          </p:nvGrpSpPr>
          <p:grpSpPr>
            <a:xfrm>
              <a:off x="182452" y="6484620"/>
              <a:ext cx="774571" cy="307777"/>
              <a:chOff x="182452" y="6484620"/>
              <a:chExt cx="774571" cy="307777"/>
            </a:xfrm>
          </p:grpSpPr>
          <p:sp>
            <p:nvSpPr>
              <p:cNvPr id="152" name="Rectangle 3">
                <a:extLst>
                  <a:ext uri="{FF2B5EF4-FFF2-40B4-BE49-F238E27FC236}">
                    <a16:creationId xmlns:a16="http://schemas.microsoft.com/office/drawing/2014/main" id="{898ED59C-CF65-49CA-BA96-228BC8699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154" name="Text Box 4">
                <a:extLst>
                  <a:ext uri="{FF2B5EF4-FFF2-40B4-BE49-F238E27FC236}">
                    <a16:creationId xmlns:a16="http://schemas.microsoft.com/office/drawing/2014/main" id="{88B3D604-4161-42EC-BD8C-B740927DE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88</a:t>
                </a: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ABD3D29D-2087-4C8C-8AAC-BB598A35299A}"/>
                </a:ext>
              </a:extLst>
            </p:cNvPr>
            <p:cNvGrpSpPr/>
            <p:nvPr/>
          </p:nvGrpSpPr>
          <p:grpSpPr>
            <a:xfrm>
              <a:off x="38100" y="6251377"/>
              <a:ext cx="705654" cy="530423"/>
              <a:chOff x="38100" y="6251377"/>
              <a:chExt cx="705654" cy="530423"/>
            </a:xfrm>
          </p:grpSpPr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34E59342-F90F-44A3-B365-F672E5B5EA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46591" y="6251377"/>
                <a:ext cx="97163" cy="295476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3" name="Group 49">
                <a:extLst>
                  <a:ext uri="{FF2B5EF4-FFF2-40B4-BE49-F238E27FC236}">
                    <a16:creationId xmlns:a16="http://schemas.microsoft.com/office/drawing/2014/main" id="{84DBDA11-77FA-4D51-BC94-DC04E457E2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8100" y="6511764"/>
                <a:ext cx="154512" cy="270036"/>
                <a:chOff x="2308" y="1513"/>
                <a:chExt cx="1162" cy="2570"/>
              </a:xfrm>
            </p:grpSpPr>
            <p:grpSp>
              <p:nvGrpSpPr>
                <p:cNvPr id="534" name="Group 50">
                  <a:extLst>
                    <a:ext uri="{FF2B5EF4-FFF2-40B4-BE49-F238E27FC236}">
                      <a16:creationId xmlns:a16="http://schemas.microsoft.com/office/drawing/2014/main" id="{BAB47D29-4E0B-4FB2-B3D4-4B220BB01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542" name="Freeform 51">
                    <a:extLst>
                      <a:ext uri="{FF2B5EF4-FFF2-40B4-BE49-F238E27FC236}">
                        <a16:creationId xmlns:a16="http://schemas.microsoft.com/office/drawing/2014/main" id="{508F04E5-470C-4A3E-B2D0-8E0C340B5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52">
                    <a:extLst>
                      <a:ext uri="{FF2B5EF4-FFF2-40B4-BE49-F238E27FC236}">
                        <a16:creationId xmlns:a16="http://schemas.microsoft.com/office/drawing/2014/main" id="{90B2AF9D-6769-40B9-8A45-3E677AB86D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53">
                    <a:extLst>
                      <a:ext uri="{FF2B5EF4-FFF2-40B4-BE49-F238E27FC236}">
                        <a16:creationId xmlns:a16="http://schemas.microsoft.com/office/drawing/2014/main" id="{EE7805B3-2935-4F88-94C0-88E926AAB5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54">
                    <a:extLst>
                      <a:ext uri="{FF2B5EF4-FFF2-40B4-BE49-F238E27FC236}">
                        <a16:creationId xmlns:a16="http://schemas.microsoft.com/office/drawing/2014/main" id="{16730275-3F08-4385-AA2D-68B007EB6F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55">
                    <a:extLst>
                      <a:ext uri="{FF2B5EF4-FFF2-40B4-BE49-F238E27FC236}">
                        <a16:creationId xmlns:a16="http://schemas.microsoft.com/office/drawing/2014/main" id="{C936D1DB-51E3-42C8-8AE5-CB9438DB05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56">
                    <a:extLst>
                      <a:ext uri="{FF2B5EF4-FFF2-40B4-BE49-F238E27FC236}">
                        <a16:creationId xmlns:a16="http://schemas.microsoft.com/office/drawing/2014/main" id="{F8C3F733-B0DB-45FA-A356-0E6DF6178E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35" name="Freeform 57">
                  <a:extLst>
                    <a:ext uri="{FF2B5EF4-FFF2-40B4-BE49-F238E27FC236}">
                      <a16:creationId xmlns:a16="http://schemas.microsoft.com/office/drawing/2014/main" id="{3316F0A8-5BD9-49FC-96C0-668EE9915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" name="Freeform 58">
                  <a:extLst>
                    <a:ext uri="{FF2B5EF4-FFF2-40B4-BE49-F238E27FC236}">
                      <a16:creationId xmlns:a16="http://schemas.microsoft.com/office/drawing/2014/main" id="{63931614-591A-4089-B46B-A0FC1C750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" name="Oval 59">
                  <a:extLst>
                    <a:ext uri="{FF2B5EF4-FFF2-40B4-BE49-F238E27FC236}">
                      <a16:creationId xmlns:a16="http://schemas.microsoft.com/office/drawing/2014/main" id="{1BC0B867-F927-4E58-81DB-A00C27AB40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38" name="Oval 60">
                  <a:extLst>
                    <a:ext uri="{FF2B5EF4-FFF2-40B4-BE49-F238E27FC236}">
                      <a16:creationId xmlns:a16="http://schemas.microsoft.com/office/drawing/2014/main" id="{49127355-64C9-443E-B7FD-749825FA2B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39" name="Oval 61">
                  <a:extLst>
                    <a:ext uri="{FF2B5EF4-FFF2-40B4-BE49-F238E27FC236}">
                      <a16:creationId xmlns:a16="http://schemas.microsoft.com/office/drawing/2014/main" id="{B7A14761-BD17-49DA-8887-415D04009A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40" name="Oval 62">
                  <a:extLst>
                    <a:ext uri="{FF2B5EF4-FFF2-40B4-BE49-F238E27FC236}">
                      <a16:creationId xmlns:a16="http://schemas.microsoft.com/office/drawing/2014/main" id="{8DC83BFA-7C8F-4F29-9482-5FE975BA65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41" name="Oval 63">
                  <a:extLst>
                    <a:ext uri="{FF2B5EF4-FFF2-40B4-BE49-F238E27FC236}">
                      <a16:creationId xmlns:a16="http://schemas.microsoft.com/office/drawing/2014/main" id="{C46750F3-74B8-4194-BFB5-117B50D498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</p:grpSp>
      <p:grpSp>
        <p:nvGrpSpPr>
          <p:cNvPr id="116737" name="Group 116736">
            <a:extLst>
              <a:ext uri="{FF2B5EF4-FFF2-40B4-BE49-F238E27FC236}">
                <a16:creationId xmlns:a16="http://schemas.microsoft.com/office/drawing/2014/main" id="{372FC6C5-C418-4483-BFFC-5D4CD1E6CD5A}"/>
              </a:ext>
            </a:extLst>
          </p:cNvPr>
          <p:cNvGrpSpPr/>
          <p:nvPr/>
        </p:nvGrpSpPr>
        <p:grpSpPr>
          <a:xfrm>
            <a:off x="2425700" y="3035300"/>
            <a:ext cx="1701644" cy="1648719"/>
            <a:chOff x="2425700" y="3035300"/>
            <a:chExt cx="1701644" cy="1648719"/>
          </a:xfrm>
        </p:grpSpPr>
        <p:sp>
          <p:nvSpPr>
            <p:cNvPr id="413" name="Rectangle 3">
              <a:extLst>
                <a:ext uri="{FF2B5EF4-FFF2-40B4-BE49-F238E27FC236}">
                  <a16:creationId xmlns:a16="http://schemas.microsoft.com/office/drawing/2014/main" id="{73623987-464E-4F3B-B074-EFEC641B9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3301999"/>
              <a:ext cx="1473044" cy="1312743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04C4E66B-828E-44F6-BB32-F27A47468A3D}"/>
                </a:ext>
              </a:extLst>
            </p:cNvPr>
            <p:cNvGrpSpPr/>
            <p:nvPr/>
          </p:nvGrpSpPr>
          <p:grpSpPr>
            <a:xfrm>
              <a:off x="2660530" y="3268247"/>
              <a:ext cx="965106" cy="1415772"/>
              <a:chOff x="5410200" y="609600"/>
              <a:chExt cx="965106" cy="1415772"/>
            </a:xfrm>
          </p:grpSpPr>
          <p:sp>
            <p:nvSpPr>
              <p:cNvPr id="283" name="Text Box 4">
                <a:extLst>
                  <a:ext uri="{FF2B5EF4-FFF2-40B4-BE49-F238E27FC236}">
                    <a16:creationId xmlns:a16="http://schemas.microsoft.com/office/drawing/2014/main" id="{A3F6994F-3D6C-4ED7-A4E5-90D1BDCB5D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284" name="Text Box 4">
                <a:extLst>
                  <a:ext uri="{FF2B5EF4-FFF2-40B4-BE49-F238E27FC236}">
                    <a16:creationId xmlns:a16="http://schemas.microsoft.com/office/drawing/2014/main" id="{2B9066B1-DB60-4916-A56C-B1F4A3F2B3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</p:grpSp>
        <p:sp>
          <p:nvSpPr>
            <p:cNvPr id="285" name="Text Box 31">
              <a:extLst>
                <a:ext uri="{FF2B5EF4-FFF2-40B4-BE49-F238E27FC236}">
                  <a16:creationId xmlns:a16="http://schemas.microsoft.com/office/drawing/2014/main" id="{262F1F36-4353-4A26-A8CC-F73ACBFFB5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8355" y="32555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98,52</a:t>
              </a:r>
              <a:endParaRPr lang="en-CA" altLang="en-US" sz="1400" i="0" dirty="0"/>
            </a:p>
          </p:txBody>
        </p:sp>
        <p:sp>
          <p:nvSpPr>
            <p:cNvPr id="286" name="Text Box 31">
              <a:extLst>
                <a:ext uri="{FF2B5EF4-FFF2-40B4-BE49-F238E27FC236}">
                  <a16:creationId xmlns:a16="http://schemas.microsoft.com/office/drawing/2014/main" id="{3D4AF87C-4FDC-40DC-B61C-C6F1F2D4D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129" y="34925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98</a:t>
              </a:r>
              <a:endParaRPr lang="en-CA" altLang="en-US" sz="1400" i="0" dirty="0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579D40C2-2FDA-48A9-8483-974C281B1694}"/>
                </a:ext>
              </a:extLst>
            </p:cNvPr>
            <p:cNvSpPr/>
            <p:nvPr/>
          </p:nvSpPr>
          <p:spPr>
            <a:xfrm>
              <a:off x="3524129" y="3704054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98</a:t>
              </a:r>
              <a:endParaRPr lang="en-CA" altLang="en-US" sz="1400" i="0" dirty="0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F509738D-39BC-4030-8711-D9257495EFDD}"/>
                </a:ext>
              </a:extLst>
            </p:cNvPr>
            <p:cNvSpPr/>
            <p:nvPr/>
          </p:nvSpPr>
          <p:spPr>
            <a:xfrm>
              <a:off x="3524128" y="43307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52,98</a:t>
              </a:r>
              <a:endParaRPr lang="en-CA" altLang="en-US" sz="1400" i="0" dirty="0"/>
            </a:p>
          </p:txBody>
        </p:sp>
        <p:sp>
          <p:nvSpPr>
            <p:cNvPr id="289" name="Text Box 31">
              <a:extLst>
                <a:ext uri="{FF2B5EF4-FFF2-40B4-BE49-F238E27FC236}">
                  <a16:creationId xmlns:a16="http://schemas.microsoft.com/office/drawing/2014/main" id="{9B22C394-BE28-4DAF-8C4E-D9C85D984F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4292" y="38735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52</a:t>
              </a:r>
              <a:endParaRPr lang="en-CA" altLang="en-US" sz="1400" i="0" dirty="0"/>
            </a:p>
          </p:txBody>
        </p:sp>
        <p:sp>
          <p:nvSpPr>
            <p:cNvPr id="290" name="Text Box 31">
              <a:extLst>
                <a:ext uri="{FF2B5EF4-FFF2-40B4-BE49-F238E27FC236}">
                  <a16:creationId xmlns:a16="http://schemas.microsoft.com/office/drawing/2014/main" id="{3705AF25-43A8-4621-96A7-9C93F4503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3142" y="41148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52</a:t>
              </a:r>
              <a:endParaRPr lang="en-CA" altLang="en-US" sz="1400" i="0" dirty="0"/>
            </a:p>
          </p:txBody>
        </p: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69DDFC88-D3AE-499F-ACB1-E2F65C053E79}"/>
                </a:ext>
              </a:extLst>
            </p:cNvPr>
            <p:cNvCxnSpPr>
              <a:cxnSpLocks/>
              <a:endCxn id="284" idx="0"/>
            </p:cNvCxnSpPr>
            <p:nvPr/>
          </p:nvCxnSpPr>
          <p:spPr bwMode="auto">
            <a:xfrm>
              <a:off x="2825240" y="3035300"/>
              <a:ext cx="657568" cy="238087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48" name="Group 49">
              <a:extLst>
                <a:ext uri="{FF2B5EF4-FFF2-40B4-BE49-F238E27FC236}">
                  <a16:creationId xmlns:a16="http://schemas.microsoft.com/office/drawing/2014/main" id="{6FD9A0F6-670E-4102-AE31-BA098C31156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425700" y="3763546"/>
              <a:ext cx="214882" cy="452854"/>
              <a:chOff x="2308" y="1513"/>
              <a:chExt cx="1162" cy="2570"/>
            </a:xfrm>
          </p:grpSpPr>
          <p:grpSp>
            <p:nvGrpSpPr>
              <p:cNvPr id="549" name="Group 50">
                <a:extLst>
                  <a:ext uri="{FF2B5EF4-FFF2-40B4-BE49-F238E27FC236}">
                    <a16:creationId xmlns:a16="http://schemas.microsoft.com/office/drawing/2014/main" id="{2AACC7A6-A245-4B2E-9963-CBE59E5865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57" name="Freeform 51">
                  <a:extLst>
                    <a:ext uri="{FF2B5EF4-FFF2-40B4-BE49-F238E27FC236}">
                      <a16:creationId xmlns:a16="http://schemas.microsoft.com/office/drawing/2014/main" id="{45B3FE35-B790-4368-82B6-77AAA364E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" name="Freeform 52">
                  <a:extLst>
                    <a:ext uri="{FF2B5EF4-FFF2-40B4-BE49-F238E27FC236}">
                      <a16:creationId xmlns:a16="http://schemas.microsoft.com/office/drawing/2014/main" id="{32C6E50F-7FAD-4B86-9D71-2259DCBA50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" name="Freeform 53">
                  <a:extLst>
                    <a:ext uri="{FF2B5EF4-FFF2-40B4-BE49-F238E27FC236}">
                      <a16:creationId xmlns:a16="http://schemas.microsoft.com/office/drawing/2014/main" id="{4B309F8A-2812-4CEA-9146-F3A9882FE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" name="Freeform 54">
                  <a:extLst>
                    <a:ext uri="{FF2B5EF4-FFF2-40B4-BE49-F238E27FC236}">
                      <a16:creationId xmlns:a16="http://schemas.microsoft.com/office/drawing/2014/main" id="{EED4C372-0BE0-416B-9D1B-37302DE26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" name="Freeform 55">
                  <a:extLst>
                    <a:ext uri="{FF2B5EF4-FFF2-40B4-BE49-F238E27FC236}">
                      <a16:creationId xmlns:a16="http://schemas.microsoft.com/office/drawing/2014/main" id="{82553015-27D5-407F-A4B3-80C94A5AA3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" name="Freeform 56">
                  <a:extLst>
                    <a:ext uri="{FF2B5EF4-FFF2-40B4-BE49-F238E27FC236}">
                      <a16:creationId xmlns:a16="http://schemas.microsoft.com/office/drawing/2014/main" id="{13B9CDC3-B5BF-483F-B135-3B05419264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50" name="Freeform 57">
                <a:extLst>
                  <a:ext uri="{FF2B5EF4-FFF2-40B4-BE49-F238E27FC236}">
                    <a16:creationId xmlns:a16="http://schemas.microsoft.com/office/drawing/2014/main" id="{CD4CBF50-F329-4F62-B73A-3BBF78B3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" name="Freeform 58">
                <a:extLst>
                  <a:ext uri="{FF2B5EF4-FFF2-40B4-BE49-F238E27FC236}">
                    <a16:creationId xmlns:a16="http://schemas.microsoft.com/office/drawing/2014/main" id="{3D15C8F8-376E-44FF-8098-91938DD1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" name="Oval 59">
                <a:extLst>
                  <a:ext uri="{FF2B5EF4-FFF2-40B4-BE49-F238E27FC236}">
                    <a16:creationId xmlns:a16="http://schemas.microsoft.com/office/drawing/2014/main" id="{955FEE6E-9515-49C7-A519-5C3A03486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3" name="Oval 60">
                <a:extLst>
                  <a:ext uri="{FF2B5EF4-FFF2-40B4-BE49-F238E27FC236}">
                    <a16:creationId xmlns:a16="http://schemas.microsoft.com/office/drawing/2014/main" id="{89788092-B781-405B-91A4-0056E05D2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4" name="Oval 61">
                <a:extLst>
                  <a:ext uri="{FF2B5EF4-FFF2-40B4-BE49-F238E27FC236}">
                    <a16:creationId xmlns:a16="http://schemas.microsoft.com/office/drawing/2014/main" id="{88A32CCE-A414-4744-BB9F-D386A231A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5" name="Oval 62">
                <a:extLst>
                  <a:ext uri="{FF2B5EF4-FFF2-40B4-BE49-F238E27FC236}">
                    <a16:creationId xmlns:a16="http://schemas.microsoft.com/office/drawing/2014/main" id="{4211514B-12F3-4C91-AAB6-D5651A201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6" name="Oval 63">
                <a:extLst>
                  <a:ext uri="{FF2B5EF4-FFF2-40B4-BE49-F238E27FC236}">
                    <a16:creationId xmlns:a16="http://schemas.microsoft.com/office/drawing/2014/main" id="{F959DA25-566D-457A-9C6C-7AA8EE00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51" name="Group 116750">
            <a:extLst>
              <a:ext uri="{FF2B5EF4-FFF2-40B4-BE49-F238E27FC236}">
                <a16:creationId xmlns:a16="http://schemas.microsoft.com/office/drawing/2014/main" id="{9E193E52-BB5B-4656-AC14-6DDD981788AA}"/>
              </a:ext>
            </a:extLst>
          </p:cNvPr>
          <p:cNvGrpSpPr/>
          <p:nvPr/>
        </p:nvGrpSpPr>
        <p:grpSpPr>
          <a:xfrm>
            <a:off x="1244600" y="6251377"/>
            <a:ext cx="901571" cy="546100"/>
            <a:chOff x="1244600" y="6251377"/>
            <a:chExt cx="901571" cy="546100"/>
          </a:xfrm>
        </p:grpSpPr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9FB4AB36-35BE-4FC8-BCCC-058F89DC9939}"/>
                </a:ext>
              </a:extLst>
            </p:cNvPr>
            <p:cNvGrpSpPr/>
            <p:nvPr/>
          </p:nvGrpSpPr>
          <p:grpSpPr>
            <a:xfrm>
              <a:off x="1371600" y="6489700"/>
              <a:ext cx="774571" cy="307777"/>
              <a:chOff x="182452" y="6484620"/>
              <a:chExt cx="774571" cy="307777"/>
            </a:xfrm>
          </p:grpSpPr>
          <p:sp>
            <p:nvSpPr>
              <p:cNvPr id="420" name="Rectangle 3">
                <a:extLst>
                  <a:ext uri="{FF2B5EF4-FFF2-40B4-BE49-F238E27FC236}">
                    <a16:creationId xmlns:a16="http://schemas.microsoft.com/office/drawing/2014/main" id="{30500726-BF22-4B7E-A208-0459BAF6F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21" name="Text Box 4">
                <a:extLst>
                  <a:ext uri="{FF2B5EF4-FFF2-40B4-BE49-F238E27FC236}">
                    <a16:creationId xmlns:a16="http://schemas.microsoft.com/office/drawing/2014/main" id="{60A9BF9A-2447-473D-B739-38C26E42CA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31</a:t>
                </a:r>
              </a:p>
            </p:txBody>
          </p:sp>
        </p:grp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5FD8FB87-7797-4CFF-9D8E-F7A1E25C3159}"/>
                </a:ext>
              </a:extLst>
            </p:cNvPr>
            <p:cNvCxnSpPr>
              <a:cxnSpLocks/>
              <a:stCxn id="132" idx="2"/>
            </p:cNvCxnSpPr>
            <p:nvPr/>
          </p:nvCxnSpPr>
          <p:spPr bwMode="auto">
            <a:xfrm>
              <a:off x="1557748" y="6251377"/>
              <a:ext cx="221773" cy="301823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63" name="Group 49">
              <a:extLst>
                <a:ext uri="{FF2B5EF4-FFF2-40B4-BE49-F238E27FC236}">
                  <a16:creationId xmlns:a16="http://schemas.microsoft.com/office/drawing/2014/main" id="{42B378EE-5FC8-48B8-BFC7-6B566F01721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244600" y="6511764"/>
              <a:ext cx="154512" cy="270036"/>
              <a:chOff x="2308" y="1513"/>
              <a:chExt cx="1162" cy="2570"/>
            </a:xfrm>
          </p:grpSpPr>
          <p:grpSp>
            <p:nvGrpSpPr>
              <p:cNvPr id="564" name="Group 50">
                <a:extLst>
                  <a:ext uri="{FF2B5EF4-FFF2-40B4-BE49-F238E27FC236}">
                    <a16:creationId xmlns:a16="http://schemas.microsoft.com/office/drawing/2014/main" id="{C8015B2D-0D84-4301-B137-8B1E02B43A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72" name="Freeform 51">
                  <a:extLst>
                    <a:ext uri="{FF2B5EF4-FFF2-40B4-BE49-F238E27FC236}">
                      <a16:creationId xmlns:a16="http://schemas.microsoft.com/office/drawing/2014/main" id="{CDD65F68-E4A8-45EC-85E0-58093CC02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" name="Freeform 52">
                  <a:extLst>
                    <a:ext uri="{FF2B5EF4-FFF2-40B4-BE49-F238E27FC236}">
                      <a16:creationId xmlns:a16="http://schemas.microsoft.com/office/drawing/2014/main" id="{573FDDF6-CA66-4D74-A6B2-41C829EFA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" name="Freeform 53">
                  <a:extLst>
                    <a:ext uri="{FF2B5EF4-FFF2-40B4-BE49-F238E27FC236}">
                      <a16:creationId xmlns:a16="http://schemas.microsoft.com/office/drawing/2014/main" id="{963316A4-03B5-468B-A3D6-6395BAFDD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" name="Freeform 54">
                  <a:extLst>
                    <a:ext uri="{FF2B5EF4-FFF2-40B4-BE49-F238E27FC236}">
                      <a16:creationId xmlns:a16="http://schemas.microsoft.com/office/drawing/2014/main" id="{4356E475-8B8D-4BE5-9892-EEDDF469D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" name="Freeform 55">
                  <a:extLst>
                    <a:ext uri="{FF2B5EF4-FFF2-40B4-BE49-F238E27FC236}">
                      <a16:creationId xmlns:a16="http://schemas.microsoft.com/office/drawing/2014/main" id="{892F8AA4-2829-4942-B463-4BD4C05FB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" name="Freeform 56">
                  <a:extLst>
                    <a:ext uri="{FF2B5EF4-FFF2-40B4-BE49-F238E27FC236}">
                      <a16:creationId xmlns:a16="http://schemas.microsoft.com/office/drawing/2014/main" id="{A0C838FD-2E59-4995-A5D0-8C5B5CAB0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65" name="Freeform 57">
                <a:extLst>
                  <a:ext uri="{FF2B5EF4-FFF2-40B4-BE49-F238E27FC236}">
                    <a16:creationId xmlns:a16="http://schemas.microsoft.com/office/drawing/2014/main" id="{B182C853-A4FA-4331-941A-47D593B12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" name="Freeform 58">
                <a:extLst>
                  <a:ext uri="{FF2B5EF4-FFF2-40B4-BE49-F238E27FC236}">
                    <a16:creationId xmlns:a16="http://schemas.microsoft.com/office/drawing/2014/main" id="{F095E5FE-E0A2-4A7A-A1B0-EA194B90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Oval 59">
                <a:extLst>
                  <a:ext uri="{FF2B5EF4-FFF2-40B4-BE49-F238E27FC236}">
                    <a16:creationId xmlns:a16="http://schemas.microsoft.com/office/drawing/2014/main" id="{C6AE8E96-4022-46DD-8586-A880221C4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68" name="Oval 60">
                <a:extLst>
                  <a:ext uri="{FF2B5EF4-FFF2-40B4-BE49-F238E27FC236}">
                    <a16:creationId xmlns:a16="http://schemas.microsoft.com/office/drawing/2014/main" id="{5B854E9F-2617-4EDC-9A5F-661166A9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69" name="Oval 61">
                <a:extLst>
                  <a:ext uri="{FF2B5EF4-FFF2-40B4-BE49-F238E27FC236}">
                    <a16:creationId xmlns:a16="http://schemas.microsoft.com/office/drawing/2014/main" id="{3A3595B8-5CD8-4A86-A50B-3EBFA7B1E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70" name="Oval 62">
                <a:extLst>
                  <a:ext uri="{FF2B5EF4-FFF2-40B4-BE49-F238E27FC236}">
                    <a16:creationId xmlns:a16="http://schemas.microsoft.com/office/drawing/2014/main" id="{462CDDE9-FA43-4879-996B-E15BE0D49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71" name="Oval 63">
                <a:extLst>
                  <a:ext uri="{FF2B5EF4-FFF2-40B4-BE49-F238E27FC236}">
                    <a16:creationId xmlns:a16="http://schemas.microsoft.com/office/drawing/2014/main" id="{8C0B30D9-23C4-4210-9C25-2D28040ED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F208BD7-4214-4EE1-B39F-B2AE49DE31D7}"/>
              </a:ext>
            </a:extLst>
          </p:cNvPr>
          <p:cNvGrpSpPr/>
          <p:nvPr/>
        </p:nvGrpSpPr>
        <p:grpSpPr>
          <a:xfrm>
            <a:off x="1865546" y="4597083"/>
            <a:ext cx="885831" cy="965517"/>
            <a:chOff x="1865546" y="4597083"/>
            <a:chExt cx="885831" cy="965517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FE1A3A53-6AA9-449B-B915-3847A1E9B05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65546" y="4597083"/>
              <a:ext cx="477994" cy="763687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3D3E1290-F23D-448F-8D3F-259C583AB0DC}"/>
                </a:ext>
              </a:extLst>
            </p:cNvPr>
            <p:cNvGrpSpPr/>
            <p:nvPr/>
          </p:nvGrpSpPr>
          <p:grpSpPr>
            <a:xfrm>
              <a:off x="1976806" y="5254823"/>
              <a:ext cx="774571" cy="307777"/>
              <a:chOff x="182452" y="6484620"/>
              <a:chExt cx="774571" cy="307777"/>
            </a:xfrm>
          </p:grpSpPr>
          <p:sp>
            <p:nvSpPr>
              <p:cNvPr id="423" name="Rectangle 3">
                <a:extLst>
                  <a:ext uri="{FF2B5EF4-FFF2-40B4-BE49-F238E27FC236}">
                    <a16:creationId xmlns:a16="http://schemas.microsoft.com/office/drawing/2014/main" id="{A4E18B77-547E-4780-8EC8-5A47FC4D0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24" name="Text Box 4">
                <a:extLst>
                  <a:ext uri="{FF2B5EF4-FFF2-40B4-BE49-F238E27FC236}">
                    <a16:creationId xmlns:a16="http://schemas.microsoft.com/office/drawing/2014/main" id="{AC5D6457-6077-479E-A928-416E372AF9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25</a:t>
                </a:r>
              </a:p>
            </p:txBody>
          </p:sp>
        </p:grpSp>
        <p:grpSp>
          <p:nvGrpSpPr>
            <p:cNvPr id="578" name="Group 49">
              <a:extLst>
                <a:ext uri="{FF2B5EF4-FFF2-40B4-BE49-F238E27FC236}">
                  <a16:creationId xmlns:a16="http://schemas.microsoft.com/office/drawing/2014/main" id="{AFF29FCA-C07E-449A-B186-E495995636C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866406" y="5276415"/>
              <a:ext cx="154512" cy="270036"/>
              <a:chOff x="2308" y="1513"/>
              <a:chExt cx="1162" cy="2570"/>
            </a:xfrm>
          </p:grpSpPr>
          <p:grpSp>
            <p:nvGrpSpPr>
              <p:cNvPr id="579" name="Group 50">
                <a:extLst>
                  <a:ext uri="{FF2B5EF4-FFF2-40B4-BE49-F238E27FC236}">
                    <a16:creationId xmlns:a16="http://schemas.microsoft.com/office/drawing/2014/main" id="{1DA9F2E9-1FA5-4C71-9BCC-E56D91B926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87" name="Freeform 51">
                  <a:extLst>
                    <a:ext uri="{FF2B5EF4-FFF2-40B4-BE49-F238E27FC236}">
                      <a16:creationId xmlns:a16="http://schemas.microsoft.com/office/drawing/2014/main" id="{45A84412-A122-4C76-AE4D-59D8224AB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8" name="Freeform 52">
                  <a:extLst>
                    <a:ext uri="{FF2B5EF4-FFF2-40B4-BE49-F238E27FC236}">
                      <a16:creationId xmlns:a16="http://schemas.microsoft.com/office/drawing/2014/main" id="{8FBC1561-200B-4D0F-AC85-5BBCA1772B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9" name="Freeform 53">
                  <a:extLst>
                    <a:ext uri="{FF2B5EF4-FFF2-40B4-BE49-F238E27FC236}">
                      <a16:creationId xmlns:a16="http://schemas.microsoft.com/office/drawing/2014/main" id="{91CD4CD1-0612-41C0-9C8F-6280C94CB1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0" name="Freeform 54">
                  <a:extLst>
                    <a:ext uri="{FF2B5EF4-FFF2-40B4-BE49-F238E27FC236}">
                      <a16:creationId xmlns:a16="http://schemas.microsoft.com/office/drawing/2014/main" id="{0B35C97D-6D8C-404E-87F9-6B0FE8825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1" name="Freeform 55">
                  <a:extLst>
                    <a:ext uri="{FF2B5EF4-FFF2-40B4-BE49-F238E27FC236}">
                      <a16:creationId xmlns:a16="http://schemas.microsoft.com/office/drawing/2014/main" id="{5DC4021A-BECC-4DB3-9283-622C87DB3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2" name="Freeform 56">
                  <a:extLst>
                    <a:ext uri="{FF2B5EF4-FFF2-40B4-BE49-F238E27FC236}">
                      <a16:creationId xmlns:a16="http://schemas.microsoft.com/office/drawing/2014/main" id="{50B273A8-43AC-4040-B91C-22455789A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80" name="Freeform 57">
                <a:extLst>
                  <a:ext uri="{FF2B5EF4-FFF2-40B4-BE49-F238E27FC236}">
                    <a16:creationId xmlns:a16="http://schemas.microsoft.com/office/drawing/2014/main" id="{6D320C72-DE2F-4C2B-8B03-B22A25CB0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Freeform 58">
                <a:extLst>
                  <a:ext uri="{FF2B5EF4-FFF2-40B4-BE49-F238E27FC236}">
                    <a16:creationId xmlns:a16="http://schemas.microsoft.com/office/drawing/2014/main" id="{288E3BAB-4D7E-4FB2-8306-4428A213C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Oval 59">
                <a:extLst>
                  <a:ext uri="{FF2B5EF4-FFF2-40B4-BE49-F238E27FC236}">
                    <a16:creationId xmlns:a16="http://schemas.microsoft.com/office/drawing/2014/main" id="{C417950A-1EF6-4AB6-AC92-99DAC04BA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83" name="Oval 60">
                <a:extLst>
                  <a:ext uri="{FF2B5EF4-FFF2-40B4-BE49-F238E27FC236}">
                    <a16:creationId xmlns:a16="http://schemas.microsoft.com/office/drawing/2014/main" id="{915C4BE3-627A-4A06-8F09-E1AB871D7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84" name="Oval 61">
                <a:extLst>
                  <a:ext uri="{FF2B5EF4-FFF2-40B4-BE49-F238E27FC236}">
                    <a16:creationId xmlns:a16="http://schemas.microsoft.com/office/drawing/2014/main" id="{E8D48F21-34F0-442F-87AD-8268BE37D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85" name="Oval 62">
                <a:extLst>
                  <a:ext uri="{FF2B5EF4-FFF2-40B4-BE49-F238E27FC236}">
                    <a16:creationId xmlns:a16="http://schemas.microsoft.com/office/drawing/2014/main" id="{1E1C1F54-FF67-4C97-9094-37D36A656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86" name="Oval 63">
                <a:extLst>
                  <a:ext uri="{FF2B5EF4-FFF2-40B4-BE49-F238E27FC236}">
                    <a16:creationId xmlns:a16="http://schemas.microsoft.com/office/drawing/2014/main" id="{9CAF12ED-B55E-4435-AE91-F6A3F6263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36" name="Group 116735">
            <a:extLst>
              <a:ext uri="{FF2B5EF4-FFF2-40B4-BE49-F238E27FC236}">
                <a16:creationId xmlns:a16="http://schemas.microsoft.com/office/drawing/2014/main" id="{B336C9E2-CAE0-4D2B-BAB3-38BA341B7128}"/>
              </a:ext>
            </a:extLst>
          </p:cNvPr>
          <p:cNvGrpSpPr/>
          <p:nvPr/>
        </p:nvGrpSpPr>
        <p:grpSpPr>
          <a:xfrm>
            <a:off x="3563257" y="4597400"/>
            <a:ext cx="932543" cy="547752"/>
            <a:chOff x="3563257" y="4597400"/>
            <a:chExt cx="932543" cy="547752"/>
          </a:xfrm>
        </p:grpSpPr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AEFE4C1D-F5AE-4A1B-A13E-0794C3CB74B2}"/>
                </a:ext>
              </a:extLst>
            </p:cNvPr>
            <p:cNvGrpSpPr/>
            <p:nvPr/>
          </p:nvGrpSpPr>
          <p:grpSpPr>
            <a:xfrm>
              <a:off x="3721229" y="4835723"/>
              <a:ext cx="774571" cy="307777"/>
              <a:chOff x="182452" y="6484620"/>
              <a:chExt cx="774571" cy="307777"/>
            </a:xfrm>
          </p:grpSpPr>
          <p:sp>
            <p:nvSpPr>
              <p:cNvPr id="431" name="Rectangle 3">
                <a:extLst>
                  <a:ext uri="{FF2B5EF4-FFF2-40B4-BE49-F238E27FC236}">
                    <a16:creationId xmlns:a16="http://schemas.microsoft.com/office/drawing/2014/main" id="{5DDACA6D-C533-4C87-97E3-B9011239E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32" name="Text Box 4">
                <a:extLst>
                  <a:ext uri="{FF2B5EF4-FFF2-40B4-BE49-F238E27FC236}">
                    <a16:creationId xmlns:a16="http://schemas.microsoft.com/office/drawing/2014/main" id="{B17784DA-51CF-44E0-87F3-8578E5F413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52</a:t>
                </a:r>
              </a:p>
            </p:txBody>
          </p:sp>
        </p:grp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6F7BCAF9-C996-404C-98F7-938D38240D6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07377" y="4597400"/>
              <a:ext cx="221773" cy="301823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08" name="Group 49">
              <a:extLst>
                <a:ext uri="{FF2B5EF4-FFF2-40B4-BE49-F238E27FC236}">
                  <a16:creationId xmlns:a16="http://schemas.microsoft.com/office/drawing/2014/main" id="{3BD00095-C500-406E-8368-8760A77C4F9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563257" y="4875116"/>
              <a:ext cx="154512" cy="270036"/>
              <a:chOff x="2308" y="1513"/>
              <a:chExt cx="1162" cy="2570"/>
            </a:xfrm>
          </p:grpSpPr>
          <p:grpSp>
            <p:nvGrpSpPr>
              <p:cNvPr id="609" name="Group 50">
                <a:extLst>
                  <a:ext uri="{FF2B5EF4-FFF2-40B4-BE49-F238E27FC236}">
                    <a16:creationId xmlns:a16="http://schemas.microsoft.com/office/drawing/2014/main" id="{B921DF4A-02A0-403D-AB50-6EFE07B6AA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17" name="Freeform 51">
                  <a:extLst>
                    <a:ext uri="{FF2B5EF4-FFF2-40B4-BE49-F238E27FC236}">
                      <a16:creationId xmlns:a16="http://schemas.microsoft.com/office/drawing/2014/main" id="{662DCFAE-3EBB-4F3B-8085-C3449616C9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" name="Freeform 52">
                  <a:extLst>
                    <a:ext uri="{FF2B5EF4-FFF2-40B4-BE49-F238E27FC236}">
                      <a16:creationId xmlns:a16="http://schemas.microsoft.com/office/drawing/2014/main" id="{1E06C53F-872B-4953-A10F-2EB96AC98D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9" name="Freeform 53">
                  <a:extLst>
                    <a:ext uri="{FF2B5EF4-FFF2-40B4-BE49-F238E27FC236}">
                      <a16:creationId xmlns:a16="http://schemas.microsoft.com/office/drawing/2014/main" id="{A97365D6-DA0C-4009-BF5B-CEB6188AF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" name="Freeform 54">
                  <a:extLst>
                    <a:ext uri="{FF2B5EF4-FFF2-40B4-BE49-F238E27FC236}">
                      <a16:creationId xmlns:a16="http://schemas.microsoft.com/office/drawing/2014/main" id="{96DF9F0F-701B-46DD-8BD1-3ABA0FDDB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1" name="Freeform 55">
                  <a:extLst>
                    <a:ext uri="{FF2B5EF4-FFF2-40B4-BE49-F238E27FC236}">
                      <a16:creationId xmlns:a16="http://schemas.microsoft.com/office/drawing/2014/main" id="{584EC137-4C61-4B38-85D0-7C1CB94D77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2" name="Freeform 56">
                  <a:extLst>
                    <a:ext uri="{FF2B5EF4-FFF2-40B4-BE49-F238E27FC236}">
                      <a16:creationId xmlns:a16="http://schemas.microsoft.com/office/drawing/2014/main" id="{17A5BB2B-210A-4385-8CB1-A4FB7E4CC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10" name="Freeform 57">
                <a:extLst>
                  <a:ext uri="{FF2B5EF4-FFF2-40B4-BE49-F238E27FC236}">
                    <a16:creationId xmlns:a16="http://schemas.microsoft.com/office/drawing/2014/main" id="{62A4A0A6-483A-4D57-A979-0CC6F2988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" name="Freeform 58">
                <a:extLst>
                  <a:ext uri="{FF2B5EF4-FFF2-40B4-BE49-F238E27FC236}">
                    <a16:creationId xmlns:a16="http://schemas.microsoft.com/office/drawing/2014/main" id="{64CF1474-2FE9-46A2-9644-5F9FAE50C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" name="Oval 59">
                <a:extLst>
                  <a:ext uri="{FF2B5EF4-FFF2-40B4-BE49-F238E27FC236}">
                    <a16:creationId xmlns:a16="http://schemas.microsoft.com/office/drawing/2014/main" id="{2F5FFCB6-2EFD-4084-8AB4-92303E024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13" name="Oval 60">
                <a:extLst>
                  <a:ext uri="{FF2B5EF4-FFF2-40B4-BE49-F238E27FC236}">
                    <a16:creationId xmlns:a16="http://schemas.microsoft.com/office/drawing/2014/main" id="{E6D0BAAD-8F58-4B8A-8871-A25F0DD13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14" name="Oval 61">
                <a:extLst>
                  <a:ext uri="{FF2B5EF4-FFF2-40B4-BE49-F238E27FC236}">
                    <a16:creationId xmlns:a16="http://schemas.microsoft.com/office/drawing/2014/main" id="{8E2282F8-AB7E-49B0-8589-67A4FF3B2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15" name="Oval 62">
                <a:extLst>
                  <a:ext uri="{FF2B5EF4-FFF2-40B4-BE49-F238E27FC236}">
                    <a16:creationId xmlns:a16="http://schemas.microsoft.com/office/drawing/2014/main" id="{B2A99ED1-C9C8-4600-8A88-A8BCD81AB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16" name="Oval 63">
                <a:extLst>
                  <a:ext uri="{FF2B5EF4-FFF2-40B4-BE49-F238E27FC236}">
                    <a16:creationId xmlns:a16="http://schemas.microsoft.com/office/drawing/2014/main" id="{F4C9C80D-3FC9-403E-912A-6365DBBCC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7" name="Group 116746">
            <a:extLst>
              <a:ext uri="{FF2B5EF4-FFF2-40B4-BE49-F238E27FC236}">
                <a16:creationId xmlns:a16="http://schemas.microsoft.com/office/drawing/2014/main" id="{4B77D6C4-EEA3-4869-B298-2887DA2C7C64}"/>
              </a:ext>
            </a:extLst>
          </p:cNvPr>
          <p:cNvGrpSpPr/>
          <p:nvPr/>
        </p:nvGrpSpPr>
        <p:grpSpPr>
          <a:xfrm>
            <a:off x="5031420" y="3034398"/>
            <a:ext cx="1876512" cy="1632575"/>
            <a:chOff x="5031420" y="3034398"/>
            <a:chExt cx="1876512" cy="1632575"/>
          </a:xfrm>
        </p:grpSpPr>
        <p:sp>
          <p:nvSpPr>
            <p:cNvPr id="440" name="Rectangle 3">
              <a:extLst>
                <a:ext uri="{FF2B5EF4-FFF2-40B4-BE49-F238E27FC236}">
                  <a16:creationId xmlns:a16="http://schemas.microsoft.com/office/drawing/2014/main" id="{65352642-8E9B-4D46-9B3C-2C2CEAF13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2091" y="3289303"/>
              <a:ext cx="1563210" cy="12826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441" name="Text Box 4">
              <a:extLst>
                <a:ext uri="{FF2B5EF4-FFF2-40B4-BE49-F238E27FC236}">
                  <a16:creationId xmlns:a16="http://schemas.microsoft.com/office/drawing/2014/main" id="{D6DB2006-B53B-4755-B8B8-C33594EABF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31291" y="32512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442" name="Text Box 4">
              <a:extLst>
                <a:ext uri="{FF2B5EF4-FFF2-40B4-BE49-F238E27FC236}">
                  <a16:creationId xmlns:a16="http://schemas.microsoft.com/office/drawing/2014/main" id="{07C5E2C6-1614-455A-8200-7040AE6F3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741" y="32563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443" name="Text Box 31">
              <a:extLst>
                <a:ext uri="{FF2B5EF4-FFF2-40B4-BE49-F238E27FC236}">
                  <a16:creationId xmlns:a16="http://schemas.microsoft.com/office/drawing/2014/main" id="{0F842F70-5184-461E-83E7-01F0EFE43A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116" y="3238500"/>
              <a:ext cx="81304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62,79,14</a:t>
              </a:r>
              <a:endParaRPr lang="en-CA" altLang="en-US" sz="1400" i="0" dirty="0"/>
            </a:p>
          </p:txBody>
        </p:sp>
        <p:sp>
          <p:nvSpPr>
            <p:cNvPr id="444" name="Text Box 31">
              <a:extLst>
                <a:ext uri="{FF2B5EF4-FFF2-40B4-BE49-F238E27FC236}">
                  <a16:creationId xmlns:a16="http://schemas.microsoft.com/office/drawing/2014/main" id="{38E6EEF4-3D4D-43DA-8A41-302B305EF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4890" y="34841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62,79</a:t>
              </a:r>
              <a:endParaRPr lang="en-CA" altLang="en-US" sz="1400" i="0" dirty="0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46328386-00D6-4A07-8457-C685B07D521C}"/>
                </a:ext>
              </a:extLst>
            </p:cNvPr>
            <p:cNvSpPr/>
            <p:nvPr/>
          </p:nvSpPr>
          <p:spPr>
            <a:xfrm>
              <a:off x="6094890" y="36957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62,79</a:t>
              </a:r>
              <a:endParaRPr lang="en-CA" altLang="en-US" sz="1400" i="0" dirty="0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E7732B6-1B8F-4537-B92D-4790E6F8A29F}"/>
                </a:ext>
              </a:extLst>
            </p:cNvPr>
            <p:cNvSpPr/>
            <p:nvPr/>
          </p:nvSpPr>
          <p:spPr>
            <a:xfrm>
              <a:off x="6094889" y="4322346"/>
              <a:ext cx="81304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buNone/>
              </a:pPr>
              <a:r>
                <a:rPr lang="en-US" altLang="en-US" sz="1400" i="0" dirty="0"/>
                <a:t>14,62,79</a:t>
              </a:r>
              <a:endParaRPr lang="en-CA" altLang="en-US" sz="1400" i="0" dirty="0"/>
            </a:p>
          </p:txBody>
        </p:sp>
        <p:sp>
          <p:nvSpPr>
            <p:cNvPr id="447" name="Text Box 31">
              <a:extLst>
                <a:ext uri="{FF2B5EF4-FFF2-40B4-BE49-F238E27FC236}">
                  <a16:creationId xmlns:a16="http://schemas.microsoft.com/office/drawing/2014/main" id="{77423967-CF31-4BBB-A9AA-CCC196758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0539" y="38735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14</a:t>
              </a:r>
              <a:endParaRPr lang="en-CA" altLang="en-US" sz="1400" i="0" dirty="0"/>
            </a:p>
          </p:txBody>
        </p:sp>
        <p:sp>
          <p:nvSpPr>
            <p:cNvPr id="448" name="Text Box 31">
              <a:extLst>
                <a:ext uri="{FF2B5EF4-FFF2-40B4-BE49-F238E27FC236}">
                  <a16:creationId xmlns:a16="http://schemas.microsoft.com/office/drawing/2014/main" id="{F3A6F1F9-D6ED-4B63-870D-E890102C7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9389" y="40894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14</a:t>
              </a:r>
              <a:endParaRPr lang="en-CA" altLang="en-US" sz="1400" i="0" dirty="0"/>
            </a:p>
          </p:txBody>
        </p: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40285340-0BD9-48D8-853B-1505678ADB8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112550" y="3034398"/>
              <a:ext cx="572802" cy="245298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38" name="Group 49">
              <a:extLst>
                <a:ext uri="{FF2B5EF4-FFF2-40B4-BE49-F238E27FC236}">
                  <a16:creationId xmlns:a16="http://schemas.microsoft.com/office/drawing/2014/main" id="{841A7A00-07F7-4D5D-9B0F-F6B46A55375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31420" y="3734265"/>
              <a:ext cx="248411" cy="577766"/>
              <a:chOff x="2308" y="1513"/>
              <a:chExt cx="1162" cy="2570"/>
            </a:xfrm>
          </p:grpSpPr>
          <p:grpSp>
            <p:nvGrpSpPr>
              <p:cNvPr id="639" name="Group 50">
                <a:extLst>
                  <a:ext uri="{FF2B5EF4-FFF2-40B4-BE49-F238E27FC236}">
                    <a16:creationId xmlns:a16="http://schemas.microsoft.com/office/drawing/2014/main" id="{1AFC3816-31C5-43CB-8E10-0E7002CFF8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47" name="Freeform 51">
                  <a:extLst>
                    <a:ext uri="{FF2B5EF4-FFF2-40B4-BE49-F238E27FC236}">
                      <a16:creationId xmlns:a16="http://schemas.microsoft.com/office/drawing/2014/main" id="{A99DDA68-AAEB-420C-9791-F6048FEA8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8" name="Freeform 52">
                  <a:extLst>
                    <a:ext uri="{FF2B5EF4-FFF2-40B4-BE49-F238E27FC236}">
                      <a16:creationId xmlns:a16="http://schemas.microsoft.com/office/drawing/2014/main" id="{6EA61179-FB42-49CB-84F9-CF6082301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9" name="Freeform 53">
                  <a:extLst>
                    <a:ext uri="{FF2B5EF4-FFF2-40B4-BE49-F238E27FC236}">
                      <a16:creationId xmlns:a16="http://schemas.microsoft.com/office/drawing/2014/main" id="{CB89668B-AB7C-4C7B-8FFB-4C42D2A05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0" name="Freeform 54">
                  <a:extLst>
                    <a:ext uri="{FF2B5EF4-FFF2-40B4-BE49-F238E27FC236}">
                      <a16:creationId xmlns:a16="http://schemas.microsoft.com/office/drawing/2014/main" id="{26BD45A5-95E1-438B-AA15-77CDECC396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1" name="Freeform 55">
                  <a:extLst>
                    <a:ext uri="{FF2B5EF4-FFF2-40B4-BE49-F238E27FC236}">
                      <a16:creationId xmlns:a16="http://schemas.microsoft.com/office/drawing/2014/main" id="{F2FBA7D8-57CC-45F6-B322-DA52B5DA96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2" name="Freeform 56">
                  <a:extLst>
                    <a:ext uri="{FF2B5EF4-FFF2-40B4-BE49-F238E27FC236}">
                      <a16:creationId xmlns:a16="http://schemas.microsoft.com/office/drawing/2014/main" id="{F39EE953-41DB-4DE5-955A-5BA3A32BC9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40" name="Freeform 57">
                <a:extLst>
                  <a:ext uri="{FF2B5EF4-FFF2-40B4-BE49-F238E27FC236}">
                    <a16:creationId xmlns:a16="http://schemas.microsoft.com/office/drawing/2014/main" id="{AEB70575-06C8-4405-9C43-56C47D61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" name="Freeform 58">
                <a:extLst>
                  <a:ext uri="{FF2B5EF4-FFF2-40B4-BE49-F238E27FC236}">
                    <a16:creationId xmlns:a16="http://schemas.microsoft.com/office/drawing/2014/main" id="{6DB95249-43EC-4929-8C77-C8207A14F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" name="Oval 59">
                <a:extLst>
                  <a:ext uri="{FF2B5EF4-FFF2-40B4-BE49-F238E27FC236}">
                    <a16:creationId xmlns:a16="http://schemas.microsoft.com/office/drawing/2014/main" id="{2CFE0439-4541-45A4-A2F7-4BA36ED9E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43" name="Oval 60">
                <a:extLst>
                  <a:ext uri="{FF2B5EF4-FFF2-40B4-BE49-F238E27FC236}">
                    <a16:creationId xmlns:a16="http://schemas.microsoft.com/office/drawing/2014/main" id="{198788E7-A06C-4918-963F-6509AF079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44" name="Oval 61">
                <a:extLst>
                  <a:ext uri="{FF2B5EF4-FFF2-40B4-BE49-F238E27FC236}">
                    <a16:creationId xmlns:a16="http://schemas.microsoft.com/office/drawing/2014/main" id="{B20E92E2-42B1-442E-B2ED-BCD69C2A2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45" name="Oval 62">
                <a:extLst>
                  <a:ext uri="{FF2B5EF4-FFF2-40B4-BE49-F238E27FC236}">
                    <a16:creationId xmlns:a16="http://schemas.microsoft.com/office/drawing/2014/main" id="{FF717917-78DD-4CCB-98CC-F085BEB1C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46" name="Oval 63">
                <a:extLst>
                  <a:ext uri="{FF2B5EF4-FFF2-40B4-BE49-F238E27FC236}">
                    <a16:creationId xmlns:a16="http://schemas.microsoft.com/office/drawing/2014/main" id="{9A4D61F0-D046-431B-8149-CBF8B2257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0" name="Group 116739">
            <a:extLst>
              <a:ext uri="{FF2B5EF4-FFF2-40B4-BE49-F238E27FC236}">
                <a16:creationId xmlns:a16="http://schemas.microsoft.com/office/drawing/2014/main" id="{01292874-ED8B-4FCE-9F91-11955A8AE1F9}"/>
              </a:ext>
            </a:extLst>
          </p:cNvPr>
          <p:cNvGrpSpPr/>
          <p:nvPr/>
        </p:nvGrpSpPr>
        <p:grpSpPr>
          <a:xfrm>
            <a:off x="4855749" y="4584383"/>
            <a:ext cx="1631810" cy="1695490"/>
            <a:chOff x="4855749" y="4584383"/>
            <a:chExt cx="1631810" cy="1695490"/>
          </a:xfrm>
        </p:grpSpPr>
        <p:sp>
          <p:nvSpPr>
            <p:cNvPr id="449" name="Rectangle 3">
              <a:extLst>
                <a:ext uri="{FF2B5EF4-FFF2-40B4-BE49-F238E27FC236}">
                  <a16:creationId xmlns:a16="http://schemas.microsoft.com/office/drawing/2014/main" id="{548F2616-6CD7-48C5-8F5A-8BB825734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437" y="4889502"/>
              <a:ext cx="1351079" cy="1349175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450" name="Text Box 4">
              <a:extLst>
                <a:ext uri="{FF2B5EF4-FFF2-40B4-BE49-F238E27FC236}">
                  <a16:creationId xmlns:a16="http://schemas.microsoft.com/office/drawing/2014/main" id="{D5373123-313C-4496-A630-7E0AF0553A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5338" y="48641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451" name="Text Box 4">
              <a:extLst>
                <a:ext uri="{FF2B5EF4-FFF2-40B4-BE49-F238E27FC236}">
                  <a16:creationId xmlns:a16="http://schemas.microsoft.com/office/drawing/2014/main" id="{28C2CBA6-FA7F-4CC1-A7AC-D7DD3BFB2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4788" y="48692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452" name="Text Box 31">
              <a:extLst>
                <a:ext uri="{FF2B5EF4-FFF2-40B4-BE49-F238E27FC236}">
                  <a16:creationId xmlns:a16="http://schemas.microsoft.com/office/drawing/2014/main" id="{CA3105A1-4833-438C-8AEC-738E2F918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5677" y="4851400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1400" i="0" dirty="0"/>
                <a:t>62,79</a:t>
              </a:r>
              <a:endParaRPr lang="en-CA" altLang="en-US" sz="1400" i="0" dirty="0"/>
            </a:p>
          </p:txBody>
        </p:sp>
        <p:sp>
          <p:nvSpPr>
            <p:cNvPr id="453" name="Text Box 31">
              <a:extLst>
                <a:ext uri="{FF2B5EF4-FFF2-40B4-BE49-F238E27FC236}">
                  <a16:creationId xmlns:a16="http://schemas.microsoft.com/office/drawing/2014/main" id="{C410BA84-A61C-41AB-B770-EC2696896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937" y="50970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</a:t>
              </a:r>
              <a:endParaRPr lang="en-CA" altLang="en-US" sz="1400" i="0" dirty="0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6BC404DF-BC62-4129-B715-E882ADD00CDB}"/>
                </a:ext>
              </a:extLst>
            </p:cNvPr>
            <p:cNvSpPr/>
            <p:nvPr/>
          </p:nvSpPr>
          <p:spPr>
            <a:xfrm>
              <a:off x="5898937" y="5308600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62</a:t>
              </a:r>
              <a:endParaRPr lang="en-CA" altLang="en-US" sz="1400" i="0" dirty="0"/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B7450D01-BF67-41BA-941F-A81E6B743B53}"/>
                </a:ext>
              </a:extLst>
            </p:cNvPr>
            <p:cNvSpPr/>
            <p:nvPr/>
          </p:nvSpPr>
          <p:spPr>
            <a:xfrm>
              <a:off x="5898936" y="59309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buNone/>
              </a:pPr>
              <a:r>
                <a:rPr lang="en-US" altLang="en-US" sz="1400" i="0" dirty="0"/>
                <a:t>62,79</a:t>
              </a:r>
              <a:endParaRPr lang="en-CA" altLang="en-US" sz="1400" i="0" dirty="0"/>
            </a:p>
          </p:txBody>
        </p:sp>
        <p:sp>
          <p:nvSpPr>
            <p:cNvPr id="456" name="Text Box 31">
              <a:extLst>
                <a:ext uri="{FF2B5EF4-FFF2-40B4-BE49-F238E27FC236}">
                  <a16:creationId xmlns:a16="http://schemas.microsoft.com/office/drawing/2014/main" id="{A82CF347-4BF0-4C64-A7E1-7FC40463F3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700" y="55034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</a:t>
              </a:r>
              <a:endParaRPr lang="en-CA" altLang="en-US" sz="1400" i="0" dirty="0"/>
            </a:p>
          </p:txBody>
        </p:sp>
        <p:sp>
          <p:nvSpPr>
            <p:cNvPr id="457" name="Text Box 31">
              <a:extLst>
                <a:ext uri="{FF2B5EF4-FFF2-40B4-BE49-F238E27FC236}">
                  <a16:creationId xmlns:a16="http://schemas.microsoft.com/office/drawing/2014/main" id="{3616936E-A029-4AD2-AC4E-96D4054BA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2550" y="57447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</a:t>
              </a:r>
              <a:endParaRPr lang="en-CA" altLang="en-US" sz="1400" i="0" dirty="0"/>
            </a:p>
          </p:txBody>
        </p: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CB259A2E-C367-41C0-A661-DF1B5C7477C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07774" y="4584383"/>
              <a:ext cx="52022" cy="305119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53" name="Group 49">
              <a:extLst>
                <a:ext uri="{FF2B5EF4-FFF2-40B4-BE49-F238E27FC236}">
                  <a16:creationId xmlns:a16="http://schemas.microsoft.com/office/drawing/2014/main" id="{BC85B58D-D77E-43D7-B0BD-19E65BFC39B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855749" y="5366131"/>
              <a:ext cx="214882" cy="452854"/>
              <a:chOff x="2308" y="1513"/>
              <a:chExt cx="1162" cy="2570"/>
            </a:xfrm>
          </p:grpSpPr>
          <p:grpSp>
            <p:nvGrpSpPr>
              <p:cNvPr id="654" name="Group 50">
                <a:extLst>
                  <a:ext uri="{FF2B5EF4-FFF2-40B4-BE49-F238E27FC236}">
                    <a16:creationId xmlns:a16="http://schemas.microsoft.com/office/drawing/2014/main" id="{ADC99337-6781-4CD9-97AC-A1F51648C5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62" name="Freeform 51">
                  <a:extLst>
                    <a:ext uri="{FF2B5EF4-FFF2-40B4-BE49-F238E27FC236}">
                      <a16:creationId xmlns:a16="http://schemas.microsoft.com/office/drawing/2014/main" id="{21F110C7-5ACA-41BB-886E-FB8181627E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3" name="Freeform 52">
                  <a:extLst>
                    <a:ext uri="{FF2B5EF4-FFF2-40B4-BE49-F238E27FC236}">
                      <a16:creationId xmlns:a16="http://schemas.microsoft.com/office/drawing/2014/main" id="{7C7DAA6E-93DE-4E6B-86C4-E82B5CCF9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4" name="Freeform 53">
                  <a:extLst>
                    <a:ext uri="{FF2B5EF4-FFF2-40B4-BE49-F238E27FC236}">
                      <a16:creationId xmlns:a16="http://schemas.microsoft.com/office/drawing/2014/main" id="{1DB0F5B8-8D76-44C2-BEC4-73AAA7748D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5" name="Freeform 54">
                  <a:extLst>
                    <a:ext uri="{FF2B5EF4-FFF2-40B4-BE49-F238E27FC236}">
                      <a16:creationId xmlns:a16="http://schemas.microsoft.com/office/drawing/2014/main" id="{AD4DA23A-52AF-4D3D-B01E-F3AA649BE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" name="Freeform 55">
                  <a:extLst>
                    <a:ext uri="{FF2B5EF4-FFF2-40B4-BE49-F238E27FC236}">
                      <a16:creationId xmlns:a16="http://schemas.microsoft.com/office/drawing/2014/main" id="{8E7D4148-47C7-4006-A37B-19DFAC7E6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" name="Freeform 56">
                  <a:extLst>
                    <a:ext uri="{FF2B5EF4-FFF2-40B4-BE49-F238E27FC236}">
                      <a16:creationId xmlns:a16="http://schemas.microsoft.com/office/drawing/2014/main" id="{83ED9FCE-5A0B-4CB4-87F5-C500DF667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55" name="Freeform 57">
                <a:extLst>
                  <a:ext uri="{FF2B5EF4-FFF2-40B4-BE49-F238E27FC236}">
                    <a16:creationId xmlns:a16="http://schemas.microsoft.com/office/drawing/2014/main" id="{6F56B208-D218-4F11-82B3-C8624BE94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" name="Freeform 58">
                <a:extLst>
                  <a:ext uri="{FF2B5EF4-FFF2-40B4-BE49-F238E27FC236}">
                    <a16:creationId xmlns:a16="http://schemas.microsoft.com/office/drawing/2014/main" id="{1F0D80CF-8F79-4786-A1F1-382A3DE59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Oval 59">
                <a:extLst>
                  <a:ext uri="{FF2B5EF4-FFF2-40B4-BE49-F238E27FC236}">
                    <a16:creationId xmlns:a16="http://schemas.microsoft.com/office/drawing/2014/main" id="{A3F43739-B073-4CE6-A389-6B6DDDB4D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58" name="Oval 60">
                <a:extLst>
                  <a:ext uri="{FF2B5EF4-FFF2-40B4-BE49-F238E27FC236}">
                    <a16:creationId xmlns:a16="http://schemas.microsoft.com/office/drawing/2014/main" id="{A0679F0E-AF6C-4F21-9766-89D79104A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59" name="Oval 61">
                <a:extLst>
                  <a:ext uri="{FF2B5EF4-FFF2-40B4-BE49-F238E27FC236}">
                    <a16:creationId xmlns:a16="http://schemas.microsoft.com/office/drawing/2014/main" id="{400BA8A1-679E-4011-A837-CC20AA01B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60" name="Oval 62">
                <a:extLst>
                  <a:ext uri="{FF2B5EF4-FFF2-40B4-BE49-F238E27FC236}">
                    <a16:creationId xmlns:a16="http://schemas.microsoft.com/office/drawing/2014/main" id="{4E507D1A-2271-4C5D-9EA8-F5F22D977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61" name="Oval 63">
                <a:extLst>
                  <a:ext uri="{FF2B5EF4-FFF2-40B4-BE49-F238E27FC236}">
                    <a16:creationId xmlns:a16="http://schemas.microsoft.com/office/drawing/2014/main" id="{553F86C9-5E92-4A96-B0DE-42C5A59FA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38" name="Group 116737">
            <a:extLst>
              <a:ext uri="{FF2B5EF4-FFF2-40B4-BE49-F238E27FC236}">
                <a16:creationId xmlns:a16="http://schemas.microsoft.com/office/drawing/2014/main" id="{CA7E038D-0E34-4178-953D-F840360D437D}"/>
              </a:ext>
            </a:extLst>
          </p:cNvPr>
          <p:cNvGrpSpPr/>
          <p:nvPr/>
        </p:nvGrpSpPr>
        <p:grpSpPr>
          <a:xfrm>
            <a:off x="4702331" y="6238677"/>
            <a:ext cx="890192" cy="541020"/>
            <a:chOff x="4702331" y="6238677"/>
            <a:chExt cx="890192" cy="541020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5CCF1251-96F6-4127-A701-B1CEC1282910}"/>
                </a:ext>
              </a:extLst>
            </p:cNvPr>
            <p:cNvGrpSpPr/>
            <p:nvPr/>
          </p:nvGrpSpPr>
          <p:grpSpPr>
            <a:xfrm>
              <a:off x="4817952" y="6471920"/>
              <a:ext cx="774571" cy="307777"/>
              <a:chOff x="182452" y="6484620"/>
              <a:chExt cx="774571" cy="307777"/>
            </a:xfrm>
          </p:grpSpPr>
          <p:sp>
            <p:nvSpPr>
              <p:cNvPr id="438" name="Rectangle 3">
                <a:extLst>
                  <a:ext uri="{FF2B5EF4-FFF2-40B4-BE49-F238E27FC236}">
                    <a16:creationId xmlns:a16="http://schemas.microsoft.com/office/drawing/2014/main" id="{C2901FFE-894A-4819-B7A3-15B427BD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39" name="Text Box 4">
                <a:extLst>
                  <a:ext uri="{FF2B5EF4-FFF2-40B4-BE49-F238E27FC236}">
                    <a16:creationId xmlns:a16="http://schemas.microsoft.com/office/drawing/2014/main" id="{F66EFB14-7233-43C9-8464-DA3B2A367B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</a:pPr>
                <a:r>
                  <a:rPr lang="en-US" altLang="en-US" sz="1400" i="0" dirty="0"/>
                  <a:t>list = 62</a:t>
                </a:r>
                <a:endParaRPr lang="en-CA" altLang="en-US" sz="1400" i="0" dirty="0"/>
              </a:p>
            </p:txBody>
          </p:sp>
        </p:grp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1C4EF3-A72A-4C5F-8760-11E1797B98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82091" y="6238677"/>
              <a:ext cx="97163" cy="295476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68" name="Group 49">
              <a:extLst>
                <a:ext uri="{FF2B5EF4-FFF2-40B4-BE49-F238E27FC236}">
                  <a16:creationId xmlns:a16="http://schemas.microsoft.com/office/drawing/2014/main" id="{580B74ED-9F6F-44C9-ACDD-339875D5552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02331" y="6505795"/>
              <a:ext cx="154512" cy="270036"/>
              <a:chOff x="2308" y="1513"/>
              <a:chExt cx="1162" cy="2570"/>
            </a:xfrm>
          </p:grpSpPr>
          <p:grpSp>
            <p:nvGrpSpPr>
              <p:cNvPr id="669" name="Group 50">
                <a:extLst>
                  <a:ext uri="{FF2B5EF4-FFF2-40B4-BE49-F238E27FC236}">
                    <a16:creationId xmlns:a16="http://schemas.microsoft.com/office/drawing/2014/main" id="{77CC6F5C-DC84-4852-A6BA-E3CED217F4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77" name="Freeform 51">
                  <a:extLst>
                    <a:ext uri="{FF2B5EF4-FFF2-40B4-BE49-F238E27FC236}">
                      <a16:creationId xmlns:a16="http://schemas.microsoft.com/office/drawing/2014/main" id="{FC97F63C-FC52-4E46-9C94-817390F776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8" name="Freeform 52">
                  <a:extLst>
                    <a:ext uri="{FF2B5EF4-FFF2-40B4-BE49-F238E27FC236}">
                      <a16:creationId xmlns:a16="http://schemas.microsoft.com/office/drawing/2014/main" id="{ED0DE457-7F69-43DA-B5AC-30687AE7C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9" name="Freeform 53">
                  <a:extLst>
                    <a:ext uri="{FF2B5EF4-FFF2-40B4-BE49-F238E27FC236}">
                      <a16:creationId xmlns:a16="http://schemas.microsoft.com/office/drawing/2014/main" id="{1FBC99C2-3E3E-436B-9246-BD8ED330F0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0" name="Freeform 54">
                  <a:extLst>
                    <a:ext uri="{FF2B5EF4-FFF2-40B4-BE49-F238E27FC236}">
                      <a16:creationId xmlns:a16="http://schemas.microsoft.com/office/drawing/2014/main" id="{960E6DA4-F61C-4ECC-A3A7-D500BB132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1" name="Freeform 55">
                  <a:extLst>
                    <a:ext uri="{FF2B5EF4-FFF2-40B4-BE49-F238E27FC236}">
                      <a16:creationId xmlns:a16="http://schemas.microsoft.com/office/drawing/2014/main" id="{44D315C5-A7AE-465B-9499-CECF0FDFB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2" name="Freeform 56">
                  <a:extLst>
                    <a:ext uri="{FF2B5EF4-FFF2-40B4-BE49-F238E27FC236}">
                      <a16:creationId xmlns:a16="http://schemas.microsoft.com/office/drawing/2014/main" id="{2182A2BA-73A6-49CE-9824-F6863A809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70" name="Freeform 57">
                <a:extLst>
                  <a:ext uri="{FF2B5EF4-FFF2-40B4-BE49-F238E27FC236}">
                    <a16:creationId xmlns:a16="http://schemas.microsoft.com/office/drawing/2014/main" id="{54D4DC73-E212-4668-97A0-BFCC60454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Freeform 58">
                <a:extLst>
                  <a:ext uri="{FF2B5EF4-FFF2-40B4-BE49-F238E27FC236}">
                    <a16:creationId xmlns:a16="http://schemas.microsoft.com/office/drawing/2014/main" id="{D1AD845C-05CD-4440-8BE0-D8DCC2854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Oval 59">
                <a:extLst>
                  <a:ext uri="{FF2B5EF4-FFF2-40B4-BE49-F238E27FC236}">
                    <a16:creationId xmlns:a16="http://schemas.microsoft.com/office/drawing/2014/main" id="{7EB379FC-5F07-47FE-AA61-14EE5130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73" name="Oval 60">
                <a:extLst>
                  <a:ext uri="{FF2B5EF4-FFF2-40B4-BE49-F238E27FC236}">
                    <a16:creationId xmlns:a16="http://schemas.microsoft.com/office/drawing/2014/main" id="{D385105C-7917-4417-BB5F-3978FBF4C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74" name="Oval 61">
                <a:extLst>
                  <a:ext uri="{FF2B5EF4-FFF2-40B4-BE49-F238E27FC236}">
                    <a16:creationId xmlns:a16="http://schemas.microsoft.com/office/drawing/2014/main" id="{CF326104-44DC-49C0-A995-74A0D0FB6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75" name="Oval 62">
                <a:extLst>
                  <a:ext uri="{FF2B5EF4-FFF2-40B4-BE49-F238E27FC236}">
                    <a16:creationId xmlns:a16="http://schemas.microsoft.com/office/drawing/2014/main" id="{69A36E04-4B7A-4BC6-81C4-70D311B61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76" name="Oval 63">
                <a:extLst>
                  <a:ext uri="{FF2B5EF4-FFF2-40B4-BE49-F238E27FC236}">
                    <a16:creationId xmlns:a16="http://schemas.microsoft.com/office/drawing/2014/main" id="{B74319D8-0D0B-41D5-915A-94AE7E34B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6" name="Group 116745">
            <a:extLst>
              <a:ext uri="{FF2B5EF4-FFF2-40B4-BE49-F238E27FC236}">
                <a16:creationId xmlns:a16="http://schemas.microsoft.com/office/drawing/2014/main" id="{38BCCBE1-3654-46A4-BE42-8B3E84631B78}"/>
              </a:ext>
            </a:extLst>
          </p:cNvPr>
          <p:cNvGrpSpPr/>
          <p:nvPr/>
        </p:nvGrpSpPr>
        <p:grpSpPr>
          <a:xfrm>
            <a:off x="7089931" y="3022600"/>
            <a:ext cx="1658320" cy="1648719"/>
            <a:chOff x="7089931" y="3022600"/>
            <a:chExt cx="1658320" cy="1648719"/>
          </a:xfrm>
        </p:grpSpPr>
        <p:sp>
          <p:nvSpPr>
            <p:cNvPr id="436" name="Rectangle 3">
              <a:extLst>
                <a:ext uri="{FF2B5EF4-FFF2-40B4-BE49-F238E27FC236}">
                  <a16:creationId xmlns:a16="http://schemas.microsoft.com/office/drawing/2014/main" id="{90D1FF0F-ED1E-4B77-B35C-C7AE93ADA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9800" y="3289300"/>
              <a:ext cx="1438794" cy="12826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2FFF3C44-6393-4055-BA87-95D44547E2F1}"/>
                </a:ext>
              </a:extLst>
            </p:cNvPr>
            <p:cNvGrpSpPr/>
            <p:nvPr/>
          </p:nvGrpSpPr>
          <p:grpSpPr>
            <a:xfrm>
              <a:off x="7296030" y="3255547"/>
              <a:ext cx="965106" cy="1415772"/>
              <a:chOff x="5410200" y="609600"/>
              <a:chExt cx="965106" cy="1415772"/>
            </a:xfrm>
          </p:grpSpPr>
          <p:sp>
            <p:nvSpPr>
              <p:cNvPr id="459" name="Text Box 4">
                <a:extLst>
                  <a:ext uri="{FF2B5EF4-FFF2-40B4-BE49-F238E27FC236}">
                    <a16:creationId xmlns:a16="http://schemas.microsoft.com/office/drawing/2014/main" id="{5BA6AF01-84C5-4C6E-A028-318AA45CAF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460" name="Text Box 4">
                <a:extLst>
                  <a:ext uri="{FF2B5EF4-FFF2-40B4-BE49-F238E27FC236}">
                    <a16:creationId xmlns:a16="http://schemas.microsoft.com/office/drawing/2014/main" id="{10986750-1C96-4C0B-A940-E4B2F89951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</p:grpSp>
        <p:sp>
          <p:nvSpPr>
            <p:cNvPr id="461" name="Text Box 31">
              <a:extLst>
                <a:ext uri="{FF2B5EF4-FFF2-40B4-BE49-F238E27FC236}">
                  <a16:creationId xmlns:a16="http://schemas.microsoft.com/office/drawing/2014/main" id="{1AA009CD-E4DE-4844-8C41-47B4E9B8E3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53855" y="32428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30,23</a:t>
              </a:r>
              <a:endParaRPr lang="en-CA" altLang="en-US" sz="1400" i="0" dirty="0"/>
            </a:p>
          </p:txBody>
        </p:sp>
        <p:sp>
          <p:nvSpPr>
            <p:cNvPr id="462" name="Text Box 31">
              <a:extLst>
                <a:ext uri="{FF2B5EF4-FFF2-40B4-BE49-F238E27FC236}">
                  <a16:creationId xmlns:a16="http://schemas.microsoft.com/office/drawing/2014/main" id="{CE7D1922-D90B-41E4-8F8E-9E6AE45F0C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59629" y="34798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98</a:t>
              </a:r>
              <a:endParaRPr lang="en-CA" altLang="en-US" sz="1400" i="0" dirty="0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756D1E49-4E58-4264-BF41-BC4F61DBF680}"/>
                </a:ext>
              </a:extLst>
            </p:cNvPr>
            <p:cNvSpPr/>
            <p:nvPr/>
          </p:nvSpPr>
          <p:spPr>
            <a:xfrm>
              <a:off x="8159629" y="3691354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98</a:t>
              </a:r>
              <a:endParaRPr lang="en-CA" altLang="en-US" sz="1400" i="0" dirty="0"/>
            </a:p>
          </p:txBody>
        </p:sp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ECFE1321-E772-4B79-8793-7FBE1B06A345}"/>
                </a:ext>
              </a:extLst>
            </p:cNvPr>
            <p:cNvSpPr/>
            <p:nvPr/>
          </p:nvSpPr>
          <p:spPr>
            <a:xfrm>
              <a:off x="8159628" y="43180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23,30</a:t>
              </a:r>
              <a:endParaRPr lang="en-CA" altLang="en-US" sz="1400" i="0" dirty="0"/>
            </a:p>
          </p:txBody>
        </p:sp>
        <p:sp>
          <p:nvSpPr>
            <p:cNvPr id="465" name="Text Box 31">
              <a:extLst>
                <a:ext uri="{FF2B5EF4-FFF2-40B4-BE49-F238E27FC236}">
                  <a16:creationId xmlns:a16="http://schemas.microsoft.com/office/drawing/2014/main" id="{E0DB0C7F-6A9B-4335-BD3C-308E71345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4392" y="38608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23</a:t>
              </a:r>
              <a:endParaRPr lang="en-CA" altLang="en-US" sz="1400" i="0" dirty="0"/>
            </a:p>
          </p:txBody>
        </p:sp>
        <p:sp>
          <p:nvSpPr>
            <p:cNvPr id="466" name="Text Box 31">
              <a:extLst>
                <a:ext uri="{FF2B5EF4-FFF2-40B4-BE49-F238E27FC236}">
                  <a16:creationId xmlns:a16="http://schemas.microsoft.com/office/drawing/2014/main" id="{3E90A911-B0CE-4ED5-9BAE-BFFF1096E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3242" y="41021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23</a:t>
              </a:r>
              <a:endParaRPr lang="en-CA" altLang="en-US" sz="1400" i="0" dirty="0"/>
            </a:p>
          </p:txBody>
        </p: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2F6D02CA-B6D6-48E2-8BA3-48CF0263778D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7460740" y="3022600"/>
              <a:ext cx="657568" cy="238087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83" name="Group 49">
              <a:extLst>
                <a:ext uri="{FF2B5EF4-FFF2-40B4-BE49-F238E27FC236}">
                  <a16:creationId xmlns:a16="http://schemas.microsoft.com/office/drawing/2014/main" id="{D59723C8-AE4F-4A7E-8CB4-F5C31CE67D4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089931" y="3757577"/>
              <a:ext cx="214882" cy="452854"/>
              <a:chOff x="2308" y="1513"/>
              <a:chExt cx="1162" cy="2570"/>
            </a:xfrm>
          </p:grpSpPr>
          <p:grpSp>
            <p:nvGrpSpPr>
              <p:cNvPr id="684" name="Group 50">
                <a:extLst>
                  <a:ext uri="{FF2B5EF4-FFF2-40B4-BE49-F238E27FC236}">
                    <a16:creationId xmlns:a16="http://schemas.microsoft.com/office/drawing/2014/main" id="{84E6D2B9-5E60-436B-B057-A75B052A1E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92" name="Freeform 51">
                  <a:extLst>
                    <a:ext uri="{FF2B5EF4-FFF2-40B4-BE49-F238E27FC236}">
                      <a16:creationId xmlns:a16="http://schemas.microsoft.com/office/drawing/2014/main" id="{D9E78C7C-1947-4F85-B199-654A760A2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3" name="Freeform 52">
                  <a:extLst>
                    <a:ext uri="{FF2B5EF4-FFF2-40B4-BE49-F238E27FC236}">
                      <a16:creationId xmlns:a16="http://schemas.microsoft.com/office/drawing/2014/main" id="{B6B78641-A2A3-4DEC-A7E8-EC4173C84D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4" name="Freeform 53">
                  <a:extLst>
                    <a:ext uri="{FF2B5EF4-FFF2-40B4-BE49-F238E27FC236}">
                      <a16:creationId xmlns:a16="http://schemas.microsoft.com/office/drawing/2014/main" id="{00BD2B13-4C93-44FB-819E-D945740038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5" name="Freeform 54">
                  <a:extLst>
                    <a:ext uri="{FF2B5EF4-FFF2-40B4-BE49-F238E27FC236}">
                      <a16:creationId xmlns:a16="http://schemas.microsoft.com/office/drawing/2014/main" id="{CCB6FC5D-231A-45E4-A987-ED53A98AC6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" name="Freeform 55">
                  <a:extLst>
                    <a:ext uri="{FF2B5EF4-FFF2-40B4-BE49-F238E27FC236}">
                      <a16:creationId xmlns:a16="http://schemas.microsoft.com/office/drawing/2014/main" id="{66D586D0-08EC-4B0D-9312-1CFB0FCF0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" name="Freeform 56">
                  <a:extLst>
                    <a:ext uri="{FF2B5EF4-FFF2-40B4-BE49-F238E27FC236}">
                      <a16:creationId xmlns:a16="http://schemas.microsoft.com/office/drawing/2014/main" id="{355B48F1-3681-4419-9A31-DEE77069D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85" name="Freeform 57">
                <a:extLst>
                  <a:ext uri="{FF2B5EF4-FFF2-40B4-BE49-F238E27FC236}">
                    <a16:creationId xmlns:a16="http://schemas.microsoft.com/office/drawing/2014/main" id="{225BDE50-10B9-451C-8FEA-EE340C196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" name="Freeform 58">
                <a:extLst>
                  <a:ext uri="{FF2B5EF4-FFF2-40B4-BE49-F238E27FC236}">
                    <a16:creationId xmlns:a16="http://schemas.microsoft.com/office/drawing/2014/main" id="{EC5F31EC-8437-4CBF-A573-23A4A98C1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" name="Oval 59">
                <a:extLst>
                  <a:ext uri="{FF2B5EF4-FFF2-40B4-BE49-F238E27FC236}">
                    <a16:creationId xmlns:a16="http://schemas.microsoft.com/office/drawing/2014/main" id="{1C85A612-8674-48C3-B89D-A0BF76D47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88" name="Oval 60">
                <a:extLst>
                  <a:ext uri="{FF2B5EF4-FFF2-40B4-BE49-F238E27FC236}">
                    <a16:creationId xmlns:a16="http://schemas.microsoft.com/office/drawing/2014/main" id="{E6A9977E-FA9E-4245-BB39-631D1C2D4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89" name="Oval 61">
                <a:extLst>
                  <a:ext uri="{FF2B5EF4-FFF2-40B4-BE49-F238E27FC236}">
                    <a16:creationId xmlns:a16="http://schemas.microsoft.com/office/drawing/2014/main" id="{31DB53DA-CA46-4006-A33E-A56A3609C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90" name="Oval 62">
                <a:extLst>
                  <a:ext uri="{FF2B5EF4-FFF2-40B4-BE49-F238E27FC236}">
                    <a16:creationId xmlns:a16="http://schemas.microsoft.com/office/drawing/2014/main" id="{7962CE92-E421-4796-BD9D-FC9210023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91" name="Oval 63">
                <a:extLst>
                  <a:ext uri="{FF2B5EF4-FFF2-40B4-BE49-F238E27FC236}">
                    <a16:creationId xmlns:a16="http://schemas.microsoft.com/office/drawing/2014/main" id="{BF0EEB09-DDB9-4507-85AC-E1D5B021E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39" name="Group 116738">
            <a:extLst>
              <a:ext uri="{FF2B5EF4-FFF2-40B4-BE49-F238E27FC236}">
                <a16:creationId xmlns:a16="http://schemas.microsoft.com/office/drawing/2014/main" id="{38C3BF3D-31B0-4482-873B-0E716B8262A8}"/>
              </a:ext>
            </a:extLst>
          </p:cNvPr>
          <p:cNvGrpSpPr/>
          <p:nvPr/>
        </p:nvGrpSpPr>
        <p:grpSpPr>
          <a:xfrm>
            <a:off x="5908831" y="6238677"/>
            <a:ext cx="872840" cy="546100"/>
            <a:chOff x="5908831" y="6238677"/>
            <a:chExt cx="872840" cy="546100"/>
          </a:xfrm>
        </p:grpSpPr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9DC54C09-C2C3-40D2-9C5A-D66F22945A09}"/>
                </a:ext>
              </a:extLst>
            </p:cNvPr>
            <p:cNvGrpSpPr/>
            <p:nvPr/>
          </p:nvGrpSpPr>
          <p:grpSpPr>
            <a:xfrm>
              <a:off x="6007100" y="6477000"/>
              <a:ext cx="774571" cy="307777"/>
              <a:chOff x="182452" y="6484620"/>
              <a:chExt cx="774571" cy="307777"/>
            </a:xfrm>
          </p:grpSpPr>
          <p:sp>
            <p:nvSpPr>
              <p:cNvPr id="473" name="Rectangle 3">
                <a:extLst>
                  <a:ext uri="{FF2B5EF4-FFF2-40B4-BE49-F238E27FC236}">
                    <a16:creationId xmlns:a16="http://schemas.microsoft.com/office/drawing/2014/main" id="{DD325F77-A1EB-497D-AC3E-43E228781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74" name="Text Box 4">
                <a:extLst>
                  <a:ext uri="{FF2B5EF4-FFF2-40B4-BE49-F238E27FC236}">
                    <a16:creationId xmlns:a16="http://schemas.microsoft.com/office/drawing/2014/main" id="{7028A3B9-235F-4716-85D3-10F1D9AABE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</a:pPr>
                <a:r>
                  <a:rPr lang="en-US" altLang="en-US" sz="1400" i="0" dirty="0"/>
                  <a:t>list = 79</a:t>
                </a:r>
                <a:endParaRPr lang="en-CA" altLang="en-US" sz="1400" i="0" dirty="0"/>
              </a:p>
            </p:txBody>
          </p:sp>
        </p:grp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A104660A-4E74-4CBF-8D0F-D4D4E398EBF4}"/>
                </a:ext>
              </a:extLst>
            </p:cNvPr>
            <p:cNvCxnSpPr>
              <a:cxnSpLocks/>
              <a:stCxn id="455" idx="2"/>
            </p:cNvCxnSpPr>
            <p:nvPr/>
          </p:nvCxnSpPr>
          <p:spPr bwMode="auto">
            <a:xfrm>
              <a:off x="6193248" y="6238677"/>
              <a:ext cx="221773" cy="301823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98" name="Group 49">
              <a:extLst>
                <a:ext uri="{FF2B5EF4-FFF2-40B4-BE49-F238E27FC236}">
                  <a16:creationId xmlns:a16="http://schemas.microsoft.com/office/drawing/2014/main" id="{49BC1330-4664-4D7C-A335-C024B27207C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08831" y="6505795"/>
              <a:ext cx="154512" cy="270036"/>
              <a:chOff x="2308" y="1513"/>
              <a:chExt cx="1162" cy="2570"/>
            </a:xfrm>
          </p:grpSpPr>
          <p:grpSp>
            <p:nvGrpSpPr>
              <p:cNvPr id="699" name="Group 50">
                <a:extLst>
                  <a:ext uri="{FF2B5EF4-FFF2-40B4-BE49-F238E27FC236}">
                    <a16:creationId xmlns:a16="http://schemas.microsoft.com/office/drawing/2014/main" id="{40E7F0EA-E328-475B-AF50-706AC1CDF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07" name="Freeform 51">
                  <a:extLst>
                    <a:ext uri="{FF2B5EF4-FFF2-40B4-BE49-F238E27FC236}">
                      <a16:creationId xmlns:a16="http://schemas.microsoft.com/office/drawing/2014/main" id="{8331EB19-9454-4BEA-967B-84FF72322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8" name="Freeform 52">
                  <a:extLst>
                    <a:ext uri="{FF2B5EF4-FFF2-40B4-BE49-F238E27FC236}">
                      <a16:creationId xmlns:a16="http://schemas.microsoft.com/office/drawing/2014/main" id="{C81FC18A-5D15-4407-BB6E-A531E62376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9" name="Freeform 53">
                  <a:extLst>
                    <a:ext uri="{FF2B5EF4-FFF2-40B4-BE49-F238E27FC236}">
                      <a16:creationId xmlns:a16="http://schemas.microsoft.com/office/drawing/2014/main" id="{08FC50BC-8536-4B17-889C-2E3B5C716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0" name="Freeform 54">
                  <a:extLst>
                    <a:ext uri="{FF2B5EF4-FFF2-40B4-BE49-F238E27FC236}">
                      <a16:creationId xmlns:a16="http://schemas.microsoft.com/office/drawing/2014/main" id="{760447FE-9105-4304-8974-CB52BCFE9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1" name="Freeform 55">
                  <a:extLst>
                    <a:ext uri="{FF2B5EF4-FFF2-40B4-BE49-F238E27FC236}">
                      <a16:creationId xmlns:a16="http://schemas.microsoft.com/office/drawing/2014/main" id="{70A3B566-D610-49CF-9002-C3803262E4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2" name="Freeform 56">
                  <a:extLst>
                    <a:ext uri="{FF2B5EF4-FFF2-40B4-BE49-F238E27FC236}">
                      <a16:creationId xmlns:a16="http://schemas.microsoft.com/office/drawing/2014/main" id="{BF027B61-A9FA-4718-962B-B5ACE9680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00" name="Freeform 57">
                <a:extLst>
                  <a:ext uri="{FF2B5EF4-FFF2-40B4-BE49-F238E27FC236}">
                    <a16:creationId xmlns:a16="http://schemas.microsoft.com/office/drawing/2014/main" id="{4CCDD78F-42CD-479E-9BBA-FA12AECB2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" name="Freeform 58">
                <a:extLst>
                  <a:ext uri="{FF2B5EF4-FFF2-40B4-BE49-F238E27FC236}">
                    <a16:creationId xmlns:a16="http://schemas.microsoft.com/office/drawing/2014/main" id="{18ED0507-624F-4D4F-B70A-640748D4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" name="Oval 59">
                <a:extLst>
                  <a:ext uri="{FF2B5EF4-FFF2-40B4-BE49-F238E27FC236}">
                    <a16:creationId xmlns:a16="http://schemas.microsoft.com/office/drawing/2014/main" id="{2D6D94A5-9266-4528-ACFD-DFD7AD19F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03" name="Oval 60">
                <a:extLst>
                  <a:ext uri="{FF2B5EF4-FFF2-40B4-BE49-F238E27FC236}">
                    <a16:creationId xmlns:a16="http://schemas.microsoft.com/office/drawing/2014/main" id="{7D437B95-2580-4F8E-875F-CFD43E477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04" name="Oval 61">
                <a:extLst>
                  <a:ext uri="{FF2B5EF4-FFF2-40B4-BE49-F238E27FC236}">
                    <a16:creationId xmlns:a16="http://schemas.microsoft.com/office/drawing/2014/main" id="{B04157CE-E3EE-4CBB-833B-5166FC8F1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05" name="Oval 62">
                <a:extLst>
                  <a:ext uri="{FF2B5EF4-FFF2-40B4-BE49-F238E27FC236}">
                    <a16:creationId xmlns:a16="http://schemas.microsoft.com/office/drawing/2014/main" id="{06C6BBD4-B920-44A4-A0FB-D234BEC18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06" name="Oval 63">
                <a:extLst>
                  <a:ext uri="{FF2B5EF4-FFF2-40B4-BE49-F238E27FC236}">
                    <a16:creationId xmlns:a16="http://schemas.microsoft.com/office/drawing/2014/main" id="{FFDD1FA7-9BAD-4E21-A788-2119B0278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1" name="Group 116740">
            <a:extLst>
              <a:ext uri="{FF2B5EF4-FFF2-40B4-BE49-F238E27FC236}">
                <a16:creationId xmlns:a16="http://schemas.microsoft.com/office/drawing/2014/main" id="{4C6B8AA9-324F-4501-B9A7-7B5D89D59554}"/>
              </a:ext>
            </a:extLst>
          </p:cNvPr>
          <p:cNvGrpSpPr/>
          <p:nvPr/>
        </p:nvGrpSpPr>
        <p:grpSpPr>
          <a:xfrm>
            <a:off x="6501046" y="4584383"/>
            <a:ext cx="885831" cy="965517"/>
            <a:chOff x="6501046" y="4584383"/>
            <a:chExt cx="885831" cy="965517"/>
          </a:xfrm>
        </p:grpSpPr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C279A9D1-BF79-4FAE-97C0-58836E421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501046" y="4584383"/>
              <a:ext cx="477994" cy="763687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75" name="Group 474">
              <a:extLst>
                <a:ext uri="{FF2B5EF4-FFF2-40B4-BE49-F238E27FC236}">
                  <a16:creationId xmlns:a16="http://schemas.microsoft.com/office/drawing/2014/main" id="{65F00278-05B8-4727-A208-BA37DAB8F190}"/>
                </a:ext>
              </a:extLst>
            </p:cNvPr>
            <p:cNvGrpSpPr/>
            <p:nvPr/>
          </p:nvGrpSpPr>
          <p:grpSpPr>
            <a:xfrm>
              <a:off x="6612306" y="5242123"/>
              <a:ext cx="774571" cy="307777"/>
              <a:chOff x="182452" y="6484620"/>
              <a:chExt cx="774571" cy="307777"/>
            </a:xfrm>
          </p:grpSpPr>
          <p:sp>
            <p:nvSpPr>
              <p:cNvPr id="476" name="Rectangle 3">
                <a:extLst>
                  <a:ext uri="{FF2B5EF4-FFF2-40B4-BE49-F238E27FC236}">
                    <a16:creationId xmlns:a16="http://schemas.microsoft.com/office/drawing/2014/main" id="{78DD5FDB-0FAA-4307-ABA0-F37F69F6C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77" name="Text Box 4">
                <a:extLst>
                  <a:ext uri="{FF2B5EF4-FFF2-40B4-BE49-F238E27FC236}">
                    <a16:creationId xmlns:a16="http://schemas.microsoft.com/office/drawing/2014/main" id="{F2468066-C759-4E22-907C-B800BF5831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14</a:t>
                </a:r>
              </a:p>
            </p:txBody>
          </p:sp>
        </p:grpSp>
        <p:grpSp>
          <p:nvGrpSpPr>
            <p:cNvPr id="713" name="Group 49">
              <a:extLst>
                <a:ext uri="{FF2B5EF4-FFF2-40B4-BE49-F238E27FC236}">
                  <a16:creationId xmlns:a16="http://schemas.microsoft.com/office/drawing/2014/main" id="{E8AAC6CC-A9C3-4127-8A54-9B4D888E5F7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530637" y="5270446"/>
              <a:ext cx="154512" cy="270036"/>
              <a:chOff x="2308" y="1513"/>
              <a:chExt cx="1162" cy="2570"/>
            </a:xfrm>
          </p:grpSpPr>
          <p:grpSp>
            <p:nvGrpSpPr>
              <p:cNvPr id="714" name="Group 50">
                <a:extLst>
                  <a:ext uri="{FF2B5EF4-FFF2-40B4-BE49-F238E27FC236}">
                    <a16:creationId xmlns:a16="http://schemas.microsoft.com/office/drawing/2014/main" id="{E0AEC0EE-BA0D-4DE6-95A7-63A1A4049E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22" name="Freeform 51">
                  <a:extLst>
                    <a:ext uri="{FF2B5EF4-FFF2-40B4-BE49-F238E27FC236}">
                      <a16:creationId xmlns:a16="http://schemas.microsoft.com/office/drawing/2014/main" id="{AA14CCE5-6489-4BEE-AE84-37F731429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3" name="Freeform 52">
                  <a:extLst>
                    <a:ext uri="{FF2B5EF4-FFF2-40B4-BE49-F238E27FC236}">
                      <a16:creationId xmlns:a16="http://schemas.microsoft.com/office/drawing/2014/main" id="{57943982-FD91-4A21-A591-D05015444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4" name="Freeform 53">
                  <a:extLst>
                    <a:ext uri="{FF2B5EF4-FFF2-40B4-BE49-F238E27FC236}">
                      <a16:creationId xmlns:a16="http://schemas.microsoft.com/office/drawing/2014/main" id="{EC2F2CE2-18BC-4FDC-B54A-2634F8F52D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5" name="Freeform 54">
                  <a:extLst>
                    <a:ext uri="{FF2B5EF4-FFF2-40B4-BE49-F238E27FC236}">
                      <a16:creationId xmlns:a16="http://schemas.microsoft.com/office/drawing/2014/main" id="{D51EAA0E-74BE-44F1-88A6-6F2DBC70D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6" name="Freeform 55">
                  <a:extLst>
                    <a:ext uri="{FF2B5EF4-FFF2-40B4-BE49-F238E27FC236}">
                      <a16:creationId xmlns:a16="http://schemas.microsoft.com/office/drawing/2014/main" id="{CCBAEEB4-33AB-45C5-8278-E229336CC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" name="Freeform 56">
                  <a:extLst>
                    <a:ext uri="{FF2B5EF4-FFF2-40B4-BE49-F238E27FC236}">
                      <a16:creationId xmlns:a16="http://schemas.microsoft.com/office/drawing/2014/main" id="{FE5B2574-75F2-44F1-9FED-DC5B8C09AC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15" name="Freeform 57">
                <a:extLst>
                  <a:ext uri="{FF2B5EF4-FFF2-40B4-BE49-F238E27FC236}">
                    <a16:creationId xmlns:a16="http://schemas.microsoft.com/office/drawing/2014/main" id="{A0C02BEF-5D5F-423D-BC21-1C953BD1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" name="Freeform 58">
                <a:extLst>
                  <a:ext uri="{FF2B5EF4-FFF2-40B4-BE49-F238E27FC236}">
                    <a16:creationId xmlns:a16="http://schemas.microsoft.com/office/drawing/2014/main" id="{9896E3B2-9FF4-4CE0-A1F8-7827EFA9E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" name="Oval 59">
                <a:extLst>
                  <a:ext uri="{FF2B5EF4-FFF2-40B4-BE49-F238E27FC236}">
                    <a16:creationId xmlns:a16="http://schemas.microsoft.com/office/drawing/2014/main" id="{8F0D89B8-68E1-4C4F-B6AF-01626875C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18" name="Oval 60">
                <a:extLst>
                  <a:ext uri="{FF2B5EF4-FFF2-40B4-BE49-F238E27FC236}">
                    <a16:creationId xmlns:a16="http://schemas.microsoft.com/office/drawing/2014/main" id="{E9BAC8DE-4A6A-40C0-82D2-20A6B4B32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19" name="Oval 61">
                <a:extLst>
                  <a:ext uri="{FF2B5EF4-FFF2-40B4-BE49-F238E27FC236}">
                    <a16:creationId xmlns:a16="http://schemas.microsoft.com/office/drawing/2014/main" id="{119C0537-F9C0-4521-B27F-F4686DF42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20" name="Oval 62">
                <a:extLst>
                  <a:ext uri="{FF2B5EF4-FFF2-40B4-BE49-F238E27FC236}">
                    <a16:creationId xmlns:a16="http://schemas.microsoft.com/office/drawing/2014/main" id="{0A84C5D1-A591-4EDC-826B-095D4ED2F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21" name="Oval 63">
                <a:extLst>
                  <a:ext uri="{FF2B5EF4-FFF2-40B4-BE49-F238E27FC236}">
                    <a16:creationId xmlns:a16="http://schemas.microsoft.com/office/drawing/2014/main" id="{77746BA4-894A-4364-86F4-16E05A427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4" name="Group 116743">
            <a:extLst>
              <a:ext uri="{FF2B5EF4-FFF2-40B4-BE49-F238E27FC236}">
                <a16:creationId xmlns:a16="http://schemas.microsoft.com/office/drawing/2014/main" id="{60C328A0-E13F-49DD-8C20-68BA3C71B3B7}"/>
              </a:ext>
            </a:extLst>
          </p:cNvPr>
          <p:cNvGrpSpPr/>
          <p:nvPr/>
        </p:nvGrpSpPr>
        <p:grpSpPr>
          <a:xfrm>
            <a:off x="7026967" y="4584700"/>
            <a:ext cx="915185" cy="541020"/>
            <a:chOff x="7026967" y="4584700"/>
            <a:chExt cx="915185" cy="541020"/>
          </a:xfrm>
        </p:grpSpPr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DDAF0559-4D27-470A-B283-87923A696862}"/>
                </a:ext>
              </a:extLst>
            </p:cNvPr>
            <p:cNvGrpSpPr/>
            <p:nvPr/>
          </p:nvGrpSpPr>
          <p:grpSpPr>
            <a:xfrm>
              <a:off x="7167581" y="4817943"/>
              <a:ext cx="774571" cy="307777"/>
              <a:chOff x="182452" y="6484620"/>
              <a:chExt cx="774571" cy="307777"/>
            </a:xfrm>
          </p:grpSpPr>
          <p:sp>
            <p:nvSpPr>
              <p:cNvPr id="480" name="Rectangle 3">
                <a:extLst>
                  <a:ext uri="{FF2B5EF4-FFF2-40B4-BE49-F238E27FC236}">
                    <a16:creationId xmlns:a16="http://schemas.microsoft.com/office/drawing/2014/main" id="{DDC4564F-EDC6-4C29-AB32-33E1EF56C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81" name="Text Box 4">
                <a:extLst>
                  <a:ext uri="{FF2B5EF4-FFF2-40B4-BE49-F238E27FC236}">
                    <a16:creationId xmlns:a16="http://schemas.microsoft.com/office/drawing/2014/main" id="{60B7367C-C25C-40FC-89A5-51855119CC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30</a:t>
                </a:r>
              </a:p>
            </p:txBody>
          </p:sp>
        </p:grp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D3824596-63B5-4636-B39F-C089F155733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631720" y="4584700"/>
              <a:ext cx="97163" cy="295476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28" name="Group 49">
              <a:extLst>
                <a:ext uri="{FF2B5EF4-FFF2-40B4-BE49-F238E27FC236}">
                  <a16:creationId xmlns:a16="http://schemas.microsoft.com/office/drawing/2014/main" id="{898C7702-AC84-4009-8BF5-326AD1C5692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026967" y="4855044"/>
              <a:ext cx="154512" cy="270036"/>
              <a:chOff x="2308" y="1513"/>
              <a:chExt cx="1162" cy="2570"/>
            </a:xfrm>
          </p:grpSpPr>
          <p:grpSp>
            <p:nvGrpSpPr>
              <p:cNvPr id="729" name="Group 50">
                <a:extLst>
                  <a:ext uri="{FF2B5EF4-FFF2-40B4-BE49-F238E27FC236}">
                    <a16:creationId xmlns:a16="http://schemas.microsoft.com/office/drawing/2014/main" id="{E790787B-393B-4CCE-970A-9C53E359DF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37" name="Freeform 51">
                  <a:extLst>
                    <a:ext uri="{FF2B5EF4-FFF2-40B4-BE49-F238E27FC236}">
                      <a16:creationId xmlns:a16="http://schemas.microsoft.com/office/drawing/2014/main" id="{BFE179E1-16F1-496F-87F3-41DFE12AE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" name="Freeform 52">
                  <a:extLst>
                    <a:ext uri="{FF2B5EF4-FFF2-40B4-BE49-F238E27FC236}">
                      <a16:creationId xmlns:a16="http://schemas.microsoft.com/office/drawing/2014/main" id="{93E91BB4-E11C-4D2B-B9DD-AF9C09D64D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9" name="Freeform 53">
                  <a:extLst>
                    <a:ext uri="{FF2B5EF4-FFF2-40B4-BE49-F238E27FC236}">
                      <a16:creationId xmlns:a16="http://schemas.microsoft.com/office/drawing/2014/main" id="{4767C66E-3773-4D6E-A2BE-01AD22E8F1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0" name="Freeform 54">
                  <a:extLst>
                    <a:ext uri="{FF2B5EF4-FFF2-40B4-BE49-F238E27FC236}">
                      <a16:creationId xmlns:a16="http://schemas.microsoft.com/office/drawing/2014/main" id="{7D476536-F89C-43CE-860A-9792D9F69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1" name="Freeform 55">
                  <a:extLst>
                    <a:ext uri="{FF2B5EF4-FFF2-40B4-BE49-F238E27FC236}">
                      <a16:creationId xmlns:a16="http://schemas.microsoft.com/office/drawing/2014/main" id="{470F118B-F4FB-4A32-887B-6F7AD2585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2" name="Freeform 56">
                  <a:extLst>
                    <a:ext uri="{FF2B5EF4-FFF2-40B4-BE49-F238E27FC236}">
                      <a16:creationId xmlns:a16="http://schemas.microsoft.com/office/drawing/2014/main" id="{7FD4B82C-7677-4796-B62D-5A9DDE3A72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30" name="Freeform 57">
                <a:extLst>
                  <a:ext uri="{FF2B5EF4-FFF2-40B4-BE49-F238E27FC236}">
                    <a16:creationId xmlns:a16="http://schemas.microsoft.com/office/drawing/2014/main" id="{EC3DD8F8-7BF4-4B91-B688-333237AF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" name="Freeform 58">
                <a:extLst>
                  <a:ext uri="{FF2B5EF4-FFF2-40B4-BE49-F238E27FC236}">
                    <a16:creationId xmlns:a16="http://schemas.microsoft.com/office/drawing/2014/main" id="{A8158C4F-B6A9-4D6F-B2FF-EC5375BD0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" name="Oval 59">
                <a:extLst>
                  <a:ext uri="{FF2B5EF4-FFF2-40B4-BE49-F238E27FC236}">
                    <a16:creationId xmlns:a16="http://schemas.microsoft.com/office/drawing/2014/main" id="{5C953763-E2D9-48A3-9942-562152F0B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33" name="Oval 60">
                <a:extLst>
                  <a:ext uri="{FF2B5EF4-FFF2-40B4-BE49-F238E27FC236}">
                    <a16:creationId xmlns:a16="http://schemas.microsoft.com/office/drawing/2014/main" id="{1A6808AF-C41D-436E-8D31-BB8C0EA9F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34" name="Oval 61">
                <a:extLst>
                  <a:ext uri="{FF2B5EF4-FFF2-40B4-BE49-F238E27FC236}">
                    <a16:creationId xmlns:a16="http://schemas.microsoft.com/office/drawing/2014/main" id="{E0C2D97C-08B7-468C-9379-61168F5C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35" name="Oval 62">
                <a:extLst>
                  <a:ext uri="{FF2B5EF4-FFF2-40B4-BE49-F238E27FC236}">
                    <a16:creationId xmlns:a16="http://schemas.microsoft.com/office/drawing/2014/main" id="{3E18A403-E471-427D-8525-8D41482BA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36" name="Oval 63">
                <a:extLst>
                  <a:ext uri="{FF2B5EF4-FFF2-40B4-BE49-F238E27FC236}">
                    <a16:creationId xmlns:a16="http://schemas.microsoft.com/office/drawing/2014/main" id="{F81BEDDF-361B-4EF5-BF0C-9433EF930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5" name="Group 116744">
            <a:extLst>
              <a:ext uri="{FF2B5EF4-FFF2-40B4-BE49-F238E27FC236}">
                <a16:creationId xmlns:a16="http://schemas.microsoft.com/office/drawing/2014/main" id="{3AC3A361-D0DF-4E2C-8451-0E24ADCD3EC9}"/>
              </a:ext>
            </a:extLst>
          </p:cNvPr>
          <p:cNvGrpSpPr/>
          <p:nvPr/>
        </p:nvGrpSpPr>
        <p:grpSpPr>
          <a:xfrm>
            <a:off x="8227488" y="4584700"/>
            <a:ext cx="903812" cy="554483"/>
            <a:chOff x="8227488" y="4584700"/>
            <a:chExt cx="903812" cy="554483"/>
          </a:xfrm>
        </p:grpSpPr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A13B2380-940B-4A8B-AC6A-4484D5A4C31E}"/>
                </a:ext>
              </a:extLst>
            </p:cNvPr>
            <p:cNvGrpSpPr/>
            <p:nvPr/>
          </p:nvGrpSpPr>
          <p:grpSpPr>
            <a:xfrm>
              <a:off x="8356729" y="4823023"/>
              <a:ext cx="774571" cy="307777"/>
              <a:chOff x="182452" y="6484620"/>
              <a:chExt cx="774571" cy="307777"/>
            </a:xfrm>
          </p:grpSpPr>
          <p:sp>
            <p:nvSpPr>
              <p:cNvPr id="484" name="Rectangle 3">
                <a:extLst>
                  <a:ext uri="{FF2B5EF4-FFF2-40B4-BE49-F238E27FC236}">
                    <a16:creationId xmlns:a16="http://schemas.microsoft.com/office/drawing/2014/main" id="{3BA67C0E-3BA1-4006-AE92-08E2848C4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85" name="Text Box 4">
                <a:extLst>
                  <a:ext uri="{FF2B5EF4-FFF2-40B4-BE49-F238E27FC236}">
                    <a16:creationId xmlns:a16="http://schemas.microsoft.com/office/drawing/2014/main" id="{5674F641-11F7-437B-A952-CB2BA9435C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</a:pPr>
                <a:r>
                  <a:rPr lang="en-US" altLang="en-US" sz="1400" i="0" dirty="0"/>
                  <a:t>list = 23</a:t>
                </a:r>
                <a:endParaRPr lang="en-CA" altLang="en-US" sz="1400" i="0" dirty="0"/>
              </a:p>
            </p:txBody>
          </p:sp>
        </p:grp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76D11020-07E3-4CEA-8465-69ABF1D61A9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42877" y="4584700"/>
              <a:ext cx="221773" cy="301823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43" name="Group 49">
              <a:extLst>
                <a:ext uri="{FF2B5EF4-FFF2-40B4-BE49-F238E27FC236}">
                  <a16:creationId xmlns:a16="http://schemas.microsoft.com/office/drawing/2014/main" id="{BB7BB479-FD68-424B-947C-F99BDFF5F9B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27488" y="4869147"/>
              <a:ext cx="154512" cy="270036"/>
              <a:chOff x="2308" y="1513"/>
              <a:chExt cx="1162" cy="2570"/>
            </a:xfrm>
          </p:grpSpPr>
          <p:grpSp>
            <p:nvGrpSpPr>
              <p:cNvPr id="744" name="Group 50">
                <a:extLst>
                  <a:ext uri="{FF2B5EF4-FFF2-40B4-BE49-F238E27FC236}">
                    <a16:creationId xmlns:a16="http://schemas.microsoft.com/office/drawing/2014/main" id="{238F4C37-EF05-4FAE-B268-253851D223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52" name="Freeform 51">
                  <a:extLst>
                    <a:ext uri="{FF2B5EF4-FFF2-40B4-BE49-F238E27FC236}">
                      <a16:creationId xmlns:a16="http://schemas.microsoft.com/office/drawing/2014/main" id="{71EBE6AC-1F12-4CB9-8915-90C2CDA42F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3" name="Freeform 52">
                  <a:extLst>
                    <a:ext uri="{FF2B5EF4-FFF2-40B4-BE49-F238E27FC236}">
                      <a16:creationId xmlns:a16="http://schemas.microsoft.com/office/drawing/2014/main" id="{38DFF6F0-0A24-44A9-B8DC-299888B370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4" name="Freeform 53">
                  <a:extLst>
                    <a:ext uri="{FF2B5EF4-FFF2-40B4-BE49-F238E27FC236}">
                      <a16:creationId xmlns:a16="http://schemas.microsoft.com/office/drawing/2014/main" id="{5B666D02-5C25-48E1-B7DF-549C2E19E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5" name="Freeform 54">
                  <a:extLst>
                    <a:ext uri="{FF2B5EF4-FFF2-40B4-BE49-F238E27FC236}">
                      <a16:creationId xmlns:a16="http://schemas.microsoft.com/office/drawing/2014/main" id="{83D851B4-B29C-460F-97AD-26E533B0D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6" name="Freeform 55">
                  <a:extLst>
                    <a:ext uri="{FF2B5EF4-FFF2-40B4-BE49-F238E27FC236}">
                      <a16:creationId xmlns:a16="http://schemas.microsoft.com/office/drawing/2014/main" id="{63B92D87-8351-4792-B991-9114F27DD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7" name="Freeform 56">
                  <a:extLst>
                    <a:ext uri="{FF2B5EF4-FFF2-40B4-BE49-F238E27FC236}">
                      <a16:creationId xmlns:a16="http://schemas.microsoft.com/office/drawing/2014/main" id="{354BF62A-41AA-4F45-8FA4-A50F148396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45" name="Freeform 57">
                <a:extLst>
                  <a:ext uri="{FF2B5EF4-FFF2-40B4-BE49-F238E27FC236}">
                    <a16:creationId xmlns:a16="http://schemas.microsoft.com/office/drawing/2014/main" id="{FAA4C962-2929-4B66-B812-0F5E59EE4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6" name="Freeform 58">
                <a:extLst>
                  <a:ext uri="{FF2B5EF4-FFF2-40B4-BE49-F238E27FC236}">
                    <a16:creationId xmlns:a16="http://schemas.microsoft.com/office/drawing/2014/main" id="{75E935C2-95A6-421F-9109-154F52FCD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" name="Oval 59">
                <a:extLst>
                  <a:ext uri="{FF2B5EF4-FFF2-40B4-BE49-F238E27FC236}">
                    <a16:creationId xmlns:a16="http://schemas.microsoft.com/office/drawing/2014/main" id="{1119AEF0-2BCA-482D-977F-FBCEE258D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48" name="Oval 60">
                <a:extLst>
                  <a:ext uri="{FF2B5EF4-FFF2-40B4-BE49-F238E27FC236}">
                    <a16:creationId xmlns:a16="http://schemas.microsoft.com/office/drawing/2014/main" id="{96D86A2E-A252-4DBC-9C12-EB30EAE59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49" name="Oval 61">
                <a:extLst>
                  <a:ext uri="{FF2B5EF4-FFF2-40B4-BE49-F238E27FC236}">
                    <a16:creationId xmlns:a16="http://schemas.microsoft.com/office/drawing/2014/main" id="{B9D0BBAF-EF9F-413D-BE7A-E0B0E353A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50" name="Oval 62">
                <a:extLst>
                  <a:ext uri="{FF2B5EF4-FFF2-40B4-BE49-F238E27FC236}">
                    <a16:creationId xmlns:a16="http://schemas.microsoft.com/office/drawing/2014/main" id="{B370362F-A780-4B00-A998-E25C8A17F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51" name="Oval 63">
                <a:extLst>
                  <a:ext uri="{FF2B5EF4-FFF2-40B4-BE49-F238E27FC236}">
                    <a16:creationId xmlns:a16="http://schemas.microsoft.com/office/drawing/2014/main" id="{ABF92367-886E-4BEB-8995-9EE279F23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2179" y="238809"/>
            <a:ext cx="2786499" cy="1056591"/>
          </a:xfrm>
          <a:prstGeom prst="wedgeRectCallout">
            <a:avLst>
              <a:gd name="adj1" fmla="val -55240"/>
              <a:gd name="adj2" fmla="val -23948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000" i="0" dirty="0"/>
              <a:t>It </a:t>
            </a:r>
            <a:r>
              <a:rPr lang="en-US" altLang="en-US" sz="2000" i="0"/>
              <a:t>can be </a:t>
            </a:r>
            <a:r>
              <a:rPr lang="en-US" altLang="en-US" sz="2000" i="0" dirty="0"/>
              <a:t>useful to see the entire tree of stack frames.</a:t>
            </a:r>
          </a:p>
        </p:txBody>
      </p:sp>
      <p:grpSp>
        <p:nvGrpSpPr>
          <p:cNvPr id="116753" name="Group 116752">
            <a:extLst>
              <a:ext uri="{FF2B5EF4-FFF2-40B4-BE49-F238E27FC236}">
                <a16:creationId xmlns:a16="http://schemas.microsoft.com/office/drawing/2014/main" id="{FC9CA2F6-8B28-4884-99E1-50DB21306386}"/>
              </a:ext>
            </a:extLst>
          </p:cNvPr>
          <p:cNvGrpSpPr/>
          <p:nvPr/>
        </p:nvGrpSpPr>
        <p:grpSpPr>
          <a:xfrm>
            <a:off x="5578631" y="1435100"/>
            <a:ext cx="2446281" cy="1606273"/>
            <a:chOff x="5578631" y="1435100"/>
            <a:chExt cx="2446281" cy="1606273"/>
          </a:xfrm>
        </p:grpSpPr>
        <p:grpSp>
          <p:nvGrpSpPr>
            <p:cNvPr id="116748" name="Group 116747">
              <a:extLst>
                <a:ext uri="{FF2B5EF4-FFF2-40B4-BE49-F238E27FC236}">
                  <a16:creationId xmlns:a16="http://schemas.microsoft.com/office/drawing/2014/main" id="{0ED12471-E859-4D56-85C3-0743DAC5180C}"/>
                </a:ext>
              </a:extLst>
            </p:cNvPr>
            <p:cNvGrpSpPr/>
            <p:nvPr/>
          </p:nvGrpSpPr>
          <p:grpSpPr>
            <a:xfrm>
              <a:off x="5594409" y="1435100"/>
              <a:ext cx="2430503" cy="1562098"/>
              <a:chOff x="5594409" y="1435100"/>
              <a:chExt cx="2430503" cy="1562098"/>
            </a:xfrm>
          </p:grpSpPr>
          <p:sp>
            <p:nvSpPr>
              <p:cNvPr id="414" name="Rectangle 3">
                <a:extLst>
                  <a:ext uri="{FF2B5EF4-FFF2-40B4-BE49-F238E27FC236}">
                    <a16:creationId xmlns:a16="http://schemas.microsoft.com/office/drawing/2014/main" id="{D2C4C38D-43DF-47F7-9F2F-962E05535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0900" y="1676400"/>
                <a:ext cx="2092995" cy="1320798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194" name="Text Box 31">
                <a:extLst>
                  <a:ext uri="{FF2B5EF4-FFF2-40B4-BE49-F238E27FC236}">
                    <a16:creationId xmlns:a16="http://schemas.microsoft.com/office/drawing/2014/main" id="{C3257493-9768-4F23-8F38-A9372BA411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3028" y="1617246"/>
                <a:ext cx="12618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62,79,14,30,23</a:t>
                </a:r>
                <a:endParaRPr lang="en-CA" altLang="en-US" sz="1400" i="0" dirty="0"/>
              </a:p>
            </p:txBody>
          </p:sp>
          <p:sp>
            <p:nvSpPr>
              <p:cNvPr id="195" name="Rectangle 194">
                <a:extLst>
                  <a:ext uri="{FF2B5EF4-FFF2-40B4-BE49-F238E27FC236}">
                    <a16:creationId xmlns:a16="http://schemas.microsoft.com/office/drawing/2014/main" id="{A0C1BD53-B18B-462A-B4E6-CB8947943BF7}"/>
                  </a:ext>
                </a:extLst>
              </p:cNvPr>
              <p:cNvSpPr/>
              <p:nvPr/>
            </p:nvSpPr>
            <p:spPr>
              <a:xfrm>
                <a:off x="6753734" y="2679700"/>
                <a:ext cx="1261884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14,23,30,62,79</a:t>
                </a:r>
                <a:endParaRPr lang="en-CA" altLang="en-US" sz="1400" i="0" dirty="0"/>
              </a:p>
            </p:txBody>
          </p:sp>
          <p:sp>
            <p:nvSpPr>
              <p:cNvPr id="196" name="Text Box 31">
                <a:extLst>
                  <a:ext uri="{FF2B5EF4-FFF2-40B4-BE49-F238E27FC236}">
                    <a16:creationId xmlns:a16="http://schemas.microsoft.com/office/drawing/2014/main" id="{AF6DB02C-A6D7-4BBB-8F5D-04D0BD3E98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8802" y="1845846"/>
                <a:ext cx="81304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62,79,14</a:t>
                </a:r>
                <a:endParaRPr lang="en-CA" altLang="en-US" sz="1400" i="0" dirty="0"/>
              </a:p>
            </p:txBody>
          </p:sp>
          <p:sp>
            <p:nvSpPr>
              <p:cNvPr id="197" name="Text Box 31">
                <a:extLst>
                  <a:ext uri="{FF2B5EF4-FFF2-40B4-BE49-F238E27FC236}">
                    <a16:creationId xmlns:a16="http://schemas.microsoft.com/office/drawing/2014/main" id="{8D22477B-682A-4FA3-BAD2-FBC3A23AA6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99677" y="22776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30,23</a:t>
                </a:r>
                <a:endParaRPr lang="en-CA" altLang="en-US" sz="1400" i="0" dirty="0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2072913-BDD6-470A-A4C6-711398C387DE}"/>
                  </a:ext>
                </a:extLst>
              </p:cNvPr>
              <p:cNvSpPr/>
              <p:nvPr/>
            </p:nvSpPr>
            <p:spPr>
              <a:xfrm>
                <a:off x="6768802" y="2032000"/>
                <a:ext cx="81304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14,62,79</a:t>
                </a:r>
                <a:endParaRPr lang="en-CA" altLang="en-US" sz="1400" i="0" dirty="0"/>
              </a:p>
            </p:txBody>
          </p:sp>
          <p:sp>
            <p:nvSpPr>
              <p:cNvPr id="199" name="Text Box 31">
                <a:extLst>
                  <a:ext uri="{FF2B5EF4-FFF2-40B4-BE49-F238E27FC236}">
                    <a16:creationId xmlns:a16="http://schemas.microsoft.com/office/drawing/2014/main" id="{95D7E02A-D9C3-443B-BE17-50E902668C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99677" y="24935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23,30</a:t>
                </a:r>
                <a:endParaRPr lang="en-CA" altLang="en-US" sz="1400" i="0" dirty="0"/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737AD97F-D2BD-46E3-8CC7-5679227B2A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594409" y="1435100"/>
                <a:ext cx="1415991" cy="238087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756A460D-FDCC-4779-8B56-55C8DC3D5873}"/>
                </a:ext>
              </a:extLst>
            </p:cNvPr>
            <p:cNvGrpSpPr/>
            <p:nvPr/>
          </p:nvGrpSpPr>
          <p:grpSpPr>
            <a:xfrm>
              <a:off x="5905203" y="1625601"/>
              <a:ext cx="965106" cy="1415772"/>
              <a:chOff x="5410200" y="609600"/>
              <a:chExt cx="965106" cy="1415772"/>
            </a:xfrm>
          </p:grpSpPr>
          <p:sp>
            <p:nvSpPr>
              <p:cNvPr id="192" name="Text Box 4">
                <a:extLst>
                  <a:ext uri="{FF2B5EF4-FFF2-40B4-BE49-F238E27FC236}">
                    <a16:creationId xmlns:a16="http://schemas.microsoft.com/office/drawing/2014/main" id="{0C0453CA-C580-4E99-8B1A-CA3CBB51A8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193" name="Text Box 4">
                <a:extLst>
                  <a:ext uri="{FF2B5EF4-FFF2-40B4-BE49-F238E27FC236}">
                    <a16:creationId xmlns:a16="http://schemas.microsoft.com/office/drawing/2014/main" id="{1D952DE4-84E5-4EC3-81AB-96F574B7BE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</p:grpSp>
        <p:grpSp>
          <p:nvGrpSpPr>
            <p:cNvPr id="623" name="Group 49">
              <a:extLst>
                <a:ext uri="{FF2B5EF4-FFF2-40B4-BE49-F238E27FC236}">
                  <a16:creationId xmlns:a16="http://schemas.microsoft.com/office/drawing/2014/main" id="{B99D4460-989A-42FC-B76A-F2954C99499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78631" y="2057400"/>
              <a:ext cx="374974" cy="773077"/>
              <a:chOff x="2308" y="1513"/>
              <a:chExt cx="1162" cy="2570"/>
            </a:xfrm>
          </p:grpSpPr>
          <p:grpSp>
            <p:nvGrpSpPr>
              <p:cNvPr id="624" name="Group 50">
                <a:extLst>
                  <a:ext uri="{FF2B5EF4-FFF2-40B4-BE49-F238E27FC236}">
                    <a16:creationId xmlns:a16="http://schemas.microsoft.com/office/drawing/2014/main" id="{B5B96CF3-1E41-4B4E-BCBF-BDA1F0D8AD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32" name="Freeform 51">
                  <a:extLst>
                    <a:ext uri="{FF2B5EF4-FFF2-40B4-BE49-F238E27FC236}">
                      <a16:creationId xmlns:a16="http://schemas.microsoft.com/office/drawing/2014/main" id="{FD415B9E-43E2-45DE-8A51-E69B67954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3" name="Freeform 52">
                  <a:extLst>
                    <a:ext uri="{FF2B5EF4-FFF2-40B4-BE49-F238E27FC236}">
                      <a16:creationId xmlns:a16="http://schemas.microsoft.com/office/drawing/2014/main" id="{400F2FB4-2ADB-47EE-A80D-A8B8C4F2D1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4" name="Freeform 53">
                  <a:extLst>
                    <a:ext uri="{FF2B5EF4-FFF2-40B4-BE49-F238E27FC236}">
                      <a16:creationId xmlns:a16="http://schemas.microsoft.com/office/drawing/2014/main" id="{EDB50DE3-0BDE-43BD-909C-CD97F7B6F1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" name="Freeform 54">
                  <a:extLst>
                    <a:ext uri="{FF2B5EF4-FFF2-40B4-BE49-F238E27FC236}">
                      <a16:creationId xmlns:a16="http://schemas.microsoft.com/office/drawing/2014/main" id="{A8A9F5A5-D600-4098-897F-1EBB0A6B0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" name="Freeform 55">
                  <a:extLst>
                    <a:ext uri="{FF2B5EF4-FFF2-40B4-BE49-F238E27FC236}">
                      <a16:creationId xmlns:a16="http://schemas.microsoft.com/office/drawing/2014/main" id="{E3B2D2D4-C175-4B2E-859B-981B4CBE0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7" name="Freeform 56">
                  <a:extLst>
                    <a:ext uri="{FF2B5EF4-FFF2-40B4-BE49-F238E27FC236}">
                      <a16:creationId xmlns:a16="http://schemas.microsoft.com/office/drawing/2014/main" id="{DB7ADB57-B53D-42A2-9C86-14B1EE3851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25" name="Freeform 57">
                <a:extLst>
                  <a:ext uri="{FF2B5EF4-FFF2-40B4-BE49-F238E27FC236}">
                    <a16:creationId xmlns:a16="http://schemas.microsoft.com/office/drawing/2014/main" id="{4AA9865E-5122-4E46-9471-E469A1AD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" name="Freeform 58">
                <a:extLst>
                  <a:ext uri="{FF2B5EF4-FFF2-40B4-BE49-F238E27FC236}">
                    <a16:creationId xmlns:a16="http://schemas.microsoft.com/office/drawing/2014/main" id="{F4F7E0D3-A512-4C0D-84AD-E5EE77F4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" name="Oval 59">
                <a:extLst>
                  <a:ext uri="{FF2B5EF4-FFF2-40B4-BE49-F238E27FC236}">
                    <a16:creationId xmlns:a16="http://schemas.microsoft.com/office/drawing/2014/main" id="{E0BA0156-AB25-45F3-9E83-CC42DD52D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28" name="Oval 60">
                <a:extLst>
                  <a:ext uri="{FF2B5EF4-FFF2-40B4-BE49-F238E27FC236}">
                    <a16:creationId xmlns:a16="http://schemas.microsoft.com/office/drawing/2014/main" id="{202ACF3C-165A-44D8-8F52-B2D6DC13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29" name="Oval 61">
                <a:extLst>
                  <a:ext uri="{FF2B5EF4-FFF2-40B4-BE49-F238E27FC236}">
                    <a16:creationId xmlns:a16="http://schemas.microsoft.com/office/drawing/2014/main" id="{08919C0B-AAAE-4938-8002-B87BF3BE9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30" name="Oval 62">
                <a:extLst>
                  <a:ext uri="{FF2B5EF4-FFF2-40B4-BE49-F238E27FC236}">
                    <a16:creationId xmlns:a16="http://schemas.microsoft.com/office/drawing/2014/main" id="{E6BE1944-736E-43EA-B79A-48EC0B5E2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31" name="Oval 63">
                <a:extLst>
                  <a:ext uri="{FF2B5EF4-FFF2-40B4-BE49-F238E27FC236}">
                    <a16:creationId xmlns:a16="http://schemas.microsoft.com/office/drawing/2014/main" id="{3D453BFE-9355-482A-AD1D-D733708A8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54" name="Group 116753">
            <a:extLst>
              <a:ext uri="{FF2B5EF4-FFF2-40B4-BE49-F238E27FC236}">
                <a16:creationId xmlns:a16="http://schemas.microsoft.com/office/drawing/2014/main" id="{1B0656E5-BA42-44C4-94E9-16F70F71EDBB}"/>
              </a:ext>
            </a:extLst>
          </p:cNvPr>
          <p:cNvGrpSpPr/>
          <p:nvPr/>
        </p:nvGrpSpPr>
        <p:grpSpPr>
          <a:xfrm>
            <a:off x="2400836" y="4597400"/>
            <a:ext cx="905816" cy="541020"/>
            <a:chOff x="2400836" y="4597400"/>
            <a:chExt cx="905816" cy="541020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AF2D536D-3453-470B-81EB-9EE21954C9AD}"/>
                </a:ext>
              </a:extLst>
            </p:cNvPr>
            <p:cNvGrpSpPr/>
            <p:nvPr/>
          </p:nvGrpSpPr>
          <p:grpSpPr>
            <a:xfrm>
              <a:off x="2400836" y="4830643"/>
              <a:ext cx="905816" cy="307777"/>
              <a:chOff x="2400836" y="4830643"/>
              <a:chExt cx="905816" cy="307777"/>
            </a:xfrm>
          </p:grpSpPr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7CB04D10-B45B-4F6C-B807-9BB0551BF179}"/>
                  </a:ext>
                </a:extLst>
              </p:cNvPr>
              <p:cNvGrpSpPr/>
              <p:nvPr/>
            </p:nvGrpSpPr>
            <p:grpSpPr>
              <a:xfrm>
                <a:off x="2532081" y="4830643"/>
                <a:ext cx="774571" cy="307777"/>
                <a:chOff x="182452" y="6484620"/>
                <a:chExt cx="774571" cy="307777"/>
              </a:xfrm>
            </p:grpSpPr>
            <p:sp>
              <p:nvSpPr>
                <p:cNvPr id="427" name="Rectangle 3">
                  <a:extLst>
                    <a:ext uri="{FF2B5EF4-FFF2-40B4-BE49-F238E27FC236}">
                      <a16:creationId xmlns:a16="http://schemas.microsoft.com/office/drawing/2014/main" id="{3619A57B-7AC5-4FBB-B393-8F398A785E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28" name="Text Box 4">
                  <a:extLst>
                    <a:ext uri="{FF2B5EF4-FFF2-40B4-BE49-F238E27FC236}">
                      <a16:creationId xmlns:a16="http://schemas.microsoft.com/office/drawing/2014/main" id="{771D3F20-C033-4707-A4F8-D57A8019BF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 = 98</a:t>
                  </a:r>
                </a:p>
              </p:txBody>
            </p:sp>
          </p:grpSp>
          <p:grpSp>
            <p:nvGrpSpPr>
              <p:cNvPr id="593" name="Group 49">
                <a:extLst>
                  <a:ext uri="{FF2B5EF4-FFF2-40B4-BE49-F238E27FC236}">
                    <a16:creationId xmlns:a16="http://schemas.microsoft.com/office/drawing/2014/main" id="{84316E2C-BD2C-4434-A9D0-38DA76D330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400836" y="4861013"/>
                <a:ext cx="154512" cy="270036"/>
                <a:chOff x="2308" y="1513"/>
                <a:chExt cx="1162" cy="2570"/>
              </a:xfrm>
            </p:grpSpPr>
            <p:grpSp>
              <p:nvGrpSpPr>
                <p:cNvPr id="594" name="Group 50">
                  <a:extLst>
                    <a:ext uri="{FF2B5EF4-FFF2-40B4-BE49-F238E27FC236}">
                      <a16:creationId xmlns:a16="http://schemas.microsoft.com/office/drawing/2014/main" id="{19C26794-05D3-401D-9805-FB3868400F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602" name="Freeform 51">
                    <a:extLst>
                      <a:ext uri="{FF2B5EF4-FFF2-40B4-BE49-F238E27FC236}">
                        <a16:creationId xmlns:a16="http://schemas.microsoft.com/office/drawing/2014/main" id="{B19DF332-6BF1-4E56-9CBC-06B55108B0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" name="Freeform 52">
                    <a:extLst>
                      <a:ext uri="{FF2B5EF4-FFF2-40B4-BE49-F238E27FC236}">
                        <a16:creationId xmlns:a16="http://schemas.microsoft.com/office/drawing/2014/main" id="{8130D30D-9243-4A56-9AA0-9CA6468FE5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" name="Freeform 53">
                    <a:extLst>
                      <a:ext uri="{FF2B5EF4-FFF2-40B4-BE49-F238E27FC236}">
                        <a16:creationId xmlns:a16="http://schemas.microsoft.com/office/drawing/2014/main" id="{B46FFAA9-EAFF-45D8-B588-B12F45B278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" name="Freeform 54">
                    <a:extLst>
                      <a:ext uri="{FF2B5EF4-FFF2-40B4-BE49-F238E27FC236}">
                        <a16:creationId xmlns:a16="http://schemas.microsoft.com/office/drawing/2014/main" id="{FD2AF0B4-6EF0-4E4C-A67E-3B4219D5FF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" name="Freeform 55">
                    <a:extLst>
                      <a:ext uri="{FF2B5EF4-FFF2-40B4-BE49-F238E27FC236}">
                        <a16:creationId xmlns:a16="http://schemas.microsoft.com/office/drawing/2014/main" id="{27DBE052-73E4-4889-BF7E-1F6D60448B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" name="Freeform 56">
                    <a:extLst>
                      <a:ext uri="{FF2B5EF4-FFF2-40B4-BE49-F238E27FC236}">
                        <a16:creationId xmlns:a16="http://schemas.microsoft.com/office/drawing/2014/main" id="{38C0964E-D056-4CF8-82A9-84DB20B26C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95" name="Freeform 57">
                  <a:extLst>
                    <a:ext uri="{FF2B5EF4-FFF2-40B4-BE49-F238E27FC236}">
                      <a16:creationId xmlns:a16="http://schemas.microsoft.com/office/drawing/2014/main" id="{3F08FDBC-7762-432F-957D-B77B921DB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6" name="Freeform 58">
                  <a:extLst>
                    <a:ext uri="{FF2B5EF4-FFF2-40B4-BE49-F238E27FC236}">
                      <a16:creationId xmlns:a16="http://schemas.microsoft.com/office/drawing/2014/main" id="{C1CBC815-70F1-4788-B909-F9B6ADE09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7" name="Oval 59">
                  <a:extLst>
                    <a:ext uri="{FF2B5EF4-FFF2-40B4-BE49-F238E27FC236}">
                      <a16:creationId xmlns:a16="http://schemas.microsoft.com/office/drawing/2014/main" id="{43F7C966-91BA-48F4-BD11-9AC9A472A5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98" name="Oval 60">
                  <a:extLst>
                    <a:ext uri="{FF2B5EF4-FFF2-40B4-BE49-F238E27FC236}">
                      <a16:creationId xmlns:a16="http://schemas.microsoft.com/office/drawing/2014/main" id="{A2D113A7-2281-45A2-891D-A7836F6437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99" name="Oval 61">
                  <a:extLst>
                    <a:ext uri="{FF2B5EF4-FFF2-40B4-BE49-F238E27FC236}">
                      <a16:creationId xmlns:a16="http://schemas.microsoft.com/office/drawing/2014/main" id="{DFB00B98-5235-47B0-84E5-873DC737D3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00" name="Oval 62">
                  <a:extLst>
                    <a:ext uri="{FF2B5EF4-FFF2-40B4-BE49-F238E27FC236}">
                      <a16:creationId xmlns:a16="http://schemas.microsoft.com/office/drawing/2014/main" id="{C903916A-6F43-403E-9BA0-7439D7FE0D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01" name="Oval 63">
                  <a:extLst>
                    <a:ext uri="{FF2B5EF4-FFF2-40B4-BE49-F238E27FC236}">
                      <a16:creationId xmlns:a16="http://schemas.microsoft.com/office/drawing/2014/main" id="{F740500E-573A-4701-A037-B0087F12B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cxnSp>
          <p:nvCxnSpPr>
            <p:cNvPr id="776" name="Straight Connector 775">
              <a:extLst>
                <a:ext uri="{FF2B5EF4-FFF2-40B4-BE49-F238E27FC236}">
                  <a16:creationId xmlns:a16="http://schemas.microsoft.com/office/drawing/2014/main" id="{D88137E2-D31C-4CBA-AC64-2D48EABF470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96220" y="4597400"/>
              <a:ext cx="97163" cy="295476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</p:spTree>
    <p:extLst>
      <p:ext uri="{BB962C8B-B14F-4D97-AF65-F5344CB8AC3E}">
        <p14:creationId xmlns:p14="http://schemas.microsoft.com/office/powerpoint/2010/main" val="5286125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1167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1167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167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167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167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167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167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167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167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167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1167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1167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167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167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167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167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1167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1167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167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167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116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116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1" presetClass="exit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1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29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1" fill="hold">
                            <p:stCondLst>
                              <p:cond delay="0"/>
                            </p:stCondLst>
                            <p:childTnLst>
                              <p:par>
                                <p:cTn id="132" presetID="1" presetClass="entr" presetSubtype="0" fill="hold" nodeType="after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1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4" fill="hold">
                            <p:stCondLst>
                              <p:cond delay="500"/>
                            </p:stCondLst>
                            <p:childTnLst>
                              <p:par>
                                <p:cTn id="135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37" fill="hold">
                            <p:stCondLst>
                              <p:cond delay="900"/>
                            </p:stCondLst>
                            <p:childTnLst>
                              <p:par>
                                <p:cTn id="138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0" fill="hold">
                            <p:stCondLst>
                              <p:cond delay="1300"/>
                            </p:stCondLst>
                            <p:childTnLst>
                              <p:par>
                                <p:cTn id="141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3" fill="hold">
                            <p:stCondLst>
                              <p:cond delay="1700"/>
                            </p:stCondLst>
                            <p:childTnLst>
                              <p:par>
                                <p:cTn id="144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6" fill="hold">
                            <p:stCondLst>
                              <p:cond delay="2100"/>
                            </p:stCondLst>
                            <p:childTnLst>
                              <p:par>
                                <p:cTn id="147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49" fill="hold">
                            <p:stCondLst>
                              <p:cond delay="2500"/>
                            </p:stCondLst>
                            <p:childTnLst>
                              <p:par>
                                <p:cTn id="150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2" fill="hold">
                            <p:stCondLst>
                              <p:cond delay="2900"/>
                            </p:stCondLst>
                            <p:childTnLst>
                              <p:par>
                                <p:cTn id="153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5" fill="hold">
                            <p:stCondLst>
                              <p:cond delay="3300"/>
                            </p:stCondLst>
                            <p:childTnLst>
                              <p:par>
                                <p:cTn id="156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58" fill="hold">
                            <p:stCondLst>
                              <p:cond delay="3700"/>
                            </p:stCondLst>
                            <p:childTnLst>
                              <p:par>
                                <p:cTn id="159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1" fill="hold">
                            <p:stCondLst>
                              <p:cond delay="4100"/>
                            </p:stCondLst>
                            <p:childTnLst>
                              <p:par>
                                <p:cTn id="162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4" fill="hold">
                            <p:stCondLst>
                              <p:cond delay="4500"/>
                            </p:stCondLst>
                            <p:childTnLst>
                              <p:par>
                                <p:cTn id="165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7" fill="hold">
                            <p:stCondLst>
                              <p:cond delay="4900"/>
                            </p:stCondLst>
                            <p:childTnLst>
                              <p:par>
                                <p:cTn id="168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6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0" fill="hold">
                            <p:stCondLst>
                              <p:cond delay="5300"/>
                            </p:stCondLst>
                            <p:childTnLst>
                              <p:par>
                                <p:cTn id="171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3" fill="hold">
                            <p:stCondLst>
                              <p:cond delay="5700"/>
                            </p:stCondLst>
                            <p:childTnLst>
                              <p:par>
                                <p:cTn id="174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7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6" fill="hold">
                            <p:stCondLst>
                              <p:cond delay="6100"/>
                            </p:stCondLst>
                            <p:childTnLst>
                              <p:par>
                                <p:cTn id="177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79" fill="hold">
                            <p:stCondLst>
                              <p:cond delay="6500"/>
                            </p:stCondLst>
                            <p:childTnLst>
                              <p:par>
                                <p:cTn id="180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2" fill="hold">
                            <p:stCondLst>
                              <p:cond delay="6900"/>
                            </p:stCondLst>
                            <p:childTnLst>
                              <p:par>
                                <p:cTn id="183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5" fill="hold">
                            <p:stCondLst>
                              <p:cond delay="7300"/>
                            </p:stCondLst>
                            <p:childTnLst>
                              <p:par>
                                <p:cTn id="186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8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88" fill="hold">
                            <p:stCondLst>
                              <p:cond delay="7700"/>
                            </p:stCondLst>
                            <p:childTnLst>
                              <p:par>
                                <p:cTn id="189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1" fill="hold">
                            <p:stCondLst>
                              <p:cond delay="8100"/>
                            </p:stCondLst>
                            <p:childTnLst>
                              <p:par>
                                <p:cTn id="192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4" fill="hold">
                            <p:stCondLst>
                              <p:cond delay="8500"/>
                            </p:stCondLst>
                            <p:childTnLst>
                              <p:par>
                                <p:cTn id="195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97" fill="hold">
                            <p:stCondLst>
                              <p:cond delay="8900"/>
                            </p:stCondLst>
                            <p:childTnLst>
                              <p:par>
                                <p:cTn id="198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9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0" fill="hold">
                            <p:stCondLst>
                              <p:cond delay="9300"/>
                            </p:stCondLst>
                            <p:childTnLst>
                              <p:par>
                                <p:cTn id="201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3" fill="hold">
                            <p:stCondLst>
                              <p:cond delay="9700"/>
                            </p:stCondLst>
                            <p:childTnLst>
                              <p:par>
                                <p:cTn id="204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0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6" fill="hold">
                            <p:stCondLst>
                              <p:cond delay="10100"/>
                            </p:stCondLst>
                            <p:childTnLst>
                              <p:par>
                                <p:cTn id="207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9" fill="hold">
                            <p:stCondLst>
                              <p:cond delay="10500"/>
                            </p:stCondLst>
                            <p:childTnLst>
                              <p:par>
                                <p:cTn id="210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2" fill="hold">
                            <p:stCondLst>
                              <p:cond delay="10900"/>
                            </p:stCondLst>
                            <p:childTnLst>
                              <p:par>
                                <p:cTn id="213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5" fill="hold">
                            <p:stCondLst>
                              <p:cond delay="11300"/>
                            </p:stCondLst>
                            <p:childTnLst>
                              <p:par>
                                <p:cTn id="216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18" fill="hold">
                            <p:stCondLst>
                              <p:cond delay="11700"/>
                            </p:stCondLst>
                            <p:childTnLst>
                              <p:par>
                                <p:cTn id="219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1" fill="hold">
                            <p:stCondLst>
                              <p:cond delay="12100"/>
                            </p:stCondLst>
                            <p:childTnLst>
                              <p:par>
                                <p:cTn id="222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4" fill="hold">
                            <p:stCondLst>
                              <p:cond delay="12500"/>
                            </p:stCondLst>
                            <p:childTnLst>
                              <p:par>
                                <p:cTn id="225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7" fill="hold">
                            <p:stCondLst>
                              <p:cond delay="12900"/>
                            </p:stCondLst>
                            <p:childTnLst>
                              <p:par>
                                <p:cTn id="228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0" fill="hold">
                            <p:stCondLst>
                              <p:cond delay="13300"/>
                            </p:stCondLst>
                            <p:childTnLst>
                              <p:par>
                                <p:cTn id="231" presetID="1" presetClass="entr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3" fill="hold">
                            <p:stCondLst>
                              <p:cond delay="13700"/>
                            </p:stCondLst>
                            <p:childTnLst>
                              <p:par>
                                <p:cTn id="234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6" fill="hold">
                            <p:stCondLst>
                              <p:cond delay="14100"/>
                            </p:stCondLst>
                            <p:childTnLst>
                              <p:par>
                                <p:cTn id="237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39" fill="hold">
                            <p:stCondLst>
                              <p:cond delay="14500"/>
                            </p:stCondLst>
                            <p:childTnLst>
                              <p:par>
                                <p:cTn id="240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7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42" fill="hold">
                            <p:stCondLst>
                              <p:cond delay="14900"/>
                            </p:stCondLst>
                            <p:childTnLst>
                              <p:par>
                                <p:cTn id="243" presetID="1" presetClass="exit" presetSubtype="0" fill="hold" nodeType="after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5" grpId="0"/>
      <p:bldP spid="18" grpId="0" animBg="1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" name="Rectangle 6">
            <a:extLst>
              <a:ext uri="{FF2B5EF4-FFF2-40B4-BE49-F238E27FC236}">
                <a16:creationId xmlns:a16="http://schemas.microsoft.com/office/drawing/2014/main" id="{138CF0BA-45A3-4B81-8D6D-16B5B5F157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7073" y="-241300"/>
            <a:ext cx="2219927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sz="4000" i="0" kern="0" dirty="0"/>
              <a:t>Tree of </a:t>
            </a:r>
          </a:p>
        </p:txBody>
      </p:sp>
      <p:grpSp>
        <p:nvGrpSpPr>
          <p:cNvPr id="71" name="Group 70">
            <a:extLst>
              <a:ext uri="{FF2B5EF4-FFF2-40B4-BE49-F238E27FC236}">
                <a16:creationId xmlns:a16="http://schemas.microsoft.com/office/drawing/2014/main" id="{0F400844-102E-4138-BE5E-18F7F4182C6E}"/>
              </a:ext>
            </a:extLst>
          </p:cNvPr>
          <p:cNvGrpSpPr/>
          <p:nvPr/>
        </p:nvGrpSpPr>
        <p:grpSpPr>
          <a:xfrm>
            <a:off x="2336800" y="53008"/>
            <a:ext cx="3911600" cy="1447800"/>
            <a:chOff x="2336800" y="38100"/>
            <a:chExt cx="3911600" cy="1447800"/>
          </a:xfrm>
        </p:grpSpPr>
        <p:grpSp>
          <p:nvGrpSpPr>
            <p:cNvPr id="42" name="Group 98">
              <a:extLst>
                <a:ext uri="{FF2B5EF4-FFF2-40B4-BE49-F238E27FC236}">
                  <a16:creationId xmlns:a16="http://schemas.microsoft.com/office/drawing/2014/main" id="{BB125817-2CEE-4492-89B9-5E9EB22892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36800" y="571500"/>
              <a:ext cx="457200" cy="914400"/>
              <a:chOff x="2432" y="1328"/>
              <a:chExt cx="906" cy="2075"/>
            </a:xfrm>
          </p:grpSpPr>
          <p:sp>
            <p:nvSpPr>
              <p:cNvPr id="43" name="Freeform 99">
                <a:extLst>
                  <a:ext uri="{FF2B5EF4-FFF2-40B4-BE49-F238E27FC236}">
                    <a16:creationId xmlns:a16="http://schemas.microsoft.com/office/drawing/2014/main" id="{46D3BA7F-44A3-4131-8C93-DD18D02A5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4" name="Freeform 100">
                <a:extLst>
                  <a:ext uri="{FF2B5EF4-FFF2-40B4-BE49-F238E27FC236}">
                    <a16:creationId xmlns:a16="http://schemas.microsoft.com/office/drawing/2014/main" id="{ACDEEFED-8116-4B3F-8970-29C7AC63F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5" name="Freeform 101">
                <a:extLst>
                  <a:ext uri="{FF2B5EF4-FFF2-40B4-BE49-F238E27FC236}">
                    <a16:creationId xmlns:a16="http://schemas.microsoft.com/office/drawing/2014/main" id="{F6515F9C-F4AC-4914-8474-38BDB8BDDD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6" name="Freeform 102">
                <a:extLst>
                  <a:ext uri="{FF2B5EF4-FFF2-40B4-BE49-F238E27FC236}">
                    <a16:creationId xmlns:a16="http://schemas.microsoft.com/office/drawing/2014/main" id="{A25B793D-41DE-4AF6-8F47-CEE3D6993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7" name="Freeform 103">
                <a:extLst>
                  <a:ext uri="{FF2B5EF4-FFF2-40B4-BE49-F238E27FC236}">
                    <a16:creationId xmlns:a16="http://schemas.microsoft.com/office/drawing/2014/main" id="{8D3102C0-EADB-4348-AEAD-8855DB77D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48" name="Freeform 104">
                <a:extLst>
                  <a:ext uri="{FF2B5EF4-FFF2-40B4-BE49-F238E27FC236}">
                    <a16:creationId xmlns:a16="http://schemas.microsoft.com/office/drawing/2014/main" id="{9F909563-2E0F-42B0-8EDB-5C23EFA5D7D7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</p:grpSp>
        <p:sp>
          <p:nvSpPr>
            <p:cNvPr id="159" name="Rectangle 3">
              <a:extLst>
                <a:ext uri="{FF2B5EF4-FFF2-40B4-BE49-F238E27FC236}">
                  <a16:creationId xmlns:a16="http://schemas.microsoft.com/office/drawing/2014/main" id="{79ED6D6B-F208-4166-B17B-8AAD1790F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4305" y="88902"/>
              <a:ext cx="3035003" cy="1332129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161" name="Text Box 4">
              <a:extLst>
                <a:ext uri="{FF2B5EF4-FFF2-40B4-BE49-F238E27FC236}">
                  <a16:creationId xmlns:a16="http://schemas.microsoft.com/office/drawing/2014/main" id="{F471EC9C-8F79-4AE9-8687-7D0D9149B3D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93505" y="38100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165" name="Text Box 4">
              <a:extLst>
                <a:ext uri="{FF2B5EF4-FFF2-40B4-BE49-F238E27FC236}">
                  <a16:creationId xmlns:a16="http://schemas.microsoft.com/office/drawing/2014/main" id="{50ED9E5B-2038-4EC1-BBC7-DDF3B25A17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673339" y="43240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166" name="Rectangle 165">
              <a:extLst>
                <a:ext uri="{FF2B5EF4-FFF2-40B4-BE49-F238E27FC236}">
                  <a16:creationId xmlns:a16="http://schemas.microsoft.com/office/drawing/2014/main" id="{BA8C4586-D162-4163-8C47-40C87B7271FB}"/>
                </a:ext>
              </a:extLst>
            </p:cNvPr>
            <p:cNvSpPr/>
            <p:nvPr/>
          </p:nvSpPr>
          <p:spPr>
            <a:xfrm>
              <a:off x="3844789" y="1117600"/>
              <a:ext cx="2383986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14,23,25,30,31,52,62,79,88,98</a:t>
              </a:r>
              <a:endParaRPr lang="en-CA" altLang="en-US" sz="1400" i="0" dirty="0"/>
            </a:p>
          </p:txBody>
        </p:sp>
        <p:sp>
          <p:nvSpPr>
            <p:cNvPr id="167" name="Text Box 31">
              <a:extLst>
                <a:ext uri="{FF2B5EF4-FFF2-40B4-BE49-F238E27FC236}">
                  <a16:creationId xmlns:a16="http://schemas.microsoft.com/office/drawing/2014/main" id="{88B68064-B10F-4D78-990F-A6DD9AD17A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64414" y="38100"/>
              <a:ext cx="238398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88,31,25,98,52,62,79,14,30,23</a:t>
              </a:r>
              <a:endParaRPr lang="en-CA" altLang="en-US" sz="1400" i="0" dirty="0"/>
            </a:p>
          </p:txBody>
        </p:sp>
        <p:sp>
          <p:nvSpPr>
            <p:cNvPr id="168" name="Text Box 31">
              <a:extLst>
                <a:ext uri="{FF2B5EF4-FFF2-40B4-BE49-F238E27FC236}">
                  <a16:creationId xmlns:a16="http://schemas.microsoft.com/office/drawing/2014/main" id="{D412D0F0-52E9-4161-8EDF-4874FA52830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851714" y="245646"/>
              <a:ext cx="12618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88,31,25,98,52</a:t>
              </a:r>
              <a:endParaRPr lang="en-CA" altLang="en-US" sz="1400" i="0" dirty="0"/>
            </a:p>
          </p:txBody>
        </p:sp>
        <p:sp>
          <p:nvSpPr>
            <p:cNvPr id="169" name="Text Box 31">
              <a:extLst>
                <a:ext uri="{FF2B5EF4-FFF2-40B4-BE49-F238E27FC236}">
                  <a16:creationId xmlns:a16="http://schemas.microsoft.com/office/drawing/2014/main" id="{573CD949-2696-487D-96C7-C25DA13A50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6118" y="673100"/>
              <a:ext cx="12618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62,79,14,30,23</a:t>
              </a:r>
              <a:endParaRPr lang="en-CA" altLang="en-US" sz="1400" i="0" dirty="0"/>
            </a:p>
          </p:txBody>
        </p:sp>
        <p:sp>
          <p:nvSpPr>
            <p:cNvPr id="170" name="Rectangle 169">
              <a:extLst>
                <a:ext uri="{FF2B5EF4-FFF2-40B4-BE49-F238E27FC236}">
                  <a16:creationId xmlns:a16="http://schemas.microsoft.com/office/drawing/2014/main" id="{561F394E-CD79-4F1F-8F73-7C9E9C464E79}"/>
                </a:ext>
              </a:extLst>
            </p:cNvPr>
            <p:cNvSpPr/>
            <p:nvPr/>
          </p:nvSpPr>
          <p:spPr>
            <a:xfrm>
              <a:off x="3842420" y="469900"/>
              <a:ext cx="1261884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25,31,52,88,98</a:t>
              </a:r>
              <a:endParaRPr lang="en-CA" altLang="en-US" sz="1400" i="0" dirty="0"/>
            </a:p>
          </p:txBody>
        </p:sp>
        <p:sp>
          <p:nvSpPr>
            <p:cNvPr id="171" name="Rectangle 170">
              <a:extLst>
                <a:ext uri="{FF2B5EF4-FFF2-40B4-BE49-F238E27FC236}">
                  <a16:creationId xmlns:a16="http://schemas.microsoft.com/office/drawing/2014/main" id="{99C06588-9069-4A15-9EC8-83CFF3265694}"/>
                </a:ext>
              </a:extLst>
            </p:cNvPr>
            <p:cNvSpPr/>
            <p:nvPr/>
          </p:nvSpPr>
          <p:spPr>
            <a:xfrm>
              <a:off x="4935005" y="889000"/>
              <a:ext cx="1261884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14,23,30,62,79</a:t>
              </a:r>
              <a:endParaRPr lang="en-CA" altLang="en-US" sz="1400" i="0" dirty="0"/>
            </a:p>
          </p:txBody>
        </p:sp>
      </p:grpSp>
      <p:sp>
        <p:nvSpPr>
          <p:cNvPr id="41" name="Rectangle 6">
            <a:extLst>
              <a:ext uri="{FF2B5EF4-FFF2-40B4-BE49-F238E27FC236}">
                <a16:creationId xmlns:a16="http://schemas.microsoft.com/office/drawing/2014/main" id="{A9DD95AA-3975-412A-B1B5-3A22669B92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-228600"/>
            <a:ext cx="348778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algn="l" eaLnBrk="1" hangingPunct="1"/>
            <a:r>
              <a:rPr lang="en-US" altLang="en-US" sz="4000" i="0" kern="0" dirty="0"/>
              <a:t>Stack Frames</a:t>
            </a:r>
          </a:p>
        </p:txBody>
      </p:sp>
      <p:pic>
        <p:nvPicPr>
          <p:cNvPr id="487" name="Picture 5" descr="j0116172">
            <a:extLst>
              <a:ext uri="{FF2B5EF4-FFF2-40B4-BE49-F238E27FC236}">
                <a16:creationId xmlns:a16="http://schemas.microsoft.com/office/drawing/2014/main" id="{DCDDE1C5-7D40-4421-A53A-8C75D840D5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614280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73" name="Group 72">
            <a:extLst>
              <a:ext uri="{FF2B5EF4-FFF2-40B4-BE49-F238E27FC236}">
                <a16:creationId xmlns:a16="http://schemas.microsoft.com/office/drawing/2014/main" id="{95397DC1-C565-4DBD-8336-51DFF81B578F}"/>
              </a:ext>
            </a:extLst>
          </p:cNvPr>
          <p:cNvGrpSpPr/>
          <p:nvPr/>
        </p:nvGrpSpPr>
        <p:grpSpPr>
          <a:xfrm>
            <a:off x="914400" y="1435100"/>
            <a:ext cx="2758939" cy="1618973"/>
            <a:chOff x="914400" y="1435100"/>
            <a:chExt cx="2758939" cy="1618973"/>
          </a:xfrm>
        </p:grpSpPr>
        <p:sp>
          <p:nvSpPr>
            <p:cNvPr id="74" name="Rectangle 3">
              <a:extLst>
                <a:ext uri="{FF2B5EF4-FFF2-40B4-BE49-F238E27FC236}">
                  <a16:creationId xmlns:a16="http://schemas.microsoft.com/office/drawing/2014/main" id="{F4EE2492-94F0-4527-B880-3571F8D5B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7476" y="1689102"/>
              <a:ext cx="2092995" cy="13207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66" name="Text Box 4">
              <a:extLst>
                <a:ext uri="{FF2B5EF4-FFF2-40B4-BE49-F238E27FC236}">
                  <a16:creationId xmlns:a16="http://schemas.microsoft.com/office/drawing/2014/main" id="{B09E0800-5348-4B19-85C0-A24AF78B23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89375" y="16383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67" name="Text Box 4">
              <a:extLst>
                <a:ext uri="{FF2B5EF4-FFF2-40B4-BE49-F238E27FC236}">
                  <a16:creationId xmlns:a16="http://schemas.microsoft.com/office/drawing/2014/main" id="{AB046A8E-42CE-423B-B86A-74E115AAE5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68825" y="16434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70" name="Text Box 31">
              <a:extLst>
                <a:ext uri="{FF2B5EF4-FFF2-40B4-BE49-F238E27FC236}">
                  <a16:creationId xmlns:a16="http://schemas.microsoft.com/office/drawing/2014/main" id="{9BDB3F4D-24E8-4E05-BE05-0F4905E680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47200" y="1638300"/>
              <a:ext cx="1261884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88,31,25,98,52</a:t>
              </a:r>
              <a:endParaRPr lang="en-CA" altLang="en-US" sz="1400" i="0" dirty="0"/>
            </a:p>
          </p:txBody>
        </p:sp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6DC5DA39-3AE7-441F-BE3F-D008EFD34D19}"/>
                </a:ext>
              </a:extLst>
            </p:cNvPr>
            <p:cNvSpPr/>
            <p:nvPr/>
          </p:nvSpPr>
          <p:spPr>
            <a:xfrm>
              <a:off x="2137906" y="2705100"/>
              <a:ext cx="1261884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25,31,52,88,98</a:t>
              </a:r>
              <a:endParaRPr lang="en-CA" altLang="en-US" sz="1400" i="0" dirty="0"/>
            </a:p>
          </p:txBody>
        </p:sp>
        <p:sp>
          <p:nvSpPr>
            <p:cNvPr id="76" name="Text Box 31">
              <a:extLst>
                <a:ext uri="{FF2B5EF4-FFF2-40B4-BE49-F238E27FC236}">
                  <a16:creationId xmlns:a16="http://schemas.microsoft.com/office/drawing/2014/main" id="{10325442-9BE9-4367-8659-6BD68D6D8C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52974" y="1858546"/>
              <a:ext cx="81304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</a:t>
              </a:r>
              <a:endParaRPr lang="en-CA" altLang="en-US" sz="1400" i="0" dirty="0"/>
            </a:p>
          </p:txBody>
        </p:sp>
        <p:sp>
          <p:nvSpPr>
            <p:cNvPr id="78" name="Text Box 31">
              <a:extLst>
                <a:ext uri="{FF2B5EF4-FFF2-40B4-BE49-F238E27FC236}">
                  <a16:creationId xmlns:a16="http://schemas.microsoft.com/office/drawing/2014/main" id="{D549EE47-FDDD-4868-A498-9DEA532D2BC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074" y="22903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98,52</a:t>
              </a:r>
              <a:endParaRPr lang="en-CA" altLang="en-US" sz="1400" i="0" dirty="0"/>
            </a:p>
          </p:txBody>
        </p:sp>
        <p:sp>
          <p:nvSpPr>
            <p:cNvPr id="79" name="Rectangle 78">
              <a:extLst>
                <a:ext uri="{FF2B5EF4-FFF2-40B4-BE49-F238E27FC236}">
                  <a16:creationId xmlns:a16="http://schemas.microsoft.com/office/drawing/2014/main" id="{30CE85E9-047F-41AD-901B-CFEF52F997BA}"/>
                </a:ext>
              </a:extLst>
            </p:cNvPr>
            <p:cNvSpPr/>
            <p:nvPr/>
          </p:nvSpPr>
          <p:spPr>
            <a:xfrm>
              <a:off x="2152974" y="2082800"/>
              <a:ext cx="81304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25,31,88</a:t>
              </a:r>
              <a:endParaRPr lang="en-CA" altLang="en-US" sz="1400" i="0" dirty="0"/>
            </a:p>
          </p:txBody>
        </p:sp>
        <p:sp>
          <p:nvSpPr>
            <p:cNvPr id="80" name="Text Box 31">
              <a:extLst>
                <a:ext uri="{FF2B5EF4-FFF2-40B4-BE49-F238E27FC236}">
                  <a16:creationId xmlns:a16="http://schemas.microsoft.com/office/drawing/2014/main" id="{4AF23142-4326-406A-AD2D-17CB10773F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26074" y="2489200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52,98</a:t>
              </a:r>
              <a:endParaRPr lang="en-CA" altLang="en-US" sz="1400" i="0" dirty="0"/>
            </a:p>
          </p:txBody>
        </p:sp>
        <p:cxnSp>
          <p:nvCxnSpPr>
            <p:cNvPr id="434" name="Straight Connector 433">
              <a:extLst>
                <a:ext uri="{FF2B5EF4-FFF2-40B4-BE49-F238E27FC236}">
                  <a16:creationId xmlns:a16="http://schemas.microsoft.com/office/drawing/2014/main" id="{20657B58-A4B3-484C-BED3-D6E463EE05FC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438400" y="1435100"/>
              <a:ext cx="1234939" cy="257096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88" name="Group 49">
              <a:extLst>
                <a:ext uri="{FF2B5EF4-FFF2-40B4-BE49-F238E27FC236}">
                  <a16:creationId xmlns:a16="http://schemas.microsoft.com/office/drawing/2014/main" id="{EDFC7523-6C4B-42A2-91B5-3C1D31B5E47A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914400" y="2063369"/>
              <a:ext cx="374974" cy="773077"/>
              <a:chOff x="2308" y="1513"/>
              <a:chExt cx="1162" cy="2570"/>
            </a:xfrm>
          </p:grpSpPr>
          <p:grpSp>
            <p:nvGrpSpPr>
              <p:cNvPr id="489" name="Group 50">
                <a:extLst>
                  <a:ext uri="{FF2B5EF4-FFF2-40B4-BE49-F238E27FC236}">
                    <a16:creationId xmlns:a16="http://schemas.microsoft.com/office/drawing/2014/main" id="{3E1B02D3-0B3B-455F-8F10-829F3146A5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497" name="Freeform 51">
                  <a:extLst>
                    <a:ext uri="{FF2B5EF4-FFF2-40B4-BE49-F238E27FC236}">
                      <a16:creationId xmlns:a16="http://schemas.microsoft.com/office/drawing/2014/main" id="{4E72A3C7-A7C6-426C-9FE7-8D7E50A8DE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8" name="Freeform 52">
                  <a:extLst>
                    <a:ext uri="{FF2B5EF4-FFF2-40B4-BE49-F238E27FC236}">
                      <a16:creationId xmlns:a16="http://schemas.microsoft.com/office/drawing/2014/main" id="{80EFF392-B02E-4D76-9449-38D430B65D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9" name="Freeform 53">
                  <a:extLst>
                    <a:ext uri="{FF2B5EF4-FFF2-40B4-BE49-F238E27FC236}">
                      <a16:creationId xmlns:a16="http://schemas.microsoft.com/office/drawing/2014/main" id="{B5574B42-AB69-4CC6-B825-80DDA839C47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0" name="Freeform 54">
                  <a:extLst>
                    <a:ext uri="{FF2B5EF4-FFF2-40B4-BE49-F238E27FC236}">
                      <a16:creationId xmlns:a16="http://schemas.microsoft.com/office/drawing/2014/main" id="{95FA6B80-D2CB-4285-95FA-3FDF53DA6E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1" name="Freeform 55">
                  <a:extLst>
                    <a:ext uri="{FF2B5EF4-FFF2-40B4-BE49-F238E27FC236}">
                      <a16:creationId xmlns:a16="http://schemas.microsoft.com/office/drawing/2014/main" id="{9BE417BA-FAA9-4993-878B-356B3671D2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2" name="Freeform 56">
                  <a:extLst>
                    <a:ext uri="{FF2B5EF4-FFF2-40B4-BE49-F238E27FC236}">
                      <a16:creationId xmlns:a16="http://schemas.microsoft.com/office/drawing/2014/main" id="{2B7C8A31-6C93-4AB5-8335-5E03FC56B3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490" name="Freeform 57">
                <a:extLst>
                  <a:ext uri="{FF2B5EF4-FFF2-40B4-BE49-F238E27FC236}">
                    <a16:creationId xmlns:a16="http://schemas.microsoft.com/office/drawing/2014/main" id="{D36E9B86-2C93-4FF4-B68E-4C332218F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1" name="Freeform 58">
                <a:extLst>
                  <a:ext uri="{FF2B5EF4-FFF2-40B4-BE49-F238E27FC236}">
                    <a16:creationId xmlns:a16="http://schemas.microsoft.com/office/drawing/2014/main" id="{A6344298-4F24-448B-9C2A-F75BDC88B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2" name="Oval 59">
                <a:extLst>
                  <a:ext uri="{FF2B5EF4-FFF2-40B4-BE49-F238E27FC236}">
                    <a16:creationId xmlns:a16="http://schemas.microsoft.com/office/drawing/2014/main" id="{2E76C20E-2E02-4DC7-86F7-7701A7FDA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93" name="Oval 60">
                <a:extLst>
                  <a:ext uri="{FF2B5EF4-FFF2-40B4-BE49-F238E27FC236}">
                    <a16:creationId xmlns:a16="http://schemas.microsoft.com/office/drawing/2014/main" id="{2988AC97-7AF1-4D00-855C-4C9EFD0708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94" name="Oval 61">
                <a:extLst>
                  <a:ext uri="{FF2B5EF4-FFF2-40B4-BE49-F238E27FC236}">
                    <a16:creationId xmlns:a16="http://schemas.microsoft.com/office/drawing/2014/main" id="{B3C06AA7-4F69-444B-A100-FF3BBBCBA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95" name="Oval 62">
                <a:extLst>
                  <a:ext uri="{FF2B5EF4-FFF2-40B4-BE49-F238E27FC236}">
                    <a16:creationId xmlns:a16="http://schemas.microsoft.com/office/drawing/2014/main" id="{77BA6ECB-F92B-4489-9318-9A5D98AF5D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496" name="Oval 63">
                <a:extLst>
                  <a:ext uri="{FF2B5EF4-FFF2-40B4-BE49-F238E27FC236}">
                    <a16:creationId xmlns:a16="http://schemas.microsoft.com/office/drawing/2014/main" id="{5FD9C0C4-1FED-44BA-8E43-D3EF7AF30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75" name="Group 74">
            <a:extLst>
              <a:ext uri="{FF2B5EF4-FFF2-40B4-BE49-F238E27FC236}">
                <a16:creationId xmlns:a16="http://schemas.microsoft.com/office/drawing/2014/main" id="{31685664-8A08-42C8-80B2-403249BE3E8F}"/>
              </a:ext>
            </a:extLst>
          </p:cNvPr>
          <p:cNvGrpSpPr/>
          <p:nvPr/>
        </p:nvGrpSpPr>
        <p:grpSpPr>
          <a:xfrm>
            <a:off x="367189" y="3047098"/>
            <a:ext cx="1905243" cy="1632575"/>
            <a:chOff x="367189" y="3047098"/>
            <a:chExt cx="1905243" cy="1632575"/>
          </a:xfrm>
        </p:grpSpPr>
        <p:sp>
          <p:nvSpPr>
            <p:cNvPr id="81" name="Rectangle 3">
              <a:extLst>
                <a:ext uri="{FF2B5EF4-FFF2-40B4-BE49-F238E27FC236}">
                  <a16:creationId xmlns:a16="http://schemas.microsoft.com/office/drawing/2014/main" id="{21E06640-C19A-4B76-8160-6913C676C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6591" y="3302003"/>
              <a:ext cx="1563210" cy="12826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98" name="Text Box 4">
              <a:extLst>
                <a:ext uri="{FF2B5EF4-FFF2-40B4-BE49-F238E27FC236}">
                  <a16:creationId xmlns:a16="http://schemas.microsoft.com/office/drawing/2014/main" id="{874CC161-1CFD-42BF-8BBE-15935D4A0C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5791" y="32639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99" name="Text Box 4">
              <a:extLst>
                <a:ext uri="{FF2B5EF4-FFF2-40B4-BE49-F238E27FC236}">
                  <a16:creationId xmlns:a16="http://schemas.microsoft.com/office/drawing/2014/main" id="{6A9D76B1-57E8-462C-ABB3-57D02A8A8C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75241" y="32690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100" name="Text Box 31">
              <a:extLst>
                <a:ext uri="{FF2B5EF4-FFF2-40B4-BE49-F238E27FC236}">
                  <a16:creationId xmlns:a16="http://schemas.microsoft.com/office/drawing/2014/main" id="{DA9924A6-A1FE-454C-A6B0-34E8C8B4BB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3616" y="3251200"/>
              <a:ext cx="81304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88,31,25</a:t>
              </a:r>
              <a:endParaRPr lang="en-CA" altLang="en-US" sz="1400" i="0" dirty="0"/>
            </a:p>
          </p:txBody>
        </p:sp>
        <p:sp>
          <p:nvSpPr>
            <p:cNvPr id="102" name="Text Box 31">
              <a:extLst>
                <a:ext uri="{FF2B5EF4-FFF2-40B4-BE49-F238E27FC236}">
                  <a16:creationId xmlns:a16="http://schemas.microsoft.com/office/drawing/2014/main" id="{14B01E8D-F2B6-446B-918E-B9D6389D68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59390" y="34968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</a:t>
              </a:r>
              <a:endParaRPr lang="en-CA" altLang="en-US" sz="1400" i="0" dirty="0"/>
            </a:p>
          </p:txBody>
        </p:sp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311175B8-BEBC-4D8C-A972-66D14F55B739}"/>
                </a:ext>
              </a:extLst>
            </p:cNvPr>
            <p:cNvSpPr/>
            <p:nvPr/>
          </p:nvSpPr>
          <p:spPr>
            <a:xfrm>
              <a:off x="1459390" y="37084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31,88</a:t>
              </a:r>
              <a:endParaRPr lang="en-CA" altLang="en-US" sz="1400" i="0" dirty="0"/>
            </a:p>
          </p:txBody>
        </p:sp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A2FBA812-3C22-4DD9-8C44-C6A71C882495}"/>
                </a:ext>
              </a:extLst>
            </p:cNvPr>
            <p:cNvSpPr/>
            <p:nvPr/>
          </p:nvSpPr>
          <p:spPr>
            <a:xfrm>
              <a:off x="1459389" y="4335046"/>
              <a:ext cx="81304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25,31,88</a:t>
              </a:r>
              <a:endParaRPr lang="en-CA" altLang="en-US" sz="1400" i="0" dirty="0"/>
            </a:p>
          </p:txBody>
        </p:sp>
        <p:sp>
          <p:nvSpPr>
            <p:cNvPr id="107" name="Text Box 31">
              <a:extLst>
                <a:ext uri="{FF2B5EF4-FFF2-40B4-BE49-F238E27FC236}">
                  <a16:creationId xmlns:a16="http://schemas.microsoft.com/office/drawing/2014/main" id="{5F76B3A4-3092-4099-BC3E-C392C7EE39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895039" y="38862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25</a:t>
              </a:r>
              <a:endParaRPr lang="en-CA" altLang="en-US" sz="1400" i="0" dirty="0"/>
            </a:p>
          </p:txBody>
        </p:sp>
        <p:sp>
          <p:nvSpPr>
            <p:cNvPr id="108" name="Text Box 31">
              <a:extLst>
                <a:ext uri="{FF2B5EF4-FFF2-40B4-BE49-F238E27FC236}">
                  <a16:creationId xmlns:a16="http://schemas.microsoft.com/office/drawing/2014/main" id="{F217EF20-F2EF-4F5C-A5AA-C807418557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03889" y="41021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25</a:t>
              </a:r>
              <a:endParaRPr lang="en-CA" altLang="en-US" sz="1400" i="0" dirty="0"/>
            </a:p>
          </p:txBody>
        </p:sp>
        <p:cxnSp>
          <p:nvCxnSpPr>
            <p:cNvPr id="415" name="Straight Connector 414">
              <a:extLst>
                <a:ext uri="{FF2B5EF4-FFF2-40B4-BE49-F238E27FC236}">
                  <a16:creationId xmlns:a16="http://schemas.microsoft.com/office/drawing/2014/main" id="{6D4E5929-7CB0-49AD-819B-7E0506B2DE6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1477050" y="3047098"/>
              <a:ext cx="572802" cy="245298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03" name="Group 49">
              <a:extLst>
                <a:ext uri="{FF2B5EF4-FFF2-40B4-BE49-F238E27FC236}">
                  <a16:creationId xmlns:a16="http://schemas.microsoft.com/office/drawing/2014/main" id="{8F4942A9-7AA4-4C52-A614-825A5C2AC13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67189" y="3740234"/>
              <a:ext cx="248411" cy="577766"/>
              <a:chOff x="2308" y="1513"/>
              <a:chExt cx="1162" cy="2570"/>
            </a:xfrm>
          </p:grpSpPr>
          <p:grpSp>
            <p:nvGrpSpPr>
              <p:cNvPr id="504" name="Group 50">
                <a:extLst>
                  <a:ext uri="{FF2B5EF4-FFF2-40B4-BE49-F238E27FC236}">
                    <a16:creationId xmlns:a16="http://schemas.microsoft.com/office/drawing/2014/main" id="{8C2B08F3-14EF-4123-9043-BCD421EC80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12" name="Freeform 51">
                  <a:extLst>
                    <a:ext uri="{FF2B5EF4-FFF2-40B4-BE49-F238E27FC236}">
                      <a16:creationId xmlns:a16="http://schemas.microsoft.com/office/drawing/2014/main" id="{DF88984A-8EA0-4F0B-B6F1-96E4ADBA1A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3" name="Freeform 52">
                  <a:extLst>
                    <a:ext uri="{FF2B5EF4-FFF2-40B4-BE49-F238E27FC236}">
                      <a16:creationId xmlns:a16="http://schemas.microsoft.com/office/drawing/2014/main" id="{5198398E-F89F-4C25-BC5B-920FA99AEB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4" name="Freeform 53">
                  <a:extLst>
                    <a:ext uri="{FF2B5EF4-FFF2-40B4-BE49-F238E27FC236}">
                      <a16:creationId xmlns:a16="http://schemas.microsoft.com/office/drawing/2014/main" id="{7A28872F-F3FB-408C-8D84-DF7EF1549A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5" name="Freeform 54">
                  <a:extLst>
                    <a:ext uri="{FF2B5EF4-FFF2-40B4-BE49-F238E27FC236}">
                      <a16:creationId xmlns:a16="http://schemas.microsoft.com/office/drawing/2014/main" id="{002708A5-DCFD-439E-961A-905D4E43AB6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6" name="Freeform 55">
                  <a:extLst>
                    <a:ext uri="{FF2B5EF4-FFF2-40B4-BE49-F238E27FC236}">
                      <a16:creationId xmlns:a16="http://schemas.microsoft.com/office/drawing/2014/main" id="{FA933330-0AC6-45A6-9A09-F078A5AF3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17" name="Freeform 56">
                  <a:extLst>
                    <a:ext uri="{FF2B5EF4-FFF2-40B4-BE49-F238E27FC236}">
                      <a16:creationId xmlns:a16="http://schemas.microsoft.com/office/drawing/2014/main" id="{2D94DB35-EF46-4477-AADD-FF3F2CB44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05" name="Freeform 57">
                <a:extLst>
                  <a:ext uri="{FF2B5EF4-FFF2-40B4-BE49-F238E27FC236}">
                    <a16:creationId xmlns:a16="http://schemas.microsoft.com/office/drawing/2014/main" id="{A0A420D2-A0F4-4723-AEB4-F79658291F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6" name="Freeform 58">
                <a:extLst>
                  <a:ext uri="{FF2B5EF4-FFF2-40B4-BE49-F238E27FC236}">
                    <a16:creationId xmlns:a16="http://schemas.microsoft.com/office/drawing/2014/main" id="{22E84343-C160-476D-B84F-3DACEBDEEC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7" name="Oval 59">
                <a:extLst>
                  <a:ext uri="{FF2B5EF4-FFF2-40B4-BE49-F238E27FC236}">
                    <a16:creationId xmlns:a16="http://schemas.microsoft.com/office/drawing/2014/main" id="{C4007AEC-7EE2-4282-901C-D245C01D4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08" name="Oval 60">
                <a:extLst>
                  <a:ext uri="{FF2B5EF4-FFF2-40B4-BE49-F238E27FC236}">
                    <a16:creationId xmlns:a16="http://schemas.microsoft.com/office/drawing/2014/main" id="{8AAC7B60-233E-4962-997E-ED01DD698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09" name="Oval 61">
                <a:extLst>
                  <a:ext uri="{FF2B5EF4-FFF2-40B4-BE49-F238E27FC236}">
                    <a16:creationId xmlns:a16="http://schemas.microsoft.com/office/drawing/2014/main" id="{E0D16A53-C562-4C86-83C0-D430F1A8E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10" name="Oval 62">
                <a:extLst>
                  <a:ext uri="{FF2B5EF4-FFF2-40B4-BE49-F238E27FC236}">
                    <a16:creationId xmlns:a16="http://schemas.microsoft.com/office/drawing/2014/main" id="{FA128041-A626-4ABD-B963-9540F573BA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11" name="Oval 63">
                <a:extLst>
                  <a:ext uri="{FF2B5EF4-FFF2-40B4-BE49-F238E27FC236}">
                    <a16:creationId xmlns:a16="http://schemas.microsoft.com/office/drawing/2014/main" id="{8E62FE25-E75D-4912-A4A6-0E010812B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3E34D336-6983-41FC-8F5C-F9C55959DB44}"/>
              </a:ext>
            </a:extLst>
          </p:cNvPr>
          <p:cNvGrpSpPr/>
          <p:nvPr/>
        </p:nvGrpSpPr>
        <p:grpSpPr>
          <a:xfrm>
            <a:off x="191518" y="4597083"/>
            <a:ext cx="1660541" cy="1695490"/>
            <a:chOff x="191518" y="4597083"/>
            <a:chExt cx="1660541" cy="1695490"/>
          </a:xfrm>
        </p:grpSpPr>
        <p:sp>
          <p:nvSpPr>
            <p:cNvPr id="110" name="Rectangle 3">
              <a:extLst>
                <a:ext uri="{FF2B5EF4-FFF2-40B4-BE49-F238E27FC236}">
                  <a16:creationId xmlns:a16="http://schemas.microsoft.com/office/drawing/2014/main" id="{FCD4BE16-BAB3-42E8-8431-38AE5CBF6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7937" y="4902202"/>
              <a:ext cx="1351079" cy="1349175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113" name="Text Box 4">
              <a:extLst>
                <a:ext uri="{FF2B5EF4-FFF2-40B4-BE49-F238E27FC236}">
                  <a16:creationId xmlns:a16="http://schemas.microsoft.com/office/drawing/2014/main" id="{9B8C0674-AB88-4F9A-83FE-D676671E83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99838" y="48768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114" name="Text Box 4">
              <a:extLst>
                <a:ext uri="{FF2B5EF4-FFF2-40B4-BE49-F238E27FC236}">
                  <a16:creationId xmlns:a16="http://schemas.microsoft.com/office/drawing/2014/main" id="{50D7C5A8-732F-42D5-BB1B-9722A7AF97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79288" y="48819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129" name="Text Box 31">
              <a:extLst>
                <a:ext uri="{FF2B5EF4-FFF2-40B4-BE49-F238E27FC236}">
                  <a16:creationId xmlns:a16="http://schemas.microsoft.com/office/drawing/2014/main" id="{5D6CC833-2F3D-4A51-9693-CCE9763522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40177" y="4864100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88,31</a:t>
              </a:r>
              <a:endParaRPr lang="en-CA" altLang="en-US" sz="1400" i="0" dirty="0"/>
            </a:p>
          </p:txBody>
        </p:sp>
        <p:sp>
          <p:nvSpPr>
            <p:cNvPr id="130" name="Text Box 31">
              <a:extLst>
                <a:ext uri="{FF2B5EF4-FFF2-40B4-BE49-F238E27FC236}">
                  <a16:creationId xmlns:a16="http://schemas.microsoft.com/office/drawing/2014/main" id="{CC946DA5-CC2F-49FD-8CF2-A0090B3088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263437" y="51097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88</a:t>
              </a:r>
              <a:endParaRPr lang="en-CA" altLang="en-US" sz="1400" i="0" dirty="0"/>
            </a:p>
          </p:txBody>
        </p:sp>
        <p:sp>
          <p:nvSpPr>
            <p:cNvPr id="131" name="Rectangle 130">
              <a:extLst>
                <a:ext uri="{FF2B5EF4-FFF2-40B4-BE49-F238E27FC236}">
                  <a16:creationId xmlns:a16="http://schemas.microsoft.com/office/drawing/2014/main" id="{40DCFA9E-060F-42CE-BCBD-A3BD4214950E}"/>
                </a:ext>
              </a:extLst>
            </p:cNvPr>
            <p:cNvSpPr/>
            <p:nvPr/>
          </p:nvSpPr>
          <p:spPr>
            <a:xfrm>
              <a:off x="1263437" y="5321300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88</a:t>
              </a:r>
              <a:endParaRPr lang="en-CA" altLang="en-US" sz="1400" i="0" dirty="0"/>
            </a:p>
          </p:txBody>
        </p:sp>
        <p:sp>
          <p:nvSpPr>
            <p:cNvPr id="132" name="Rectangle 131">
              <a:extLst>
                <a:ext uri="{FF2B5EF4-FFF2-40B4-BE49-F238E27FC236}">
                  <a16:creationId xmlns:a16="http://schemas.microsoft.com/office/drawing/2014/main" id="{48171DC8-48DC-493B-B439-10BE4D49A35F}"/>
                </a:ext>
              </a:extLst>
            </p:cNvPr>
            <p:cNvSpPr/>
            <p:nvPr/>
          </p:nvSpPr>
          <p:spPr>
            <a:xfrm>
              <a:off x="1263436" y="59436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88,31</a:t>
              </a:r>
              <a:endParaRPr lang="en-CA" altLang="en-US" sz="1400" i="0" dirty="0"/>
            </a:p>
          </p:txBody>
        </p:sp>
        <p:sp>
          <p:nvSpPr>
            <p:cNvPr id="133" name="Text Box 31">
              <a:extLst>
                <a:ext uri="{FF2B5EF4-FFF2-40B4-BE49-F238E27FC236}">
                  <a16:creationId xmlns:a16="http://schemas.microsoft.com/office/drawing/2014/main" id="{0B1CA9B2-E7BD-4233-A313-462FA9BAD2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68200" y="55161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31</a:t>
              </a:r>
              <a:endParaRPr lang="en-CA" altLang="en-US" sz="1400" i="0" dirty="0"/>
            </a:p>
          </p:txBody>
        </p:sp>
        <p:sp>
          <p:nvSpPr>
            <p:cNvPr id="134" name="Text Box 31">
              <a:extLst>
                <a:ext uri="{FF2B5EF4-FFF2-40B4-BE49-F238E27FC236}">
                  <a16:creationId xmlns:a16="http://schemas.microsoft.com/office/drawing/2014/main" id="{24B9D0BA-966A-43D7-9053-4FF1D84497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7050" y="57574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31</a:t>
              </a:r>
              <a:endParaRPr lang="en-CA" altLang="en-US" sz="1400" i="0" dirty="0"/>
            </a:p>
          </p:txBody>
        </p:sp>
        <p:cxnSp>
          <p:nvCxnSpPr>
            <p:cNvPr id="418" name="Straight Connector 417">
              <a:extLst>
                <a:ext uri="{FF2B5EF4-FFF2-40B4-BE49-F238E27FC236}">
                  <a16:creationId xmlns:a16="http://schemas.microsoft.com/office/drawing/2014/main" id="{85B83F62-C88D-4437-B48F-B29BC1A7E7B6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972274" y="4597083"/>
              <a:ext cx="52022" cy="305119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18" name="Group 49">
              <a:extLst>
                <a:ext uri="{FF2B5EF4-FFF2-40B4-BE49-F238E27FC236}">
                  <a16:creationId xmlns:a16="http://schemas.microsoft.com/office/drawing/2014/main" id="{20A61E4D-19E4-4E90-B5D7-F2A4F4D24CF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91518" y="5372100"/>
              <a:ext cx="214882" cy="452854"/>
              <a:chOff x="2308" y="1513"/>
              <a:chExt cx="1162" cy="2570"/>
            </a:xfrm>
          </p:grpSpPr>
          <p:grpSp>
            <p:nvGrpSpPr>
              <p:cNvPr id="519" name="Group 50">
                <a:extLst>
                  <a:ext uri="{FF2B5EF4-FFF2-40B4-BE49-F238E27FC236}">
                    <a16:creationId xmlns:a16="http://schemas.microsoft.com/office/drawing/2014/main" id="{4F488988-3164-46E1-A7AB-2096DC7584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27" name="Freeform 51">
                  <a:extLst>
                    <a:ext uri="{FF2B5EF4-FFF2-40B4-BE49-F238E27FC236}">
                      <a16:creationId xmlns:a16="http://schemas.microsoft.com/office/drawing/2014/main" id="{E4A05520-7EC3-4D67-8AC0-9879F3012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8" name="Freeform 52">
                  <a:extLst>
                    <a:ext uri="{FF2B5EF4-FFF2-40B4-BE49-F238E27FC236}">
                      <a16:creationId xmlns:a16="http://schemas.microsoft.com/office/drawing/2014/main" id="{1D6F3EA0-DA3D-4802-8902-5972A0FF26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9" name="Freeform 53">
                  <a:extLst>
                    <a:ext uri="{FF2B5EF4-FFF2-40B4-BE49-F238E27FC236}">
                      <a16:creationId xmlns:a16="http://schemas.microsoft.com/office/drawing/2014/main" id="{3F60306F-6D8B-46D6-8281-DD5AD67E15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0" name="Freeform 54">
                  <a:extLst>
                    <a:ext uri="{FF2B5EF4-FFF2-40B4-BE49-F238E27FC236}">
                      <a16:creationId xmlns:a16="http://schemas.microsoft.com/office/drawing/2014/main" id="{90502B0E-5A71-4DE7-B769-F420C01CDE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1" name="Freeform 55">
                  <a:extLst>
                    <a:ext uri="{FF2B5EF4-FFF2-40B4-BE49-F238E27FC236}">
                      <a16:creationId xmlns:a16="http://schemas.microsoft.com/office/drawing/2014/main" id="{C945D27C-1265-4000-AAF0-8705BE299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2" name="Freeform 56">
                  <a:extLst>
                    <a:ext uri="{FF2B5EF4-FFF2-40B4-BE49-F238E27FC236}">
                      <a16:creationId xmlns:a16="http://schemas.microsoft.com/office/drawing/2014/main" id="{543EC630-0964-4FEC-B8BF-2BFBBBAD05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20" name="Freeform 57">
                <a:extLst>
                  <a:ext uri="{FF2B5EF4-FFF2-40B4-BE49-F238E27FC236}">
                    <a16:creationId xmlns:a16="http://schemas.microsoft.com/office/drawing/2014/main" id="{9D299FD4-C1D3-4B5A-BA50-C964979E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1" name="Freeform 58">
                <a:extLst>
                  <a:ext uri="{FF2B5EF4-FFF2-40B4-BE49-F238E27FC236}">
                    <a16:creationId xmlns:a16="http://schemas.microsoft.com/office/drawing/2014/main" id="{62D5BA01-8B05-4251-81D6-F97955F9F6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2" name="Oval 59">
                <a:extLst>
                  <a:ext uri="{FF2B5EF4-FFF2-40B4-BE49-F238E27FC236}">
                    <a16:creationId xmlns:a16="http://schemas.microsoft.com/office/drawing/2014/main" id="{A75EED1E-E792-42E0-B1D8-13A4CFAAFF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23" name="Oval 60">
                <a:extLst>
                  <a:ext uri="{FF2B5EF4-FFF2-40B4-BE49-F238E27FC236}">
                    <a16:creationId xmlns:a16="http://schemas.microsoft.com/office/drawing/2014/main" id="{82EAF951-23FC-4F6E-AEC5-C5E12441B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24" name="Oval 61">
                <a:extLst>
                  <a:ext uri="{FF2B5EF4-FFF2-40B4-BE49-F238E27FC236}">
                    <a16:creationId xmlns:a16="http://schemas.microsoft.com/office/drawing/2014/main" id="{54ECC682-8A40-4ED2-9F76-2CC7655AF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25" name="Oval 62">
                <a:extLst>
                  <a:ext uri="{FF2B5EF4-FFF2-40B4-BE49-F238E27FC236}">
                    <a16:creationId xmlns:a16="http://schemas.microsoft.com/office/drawing/2014/main" id="{3643256C-D7BE-4FCF-BA42-6DFE736FA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26" name="Oval 63">
                <a:extLst>
                  <a:ext uri="{FF2B5EF4-FFF2-40B4-BE49-F238E27FC236}">
                    <a16:creationId xmlns:a16="http://schemas.microsoft.com/office/drawing/2014/main" id="{9C8A2196-773C-4041-B1CD-E32F0DD28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50" name="Group 116749">
            <a:extLst>
              <a:ext uri="{FF2B5EF4-FFF2-40B4-BE49-F238E27FC236}">
                <a16:creationId xmlns:a16="http://schemas.microsoft.com/office/drawing/2014/main" id="{973A11FD-6102-46C8-8736-C325CB8E6960}"/>
              </a:ext>
            </a:extLst>
          </p:cNvPr>
          <p:cNvGrpSpPr/>
          <p:nvPr/>
        </p:nvGrpSpPr>
        <p:grpSpPr>
          <a:xfrm>
            <a:off x="38100" y="6251377"/>
            <a:ext cx="918923" cy="541020"/>
            <a:chOff x="38100" y="6251377"/>
            <a:chExt cx="918923" cy="541020"/>
          </a:xfrm>
        </p:grpSpPr>
        <p:grpSp>
          <p:nvGrpSpPr>
            <p:cNvPr id="19" name="Group 18">
              <a:extLst>
                <a:ext uri="{FF2B5EF4-FFF2-40B4-BE49-F238E27FC236}">
                  <a16:creationId xmlns:a16="http://schemas.microsoft.com/office/drawing/2014/main" id="{D7ACB036-C92A-44A9-8A7D-EC7807B1BBFA}"/>
                </a:ext>
              </a:extLst>
            </p:cNvPr>
            <p:cNvGrpSpPr/>
            <p:nvPr/>
          </p:nvGrpSpPr>
          <p:grpSpPr>
            <a:xfrm>
              <a:off x="182452" y="6484620"/>
              <a:ext cx="774571" cy="307777"/>
              <a:chOff x="182452" y="6484620"/>
              <a:chExt cx="774571" cy="307777"/>
            </a:xfrm>
          </p:grpSpPr>
          <p:sp>
            <p:nvSpPr>
              <p:cNvPr id="152" name="Rectangle 3">
                <a:extLst>
                  <a:ext uri="{FF2B5EF4-FFF2-40B4-BE49-F238E27FC236}">
                    <a16:creationId xmlns:a16="http://schemas.microsoft.com/office/drawing/2014/main" id="{898ED59C-CF65-49CA-BA96-228BC8699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154" name="Text Box 4">
                <a:extLst>
                  <a:ext uri="{FF2B5EF4-FFF2-40B4-BE49-F238E27FC236}">
                    <a16:creationId xmlns:a16="http://schemas.microsoft.com/office/drawing/2014/main" id="{88B3D604-4161-42EC-BD8C-B740927DEB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88</a:t>
                </a:r>
              </a:p>
            </p:txBody>
          </p:sp>
        </p:grpSp>
        <p:grpSp>
          <p:nvGrpSpPr>
            <p:cNvPr id="101" name="Group 100">
              <a:extLst>
                <a:ext uri="{FF2B5EF4-FFF2-40B4-BE49-F238E27FC236}">
                  <a16:creationId xmlns:a16="http://schemas.microsoft.com/office/drawing/2014/main" id="{ABD3D29D-2087-4C8C-8AAC-BB598A35299A}"/>
                </a:ext>
              </a:extLst>
            </p:cNvPr>
            <p:cNvGrpSpPr/>
            <p:nvPr/>
          </p:nvGrpSpPr>
          <p:grpSpPr>
            <a:xfrm>
              <a:off x="38100" y="6251377"/>
              <a:ext cx="705654" cy="530423"/>
              <a:chOff x="38100" y="6251377"/>
              <a:chExt cx="705654" cy="530423"/>
            </a:xfrm>
          </p:grpSpPr>
          <p:cxnSp>
            <p:nvCxnSpPr>
              <p:cNvPr id="408" name="Straight Connector 407">
                <a:extLst>
                  <a:ext uri="{FF2B5EF4-FFF2-40B4-BE49-F238E27FC236}">
                    <a16:creationId xmlns:a16="http://schemas.microsoft.com/office/drawing/2014/main" id="{34E59342-F90F-44A3-B365-F672E5B5EAB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46591" y="6251377"/>
                <a:ext cx="97163" cy="295476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33" name="Group 49">
                <a:extLst>
                  <a:ext uri="{FF2B5EF4-FFF2-40B4-BE49-F238E27FC236}">
                    <a16:creationId xmlns:a16="http://schemas.microsoft.com/office/drawing/2014/main" id="{84DBDA11-77FA-4D51-BC94-DC04E457E2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8100" y="6511764"/>
                <a:ext cx="154512" cy="270036"/>
                <a:chOff x="2308" y="1513"/>
                <a:chExt cx="1162" cy="2570"/>
              </a:xfrm>
            </p:grpSpPr>
            <p:grpSp>
              <p:nvGrpSpPr>
                <p:cNvPr id="534" name="Group 50">
                  <a:extLst>
                    <a:ext uri="{FF2B5EF4-FFF2-40B4-BE49-F238E27FC236}">
                      <a16:creationId xmlns:a16="http://schemas.microsoft.com/office/drawing/2014/main" id="{BAB47D29-4E0B-4FB2-B3D4-4B220BB019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542" name="Freeform 51">
                    <a:extLst>
                      <a:ext uri="{FF2B5EF4-FFF2-40B4-BE49-F238E27FC236}">
                        <a16:creationId xmlns:a16="http://schemas.microsoft.com/office/drawing/2014/main" id="{508F04E5-470C-4A3E-B2D0-8E0C340B5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3" name="Freeform 52">
                    <a:extLst>
                      <a:ext uri="{FF2B5EF4-FFF2-40B4-BE49-F238E27FC236}">
                        <a16:creationId xmlns:a16="http://schemas.microsoft.com/office/drawing/2014/main" id="{90B2AF9D-6769-40B9-8A45-3E677AB86D7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4" name="Freeform 53">
                    <a:extLst>
                      <a:ext uri="{FF2B5EF4-FFF2-40B4-BE49-F238E27FC236}">
                        <a16:creationId xmlns:a16="http://schemas.microsoft.com/office/drawing/2014/main" id="{EE7805B3-2935-4F88-94C0-88E926AAB5F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5" name="Freeform 54">
                    <a:extLst>
                      <a:ext uri="{FF2B5EF4-FFF2-40B4-BE49-F238E27FC236}">
                        <a16:creationId xmlns:a16="http://schemas.microsoft.com/office/drawing/2014/main" id="{16730275-3F08-4385-AA2D-68B007EB6F4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6" name="Freeform 55">
                    <a:extLst>
                      <a:ext uri="{FF2B5EF4-FFF2-40B4-BE49-F238E27FC236}">
                        <a16:creationId xmlns:a16="http://schemas.microsoft.com/office/drawing/2014/main" id="{C936D1DB-51E3-42C8-8AE5-CB9438DB058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47" name="Freeform 56">
                    <a:extLst>
                      <a:ext uri="{FF2B5EF4-FFF2-40B4-BE49-F238E27FC236}">
                        <a16:creationId xmlns:a16="http://schemas.microsoft.com/office/drawing/2014/main" id="{F8C3F733-B0DB-45FA-A356-0E6DF6178E7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35" name="Freeform 57">
                  <a:extLst>
                    <a:ext uri="{FF2B5EF4-FFF2-40B4-BE49-F238E27FC236}">
                      <a16:creationId xmlns:a16="http://schemas.microsoft.com/office/drawing/2014/main" id="{3316F0A8-5BD9-49FC-96C0-668EE99159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6" name="Freeform 58">
                  <a:extLst>
                    <a:ext uri="{FF2B5EF4-FFF2-40B4-BE49-F238E27FC236}">
                      <a16:creationId xmlns:a16="http://schemas.microsoft.com/office/drawing/2014/main" id="{63931614-591A-4089-B46B-A0FC1C750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37" name="Oval 59">
                  <a:extLst>
                    <a:ext uri="{FF2B5EF4-FFF2-40B4-BE49-F238E27FC236}">
                      <a16:creationId xmlns:a16="http://schemas.microsoft.com/office/drawing/2014/main" id="{1BC0B867-F927-4E58-81DB-A00C27AB40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38" name="Oval 60">
                  <a:extLst>
                    <a:ext uri="{FF2B5EF4-FFF2-40B4-BE49-F238E27FC236}">
                      <a16:creationId xmlns:a16="http://schemas.microsoft.com/office/drawing/2014/main" id="{49127355-64C9-443E-B7FD-749825FA2B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39" name="Oval 61">
                  <a:extLst>
                    <a:ext uri="{FF2B5EF4-FFF2-40B4-BE49-F238E27FC236}">
                      <a16:creationId xmlns:a16="http://schemas.microsoft.com/office/drawing/2014/main" id="{B7A14761-BD17-49DA-8887-415D04009A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40" name="Oval 62">
                  <a:extLst>
                    <a:ext uri="{FF2B5EF4-FFF2-40B4-BE49-F238E27FC236}">
                      <a16:creationId xmlns:a16="http://schemas.microsoft.com/office/drawing/2014/main" id="{8DC83BFA-7C8F-4F29-9482-5FE975BA65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41" name="Oval 63">
                  <a:extLst>
                    <a:ext uri="{FF2B5EF4-FFF2-40B4-BE49-F238E27FC236}">
                      <a16:creationId xmlns:a16="http://schemas.microsoft.com/office/drawing/2014/main" id="{C46750F3-74B8-4194-BFB5-117B50D4985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</p:grpSp>
      <p:grpSp>
        <p:nvGrpSpPr>
          <p:cNvPr id="116737" name="Group 116736">
            <a:extLst>
              <a:ext uri="{FF2B5EF4-FFF2-40B4-BE49-F238E27FC236}">
                <a16:creationId xmlns:a16="http://schemas.microsoft.com/office/drawing/2014/main" id="{372FC6C5-C418-4483-BFFC-5D4CD1E6CD5A}"/>
              </a:ext>
            </a:extLst>
          </p:cNvPr>
          <p:cNvGrpSpPr/>
          <p:nvPr/>
        </p:nvGrpSpPr>
        <p:grpSpPr>
          <a:xfrm>
            <a:off x="2425700" y="3035300"/>
            <a:ext cx="1701644" cy="1648719"/>
            <a:chOff x="2425700" y="3035300"/>
            <a:chExt cx="1701644" cy="1648719"/>
          </a:xfrm>
        </p:grpSpPr>
        <p:sp>
          <p:nvSpPr>
            <p:cNvPr id="413" name="Rectangle 3">
              <a:extLst>
                <a:ext uri="{FF2B5EF4-FFF2-40B4-BE49-F238E27FC236}">
                  <a16:creationId xmlns:a16="http://schemas.microsoft.com/office/drawing/2014/main" id="{73623987-464E-4F3B-B074-EFEC641B9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4300" y="3301999"/>
              <a:ext cx="1473044" cy="1312743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pSp>
          <p:nvGrpSpPr>
            <p:cNvPr id="282" name="Group 281">
              <a:extLst>
                <a:ext uri="{FF2B5EF4-FFF2-40B4-BE49-F238E27FC236}">
                  <a16:creationId xmlns:a16="http://schemas.microsoft.com/office/drawing/2014/main" id="{04C4E66B-828E-44F6-BB32-F27A47468A3D}"/>
                </a:ext>
              </a:extLst>
            </p:cNvPr>
            <p:cNvGrpSpPr/>
            <p:nvPr/>
          </p:nvGrpSpPr>
          <p:grpSpPr>
            <a:xfrm>
              <a:off x="2660530" y="3268247"/>
              <a:ext cx="965106" cy="1415772"/>
              <a:chOff x="5410200" y="609600"/>
              <a:chExt cx="965106" cy="1415772"/>
            </a:xfrm>
          </p:grpSpPr>
          <p:sp>
            <p:nvSpPr>
              <p:cNvPr id="283" name="Text Box 4">
                <a:extLst>
                  <a:ext uri="{FF2B5EF4-FFF2-40B4-BE49-F238E27FC236}">
                    <a16:creationId xmlns:a16="http://schemas.microsoft.com/office/drawing/2014/main" id="{A3F6994F-3D6C-4ED7-A4E5-90D1BDCB5D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284" name="Text Box 4">
                <a:extLst>
                  <a:ext uri="{FF2B5EF4-FFF2-40B4-BE49-F238E27FC236}">
                    <a16:creationId xmlns:a16="http://schemas.microsoft.com/office/drawing/2014/main" id="{2B9066B1-DB60-4916-A56C-B1F4A3F2B3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</p:grpSp>
        <p:sp>
          <p:nvSpPr>
            <p:cNvPr id="285" name="Text Box 31">
              <a:extLst>
                <a:ext uri="{FF2B5EF4-FFF2-40B4-BE49-F238E27FC236}">
                  <a16:creationId xmlns:a16="http://schemas.microsoft.com/office/drawing/2014/main" id="{262F1F36-4353-4A26-A8CC-F73ACBFFB5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18355" y="32555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98,52</a:t>
              </a:r>
              <a:endParaRPr lang="en-CA" altLang="en-US" sz="1400" i="0" dirty="0"/>
            </a:p>
          </p:txBody>
        </p:sp>
        <p:sp>
          <p:nvSpPr>
            <p:cNvPr id="286" name="Text Box 31">
              <a:extLst>
                <a:ext uri="{FF2B5EF4-FFF2-40B4-BE49-F238E27FC236}">
                  <a16:creationId xmlns:a16="http://schemas.microsoft.com/office/drawing/2014/main" id="{3D4AF87C-4FDC-40DC-B61C-C6F1F2D4D2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24129" y="34925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98</a:t>
              </a:r>
              <a:endParaRPr lang="en-CA" altLang="en-US" sz="1400" i="0" dirty="0"/>
            </a:p>
          </p:txBody>
        </p:sp>
        <p:sp>
          <p:nvSpPr>
            <p:cNvPr id="287" name="Rectangle 286">
              <a:extLst>
                <a:ext uri="{FF2B5EF4-FFF2-40B4-BE49-F238E27FC236}">
                  <a16:creationId xmlns:a16="http://schemas.microsoft.com/office/drawing/2014/main" id="{579D40C2-2FDA-48A9-8483-974C281B1694}"/>
                </a:ext>
              </a:extLst>
            </p:cNvPr>
            <p:cNvSpPr/>
            <p:nvPr/>
          </p:nvSpPr>
          <p:spPr>
            <a:xfrm>
              <a:off x="3524129" y="3704054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98</a:t>
              </a:r>
              <a:endParaRPr lang="en-CA" altLang="en-US" sz="1400" i="0" dirty="0"/>
            </a:p>
          </p:txBody>
        </p:sp>
        <p:sp>
          <p:nvSpPr>
            <p:cNvPr id="288" name="Rectangle 287">
              <a:extLst>
                <a:ext uri="{FF2B5EF4-FFF2-40B4-BE49-F238E27FC236}">
                  <a16:creationId xmlns:a16="http://schemas.microsoft.com/office/drawing/2014/main" id="{F509738D-39BC-4030-8711-D9257495EFDD}"/>
                </a:ext>
              </a:extLst>
            </p:cNvPr>
            <p:cNvSpPr/>
            <p:nvPr/>
          </p:nvSpPr>
          <p:spPr>
            <a:xfrm>
              <a:off x="3524128" y="43307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52,98</a:t>
              </a:r>
              <a:endParaRPr lang="en-CA" altLang="en-US" sz="1400" i="0" dirty="0"/>
            </a:p>
          </p:txBody>
        </p:sp>
        <p:sp>
          <p:nvSpPr>
            <p:cNvPr id="289" name="Text Box 31">
              <a:extLst>
                <a:ext uri="{FF2B5EF4-FFF2-40B4-BE49-F238E27FC236}">
                  <a16:creationId xmlns:a16="http://schemas.microsoft.com/office/drawing/2014/main" id="{9B22C394-BE28-4DAF-8C4E-D9C85D984F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54292" y="38735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52</a:t>
              </a:r>
              <a:endParaRPr lang="en-CA" altLang="en-US" sz="1400" i="0" dirty="0"/>
            </a:p>
          </p:txBody>
        </p:sp>
        <p:sp>
          <p:nvSpPr>
            <p:cNvPr id="290" name="Text Box 31">
              <a:extLst>
                <a:ext uri="{FF2B5EF4-FFF2-40B4-BE49-F238E27FC236}">
                  <a16:creationId xmlns:a16="http://schemas.microsoft.com/office/drawing/2014/main" id="{3705AF25-43A8-4621-96A7-9C93F45035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763142" y="41148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52</a:t>
              </a:r>
              <a:endParaRPr lang="en-CA" altLang="en-US" sz="1400" i="0" dirty="0"/>
            </a:p>
          </p:txBody>
        </p:sp>
        <p:cxnSp>
          <p:nvCxnSpPr>
            <p:cNvPr id="416" name="Straight Connector 415">
              <a:extLst>
                <a:ext uri="{FF2B5EF4-FFF2-40B4-BE49-F238E27FC236}">
                  <a16:creationId xmlns:a16="http://schemas.microsoft.com/office/drawing/2014/main" id="{69DDFC88-D3AE-499F-ACB1-E2F65C053E79}"/>
                </a:ext>
              </a:extLst>
            </p:cNvPr>
            <p:cNvCxnSpPr>
              <a:cxnSpLocks/>
              <a:endCxn id="284" idx="0"/>
            </p:cNvCxnSpPr>
            <p:nvPr/>
          </p:nvCxnSpPr>
          <p:spPr bwMode="auto">
            <a:xfrm>
              <a:off x="2825240" y="3035300"/>
              <a:ext cx="657568" cy="238087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48" name="Group 49">
              <a:extLst>
                <a:ext uri="{FF2B5EF4-FFF2-40B4-BE49-F238E27FC236}">
                  <a16:creationId xmlns:a16="http://schemas.microsoft.com/office/drawing/2014/main" id="{6FD9A0F6-670E-4102-AE31-BA098C31156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425700" y="3763546"/>
              <a:ext cx="214882" cy="452854"/>
              <a:chOff x="2308" y="1513"/>
              <a:chExt cx="1162" cy="2570"/>
            </a:xfrm>
          </p:grpSpPr>
          <p:grpSp>
            <p:nvGrpSpPr>
              <p:cNvPr id="549" name="Group 50">
                <a:extLst>
                  <a:ext uri="{FF2B5EF4-FFF2-40B4-BE49-F238E27FC236}">
                    <a16:creationId xmlns:a16="http://schemas.microsoft.com/office/drawing/2014/main" id="{2AACC7A6-A245-4B2E-9963-CBE59E5865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57" name="Freeform 51">
                  <a:extLst>
                    <a:ext uri="{FF2B5EF4-FFF2-40B4-BE49-F238E27FC236}">
                      <a16:creationId xmlns:a16="http://schemas.microsoft.com/office/drawing/2014/main" id="{45B3FE35-B790-4368-82B6-77AAA364E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8" name="Freeform 52">
                  <a:extLst>
                    <a:ext uri="{FF2B5EF4-FFF2-40B4-BE49-F238E27FC236}">
                      <a16:creationId xmlns:a16="http://schemas.microsoft.com/office/drawing/2014/main" id="{32C6E50F-7FAD-4B86-9D71-2259DCBA50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9" name="Freeform 53">
                  <a:extLst>
                    <a:ext uri="{FF2B5EF4-FFF2-40B4-BE49-F238E27FC236}">
                      <a16:creationId xmlns:a16="http://schemas.microsoft.com/office/drawing/2014/main" id="{4B309F8A-2812-4CEA-9146-F3A9882FE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0" name="Freeform 54">
                  <a:extLst>
                    <a:ext uri="{FF2B5EF4-FFF2-40B4-BE49-F238E27FC236}">
                      <a16:creationId xmlns:a16="http://schemas.microsoft.com/office/drawing/2014/main" id="{EED4C372-0BE0-416B-9D1B-37302DE26D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1" name="Freeform 55">
                  <a:extLst>
                    <a:ext uri="{FF2B5EF4-FFF2-40B4-BE49-F238E27FC236}">
                      <a16:creationId xmlns:a16="http://schemas.microsoft.com/office/drawing/2014/main" id="{82553015-27D5-407F-A4B3-80C94A5AA3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2" name="Freeform 56">
                  <a:extLst>
                    <a:ext uri="{FF2B5EF4-FFF2-40B4-BE49-F238E27FC236}">
                      <a16:creationId xmlns:a16="http://schemas.microsoft.com/office/drawing/2014/main" id="{13B9CDC3-B5BF-483F-B135-3B05419264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50" name="Freeform 57">
                <a:extLst>
                  <a:ext uri="{FF2B5EF4-FFF2-40B4-BE49-F238E27FC236}">
                    <a16:creationId xmlns:a16="http://schemas.microsoft.com/office/drawing/2014/main" id="{CD4CBF50-F329-4F62-B73A-3BBF78B3C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1" name="Freeform 58">
                <a:extLst>
                  <a:ext uri="{FF2B5EF4-FFF2-40B4-BE49-F238E27FC236}">
                    <a16:creationId xmlns:a16="http://schemas.microsoft.com/office/drawing/2014/main" id="{3D15C8F8-376E-44FF-8098-91938DD12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2" name="Oval 59">
                <a:extLst>
                  <a:ext uri="{FF2B5EF4-FFF2-40B4-BE49-F238E27FC236}">
                    <a16:creationId xmlns:a16="http://schemas.microsoft.com/office/drawing/2014/main" id="{955FEE6E-9515-49C7-A519-5C3A03486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3" name="Oval 60">
                <a:extLst>
                  <a:ext uri="{FF2B5EF4-FFF2-40B4-BE49-F238E27FC236}">
                    <a16:creationId xmlns:a16="http://schemas.microsoft.com/office/drawing/2014/main" id="{89788092-B781-405B-91A4-0056E05D2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4" name="Oval 61">
                <a:extLst>
                  <a:ext uri="{FF2B5EF4-FFF2-40B4-BE49-F238E27FC236}">
                    <a16:creationId xmlns:a16="http://schemas.microsoft.com/office/drawing/2014/main" id="{88A32CCE-A414-4744-BB9F-D386A231A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5" name="Oval 62">
                <a:extLst>
                  <a:ext uri="{FF2B5EF4-FFF2-40B4-BE49-F238E27FC236}">
                    <a16:creationId xmlns:a16="http://schemas.microsoft.com/office/drawing/2014/main" id="{4211514B-12F3-4C91-AAB6-D5651A2013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6" name="Oval 63">
                <a:extLst>
                  <a:ext uri="{FF2B5EF4-FFF2-40B4-BE49-F238E27FC236}">
                    <a16:creationId xmlns:a16="http://schemas.microsoft.com/office/drawing/2014/main" id="{F959DA25-566D-457A-9C6C-7AA8EE009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51" name="Group 116750">
            <a:extLst>
              <a:ext uri="{FF2B5EF4-FFF2-40B4-BE49-F238E27FC236}">
                <a16:creationId xmlns:a16="http://schemas.microsoft.com/office/drawing/2014/main" id="{9E193E52-BB5B-4656-AC14-6DDD981788AA}"/>
              </a:ext>
            </a:extLst>
          </p:cNvPr>
          <p:cNvGrpSpPr/>
          <p:nvPr/>
        </p:nvGrpSpPr>
        <p:grpSpPr>
          <a:xfrm>
            <a:off x="1244600" y="6251377"/>
            <a:ext cx="901571" cy="546100"/>
            <a:chOff x="1244600" y="6251377"/>
            <a:chExt cx="901571" cy="546100"/>
          </a:xfrm>
        </p:grpSpPr>
        <p:grpSp>
          <p:nvGrpSpPr>
            <p:cNvPr id="419" name="Group 418">
              <a:extLst>
                <a:ext uri="{FF2B5EF4-FFF2-40B4-BE49-F238E27FC236}">
                  <a16:creationId xmlns:a16="http://schemas.microsoft.com/office/drawing/2014/main" id="{9FB4AB36-35BE-4FC8-BCCC-058F89DC9939}"/>
                </a:ext>
              </a:extLst>
            </p:cNvPr>
            <p:cNvGrpSpPr/>
            <p:nvPr/>
          </p:nvGrpSpPr>
          <p:grpSpPr>
            <a:xfrm>
              <a:off x="1371600" y="6489700"/>
              <a:ext cx="774571" cy="307777"/>
              <a:chOff x="182452" y="6484620"/>
              <a:chExt cx="774571" cy="307777"/>
            </a:xfrm>
          </p:grpSpPr>
          <p:sp>
            <p:nvSpPr>
              <p:cNvPr id="420" name="Rectangle 3">
                <a:extLst>
                  <a:ext uri="{FF2B5EF4-FFF2-40B4-BE49-F238E27FC236}">
                    <a16:creationId xmlns:a16="http://schemas.microsoft.com/office/drawing/2014/main" id="{30500726-BF22-4B7E-A208-0459BAF6F6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21" name="Text Box 4">
                <a:extLst>
                  <a:ext uri="{FF2B5EF4-FFF2-40B4-BE49-F238E27FC236}">
                    <a16:creationId xmlns:a16="http://schemas.microsoft.com/office/drawing/2014/main" id="{60A9BF9A-2447-473D-B739-38C26E42CA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31</a:t>
                </a:r>
              </a:p>
            </p:txBody>
          </p:sp>
        </p:grpSp>
        <p:cxnSp>
          <p:nvCxnSpPr>
            <p:cNvPr id="425" name="Straight Connector 424">
              <a:extLst>
                <a:ext uri="{FF2B5EF4-FFF2-40B4-BE49-F238E27FC236}">
                  <a16:creationId xmlns:a16="http://schemas.microsoft.com/office/drawing/2014/main" id="{5FD8FB87-7797-4CFF-9D8E-F7A1E25C3159}"/>
                </a:ext>
              </a:extLst>
            </p:cNvPr>
            <p:cNvCxnSpPr>
              <a:cxnSpLocks/>
              <a:stCxn id="132" idx="2"/>
            </p:cNvCxnSpPr>
            <p:nvPr/>
          </p:nvCxnSpPr>
          <p:spPr bwMode="auto">
            <a:xfrm>
              <a:off x="1557748" y="6251377"/>
              <a:ext cx="221773" cy="301823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563" name="Group 49">
              <a:extLst>
                <a:ext uri="{FF2B5EF4-FFF2-40B4-BE49-F238E27FC236}">
                  <a16:creationId xmlns:a16="http://schemas.microsoft.com/office/drawing/2014/main" id="{42B378EE-5FC8-48B8-BFC7-6B566F01721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244600" y="6511764"/>
              <a:ext cx="154512" cy="270036"/>
              <a:chOff x="2308" y="1513"/>
              <a:chExt cx="1162" cy="2570"/>
            </a:xfrm>
          </p:grpSpPr>
          <p:grpSp>
            <p:nvGrpSpPr>
              <p:cNvPr id="564" name="Group 50">
                <a:extLst>
                  <a:ext uri="{FF2B5EF4-FFF2-40B4-BE49-F238E27FC236}">
                    <a16:creationId xmlns:a16="http://schemas.microsoft.com/office/drawing/2014/main" id="{C8015B2D-0D84-4301-B137-8B1E02B43A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72" name="Freeform 51">
                  <a:extLst>
                    <a:ext uri="{FF2B5EF4-FFF2-40B4-BE49-F238E27FC236}">
                      <a16:creationId xmlns:a16="http://schemas.microsoft.com/office/drawing/2014/main" id="{CDD65F68-E4A8-45EC-85E0-58093CC020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3" name="Freeform 52">
                  <a:extLst>
                    <a:ext uri="{FF2B5EF4-FFF2-40B4-BE49-F238E27FC236}">
                      <a16:creationId xmlns:a16="http://schemas.microsoft.com/office/drawing/2014/main" id="{573FDDF6-CA66-4D74-A6B2-41C829EFA7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4" name="Freeform 53">
                  <a:extLst>
                    <a:ext uri="{FF2B5EF4-FFF2-40B4-BE49-F238E27FC236}">
                      <a16:creationId xmlns:a16="http://schemas.microsoft.com/office/drawing/2014/main" id="{963316A4-03B5-468B-A3D6-6395BAFDDC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5" name="Freeform 54">
                  <a:extLst>
                    <a:ext uri="{FF2B5EF4-FFF2-40B4-BE49-F238E27FC236}">
                      <a16:creationId xmlns:a16="http://schemas.microsoft.com/office/drawing/2014/main" id="{4356E475-8B8D-4BE5-9892-EEDDF469DB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6" name="Freeform 55">
                  <a:extLst>
                    <a:ext uri="{FF2B5EF4-FFF2-40B4-BE49-F238E27FC236}">
                      <a16:creationId xmlns:a16="http://schemas.microsoft.com/office/drawing/2014/main" id="{892F8AA4-2829-4942-B463-4BD4C05FB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77" name="Freeform 56">
                  <a:extLst>
                    <a:ext uri="{FF2B5EF4-FFF2-40B4-BE49-F238E27FC236}">
                      <a16:creationId xmlns:a16="http://schemas.microsoft.com/office/drawing/2014/main" id="{A0C838FD-2E59-4995-A5D0-8C5B5CAB07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65" name="Freeform 57">
                <a:extLst>
                  <a:ext uri="{FF2B5EF4-FFF2-40B4-BE49-F238E27FC236}">
                    <a16:creationId xmlns:a16="http://schemas.microsoft.com/office/drawing/2014/main" id="{B182C853-A4FA-4331-941A-47D593B12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6" name="Freeform 58">
                <a:extLst>
                  <a:ext uri="{FF2B5EF4-FFF2-40B4-BE49-F238E27FC236}">
                    <a16:creationId xmlns:a16="http://schemas.microsoft.com/office/drawing/2014/main" id="{F095E5FE-E0A2-4A7A-A1B0-EA194B90B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7" name="Oval 59">
                <a:extLst>
                  <a:ext uri="{FF2B5EF4-FFF2-40B4-BE49-F238E27FC236}">
                    <a16:creationId xmlns:a16="http://schemas.microsoft.com/office/drawing/2014/main" id="{C6AE8E96-4022-46DD-8586-A880221C43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68" name="Oval 60">
                <a:extLst>
                  <a:ext uri="{FF2B5EF4-FFF2-40B4-BE49-F238E27FC236}">
                    <a16:creationId xmlns:a16="http://schemas.microsoft.com/office/drawing/2014/main" id="{5B854E9F-2617-4EDC-9A5F-661166A9D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69" name="Oval 61">
                <a:extLst>
                  <a:ext uri="{FF2B5EF4-FFF2-40B4-BE49-F238E27FC236}">
                    <a16:creationId xmlns:a16="http://schemas.microsoft.com/office/drawing/2014/main" id="{3A3595B8-5CD8-4A86-A50B-3EBFA7B1E3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70" name="Oval 62">
                <a:extLst>
                  <a:ext uri="{FF2B5EF4-FFF2-40B4-BE49-F238E27FC236}">
                    <a16:creationId xmlns:a16="http://schemas.microsoft.com/office/drawing/2014/main" id="{462CDDE9-FA43-4879-996B-E15BE0D49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71" name="Oval 63">
                <a:extLst>
                  <a:ext uri="{FF2B5EF4-FFF2-40B4-BE49-F238E27FC236}">
                    <a16:creationId xmlns:a16="http://schemas.microsoft.com/office/drawing/2014/main" id="{8C0B30D9-23C4-4210-9C25-2D28040EDC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05" name="Group 104">
            <a:extLst>
              <a:ext uri="{FF2B5EF4-FFF2-40B4-BE49-F238E27FC236}">
                <a16:creationId xmlns:a16="http://schemas.microsoft.com/office/drawing/2014/main" id="{FF208BD7-4214-4EE1-B39F-B2AE49DE31D7}"/>
              </a:ext>
            </a:extLst>
          </p:cNvPr>
          <p:cNvGrpSpPr/>
          <p:nvPr/>
        </p:nvGrpSpPr>
        <p:grpSpPr>
          <a:xfrm>
            <a:off x="1865546" y="4597083"/>
            <a:ext cx="885831" cy="965517"/>
            <a:chOff x="1865546" y="4597083"/>
            <a:chExt cx="885831" cy="965517"/>
          </a:xfrm>
        </p:grpSpPr>
        <p:cxnSp>
          <p:nvCxnSpPr>
            <p:cNvPr id="4" name="Straight Connector 3">
              <a:extLst>
                <a:ext uri="{FF2B5EF4-FFF2-40B4-BE49-F238E27FC236}">
                  <a16:creationId xmlns:a16="http://schemas.microsoft.com/office/drawing/2014/main" id="{FE1A3A53-6AA9-449B-B915-3847A1E9B05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865546" y="4597083"/>
              <a:ext cx="477994" cy="763687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22" name="Group 421">
              <a:extLst>
                <a:ext uri="{FF2B5EF4-FFF2-40B4-BE49-F238E27FC236}">
                  <a16:creationId xmlns:a16="http://schemas.microsoft.com/office/drawing/2014/main" id="{3D3E1290-F23D-448F-8D3F-259C583AB0DC}"/>
                </a:ext>
              </a:extLst>
            </p:cNvPr>
            <p:cNvGrpSpPr/>
            <p:nvPr/>
          </p:nvGrpSpPr>
          <p:grpSpPr>
            <a:xfrm>
              <a:off x="1976806" y="5254823"/>
              <a:ext cx="774571" cy="307777"/>
              <a:chOff x="182452" y="6484620"/>
              <a:chExt cx="774571" cy="307777"/>
            </a:xfrm>
          </p:grpSpPr>
          <p:sp>
            <p:nvSpPr>
              <p:cNvPr id="423" name="Rectangle 3">
                <a:extLst>
                  <a:ext uri="{FF2B5EF4-FFF2-40B4-BE49-F238E27FC236}">
                    <a16:creationId xmlns:a16="http://schemas.microsoft.com/office/drawing/2014/main" id="{A4E18B77-547E-4780-8EC8-5A47FC4D0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24" name="Text Box 4">
                <a:extLst>
                  <a:ext uri="{FF2B5EF4-FFF2-40B4-BE49-F238E27FC236}">
                    <a16:creationId xmlns:a16="http://schemas.microsoft.com/office/drawing/2014/main" id="{AC5D6457-6077-479E-A928-416E372AF9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25</a:t>
                </a:r>
              </a:p>
            </p:txBody>
          </p:sp>
        </p:grpSp>
        <p:grpSp>
          <p:nvGrpSpPr>
            <p:cNvPr id="578" name="Group 49">
              <a:extLst>
                <a:ext uri="{FF2B5EF4-FFF2-40B4-BE49-F238E27FC236}">
                  <a16:creationId xmlns:a16="http://schemas.microsoft.com/office/drawing/2014/main" id="{AFF29FCA-C07E-449A-B186-E495995636C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1866406" y="5276415"/>
              <a:ext cx="154512" cy="270036"/>
              <a:chOff x="2308" y="1513"/>
              <a:chExt cx="1162" cy="2570"/>
            </a:xfrm>
          </p:grpSpPr>
          <p:grpSp>
            <p:nvGrpSpPr>
              <p:cNvPr id="579" name="Group 50">
                <a:extLst>
                  <a:ext uri="{FF2B5EF4-FFF2-40B4-BE49-F238E27FC236}">
                    <a16:creationId xmlns:a16="http://schemas.microsoft.com/office/drawing/2014/main" id="{1DA9F2E9-1FA5-4C71-9BCC-E56D91B926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87" name="Freeform 51">
                  <a:extLst>
                    <a:ext uri="{FF2B5EF4-FFF2-40B4-BE49-F238E27FC236}">
                      <a16:creationId xmlns:a16="http://schemas.microsoft.com/office/drawing/2014/main" id="{45A84412-A122-4C76-AE4D-59D8224AB5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8" name="Freeform 52">
                  <a:extLst>
                    <a:ext uri="{FF2B5EF4-FFF2-40B4-BE49-F238E27FC236}">
                      <a16:creationId xmlns:a16="http://schemas.microsoft.com/office/drawing/2014/main" id="{8FBC1561-200B-4D0F-AC85-5BBCA1772B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9" name="Freeform 53">
                  <a:extLst>
                    <a:ext uri="{FF2B5EF4-FFF2-40B4-BE49-F238E27FC236}">
                      <a16:creationId xmlns:a16="http://schemas.microsoft.com/office/drawing/2014/main" id="{91CD4CD1-0612-41C0-9C8F-6280C94CB1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0" name="Freeform 54">
                  <a:extLst>
                    <a:ext uri="{FF2B5EF4-FFF2-40B4-BE49-F238E27FC236}">
                      <a16:creationId xmlns:a16="http://schemas.microsoft.com/office/drawing/2014/main" id="{0B35C97D-6D8C-404E-87F9-6B0FE8825F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1" name="Freeform 55">
                  <a:extLst>
                    <a:ext uri="{FF2B5EF4-FFF2-40B4-BE49-F238E27FC236}">
                      <a16:creationId xmlns:a16="http://schemas.microsoft.com/office/drawing/2014/main" id="{5DC4021A-BECC-4DB3-9283-622C87DB3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2" name="Freeform 56">
                  <a:extLst>
                    <a:ext uri="{FF2B5EF4-FFF2-40B4-BE49-F238E27FC236}">
                      <a16:creationId xmlns:a16="http://schemas.microsoft.com/office/drawing/2014/main" id="{50B273A8-43AC-4040-B91C-22455789A4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80" name="Freeform 57">
                <a:extLst>
                  <a:ext uri="{FF2B5EF4-FFF2-40B4-BE49-F238E27FC236}">
                    <a16:creationId xmlns:a16="http://schemas.microsoft.com/office/drawing/2014/main" id="{6D320C72-DE2F-4C2B-8B03-B22A25CB0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1" name="Freeform 58">
                <a:extLst>
                  <a:ext uri="{FF2B5EF4-FFF2-40B4-BE49-F238E27FC236}">
                    <a16:creationId xmlns:a16="http://schemas.microsoft.com/office/drawing/2014/main" id="{288E3BAB-4D7E-4FB2-8306-4428A213C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2" name="Oval 59">
                <a:extLst>
                  <a:ext uri="{FF2B5EF4-FFF2-40B4-BE49-F238E27FC236}">
                    <a16:creationId xmlns:a16="http://schemas.microsoft.com/office/drawing/2014/main" id="{C417950A-1EF6-4AB6-AC92-99DAC04BA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83" name="Oval 60">
                <a:extLst>
                  <a:ext uri="{FF2B5EF4-FFF2-40B4-BE49-F238E27FC236}">
                    <a16:creationId xmlns:a16="http://schemas.microsoft.com/office/drawing/2014/main" id="{915C4BE3-627A-4A06-8F09-E1AB871D7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84" name="Oval 61">
                <a:extLst>
                  <a:ext uri="{FF2B5EF4-FFF2-40B4-BE49-F238E27FC236}">
                    <a16:creationId xmlns:a16="http://schemas.microsoft.com/office/drawing/2014/main" id="{E8D48F21-34F0-442F-87AD-8268BE37D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85" name="Oval 62">
                <a:extLst>
                  <a:ext uri="{FF2B5EF4-FFF2-40B4-BE49-F238E27FC236}">
                    <a16:creationId xmlns:a16="http://schemas.microsoft.com/office/drawing/2014/main" id="{1E1C1F54-FF67-4C97-9094-37D36A656D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86" name="Oval 63">
                <a:extLst>
                  <a:ext uri="{FF2B5EF4-FFF2-40B4-BE49-F238E27FC236}">
                    <a16:creationId xmlns:a16="http://schemas.microsoft.com/office/drawing/2014/main" id="{9CAF12ED-B55E-4435-AE91-F6A3F6263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36" name="Group 116735">
            <a:extLst>
              <a:ext uri="{FF2B5EF4-FFF2-40B4-BE49-F238E27FC236}">
                <a16:creationId xmlns:a16="http://schemas.microsoft.com/office/drawing/2014/main" id="{B336C9E2-CAE0-4D2B-BAB3-38BA341B7128}"/>
              </a:ext>
            </a:extLst>
          </p:cNvPr>
          <p:cNvGrpSpPr/>
          <p:nvPr/>
        </p:nvGrpSpPr>
        <p:grpSpPr>
          <a:xfrm>
            <a:off x="3563257" y="4597400"/>
            <a:ext cx="932543" cy="547752"/>
            <a:chOff x="3563257" y="4597400"/>
            <a:chExt cx="932543" cy="547752"/>
          </a:xfrm>
        </p:grpSpPr>
        <p:grpSp>
          <p:nvGrpSpPr>
            <p:cNvPr id="430" name="Group 429">
              <a:extLst>
                <a:ext uri="{FF2B5EF4-FFF2-40B4-BE49-F238E27FC236}">
                  <a16:creationId xmlns:a16="http://schemas.microsoft.com/office/drawing/2014/main" id="{AEFE4C1D-F5AE-4A1B-A13E-0794C3CB74B2}"/>
                </a:ext>
              </a:extLst>
            </p:cNvPr>
            <p:cNvGrpSpPr/>
            <p:nvPr/>
          </p:nvGrpSpPr>
          <p:grpSpPr>
            <a:xfrm>
              <a:off x="3721229" y="4835723"/>
              <a:ext cx="774571" cy="307777"/>
              <a:chOff x="182452" y="6484620"/>
              <a:chExt cx="774571" cy="307777"/>
            </a:xfrm>
          </p:grpSpPr>
          <p:sp>
            <p:nvSpPr>
              <p:cNvPr id="431" name="Rectangle 3">
                <a:extLst>
                  <a:ext uri="{FF2B5EF4-FFF2-40B4-BE49-F238E27FC236}">
                    <a16:creationId xmlns:a16="http://schemas.microsoft.com/office/drawing/2014/main" id="{5DDACA6D-C533-4C87-97E3-B9011239E3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32" name="Text Box 4">
                <a:extLst>
                  <a:ext uri="{FF2B5EF4-FFF2-40B4-BE49-F238E27FC236}">
                    <a16:creationId xmlns:a16="http://schemas.microsoft.com/office/drawing/2014/main" id="{B17784DA-51CF-44E0-87F3-8578E5F413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52</a:t>
                </a:r>
              </a:p>
            </p:txBody>
          </p:sp>
        </p:grpSp>
        <p:cxnSp>
          <p:nvCxnSpPr>
            <p:cNvPr id="433" name="Straight Connector 432">
              <a:extLst>
                <a:ext uri="{FF2B5EF4-FFF2-40B4-BE49-F238E27FC236}">
                  <a16:creationId xmlns:a16="http://schemas.microsoft.com/office/drawing/2014/main" id="{6F7BCAF9-C996-404C-98F7-938D38240D6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3907377" y="4597400"/>
              <a:ext cx="221773" cy="301823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08" name="Group 49">
              <a:extLst>
                <a:ext uri="{FF2B5EF4-FFF2-40B4-BE49-F238E27FC236}">
                  <a16:creationId xmlns:a16="http://schemas.microsoft.com/office/drawing/2014/main" id="{3BD00095-C500-406E-8368-8760A77C4F9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3563257" y="4875116"/>
              <a:ext cx="154512" cy="270036"/>
              <a:chOff x="2308" y="1513"/>
              <a:chExt cx="1162" cy="2570"/>
            </a:xfrm>
          </p:grpSpPr>
          <p:grpSp>
            <p:nvGrpSpPr>
              <p:cNvPr id="609" name="Group 50">
                <a:extLst>
                  <a:ext uri="{FF2B5EF4-FFF2-40B4-BE49-F238E27FC236}">
                    <a16:creationId xmlns:a16="http://schemas.microsoft.com/office/drawing/2014/main" id="{B921DF4A-02A0-403D-AB50-6EFE07B6AA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17" name="Freeform 51">
                  <a:extLst>
                    <a:ext uri="{FF2B5EF4-FFF2-40B4-BE49-F238E27FC236}">
                      <a16:creationId xmlns:a16="http://schemas.microsoft.com/office/drawing/2014/main" id="{662DCFAE-3EBB-4F3B-8085-C3449616C9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8" name="Freeform 52">
                  <a:extLst>
                    <a:ext uri="{FF2B5EF4-FFF2-40B4-BE49-F238E27FC236}">
                      <a16:creationId xmlns:a16="http://schemas.microsoft.com/office/drawing/2014/main" id="{1E06C53F-872B-4953-A10F-2EB96AC98D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9" name="Freeform 53">
                  <a:extLst>
                    <a:ext uri="{FF2B5EF4-FFF2-40B4-BE49-F238E27FC236}">
                      <a16:creationId xmlns:a16="http://schemas.microsoft.com/office/drawing/2014/main" id="{A97365D6-DA0C-4009-BF5B-CEB6188AF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0" name="Freeform 54">
                  <a:extLst>
                    <a:ext uri="{FF2B5EF4-FFF2-40B4-BE49-F238E27FC236}">
                      <a16:creationId xmlns:a16="http://schemas.microsoft.com/office/drawing/2014/main" id="{96DF9F0F-701B-46DD-8BD1-3ABA0FDDBE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1" name="Freeform 55">
                  <a:extLst>
                    <a:ext uri="{FF2B5EF4-FFF2-40B4-BE49-F238E27FC236}">
                      <a16:creationId xmlns:a16="http://schemas.microsoft.com/office/drawing/2014/main" id="{584EC137-4C61-4B38-85D0-7C1CB94D77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2" name="Freeform 56">
                  <a:extLst>
                    <a:ext uri="{FF2B5EF4-FFF2-40B4-BE49-F238E27FC236}">
                      <a16:creationId xmlns:a16="http://schemas.microsoft.com/office/drawing/2014/main" id="{17A5BB2B-210A-4385-8CB1-A4FB7E4CC5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10" name="Freeform 57">
                <a:extLst>
                  <a:ext uri="{FF2B5EF4-FFF2-40B4-BE49-F238E27FC236}">
                    <a16:creationId xmlns:a16="http://schemas.microsoft.com/office/drawing/2014/main" id="{62A4A0A6-483A-4D57-A979-0CC6F29886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1" name="Freeform 58">
                <a:extLst>
                  <a:ext uri="{FF2B5EF4-FFF2-40B4-BE49-F238E27FC236}">
                    <a16:creationId xmlns:a16="http://schemas.microsoft.com/office/drawing/2014/main" id="{64CF1474-2FE9-46A2-9644-5F9FAE50C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2" name="Oval 59">
                <a:extLst>
                  <a:ext uri="{FF2B5EF4-FFF2-40B4-BE49-F238E27FC236}">
                    <a16:creationId xmlns:a16="http://schemas.microsoft.com/office/drawing/2014/main" id="{2F5FFCB6-2EFD-4084-8AB4-92303E0244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13" name="Oval 60">
                <a:extLst>
                  <a:ext uri="{FF2B5EF4-FFF2-40B4-BE49-F238E27FC236}">
                    <a16:creationId xmlns:a16="http://schemas.microsoft.com/office/drawing/2014/main" id="{E6D0BAAD-8F58-4B8A-8871-A25F0DD138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14" name="Oval 61">
                <a:extLst>
                  <a:ext uri="{FF2B5EF4-FFF2-40B4-BE49-F238E27FC236}">
                    <a16:creationId xmlns:a16="http://schemas.microsoft.com/office/drawing/2014/main" id="{8E2282F8-AB7E-49B0-8589-67A4FF3B2D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15" name="Oval 62">
                <a:extLst>
                  <a:ext uri="{FF2B5EF4-FFF2-40B4-BE49-F238E27FC236}">
                    <a16:creationId xmlns:a16="http://schemas.microsoft.com/office/drawing/2014/main" id="{B2A99ED1-C9C8-4600-8A88-A8BCD81AB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16" name="Oval 63">
                <a:extLst>
                  <a:ext uri="{FF2B5EF4-FFF2-40B4-BE49-F238E27FC236}">
                    <a16:creationId xmlns:a16="http://schemas.microsoft.com/office/drawing/2014/main" id="{F4C9C80D-3FC9-403E-912A-6365DBBCC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7" name="Group 116746">
            <a:extLst>
              <a:ext uri="{FF2B5EF4-FFF2-40B4-BE49-F238E27FC236}">
                <a16:creationId xmlns:a16="http://schemas.microsoft.com/office/drawing/2014/main" id="{4B77D6C4-EEA3-4869-B298-2887DA2C7C64}"/>
              </a:ext>
            </a:extLst>
          </p:cNvPr>
          <p:cNvGrpSpPr/>
          <p:nvPr/>
        </p:nvGrpSpPr>
        <p:grpSpPr>
          <a:xfrm>
            <a:off x="5031420" y="3034398"/>
            <a:ext cx="1876512" cy="1632575"/>
            <a:chOff x="5031420" y="3034398"/>
            <a:chExt cx="1876512" cy="1632575"/>
          </a:xfrm>
        </p:grpSpPr>
        <p:sp>
          <p:nvSpPr>
            <p:cNvPr id="440" name="Rectangle 3">
              <a:extLst>
                <a:ext uri="{FF2B5EF4-FFF2-40B4-BE49-F238E27FC236}">
                  <a16:creationId xmlns:a16="http://schemas.microsoft.com/office/drawing/2014/main" id="{65352642-8E9B-4D46-9B3C-2C2CEAF13A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282091" y="3289303"/>
              <a:ext cx="1563210" cy="12826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441" name="Text Box 4">
              <a:extLst>
                <a:ext uri="{FF2B5EF4-FFF2-40B4-BE49-F238E27FC236}">
                  <a16:creationId xmlns:a16="http://schemas.microsoft.com/office/drawing/2014/main" id="{D6DB2006-B53B-4755-B8B8-C33594EABF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231291" y="32512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442" name="Text Box 4">
              <a:extLst>
                <a:ext uri="{FF2B5EF4-FFF2-40B4-BE49-F238E27FC236}">
                  <a16:creationId xmlns:a16="http://schemas.microsoft.com/office/drawing/2014/main" id="{07C5E2C6-1614-455A-8200-7040AE6F3A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910741" y="32563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443" name="Text Box 31">
              <a:extLst>
                <a:ext uri="{FF2B5EF4-FFF2-40B4-BE49-F238E27FC236}">
                  <a16:creationId xmlns:a16="http://schemas.microsoft.com/office/drawing/2014/main" id="{0F842F70-5184-461E-83E7-01F0EFE43A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89116" y="3238500"/>
              <a:ext cx="81304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62,79,14</a:t>
              </a:r>
              <a:endParaRPr lang="en-CA" altLang="en-US" sz="1400" i="0" dirty="0"/>
            </a:p>
          </p:txBody>
        </p:sp>
        <p:sp>
          <p:nvSpPr>
            <p:cNvPr id="444" name="Text Box 31">
              <a:extLst>
                <a:ext uri="{FF2B5EF4-FFF2-40B4-BE49-F238E27FC236}">
                  <a16:creationId xmlns:a16="http://schemas.microsoft.com/office/drawing/2014/main" id="{38E6EEF4-3D4D-43DA-8A41-302B305EF8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094890" y="34841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62,79</a:t>
              </a:r>
              <a:endParaRPr lang="en-CA" altLang="en-US" sz="1400" i="0" dirty="0"/>
            </a:p>
          </p:txBody>
        </p:sp>
        <p:sp>
          <p:nvSpPr>
            <p:cNvPr id="445" name="Rectangle 444">
              <a:extLst>
                <a:ext uri="{FF2B5EF4-FFF2-40B4-BE49-F238E27FC236}">
                  <a16:creationId xmlns:a16="http://schemas.microsoft.com/office/drawing/2014/main" id="{46328386-00D6-4A07-8457-C685B07D521C}"/>
                </a:ext>
              </a:extLst>
            </p:cNvPr>
            <p:cNvSpPr/>
            <p:nvPr/>
          </p:nvSpPr>
          <p:spPr>
            <a:xfrm>
              <a:off x="6094890" y="36957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62,79</a:t>
              </a:r>
              <a:endParaRPr lang="en-CA" altLang="en-US" sz="1400" i="0" dirty="0"/>
            </a:p>
          </p:txBody>
        </p:sp>
        <p:sp>
          <p:nvSpPr>
            <p:cNvPr id="446" name="Rectangle 445">
              <a:extLst>
                <a:ext uri="{FF2B5EF4-FFF2-40B4-BE49-F238E27FC236}">
                  <a16:creationId xmlns:a16="http://schemas.microsoft.com/office/drawing/2014/main" id="{7E7732B6-1B8F-4537-B92D-4790E6F8A29F}"/>
                </a:ext>
              </a:extLst>
            </p:cNvPr>
            <p:cNvSpPr/>
            <p:nvPr/>
          </p:nvSpPr>
          <p:spPr>
            <a:xfrm>
              <a:off x="6094889" y="4322346"/>
              <a:ext cx="81304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buNone/>
              </a:pPr>
              <a:r>
                <a:rPr lang="en-US" altLang="en-US" sz="1400" i="0" dirty="0"/>
                <a:t>14,62,79</a:t>
              </a:r>
              <a:endParaRPr lang="en-CA" altLang="en-US" sz="1400" i="0" dirty="0"/>
            </a:p>
          </p:txBody>
        </p:sp>
        <p:sp>
          <p:nvSpPr>
            <p:cNvPr id="447" name="Text Box 31">
              <a:extLst>
                <a:ext uri="{FF2B5EF4-FFF2-40B4-BE49-F238E27FC236}">
                  <a16:creationId xmlns:a16="http://schemas.microsoft.com/office/drawing/2014/main" id="{77423967-CF31-4BBB-A9AA-CCC19675855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0539" y="38735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14</a:t>
              </a:r>
              <a:endParaRPr lang="en-CA" altLang="en-US" sz="1400" i="0" dirty="0"/>
            </a:p>
          </p:txBody>
        </p:sp>
        <p:sp>
          <p:nvSpPr>
            <p:cNvPr id="448" name="Text Box 31">
              <a:extLst>
                <a:ext uri="{FF2B5EF4-FFF2-40B4-BE49-F238E27FC236}">
                  <a16:creationId xmlns:a16="http://schemas.microsoft.com/office/drawing/2014/main" id="{F3A6F1F9-D6ED-4B63-870D-E890102C72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539389" y="40894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14</a:t>
              </a:r>
              <a:endParaRPr lang="en-CA" altLang="en-US" sz="1400" i="0" dirty="0"/>
            </a:p>
          </p:txBody>
        </p:sp>
        <p:cxnSp>
          <p:nvCxnSpPr>
            <p:cNvPr id="469" name="Straight Connector 468">
              <a:extLst>
                <a:ext uri="{FF2B5EF4-FFF2-40B4-BE49-F238E27FC236}">
                  <a16:creationId xmlns:a16="http://schemas.microsoft.com/office/drawing/2014/main" id="{40285340-0BD9-48D8-853B-1505678ADB8B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6112550" y="3034398"/>
              <a:ext cx="572802" cy="245298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38" name="Group 49">
              <a:extLst>
                <a:ext uri="{FF2B5EF4-FFF2-40B4-BE49-F238E27FC236}">
                  <a16:creationId xmlns:a16="http://schemas.microsoft.com/office/drawing/2014/main" id="{841A7A00-07F7-4D5D-9B0F-F6B46A55375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31420" y="3734265"/>
              <a:ext cx="248411" cy="577766"/>
              <a:chOff x="2308" y="1513"/>
              <a:chExt cx="1162" cy="2570"/>
            </a:xfrm>
          </p:grpSpPr>
          <p:grpSp>
            <p:nvGrpSpPr>
              <p:cNvPr id="639" name="Group 50">
                <a:extLst>
                  <a:ext uri="{FF2B5EF4-FFF2-40B4-BE49-F238E27FC236}">
                    <a16:creationId xmlns:a16="http://schemas.microsoft.com/office/drawing/2014/main" id="{1AFC3816-31C5-43CB-8E10-0E7002CFF8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47" name="Freeform 51">
                  <a:extLst>
                    <a:ext uri="{FF2B5EF4-FFF2-40B4-BE49-F238E27FC236}">
                      <a16:creationId xmlns:a16="http://schemas.microsoft.com/office/drawing/2014/main" id="{A99DDA68-AAEB-420C-9791-F6048FEA86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8" name="Freeform 52">
                  <a:extLst>
                    <a:ext uri="{FF2B5EF4-FFF2-40B4-BE49-F238E27FC236}">
                      <a16:creationId xmlns:a16="http://schemas.microsoft.com/office/drawing/2014/main" id="{6EA61179-FB42-49CB-84F9-CF6082301C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9" name="Freeform 53">
                  <a:extLst>
                    <a:ext uri="{FF2B5EF4-FFF2-40B4-BE49-F238E27FC236}">
                      <a16:creationId xmlns:a16="http://schemas.microsoft.com/office/drawing/2014/main" id="{CB89668B-AB7C-4C7B-8FFB-4C42D2A054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0" name="Freeform 54">
                  <a:extLst>
                    <a:ext uri="{FF2B5EF4-FFF2-40B4-BE49-F238E27FC236}">
                      <a16:creationId xmlns:a16="http://schemas.microsoft.com/office/drawing/2014/main" id="{26BD45A5-95E1-438B-AA15-77CDECC396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1" name="Freeform 55">
                  <a:extLst>
                    <a:ext uri="{FF2B5EF4-FFF2-40B4-BE49-F238E27FC236}">
                      <a16:creationId xmlns:a16="http://schemas.microsoft.com/office/drawing/2014/main" id="{F2FBA7D8-57CC-45F6-B322-DA52B5DA96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2" name="Freeform 56">
                  <a:extLst>
                    <a:ext uri="{FF2B5EF4-FFF2-40B4-BE49-F238E27FC236}">
                      <a16:creationId xmlns:a16="http://schemas.microsoft.com/office/drawing/2014/main" id="{F39EE953-41DB-4DE5-955A-5BA3A32BC9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40" name="Freeform 57">
                <a:extLst>
                  <a:ext uri="{FF2B5EF4-FFF2-40B4-BE49-F238E27FC236}">
                    <a16:creationId xmlns:a16="http://schemas.microsoft.com/office/drawing/2014/main" id="{AEB70575-06C8-4405-9C43-56C47D61FC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1" name="Freeform 58">
                <a:extLst>
                  <a:ext uri="{FF2B5EF4-FFF2-40B4-BE49-F238E27FC236}">
                    <a16:creationId xmlns:a16="http://schemas.microsoft.com/office/drawing/2014/main" id="{6DB95249-43EC-4929-8C77-C8207A14FE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2" name="Oval 59">
                <a:extLst>
                  <a:ext uri="{FF2B5EF4-FFF2-40B4-BE49-F238E27FC236}">
                    <a16:creationId xmlns:a16="http://schemas.microsoft.com/office/drawing/2014/main" id="{2CFE0439-4541-45A4-A2F7-4BA36ED9E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43" name="Oval 60">
                <a:extLst>
                  <a:ext uri="{FF2B5EF4-FFF2-40B4-BE49-F238E27FC236}">
                    <a16:creationId xmlns:a16="http://schemas.microsoft.com/office/drawing/2014/main" id="{198788E7-A06C-4918-963F-6509AF079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44" name="Oval 61">
                <a:extLst>
                  <a:ext uri="{FF2B5EF4-FFF2-40B4-BE49-F238E27FC236}">
                    <a16:creationId xmlns:a16="http://schemas.microsoft.com/office/drawing/2014/main" id="{B20E92E2-42B1-442E-B2ED-BCD69C2A2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45" name="Oval 62">
                <a:extLst>
                  <a:ext uri="{FF2B5EF4-FFF2-40B4-BE49-F238E27FC236}">
                    <a16:creationId xmlns:a16="http://schemas.microsoft.com/office/drawing/2014/main" id="{FF717917-78DD-4CCB-98CC-F085BEB1C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46" name="Oval 63">
                <a:extLst>
                  <a:ext uri="{FF2B5EF4-FFF2-40B4-BE49-F238E27FC236}">
                    <a16:creationId xmlns:a16="http://schemas.microsoft.com/office/drawing/2014/main" id="{9A4D61F0-D046-431B-8149-CBF8B2257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0" name="Group 116739">
            <a:extLst>
              <a:ext uri="{FF2B5EF4-FFF2-40B4-BE49-F238E27FC236}">
                <a16:creationId xmlns:a16="http://schemas.microsoft.com/office/drawing/2014/main" id="{01292874-ED8B-4FCE-9F91-11955A8AE1F9}"/>
              </a:ext>
            </a:extLst>
          </p:cNvPr>
          <p:cNvGrpSpPr/>
          <p:nvPr/>
        </p:nvGrpSpPr>
        <p:grpSpPr>
          <a:xfrm>
            <a:off x="4855749" y="4584383"/>
            <a:ext cx="1631810" cy="1695490"/>
            <a:chOff x="4855749" y="4584383"/>
            <a:chExt cx="1631810" cy="1695490"/>
          </a:xfrm>
        </p:grpSpPr>
        <p:sp>
          <p:nvSpPr>
            <p:cNvPr id="449" name="Rectangle 3">
              <a:extLst>
                <a:ext uri="{FF2B5EF4-FFF2-40B4-BE49-F238E27FC236}">
                  <a16:creationId xmlns:a16="http://schemas.microsoft.com/office/drawing/2014/main" id="{548F2616-6CD7-48C5-8F5A-8BB8257342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73437" y="4889502"/>
              <a:ext cx="1351079" cy="1349175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sp>
          <p:nvSpPr>
            <p:cNvPr id="450" name="Text Box 4">
              <a:extLst>
                <a:ext uri="{FF2B5EF4-FFF2-40B4-BE49-F238E27FC236}">
                  <a16:creationId xmlns:a16="http://schemas.microsoft.com/office/drawing/2014/main" id="{D5373123-313C-4496-A630-7E0AF0553A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035338" y="4864101"/>
              <a:ext cx="792205" cy="14157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list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left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sortedL</a:t>
              </a:r>
              <a:endParaRPr lang="en-US" altLang="en-US" sz="14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right      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 err="1"/>
                <a:t>sortedR</a:t>
              </a:r>
              <a:endParaRPr lang="en-US" altLang="en-US" sz="1800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sorted  </a:t>
              </a:r>
            </a:p>
          </p:txBody>
        </p:sp>
        <p:sp>
          <p:nvSpPr>
            <p:cNvPr id="451" name="Text Box 4">
              <a:extLst>
                <a:ext uri="{FF2B5EF4-FFF2-40B4-BE49-F238E27FC236}">
                  <a16:creationId xmlns:a16="http://schemas.microsoft.com/office/drawing/2014/main" id="{28C2CBA6-FA7F-4CC1-A7AC-D7DD3BFB29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14788" y="4869241"/>
              <a:ext cx="285656" cy="13849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=</a:t>
              </a:r>
            </a:p>
          </p:txBody>
        </p:sp>
        <p:sp>
          <p:nvSpPr>
            <p:cNvPr id="452" name="Text Box 31">
              <a:extLst>
                <a:ext uri="{FF2B5EF4-FFF2-40B4-BE49-F238E27FC236}">
                  <a16:creationId xmlns:a16="http://schemas.microsoft.com/office/drawing/2014/main" id="{CA3105A1-4833-438C-8AEC-738E2F9189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5677" y="4851400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1400" i="0" dirty="0"/>
                <a:t>62,79</a:t>
              </a:r>
              <a:endParaRPr lang="en-CA" altLang="en-US" sz="1400" i="0" dirty="0"/>
            </a:p>
          </p:txBody>
        </p:sp>
        <p:sp>
          <p:nvSpPr>
            <p:cNvPr id="453" name="Text Box 31">
              <a:extLst>
                <a:ext uri="{FF2B5EF4-FFF2-40B4-BE49-F238E27FC236}">
                  <a16:creationId xmlns:a16="http://schemas.microsoft.com/office/drawing/2014/main" id="{C410BA84-A61C-41AB-B770-EC2696896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98937" y="50970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</a:t>
              </a:r>
              <a:endParaRPr lang="en-CA" altLang="en-US" sz="1400" i="0" dirty="0"/>
            </a:p>
          </p:txBody>
        </p:sp>
        <p:sp>
          <p:nvSpPr>
            <p:cNvPr id="454" name="Rectangle 453">
              <a:extLst>
                <a:ext uri="{FF2B5EF4-FFF2-40B4-BE49-F238E27FC236}">
                  <a16:creationId xmlns:a16="http://schemas.microsoft.com/office/drawing/2014/main" id="{6BC404DF-BC62-4129-B715-E882ADD00CDB}"/>
                </a:ext>
              </a:extLst>
            </p:cNvPr>
            <p:cNvSpPr/>
            <p:nvPr/>
          </p:nvSpPr>
          <p:spPr>
            <a:xfrm>
              <a:off x="5898937" y="5308600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62</a:t>
              </a:r>
              <a:endParaRPr lang="en-CA" altLang="en-US" sz="1400" i="0" dirty="0"/>
            </a:p>
          </p:txBody>
        </p:sp>
        <p:sp>
          <p:nvSpPr>
            <p:cNvPr id="455" name="Rectangle 454">
              <a:extLst>
                <a:ext uri="{FF2B5EF4-FFF2-40B4-BE49-F238E27FC236}">
                  <a16:creationId xmlns:a16="http://schemas.microsoft.com/office/drawing/2014/main" id="{B7450D01-BF67-41BA-941F-A81E6B743B53}"/>
                </a:ext>
              </a:extLst>
            </p:cNvPr>
            <p:cNvSpPr/>
            <p:nvPr/>
          </p:nvSpPr>
          <p:spPr>
            <a:xfrm>
              <a:off x="5898936" y="59309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pPr>
                <a:buNone/>
              </a:pPr>
              <a:r>
                <a:rPr lang="en-US" altLang="en-US" sz="1400" i="0" dirty="0"/>
                <a:t>62,79</a:t>
              </a:r>
              <a:endParaRPr lang="en-CA" altLang="en-US" sz="1400" i="0" dirty="0"/>
            </a:p>
          </p:txBody>
        </p:sp>
        <p:sp>
          <p:nvSpPr>
            <p:cNvPr id="456" name="Text Box 31">
              <a:extLst>
                <a:ext uri="{FF2B5EF4-FFF2-40B4-BE49-F238E27FC236}">
                  <a16:creationId xmlns:a16="http://schemas.microsoft.com/office/drawing/2014/main" id="{A82CF347-4BF0-4C64-A7E1-7FC40463F3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03700" y="55034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</a:t>
              </a:r>
              <a:endParaRPr lang="en-CA" altLang="en-US" sz="1400" i="0" dirty="0"/>
            </a:p>
          </p:txBody>
        </p:sp>
        <p:sp>
          <p:nvSpPr>
            <p:cNvPr id="457" name="Text Box 31">
              <a:extLst>
                <a:ext uri="{FF2B5EF4-FFF2-40B4-BE49-F238E27FC236}">
                  <a16:creationId xmlns:a16="http://schemas.microsoft.com/office/drawing/2014/main" id="{3616936E-A029-4AD2-AC4E-96D4054BA1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2550" y="5744746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62</a:t>
              </a:r>
              <a:endParaRPr lang="en-CA" altLang="en-US" sz="1400" i="0" dirty="0"/>
            </a:p>
          </p:txBody>
        </p:sp>
        <p:cxnSp>
          <p:nvCxnSpPr>
            <p:cNvPr id="471" name="Straight Connector 470">
              <a:extLst>
                <a:ext uri="{FF2B5EF4-FFF2-40B4-BE49-F238E27FC236}">
                  <a16:creationId xmlns:a16="http://schemas.microsoft.com/office/drawing/2014/main" id="{CB259A2E-C367-41C0-A661-DF1B5C7477CF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607774" y="4584383"/>
              <a:ext cx="52022" cy="305119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53" name="Group 49">
              <a:extLst>
                <a:ext uri="{FF2B5EF4-FFF2-40B4-BE49-F238E27FC236}">
                  <a16:creationId xmlns:a16="http://schemas.microsoft.com/office/drawing/2014/main" id="{BC85B58D-D77E-43D7-B0BD-19E65BFC39B9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855749" y="5366131"/>
              <a:ext cx="214882" cy="452854"/>
              <a:chOff x="2308" y="1513"/>
              <a:chExt cx="1162" cy="2570"/>
            </a:xfrm>
          </p:grpSpPr>
          <p:grpSp>
            <p:nvGrpSpPr>
              <p:cNvPr id="654" name="Group 50">
                <a:extLst>
                  <a:ext uri="{FF2B5EF4-FFF2-40B4-BE49-F238E27FC236}">
                    <a16:creationId xmlns:a16="http://schemas.microsoft.com/office/drawing/2014/main" id="{ADC99337-6781-4CD9-97AC-A1F51648C5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62" name="Freeform 51">
                  <a:extLst>
                    <a:ext uri="{FF2B5EF4-FFF2-40B4-BE49-F238E27FC236}">
                      <a16:creationId xmlns:a16="http://schemas.microsoft.com/office/drawing/2014/main" id="{21F110C7-5ACA-41BB-886E-FB8181627E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3" name="Freeform 52">
                  <a:extLst>
                    <a:ext uri="{FF2B5EF4-FFF2-40B4-BE49-F238E27FC236}">
                      <a16:creationId xmlns:a16="http://schemas.microsoft.com/office/drawing/2014/main" id="{7C7DAA6E-93DE-4E6B-86C4-E82B5CCF910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4" name="Freeform 53">
                  <a:extLst>
                    <a:ext uri="{FF2B5EF4-FFF2-40B4-BE49-F238E27FC236}">
                      <a16:creationId xmlns:a16="http://schemas.microsoft.com/office/drawing/2014/main" id="{1DB0F5B8-8D76-44C2-BEC4-73AAA7748D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5" name="Freeform 54">
                  <a:extLst>
                    <a:ext uri="{FF2B5EF4-FFF2-40B4-BE49-F238E27FC236}">
                      <a16:creationId xmlns:a16="http://schemas.microsoft.com/office/drawing/2014/main" id="{AD4DA23A-52AF-4D3D-B01E-F3AA649BE7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" name="Freeform 55">
                  <a:extLst>
                    <a:ext uri="{FF2B5EF4-FFF2-40B4-BE49-F238E27FC236}">
                      <a16:creationId xmlns:a16="http://schemas.microsoft.com/office/drawing/2014/main" id="{8E7D4148-47C7-4006-A37B-19DFAC7E60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" name="Freeform 56">
                  <a:extLst>
                    <a:ext uri="{FF2B5EF4-FFF2-40B4-BE49-F238E27FC236}">
                      <a16:creationId xmlns:a16="http://schemas.microsoft.com/office/drawing/2014/main" id="{83ED9FCE-5A0B-4CB4-87F5-C500DF667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55" name="Freeform 57">
                <a:extLst>
                  <a:ext uri="{FF2B5EF4-FFF2-40B4-BE49-F238E27FC236}">
                    <a16:creationId xmlns:a16="http://schemas.microsoft.com/office/drawing/2014/main" id="{6F56B208-D218-4F11-82B3-C8624BE94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" name="Freeform 58">
                <a:extLst>
                  <a:ext uri="{FF2B5EF4-FFF2-40B4-BE49-F238E27FC236}">
                    <a16:creationId xmlns:a16="http://schemas.microsoft.com/office/drawing/2014/main" id="{1F0D80CF-8F79-4786-A1F1-382A3DE59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7" name="Oval 59">
                <a:extLst>
                  <a:ext uri="{FF2B5EF4-FFF2-40B4-BE49-F238E27FC236}">
                    <a16:creationId xmlns:a16="http://schemas.microsoft.com/office/drawing/2014/main" id="{A3F43739-B073-4CE6-A389-6B6DDDB4D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58" name="Oval 60">
                <a:extLst>
                  <a:ext uri="{FF2B5EF4-FFF2-40B4-BE49-F238E27FC236}">
                    <a16:creationId xmlns:a16="http://schemas.microsoft.com/office/drawing/2014/main" id="{A0679F0E-AF6C-4F21-9766-89D79104A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59" name="Oval 61">
                <a:extLst>
                  <a:ext uri="{FF2B5EF4-FFF2-40B4-BE49-F238E27FC236}">
                    <a16:creationId xmlns:a16="http://schemas.microsoft.com/office/drawing/2014/main" id="{400BA8A1-679E-4011-A837-CC20AA01B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60" name="Oval 62">
                <a:extLst>
                  <a:ext uri="{FF2B5EF4-FFF2-40B4-BE49-F238E27FC236}">
                    <a16:creationId xmlns:a16="http://schemas.microsoft.com/office/drawing/2014/main" id="{4E507D1A-2271-4C5D-9EA8-F5F22D977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61" name="Oval 63">
                <a:extLst>
                  <a:ext uri="{FF2B5EF4-FFF2-40B4-BE49-F238E27FC236}">
                    <a16:creationId xmlns:a16="http://schemas.microsoft.com/office/drawing/2014/main" id="{553F86C9-5E92-4A96-B0DE-42C5A59FA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38" name="Group 116737">
            <a:extLst>
              <a:ext uri="{FF2B5EF4-FFF2-40B4-BE49-F238E27FC236}">
                <a16:creationId xmlns:a16="http://schemas.microsoft.com/office/drawing/2014/main" id="{CA7E038D-0E34-4178-953D-F840360D437D}"/>
              </a:ext>
            </a:extLst>
          </p:cNvPr>
          <p:cNvGrpSpPr/>
          <p:nvPr/>
        </p:nvGrpSpPr>
        <p:grpSpPr>
          <a:xfrm>
            <a:off x="4702331" y="6238677"/>
            <a:ext cx="890192" cy="541020"/>
            <a:chOff x="4702331" y="6238677"/>
            <a:chExt cx="890192" cy="541020"/>
          </a:xfrm>
        </p:grpSpPr>
        <p:grpSp>
          <p:nvGrpSpPr>
            <p:cNvPr id="437" name="Group 436">
              <a:extLst>
                <a:ext uri="{FF2B5EF4-FFF2-40B4-BE49-F238E27FC236}">
                  <a16:creationId xmlns:a16="http://schemas.microsoft.com/office/drawing/2014/main" id="{5CCF1251-96F6-4127-A701-B1CEC1282910}"/>
                </a:ext>
              </a:extLst>
            </p:cNvPr>
            <p:cNvGrpSpPr/>
            <p:nvPr/>
          </p:nvGrpSpPr>
          <p:grpSpPr>
            <a:xfrm>
              <a:off x="4817952" y="6471920"/>
              <a:ext cx="774571" cy="307777"/>
              <a:chOff x="182452" y="6484620"/>
              <a:chExt cx="774571" cy="307777"/>
            </a:xfrm>
          </p:grpSpPr>
          <p:sp>
            <p:nvSpPr>
              <p:cNvPr id="438" name="Rectangle 3">
                <a:extLst>
                  <a:ext uri="{FF2B5EF4-FFF2-40B4-BE49-F238E27FC236}">
                    <a16:creationId xmlns:a16="http://schemas.microsoft.com/office/drawing/2014/main" id="{C2901FFE-894A-4819-B7A3-15B427BD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39" name="Text Box 4">
                <a:extLst>
                  <a:ext uri="{FF2B5EF4-FFF2-40B4-BE49-F238E27FC236}">
                    <a16:creationId xmlns:a16="http://schemas.microsoft.com/office/drawing/2014/main" id="{F66EFB14-7233-43C9-8464-DA3B2A367B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</a:pPr>
                <a:r>
                  <a:rPr lang="en-US" altLang="en-US" sz="1400" i="0" dirty="0"/>
                  <a:t>list = 62</a:t>
                </a:r>
                <a:endParaRPr lang="en-CA" altLang="en-US" sz="1400" i="0" dirty="0"/>
              </a:p>
            </p:txBody>
          </p:sp>
        </p:grpSp>
        <p:cxnSp>
          <p:nvCxnSpPr>
            <p:cNvPr id="468" name="Straight Connector 467">
              <a:extLst>
                <a:ext uri="{FF2B5EF4-FFF2-40B4-BE49-F238E27FC236}">
                  <a16:creationId xmlns:a16="http://schemas.microsoft.com/office/drawing/2014/main" id="{7A1C4EF3-A72A-4C5F-8760-11E1797B98A4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5282091" y="6238677"/>
              <a:ext cx="97163" cy="295476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68" name="Group 49">
              <a:extLst>
                <a:ext uri="{FF2B5EF4-FFF2-40B4-BE49-F238E27FC236}">
                  <a16:creationId xmlns:a16="http://schemas.microsoft.com/office/drawing/2014/main" id="{580B74ED-9F6F-44C9-ACDD-339875D5552E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4702331" y="6505795"/>
              <a:ext cx="154512" cy="270036"/>
              <a:chOff x="2308" y="1513"/>
              <a:chExt cx="1162" cy="2570"/>
            </a:xfrm>
          </p:grpSpPr>
          <p:grpSp>
            <p:nvGrpSpPr>
              <p:cNvPr id="669" name="Group 50">
                <a:extLst>
                  <a:ext uri="{FF2B5EF4-FFF2-40B4-BE49-F238E27FC236}">
                    <a16:creationId xmlns:a16="http://schemas.microsoft.com/office/drawing/2014/main" id="{77CC6F5C-DC84-4852-A6BA-E3CED217F4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77" name="Freeform 51">
                  <a:extLst>
                    <a:ext uri="{FF2B5EF4-FFF2-40B4-BE49-F238E27FC236}">
                      <a16:creationId xmlns:a16="http://schemas.microsoft.com/office/drawing/2014/main" id="{FC97F63C-FC52-4E46-9C94-817390F776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8" name="Freeform 52">
                  <a:extLst>
                    <a:ext uri="{FF2B5EF4-FFF2-40B4-BE49-F238E27FC236}">
                      <a16:creationId xmlns:a16="http://schemas.microsoft.com/office/drawing/2014/main" id="{ED0DE457-7F69-43DA-B5AC-30687AE7CF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9" name="Freeform 53">
                  <a:extLst>
                    <a:ext uri="{FF2B5EF4-FFF2-40B4-BE49-F238E27FC236}">
                      <a16:creationId xmlns:a16="http://schemas.microsoft.com/office/drawing/2014/main" id="{1FBC99C2-3E3E-436B-9246-BD8ED330F0C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0" name="Freeform 54">
                  <a:extLst>
                    <a:ext uri="{FF2B5EF4-FFF2-40B4-BE49-F238E27FC236}">
                      <a16:creationId xmlns:a16="http://schemas.microsoft.com/office/drawing/2014/main" id="{960E6DA4-F61C-4ECC-A3A7-D500BB1326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1" name="Freeform 55">
                  <a:extLst>
                    <a:ext uri="{FF2B5EF4-FFF2-40B4-BE49-F238E27FC236}">
                      <a16:creationId xmlns:a16="http://schemas.microsoft.com/office/drawing/2014/main" id="{44D315C5-A7AE-465B-9499-CECF0FDFB4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2" name="Freeform 56">
                  <a:extLst>
                    <a:ext uri="{FF2B5EF4-FFF2-40B4-BE49-F238E27FC236}">
                      <a16:creationId xmlns:a16="http://schemas.microsoft.com/office/drawing/2014/main" id="{2182A2BA-73A6-49CE-9824-F6863A8098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70" name="Freeform 57">
                <a:extLst>
                  <a:ext uri="{FF2B5EF4-FFF2-40B4-BE49-F238E27FC236}">
                    <a16:creationId xmlns:a16="http://schemas.microsoft.com/office/drawing/2014/main" id="{54D4DC73-E212-4668-97A0-BFCC60454E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1" name="Freeform 58">
                <a:extLst>
                  <a:ext uri="{FF2B5EF4-FFF2-40B4-BE49-F238E27FC236}">
                    <a16:creationId xmlns:a16="http://schemas.microsoft.com/office/drawing/2014/main" id="{D1AD845C-05CD-4440-8BE0-D8DCC2854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2" name="Oval 59">
                <a:extLst>
                  <a:ext uri="{FF2B5EF4-FFF2-40B4-BE49-F238E27FC236}">
                    <a16:creationId xmlns:a16="http://schemas.microsoft.com/office/drawing/2014/main" id="{7EB379FC-5F07-47FE-AA61-14EE5130B4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73" name="Oval 60">
                <a:extLst>
                  <a:ext uri="{FF2B5EF4-FFF2-40B4-BE49-F238E27FC236}">
                    <a16:creationId xmlns:a16="http://schemas.microsoft.com/office/drawing/2014/main" id="{D385105C-7917-4417-BB5F-3978FBF4C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74" name="Oval 61">
                <a:extLst>
                  <a:ext uri="{FF2B5EF4-FFF2-40B4-BE49-F238E27FC236}">
                    <a16:creationId xmlns:a16="http://schemas.microsoft.com/office/drawing/2014/main" id="{CF326104-44DC-49C0-A995-74A0D0FB6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75" name="Oval 62">
                <a:extLst>
                  <a:ext uri="{FF2B5EF4-FFF2-40B4-BE49-F238E27FC236}">
                    <a16:creationId xmlns:a16="http://schemas.microsoft.com/office/drawing/2014/main" id="{69A36E04-4B7A-4BC6-81C4-70D311B61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76" name="Oval 63">
                <a:extLst>
                  <a:ext uri="{FF2B5EF4-FFF2-40B4-BE49-F238E27FC236}">
                    <a16:creationId xmlns:a16="http://schemas.microsoft.com/office/drawing/2014/main" id="{B74319D8-0D0B-41D5-915A-94AE7E34B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6" name="Group 116745">
            <a:extLst>
              <a:ext uri="{FF2B5EF4-FFF2-40B4-BE49-F238E27FC236}">
                <a16:creationId xmlns:a16="http://schemas.microsoft.com/office/drawing/2014/main" id="{38BCCBE1-3654-46A4-BE42-8B3E84631B78}"/>
              </a:ext>
            </a:extLst>
          </p:cNvPr>
          <p:cNvGrpSpPr/>
          <p:nvPr/>
        </p:nvGrpSpPr>
        <p:grpSpPr>
          <a:xfrm>
            <a:off x="7089931" y="3022600"/>
            <a:ext cx="1658320" cy="1648719"/>
            <a:chOff x="7089931" y="3022600"/>
            <a:chExt cx="1658320" cy="1648719"/>
          </a:xfrm>
        </p:grpSpPr>
        <p:sp>
          <p:nvSpPr>
            <p:cNvPr id="436" name="Rectangle 3">
              <a:extLst>
                <a:ext uri="{FF2B5EF4-FFF2-40B4-BE49-F238E27FC236}">
                  <a16:creationId xmlns:a16="http://schemas.microsoft.com/office/drawing/2014/main" id="{90D1FF0F-ED1E-4B77-B35C-C7AE93ADA2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89800" y="3289300"/>
              <a:ext cx="1438794" cy="1282698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400"/>
            </a:p>
          </p:txBody>
        </p:sp>
        <p:grpSp>
          <p:nvGrpSpPr>
            <p:cNvPr id="458" name="Group 457">
              <a:extLst>
                <a:ext uri="{FF2B5EF4-FFF2-40B4-BE49-F238E27FC236}">
                  <a16:creationId xmlns:a16="http://schemas.microsoft.com/office/drawing/2014/main" id="{2FFF3C44-6393-4055-BA87-95D44547E2F1}"/>
                </a:ext>
              </a:extLst>
            </p:cNvPr>
            <p:cNvGrpSpPr/>
            <p:nvPr/>
          </p:nvGrpSpPr>
          <p:grpSpPr>
            <a:xfrm>
              <a:off x="7296030" y="3255547"/>
              <a:ext cx="965106" cy="1415772"/>
              <a:chOff x="5410200" y="609600"/>
              <a:chExt cx="965106" cy="1415772"/>
            </a:xfrm>
          </p:grpSpPr>
          <p:sp>
            <p:nvSpPr>
              <p:cNvPr id="459" name="Text Box 4">
                <a:extLst>
                  <a:ext uri="{FF2B5EF4-FFF2-40B4-BE49-F238E27FC236}">
                    <a16:creationId xmlns:a16="http://schemas.microsoft.com/office/drawing/2014/main" id="{5BA6AF01-84C5-4C6E-A028-318AA45CAF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460" name="Text Box 4">
                <a:extLst>
                  <a:ext uri="{FF2B5EF4-FFF2-40B4-BE49-F238E27FC236}">
                    <a16:creationId xmlns:a16="http://schemas.microsoft.com/office/drawing/2014/main" id="{10986750-1C96-4C0B-A940-E4B2F89951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</p:grpSp>
        <p:sp>
          <p:nvSpPr>
            <p:cNvPr id="461" name="Text Box 31">
              <a:extLst>
                <a:ext uri="{FF2B5EF4-FFF2-40B4-BE49-F238E27FC236}">
                  <a16:creationId xmlns:a16="http://schemas.microsoft.com/office/drawing/2014/main" id="{1AA009CD-E4DE-4844-8C41-47B4E9B8E3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53855" y="3242846"/>
              <a:ext cx="588623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30,23</a:t>
              </a:r>
              <a:endParaRPr lang="en-CA" altLang="en-US" sz="1400" i="0" dirty="0"/>
            </a:p>
          </p:txBody>
        </p:sp>
        <p:sp>
          <p:nvSpPr>
            <p:cNvPr id="462" name="Text Box 31">
              <a:extLst>
                <a:ext uri="{FF2B5EF4-FFF2-40B4-BE49-F238E27FC236}">
                  <a16:creationId xmlns:a16="http://schemas.microsoft.com/office/drawing/2014/main" id="{CE7D1922-D90B-41E4-8F8E-9E6AE45F0C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159629" y="34798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98</a:t>
              </a:r>
              <a:endParaRPr lang="en-CA" altLang="en-US" sz="1400" i="0" dirty="0"/>
            </a:p>
          </p:txBody>
        </p:sp>
        <p:sp>
          <p:nvSpPr>
            <p:cNvPr id="463" name="Rectangle 462">
              <a:extLst>
                <a:ext uri="{FF2B5EF4-FFF2-40B4-BE49-F238E27FC236}">
                  <a16:creationId xmlns:a16="http://schemas.microsoft.com/office/drawing/2014/main" id="{756D1E49-4E58-4264-BF41-BC4F61DBF680}"/>
                </a:ext>
              </a:extLst>
            </p:cNvPr>
            <p:cNvSpPr/>
            <p:nvPr/>
          </p:nvSpPr>
          <p:spPr>
            <a:xfrm>
              <a:off x="8159629" y="3691354"/>
              <a:ext cx="364202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98</a:t>
              </a:r>
              <a:endParaRPr lang="en-CA" altLang="en-US" sz="1400" i="0" dirty="0"/>
            </a:p>
          </p:txBody>
        </p:sp>
        <p:sp>
          <p:nvSpPr>
            <p:cNvPr id="464" name="Rectangle 463">
              <a:extLst>
                <a:ext uri="{FF2B5EF4-FFF2-40B4-BE49-F238E27FC236}">
                  <a16:creationId xmlns:a16="http://schemas.microsoft.com/office/drawing/2014/main" id="{ECFE1321-E772-4B79-8793-7FBE1B06A345}"/>
                </a:ext>
              </a:extLst>
            </p:cNvPr>
            <p:cNvSpPr/>
            <p:nvPr/>
          </p:nvSpPr>
          <p:spPr>
            <a:xfrm>
              <a:off x="8159628" y="4318000"/>
              <a:ext cx="588623" cy="307777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sz="1400" i="0" dirty="0"/>
                <a:t>23,30</a:t>
              </a:r>
              <a:endParaRPr lang="en-CA" altLang="en-US" sz="1400" i="0" dirty="0"/>
            </a:p>
          </p:txBody>
        </p:sp>
        <p:sp>
          <p:nvSpPr>
            <p:cNvPr id="465" name="Text Box 31">
              <a:extLst>
                <a:ext uri="{FF2B5EF4-FFF2-40B4-BE49-F238E27FC236}">
                  <a16:creationId xmlns:a16="http://schemas.microsoft.com/office/drawing/2014/main" id="{E0DB0C7F-6A9B-4335-BD3C-308E71345A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64392" y="38608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23</a:t>
              </a:r>
              <a:endParaRPr lang="en-CA" altLang="en-US" sz="1400" i="0" dirty="0"/>
            </a:p>
          </p:txBody>
        </p:sp>
        <p:sp>
          <p:nvSpPr>
            <p:cNvPr id="466" name="Text Box 31">
              <a:extLst>
                <a:ext uri="{FF2B5EF4-FFF2-40B4-BE49-F238E27FC236}">
                  <a16:creationId xmlns:a16="http://schemas.microsoft.com/office/drawing/2014/main" id="{3E90A911-B0CE-4ED5-9BAE-BFFF1096E2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73242" y="4102100"/>
              <a:ext cx="3642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400" i="0" dirty="0"/>
                <a:t>23</a:t>
              </a:r>
              <a:endParaRPr lang="en-CA" altLang="en-US" sz="1400" i="0" dirty="0"/>
            </a:p>
          </p:txBody>
        </p:sp>
        <p:cxnSp>
          <p:nvCxnSpPr>
            <p:cNvPr id="470" name="Straight Connector 469">
              <a:extLst>
                <a:ext uri="{FF2B5EF4-FFF2-40B4-BE49-F238E27FC236}">
                  <a16:creationId xmlns:a16="http://schemas.microsoft.com/office/drawing/2014/main" id="{2F6D02CA-B6D6-48E2-8BA3-48CF0263778D}"/>
                </a:ext>
              </a:extLst>
            </p:cNvPr>
            <p:cNvCxnSpPr>
              <a:cxnSpLocks/>
              <a:endCxn id="460" idx="0"/>
            </p:cNvCxnSpPr>
            <p:nvPr/>
          </p:nvCxnSpPr>
          <p:spPr bwMode="auto">
            <a:xfrm>
              <a:off x="7460740" y="3022600"/>
              <a:ext cx="657568" cy="238087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83" name="Group 49">
              <a:extLst>
                <a:ext uri="{FF2B5EF4-FFF2-40B4-BE49-F238E27FC236}">
                  <a16:creationId xmlns:a16="http://schemas.microsoft.com/office/drawing/2014/main" id="{D59723C8-AE4F-4A7E-8CB4-F5C31CE67D4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089931" y="3757577"/>
              <a:ext cx="214882" cy="452854"/>
              <a:chOff x="2308" y="1513"/>
              <a:chExt cx="1162" cy="2570"/>
            </a:xfrm>
          </p:grpSpPr>
          <p:grpSp>
            <p:nvGrpSpPr>
              <p:cNvPr id="684" name="Group 50">
                <a:extLst>
                  <a:ext uri="{FF2B5EF4-FFF2-40B4-BE49-F238E27FC236}">
                    <a16:creationId xmlns:a16="http://schemas.microsoft.com/office/drawing/2014/main" id="{84E6D2B9-5E60-436B-B057-A75B052A1EC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92" name="Freeform 51">
                  <a:extLst>
                    <a:ext uri="{FF2B5EF4-FFF2-40B4-BE49-F238E27FC236}">
                      <a16:creationId xmlns:a16="http://schemas.microsoft.com/office/drawing/2014/main" id="{D9E78C7C-1947-4F85-B199-654A760A25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3" name="Freeform 52">
                  <a:extLst>
                    <a:ext uri="{FF2B5EF4-FFF2-40B4-BE49-F238E27FC236}">
                      <a16:creationId xmlns:a16="http://schemas.microsoft.com/office/drawing/2014/main" id="{B6B78641-A2A3-4DEC-A7E8-EC4173C84D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4" name="Freeform 53">
                  <a:extLst>
                    <a:ext uri="{FF2B5EF4-FFF2-40B4-BE49-F238E27FC236}">
                      <a16:creationId xmlns:a16="http://schemas.microsoft.com/office/drawing/2014/main" id="{00BD2B13-4C93-44FB-819E-D945740038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5" name="Freeform 54">
                  <a:extLst>
                    <a:ext uri="{FF2B5EF4-FFF2-40B4-BE49-F238E27FC236}">
                      <a16:creationId xmlns:a16="http://schemas.microsoft.com/office/drawing/2014/main" id="{CCB6FC5D-231A-45E4-A987-ED53A98AC6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6" name="Freeform 55">
                  <a:extLst>
                    <a:ext uri="{FF2B5EF4-FFF2-40B4-BE49-F238E27FC236}">
                      <a16:creationId xmlns:a16="http://schemas.microsoft.com/office/drawing/2014/main" id="{66D586D0-08EC-4B0D-9312-1CFB0FCF0E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97" name="Freeform 56">
                  <a:extLst>
                    <a:ext uri="{FF2B5EF4-FFF2-40B4-BE49-F238E27FC236}">
                      <a16:creationId xmlns:a16="http://schemas.microsoft.com/office/drawing/2014/main" id="{355B48F1-3681-4419-9A31-DEE77069D3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85" name="Freeform 57">
                <a:extLst>
                  <a:ext uri="{FF2B5EF4-FFF2-40B4-BE49-F238E27FC236}">
                    <a16:creationId xmlns:a16="http://schemas.microsoft.com/office/drawing/2014/main" id="{225BDE50-10B9-451C-8FEA-EE340C196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" name="Freeform 58">
                <a:extLst>
                  <a:ext uri="{FF2B5EF4-FFF2-40B4-BE49-F238E27FC236}">
                    <a16:creationId xmlns:a16="http://schemas.microsoft.com/office/drawing/2014/main" id="{EC5F31EC-8437-4CBF-A573-23A4A98C1A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7" name="Oval 59">
                <a:extLst>
                  <a:ext uri="{FF2B5EF4-FFF2-40B4-BE49-F238E27FC236}">
                    <a16:creationId xmlns:a16="http://schemas.microsoft.com/office/drawing/2014/main" id="{1C85A612-8674-48C3-B89D-A0BF76D47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88" name="Oval 60">
                <a:extLst>
                  <a:ext uri="{FF2B5EF4-FFF2-40B4-BE49-F238E27FC236}">
                    <a16:creationId xmlns:a16="http://schemas.microsoft.com/office/drawing/2014/main" id="{E6A9977E-FA9E-4245-BB39-631D1C2D4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89" name="Oval 61">
                <a:extLst>
                  <a:ext uri="{FF2B5EF4-FFF2-40B4-BE49-F238E27FC236}">
                    <a16:creationId xmlns:a16="http://schemas.microsoft.com/office/drawing/2014/main" id="{31DB53DA-CA46-4006-A33E-A56A3609CD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90" name="Oval 62">
                <a:extLst>
                  <a:ext uri="{FF2B5EF4-FFF2-40B4-BE49-F238E27FC236}">
                    <a16:creationId xmlns:a16="http://schemas.microsoft.com/office/drawing/2014/main" id="{7962CE92-E421-4796-BD9D-FC9210023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91" name="Oval 63">
                <a:extLst>
                  <a:ext uri="{FF2B5EF4-FFF2-40B4-BE49-F238E27FC236}">
                    <a16:creationId xmlns:a16="http://schemas.microsoft.com/office/drawing/2014/main" id="{BF0EEB09-DDB9-4507-85AC-E1D5B021E2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39" name="Group 116738">
            <a:extLst>
              <a:ext uri="{FF2B5EF4-FFF2-40B4-BE49-F238E27FC236}">
                <a16:creationId xmlns:a16="http://schemas.microsoft.com/office/drawing/2014/main" id="{38C3BF3D-31B0-4482-873B-0E716B8262A8}"/>
              </a:ext>
            </a:extLst>
          </p:cNvPr>
          <p:cNvGrpSpPr/>
          <p:nvPr/>
        </p:nvGrpSpPr>
        <p:grpSpPr>
          <a:xfrm>
            <a:off x="5908831" y="6238677"/>
            <a:ext cx="872840" cy="546100"/>
            <a:chOff x="5908831" y="6238677"/>
            <a:chExt cx="872840" cy="546100"/>
          </a:xfrm>
        </p:grpSpPr>
        <p:grpSp>
          <p:nvGrpSpPr>
            <p:cNvPr id="472" name="Group 471">
              <a:extLst>
                <a:ext uri="{FF2B5EF4-FFF2-40B4-BE49-F238E27FC236}">
                  <a16:creationId xmlns:a16="http://schemas.microsoft.com/office/drawing/2014/main" id="{9DC54C09-C2C3-40D2-9C5A-D66F22945A09}"/>
                </a:ext>
              </a:extLst>
            </p:cNvPr>
            <p:cNvGrpSpPr/>
            <p:nvPr/>
          </p:nvGrpSpPr>
          <p:grpSpPr>
            <a:xfrm>
              <a:off x="6007100" y="6477000"/>
              <a:ext cx="774571" cy="307777"/>
              <a:chOff x="182452" y="6484620"/>
              <a:chExt cx="774571" cy="307777"/>
            </a:xfrm>
          </p:grpSpPr>
          <p:sp>
            <p:nvSpPr>
              <p:cNvPr id="473" name="Rectangle 3">
                <a:extLst>
                  <a:ext uri="{FF2B5EF4-FFF2-40B4-BE49-F238E27FC236}">
                    <a16:creationId xmlns:a16="http://schemas.microsoft.com/office/drawing/2014/main" id="{DD325F77-A1EB-497D-AC3E-43E228781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74" name="Text Box 4">
                <a:extLst>
                  <a:ext uri="{FF2B5EF4-FFF2-40B4-BE49-F238E27FC236}">
                    <a16:creationId xmlns:a16="http://schemas.microsoft.com/office/drawing/2014/main" id="{7028A3B9-235F-4716-85D3-10F1D9AABE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</a:pPr>
                <a:r>
                  <a:rPr lang="en-US" altLang="en-US" sz="1400" i="0" dirty="0"/>
                  <a:t>list = 79</a:t>
                </a:r>
                <a:endParaRPr lang="en-CA" altLang="en-US" sz="1400" i="0" dirty="0"/>
              </a:p>
            </p:txBody>
          </p:sp>
        </p:grpSp>
        <p:cxnSp>
          <p:nvCxnSpPr>
            <p:cNvPr id="478" name="Straight Connector 477">
              <a:extLst>
                <a:ext uri="{FF2B5EF4-FFF2-40B4-BE49-F238E27FC236}">
                  <a16:creationId xmlns:a16="http://schemas.microsoft.com/office/drawing/2014/main" id="{A104660A-4E74-4CBF-8D0F-D4D4E398EBF4}"/>
                </a:ext>
              </a:extLst>
            </p:cNvPr>
            <p:cNvCxnSpPr>
              <a:cxnSpLocks/>
              <a:stCxn id="455" idx="2"/>
            </p:cNvCxnSpPr>
            <p:nvPr/>
          </p:nvCxnSpPr>
          <p:spPr bwMode="auto">
            <a:xfrm>
              <a:off x="6193248" y="6238677"/>
              <a:ext cx="221773" cy="301823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698" name="Group 49">
              <a:extLst>
                <a:ext uri="{FF2B5EF4-FFF2-40B4-BE49-F238E27FC236}">
                  <a16:creationId xmlns:a16="http://schemas.microsoft.com/office/drawing/2014/main" id="{49BC1330-4664-4D7C-A335-C024B27207C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908831" y="6505795"/>
              <a:ext cx="154512" cy="270036"/>
              <a:chOff x="2308" y="1513"/>
              <a:chExt cx="1162" cy="2570"/>
            </a:xfrm>
          </p:grpSpPr>
          <p:grpSp>
            <p:nvGrpSpPr>
              <p:cNvPr id="699" name="Group 50">
                <a:extLst>
                  <a:ext uri="{FF2B5EF4-FFF2-40B4-BE49-F238E27FC236}">
                    <a16:creationId xmlns:a16="http://schemas.microsoft.com/office/drawing/2014/main" id="{40E7F0EA-E328-475B-AF50-706AC1CDF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07" name="Freeform 51">
                  <a:extLst>
                    <a:ext uri="{FF2B5EF4-FFF2-40B4-BE49-F238E27FC236}">
                      <a16:creationId xmlns:a16="http://schemas.microsoft.com/office/drawing/2014/main" id="{8331EB19-9454-4BEA-967B-84FF7232219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8" name="Freeform 52">
                  <a:extLst>
                    <a:ext uri="{FF2B5EF4-FFF2-40B4-BE49-F238E27FC236}">
                      <a16:creationId xmlns:a16="http://schemas.microsoft.com/office/drawing/2014/main" id="{C81FC18A-5D15-4407-BB6E-A531E62376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9" name="Freeform 53">
                  <a:extLst>
                    <a:ext uri="{FF2B5EF4-FFF2-40B4-BE49-F238E27FC236}">
                      <a16:creationId xmlns:a16="http://schemas.microsoft.com/office/drawing/2014/main" id="{08FC50BC-8536-4B17-889C-2E3B5C7169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0" name="Freeform 54">
                  <a:extLst>
                    <a:ext uri="{FF2B5EF4-FFF2-40B4-BE49-F238E27FC236}">
                      <a16:creationId xmlns:a16="http://schemas.microsoft.com/office/drawing/2014/main" id="{760447FE-9105-4304-8974-CB52BCFE9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1" name="Freeform 55">
                  <a:extLst>
                    <a:ext uri="{FF2B5EF4-FFF2-40B4-BE49-F238E27FC236}">
                      <a16:creationId xmlns:a16="http://schemas.microsoft.com/office/drawing/2014/main" id="{70A3B566-D610-49CF-9002-C3803262E4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2" name="Freeform 56">
                  <a:extLst>
                    <a:ext uri="{FF2B5EF4-FFF2-40B4-BE49-F238E27FC236}">
                      <a16:creationId xmlns:a16="http://schemas.microsoft.com/office/drawing/2014/main" id="{BF027B61-A9FA-4718-962B-B5ACE9680B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00" name="Freeform 57">
                <a:extLst>
                  <a:ext uri="{FF2B5EF4-FFF2-40B4-BE49-F238E27FC236}">
                    <a16:creationId xmlns:a16="http://schemas.microsoft.com/office/drawing/2014/main" id="{4CCDD78F-42CD-479E-9BBA-FA12AECB21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1" name="Freeform 58">
                <a:extLst>
                  <a:ext uri="{FF2B5EF4-FFF2-40B4-BE49-F238E27FC236}">
                    <a16:creationId xmlns:a16="http://schemas.microsoft.com/office/drawing/2014/main" id="{18ED0507-624F-4D4F-B70A-640748D4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2" name="Oval 59">
                <a:extLst>
                  <a:ext uri="{FF2B5EF4-FFF2-40B4-BE49-F238E27FC236}">
                    <a16:creationId xmlns:a16="http://schemas.microsoft.com/office/drawing/2014/main" id="{2D6D94A5-9266-4528-ACFD-DFD7AD19F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03" name="Oval 60">
                <a:extLst>
                  <a:ext uri="{FF2B5EF4-FFF2-40B4-BE49-F238E27FC236}">
                    <a16:creationId xmlns:a16="http://schemas.microsoft.com/office/drawing/2014/main" id="{7D437B95-2580-4F8E-875F-CFD43E477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04" name="Oval 61">
                <a:extLst>
                  <a:ext uri="{FF2B5EF4-FFF2-40B4-BE49-F238E27FC236}">
                    <a16:creationId xmlns:a16="http://schemas.microsoft.com/office/drawing/2014/main" id="{B04157CE-E3EE-4CBB-833B-5166FC8F1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05" name="Oval 62">
                <a:extLst>
                  <a:ext uri="{FF2B5EF4-FFF2-40B4-BE49-F238E27FC236}">
                    <a16:creationId xmlns:a16="http://schemas.microsoft.com/office/drawing/2014/main" id="{06C6BBD4-B920-44A4-A0FB-D234BEC18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06" name="Oval 63">
                <a:extLst>
                  <a:ext uri="{FF2B5EF4-FFF2-40B4-BE49-F238E27FC236}">
                    <a16:creationId xmlns:a16="http://schemas.microsoft.com/office/drawing/2014/main" id="{FFDD1FA7-9BAD-4E21-A788-2119B0278A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1" name="Group 116740">
            <a:extLst>
              <a:ext uri="{FF2B5EF4-FFF2-40B4-BE49-F238E27FC236}">
                <a16:creationId xmlns:a16="http://schemas.microsoft.com/office/drawing/2014/main" id="{4C6B8AA9-324F-4501-B9A7-7B5D89D59554}"/>
              </a:ext>
            </a:extLst>
          </p:cNvPr>
          <p:cNvGrpSpPr/>
          <p:nvPr/>
        </p:nvGrpSpPr>
        <p:grpSpPr>
          <a:xfrm>
            <a:off x="6501046" y="4584383"/>
            <a:ext cx="885831" cy="965517"/>
            <a:chOff x="6501046" y="4584383"/>
            <a:chExt cx="885831" cy="965517"/>
          </a:xfrm>
        </p:grpSpPr>
        <p:cxnSp>
          <p:nvCxnSpPr>
            <p:cNvPr id="467" name="Straight Connector 466">
              <a:extLst>
                <a:ext uri="{FF2B5EF4-FFF2-40B4-BE49-F238E27FC236}">
                  <a16:creationId xmlns:a16="http://schemas.microsoft.com/office/drawing/2014/main" id="{C279A9D1-BF79-4FAE-97C0-58836E421F87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501046" y="4584383"/>
              <a:ext cx="477994" cy="763687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475" name="Group 474">
              <a:extLst>
                <a:ext uri="{FF2B5EF4-FFF2-40B4-BE49-F238E27FC236}">
                  <a16:creationId xmlns:a16="http://schemas.microsoft.com/office/drawing/2014/main" id="{65F00278-05B8-4727-A208-BA37DAB8F190}"/>
                </a:ext>
              </a:extLst>
            </p:cNvPr>
            <p:cNvGrpSpPr/>
            <p:nvPr/>
          </p:nvGrpSpPr>
          <p:grpSpPr>
            <a:xfrm>
              <a:off x="6612306" y="5242123"/>
              <a:ext cx="774571" cy="307777"/>
              <a:chOff x="182452" y="6484620"/>
              <a:chExt cx="774571" cy="307777"/>
            </a:xfrm>
          </p:grpSpPr>
          <p:sp>
            <p:nvSpPr>
              <p:cNvPr id="476" name="Rectangle 3">
                <a:extLst>
                  <a:ext uri="{FF2B5EF4-FFF2-40B4-BE49-F238E27FC236}">
                    <a16:creationId xmlns:a16="http://schemas.microsoft.com/office/drawing/2014/main" id="{78DD5FDB-0FAA-4307-ABA0-F37F69F6C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77" name="Text Box 4">
                <a:extLst>
                  <a:ext uri="{FF2B5EF4-FFF2-40B4-BE49-F238E27FC236}">
                    <a16:creationId xmlns:a16="http://schemas.microsoft.com/office/drawing/2014/main" id="{F2468066-C759-4E22-907C-B800BF5831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14</a:t>
                </a:r>
              </a:p>
            </p:txBody>
          </p:sp>
        </p:grpSp>
        <p:grpSp>
          <p:nvGrpSpPr>
            <p:cNvPr id="713" name="Group 49">
              <a:extLst>
                <a:ext uri="{FF2B5EF4-FFF2-40B4-BE49-F238E27FC236}">
                  <a16:creationId xmlns:a16="http://schemas.microsoft.com/office/drawing/2014/main" id="{E8AAC6CC-A9C3-4127-8A54-9B4D888E5F7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6530637" y="5270446"/>
              <a:ext cx="154512" cy="270036"/>
              <a:chOff x="2308" y="1513"/>
              <a:chExt cx="1162" cy="2570"/>
            </a:xfrm>
          </p:grpSpPr>
          <p:grpSp>
            <p:nvGrpSpPr>
              <p:cNvPr id="714" name="Group 50">
                <a:extLst>
                  <a:ext uri="{FF2B5EF4-FFF2-40B4-BE49-F238E27FC236}">
                    <a16:creationId xmlns:a16="http://schemas.microsoft.com/office/drawing/2014/main" id="{E0AEC0EE-BA0D-4DE6-95A7-63A1A4049E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22" name="Freeform 51">
                  <a:extLst>
                    <a:ext uri="{FF2B5EF4-FFF2-40B4-BE49-F238E27FC236}">
                      <a16:creationId xmlns:a16="http://schemas.microsoft.com/office/drawing/2014/main" id="{AA14CCE5-6489-4BEE-AE84-37F73142952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3" name="Freeform 52">
                  <a:extLst>
                    <a:ext uri="{FF2B5EF4-FFF2-40B4-BE49-F238E27FC236}">
                      <a16:creationId xmlns:a16="http://schemas.microsoft.com/office/drawing/2014/main" id="{57943982-FD91-4A21-A591-D050154440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4" name="Freeform 53">
                  <a:extLst>
                    <a:ext uri="{FF2B5EF4-FFF2-40B4-BE49-F238E27FC236}">
                      <a16:creationId xmlns:a16="http://schemas.microsoft.com/office/drawing/2014/main" id="{EC2F2CE2-18BC-4FDC-B54A-2634F8F52D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5" name="Freeform 54">
                  <a:extLst>
                    <a:ext uri="{FF2B5EF4-FFF2-40B4-BE49-F238E27FC236}">
                      <a16:creationId xmlns:a16="http://schemas.microsoft.com/office/drawing/2014/main" id="{D51EAA0E-74BE-44F1-88A6-6F2DBC70D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6" name="Freeform 55">
                  <a:extLst>
                    <a:ext uri="{FF2B5EF4-FFF2-40B4-BE49-F238E27FC236}">
                      <a16:creationId xmlns:a16="http://schemas.microsoft.com/office/drawing/2014/main" id="{CCBAEEB4-33AB-45C5-8278-E229336CCE5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27" name="Freeform 56">
                  <a:extLst>
                    <a:ext uri="{FF2B5EF4-FFF2-40B4-BE49-F238E27FC236}">
                      <a16:creationId xmlns:a16="http://schemas.microsoft.com/office/drawing/2014/main" id="{FE5B2574-75F2-44F1-9FED-DC5B8C09AC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15" name="Freeform 57">
                <a:extLst>
                  <a:ext uri="{FF2B5EF4-FFF2-40B4-BE49-F238E27FC236}">
                    <a16:creationId xmlns:a16="http://schemas.microsoft.com/office/drawing/2014/main" id="{A0C02BEF-5D5F-423D-BC21-1C953BD12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6" name="Freeform 58">
                <a:extLst>
                  <a:ext uri="{FF2B5EF4-FFF2-40B4-BE49-F238E27FC236}">
                    <a16:creationId xmlns:a16="http://schemas.microsoft.com/office/drawing/2014/main" id="{9896E3B2-9FF4-4CE0-A1F8-7827EFA9E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7" name="Oval 59">
                <a:extLst>
                  <a:ext uri="{FF2B5EF4-FFF2-40B4-BE49-F238E27FC236}">
                    <a16:creationId xmlns:a16="http://schemas.microsoft.com/office/drawing/2014/main" id="{8F0D89B8-68E1-4C4F-B6AF-01626875C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18" name="Oval 60">
                <a:extLst>
                  <a:ext uri="{FF2B5EF4-FFF2-40B4-BE49-F238E27FC236}">
                    <a16:creationId xmlns:a16="http://schemas.microsoft.com/office/drawing/2014/main" id="{E9BAC8DE-4A6A-40C0-82D2-20A6B4B32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19" name="Oval 61">
                <a:extLst>
                  <a:ext uri="{FF2B5EF4-FFF2-40B4-BE49-F238E27FC236}">
                    <a16:creationId xmlns:a16="http://schemas.microsoft.com/office/drawing/2014/main" id="{119C0537-F9C0-4521-B27F-F4686DF420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20" name="Oval 62">
                <a:extLst>
                  <a:ext uri="{FF2B5EF4-FFF2-40B4-BE49-F238E27FC236}">
                    <a16:creationId xmlns:a16="http://schemas.microsoft.com/office/drawing/2014/main" id="{0A84C5D1-A591-4EDC-826B-095D4ED2F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21" name="Oval 63">
                <a:extLst>
                  <a:ext uri="{FF2B5EF4-FFF2-40B4-BE49-F238E27FC236}">
                    <a16:creationId xmlns:a16="http://schemas.microsoft.com/office/drawing/2014/main" id="{77746BA4-894A-4364-86F4-16E05A427E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4" name="Group 116743">
            <a:extLst>
              <a:ext uri="{FF2B5EF4-FFF2-40B4-BE49-F238E27FC236}">
                <a16:creationId xmlns:a16="http://schemas.microsoft.com/office/drawing/2014/main" id="{60C328A0-E13F-49DD-8C20-68BA3C71B3B7}"/>
              </a:ext>
            </a:extLst>
          </p:cNvPr>
          <p:cNvGrpSpPr/>
          <p:nvPr/>
        </p:nvGrpSpPr>
        <p:grpSpPr>
          <a:xfrm>
            <a:off x="7026967" y="4584700"/>
            <a:ext cx="915185" cy="541020"/>
            <a:chOff x="7026967" y="4584700"/>
            <a:chExt cx="915185" cy="541020"/>
          </a:xfrm>
        </p:grpSpPr>
        <p:grpSp>
          <p:nvGrpSpPr>
            <p:cNvPr id="479" name="Group 478">
              <a:extLst>
                <a:ext uri="{FF2B5EF4-FFF2-40B4-BE49-F238E27FC236}">
                  <a16:creationId xmlns:a16="http://schemas.microsoft.com/office/drawing/2014/main" id="{DDAF0559-4D27-470A-B283-87923A696862}"/>
                </a:ext>
              </a:extLst>
            </p:cNvPr>
            <p:cNvGrpSpPr/>
            <p:nvPr/>
          </p:nvGrpSpPr>
          <p:grpSpPr>
            <a:xfrm>
              <a:off x="7167581" y="4817943"/>
              <a:ext cx="774571" cy="307777"/>
              <a:chOff x="182452" y="6484620"/>
              <a:chExt cx="774571" cy="307777"/>
            </a:xfrm>
          </p:grpSpPr>
          <p:sp>
            <p:nvSpPr>
              <p:cNvPr id="480" name="Rectangle 3">
                <a:extLst>
                  <a:ext uri="{FF2B5EF4-FFF2-40B4-BE49-F238E27FC236}">
                    <a16:creationId xmlns:a16="http://schemas.microsoft.com/office/drawing/2014/main" id="{DDC4564F-EDC6-4C29-AB32-33E1EF56C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81" name="Text Box 4">
                <a:extLst>
                  <a:ext uri="{FF2B5EF4-FFF2-40B4-BE49-F238E27FC236}">
                    <a16:creationId xmlns:a16="http://schemas.microsoft.com/office/drawing/2014/main" id="{60B7367C-C25C-40FC-89A5-51855119CC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 = 30</a:t>
                </a:r>
              </a:p>
            </p:txBody>
          </p:sp>
        </p:grpSp>
        <p:cxnSp>
          <p:nvCxnSpPr>
            <p:cNvPr id="482" name="Straight Connector 481">
              <a:extLst>
                <a:ext uri="{FF2B5EF4-FFF2-40B4-BE49-F238E27FC236}">
                  <a16:creationId xmlns:a16="http://schemas.microsoft.com/office/drawing/2014/main" id="{D3824596-63B5-4636-B39F-C089F1557338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7631720" y="4584700"/>
              <a:ext cx="97163" cy="295476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28" name="Group 49">
              <a:extLst>
                <a:ext uri="{FF2B5EF4-FFF2-40B4-BE49-F238E27FC236}">
                  <a16:creationId xmlns:a16="http://schemas.microsoft.com/office/drawing/2014/main" id="{898C7702-AC84-4009-8BF5-326AD1C5692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026967" y="4855044"/>
              <a:ext cx="154512" cy="270036"/>
              <a:chOff x="2308" y="1513"/>
              <a:chExt cx="1162" cy="2570"/>
            </a:xfrm>
          </p:grpSpPr>
          <p:grpSp>
            <p:nvGrpSpPr>
              <p:cNvPr id="729" name="Group 50">
                <a:extLst>
                  <a:ext uri="{FF2B5EF4-FFF2-40B4-BE49-F238E27FC236}">
                    <a16:creationId xmlns:a16="http://schemas.microsoft.com/office/drawing/2014/main" id="{E790787B-393B-4CCE-970A-9C53E359DF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37" name="Freeform 51">
                  <a:extLst>
                    <a:ext uri="{FF2B5EF4-FFF2-40B4-BE49-F238E27FC236}">
                      <a16:creationId xmlns:a16="http://schemas.microsoft.com/office/drawing/2014/main" id="{BFE179E1-16F1-496F-87F3-41DFE12AE8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8" name="Freeform 52">
                  <a:extLst>
                    <a:ext uri="{FF2B5EF4-FFF2-40B4-BE49-F238E27FC236}">
                      <a16:creationId xmlns:a16="http://schemas.microsoft.com/office/drawing/2014/main" id="{93E91BB4-E11C-4D2B-B9DD-AF9C09D64D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9" name="Freeform 53">
                  <a:extLst>
                    <a:ext uri="{FF2B5EF4-FFF2-40B4-BE49-F238E27FC236}">
                      <a16:creationId xmlns:a16="http://schemas.microsoft.com/office/drawing/2014/main" id="{4767C66E-3773-4D6E-A2BE-01AD22E8F19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0" name="Freeform 54">
                  <a:extLst>
                    <a:ext uri="{FF2B5EF4-FFF2-40B4-BE49-F238E27FC236}">
                      <a16:creationId xmlns:a16="http://schemas.microsoft.com/office/drawing/2014/main" id="{7D476536-F89C-43CE-860A-9792D9F69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1" name="Freeform 55">
                  <a:extLst>
                    <a:ext uri="{FF2B5EF4-FFF2-40B4-BE49-F238E27FC236}">
                      <a16:creationId xmlns:a16="http://schemas.microsoft.com/office/drawing/2014/main" id="{470F118B-F4FB-4A32-887B-6F7AD25854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2" name="Freeform 56">
                  <a:extLst>
                    <a:ext uri="{FF2B5EF4-FFF2-40B4-BE49-F238E27FC236}">
                      <a16:creationId xmlns:a16="http://schemas.microsoft.com/office/drawing/2014/main" id="{7FD4B82C-7677-4796-B62D-5A9DDE3A72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30" name="Freeform 57">
                <a:extLst>
                  <a:ext uri="{FF2B5EF4-FFF2-40B4-BE49-F238E27FC236}">
                    <a16:creationId xmlns:a16="http://schemas.microsoft.com/office/drawing/2014/main" id="{EC3DD8F8-7BF4-4B91-B688-333237AF3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1" name="Freeform 58">
                <a:extLst>
                  <a:ext uri="{FF2B5EF4-FFF2-40B4-BE49-F238E27FC236}">
                    <a16:creationId xmlns:a16="http://schemas.microsoft.com/office/drawing/2014/main" id="{A8158C4F-B6A9-4D6F-B2FF-EC5375BD0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2" name="Oval 59">
                <a:extLst>
                  <a:ext uri="{FF2B5EF4-FFF2-40B4-BE49-F238E27FC236}">
                    <a16:creationId xmlns:a16="http://schemas.microsoft.com/office/drawing/2014/main" id="{5C953763-E2D9-48A3-9942-562152F0B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33" name="Oval 60">
                <a:extLst>
                  <a:ext uri="{FF2B5EF4-FFF2-40B4-BE49-F238E27FC236}">
                    <a16:creationId xmlns:a16="http://schemas.microsoft.com/office/drawing/2014/main" id="{1A6808AF-C41D-436E-8D31-BB8C0EA9F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34" name="Oval 61">
                <a:extLst>
                  <a:ext uri="{FF2B5EF4-FFF2-40B4-BE49-F238E27FC236}">
                    <a16:creationId xmlns:a16="http://schemas.microsoft.com/office/drawing/2014/main" id="{E0C2D97C-08B7-468C-9379-61168F5C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35" name="Oval 62">
                <a:extLst>
                  <a:ext uri="{FF2B5EF4-FFF2-40B4-BE49-F238E27FC236}">
                    <a16:creationId xmlns:a16="http://schemas.microsoft.com/office/drawing/2014/main" id="{3E18A403-E471-427D-8525-8D41482BA1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36" name="Oval 63">
                <a:extLst>
                  <a:ext uri="{FF2B5EF4-FFF2-40B4-BE49-F238E27FC236}">
                    <a16:creationId xmlns:a16="http://schemas.microsoft.com/office/drawing/2014/main" id="{F81BEDDF-361B-4EF5-BF0C-9433EF930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45" name="Group 116744">
            <a:extLst>
              <a:ext uri="{FF2B5EF4-FFF2-40B4-BE49-F238E27FC236}">
                <a16:creationId xmlns:a16="http://schemas.microsoft.com/office/drawing/2014/main" id="{3AC3A361-D0DF-4E2C-8451-0E24ADCD3EC9}"/>
              </a:ext>
            </a:extLst>
          </p:cNvPr>
          <p:cNvGrpSpPr/>
          <p:nvPr/>
        </p:nvGrpSpPr>
        <p:grpSpPr>
          <a:xfrm>
            <a:off x="8227488" y="4584700"/>
            <a:ext cx="903812" cy="554483"/>
            <a:chOff x="8227488" y="4584700"/>
            <a:chExt cx="903812" cy="554483"/>
          </a:xfrm>
        </p:grpSpPr>
        <p:grpSp>
          <p:nvGrpSpPr>
            <p:cNvPr id="483" name="Group 482">
              <a:extLst>
                <a:ext uri="{FF2B5EF4-FFF2-40B4-BE49-F238E27FC236}">
                  <a16:creationId xmlns:a16="http://schemas.microsoft.com/office/drawing/2014/main" id="{A13B2380-940B-4A8B-AC6A-4484D5A4C31E}"/>
                </a:ext>
              </a:extLst>
            </p:cNvPr>
            <p:cNvGrpSpPr/>
            <p:nvPr/>
          </p:nvGrpSpPr>
          <p:grpSpPr>
            <a:xfrm>
              <a:off x="8356729" y="4823023"/>
              <a:ext cx="774571" cy="307777"/>
              <a:chOff x="182452" y="6484620"/>
              <a:chExt cx="774571" cy="307777"/>
            </a:xfrm>
          </p:grpSpPr>
          <p:sp>
            <p:nvSpPr>
              <p:cNvPr id="484" name="Rectangle 3">
                <a:extLst>
                  <a:ext uri="{FF2B5EF4-FFF2-40B4-BE49-F238E27FC236}">
                    <a16:creationId xmlns:a16="http://schemas.microsoft.com/office/drawing/2014/main" id="{3BA67C0E-3BA1-4006-AE92-08E2848C4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51" y="6546853"/>
                <a:ext cx="677550" cy="187320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85" name="Text Box 4">
                <a:extLst>
                  <a:ext uri="{FF2B5EF4-FFF2-40B4-BE49-F238E27FC236}">
                    <a16:creationId xmlns:a16="http://schemas.microsoft.com/office/drawing/2014/main" id="{5674F641-11F7-437B-A952-CB2BA9435C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2452" y="6484620"/>
                <a:ext cx="774571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None/>
                </a:pPr>
                <a:r>
                  <a:rPr lang="en-US" altLang="en-US" sz="1400" i="0" dirty="0"/>
                  <a:t>list = 23</a:t>
                </a:r>
                <a:endParaRPr lang="en-CA" altLang="en-US" sz="1400" i="0" dirty="0"/>
              </a:p>
            </p:txBody>
          </p:sp>
        </p:grpSp>
        <p:cxnSp>
          <p:nvCxnSpPr>
            <p:cNvPr id="486" name="Straight Connector 485">
              <a:extLst>
                <a:ext uri="{FF2B5EF4-FFF2-40B4-BE49-F238E27FC236}">
                  <a16:creationId xmlns:a16="http://schemas.microsoft.com/office/drawing/2014/main" id="{76D11020-07E3-4CEA-8465-69ABF1D61A9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8542877" y="4584700"/>
              <a:ext cx="221773" cy="301823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grpSp>
          <p:nvGrpSpPr>
            <p:cNvPr id="743" name="Group 49">
              <a:extLst>
                <a:ext uri="{FF2B5EF4-FFF2-40B4-BE49-F238E27FC236}">
                  <a16:creationId xmlns:a16="http://schemas.microsoft.com/office/drawing/2014/main" id="{BB7BB479-FD68-424B-947C-F99BDFF5F9B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227488" y="4869147"/>
              <a:ext cx="154512" cy="270036"/>
              <a:chOff x="2308" y="1513"/>
              <a:chExt cx="1162" cy="2570"/>
            </a:xfrm>
          </p:grpSpPr>
          <p:grpSp>
            <p:nvGrpSpPr>
              <p:cNvPr id="744" name="Group 50">
                <a:extLst>
                  <a:ext uri="{FF2B5EF4-FFF2-40B4-BE49-F238E27FC236}">
                    <a16:creationId xmlns:a16="http://schemas.microsoft.com/office/drawing/2014/main" id="{238F4C37-EF05-4FAE-B268-253851D2230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52" name="Freeform 51">
                  <a:extLst>
                    <a:ext uri="{FF2B5EF4-FFF2-40B4-BE49-F238E27FC236}">
                      <a16:creationId xmlns:a16="http://schemas.microsoft.com/office/drawing/2014/main" id="{71EBE6AC-1F12-4CB9-8915-90C2CDA42F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3" name="Freeform 52">
                  <a:extLst>
                    <a:ext uri="{FF2B5EF4-FFF2-40B4-BE49-F238E27FC236}">
                      <a16:creationId xmlns:a16="http://schemas.microsoft.com/office/drawing/2014/main" id="{38DFF6F0-0A24-44A9-B8DC-299888B370B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4" name="Freeform 53">
                  <a:extLst>
                    <a:ext uri="{FF2B5EF4-FFF2-40B4-BE49-F238E27FC236}">
                      <a16:creationId xmlns:a16="http://schemas.microsoft.com/office/drawing/2014/main" id="{5B666D02-5C25-48E1-B7DF-549C2E19ED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5" name="Freeform 54">
                  <a:extLst>
                    <a:ext uri="{FF2B5EF4-FFF2-40B4-BE49-F238E27FC236}">
                      <a16:creationId xmlns:a16="http://schemas.microsoft.com/office/drawing/2014/main" id="{83D851B4-B29C-460F-97AD-26E533B0D2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6" name="Freeform 55">
                  <a:extLst>
                    <a:ext uri="{FF2B5EF4-FFF2-40B4-BE49-F238E27FC236}">
                      <a16:creationId xmlns:a16="http://schemas.microsoft.com/office/drawing/2014/main" id="{63B92D87-8351-4792-B991-9114F27DD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57" name="Freeform 56">
                  <a:extLst>
                    <a:ext uri="{FF2B5EF4-FFF2-40B4-BE49-F238E27FC236}">
                      <a16:creationId xmlns:a16="http://schemas.microsoft.com/office/drawing/2014/main" id="{354BF62A-41AA-4F45-8FA4-A50F148396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45" name="Freeform 57">
                <a:extLst>
                  <a:ext uri="{FF2B5EF4-FFF2-40B4-BE49-F238E27FC236}">
                    <a16:creationId xmlns:a16="http://schemas.microsoft.com/office/drawing/2014/main" id="{FAA4C962-2929-4B66-B812-0F5E59EE4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6" name="Freeform 58">
                <a:extLst>
                  <a:ext uri="{FF2B5EF4-FFF2-40B4-BE49-F238E27FC236}">
                    <a16:creationId xmlns:a16="http://schemas.microsoft.com/office/drawing/2014/main" id="{75E935C2-95A6-421F-9109-154F52FCD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" name="Oval 59">
                <a:extLst>
                  <a:ext uri="{FF2B5EF4-FFF2-40B4-BE49-F238E27FC236}">
                    <a16:creationId xmlns:a16="http://schemas.microsoft.com/office/drawing/2014/main" id="{1119AEF0-2BCA-482D-977F-FBCEE258D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48" name="Oval 60">
                <a:extLst>
                  <a:ext uri="{FF2B5EF4-FFF2-40B4-BE49-F238E27FC236}">
                    <a16:creationId xmlns:a16="http://schemas.microsoft.com/office/drawing/2014/main" id="{96D86A2E-A252-4DBC-9C12-EB30EAE59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49" name="Oval 61">
                <a:extLst>
                  <a:ext uri="{FF2B5EF4-FFF2-40B4-BE49-F238E27FC236}">
                    <a16:creationId xmlns:a16="http://schemas.microsoft.com/office/drawing/2014/main" id="{B9D0BBAF-EF9F-413D-BE7A-E0B0E353A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50" name="Oval 62">
                <a:extLst>
                  <a:ext uri="{FF2B5EF4-FFF2-40B4-BE49-F238E27FC236}">
                    <a16:creationId xmlns:a16="http://schemas.microsoft.com/office/drawing/2014/main" id="{B370362F-A780-4B00-A998-E25C8A17F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51" name="Oval 63">
                <a:extLst>
                  <a:ext uri="{FF2B5EF4-FFF2-40B4-BE49-F238E27FC236}">
                    <a16:creationId xmlns:a16="http://schemas.microsoft.com/office/drawing/2014/main" id="{ABF92367-886E-4BEB-8995-9EE279F23B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18" name="AutoShape 8">
            <a:extLst>
              <a:ext uri="{FF2B5EF4-FFF2-40B4-BE49-F238E27FC236}">
                <a16:creationId xmlns:a16="http://schemas.microsoft.com/office/drawing/2014/main" id="{C3AD04B7-1189-4239-9F53-EDB6712A7B8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02179" y="84922"/>
            <a:ext cx="2786499" cy="1591478"/>
          </a:xfrm>
          <a:prstGeom prst="wedgeRectCallout">
            <a:avLst>
              <a:gd name="adj1" fmla="val -55240"/>
              <a:gd name="adj2" fmla="val -23948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ts val="0"/>
              </a:spcBef>
              <a:buFontTx/>
              <a:buNone/>
            </a:pPr>
            <a:r>
              <a:rPr lang="en-US" altLang="en-US" sz="2000" i="0" dirty="0"/>
              <a:t>Recall we use strong induction to link all of </a:t>
            </a:r>
            <a:r>
              <a:rPr lang="en-US" altLang="en-US" sz="2000" i="0"/>
              <a:t>these responsibilities </a:t>
            </a:r>
            <a:r>
              <a:rPr lang="en-US" altLang="en-US" sz="2000" i="0" dirty="0"/>
              <a:t>together into a working program.</a:t>
            </a:r>
          </a:p>
        </p:txBody>
      </p:sp>
      <p:grpSp>
        <p:nvGrpSpPr>
          <p:cNvPr id="116753" name="Group 116752">
            <a:extLst>
              <a:ext uri="{FF2B5EF4-FFF2-40B4-BE49-F238E27FC236}">
                <a16:creationId xmlns:a16="http://schemas.microsoft.com/office/drawing/2014/main" id="{FC9CA2F6-8B28-4884-99E1-50DB21306386}"/>
              </a:ext>
            </a:extLst>
          </p:cNvPr>
          <p:cNvGrpSpPr/>
          <p:nvPr/>
        </p:nvGrpSpPr>
        <p:grpSpPr>
          <a:xfrm>
            <a:off x="5578631" y="1435100"/>
            <a:ext cx="2446281" cy="1606273"/>
            <a:chOff x="5578631" y="1435100"/>
            <a:chExt cx="2446281" cy="1606273"/>
          </a:xfrm>
        </p:grpSpPr>
        <p:grpSp>
          <p:nvGrpSpPr>
            <p:cNvPr id="116748" name="Group 116747">
              <a:extLst>
                <a:ext uri="{FF2B5EF4-FFF2-40B4-BE49-F238E27FC236}">
                  <a16:creationId xmlns:a16="http://schemas.microsoft.com/office/drawing/2014/main" id="{0ED12471-E859-4D56-85C3-0743DAC5180C}"/>
                </a:ext>
              </a:extLst>
            </p:cNvPr>
            <p:cNvGrpSpPr/>
            <p:nvPr/>
          </p:nvGrpSpPr>
          <p:grpSpPr>
            <a:xfrm>
              <a:off x="5594409" y="1435100"/>
              <a:ext cx="2430503" cy="1562098"/>
              <a:chOff x="5594409" y="1435100"/>
              <a:chExt cx="2430503" cy="1562098"/>
            </a:xfrm>
          </p:grpSpPr>
          <p:sp>
            <p:nvSpPr>
              <p:cNvPr id="414" name="Rectangle 3">
                <a:extLst>
                  <a:ext uri="{FF2B5EF4-FFF2-40B4-BE49-F238E27FC236}">
                    <a16:creationId xmlns:a16="http://schemas.microsoft.com/office/drawing/2014/main" id="{D2C4C38D-43DF-47F7-9F2F-962E05535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930900" y="1676400"/>
                <a:ext cx="2092995" cy="1320798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194" name="Text Box 31">
                <a:extLst>
                  <a:ext uri="{FF2B5EF4-FFF2-40B4-BE49-F238E27FC236}">
                    <a16:creationId xmlns:a16="http://schemas.microsoft.com/office/drawing/2014/main" id="{C3257493-9768-4F23-8F38-A9372BA411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3028" y="1617246"/>
                <a:ext cx="12618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62,79,14,30,23</a:t>
                </a:r>
                <a:endParaRPr lang="en-CA" altLang="en-US" sz="1400" i="0" dirty="0"/>
              </a:p>
            </p:txBody>
          </p:sp>
          <p:sp>
            <p:nvSpPr>
              <p:cNvPr id="195" name="Rectangle 194">
                <a:extLst>
                  <a:ext uri="{FF2B5EF4-FFF2-40B4-BE49-F238E27FC236}">
                    <a16:creationId xmlns:a16="http://schemas.microsoft.com/office/drawing/2014/main" id="{A0C1BD53-B18B-462A-B4E6-CB8947943BF7}"/>
                  </a:ext>
                </a:extLst>
              </p:cNvPr>
              <p:cNvSpPr/>
              <p:nvPr/>
            </p:nvSpPr>
            <p:spPr>
              <a:xfrm>
                <a:off x="6753734" y="2679700"/>
                <a:ext cx="1261884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14,23,30,62,79</a:t>
                </a:r>
                <a:endParaRPr lang="en-CA" altLang="en-US" sz="1400" i="0" dirty="0"/>
              </a:p>
            </p:txBody>
          </p:sp>
          <p:sp>
            <p:nvSpPr>
              <p:cNvPr id="196" name="Text Box 31">
                <a:extLst>
                  <a:ext uri="{FF2B5EF4-FFF2-40B4-BE49-F238E27FC236}">
                    <a16:creationId xmlns:a16="http://schemas.microsoft.com/office/drawing/2014/main" id="{AF6DB02C-A6D7-4BBB-8F5D-04D0BD3E98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768802" y="1845846"/>
                <a:ext cx="81304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62,79,14</a:t>
                </a:r>
                <a:endParaRPr lang="en-CA" altLang="en-US" sz="1400" i="0" dirty="0"/>
              </a:p>
            </p:txBody>
          </p:sp>
          <p:sp>
            <p:nvSpPr>
              <p:cNvPr id="197" name="Text Box 31">
                <a:extLst>
                  <a:ext uri="{FF2B5EF4-FFF2-40B4-BE49-F238E27FC236}">
                    <a16:creationId xmlns:a16="http://schemas.microsoft.com/office/drawing/2014/main" id="{8D22477B-682A-4FA3-BAD2-FBC3A23AA6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99677" y="22776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30,23</a:t>
                </a:r>
                <a:endParaRPr lang="en-CA" altLang="en-US" sz="1400" i="0" dirty="0"/>
              </a:p>
            </p:txBody>
          </p:sp>
          <p:sp>
            <p:nvSpPr>
              <p:cNvPr id="198" name="Rectangle 197">
                <a:extLst>
                  <a:ext uri="{FF2B5EF4-FFF2-40B4-BE49-F238E27FC236}">
                    <a16:creationId xmlns:a16="http://schemas.microsoft.com/office/drawing/2014/main" id="{02072913-BDD6-470A-A4C6-711398C387DE}"/>
                  </a:ext>
                </a:extLst>
              </p:cNvPr>
              <p:cNvSpPr/>
              <p:nvPr/>
            </p:nvSpPr>
            <p:spPr>
              <a:xfrm>
                <a:off x="6768802" y="2032000"/>
                <a:ext cx="81304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14,62,79</a:t>
                </a:r>
                <a:endParaRPr lang="en-CA" altLang="en-US" sz="1400" i="0" dirty="0"/>
              </a:p>
            </p:txBody>
          </p:sp>
          <p:sp>
            <p:nvSpPr>
              <p:cNvPr id="199" name="Text Box 31">
                <a:extLst>
                  <a:ext uri="{FF2B5EF4-FFF2-40B4-BE49-F238E27FC236}">
                    <a16:creationId xmlns:a16="http://schemas.microsoft.com/office/drawing/2014/main" id="{95D7E02A-D9C3-443B-BE17-50E902668C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399677" y="24935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23,30</a:t>
                </a:r>
                <a:endParaRPr lang="en-CA" altLang="en-US" sz="1400" i="0" dirty="0"/>
              </a:p>
            </p:txBody>
          </p:sp>
          <p:cxnSp>
            <p:nvCxnSpPr>
              <p:cNvPr id="435" name="Straight Connector 434">
                <a:extLst>
                  <a:ext uri="{FF2B5EF4-FFF2-40B4-BE49-F238E27FC236}">
                    <a16:creationId xmlns:a16="http://schemas.microsoft.com/office/drawing/2014/main" id="{737AD97F-D2BD-46E3-8CC7-5679227B2A1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594409" y="1435100"/>
                <a:ext cx="1415991" cy="238087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  <p:grpSp>
          <p:nvGrpSpPr>
            <p:cNvPr id="191" name="Group 190">
              <a:extLst>
                <a:ext uri="{FF2B5EF4-FFF2-40B4-BE49-F238E27FC236}">
                  <a16:creationId xmlns:a16="http://schemas.microsoft.com/office/drawing/2014/main" id="{756A460D-FDCC-4779-8B56-55C8DC3D5873}"/>
                </a:ext>
              </a:extLst>
            </p:cNvPr>
            <p:cNvGrpSpPr/>
            <p:nvPr/>
          </p:nvGrpSpPr>
          <p:grpSpPr>
            <a:xfrm>
              <a:off x="5905203" y="1625601"/>
              <a:ext cx="965106" cy="1415772"/>
              <a:chOff x="5410200" y="609600"/>
              <a:chExt cx="965106" cy="1415772"/>
            </a:xfrm>
          </p:grpSpPr>
          <p:sp>
            <p:nvSpPr>
              <p:cNvPr id="192" name="Text Box 4">
                <a:extLst>
                  <a:ext uri="{FF2B5EF4-FFF2-40B4-BE49-F238E27FC236}">
                    <a16:creationId xmlns:a16="http://schemas.microsoft.com/office/drawing/2014/main" id="{0C0453CA-C580-4E99-8B1A-CA3CBB51A8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10200" y="609600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193" name="Text Box 4">
                <a:extLst>
                  <a:ext uri="{FF2B5EF4-FFF2-40B4-BE49-F238E27FC236}">
                    <a16:creationId xmlns:a16="http://schemas.microsoft.com/office/drawing/2014/main" id="{1D952DE4-84E5-4EC3-81AB-96F574B7BE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650" y="614740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</p:grpSp>
        <p:grpSp>
          <p:nvGrpSpPr>
            <p:cNvPr id="623" name="Group 49">
              <a:extLst>
                <a:ext uri="{FF2B5EF4-FFF2-40B4-BE49-F238E27FC236}">
                  <a16:creationId xmlns:a16="http://schemas.microsoft.com/office/drawing/2014/main" id="{B99D4460-989A-42FC-B76A-F2954C99499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78631" y="2057400"/>
              <a:ext cx="374974" cy="773077"/>
              <a:chOff x="2308" y="1513"/>
              <a:chExt cx="1162" cy="2570"/>
            </a:xfrm>
          </p:grpSpPr>
          <p:grpSp>
            <p:nvGrpSpPr>
              <p:cNvPr id="624" name="Group 50">
                <a:extLst>
                  <a:ext uri="{FF2B5EF4-FFF2-40B4-BE49-F238E27FC236}">
                    <a16:creationId xmlns:a16="http://schemas.microsoft.com/office/drawing/2014/main" id="{B5B96CF3-1E41-4B4E-BCBF-BDA1F0D8AD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632" name="Freeform 51">
                  <a:extLst>
                    <a:ext uri="{FF2B5EF4-FFF2-40B4-BE49-F238E27FC236}">
                      <a16:creationId xmlns:a16="http://schemas.microsoft.com/office/drawing/2014/main" id="{FD415B9E-43E2-45DE-8A51-E69B67954D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3" name="Freeform 52">
                  <a:extLst>
                    <a:ext uri="{FF2B5EF4-FFF2-40B4-BE49-F238E27FC236}">
                      <a16:creationId xmlns:a16="http://schemas.microsoft.com/office/drawing/2014/main" id="{400F2FB4-2ADB-47EE-A80D-A8B8C4F2D1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4" name="Freeform 53">
                  <a:extLst>
                    <a:ext uri="{FF2B5EF4-FFF2-40B4-BE49-F238E27FC236}">
                      <a16:creationId xmlns:a16="http://schemas.microsoft.com/office/drawing/2014/main" id="{EDB50DE3-0BDE-43BD-909C-CD97F7B6F1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" name="Freeform 54">
                  <a:extLst>
                    <a:ext uri="{FF2B5EF4-FFF2-40B4-BE49-F238E27FC236}">
                      <a16:creationId xmlns:a16="http://schemas.microsoft.com/office/drawing/2014/main" id="{A8A9F5A5-D600-4098-897F-1EBB0A6B03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" name="Freeform 55">
                  <a:extLst>
                    <a:ext uri="{FF2B5EF4-FFF2-40B4-BE49-F238E27FC236}">
                      <a16:creationId xmlns:a16="http://schemas.microsoft.com/office/drawing/2014/main" id="{E3B2D2D4-C175-4B2E-859B-981B4CBE05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7" name="Freeform 56">
                  <a:extLst>
                    <a:ext uri="{FF2B5EF4-FFF2-40B4-BE49-F238E27FC236}">
                      <a16:creationId xmlns:a16="http://schemas.microsoft.com/office/drawing/2014/main" id="{DB7ADB57-B53D-42A2-9C86-14B1EE3851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625" name="Freeform 57">
                <a:extLst>
                  <a:ext uri="{FF2B5EF4-FFF2-40B4-BE49-F238E27FC236}">
                    <a16:creationId xmlns:a16="http://schemas.microsoft.com/office/drawing/2014/main" id="{4AA9865E-5122-4E46-9471-E469A1ADA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6" name="Freeform 58">
                <a:extLst>
                  <a:ext uri="{FF2B5EF4-FFF2-40B4-BE49-F238E27FC236}">
                    <a16:creationId xmlns:a16="http://schemas.microsoft.com/office/drawing/2014/main" id="{F4F7E0D3-A512-4C0D-84AD-E5EE77F42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7" name="Oval 59">
                <a:extLst>
                  <a:ext uri="{FF2B5EF4-FFF2-40B4-BE49-F238E27FC236}">
                    <a16:creationId xmlns:a16="http://schemas.microsoft.com/office/drawing/2014/main" id="{E0BA0156-AB25-45F3-9E83-CC42DD52D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28" name="Oval 60">
                <a:extLst>
                  <a:ext uri="{FF2B5EF4-FFF2-40B4-BE49-F238E27FC236}">
                    <a16:creationId xmlns:a16="http://schemas.microsoft.com/office/drawing/2014/main" id="{202ACF3C-165A-44D8-8F52-B2D6DC137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29" name="Oval 61">
                <a:extLst>
                  <a:ext uri="{FF2B5EF4-FFF2-40B4-BE49-F238E27FC236}">
                    <a16:creationId xmlns:a16="http://schemas.microsoft.com/office/drawing/2014/main" id="{08919C0B-AAAE-4938-8002-B87BF3BE99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30" name="Oval 62">
                <a:extLst>
                  <a:ext uri="{FF2B5EF4-FFF2-40B4-BE49-F238E27FC236}">
                    <a16:creationId xmlns:a16="http://schemas.microsoft.com/office/drawing/2014/main" id="{E6BE1944-736E-43EA-B79A-48EC0B5E29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631" name="Oval 63">
                <a:extLst>
                  <a:ext uri="{FF2B5EF4-FFF2-40B4-BE49-F238E27FC236}">
                    <a16:creationId xmlns:a16="http://schemas.microsoft.com/office/drawing/2014/main" id="{3D453BFE-9355-482A-AD1D-D733708A8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116754" name="Group 116753">
            <a:extLst>
              <a:ext uri="{FF2B5EF4-FFF2-40B4-BE49-F238E27FC236}">
                <a16:creationId xmlns:a16="http://schemas.microsoft.com/office/drawing/2014/main" id="{1B0656E5-BA42-44C4-94E9-16F70F71EDBB}"/>
              </a:ext>
            </a:extLst>
          </p:cNvPr>
          <p:cNvGrpSpPr/>
          <p:nvPr/>
        </p:nvGrpSpPr>
        <p:grpSpPr>
          <a:xfrm>
            <a:off x="2400836" y="4597400"/>
            <a:ext cx="905816" cy="541020"/>
            <a:chOff x="2400836" y="4597400"/>
            <a:chExt cx="905816" cy="541020"/>
          </a:xfrm>
        </p:grpSpPr>
        <p:grpSp>
          <p:nvGrpSpPr>
            <p:cNvPr id="109" name="Group 108">
              <a:extLst>
                <a:ext uri="{FF2B5EF4-FFF2-40B4-BE49-F238E27FC236}">
                  <a16:creationId xmlns:a16="http://schemas.microsoft.com/office/drawing/2014/main" id="{AF2D536D-3453-470B-81EB-9EE21954C9AD}"/>
                </a:ext>
              </a:extLst>
            </p:cNvPr>
            <p:cNvGrpSpPr/>
            <p:nvPr/>
          </p:nvGrpSpPr>
          <p:grpSpPr>
            <a:xfrm>
              <a:off x="2400836" y="4830643"/>
              <a:ext cx="905816" cy="307777"/>
              <a:chOff x="2400836" y="4830643"/>
              <a:chExt cx="905816" cy="307777"/>
            </a:xfrm>
          </p:grpSpPr>
          <p:grpSp>
            <p:nvGrpSpPr>
              <p:cNvPr id="426" name="Group 425">
                <a:extLst>
                  <a:ext uri="{FF2B5EF4-FFF2-40B4-BE49-F238E27FC236}">
                    <a16:creationId xmlns:a16="http://schemas.microsoft.com/office/drawing/2014/main" id="{7CB04D10-B45B-4F6C-B807-9BB0551BF179}"/>
                  </a:ext>
                </a:extLst>
              </p:cNvPr>
              <p:cNvGrpSpPr/>
              <p:nvPr/>
            </p:nvGrpSpPr>
            <p:grpSpPr>
              <a:xfrm>
                <a:off x="2532081" y="4830643"/>
                <a:ext cx="774571" cy="307777"/>
                <a:chOff x="182452" y="6484620"/>
                <a:chExt cx="774571" cy="307777"/>
              </a:xfrm>
            </p:grpSpPr>
            <p:sp>
              <p:nvSpPr>
                <p:cNvPr id="427" name="Rectangle 3">
                  <a:extLst>
                    <a:ext uri="{FF2B5EF4-FFF2-40B4-BE49-F238E27FC236}">
                      <a16:creationId xmlns:a16="http://schemas.microsoft.com/office/drawing/2014/main" id="{3619A57B-7AC5-4FBB-B393-8F398A785E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28" name="Text Box 4">
                  <a:extLst>
                    <a:ext uri="{FF2B5EF4-FFF2-40B4-BE49-F238E27FC236}">
                      <a16:creationId xmlns:a16="http://schemas.microsoft.com/office/drawing/2014/main" id="{771D3F20-C033-4707-A4F8-D57A8019BF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 = 98</a:t>
                  </a:r>
                </a:p>
              </p:txBody>
            </p:sp>
          </p:grpSp>
          <p:grpSp>
            <p:nvGrpSpPr>
              <p:cNvPr id="593" name="Group 49">
                <a:extLst>
                  <a:ext uri="{FF2B5EF4-FFF2-40B4-BE49-F238E27FC236}">
                    <a16:creationId xmlns:a16="http://schemas.microsoft.com/office/drawing/2014/main" id="{84316E2C-BD2C-4434-A9D0-38DA76D330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400836" y="4861013"/>
                <a:ext cx="154512" cy="270036"/>
                <a:chOff x="2308" y="1513"/>
                <a:chExt cx="1162" cy="2570"/>
              </a:xfrm>
            </p:grpSpPr>
            <p:grpSp>
              <p:nvGrpSpPr>
                <p:cNvPr id="594" name="Group 50">
                  <a:extLst>
                    <a:ext uri="{FF2B5EF4-FFF2-40B4-BE49-F238E27FC236}">
                      <a16:creationId xmlns:a16="http://schemas.microsoft.com/office/drawing/2014/main" id="{19C26794-05D3-401D-9805-FB3868400F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602" name="Freeform 51">
                    <a:extLst>
                      <a:ext uri="{FF2B5EF4-FFF2-40B4-BE49-F238E27FC236}">
                        <a16:creationId xmlns:a16="http://schemas.microsoft.com/office/drawing/2014/main" id="{B19DF332-6BF1-4E56-9CBC-06B55108B0E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3" name="Freeform 52">
                    <a:extLst>
                      <a:ext uri="{FF2B5EF4-FFF2-40B4-BE49-F238E27FC236}">
                        <a16:creationId xmlns:a16="http://schemas.microsoft.com/office/drawing/2014/main" id="{8130D30D-9243-4A56-9AA0-9CA6468FE5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4" name="Freeform 53">
                    <a:extLst>
                      <a:ext uri="{FF2B5EF4-FFF2-40B4-BE49-F238E27FC236}">
                        <a16:creationId xmlns:a16="http://schemas.microsoft.com/office/drawing/2014/main" id="{B46FFAA9-EAFF-45D8-B588-B12F45B2785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5" name="Freeform 54">
                    <a:extLst>
                      <a:ext uri="{FF2B5EF4-FFF2-40B4-BE49-F238E27FC236}">
                        <a16:creationId xmlns:a16="http://schemas.microsoft.com/office/drawing/2014/main" id="{FD2AF0B4-6EF0-4E4C-A67E-3B4219D5FF0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6" name="Freeform 55">
                    <a:extLst>
                      <a:ext uri="{FF2B5EF4-FFF2-40B4-BE49-F238E27FC236}">
                        <a16:creationId xmlns:a16="http://schemas.microsoft.com/office/drawing/2014/main" id="{27DBE052-73E4-4889-BF7E-1F6D60448BB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7" name="Freeform 56">
                    <a:extLst>
                      <a:ext uri="{FF2B5EF4-FFF2-40B4-BE49-F238E27FC236}">
                        <a16:creationId xmlns:a16="http://schemas.microsoft.com/office/drawing/2014/main" id="{38C0964E-D056-4CF8-82A9-84DB20B26C9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95" name="Freeform 57">
                  <a:extLst>
                    <a:ext uri="{FF2B5EF4-FFF2-40B4-BE49-F238E27FC236}">
                      <a16:creationId xmlns:a16="http://schemas.microsoft.com/office/drawing/2014/main" id="{3F08FDBC-7762-432F-957D-B77B921DBD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6" name="Freeform 58">
                  <a:extLst>
                    <a:ext uri="{FF2B5EF4-FFF2-40B4-BE49-F238E27FC236}">
                      <a16:creationId xmlns:a16="http://schemas.microsoft.com/office/drawing/2014/main" id="{C1CBC815-70F1-4788-B909-F9B6ADE094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7" name="Oval 59">
                  <a:extLst>
                    <a:ext uri="{FF2B5EF4-FFF2-40B4-BE49-F238E27FC236}">
                      <a16:creationId xmlns:a16="http://schemas.microsoft.com/office/drawing/2014/main" id="{43F7C966-91BA-48F4-BD11-9AC9A472A5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98" name="Oval 60">
                  <a:extLst>
                    <a:ext uri="{FF2B5EF4-FFF2-40B4-BE49-F238E27FC236}">
                      <a16:creationId xmlns:a16="http://schemas.microsoft.com/office/drawing/2014/main" id="{A2D113A7-2281-45A2-891D-A7836F6437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99" name="Oval 61">
                  <a:extLst>
                    <a:ext uri="{FF2B5EF4-FFF2-40B4-BE49-F238E27FC236}">
                      <a16:creationId xmlns:a16="http://schemas.microsoft.com/office/drawing/2014/main" id="{DFB00B98-5235-47B0-84E5-873DC737D3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00" name="Oval 62">
                  <a:extLst>
                    <a:ext uri="{FF2B5EF4-FFF2-40B4-BE49-F238E27FC236}">
                      <a16:creationId xmlns:a16="http://schemas.microsoft.com/office/drawing/2014/main" id="{C903916A-6F43-403E-9BA0-7439D7FE0D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01" name="Oval 63">
                  <a:extLst>
                    <a:ext uri="{FF2B5EF4-FFF2-40B4-BE49-F238E27FC236}">
                      <a16:creationId xmlns:a16="http://schemas.microsoft.com/office/drawing/2014/main" id="{F740500E-573A-4701-A037-B0087F12BB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cxnSp>
          <p:nvCxnSpPr>
            <p:cNvPr id="776" name="Straight Connector 775">
              <a:extLst>
                <a:ext uri="{FF2B5EF4-FFF2-40B4-BE49-F238E27FC236}">
                  <a16:creationId xmlns:a16="http://schemas.microsoft.com/office/drawing/2014/main" id="{D88137E2-D31C-4CBA-AC64-2D48EABF4702}"/>
                </a:ext>
              </a:extLst>
            </p:cNvPr>
            <p:cNvCxnSpPr>
              <a:cxnSpLocks/>
            </p:cNvCxnSpPr>
            <p:nvPr/>
          </p:nvCxnSpPr>
          <p:spPr bwMode="auto">
            <a:xfrm flipH="1">
              <a:off x="2996220" y="4597400"/>
              <a:ext cx="97163" cy="295476"/>
            </a:xfrm>
            <a:prstGeom prst="line">
              <a:avLst/>
            </a:prstGeom>
            <a:noFill/>
            <a:ln w="25400" cap="flat" cmpd="sng" algn="ctr">
              <a:solidFill>
                <a:schemeClr val="tx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758" name="Group 757">
            <a:extLst>
              <a:ext uri="{FF2B5EF4-FFF2-40B4-BE49-F238E27FC236}">
                <a16:creationId xmlns:a16="http://schemas.microsoft.com/office/drawing/2014/main" id="{FE573614-4378-4F16-99AE-6232ED05C6E2}"/>
              </a:ext>
            </a:extLst>
          </p:cNvPr>
          <p:cNvGrpSpPr/>
          <p:nvPr/>
        </p:nvGrpSpPr>
        <p:grpSpPr>
          <a:xfrm>
            <a:off x="28458" y="5766593"/>
            <a:ext cx="4924542" cy="1077407"/>
            <a:chOff x="15758" y="4776138"/>
            <a:chExt cx="4924542" cy="1077407"/>
          </a:xfrm>
        </p:grpSpPr>
        <p:grpSp>
          <p:nvGrpSpPr>
            <p:cNvPr id="759" name="Group 29">
              <a:extLst>
                <a:ext uri="{FF2B5EF4-FFF2-40B4-BE49-F238E27FC236}">
                  <a16:creationId xmlns:a16="http://schemas.microsoft.com/office/drawing/2014/main" id="{6FCE9B45-4547-455A-8CE7-38ADC8904A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758" y="4776138"/>
              <a:ext cx="889000" cy="1077407"/>
              <a:chOff x="2065" y="1551"/>
              <a:chExt cx="1628" cy="1988"/>
            </a:xfrm>
          </p:grpSpPr>
          <p:sp>
            <p:nvSpPr>
              <p:cNvPr id="761" name="Freeform 30">
                <a:extLst>
                  <a:ext uri="{FF2B5EF4-FFF2-40B4-BE49-F238E27FC236}">
                    <a16:creationId xmlns:a16="http://schemas.microsoft.com/office/drawing/2014/main" id="{EECFC8DE-BB0C-4EAE-8071-47808A84D2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8" y="1977"/>
                <a:ext cx="331" cy="334"/>
              </a:xfrm>
              <a:custGeom>
                <a:avLst/>
                <a:gdLst>
                  <a:gd name="T0" fmla="*/ 255 w 331"/>
                  <a:gd name="T1" fmla="*/ 212 h 334"/>
                  <a:gd name="T2" fmla="*/ 284 w 331"/>
                  <a:gd name="T3" fmla="*/ 141 h 334"/>
                  <a:gd name="T4" fmla="*/ 279 w 331"/>
                  <a:gd name="T5" fmla="*/ 85 h 334"/>
                  <a:gd name="T6" fmla="*/ 270 w 331"/>
                  <a:gd name="T7" fmla="*/ 38 h 334"/>
                  <a:gd name="T8" fmla="*/ 227 w 331"/>
                  <a:gd name="T9" fmla="*/ 5 h 334"/>
                  <a:gd name="T10" fmla="*/ 166 w 331"/>
                  <a:gd name="T11" fmla="*/ 0 h 334"/>
                  <a:gd name="T12" fmla="*/ 118 w 331"/>
                  <a:gd name="T13" fmla="*/ 5 h 334"/>
                  <a:gd name="T14" fmla="*/ 47 w 331"/>
                  <a:gd name="T15" fmla="*/ 47 h 334"/>
                  <a:gd name="T16" fmla="*/ 14 w 331"/>
                  <a:gd name="T17" fmla="*/ 113 h 334"/>
                  <a:gd name="T18" fmla="*/ 0 w 331"/>
                  <a:gd name="T19" fmla="*/ 193 h 334"/>
                  <a:gd name="T20" fmla="*/ 14 w 331"/>
                  <a:gd name="T21" fmla="*/ 282 h 334"/>
                  <a:gd name="T22" fmla="*/ 43 w 331"/>
                  <a:gd name="T23" fmla="*/ 315 h 334"/>
                  <a:gd name="T24" fmla="*/ 95 w 331"/>
                  <a:gd name="T25" fmla="*/ 334 h 334"/>
                  <a:gd name="T26" fmla="*/ 147 w 331"/>
                  <a:gd name="T27" fmla="*/ 329 h 334"/>
                  <a:gd name="T28" fmla="*/ 203 w 331"/>
                  <a:gd name="T29" fmla="*/ 306 h 334"/>
                  <a:gd name="T30" fmla="*/ 241 w 331"/>
                  <a:gd name="T31" fmla="*/ 273 h 334"/>
                  <a:gd name="T32" fmla="*/ 303 w 331"/>
                  <a:gd name="T33" fmla="*/ 325 h 334"/>
                  <a:gd name="T34" fmla="*/ 331 w 331"/>
                  <a:gd name="T35" fmla="*/ 325 h 334"/>
                  <a:gd name="T36" fmla="*/ 331 w 331"/>
                  <a:gd name="T37" fmla="*/ 296 h 334"/>
                  <a:gd name="T38" fmla="*/ 317 w 331"/>
                  <a:gd name="T39" fmla="*/ 273 h 334"/>
                  <a:gd name="T40" fmla="*/ 255 w 331"/>
                  <a:gd name="T41" fmla="*/ 212 h 334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31"/>
                  <a:gd name="T64" fmla="*/ 0 h 334"/>
                  <a:gd name="T65" fmla="*/ 331 w 331"/>
                  <a:gd name="T66" fmla="*/ 334 h 334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31" h="334">
                    <a:moveTo>
                      <a:pt x="255" y="212"/>
                    </a:moveTo>
                    <a:lnTo>
                      <a:pt x="284" y="141"/>
                    </a:lnTo>
                    <a:lnTo>
                      <a:pt x="279" y="85"/>
                    </a:lnTo>
                    <a:lnTo>
                      <a:pt x="270" y="38"/>
                    </a:lnTo>
                    <a:lnTo>
                      <a:pt x="227" y="5"/>
                    </a:lnTo>
                    <a:lnTo>
                      <a:pt x="166" y="0"/>
                    </a:lnTo>
                    <a:lnTo>
                      <a:pt x="118" y="5"/>
                    </a:lnTo>
                    <a:lnTo>
                      <a:pt x="47" y="47"/>
                    </a:lnTo>
                    <a:lnTo>
                      <a:pt x="14" y="113"/>
                    </a:lnTo>
                    <a:lnTo>
                      <a:pt x="0" y="193"/>
                    </a:lnTo>
                    <a:lnTo>
                      <a:pt x="14" y="282"/>
                    </a:lnTo>
                    <a:lnTo>
                      <a:pt x="43" y="315"/>
                    </a:lnTo>
                    <a:lnTo>
                      <a:pt x="95" y="334"/>
                    </a:lnTo>
                    <a:lnTo>
                      <a:pt x="147" y="329"/>
                    </a:lnTo>
                    <a:lnTo>
                      <a:pt x="203" y="306"/>
                    </a:lnTo>
                    <a:lnTo>
                      <a:pt x="241" y="273"/>
                    </a:lnTo>
                    <a:lnTo>
                      <a:pt x="303" y="325"/>
                    </a:lnTo>
                    <a:lnTo>
                      <a:pt x="331" y="325"/>
                    </a:lnTo>
                    <a:lnTo>
                      <a:pt x="331" y="296"/>
                    </a:lnTo>
                    <a:lnTo>
                      <a:pt x="317" y="273"/>
                    </a:lnTo>
                    <a:lnTo>
                      <a:pt x="255" y="21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62" name="Freeform 31">
                <a:extLst>
                  <a:ext uri="{FF2B5EF4-FFF2-40B4-BE49-F238E27FC236}">
                    <a16:creationId xmlns:a16="http://schemas.microsoft.com/office/drawing/2014/main" id="{D6C306A5-C6C0-44AE-ADEE-5C319DD39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1" y="1929"/>
                <a:ext cx="303" cy="127"/>
              </a:xfrm>
              <a:custGeom>
                <a:avLst/>
                <a:gdLst>
                  <a:gd name="T0" fmla="*/ 234 w 303"/>
                  <a:gd name="T1" fmla="*/ 127 h 127"/>
                  <a:gd name="T2" fmla="*/ 303 w 303"/>
                  <a:gd name="T3" fmla="*/ 117 h 127"/>
                  <a:gd name="T4" fmla="*/ 303 w 303"/>
                  <a:gd name="T5" fmla="*/ 90 h 127"/>
                  <a:gd name="T6" fmla="*/ 223 w 303"/>
                  <a:gd name="T7" fmla="*/ 110 h 127"/>
                  <a:gd name="T8" fmla="*/ 213 w 303"/>
                  <a:gd name="T9" fmla="*/ 100 h 127"/>
                  <a:gd name="T10" fmla="*/ 265 w 303"/>
                  <a:gd name="T11" fmla="*/ 61 h 127"/>
                  <a:gd name="T12" fmla="*/ 246 w 303"/>
                  <a:gd name="T13" fmla="*/ 51 h 127"/>
                  <a:gd name="T14" fmla="*/ 199 w 303"/>
                  <a:gd name="T15" fmla="*/ 81 h 127"/>
                  <a:gd name="T16" fmla="*/ 180 w 303"/>
                  <a:gd name="T17" fmla="*/ 71 h 127"/>
                  <a:gd name="T18" fmla="*/ 253 w 303"/>
                  <a:gd name="T19" fmla="*/ 24 h 127"/>
                  <a:gd name="T20" fmla="*/ 239 w 303"/>
                  <a:gd name="T21" fmla="*/ 0 h 127"/>
                  <a:gd name="T22" fmla="*/ 147 w 303"/>
                  <a:gd name="T23" fmla="*/ 71 h 127"/>
                  <a:gd name="T24" fmla="*/ 85 w 303"/>
                  <a:gd name="T25" fmla="*/ 90 h 127"/>
                  <a:gd name="T26" fmla="*/ 69 w 303"/>
                  <a:gd name="T27" fmla="*/ 66 h 127"/>
                  <a:gd name="T28" fmla="*/ 50 w 303"/>
                  <a:gd name="T29" fmla="*/ 17 h 127"/>
                  <a:gd name="T30" fmla="*/ 28 w 303"/>
                  <a:gd name="T31" fmla="*/ 37 h 127"/>
                  <a:gd name="T32" fmla="*/ 52 w 303"/>
                  <a:gd name="T33" fmla="*/ 85 h 127"/>
                  <a:gd name="T34" fmla="*/ 38 w 303"/>
                  <a:gd name="T35" fmla="*/ 95 h 127"/>
                  <a:gd name="T36" fmla="*/ 14 w 303"/>
                  <a:gd name="T37" fmla="*/ 51 h 127"/>
                  <a:gd name="T38" fmla="*/ 0 w 303"/>
                  <a:gd name="T39" fmla="*/ 76 h 127"/>
                  <a:gd name="T40" fmla="*/ 17 w 303"/>
                  <a:gd name="T41" fmla="*/ 120 h 127"/>
                  <a:gd name="T42" fmla="*/ 133 w 303"/>
                  <a:gd name="T43" fmla="*/ 105 h 127"/>
                  <a:gd name="T44" fmla="*/ 234 w 303"/>
                  <a:gd name="T45" fmla="*/ 127 h 127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w 303"/>
                  <a:gd name="T70" fmla="*/ 0 h 127"/>
                  <a:gd name="T71" fmla="*/ 303 w 303"/>
                  <a:gd name="T72" fmla="*/ 127 h 127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T69" t="T70" r="T71" b="T72"/>
                <a:pathLst>
                  <a:path w="303" h="127">
                    <a:moveTo>
                      <a:pt x="234" y="127"/>
                    </a:moveTo>
                    <a:lnTo>
                      <a:pt x="303" y="117"/>
                    </a:lnTo>
                    <a:lnTo>
                      <a:pt x="303" y="90"/>
                    </a:lnTo>
                    <a:lnTo>
                      <a:pt x="223" y="110"/>
                    </a:lnTo>
                    <a:lnTo>
                      <a:pt x="213" y="100"/>
                    </a:lnTo>
                    <a:lnTo>
                      <a:pt x="265" y="61"/>
                    </a:lnTo>
                    <a:lnTo>
                      <a:pt x="246" y="51"/>
                    </a:lnTo>
                    <a:lnTo>
                      <a:pt x="199" y="81"/>
                    </a:lnTo>
                    <a:lnTo>
                      <a:pt x="180" y="71"/>
                    </a:lnTo>
                    <a:lnTo>
                      <a:pt x="253" y="24"/>
                    </a:lnTo>
                    <a:lnTo>
                      <a:pt x="239" y="0"/>
                    </a:lnTo>
                    <a:lnTo>
                      <a:pt x="147" y="71"/>
                    </a:lnTo>
                    <a:lnTo>
                      <a:pt x="85" y="90"/>
                    </a:lnTo>
                    <a:lnTo>
                      <a:pt x="69" y="66"/>
                    </a:lnTo>
                    <a:lnTo>
                      <a:pt x="50" y="17"/>
                    </a:lnTo>
                    <a:lnTo>
                      <a:pt x="28" y="37"/>
                    </a:lnTo>
                    <a:lnTo>
                      <a:pt x="52" y="85"/>
                    </a:lnTo>
                    <a:lnTo>
                      <a:pt x="38" y="95"/>
                    </a:lnTo>
                    <a:lnTo>
                      <a:pt x="14" y="51"/>
                    </a:lnTo>
                    <a:lnTo>
                      <a:pt x="0" y="76"/>
                    </a:lnTo>
                    <a:lnTo>
                      <a:pt x="17" y="120"/>
                    </a:lnTo>
                    <a:lnTo>
                      <a:pt x="133" y="105"/>
                    </a:lnTo>
                    <a:lnTo>
                      <a:pt x="234" y="127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63" name="Freeform 32">
                <a:extLst>
                  <a:ext uri="{FF2B5EF4-FFF2-40B4-BE49-F238E27FC236}">
                    <a16:creationId xmlns:a16="http://schemas.microsoft.com/office/drawing/2014/main" id="{57AA0D26-C1A2-4A4B-9EA0-DCA3A1C5C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839"/>
                <a:ext cx="518" cy="632"/>
              </a:xfrm>
              <a:custGeom>
                <a:avLst/>
                <a:gdLst>
                  <a:gd name="T0" fmla="*/ 14 w 518"/>
                  <a:gd name="T1" fmla="*/ 623 h 632"/>
                  <a:gd name="T2" fmla="*/ 0 w 518"/>
                  <a:gd name="T3" fmla="*/ 595 h 632"/>
                  <a:gd name="T4" fmla="*/ 9 w 518"/>
                  <a:gd name="T5" fmla="*/ 567 h 632"/>
                  <a:gd name="T6" fmla="*/ 42 w 518"/>
                  <a:gd name="T7" fmla="*/ 539 h 632"/>
                  <a:gd name="T8" fmla="*/ 126 w 518"/>
                  <a:gd name="T9" fmla="*/ 525 h 632"/>
                  <a:gd name="T10" fmla="*/ 233 w 518"/>
                  <a:gd name="T11" fmla="*/ 534 h 632"/>
                  <a:gd name="T12" fmla="*/ 369 w 518"/>
                  <a:gd name="T13" fmla="*/ 516 h 632"/>
                  <a:gd name="T14" fmla="*/ 453 w 518"/>
                  <a:gd name="T15" fmla="*/ 474 h 632"/>
                  <a:gd name="T16" fmla="*/ 471 w 518"/>
                  <a:gd name="T17" fmla="*/ 451 h 632"/>
                  <a:gd name="T18" fmla="*/ 457 w 518"/>
                  <a:gd name="T19" fmla="*/ 390 h 632"/>
                  <a:gd name="T20" fmla="*/ 420 w 518"/>
                  <a:gd name="T21" fmla="*/ 256 h 632"/>
                  <a:gd name="T22" fmla="*/ 364 w 518"/>
                  <a:gd name="T23" fmla="*/ 177 h 632"/>
                  <a:gd name="T24" fmla="*/ 327 w 518"/>
                  <a:gd name="T25" fmla="*/ 153 h 632"/>
                  <a:gd name="T26" fmla="*/ 322 w 518"/>
                  <a:gd name="T27" fmla="*/ 130 h 632"/>
                  <a:gd name="T28" fmla="*/ 341 w 518"/>
                  <a:gd name="T29" fmla="*/ 121 h 632"/>
                  <a:gd name="T30" fmla="*/ 355 w 518"/>
                  <a:gd name="T31" fmla="*/ 98 h 632"/>
                  <a:gd name="T32" fmla="*/ 327 w 518"/>
                  <a:gd name="T33" fmla="*/ 65 h 632"/>
                  <a:gd name="T34" fmla="*/ 294 w 518"/>
                  <a:gd name="T35" fmla="*/ 70 h 632"/>
                  <a:gd name="T36" fmla="*/ 275 w 518"/>
                  <a:gd name="T37" fmla="*/ 46 h 632"/>
                  <a:gd name="T38" fmla="*/ 299 w 518"/>
                  <a:gd name="T39" fmla="*/ 14 h 632"/>
                  <a:gd name="T40" fmla="*/ 341 w 518"/>
                  <a:gd name="T41" fmla="*/ 0 h 632"/>
                  <a:gd name="T42" fmla="*/ 392 w 518"/>
                  <a:gd name="T43" fmla="*/ 14 h 632"/>
                  <a:gd name="T44" fmla="*/ 411 w 518"/>
                  <a:gd name="T45" fmla="*/ 60 h 632"/>
                  <a:gd name="T46" fmla="*/ 406 w 518"/>
                  <a:gd name="T47" fmla="*/ 121 h 632"/>
                  <a:gd name="T48" fmla="*/ 373 w 518"/>
                  <a:gd name="T49" fmla="*/ 144 h 632"/>
                  <a:gd name="T50" fmla="*/ 411 w 518"/>
                  <a:gd name="T51" fmla="*/ 181 h 632"/>
                  <a:gd name="T52" fmla="*/ 457 w 518"/>
                  <a:gd name="T53" fmla="*/ 237 h 632"/>
                  <a:gd name="T54" fmla="*/ 485 w 518"/>
                  <a:gd name="T55" fmla="*/ 339 h 632"/>
                  <a:gd name="T56" fmla="*/ 518 w 518"/>
                  <a:gd name="T57" fmla="*/ 455 h 632"/>
                  <a:gd name="T58" fmla="*/ 518 w 518"/>
                  <a:gd name="T59" fmla="*/ 502 h 632"/>
                  <a:gd name="T60" fmla="*/ 504 w 518"/>
                  <a:gd name="T61" fmla="*/ 511 h 632"/>
                  <a:gd name="T62" fmla="*/ 420 w 518"/>
                  <a:gd name="T63" fmla="*/ 548 h 632"/>
                  <a:gd name="T64" fmla="*/ 322 w 518"/>
                  <a:gd name="T65" fmla="*/ 576 h 632"/>
                  <a:gd name="T66" fmla="*/ 154 w 518"/>
                  <a:gd name="T67" fmla="*/ 599 h 632"/>
                  <a:gd name="T68" fmla="*/ 56 w 518"/>
                  <a:gd name="T69" fmla="*/ 632 h 632"/>
                  <a:gd name="T70" fmla="*/ 14 w 518"/>
                  <a:gd name="T71" fmla="*/ 623 h 632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518"/>
                  <a:gd name="T109" fmla="*/ 0 h 632"/>
                  <a:gd name="T110" fmla="*/ 518 w 518"/>
                  <a:gd name="T111" fmla="*/ 632 h 632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518" h="632">
                    <a:moveTo>
                      <a:pt x="14" y="623"/>
                    </a:moveTo>
                    <a:lnTo>
                      <a:pt x="0" y="595"/>
                    </a:lnTo>
                    <a:lnTo>
                      <a:pt x="9" y="567"/>
                    </a:lnTo>
                    <a:lnTo>
                      <a:pt x="42" y="539"/>
                    </a:lnTo>
                    <a:lnTo>
                      <a:pt x="126" y="525"/>
                    </a:lnTo>
                    <a:lnTo>
                      <a:pt x="233" y="534"/>
                    </a:lnTo>
                    <a:lnTo>
                      <a:pt x="369" y="516"/>
                    </a:lnTo>
                    <a:lnTo>
                      <a:pt x="453" y="474"/>
                    </a:lnTo>
                    <a:lnTo>
                      <a:pt x="471" y="451"/>
                    </a:lnTo>
                    <a:lnTo>
                      <a:pt x="457" y="390"/>
                    </a:lnTo>
                    <a:lnTo>
                      <a:pt x="420" y="256"/>
                    </a:lnTo>
                    <a:lnTo>
                      <a:pt x="364" y="177"/>
                    </a:lnTo>
                    <a:lnTo>
                      <a:pt x="327" y="153"/>
                    </a:lnTo>
                    <a:lnTo>
                      <a:pt x="322" y="130"/>
                    </a:lnTo>
                    <a:lnTo>
                      <a:pt x="341" y="121"/>
                    </a:lnTo>
                    <a:lnTo>
                      <a:pt x="355" y="98"/>
                    </a:lnTo>
                    <a:lnTo>
                      <a:pt x="327" y="65"/>
                    </a:lnTo>
                    <a:lnTo>
                      <a:pt x="294" y="70"/>
                    </a:lnTo>
                    <a:lnTo>
                      <a:pt x="275" y="46"/>
                    </a:lnTo>
                    <a:lnTo>
                      <a:pt x="299" y="14"/>
                    </a:lnTo>
                    <a:lnTo>
                      <a:pt x="341" y="0"/>
                    </a:lnTo>
                    <a:lnTo>
                      <a:pt x="392" y="14"/>
                    </a:lnTo>
                    <a:lnTo>
                      <a:pt x="411" y="60"/>
                    </a:lnTo>
                    <a:lnTo>
                      <a:pt x="406" y="121"/>
                    </a:lnTo>
                    <a:lnTo>
                      <a:pt x="373" y="144"/>
                    </a:lnTo>
                    <a:lnTo>
                      <a:pt x="411" y="181"/>
                    </a:lnTo>
                    <a:lnTo>
                      <a:pt x="457" y="237"/>
                    </a:lnTo>
                    <a:lnTo>
                      <a:pt x="485" y="339"/>
                    </a:lnTo>
                    <a:lnTo>
                      <a:pt x="518" y="455"/>
                    </a:lnTo>
                    <a:lnTo>
                      <a:pt x="518" y="502"/>
                    </a:lnTo>
                    <a:lnTo>
                      <a:pt x="504" y="511"/>
                    </a:lnTo>
                    <a:lnTo>
                      <a:pt x="420" y="548"/>
                    </a:lnTo>
                    <a:lnTo>
                      <a:pt x="322" y="576"/>
                    </a:lnTo>
                    <a:lnTo>
                      <a:pt x="154" y="599"/>
                    </a:lnTo>
                    <a:lnTo>
                      <a:pt x="56" y="632"/>
                    </a:lnTo>
                    <a:lnTo>
                      <a:pt x="14" y="6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64" name="Freeform 33">
                <a:extLst>
                  <a:ext uri="{FF2B5EF4-FFF2-40B4-BE49-F238E27FC236}">
                    <a16:creationId xmlns:a16="http://schemas.microsoft.com/office/drawing/2014/main" id="{9A7C0F1E-DDBF-430F-B7DB-BAD571386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046"/>
                <a:ext cx="47" cy="86"/>
              </a:xfrm>
              <a:custGeom>
                <a:avLst/>
                <a:gdLst>
                  <a:gd name="T0" fmla="*/ 10 w 47"/>
                  <a:gd name="T1" fmla="*/ 32 h 86"/>
                  <a:gd name="T2" fmla="*/ 28 w 47"/>
                  <a:gd name="T3" fmla="*/ 75 h 86"/>
                  <a:gd name="T4" fmla="*/ 35 w 47"/>
                  <a:gd name="T5" fmla="*/ 86 h 86"/>
                  <a:gd name="T6" fmla="*/ 43 w 47"/>
                  <a:gd name="T7" fmla="*/ 85 h 86"/>
                  <a:gd name="T8" fmla="*/ 47 w 47"/>
                  <a:gd name="T9" fmla="*/ 73 h 86"/>
                  <a:gd name="T10" fmla="*/ 1 w 47"/>
                  <a:gd name="T11" fmla="*/ 0 h 86"/>
                  <a:gd name="T12" fmla="*/ 0 w 47"/>
                  <a:gd name="T13" fmla="*/ 15 h 86"/>
                  <a:gd name="T14" fmla="*/ 10 w 47"/>
                  <a:gd name="T15" fmla="*/ 32 h 8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7"/>
                  <a:gd name="T25" fmla="*/ 0 h 86"/>
                  <a:gd name="T26" fmla="*/ 47 w 47"/>
                  <a:gd name="T27" fmla="*/ 86 h 8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7" h="86">
                    <a:moveTo>
                      <a:pt x="10" y="32"/>
                    </a:moveTo>
                    <a:lnTo>
                      <a:pt x="28" y="75"/>
                    </a:lnTo>
                    <a:lnTo>
                      <a:pt x="35" y="86"/>
                    </a:lnTo>
                    <a:lnTo>
                      <a:pt x="43" y="85"/>
                    </a:lnTo>
                    <a:lnTo>
                      <a:pt x="47" y="73"/>
                    </a:lnTo>
                    <a:lnTo>
                      <a:pt x="1" y="0"/>
                    </a:lnTo>
                    <a:lnTo>
                      <a:pt x="0" y="15"/>
                    </a:lnTo>
                    <a:lnTo>
                      <a:pt x="10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65" name="Freeform 34">
                <a:extLst>
                  <a:ext uri="{FF2B5EF4-FFF2-40B4-BE49-F238E27FC236}">
                    <a16:creationId xmlns:a16="http://schemas.microsoft.com/office/drawing/2014/main" id="{EC10AD91-AD77-437D-80D9-FF400876FD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2" y="1561"/>
                <a:ext cx="551" cy="452"/>
              </a:xfrm>
              <a:custGeom>
                <a:avLst/>
                <a:gdLst>
                  <a:gd name="T0" fmla="*/ 93 w 551"/>
                  <a:gd name="T1" fmla="*/ 345 h 452"/>
                  <a:gd name="T2" fmla="*/ 0 w 551"/>
                  <a:gd name="T3" fmla="*/ 373 h 452"/>
                  <a:gd name="T4" fmla="*/ 9 w 551"/>
                  <a:gd name="T5" fmla="*/ 410 h 452"/>
                  <a:gd name="T6" fmla="*/ 140 w 551"/>
                  <a:gd name="T7" fmla="*/ 345 h 452"/>
                  <a:gd name="T8" fmla="*/ 9 w 551"/>
                  <a:gd name="T9" fmla="*/ 429 h 452"/>
                  <a:gd name="T10" fmla="*/ 23 w 551"/>
                  <a:gd name="T11" fmla="*/ 452 h 452"/>
                  <a:gd name="T12" fmla="*/ 121 w 551"/>
                  <a:gd name="T13" fmla="*/ 382 h 452"/>
                  <a:gd name="T14" fmla="*/ 196 w 551"/>
                  <a:gd name="T15" fmla="*/ 345 h 452"/>
                  <a:gd name="T16" fmla="*/ 313 w 551"/>
                  <a:gd name="T17" fmla="*/ 312 h 452"/>
                  <a:gd name="T18" fmla="*/ 434 w 551"/>
                  <a:gd name="T19" fmla="*/ 312 h 452"/>
                  <a:gd name="T20" fmla="*/ 546 w 551"/>
                  <a:gd name="T21" fmla="*/ 308 h 452"/>
                  <a:gd name="T22" fmla="*/ 551 w 551"/>
                  <a:gd name="T23" fmla="*/ 275 h 452"/>
                  <a:gd name="T24" fmla="*/ 430 w 551"/>
                  <a:gd name="T25" fmla="*/ 284 h 452"/>
                  <a:gd name="T26" fmla="*/ 313 w 551"/>
                  <a:gd name="T27" fmla="*/ 294 h 452"/>
                  <a:gd name="T28" fmla="*/ 196 w 551"/>
                  <a:gd name="T29" fmla="*/ 322 h 452"/>
                  <a:gd name="T30" fmla="*/ 177 w 551"/>
                  <a:gd name="T31" fmla="*/ 326 h 452"/>
                  <a:gd name="T32" fmla="*/ 313 w 551"/>
                  <a:gd name="T33" fmla="*/ 261 h 452"/>
                  <a:gd name="T34" fmla="*/ 448 w 551"/>
                  <a:gd name="T35" fmla="*/ 172 h 452"/>
                  <a:gd name="T36" fmla="*/ 453 w 551"/>
                  <a:gd name="T37" fmla="*/ 140 h 452"/>
                  <a:gd name="T38" fmla="*/ 350 w 551"/>
                  <a:gd name="T39" fmla="*/ 210 h 452"/>
                  <a:gd name="T40" fmla="*/ 224 w 551"/>
                  <a:gd name="T41" fmla="*/ 284 h 452"/>
                  <a:gd name="T42" fmla="*/ 168 w 551"/>
                  <a:gd name="T43" fmla="*/ 303 h 452"/>
                  <a:gd name="T44" fmla="*/ 271 w 551"/>
                  <a:gd name="T45" fmla="*/ 224 h 452"/>
                  <a:gd name="T46" fmla="*/ 332 w 551"/>
                  <a:gd name="T47" fmla="*/ 135 h 452"/>
                  <a:gd name="T48" fmla="*/ 360 w 551"/>
                  <a:gd name="T49" fmla="*/ 47 h 452"/>
                  <a:gd name="T50" fmla="*/ 332 w 551"/>
                  <a:gd name="T51" fmla="*/ 0 h 452"/>
                  <a:gd name="T52" fmla="*/ 318 w 551"/>
                  <a:gd name="T53" fmla="*/ 103 h 452"/>
                  <a:gd name="T54" fmla="*/ 266 w 551"/>
                  <a:gd name="T55" fmla="*/ 196 h 452"/>
                  <a:gd name="T56" fmla="*/ 191 w 551"/>
                  <a:gd name="T57" fmla="*/ 256 h 452"/>
                  <a:gd name="T58" fmla="*/ 93 w 551"/>
                  <a:gd name="T59" fmla="*/ 345 h 452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w 551"/>
                  <a:gd name="T91" fmla="*/ 0 h 452"/>
                  <a:gd name="T92" fmla="*/ 551 w 551"/>
                  <a:gd name="T93" fmla="*/ 452 h 452"/>
                </a:gdLst>
                <a:ahLst/>
                <a:cxnLst>
                  <a:cxn ang="T60">
                    <a:pos x="T0" y="T1"/>
                  </a:cxn>
                  <a:cxn ang="T61">
                    <a:pos x="T2" y="T3"/>
                  </a:cxn>
                  <a:cxn ang="T62">
                    <a:pos x="T4" y="T5"/>
                  </a:cxn>
                  <a:cxn ang="T63">
                    <a:pos x="T6" y="T7"/>
                  </a:cxn>
                  <a:cxn ang="T64">
                    <a:pos x="T8" y="T9"/>
                  </a:cxn>
                  <a:cxn ang="T65">
                    <a:pos x="T10" y="T11"/>
                  </a:cxn>
                  <a:cxn ang="T66">
                    <a:pos x="T12" y="T13"/>
                  </a:cxn>
                  <a:cxn ang="T67">
                    <a:pos x="T14" y="T15"/>
                  </a:cxn>
                  <a:cxn ang="T68">
                    <a:pos x="T16" y="T17"/>
                  </a:cxn>
                  <a:cxn ang="T69">
                    <a:pos x="T18" y="T19"/>
                  </a:cxn>
                  <a:cxn ang="T70">
                    <a:pos x="T20" y="T21"/>
                  </a:cxn>
                  <a:cxn ang="T71">
                    <a:pos x="T22" y="T23"/>
                  </a:cxn>
                  <a:cxn ang="T72">
                    <a:pos x="T24" y="T25"/>
                  </a:cxn>
                  <a:cxn ang="T73">
                    <a:pos x="T26" y="T27"/>
                  </a:cxn>
                  <a:cxn ang="T74">
                    <a:pos x="T28" y="T29"/>
                  </a:cxn>
                  <a:cxn ang="T75">
                    <a:pos x="T30" y="T31"/>
                  </a:cxn>
                  <a:cxn ang="T76">
                    <a:pos x="T32" y="T33"/>
                  </a:cxn>
                  <a:cxn ang="T77">
                    <a:pos x="T34" y="T35"/>
                  </a:cxn>
                  <a:cxn ang="T78">
                    <a:pos x="T36" y="T37"/>
                  </a:cxn>
                  <a:cxn ang="T79">
                    <a:pos x="T38" y="T39"/>
                  </a:cxn>
                  <a:cxn ang="T80">
                    <a:pos x="T40" y="T41"/>
                  </a:cxn>
                  <a:cxn ang="T81">
                    <a:pos x="T42" y="T43"/>
                  </a:cxn>
                  <a:cxn ang="T82">
                    <a:pos x="T44" y="T45"/>
                  </a:cxn>
                  <a:cxn ang="T83">
                    <a:pos x="T46" y="T47"/>
                  </a:cxn>
                  <a:cxn ang="T84">
                    <a:pos x="T48" y="T49"/>
                  </a:cxn>
                  <a:cxn ang="T85">
                    <a:pos x="T50" y="T51"/>
                  </a:cxn>
                  <a:cxn ang="T86">
                    <a:pos x="T52" y="T53"/>
                  </a:cxn>
                  <a:cxn ang="T87">
                    <a:pos x="T54" y="T55"/>
                  </a:cxn>
                  <a:cxn ang="T88">
                    <a:pos x="T56" y="T57"/>
                  </a:cxn>
                  <a:cxn ang="T89">
                    <a:pos x="T58" y="T59"/>
                  </a:cxn>
                </a:cxnLst>
                <a:rect l="T90" t="T91" r="T92" b="T93"/>
                <a:pathLst>
                  <a:path w="551" h="452">
                    <a:moveTo>
                      <a:pt x="93" y="345"/>
                    </a:moveTo>
                    <a:lnTo>
                      <a:pt x="0" y="373"/>
                    </a:lnTo>
                    <a:lnTo>
                      <a:pt x="9" y="410"/>
                    </a:lnTo>
                    <a:lnTo>
                      <a:pt x="140" y="345"/>
                    </a:lnTo>
                    <a:lnTo>
                      <a:pt x="9" y="429"/>
                    </a:lnTo>
                    <a:lnTo>
                      <a:pt x="23" y="452"/>
                    </a:lnTo>
                    <a:lnTo>
                      <a:pt x="121" y="382"/>
                    </a:lnTo>
                    <a:lnTo>
                      <a:pt x="196" y="345"/>
                    </a:lnTo>
                    <a:lnTo>
                      <a:pt x="313" y="312"/>
                    </a:lnTo>
                    <a:lnTo>
                      <a:pt x="434" y="312"/>
                    </a:lnTo>
                    <a:lnTo>
                      <a:pt x="546" y="308"/>
                    </a:lnTo>
                    <a:lnTo>
                      <a:pt x="551" y="275"/>
                    </a:lnTo>
                    <a:lnTo>
                      <a:pt x="430" y="284"/>
                    </a:lnTo>
                    <a:lnTo>
                      <a:pt x="313" y="294"/>
                    </a:lnTo>
                    <a:lnTo>
                      <a:pt x="196" y="322"/>
                    </a:lnTo>
                    <a:lnTo>
                      <a:pt x="177" y="326"/>
                    </a:lnTo>
                    <a:lnTo>
                      <a:pt x="313" y="261"/>
                    </a:lnTo>
                    <a:lnTo>
                      <a:pt x="448" y="172"/>
                    </a:lnTo>
                    <a:lnTo>
                      <a:pt x="453" y="140"/>
                    </a:lnTo>
                    <a:lnTo>
                      <a:pt x="350" y="210"/>
                    </a:lnTo>
                    <a:lnTo>
                      <a:pt x="224" y="284"/>
                    </a:lnTo>
                    <a:lnTo>
                      <a:pt x="168" y="303"/>
                    </a:lnTo>
                    <a:lnTo>
                      <a:pt x="271" y="224"/>
                    </a:lnTo>
                    <a:lnTo>
                      <a:pt x="332" y="135"/>
                    </a:lnTo>
                    <a:lnTo>
                      <a:pt x="360" y="47"/>
                    </a:lnTo>
                    <a:lnTo>
                      <a:pt x="332" y="0"/>
                    </a:lnTo>
                    <a:lnTo>
                      <a:pt x="318" y="103"/>
                    </a:lnTo>
                    <a:lnTo>
                      <a:pt x="266" y="196"/>
                    </a:lnTo>
                    <a:lnTo>
                      <a:pt x="191" y="256"/>
                    </a:lnTo>
                    <a:lnTo>
                      <a:pt x="93" y="345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66" name="Freeform 35">
                <a:extLst>
                  <a:ext uri="{FF2B5EF4-FFF2-40B4-BE49-F238E27FC236}">
                    <a16:creationId xmlns:a16="http://schemas.microsoft.com/office/drawing/2014/main" id="{34628D0E-E7BE-49A2-9BFA-257994942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056"/>
                <a:ext cx="31" cy="92"/>
              </a:xfrm>
              <a:custGeom>
                <a:avLst/>
                <a:gdLst>
                  <a:gd name="T0" fmla="*/ 16 w 31"/>
                  <a:gd name="T1" fmla="*/ 32 h 92"/>
                  <a:gd name="T2" fmla="*/ 6 w 31"/>
                  <a:gd name="T3" fmla="*/ 77 h 92"/>
                  <a:gd name="T4" fmla="*/ 0 w 31"/>
                  <a:gd name="T5" fmla="*/ 87 h 92"/>
                  <a:gd name="T6" fmla="*/ 9 w 31"/>
                  <a:gd name="T7" fmla="*/ 92 h 92"/>
                  <a:gd name="T8" fmla="*/ 22 w 31"/>
                  <a:gd name="T9" fmla="*/ 85 h 92"/>
                  <a:gd name="T10" fmla="*/ 31 w 31"/>
                  <a:gd name="T11" fmla="*/ 0 h 92"/>
                  <a:gd name="T12" fmla="*/ 19 w 31"/>
                  <a:gd name="T13" fmla="*/ 12 h 92"/>
                  <a:gd name="T14" fmla="*/ 16 w 31"/>
                  <a:gd name="T15" fmla="*/ 3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31"/>
                  <a:gd name="T25" fmla="*/ 0 h 92"/>
                  <a:gd name="T26" fmla="*/ 31 w 31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31" h="92">
                    <a:moveTo>
                      <a:pt x="16" y="32"/>
                    </a:moveTo>
                    <a:lnTo>
                      <a:pt x="6" y="77"/>
                    </a:lnTo>
                    <a:lnTo>
                      <a:pt x="0" y="87"/>
                    </a:lnTo>
                    <a:lnTo>
                      <a:pt x="9" y="92"/>
                    </a:lnTo>
                    <a:lnTo>
                      <a:pt x="22" y="85"/>
                    </a:lnTo>
                    <a:lnTo>
                      <a:pt x="31" y="0"/>
                    </a:lnTo>
                    <a:lnTo>
                      <a:pt x="19" y="12"/>
                    </a:lnTo>
                    <a:lnTo>
                      <a:pt x="16" y="3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67" name="Freeform 36">
                <a:extLst>
                  <a:ext uri="{FF2B5EF4-FFF2-40B4-BE49-F238E27FC236}">
                    <a16:creationId xmlns:a16="http://schemas.microsoft.com/office/drawing/2014/main" id="{25ACA966-EC88-4B7A-B69A-981BDAC5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8" y="1812"/>
                <a:ext cx="27" cy="92"/>
              </a:xfrm>
              <a:custGeom>
                <a:avLst/>
                <a:gdLst>
                  <a:gd name="T0" fmla="*/ 17 w 27"/>
                  <a:gd name="T1" fmla="*/ 62 h 92"/>
                  <a:gd name="T2" fmla="*/ 7 w 27"/>
                  <a:gd name="T3" fmla="*/ 17 h 92"/>
                  <a:gd name="T4" fmla="*/ 0 w 27"/>
                  <a:gd name="T5" fmla="*/ 5 h 92"/>
                  <a:gd name="T6" fmla="*/ 14 w 27"/>
                  <a:gd name="T7" fmla="*/ 0 h 92"/>
                  <a:gd name="T8" fmla="*/ 27 w 27"/>
                  <a:gd name="T9" fmla="*/ 7 h 92"/>
                  <a:gd name="T10" fmla="*/ 24 w 27"/>
                  <a:gd name="T11" fmla="*/ 92 h 92"/>
                  <a:gd name="T12" fmla="*/ 14 w 27"/>
                  <a:gd name="T13" fmla="*/ 80 h 92"/>
                  <a:gd name="T14" fmla="*/ 17 w 27"/>
                  <a:gd name="T15" fmla="*/ 62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27"/>
                  <a:gd name="T25" fmla="*/ 0 h 92"/>
                  <a:gd name="T26" fmla="*/ 27 w 27"/>
                  <a:gd name="T27" fmla="*/ 92 h 9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27" h="92">
                    <a:moveTo>
                      <a:pt x="17" y="62"/>
                    </a:moveTo>
                    <a:lnTo>
                      <a:pt x="7" y="17"/>
                    </a:lnTo>
                    <a:lnTo>
                      <a:pt x="0" y="5"/>
                    </a:lnTo>
                    <a:lnTo>
                      <a:pt x="14" y="0"/>
                    </a:lnTo>
                    <a:lnTo>
                      <a:pt x="27" y="7"/>
                    </a:lnTo>
                    <a:lnTo>
                      <a:pt x="24" y="92"/>
                    </a:lnTo>
                    <a:lnTo>
                      <a:pt x="14" y="80"/>
                    </a:lnTo>
                    <a:lnTo>
                      <a:pt x="17" y="6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68" name="Freeform 37">
                <a:extLst>
                  <a:ext uri="{FF2B5EF4-FFF2-40B4-BE49-F238E27FC236}">
                    <a16:creationId xmlns:a16="http://schemas.microsoft.com/office/drawing/2014/main" id="{C7AF7D1B-CC4D-4E85-A40F-2B048E2A1C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8" y="1831"/>
                <a:ext cx="66" cy="73"/>
              </a:xfrm>
              <a:custGeom>
                <a:avLst/>
                <a:gdLst>
                  <a:gd name="T0" fmla="*/ 40 w 66"/>
                  <a:gd name="T1" fmla="*/ 50 h 73"/>
                  <a:gd name="T2" fmla="*/ 8 w 66"/>
                  <a:gd name="T3" fmla="*/ 15 h 73"/>
                  <a:gd name="T4" fmla="*/ 0 w 66"/>
                  <a:gd name="T5" fmla="*/ 8 h 73"/>
                  <a:gd name="T6" fmla="*/ 3 w 66"/>
                  <a:gd name="T7" fmla="*/ 0 h 73"/>
                  <a:gd name="T8" fmla="*/ 18 w 66"/>
                  <a:gd name="T9" fmla="*/ 3 h 73"/>
                  <a:gd name="T10" fmla="*/ 66 w 66"/>
                  <a:gd name="T11" fmla="*/ 73 h 73"/>
                  <a:gd name="T12" fmla="*/ 53 w 66"/>
                  <a:gd name="T13" fmla="*/ 68 h 73"/>
                  <a:gd name="T14" fmla="*/ 40 w 66"/>
                  <a:gd name="T15" fmla="*/ 50 h 7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6"/>
                  <a:gd name="T25" fmla="*/ 0 h 73"/>
                  <a:gd name="T26" fmla="*/ 66 w 66"/>
                  <a:gd name="T27" fmla="*/ 73 h 73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6" h="73">
                    <a:moveTo>
                      <a:pt x="40" y="50"/>
                    </a:moveTo>
                    <a:lnTo>
                      <a:pt x="8" y="15"/>
                    </a:lnTo>
                    <a:lnTo>
                      <a:pt x="0" y="8"/>
                    </a:lnTo>
                    <a:lnTo>
                      <a:pt x="3" y="0"/>
                    </a:lnTo>
                    <a:lnTo>
                      <a:pt x="18" y="3"/>
                    </a:lnTo>
                    <a:lnTo>
                      <a:pt x="66" y="73"/>
                    </a:lnTo>
                    <a:lnTo>
                      <a:pt x="53" y="68"/>
                    </a:lnTo>
                    <a:lnTo>
                      <a:pt x="40" y="50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69" name="Freeform 38">
                <a:extLst>
                  <a:ext uri="{FF2B5EF4-FFF2-40B4-BE49-F238E27FC236}">
                    <a16:creationId xmlns:a16="http://schemas.microsoft.com/office/drawing/2014/main" id="{594BC7E0-31E1-4C2B-A421-11514D622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819"/>
                <a:ext cx="421" cy="670"/>
              </a:xfrm>
              <a:custGeom>
                <a:avLst/>
                <a:gdLst>
                  <a:gd name="T0" fmla="*/ 64 w 421"/>
                  <a:gd name="T1" fmla="*/ 299 h 670"/>
                  <a:gd name="T2" fmla="*/ 191 w 421"/>
                  <a:gd name="T3" fmla="*/ 378 h 670"/>
                  <a:gd name="T4" fmla="*/ 308 w 421"/>
                  <a:gd name="T5" fmla="*/ 468 h 670"/>
                  <a:gd name="T6" fmla="*/ 393 w 421"/>
                  <a:gd name="T7" fmla="*/ 563 h 670"/>
                  <a:gd name="T8" fmla="*/ 421 w 421"/>
                  <a:gd name="T9" fmla="*/ 607 h 670"/>
                  <a:gd name="T10" fmla="*/ 414 w 421"/>
                  <a:gd name="T11" fmla="*/ 649 h 670"/>
                  <a:gd name="T12" fmla="*/ 386 w 421"/>
                  <a:gd name="T13" fmla="*/ 670 h 670"/>
                  <a:gd name="T14" fmla="*/ 332 w 421"/>
                  <a:gd name="T15" fmla="*/ 670 h 670"/>
                  <a:gd name="T16" fmla="*/ 294 w 421"/>
                  <a:gd name="T17" fmla="*/ 591 h 670"/>
                  <a:gd name="T18" fmla="*/ 233 w 421"/>
                  <a:gd name="T19" fmla="*/ 503 h 670"/>
                  <a:gd name="T20" fmla="*/ 148 w 421"/>
                  <a:gd name="T21" fmla="*/ 427 h 670"/>
                  <a:gd name="T22" fmla="*/ 61 w 421"/>
                  <a:gd name="T23" fmla="*/ 348 h 670"/>
                  <a:gd name="T24" fmla="*/ 5 w 421"/>
                  <a:gd name="T25" fmla="*/ 313 h 670"/>
                  <a:gd name="T26" fmla="*/ 0 w 421"/>
                  <a:gd name="T27" fmla="*/ 287 h 670"/>
                  <a:gd name="T28" fmla="*/ 28 w 421"/>
                  <a:gd name="T29" fmla="*/ 230 h 670"/>
                  <a:gd name="T30" fmla="*/ 96 w 421"/>
                  <a:gd name="T31" fmla="*/ 155 h 670"/>
                  <a:gd name="T32" fmla="*/ 202 w 421"/>
                  <a:gd name="T33" fmla="*/ 104 h 670"/>
                  <a:gd name="T34" fmla="*/ 289 w 421"/>
                  <a:gd name="T35" fmla="*/ 83 h 670"/>
                  <a:gd name="T36" fmla="*/ 289 w 421"/>
                  <a:gd name="T37" fmla="*/ 37 h 670"/>
                  <a:gd name="T38" fmla="*/ 346 w 421"/>
                  <a:gd name="T39" fmla="*/ 0 h 670"/>
                  <a:gd name="T40" fmla="*/ 395 w 421"/>
                  <a:gd name="T41" fmla="*/ 0 h 670"/>
                  <a:gd name="T42" fmla="*/ 402 w 421"/>
                  <a:gd name="T43" fmla="*/ 21 h 670"/>
                  <a:gd name="T44" fmla="*/ 381 w 421"/>
                  <a:gd name="T45" fmla="*/ 42 h 670"/>
                  <a:gd name="T46" fmla="*/ 346 w 421"/>
                  <a:gd name="T47" fmla="*/ 42 h 670"/>
                  <a:gd name="T48" fmla="*/ 332 w 421"/>
                  <a:gd name="T49" fmla="*/ 72 h 670"/>
                  <a:gd name="T50" fmla="*/ 329 w 421"/>
                  <a:gd name="T51" fmla="*/ 121 h 670"/>
                  <a:gd name="T52" fmla="*/ 303 w 421"/>
                  <a:gd name="T53" fmla="*/ 121 h 670"/>
                  <a:gd name="T54" fmla="*/ 273 w 421"/>
                  <a:gd name="T55" fmla="*/ 118 h 670"/>
                  <a:gd name="T56" fmla="*/ 202 w 421"/>
                  <a:gd name="T57" fmla="*/ 141 h 670"/>
                  <a:gd name="T58" fmla="*/ 132 w 421"/>
                  <a:gd name="T59" fmla="*/ 183 h 670"/>
                  <a:gd name="T60" fmla="*/ 82 w 421"/>
                  <a:gd name="T61" fmla="*/ 239 h 670"/>
                  <a:gd name="T62" fmla="*/ 64 w 421"/>
                  <a:gd name="T63" fmla="*/ 299 h 670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421"/>
                  <a:gd name="T97" fmla="*/ 0 h 670"/>
                  <a:gd name="T98" fmla="*/ 421 w 421"/>
                  <a:gd name="T99" fmla="*/ 670 h 670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421" h="670">
                    <a:moveTo>
                      <a:pt x="64" y="299"/>
                    </a:moveTo>
                    <a:lnTo>
                      <a:pt x="191" y="378"/>
                    </a:lnTo>
                    <a:lnTo>
                      <a:pt x="308" y="468"/>
                    </a:lnTo>
                    <a:lnTo>
                      <a:pt x="393" y="563"/>
                    </a:lnTo>
                    <a:lnTo>
                      <a:pt x="421" y="607"/>
                    </a:lnTo>
                    <a:lnTo>
                      <a:pt x="414" y="649"/>
                    </a:lnTo>
                    <a:lnTo>
                      <a:pt x="386" y="670"/>
                    </a:lnTo>
                    <a:lnTo>
                      <a:pt x="332" y="670"/>
                    </a:lnTo>
                    <a:lnTo>
                      <a:pt x="294" y="591"/>
                    </a:lnTo>
                    <a:lnTo>
                      <a:pt x="233" y="503"/>
                    </a:lnTo>
                    <a:lnTo>
                      <a:pt x="148" y="427"/>
                    </a:lnTo>
                    <a:lnTo>
                      <a:pt x="61" y="348"/>
                    </a:lnTo>
                    <a:lnTo>
                      <a:pt x="5" y="313"/>
                    </a:lnTo>
                    <a:lnTo>
                      <a:pt x="0" y="287"/>
                    </a:lnTo>
                    <a:lnTo>
                      <a:pt x="28" y="230"/>
                    </a:lnTo>
                    <a:lnTo>
                      <a:pt x="96" y="155"/>
                    </a:lnTo>
                    <a:lnTo>
                      <a:pt x="202" y="104"/>
                    </a:lnTo>
                    <a:lnTo>
                      <a:pt x="289" y="83"/>
                    </a:lnTo>
                    <a:lnTo>
                      <a:pt x="289" y="37"/>
                    </a:lnTo>
                    <a:lnTo>
                      <a:pt x="346" y="0"/>
                    </a:lnTo>
                    <a:lnTo>
                      <a:pt x="395" y="0"/>
                    </a:lnTo>
                    <a:lnTo>
                      <a:pt x="402" y="21"/>
                    </a:lnTo>
                    <a:lnTo>
                      <a:pt x="381" y="42"/>
                    </a:lnTo>
                    <a:lnTo>
                      <a:pt x="346" y="42"/>
                    </a:lnTo>
                    <a:lnTo>
                      <a:pt x="332" y="72"/>
                    </a:lnTo>
                    <a:lnTo>
                      <a:pt x="329" y="121"/>
                    </a:lnTo>
                    <a:lnTo>
                      <a:pt x="303" y="121"/>
                    </a:lnTo>
                    <a:lnTo>
                      <a:pt x="273" y="118"/>
                    </a:lnTo>
                    <a:lnTo>
                      <a:pt x="202" y="141"/>
                    </a:lnTo>
                    <a:lnTo>
                      <a:pt x="132" y="183"/>
                    </a:lnTo>
                    <a:lnTo>
                      <a:pt x="82" y="239"/>
                    </a:lnTo>
                    <a:lnTo>
                      <a:pt x="64" y="29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70" name="Freeform 39">
                <a:extLst>
                  <a:ext uri="{FF2B5EF4-FFF2-40B4-BE49-F238E27FC236}">
                    <a16:creationId xmlns:a16="http://schemas.microsoft.com/office/drawing/2014/main" id="{16399633-E524-439C-9AC4-D20946DC9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0" y="1551"/>
                <a:ext cx="346" cy="396"/>
              </a:xfrm>
              <a:custGeom>
                <a:avLst/>
                <a:gdLst>
                  <a:gd name="T0" fmla="*/ 292 w 346"/>
                  <a:gd name="T1" fmla="*/ 288 h 396"/>
                  <a:gd name="T2" fmla="*/ 346 w 346"/>
                  <a:gd name="T3" fmla="*/ 340 h 396"/>
                  <a:gd name="T4" fmla="*/ 334 w 346"/>
                  <a:gd name="T5" fmla="*/ 359 h 396"/>
                  <a:gd name="T6" fmla="*/ 278 w 346"/>
                  <a:gd name="T7" fmla="*/ 312 h 396"/>
                  <a:gd name="T8" fmla="*/ 271 w 346"/>
                  <a:gd name="T9" fmla="*/ 316 h 396"/>
                  <a:gd name="T10" fmla="*/ 318 w 346"/>
                  <a:gd name="T11" fmla="*/ 375 h 396"/>
                  <a:gd name="T12" fmla="*/ 304 w 346"/>
                  <a:gd name="T13" fmla="*/ 396 h 396"/>
                  <a:gd name="T14" fmla="*/ 254 w 346"/>
                  <a:gd name="T15" fmla="*/ 333 h 396"/>
                  <a:gd name="T16" fmla="*/ 214 w 346"/>
                  <a:gd name="T17" fmla="*/ 309 h 396"/>
                  <a:gd name="T18" fmla="*/ 108 w 346"/>
                  <a:gd name="T19" fmla="*/ 260 h 396"/>
                  <a:gd name="T20" fmla="*/ 52 w 346"/>
                  <a:gd name="T21" fmla="*/ 246 h 396"/>
                  <a:gd name="T22" fmla="*/ 49 w 346"/>
                  <a:gd name="T23" fmla="*/ 218 h 396"/>
                  <a:gd name="T24" fmla="*/ 141 w 346"/>
                  <a:gd name="T25" fmla="*/ 241 h 396"/>
                  <a:gd name="T26" fmla="*/ 221 w 346"/>
                  <a:gd name="T27" fmla="*/ 281 h 396"/>
                  <a:gd name="T28" fmla="*/ 247 w 346"/>
                  <a:gd name="T29" fmla="*/ 302 h 396"/>
                  <a:gd name="T30" fmla="*/ 179 w 346"/>
                  <a:gd name="T31" fmla="*/ 232 h 396"/>
                  <a:gd name="T32" fmla="*/ 64 w 346"/>
                  <a:gd name="T33" fmla="*/ 162 h 396"/>
                  <a:gd name="T34" fmla="*/ 0 w 346"/>
                  <a:gd name="T35" fmla="*/ 129 h 396"/>
                  <a:gd name="T36" fmla="*/ 7 w 346"/>
                  <a:gd name="T37" fmla="*/ 108 h 396"/>
                  <a:gd name="T38" fmla="*/ 56 w 346"/>
                  <a:gd name="T39" fmla="*/ 129 h 396"/>
                  <a:gd name="T40" fmla="*/ 148 w 346"/>
                  <a:gd name="T41" fmla="*/ 183 h 396"/>
                  <a:gd name="T42" fmla="*/ 219 w 346"/>
                  <a:gd name="T43" fmla="*/ 232 h 396"/>
                  <a:gd name="T44" fmla="*/ 268 w 346"/>
                  <a:gd name="T45" fmla="*/ 284 h 396"/>
                  <a:gd name="T46" fmla="*/ 193 w 346"/>
                  <a:gd name="T47" fmla="*/ 176 h 396"/>
                  <a:gd name="T48" fmla="*/ 141 w 346"/>
                  <a:gd name="T49" fmla="*/ 84 h 396"/>
                  <a:gd name="T50" fmla="*/ 122 w 346"/>
                  <a:gd name="T51" fmla="*/ 0 h 396"/>
                  <a:gd name="T52" fmla="*/ 148 w 346"/>
                  <a:gd name="T53" fmla="*/ 0 h 396"/>
                  <a:gd name="T54" fmla="*/ 165 w 346"/>
                  <a:gd name="T55" fmla="*/ 73 h 396"/>
                  <a:gd name="T56" fmla="*/ 226 w 346"/>
                  <a:gd name="T57" fmla="*/ 178 h 396"/>
                  <a:gd name="T58" fmla="*/ 268 w 346"/>
                  <a:gd name="T59" fmla="*/ 246 h 396"/>
                  <a:gd name="T60" fmla="*/ 292 w 346"/>
                  <a:gd name="T61" fmla="*/ 288 h 39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w 346"/>
                  <a:gd name="T94" fmla="*/ 0 h 396"/>
                  <a:gd name="T95" fmla="*/ 346 w 346"/>
                  <a:gd name="T96" fmla="*/ 396 h 396"/>
                </a:gdLst>
                <a:ahLst/>
                <a:cxnLst>
                  <a:cxn ang="T62">
                    <a:pos x="T0" y="T1"/>
                  </a:cxn>
                  <a:cxn ang="T63">
                    <a:pos x="T2" y="T3"/>
                  </a:cxn>
                  <a:cxn ang="T64">
                    <a:pos x="T4" y="T5"/>
                  </a:cxn>
                  <a:cxn ang="T65">
                    <a:pos x="T6" y="T7"/>
                  </a:cxn>
                  <a:cxn ang="T66">
                    <a:pos x="T8" y="T9"/>
                  </a:cxn>
                  <a:cxn ang="T67">
                    <a:pos x="T10" y="T11"/>
                  </a:cxn>
                  <a:cxn ang="T68">
                    <a:pos x="T12" y="T13"/>
                  </a:cxn>
                  <a:cxn ang="T69">
                    <a:pos x="T14" y="T15"/>
                  </a:cxn>
                  <a:cxn ang="T70">
                    <a:pos x="T16" y="T17"/>
                  </a:cxn>
                  <a:cxn ang="T71">
                    <a:pos x="T18" y="T19"/>
                  </a:cxn>
                  <a:cxn ang="T72">
                    <a:pos x="T20" y="T21"/>
                  </a:cxn>
                  <a:cxn ang="T73">
                    <a:pos x="T22" y="T23"/>
                  </a:cxn>
                  <a:cxn ang="T74">
                    <a:pos x="T24" y="T25"/>
                  </a:cxn>
                  <a:cxn ang="T75">
                    <a:pos x="T26" y="T27"/>
                  </a:cxn>
                  <a:cxn ang="T76">
                    <a:pos x="T28" y="T29"/>
                  </a:cxn>
                  <a:cxn ang="T77">
                    <a:pos x="T30" y="T31"/>
                  </a:cxn>
                  <a:cxn ang="T78">
                    <a:pos x="T32" y="T33"/>
                  </a:cxn>
                  <a:cxn ang="T79">
                    <a:pos x="T34" y="T35"/>
                  </a:cxn>
                  <a:cxn ang="T80">
                    <a:pos x="T36" y="T37"/>
                  </a:cxn>
                  <a:cxn ang="T81">
                    <a:pos x="T38" y="T39"/>
                  </a:cxn>
                  <a:cxn ang="T82">
                    <a:pos x="T40" y="T41"/>
                  </a:cxn>
                  <a:cxn ang="T83">
                    <a:pos x="T42" y="T43"/>
                  </a:cxn>
                  <a:cxn ang="T84">
                    <a:pos x="T44" y="T45"/>
                  </a:cxn>
                  <a:cxn ang="T85">
                    <a:pos x="T46" y="T47"/>
                  </a:cxn>
                  <a:cxn ang="T86">
                    <a:pos x="T48" y="T49"/>
                  </a:cxn>
                  <a:cxn ang="T87">
                    <a:pos x="T50" y="T51"/>
                  </a:cxn>
                  <a:cxn ang="T88">
                    <a:pos x="T52" y="T53"/>
                  </a:cxn>
                  <a:cxn ang="T89">
                    <a:pos x="T54" y="T55"/>
                  </a:cxn>
                  <a:cxn ang="T90">
                    <a:pos x="T56" y="T57"/>
                  </a:cxn>
                  <a:cxn ang="T91">
                    <a:pos x="T58" y="T59"/>
                  </a:cxn>
                  <a:cxn ang="T92">
                    <a:pos x="T60" y="T61"/>
                  </a:cxn>
                </a:cxnLst>
                <a:rect l="T93" t="T94" r="T95" b="T96"/>
                <a:pathLst>
                  <a:path w="346" h="396">
                    <a:moveTo>
                      <a:pt x="292" y="288"/>
                    </a:moveTo>
                    <a:lnTo>
                      <a:pt x="346" y="340"/>
                    </a:lnTo>
                    <a:lnTo>
                      <a:pt x="334" y="359"/>
                    </a:lnTo>
                    <a:lnTo>
                      <a:pt x="278" y="312"/>
                    </a:lnTo>
                    <a:lnTo>
                      <a:pt x="271" y="316"/>
                    </a:lnTo>
                    <a:lnTo>
                      <a:pt x="318" y="375"/>
                    </a:lnTo>
                    <a:lnTo>
                      <a:pt x="304" y="396"/>
                    </a:lnTo>
                    <a:lnTo>
                      <a:pt x="254" y="333"/>
                    </a:lnTo>
                    <a:lnTo>
                      <a:pt x="214" y="309"/>
                    </a:lnTo>
                    <a:lnTo>
                      <a:pt x="108" y="260"/>
                    </a:lnTo>
                    <a:lnTo>
                      <a:pt x="52" y="246"/>
                    </a:lnTo>
                    <a:lnTo>
                      <a:pt x="49" y="218"/>
                    </a:lnTo>
                    <a:lnTo>
                      <a:pt x="141" y="241"/>
                    </a:lnTo>
                    <a:lnTo>
                      <a:pt x="221" y="281"/>
                    </a:lnTo>
                    <a:lnTo>
                      <a:pt x="247" y="302"/>
                    </a:lnTo>
                    <a:lnTo>
                      <a:pt x="179" y="232"/>
                    </a:lnTo>
                    <a:lnTo>
                      <a:pt x="64" y="162"/>
                    </a:lnTo>
                    <a:lnTo>
                      <a:pt x="0" y="129"/>
                    </a:lnTo>
                    <a:lnTo>
                      <a:pt x="7" y="108"/>
                    </a:lnTo>
                    <a:lnTo>
                      <a:pt x="56" y="129"/>
                    </a:lnTo>
                    <a:lnTo>
                      <a:pt x="148" y="183"/>
                    </a:lnTo>
                    <a:lnTo>
                      <a:pt x="219" y="232"/>
                    </a:lnTo>
                    <a:lnTo>
                      <a:pt x="268" y="284"/>
                    </a:lnTo>
                    <a:lnTo>
                      <a:pt x="193" y="176"/>
                    </a:lnTo>
                    <a:lnTo>
                      <a:pt x="141" y="84"/>
                    </a:lnTo>
                    <a:lnTo>
                      <a:pt x="122" y="0"/>
                    </a:lnTo>
                    <a:lnTo>
                      <a:pt x="148" y="0"/>
                    </a:lnTo>
                    <a:lnTo>
                      <a:pt x="165" y="73"/>
                    </a:lnTo>
                    <a:lnTo>
                      <a:pt x="226" y="178"/>
                    </a:lnTo>
                    <a:lnTo>
                      <a:pt x="268" y="246"/>
                    </a:lnTo>
                    <a:lnTo>
                      <a:pt x="292" y="28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71" name="Freeform 40">
                <a:extLst>
                  <a:ext uri="{FF2B5EF4-FFF2-40B4-BE49-F238E27FC236}">
                    <a16:creationId xmlns:a16="http://schemas.microsoft.com/office/drawing/2014/main" id="{8F8448A8-0003-441F-9F89-394D2C619C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0" y="1821"/>
                <a:ext cx="67" cy="75"/>
              </a:xfrm>
              <a:custGeom>
                <a:avLst/>
                <a:gdLst>
                  <a:gd name="T0" fmla="*/ 21 w 67"/>
                  <a:gd name="T1" fmla="*/ 52 h 75"/>
                  <a:gd name="T2" fmla="*/ 49 w 67"/>
                  <a:gd name="T3" fmla="*/ 16 h 75"/>
                  <a:gd name="T4" fmla="*/ 54 w 67"/>
                  <a:gd name="T5" fmla="*/ 0 h 75"/>
                  <a:gd name="T6" fmla="*/ 64 w 67"/>
                  <a:gd name="T7" fmla="*/ 5 h 75"/>
                  <a:gd name="T8" fmla="*/ 67 w 67"/>
                  <a:gd name="T9" fmla="*/ 18 h 75"/>
                  <a:gd name="T10" fmla="*/ 0 w 67"/>
                  <a:gd name="T11" fmla="*/ 75 h 75"/>
                  <a:gd name="T12" fmla="*/ 5 w 67"/>
                  <a:gd name="T13" fmla="*/ 59 h 75"/>
                  <a:gd name="T14" fmla="*/ 21 w 67"/>
                  <a:gd name="T15" fmla="*/ 52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"/>
                  <a:gd name="T25" fmla="*/ 0 h 75"/>
                  <a:gd name="T26" fmla="*/ 67 w 67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" h="75">
                    <a:moveTo>
                      <a:pt x="21" y="52"/>
                    </a:moveTo>
                    <a:lnTo>
                      <a:pt x="49" y="16"/>
                    </a:lnTo>
                    <a:lnTo>
                      <a:pt x="54" y="0"/>
                    </a:lnTo>
                    <a:lnTo>
                      <a:pt x="64" y="5"/>
                    </a:lnTo>
                    <a:lnTo>
                      <a:pt x="67" y="18"/>
                    </a:lnTo>
                    <a:lnTo>
                      <a:pt x="0" y="75"/>
                    </a:lnTo>
                    <a:lnTo>
                      <a:pt x="5" y="59"/>
                    </a:lnTo>
                    <a:lnTo>
                      <a:pt x="21" y="52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72" name="Freeform 41">
                <a:extLst>
                  <a:ext uri="{FF2B5EF4-FFF2-40B4-BE49-F238E27FC236}">
                    <a16:creationId xmlns:a16="http://schemas.microsoft.com/office/drawing/2014/main" id="{B535F6F3-7A3B-4EFF-A45A-6F21DF35B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1782"/>
                <a:ext cx="41" cy="89"/>
              </a:xfrm>
              <a:custGeom>
                <a:avLst/>
                <a:gdLst>
                  <a:gd name="T0" fmla="*/ 15 w 41"/>
                  <a:gd name="T1" fmla="*/ 59 h 89"/>
                  <a:gd name="T2" fmla="*/ 21 w 41"/>
                  <a:gd name="T3" fmla="*/ 17 h 89"/>
                  <a:gd name="T4" fmla="*/ 18 w 41"/>
                  <a:gd name="T5" fmla="*/ 2 h 89"/>
                  <a:gd name="T6" fmla="*/ 32 w 41"/>
                  <a:gd name="T7" fmla="*/ 0 h 89"/>
                  <a:gd name="T8" fmla="*/ 41 w 41"/>
                  <a:gd name="T9" fmla="*/ 12 h 89"/>
                  <a:gd name="T10" fmla="*/ 6 w 41"/>
                  <a:gd name="T11" fmla="*/ 89 h 89"/>
                  <a:gd name="T12" fmla="*/ 0 w 41"/>
                  <a:gd name="T13" fmla="*/ 74 h 89"/>
                  <a:gd name="T14" fmla="*/ 15 w 41"/>
                  <a:gd name="T15" fmla="*/ 59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41"/>
                  <a:gd name="T25" fmla="*/ 0 h 89"/>
                  <a:gd name="T26" fmla="*/ 41 w 41"/>
                  <a:gd name="T27" fmla="*/ 89 h 8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41" h="89">
                    <a:moveTo>
                      <a:pt x="15" y="59"/>
                    </a:moveTo>
                    <a:lnTo>
                      <a:pt x="21" y="17"/>
                    </a:lnTo>
                    <a:lnTo>
                      <a:pt x="18" y="2"/>
                    </a:lnTo>
                    <a:lnTo>
                      <a:pt x="32" y="0"/>
                    </a:lnTo>
                    <a:lnTo>
                      <a:pt x="41" y="12"/>
                    </a:lnTo>
                    <a:lnTo>
                      <a:pt x="6" y="89"/>
                    </a:lnTo>
                    <a:lnTo>
                      <a:pt x="0" y="74"/>
                    </a:lnTo>
                    <a:lnTo>
                      <a:pt x="15" y="5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73" name="Freeform 42">
                <a:extLst>
                  <a:ext uri="{FF2B5EF4-FFF2-40B4-BE49-F238E27FC236}">
                    <a16:creationId xmlns:a16="http://schemas.microsoft.com/office/drawing/2014/main" id="{C6B1BD06-00E2-414D-86B0-AF0A6030A7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960"/>
                <a:ext cx="80" cy="66"/>
              </a:xfrm>
              <a:custGeom>
                <a:avLst/>
                <a:gdLst>
                  <a:gd name="T0" fmla="*/ 49 w 80"/>
                  <a:gd name="T1" fmla="*/ 18 h 66"/>
                  <a:gd name="T2" fmla="*/ 8 w 80"/>
                  <a:gd name="T3" fmla="*/ 48 h 66"/>
                  <a:gd name="T4" fmla="*/ 0 w 80"/>
                  <a:gd name="T5" fmla="*/ 55 h 66"/>
                  <a:gd name="T6" fmla="*/ 3 w 80"/>
                  <a:gd name="T7" fmla="*/ 63 h 66"/>
                  <a:gd name="T8" fmla="*/ 15 w 80"/>
                  <a:gd name="T9" fmla="*/ 66 h 66"/>
                  <a:gd name="T10" fmla="*/ 80 w 80"/>
                  <a:gd name="T11" fmla="*/ 0 h 66"/>
                  <a:gd name="T12" fmla="*/ 65 w 80"/>
                  <a:gd name="T13" fmla="*/ 5 h 66"/>
                  <a:gd name="T14" fmla="*/ 49 w 80"/>
                  <a:gd name="T15" fmla="*/ 18 h 6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0"/>
                  <a:gd name="T25" fmla="*/ 0 h 66"/>
                  <a:gd name="T26" fmla="*/ 80 w 80"/>
                  <a:gd name="T27" fmla="*/ 66 h 6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0" h="66">
                    <a:moveTo>
                      <a:pt x="49" y="18"/>
                    </a:moveTo>
                    <a:lnTo>
                      <a:pt x="8" y="48"/>
                    </a:lnTo>
                    <a:lnTo>
                      <a:pt x="0" y="55"/>
                    </a:lnTo>
                    <a:lnTo>
                      <a:pt x="3" y="63"/>
                    </a:lnTo>
                    <a:lnTo>
                      <a:pt x="15" y="66"/>
                    </a:lnTo>
                    <a:lnTo>
                      <a:pt x="80" y="0"/>
                    </a:lnTo>
                    <a:lnTo>
                      <a:pt x="65" y="5"/>
                    </a:lnTo>
                    <a:lnTo>
                      <a:pt x="49" y="18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74" name="Freeform 43">
                <a:extLst>
                  <a:ext uri="{FF2B5EF4-FFF2-40B4-BE49-F238E27FC236}">
                    <a16:creationId xmlns:a16="http://schemas.microsoft.com/office/drawing/2014/main" id="{5EBE497A-6D87-429A-AC7A-72F9A27B0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989"/>
                <a:ext cx="81" cy="75"/>
              </a:xfrm>
              <a:custGeom>
                <a:avLst/>
                <a:gdLst>
                  <a:gd name="T0" fmla="*/ 52 w 81"/>
                  <a:gd name="T1" fmla="*/ 24 h 75"/>
                  <a:gd name="T2" fmla="*/ 7 w 81"/>
                  <a:gd name="T3" fmla="*/ 63 h 75"/>
                  <a:gd name="T4" fmla="*/ 0 w 81"/>
                  <a:gd name="T5" fmla="*/ 70 h 75"/>
                  <a:gd name="T6" fmla="*/ 7 w 81"/>
                  <a:gd name="T7" fmla="*/ 75 h 75"/>
                  <a:gd name="T8" fmla="*/ 22 w 81"/>
                  <a:gd name="T9" fmla="*/ 75 h 75"/>
                  <a:gd name="T10" fmla="*/ 81 w 81"/>
                  <a:gd name="T11" fmla="*/ 0 h 75"/>
                  <a:gd name="T12" fmla="*/ 66 w 81"/>
                  <a:gd name="T13" fmla="*/ 7 h 75"/>
                  <a:gd name="T14" fmla="*/ 52 w 81"/>
                  <a:gd name="T15" fmla="*/ 24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81"/>
                  <a:gd name="T25" fmla="*/ 0 h 75"/>
                  <a:gd name="T26" fmla="*/ 81 w 81"/>
                  <a:gd name="T27" fmla="*/ 75 h 75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81" h="75">
                    <a:moveTo>
                      <a:pt x="52" y="24"/>
                    </a:moveTo>
                    <a:lnTo>
                      <a:pt x="7" y="63"/>
                    </a:lnTo>
                    <a:lnTo>
                      <a:pt x="0" y="70"/>
                    </a:lnTo>
                    <a:lnTo>
                      <a:pt x="7" y="75"/>
                    </a:lnTo>
                    <a:lnTo>
                      <a:pt x="22" y="75"/>
                    </a:lnTo>
                    <a:lnTo>
                      <a:pt x="81" y="0"/>
                    </a:lnTo>
                    <a:lnTo>
                      <a:pt x="66" y="7"/>
                    </a:lnTo>
                    <a:lnTo>
                      <a:pt x="52" y="24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75" name="Freeform 44">
                <a:extLst>
                  <a:ext uri="{FF2B5EF4-FFF2-40B4-BE49-F238E27FC236}">
                    <a16:creationId xmlns:a16="http://schemas.microsoft.com/office/drawing/2014/main" id="{4CB6C97B-C430-49A7-A9D8-BE8F25FE31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7" y="2366"/>
                <a:ext cx="325" cy="574"/>
              </a:xfrm>
              <a:custGeom>
                <a:avLst/>
                <a:gdLst>
                  <a:gd name="T0" fmla="*/ 24 w 325"/>
                  <a:gd name="T1" fmla="*/ 219 h 574"/>
                  <a:gd name="T2" fmla="*/ 57 w 325"/>
                  <a:gd name="T3" fmla="*/ 131 h 574"/>
                  <a:gd name="T4" fmla="*/ 118 w 325"/>
                  <a:gd name="T5" fmla="*/ 61 h 574"/>
                  <a:gd name="T6" fmla="*/ 179 w 325"/>
                  <a:gd name="T7" fmla="*/ 14 h 574"/>
                  <a:gd name="T8" fmla="*/ 231 w 325"/>
                  <a:gd name="T9" fmla="*/ 0 h 574"/>
                  <a:gd name="T10" fmla="*/ 283 w 325"/>
                  <a:gd name="T11" fmla="*/ 0 h 574"/>
                  <a:gd name="T12" fmla="*/ 311 w 325"/>
                  <a:gd name="T13" fmla="*/ 23 h 574"/>
                  <a:gd name="T14" fmla="*/ 325 w 325"/>
                  <a:gd name="T15" fmla="*/ 61 h 574"/>
                  <a:gd name="T16" fmla="*/ 320 w 325"/>
                  <a:gd name="T17" fmla="*/ 126 h 574"/>
                  <a:gd name="T18" fmla="*/ 278 w 325"/>
                  <a:gd name="T19" fmla="*/ 187 h 574"/>
                  <a:gd name="T20" fmla="*/ 250 w 325"/>
                  <a:gd name="T21" fmla="*/ 219 h 574"/>
                  <a:gd name="T22" fmla="*/ 221 w 325"/>
                  <a:gd name="T23" fmla="*/ 266 h 574"/>
                  <a:gd name="T24" fmla="*/ 217 w 325"/>
                  <a:gd name="T25" fmla="*/ 322 h 574"/>
                  <a:gd name="T26" fmla="*/ 236 w 325"/>
                  <a:gd name="T27" fmla="*/ 387 h 574"/>
                  <a:gd name="T28" fmla="*/ 245 w 325"/>
                  <a:gd name="T29" fmla="*/ 481 h 574"/>
                  <a:gd name="T30" fmla="*/ 226 w 325"/>
                  <a:gd name="T31" fmla="*/ 541 h 574"/>
                  <a:gd name="T32" fmla="*/ 174 w 325"/>
                  <a:gd name="T33" fmla="*/ 574 h 574"/>
                  <a:gd name="T34" fmla="*/ 113 w 325"/>
                  <a:gd name="T35" fmla="*/ 574 h 574"/>
                  <a:gd name="T36" fmla="*/ 57 w 325"/>
                  <a:gd name="T37" fmla="*/ 555 h 574"/>
                  <a:gd name="T38" fmla="*/ 24 w 325"/>
                  <a:gd name="T39" fmla="*/ 499 h 574"/>
                  <a:gd name="T40" fmla="*/ 0 w 325"/>
                  <a:gd name="T41" fmla="*/ 415 h 574"/>
                  <a:gd name="T42" fmla="*/ 0 w 325"/>
                  <a:gd name="T43" fmla="*/ 313 h 574"/>
                  <a:gd name="T44" fmla="*/ 9 w 325"/>
                  <a:gd name="T45" fmla="*/ 252 h 574"/>
                  <a:gd name="T46" fmla="*/ 33 w 325"/>
                  <a:gd name="T47" fmla="*/ 187 h 574"/>
                  <a:gd name="T48" fmla="*/ 52 w 325"/>
                  <a:gd name="T49" fmla="*/ 140 h 574"/>
                  <a:gd name="T50" fmla="*/ 24 w 325"/>
                  <a:gd name="T51" fmla="*/ 219 h 57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w 325"/>
                  <a:gd name="T79" fmla="*/ 0 h 574"/>
                  <a:gd name="T80" fmla="*/ 325 w 325"/>
                  <a:gd name="T81" fmla="*/ 574 h 574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T78" t="T79" r="T80" b="T81"/>
                <a:pathLst>
                  <a:path w="325" h="574">
                    <a:moveTo>
                      <a:pt x="24" y="219"/>
                    </a:moveTo>
                    <a:lnTo>
                      <a:pt x="57" y="131"/>
                    </a:lnTo>
                    <a:lnTo>
                      <a:pt x="118" y="61"/>
                    </a:lnTo>
                    <a:lnTo>
                      <a:pt x="179" y="14"/>
                    </a:lnTo>
                    <a:lnTo>
                      <a:pt x="231" y="0"/>
                    </a:lnTo>
                    <a:lnTo>
                      <a:pt x="283" y="0"/>
                    </a:lnTo>
                    <a:lnTo>
                      <a:pt x="311" y="23"/>
                    </a:lnTo>
                    <a:lnTo>
                      <a:pt x="325" y="61"/>
                    </a:lnTo>
                    <a:lnTo>
                      <a:pt x="320" y="126"/>
                    </a:lnTo>
                    <a:lnTo>
                      <a:pt x="278" y="187"/>
                    </a:lnTo>
                    <a:lnTo>
                      <a:pt x="250" y="219"/>
                    </a:lnTo>
                    <a:lnTo>
                      <a:pt x="221" y="266"/>
                    </a:lnTo>
                    <a:lnTo>
                      <a:pt x="217" y="322"/>
                    </a:lnTo>
                    <a:lnTo>
                      <a:pt x="236" y="387"/>
                    </a:lnTo>
                    <a:lnTo>
                      <a:pt x="245" y="481"/>
                    </a:lnTo>
                    <a:lnTo>
                      <a:pt x="226" y="541"/>
                    </a:lnTo>
                    <a:lnTo>
                      <a:pt x="174" y="574"/>
                    </a:lnTo>
                    <a:lnTo>
                      <a:pt x="113" y="574"/>
                    </a:lnTo>
                    <a:lnTo>
                      <a:pt x="57" y="555"/>
                    </a:lnTo>
                    <a:lnTo>
                      <a:pt x="24" y="499"/>
                    </a:lnTo>
                    <a:lnTo>
                      <a:pt x="0" y="415"/>
                    </a:lnTo>
                    <a:lnTo>
                      <a:pt x="0" y="313"/>
                    </a:lnTo>
                    <a:lnTo>
                      <a:pt x="9" y="252"/>
                    </a:lnTo>
                    <a:lnTo>
                      <a:pt x="33" y="187"/>
                    </a:lnTo>
                    <a:lnTo>
                      <a:pt x="52" y="140"/>
                    </a:lnTo>
                    <a:lnTo>
                      <a:pt x="24" y="21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77" name="Freeform 45">
                <a:extLst>
                  <a:ext uri="{FF2B5EF4-FFF2-40B4-BE49-F238E27FC236}">
                    <a16:creationId xmlns:a16="http://schemas.microsoft.com/office/drawing/2014/main" id="{018B4163-71C3-459A-B124-F8FC42D8C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2861"/>
                <a:ext cx="366" cy="678"/>
              </a:xfrm>
              <a:custGeom>
                <a:avLst/>
                <a:gdLst>
                  <a:gd name="T0" fmla="*/ 156 w 366"/>
                  <a:gd name="T1" fmla="*/ 9 h 678"/>
                  <a:gd name="T2" fmla="*/ 184 w 366"/>
                  <a:gd name="T3" fmla="*/ 0 h 678"/>
                  <a:gd name="T4" fmla="*/ 234 w 366"/>
                  <a:gd name="T5" fmla="*/ 23 h 678"/>
                  <a:gd name="T6" fmla="*/ 307 w 366"/>
                  <a:gd name="T7" fmla="*/ 128 h 678"/>
                  <a:gd name="T8" fmla="*/ 361 w 366"/>
                  <a:gd name="T9" fmla="*/ 218 h 678"/>
                  <a:gd name="T10" fmla="*/ 366 w 366"/>
                  <a:gd name="T11" fmla="*/ 267 h 678"/>
                  <a:gd name="T12" fmla="*/ 335 w 366"/>
                  <a:gd name="T13" fmla="*/ 327 h 678"/>
                  <a:gd name="T14" fmla="*/ 269 w 366"/>
                  <a:gd name="T15" fmla="*/ 381 h 678"/>
                  <a:gd name="T16" fmla="*/ 165 w 366"/>
                  <a:gd name="T17" fmla="*/ 439 h 678"/>
                  <a:gd name="T18" fmla="*/ 92 w 366"/>
                  <a:gd name="T19" fmla="*/ 485 h 678"/>
                  <a:gd name="T20" fmla="*/ 73 w 366"/>
                  <a:gd name="T21" fmla="*/ 515 h 678"/>
                  <a:gd name="T22" fmla="*/ 97 w 366"/>
                  <a:gd name="T23" fmla="*/ 527 h 678"/>
                  <a:gd name="T24" fmla="*/ 172 w 366"/>
                  <a:gd name="T25" fmla="*/ 571 h 678"/>
                  <a:gd name="T26" fmla="*/ 217 w 366"/>
                  <a:gd name="T27" fmla="*/ 641 h 678"/>
                  <a:gd name="T28" fmla="*/ 208 w 366"/>
                  <a:gd name="T29" fmla="*/ 657 h 678"/>
                  <a:gd name="T30" fmla="*/ 172 w 366"/>
                  <a:gd name="T31" fmla="*/ 678 h 678"/>
                  <a:gd name="T32" fmla="*/ 130 w 366"/>
                  <a:gd name="T33" fmla="*/ 678 h 678"/>
                  <a:gd name="T34" fmla="*/ 125 w 366"/>
                  <a:gd name="T35" fmla="*/ 618 h 678"/>
                  <a:gd name="T36" fmla="*/ 94 w 366"/>
                  <a:gd name="T37" fmla="*/ 583 h 678"/>
                  <a:gd name="T38" fmla="*/ 40 w 366"/>
                  <a:gd name="T39" fmla="*/ 546 h 678"/>
                  <a:gd name="T40" fmla="*/ 0 w 366"/>
                  <a:gd name="T41" fmla="*/ 539 h 678"/>
                  <a:gd name="T42" fmla="*/ 2 w 366"/>
                  <a:gd name="T43" fmla="*/ 506 h 678"/>
                  <a:gd name="T44" fmla="*/ 38 w 366"/>
                  <a:gd name="T45" fmla="*/ 478 h 678"/>
                  <a:gd name="T46" fmla="*/ 128 w 366"/>
                  <a:gd name="T47" fmla="*/ 423 h 678"/>
                  <a:gd name="T48" fmla="*/ 231 w 366"/>
                  <a:gd name="T49" fmla="*/ 367 h 678"/>
                  <a:gd name="T50" fmla="*/ 293 w 366"/>
                  <a:gd name="T51" fmla="*/ 302 h 678"/>
                  <a:gd name="T52" fmla="*/ 312 w 366"/>
                  <a:gd name="T53" fmla="*/ 267 h 678"/>
                  <a:gd name="T54" fmla="*/ 312 w 366"/>
                  <a:gd name="T55" fmla="*/ 235 h 678"/>
                  <a:gd name="T56" fmla="*/ 286 w 366"/>
                  <a:gd name="T57" fmla="*/ 174 h 678"/>
                  <a:gd name="T58" fmla="*/ 191 w 366"/>
                  <a:gd name="T59" fmla="*/ 93 h 678"/>
                  <a:gd name="T60" fmla="*/ 132 w 366"/>
                  <a:gd name="T61" fmla="*/ 53 h 678"/>
                  <a:gd name="T62" fmla="*/ 156 w 366"/>
                  <a:gd name="T63" fmla="*/ 9 h 67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66"/>
                  <a:gd name="T97" fmla="*/ 0 h 678"/>
                  <a:gd name="T98" fmla="*/ 366 w 366"/>
                  <a:gd name="T99" fmla="*/ 678 h 678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66" h="678">
                    <a:moveTo>
                      <a:pt x="156" y="9"/>
                    </a:moveTo>
                    <a:lnTo>
                      <a:pt x="184" y="0"/>
                    </a:lnTo>
                    <a:lnTo>
                      <a:pt x="234" y="23"/>
                    </a:lnTo>
                    <a:lnTo>
                      <a:pt x="307" y="128"/>
                    </a:lnTo>
                    <a:lnTo>
                      <a:pt x="361" y="218"/>
                    </a:lnTo>
                    <a:lnTo>
                      <a:pt x="366" y="267"/>
                    </a:lnTo>
                    <a:lnTo>
                      <a:pt x="335" y="327"/>
                    </a:lnTo>
                    <a:lnTo>
                      <a:pt x="269" y="381"/>
                    </a:lnTo>
                    <a:lnTo>
                      <a:pt x="165" y="439"/>
                    </a:lnTo>
                    <a:lnTo>
                      <a:pt x="92" y="485"/>
                    </a:lnTo>
                    <a:lnTo>
                      <a:pt x="73" y="515"/>
                    </a:lnTo>
                    <a:lnTo>
                      <a:pt x="97" y="527"/>
                    </a:lnTo>
                    <a:lnTo>
                      <a:pt x="172" y="571"/>
                    </a:lnTo>
                    <a:lnTo>
                      <a:pt x="217" y="641"/>
                    </a:lnTo>
                    <a:lnTo>
                      <a:pt x="208" y="657"/>
                    </a:lnTo>
                    <a:lnTo>
                      <a:pt x="172" y="678"/>
                    </a:lnTo>
                    <a:lnTo>
                      <a:pt x="130" y="678"/>
                    </a:lnTo>
                    <a:lnTo>
                      <a:pt x="125" y="618"/>
                    </a:lnTo>
                    <a:lnTo>
                      <a:pt x="94" y="583"/>
                    </a:lnTo>
                    <a:lnTo>
                      <a:pt x="40" y="546"/>
                    </a:lnTo>
                    <a:lnTo>
                      <a:pt x="0" y="539"/>
                    </a:lnTo>
                    <a:lnTo>
                      <a:pt x="2" y="506"/>
                    </a:lnTo>
                    <a:lnTo>
                      <a:pt x="38" y="478"/>
                    </a:lnTo>
                    <a:lnTo>
                      <a:pt x="128" y="423"/>
                    </a:lnTo>
                    <a:lnTo>
                      <a:pt x="231" y="367"/>
                    </a:lnTo>
                    <a:lnTo>
                      <a:pt x="293" y="302"/>
                    </a:lnTo>
                    <a:lnTo>
                      <a:pt x="312" y="267"/>
                    </a:lnTo>
                    <a:lnTo>
                      <a:pt x="312" y="235"/>
                    </a:lnTo>
                    <a:lnTo>
                      <a:pt x="286" y="174"/>
                    </a:lnTo>
                    <a:lnTo>
                      <a:pt x="191" y="93"/>
                    </a:lnTo>
                    <a:lnTo>
                      <a:pt x="132" y="53"/>
                    </a:lnTo>
                    <a:lnTo>
                      <a:pt x="156" y="9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  <p:sp>
            <p:nvSpPr>
              <p:cNvPr id="778" name="Freeform 46">
                <a:extLst>
                  <a:ext uri="{FF2B5EF4-FFF2-40B4-BE49-F238E27FC236}">
                    <a16:creationId xmlns:a16="http://schemas.microsoft.com/office/drawing/2014/main" id="{C6583ED9-6646-4B1B-B856-C0E3343C2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2761"/>
                <a:ext cx="694" cy="361"/>
              </a:xfrm>
              <a:custGeom>
                <a:avLst/>
                <a:gdLst>
                  <a:gd name="T0" fmla="*/ 508 w 694"/>
                  <a:gd name="T1" fmla="*/ 23 h 361"/>
                  <a:gd name="T2" fmla="*/ 601 w 694"/>
                  <a:gd name="T3" fmla="*/ 0 h 361"/>
                  <a:gd name="T4" fmla="*/ 694 w 694"/>
                  <a:gd name="T5" fmla="*/ 28 h 361"/>
                  <a:gd name="T6" fmla="*/ 694 w 694"/>
                  <a:gd name="T7" fmla="*/ 70 h 361"/>
                  <a:gd name="T8" fmla="*/ 657 w 694"/>
                  <a:gd name="T9" fmla="*/ 98 h 361"/>
                  <a:gd name="T10" fmla="*/ 582 w 694"/>
                  <a:gd name="T11" fmla="*/ 98 h 361"/>
                  <a:gd name="T12" fmla="*/ 461 w 694"/>
                  <a:gd name="T13" fmla="*/ 94 h 361"/>
                  <a:gd name="T14" fmla="*/ 391 w 694"/>
                  <a:gd name="T15" fmla="*/ 94 h 361"/>
                  <a:gd name="T16" fmla="*/ 377 w 694"/>
                  <a:gd name="T17" fmla="*/ 113 h 361"/>
                  <a:gd name="T18" fmla="*/ 363 w 694"/>
                  <a:gd name="T19" fmla="*/ 216 h 361"/>
                  <a:gd name="T20" fmla="*/ 303 w 694"/>
                  <a:gd name="T21" fmla="*/ 309 h 361"/>
                  <a:gd name="T22" fmla="*/ 200 w 694"/>
                  <a:gd name="T23" fmla="*/ 347 h 361"/>
                  <a:gd name="T24" fmla="*/ 172 w 694"/>
                  <a:gd name="T25" fmla="*/ 361 h 361"/>
                  <a:gd name="T26" fmla="*/ 135 w 694"/>
                  <a:gd name="T27" fmla="*/ 352 h 361"/>
                  <a:gd name="T28" fmla="*/ 84 w 694"/>
                  <a:gd name="T29" fmla="*/ 272 h 361"/>
                  <a:gd name="T30" fmla="*/ 5 w 694"/>
                  <a:gd name="T31" fmla="*/ 225 h 361"/>
                  <a:gd name="T32" fmla="*/ 0 w 694"/>
                  <a:gd name="T33" fmla="*/ 206 h 361"/>
                  <a:gd name="T34" fmla="*/ 56 w 694"/>
                  <a:gd name="T35" fmla="*/ 155 h 361"/>
                  <a:gd name="T36" fmla="*/ 98 w 694"/>
                  <a:gd name="T37" fmla="*/ 183 h 361"/>
                  <a:gd name="T38" fmla="*/ 140 w 694"/>
                  <a:gd name="T39" fmla="*/ 272 h 361"/>
                  <a:gd name="T40" fmla="*/ 158 w 694"/>
                  <a:gd name="T41" fmla="*/ 328 h 361"/>
                  <a:gd name="T42" fmla="*/ 247 w 694"/>
                  <a:gd name="T43" fmla="*/ 291 h 361"/>
                  <a:gd name="T44" fmla="*/ 303 w 694"/>
                  <a:gd name="T45" fmla="*/ 230 h 361"/>
                  <a:gd name="T46" fmla="*/ 326 w 694"/>
                  <a:gd name="T47" fmla="*/ 155 h 361"/>
                  <a:gd name="T48" fmla="*/ 349 w 694"/>
                  <a:gd name="T49" fmla="*/ 42 h 361"/>
                  <a:gd name="T50" fmla="*/ 396 w 694"/>
                  <a:gd name="T51" fmla="*/ 33 h 361"/>
                  <a:gd name="T52" fmla="*/ 508 w 694"/>
                  <a:gd name="T53" fmla="*/ 23 h 361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694"/>
                  <a:gd name="T82" fmla="*/ 0 h 361"/>
                  <a:gd name="T83" fmla="*/ 694 w 694"/>
                  <a:gd name="T84" fmla="*/ 361 h 361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694" h="361">
                    <a:moveTo>
                      <a:pt x="508" y="23"/>
                    </a:moveTo>
                    <a:lnTo>
                      <a:pt x="601" y="0"/>
                    </a:lnTo>
                    <a:lnTo>
                      <a:pt x="694" y="28"/>
                    </a:lnTo>
                    <a:lnTo>
                      <a:pt x="694" y="70"/>
                    </a:lnTo>
                    <a:lnTo>
                      <a:pt x="657" y="98"/>
                    </a:lnTo>
                    <a:lnTo>
                      <a:pt x="582" y="98"/>
                    </a:lnTo>
                    <a:lnTo>
                      <a:pt x="461" y="94"/>
                    </a:lnTo>
                    <a:lnTo>
                      <a:pt x="391" y="94"/>
                    </a:lnTo>
                    <a:lnTo>
                      <a:pt x="377" y="113"/>
                    </a:lnTo>
                    <a:lnTo>
                      <a:pt x="363" y="216"/>
                    </a:lnTo>
                    <a:lnTo>
                      <a:pt x="303" y="309"/>
                    </a:lnTo>
                    <a:lnTo>
                      <a:pt x="200" y="347"/>
                    </a:lnTo>
                    <a:lnTo>
                      <a:pt x="172" y="361"/>
                    </a:lnTo>
                    <a:lnTo>
                      <a:pt x="135" y="352"/>
                    </a:lnTo>
                    <a:lnTo>
                      <a:pt x="84" y="272"/>
                    </a:lnTo>
                    <a:lnTo>
                      <a:pt x="5" y="225"/>
                    </a:lnTo>
                    <a:lnTo>
                      <a:pt x="0" y="206"/>
                    </a:lnTo>
                    <a:lnTo>
                      <a:pt x="56" y="155"/>
                    </a:lnTo>
                    <a:lnTo>
                      <a:pt x="98" y="183"/>
                    </a:lnTo>
                    <a:lnTo>
                      <a:pt x="140" y="272"/>
                    </a:lnTo>
                    <a:lnTo>
                      <a:pt x="158" y="328"/>
                    </a:lnTo>
                    <a:lnTo>
                      <a:pt x="247" y="291"/>
                    </a:lnTo>
                    <a:lnTo>
                      <a:pt x="303" y="230"/>
                    </a:lnTo>
                    <a:lnTo>
                      <a:pt x="326" y="155"/>
                    </a:lnTo>
                    <a:lnTo>
                      <a:pt x="349" y="42"/>
                    </a:lnTo>
                    <a:lnTo>
                      <a:pt x="396" y="33"/>
                    </a:lnTo>
                    <a:lnTo>
                      <a:pt x="508" y="23"/>
                    </a:lnTo>
                    <a:close/>
                  </a:path>
                </a:pathLst>
              </a:custGeom>
              <a:solidFill>
                <a:schemeClr val="hlink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000"/>
              </a:p>
            </p:txBody>
          </p:sp>
        </p:grpSp>
        <p:sp>
          <p:nvSpPr>
            <p:cNvPr id="760" name="AutoShape 35">
              <a:extLst>
                <a:ext uri="{FF2B5EF4-FFF2-40B4-BE49-F238E27FC236}">
                  <a16:creationId xmlns:a16="http://schemas.microsoft.com/office/drawing/2014/main" id="{5AA109CE-11B1-45BB-B80A-51A6C640E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06031" y="4984604"/>
              <a:ext cx="3934269" cy="639046"/>
            </a:xfrm>
            <a:prstGeom prst="wedgeRoundRectCallout">
              <a:avLst>
                <a:gd name="adj1" fmla="val -54422"/>
                <a:gd name="adj2" fmla="val -25800"/>
                <a:gd name="adj3" fmla="val 16667"/>
              </a:avLst>
            </a:prstGeom>
            <a:noFill/>
            <a:ln w="22225">
              <a:solidFill>
                <a:schemeClr val="hlink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000" i="0">
                  <a:solidFill>
                    <a:srgbClr val="FF0000"/>
                  </a:solidFill>
                </a:rPr>
                <a:t>But </a:t>
              </a:r>
              <a:r>
                <a:rPr lang="en-US" altLang="en-US" sz="2000" i="0" dirty="0">
                  <a:solidFill>
                    <a:srgbClr val="FF0000"/>
                  </a:solidFill>
                </a:rPr>
                <a:t>how do we know it all works.</a:t>
              </a:r>
            </a:p>
          </p:txBody>
        </p:sp>
      </p:grpSp>
      <p:sp>
        <p:nvSpPr>
          <p:cNvPr id="779" name="AutoShape 35">
            <a:extLst>
              <a:ext uri="{FF2B5EF4-FFF2-40B4-BE49-F238E27FC236}">
                <a16:creationId xmlns:a16="http://schemas.microsoft.com/office/drawing/2014/main" id="{C17E33A1-D2C7-4634-9AED-05F978A43C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10591" y="5036792"/>
            <a:ext cx="2309609" cy="1745008"/>
          </a:xfrm>
          <a:prstGeom prst="wedgeRoundRectCallout">
            <a:avLst>
              <a:gd name="adj1" fmla="val -85809"/>
              <a:gd name="adj2" fmla="val -168554"/>
              <a:gd name="adj3" fmla="val 16667"/>
            </a:avLst>
          </a:prstGeom>
          <a:noFill/>
          <a:ln w="22225">
            <a:solidFill>
              <a:schemeClr val="accent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1800" i="0">
                <a:solidFill>
                  <a:schemeClr val="accent2"/>
                </a:solidFill>
              </a:rPr>
              <a:t>My responsibility </a:t>
            </a:r>
            <a:r>
              <a:rPr lang="en-US" altLang="en-US" sz="1800" i="0" dirty="0">
                <a:solidFill>
                  <a:schemeClr val="accent2"/>
                </a:solidFill>
              </a:rPr>
              <a:t>is to ensure that my algorithm works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1800" i="0" dirty="0">
                <a:solidFill>
                  <a:schemeClr val="accent2"/>
                </a:solidFill>
              </a:rPr>
              <a:t>under the assumption </a:t>
            </a:r>
            <a:br>
              <a:rPr lang="en-US" altLang="en-US" sz="1800" i="0" dirty="0">
                <a:solidFill>
                  <a:schemeClr val="accent2"/>
                </a:solidFill>
              </a:rPr>
            </a:br>
            <a:r>
              <a:rPr lang="en-US" altLang="en-US" sz="1800" i="0" dirty="0">
                <a:solidFill>
                  <a:schemeClr val="accent2"/>
                </a:solidFill>
              </a:rPr>
              <a:t>that my friends do </a:t>
            </a:r>
            <a:br>
              <a:rPr lang="en-US" altLang="en-US" sz="1800" i="0" dirty="0">
                <a:solidFill>
                  <a:schemeClr val="accent2"/>
                </a:solidFill>
              </a:rPr>
            </a:br>
            <a:r>
              <a:rPr lang="en-US" altLang="en-US" sz="1800" i="0">
                <a:solidFill>
                  <a:schemeClr val="accent2"/>
                </a:solidFill>
              </a:rPr>
              <a:t>their job </a:t>
            </a:r>
            <a:r>
              <a:rPr lang="en-US" altLang="en-US" sz="1800" i="0" dirty="0">
                <a:solidFill>
                  <a:schemeClr val="accent2"/>
                </a:solidFill>
              </a:rPr>
              <a:t>correctly.</a:t>
            </a:r>
          </a:p>
        </p:txBody>
      </p:sp>
      <p:sp>
        <p:nvSpPr>
          <p:cNvPr id="780" name="AutoShape 35">
            <a:extLst>
              <a:ext uri="{FF2B5EF4-FFF2-40B4-BE49-F238E27FC236}">
                <a16:creationId xmlns:a16="http://schemas.microsoft.com/office/drawing/2014/main" id="{D2CA220C-14F0-4C36-A4DF-E55550D2ED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223499" y="1332421"/>
            <a:ext cx="2643901" cy="2020379"/>
          </a:xfrm>
          <a:prstGeom prst="wedgeRoundRectCallout">
            <a:avLst>
              <a:gd name="adj1" fmla="val -64069"/>
              <a:gd name="adj2" fmla="val -73133"/>
              <a:gd name="adj3" fmla="val 16667"/>
            </a:avLst>
          </a:prstGeom>
          <a:noFill/>
          <a:ln w="222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000" i="0">
                <a:solidFill>
                  <a:schemeClr val="tx2"/>
                </a:solidFill>
              </a:rPr>
              <a:t>My responsibility </a:t>
            </a:r>
            <a:r>
              <a:rPr lang="en-US" altLang="en-US" sz="2000" i="0" dirty="0">
                <a:solidFill>
                  <a:schemeClr val="tx2"/>
                </a:solidFill>
              </a:rPr>
              <a:t>is to ensure that my algorithm works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000" i="0" dirty="0">
                <a:solidFill>
                  <a:schemeClr val="tx2"/>
                </a:solidFill>
              </a:rPr>
              <a:t>under the assumption </a:t>
            </a:r>
            <a:br>
              <a:rPr lang="en-US" altLang="en-US" sz="2000" i="0" dirty="0">
                <a:solidFill>
                  <a:schemeClr val="tx2"/>
                </a:solidFill>
              </a:rPr>
            </a:br>
            <a:r>
              <a:rPr lang="en-US" altLang="en-US" sz="2000" i="0" dirty="0">
                <a:solidFill>
                  <a:schemeClr val="tx2"/>
                </a:solidFill>
              </a:rPr>
              <a:t>that my friends do </a:t>
            </a:r>
            <a:br>
              <a:rPr lang="en-US" altLang="en-US" sz="2000" i="0" dirty="0">
                <a:solidFill>
                  <a:schemeClr val="tx2"/>
                </a:solidFill>
              </a:rPr>
            </a:br>
            <a:r>
              <a:rPr lang="en-US" altLang="en-US" sz="2000" i="0">
                <a:solidFill>
                  <a:schemeClr val="tx2"/>
                </a:solidFill>
              </a:rPr>
              <a:t>their job </a:t>
            </a:r>
            <a:r>
              <a:rPr lang="en-US" altLang="en-US" sz="2000" i="0" dirty="0">
                <a:solidFill>
                  <a:schemeClr val="tx2"/>
                </a:solidFill>
              </a:rPr>
              <a:t>correctly.</a:t>
            </a:r>
          </a:p>
        </p:txBody>
      </p:sp>
    </p:spTree>
    <p:extLst>
      <p:ext uri="{BB962C8B-B14F-4D97-AF65-F5344CB8AC3E}">
        <p14:creationId xmlns:p14="http://schemas.microsoft.com/office/powerpoint/2010/main" val="27557694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779" grpId="0" animBg="1"/>
      <p:bldP spid="780" grpId="0" animBg="1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3"/>
          <p:cNvSpPr txBox="1">
            <a:spLocks noChangeArrowheads="1"/>
          </p:cNvSpPr>
          <p:nvPr/>
        </p:nvSpPr>
        <p:spPr bwMode="auto">
          <a:xfrm>
            <a:off x="152400" y="3505200"/>
            <a:ext cx="8915400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/>
            <a:r>
              <a:rPr lang="en-US" altLang="en-US" sz="2400" i="1" kern="0" dirty="0"/>
              <a:t>T</a:t>
            </a:r>
            <a:r>
              <a:rPr lang="en-US" altLang="en-US" sz="2400" i="0" kern="0" dirty="0"/>
              <a:t>(</a:t>
            </a:r>
            <a:r>
              <a:rPr lang="en-US" altLang="en-US" sz="2400" i="1" kern="0" dirty="0"/>
              <a:t>n</a:t>
            </a:r>
            <a:r>
              <a:rPr lang="en-US" altLang="en-US" sz="2400" i="0" kern="0" dirty="0"/>
              <a:t>) = time taken by </a:t>
            </a:r>
            <a:r>
              <a:rPr lang="en-US" altLang="en-US" sz="2400" i="0" kern="0" dirty="0" err="1"/>
              <a:t>MergeSort</a:t>
            </a:r>
            <a:r>
              <a:rPr lang="en-US" altLang="en-US" sz="2400" i="0" kern="0" dirty="0"/>
              <a:t> on </a:t>
            </a:r>
            <a:r>
              <a:rPr lang="en-US" altLang="en-US" sz="2400" i="1" kern="0" dirty="0"/>
              <a:t>n</a:t>
            </a:r>
            <a:r>
              <a:rPr lang="en-US" altLang="en-US" sz="2400" i="0" kern="0" dirty="0"/>
              <a:t> numbers</a:t>
            </a:r>
          </a:p>
          <a:p>
            <a:pPr eaLnBrk="1" hangingPunct="1"/>
            <a:r>
              <a:rPr lang="en-US" altLang="en-US" sz="2400" i="0" kern="0" dirty="0"/>
              <a:t>What is </a:t>
            </a:r>
            <a:r>
              <a:rPr lang="en-US" altLang="en-US" sz="2400" i="1" kern="0" dirty="0"/>
              <a:t>T</a:t>
            </a:r>
            <a:r>
              <a:rPr lang="en-US" altLang="en-US" sz="2400" i="0" kern="0" dirty="0"/>
              <a:t>(</a:t>
            </a:r>
            <a:r>
              <a:rPr lang="en-US" altLang="en-US" sz="2400" i="1" kern="0" dirty="0"/>
              <a:t>n</a:t>
            </a:r>
            <a:r>
              <a:rPr lang="en-US" altLang="en-US" sz="2400" i="0" kern="0" dirty="0"/>
              <a:t>)? </a:t>
            </a:r>
            <a:br>
              <a:rPr lang="en-US" altLang="en-US" sz="2400" i="0" kern="0" dirty="0"/>
            </a:br>
            <a:r>
              <a:rPr lang="en-US" altLang="en-US" sz="2400" i="0" kern="0" dirty="0"/>
              <a:t>What is its growth rate? </a:t>
            </a:r>
          </a:p>
          <a:p>
            <a:pPr eaLnBrk="1" hangingPunct="1"/>
            <a:r>
              <a:rPr lang="en-US" altLang="en-US" sz="2400" i="0" kern="0" dirty="0"/>
              <a:t>Insertion sort takes </a:t>
            </a:r>
            <a:r>
              <a:rPr lang="en-US" altLang="en-US" sz="2400" kern="0" dirty="0">
                <a:sym typeface="MT Symbol"/>
              </a:rPr>
              <a:t>θ(n</a:t>
            </a:r>
            <a:r>
              <a:rPr lang="en-US" altLang="en-US" sz="2400" kern="0" baseline="30000" dirty="0">
                <a:sym typeface="MT Symbol"/>
              </a:rPr>
              <a:t>2</a:t>
            </a:r>
            <a:r>
              <a:rPr lang="en-US" altLang="en-US" sz="2400" kern="0" dirty="0">
                <a:sym typeface="MT Symbol"/>
              </a:rPr>
              <a:t>). </a:t>
            </a:r>
            <a:r>
              <a:rPr lang="en-US" altLang="en-US" sz="2400" i="0" kern="0" dirty="0">
                <a:sym typeface="MT Symbol"/>
              </a:rPr>
              <a:t>Is Merge sort the same?</a:t>
            </a:r>
            <a:endParaRPr lang="en-US" altLang="en-US" sz="2400" i="0" kern="0" dirty="0"/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4D8C2CA0-AC7C-4BF9-8D20-90682275C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58" y="-228600"/>
            <a:ext cx="340154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4000" i="0" kern="0" dirty="0"/>
              <a:t>Running Time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2B44097-5B05-48EB-8C67-EFF49B689607}"/>
              </a:ext>
            </a:extLst>
          </p:cNvPr>
          <p:cNvSpPr/>
          <p:nvPr/>
        </p:nvSpPr>
        <p:spPr>
          <a:xfrm>
            <a:off x="281458" y="685800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1C449C2B-4D11-4F2C-A443-118C69806DC2}"/>
              </a:ext>
            </a:extLst>
          </p:cNvPr>
          <p:cNvGrpSpPr/>
          <p:nvPr/>
        </p:nvGrpSpPr>
        <p:grpSpPr>
          <a:xfrm>
            <a:off x="4673600" y="2832100"/>
            <a:ext cx="4622800" cy="457200"/>
            <a:chOff x="4597400" y="2832100"/>
            <a:chExt cx="4622800" cy="457200"/>
          </a:xfrm>
        </p:grpSpPr>
        <p:sp>
          <p:nvSpPr>
            <p:cNvPr id="11" name="Rectangle 3">
              <a:extLst>
                <a:ext uri="{FF2B5EF4-FFF2-40B4-BE49-F238E27FC236}">
                  <a16:creationId xmlns:a16="http://schemas.microsoft.com/office/drawing/2014/main" id="{182A31AE-32DC-4991-B58E-41E31D4432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3000" y="2832100"/>
              <a:ext cx="426720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None/>
              </a:pPr>
              <a:r>
                <a:rPr lang="en-US" altLang="en-US" sz="2400" i="0" kern="0" dirty="0"/>
                <a:t>Merging two </a:t>
              </a:r>
              <a:r>
                <a:rPr lang="en-US" altLang="en-US" sz="2400" kern="0" baseline="30000" dirty="0"/>
                <a:t>n</a:t>
              </a:r>
              <a:r>
                <a:rPr lang="en-US" altLang="en-US" sz="2400" kern="0" dirty="0"/>
                <a:t>/</a:t>
              </a:r>
              <a:r>
                <a:rPr lang="en-US" altLang="en-US" sz="2400" kern="0" baseline="-25000" dirty="0"/>
                <a:t>2</a:t>
              </a:r>
              <a:r>
                <a:rPr lang="en-US" altLang="en-US" sz="2400" i="0" kern="0" dirty="0"/>
                <a:t> lists takes </a:t>
              </a:r>
              <a:r>
                <a:rPr lang="en-US" altLang="en-US" sz="2400" kern="0" dirty="0">
                  <a:sym typeface="MT Symbol"/>
                </a:rPr>
                <a:t>θ(n)</a:t>
              </a:r>
              <a:r>
                <a:rPr lang="en-US" altLang="en-US" sz="2400" i="0" kern="0" dirty="0">
                  <a:sym typeface="MT Symbol"/>
                </a:rPr>
                <a:t>.</a:t>
              </a:r>
            </a:p>
          </p:txBody>
        </p:sp>
        <p:sp>
          <p:nvSpPr>
            <p:cNvPr id="12" name="Line 12">
              <a:extLst>
                <a:ext uri="{FF2B5EF4-FFF2-40B4-BE49-F238E27FC236}">
                  <a16:creationId xmlns:a16="http://schemas.microsoft.com/office/drawing/2014/main" id="{6990412A-783E-4C22-AAC7-7FC2551389D1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4597400" y="3073400"/>
              <a:ext cx="3810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3477B866-62B8-4CB9-928F-559952E575DD}"/>
              </a:ext>
            </a:extLst>
          </p:cNvPr>
          <p:cNvGrpSpPr/>
          <p:nvPr/>
        </p:nvGrpSpPr>
        <p:grpSpPr>
          <a:xfrm>
            <a:off x="2743200" y="5410200"/>
            <a:ext cx="2112140" cy="773077"/>
            <a:chOff x="2743200" y="5410200"/>
            <a:chExt cx="2112140" cy="773077"/>
          </a:xfrm>
        </p:grpSpPr>
        <p:grpSp>
          <p:nvGrpSpPr>
            <p:cNvPr id="49" name="Group 49">
              <a:extLst>
                <a:ext uri="{FF2B5EF4-FFF2-40B4-BE49-F238E27FC236}">
                  <a16:creationId xmlns:a16="http://schemas.microsoft.com/office/drawing/2014/main" id="{4A7DF1A2-46AA-40AB-AC74-E69C7DBD567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743200" y="5410200"/>
              <a:ext cx="374974" cy="773077"/>
              <a:chOff x="2308" y="1513"/>
              <a:chExt cx="1162" cy="2570"/>
            </a:xfrm>
          </p:grpSpPr>
          <p:grpSp>
            <p:nvGrpSpPr>
              <p:cNvPr id="50" name="Group 50">
                <a:extLst>
                  <a:ext uri="{FF2B5EF4-FFF2-40B4-BE49-F238E27FC236}">
                    <a16:creationId xmlns:a16="http://schemas.microsoft.com/office/drawing/2014/main" id="{94F41175-17FF-497D-961A-8F8DB0D286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8" name="Freeform 51">
                  <a:extLst>
                    <a:ext uri="{FF2B5EF4-FFF2-40B4-BE49-F238E27FC236}">
                      <a16:creationId xmlns:a16="http://schemas.microsoft.com/office/drawing/2014/main" id="{EEDA1F0E-654A-44E6-AD6B-146A2FE52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Freeform 52">
                  <a:extLst>
                    <a:ext uri="{FF2B5EF4-FFF2-40B4-BE49-F238E27FC236}">
                      <a16:creationId xmlns:a16="http://schemas.microsoft.com/office/drawing/2014/main" id="{E4A6D772-F1CB-4339-A232-51F827AB9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" name="Freeform 53">
                  <a:extLst>
                    <a:ext uri="{FF2B5EF4-FFF2-40B4-BE49-F238E27FC236}">
                      <a16:creationId xmlns:a16="http://schemas.microsoft.com/office/drawing/2014/main" id="{1385CF06-1E86-48F0-8CAD-BA4FA43D9F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" name="Freeform 54">
                  <a:extLst>
                    <a:ext uri="{FF2B5EF4-FFF2-40B4-BE49-F238E27FC236}">
                      <a16:creationId xmlns:a16="http://schemas.microsoft.com/office/drawing/2014/main" id="{20DB24D6-035A-4351-88D8-0ABE06289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" name="Freeform 55">
                  <a:extLst>
                    <a:ext uri="{FF2B5EF4-FFF2-40B4-BE49-F238E27FC236}">
                      <a16:creationId xmlns:a16="http://schemas.microsoft.com/office/drawing/2014/main" id="{AD5D4FEF-8C4D-49D6-B60E-834ACAD049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" name="Freeform 56">
                  <a:extLst>
                    <a:ext uri="{FF2B5EF4-FFF2-40B4-BE49-F238E27FC236}">
                      <a16:creationId xmlns:a16="http://schemas.microsoft.com/office/drawing/2014/main" id="{4FF30D42-BF29-4857-A69D-2F20C9288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1" name="Freeform 57">
                <a:extLst>
                  <a:ext uri="{FF2B5EF4-FFF2-40B4-BE49-F238E27FC236}">
                    <a16:creationId xmlns:a16="http://schemas.microsoft.com/office/drawing/2014/main" id="{F5171A6B-8918-4DC7-81EC-8E6393864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58">
                <a:extLst>
                  <a:ext uri="{FF2B5EF4-FFF2-40B4-BE49-F238E27FC236}">
                    <a16:creationId xmlns:a16="http://schemas.microsoft.com/office/drawing/2014/main" id="{1C0CA12E-E4E2-4896-99C5-2B69CB1CE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Oval 59">
                <a:extLst>
                  <a:ext uri="{FF2B5EF4-FFF2-40B4-BE49-F238E27FC236}">
                    <a16:creationId xmlns:a16="http://schemas.microsoft.com/office/drawing/2014/main" id="{E10F5C35-2992-416D-A473-FBBF11CC4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4" name="Oval 60">
                <a:extLst>
                  <a:ext uri="{FF2B5EF4-FFF2-40B4-BE49-F238E27FC236}">
                    <a16:creationId xmlns:a16="http://schemas.microsoft.com/office/drawing/2014/main" id="{E538DFBE-4C4E-4C89-9DD1-1AF2420FC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" name="Oval 61">
                <a:extLst>
                  <a:ext uri="{FF2B5EF4-FFF2-40B4-BE49-F238E27FC236}">
                    <a16:creationId xmlns:a16="http://schemas.microsoft.com/office/drawing/2014/main" id="{FF366307-D3AD-47C7-B2E4-53DD0712E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6" name="Oval 62">
                <a:extLst>
                  <a:ext uri="{FF2B5EF4-FFF2-40B4-BE49-F238E27FC236}">
                    <a16:creationId xmlns:a16="http://schemas.microsoft.com/office/drawing/2014/main" id="{28096ADF-8BC7-467A-B669-CF35498D0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7" name="Oval 63">
                <a:extLst>
                  <a:ext uri="{FF2B5EF4-FFF2-40B4-BE49-F238E27FC236}">
                    <a16:creationId xmlns:a16="http://schemas.microsoft.com/office/drawing/2014/main" id="{6E663B0B-6F7A-4BB2-BD34-36D147F15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64" name="AutoShape 35">
              <a:extLst>
                <a:ext uri="{FF2B5EF4-FFF2-40B4-BE49-F238E27FC236}">
                  <a16:creationId xmlns:a16="http://schemas.microsoft.com/office/drawing/2014/main" id="{6C264A2F-D83C-4249-98DB-A1F1DD559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737" y="5425807"/>
              <a:ext cx="1589603" cy="756241"/>
            </a:xfrm>
            <a:prstGeom prst="wedgeRoundRectCallout">
              <a:avLst>
                <a:gd name="adj1" fmla="val -60075"/>
                <a:gd name="adj2" fmla="val -31148"/>
                <a:gd name="adj3" fmla="val 16667"/>
              </a:avLst>
            </a:prstGeom>
            <a:noFill/>
            <a:ln w="22225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000" i="0" dirty="0"/>
                <a:t>My personal time is </a:t>
              </a:r>
              <a:r>
                <a:rPr lang="en-US" altLang="en-US" sz="2000" i="0" kern="0" dirty="0">
                  <a:sym typeface="MT Symbol"/>
                </a:rPr>
                <a:t>??</a:t>
              </a:r>
              <a:endParaRPr lang="en-US" altLang="en-US" sz="2000" i="0" dirty="0"/>
            </a:p>
          </p:txBody>
        </p:sp>
      </p:grpSp>
      <p:grpSp>
        <p:nvGrpSpPr>
          <p:cNvPr id="106" name="Group 49">
            <a:extLst>
              <a:ext uri="{FF2B5EF4-FFF2-40B4-BE49-F238E27FC236}">
                <a16:creationId xmlns:a16="http://schemas.microsoft.com/office/drawing/2014/main" id="{1E9B1D6D-E8DB-4BE6-BEE1-DEE1C814262A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787326" y="5856323"/>
            <a:ext cx="374974" cy="773077"/>
            <a:chOff x="2308" y="1513"/>
            <a:chExt cx="1162" cy="2570"/>
          </a:xfrm>
        </p:grpSpPr>
        <p:grpSp>
          <p:nvGrpSpPr>
            <p:cNvPr id="107" name="Group 50">
              <a:extLst>
                <a:ext uri="{FF2B5EF4-FFF2-40B4-BE49-F238E27FC236}">
                  <a16:creationId xmlns:a16="http://schemas.microsoft.com/office/drawing/2014/main" id="{BBEFB4EA-B146-4EF0-8698-14953173FA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115" name="Freeform 51">
                <a:extLst>
                  <a:ext uri="{FF2B5EF4-FFF2-40B4-BE49-F238E27FC236}">
                    <a16:creationId xmlns:a16="http://schemas.microsoft.com/office/drawing/2014/main" id="{928B5494-D694-47CB-9AF0-216B51DEC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6" name="Freeform 52">
                <a:extLst>
                  <a:ext uri="{FF2B5EF4-FFF2-40B4-BE49-F238E27FC236}">
                    <a16:creationId xmlns:a16="http://schemas.microsoft.com/office/drawing/2014/main" id="{2A03612F-C629-4D0D-90AE-3C0B1D241B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7" name="Freeform 53">
                <a:extLst>
                  <a:ext uri="{FF2B5EF4-FFF2-40B4-BE49-F238E27FC236}">
                    <a16:creationId xmlns:a16="http://schemas.microsoft.com/office/drawing/2014/main" id="{2DE85265-2CBD-4DC3-B54B-88D02C1A3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8" name="Freeform 54">
                <a:extLst>
                  <a:ext uri="{FF2B5EF4-FFF2-40B4-BE49-F238E27FC236}">
                    <a16:creationId xmlns:a16="http://schemas.microsoft.com/office/drawing/2014/main" id="{D964D8C6-AF8C-4F0E-8E02-E6DDA5381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" name="Freeform 55">
                <a:extLst>
                  <a:ext uri="{FF2B5EF4-FFF2-40B4-BE49-F238E27FC236}">
                    <a16:creationId xmlns:a16="http://schemas.microsoft.com/office/drawing/2014/main" id="{6ABF97CA-1AA0-4884-928A-EB7AF39D8C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0" name="Freeform 56">
                <a:extLst>
                  <a:ext uri="{FF2B5EF4-FFF2-40B4-BE49-F238E27FC236}">
                    <a16:creationId xmlns:a16="http://schemas.microsoft.com/office/drawing/2014/main" id="{00538C0D-C844-4F72-ACE2-887498B99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08" name="Freeform 57">
              <a:extLst>
                <a:ext uri="{FF2B5EF4-FFF2-40B4-BE49-F238E27FC236}">
                  <a16:creationId xmlns:a16="http://schemas.microsoft.com/office/drawing/2014/main" id="{173C282B-AA73-4658-9F9E-F43D9F96D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9" name="Freeform 58">
              <a:extLst>
                <a:ext uri="{FF2B5EF4-FFF2-40B4-BE49-F238E27FC236}">
                  <a16:creationId xmlns:a16="http://schemas.microsoft.com/office/drawing/2014/main" id="{21CCB126-4AD8-4E1A-9D89-AE39F8826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0" name="Oval 59">
              <a:extLst>
                <a:ext uri="{FF2B5EF4-FFF2-40B4-BE49-F238E27FC236}">
                  <a16:creationId xmlns:a16="http://schemas.microsoft.com/office/drawing/2014/main" id="{4AD928A1-0B3B-4FBC-9733-2E9CA07D8D6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1" name="Oval 60">
              <a:extLst>
                <a:ext uri="{FF2B5EF4-FFF2-40B4-BE49-F238E27FC236}">
                  <a16:creationId xmlns:a16="http://schemas.microsoft.com/office/drawing/2014/main" id="{F0792AAD-9BC6-40DE-9C6B-DCE9E67FDE3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2" name="Oval 61">
              <a:extLst>
                <a:ext uri="{FF2B5EF4-FFF2-40B4-BE49-F238E27FC236}">
                  <a16:creationId xmlns:a16="http://schemas.microsoft.com/office/drawing/2014/main" id="{EAF9EBEF-3A46-477B-ACD1-8DC5D476DDC8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3" name="Oval 62">
              <a:extLst>
                <a:ext uri="{FF2B5EF4-FFF2-40B4-BE49-F238E27FC236}">
                  <a16:creationId xmlns:a16="http://schemas.microsoft.com/office/drawing/2014/main" id="{7287A231-3729-4038-B9DE-21C0F228D57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114" name="Oval 63">
              <a:extLst>
                <a:ext uri="{FF2B5EF4-FFF2-40B4-BE49-F238E27FC236}">
                  <a16:creationId xmlns:a16="http://schemas.microsoft.com/office/drawing/2014/main" id="{8AA8BC83-510F-4324-9375-7F54A2E3C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273" name="Group 272">
            <a:extLst>
              <a:ext uri="{FF2B5EF4-FFF2-40B4-BE49-F238E27FC236}">
                <a16:creationId xmlns:a16="http://schemas.microsoft.com/office/drawing/2014/main" id="{E2D4004C-5A29-4DF7-87D4-9BFFD727DFBF}"/>
              </a:ext>
            </a:extLst>
          </p:cNvPr>
          <p:cNvGrpSpPr/>
          <p:nvPr/>
        </p:nvGrpSpPr>
        <p:grpSpPr>
          <a:xfrm>
            <a:off x="5125771" y="5334000"/>
            <a:ext cx="286920" cy="1151280"/>
            <a:chOff x="5058360" y="5334000"/>
            <a:chExt cx="286920" cy="1151280"/>
          </a:xfrm>
        </p:grpSpPr>
        <p:grpSp>
          <p:nvGrpSpPr>
            <p:cNvPr id="69" name="Group 49">
              <a:extLst>
                <a:ext uri="{FF2B5EF4-FFF2-40B4-BE49-F238E27FC236}">
                  <a16:creationId xmlns:a16="http://schemas.microsoft.com/office/drawing/2014/main" id="{828C5EC3-5DA3-44A6-B65A-8DB9E9599FB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58360" y="5334000"/>
              <a:ext cx="286920" cy="465480"/>
              <a:chOff x="2308" y="1513"/>
              <a:chExt cx="1162" cy="2570"/>
            </a:xfrm>
          </p:grpSpPr>
          <p:grpSp>
            <p:nvGrpSpPr>
              <p:cNvPr id="70" name="Group 50">
                <a:extLst>
                  <a:ext uri="{FF2B5EF4-FFF2-40B4-BE49-F238E27FC236}">
                    <a16:creationId xmlns:a16="http://schemas.microsoft.com/office/drawing/2014/main" id="{B01FE028-E4F7-4D36-950E-B3330D43B2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8" name="Freeform 51">
                  <a:extLst>
                    <a:ext uri="{FF2B5EF4-FFF2-40B4-BE49-F238E27FC236}">
                      <a16:creationId xmlns:a16="http://schemas.microsoft.com/office/drawing/2014/main" id="{7AF2CD47-0E9F-4BE7-B453-073D89BE16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52">
                  <a:extLst>
                    <a:ext uri="{FF2B5EF4-FFF2-40B4-BE49-F238E27FC236}">
                      <a16:creationId xmlns:a16="http://schemas.microsoft.com/office/drawing/2014/main" id="{6499BD8A-571E-4EA6-9722-328FD6D1E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53">
                  <a:extLst>
                    <a:ext uri="{FF2B5EF4-FFF2-40B4-BE49-F238E27FC236}">
                      <a16:creationId xmlns:a16="http://schemas.microsoft.com/office/drawing/2014/main" id="{33784164-A611-4320-9A7C-B4C9DBD44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54">
                  <a:extLst>
                    <a:ext uri="{FF2B5EF4-FFF2-40B4-BE49-F238E27FC236}">
                      <a16:creationId xmlns:a16="http://schemas.microsoft.com/office/drawing/2014/main" id="{951655EE-0A16-49EB-B5F7-ACEF1B24F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55">
                  <a:extLst>
                    <a:ext uri="{FF2B5EF4-FFF2-40B4-BE49-F238E27FC236}">
                      <a16:creationId xmlns:a16="http://schemas.microsoft.com/office/drawing/2014/main" id="{852DBE24-CDEA-4F60-9672-44C457878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" name="Freeform 56">
                  <a:extLst>
                    <a:ext uri="{FF2B5EF4-FFF2-40B4-BE49-F238E27FC236}">
                      <a16:creationId xmlns:a16="http://schemas.microsoft.com/office/drawing/2014/main" id="{BAEDD9BB-85E3-4CD8-B247-A4E9AF434E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1" name="Freeform 57">
                <a:extLst>
                  <a:ext uri="{FF2B5EF4-FFF2-40B4-BE49-F238E27FC236}">
                    <a16:creationId xmlns:a16="http://schemas.microsoft.com/office/drawing/2014/main" id="{7901E1F3-F2CB-4881-B200-9B485C6F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" name="Freeform 58">
                <a:extLst>
                  <a:ext uri="{FF2B5EF4-FFF2-40B4-BE49-F238E27FC236}">
                    <a16:creationId xmlns:a16="http://schemas.microsoft.com/office/drawing/2014/main" id="{E66FD17B-04FB-4751-AEE9-431565A08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" name="Oval 59">
                <a:extLst>
                  <a:ext uri="{FF2B5EF4-FFF2-40B4-BE49-F238E27FC236}">
                    <a16:creationId xmlns:a16="http://schemas.microsoft.com/office/drawing/2014/main" id="{1E7870D4-1338-4BB7-AB61-EBABEE01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4" name="Oval 60">
                <a:extLst>
                  <a:ext uri="{FF2B5EF4-FFF2-40B4-BE49-F238E27FC236}">
                    <a16:creationId xmlns:a16="http://schemas.microsoft.com/office/drawing/2014/main" id="{FA1DDD6D-4112-4449-B9D4-2A0D5EB94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5" name="Oval 61">
                <a:extLst>
                  <a:ext uri="{FF2B5EF4-FFF2-40B4-BE49-F238E27FC236}">
                    <a16:creationId xmlns:a16="http://schemas.microsoft.com/office/drawing/2014/main" id="{04DB9E1A-BD21-4558-9467-142637765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6" name="Oval 62">
                <a:extLst>
                  <a:ext uri="{FF2B5EF4-FFF2-40B4-BE49-F238E27FC236}">
                    <a16:creationId xmlns:a16="http://schemas.microsoft.com/office/drawing/2014/main" id="{87750387-4EF1-416C-B564-1A37972F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7" name="Oval 63">
                <a:extLst>
                  <a:ext uri="{FF2B5EF4-FFF2-40B4-BE49-F238E27FC236}">
                    <a16:creationId xmlns:a16="http://schemas.microsoft.com/office/drawing/2014/main" id="{26C736AF-628A-4331-AE31-CA8A50451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22" name="Group 49">
              <a:extLst>
                <a:ext uri="{FF2B5EF4-FFF2-40B4-BE49-F238E27FC236}">
                  <a16:creationId xmlns:a16="http://schemas.microsoft.com/office/drawing/2014/main" id="{E7A362AC-CE00-4B8B-BCAE-619CB82AF5E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58360" y="5562600"/>
              <a:ext cx="286920" cy="465480"/>
              <a:chOff x="2308" y="1513"/>
              <a:chExt cx="1162" cy="2570"/>
            </a:xfrm>
          </p:grpSpPr>
          <p:grpSp>
            <p:nvGrpSpPr>
              <p:cNvPr id="123" name="Group 50">
                <a:extLst>
                  <a:ext uri="{FF2B5EF4-FFF2-40B4-BE49-F238E27FC236}">
                    <a16:creationId xmlns:a16="http://schemas.microsoft.com/office/drawing/2014/main" id="{00D220CB-2120-411F-8F74-00494A8355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1" name="Freeform 51">
                  <a:extLst>
                    <a:ext uri="{FF2B5EF4-FFF2-40B4-BE49-F238E27FC236}">
                      <a16:creationId xmlns:a16="http://schemas.microsoft.com/office/drawing/2014/main" id="{FFE0FA1C-92BF-4571-AC0C-6948952C8C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2" name="Freeform 52">
                  <a:extLst>
                    <a:ext uri="{FF2B5EF4-FFF2-40B4-BE49-F238E27FC236}">
                      <a16:creationId xmlns:a16="http://schemas.microsoft.com/office/drawing/2014/main" id="{3B7107FB-CC73-4885-A788-D45B0935E0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3" name="Freeform 53">
                  <a:extLst>
                    <a:ext uri="{FF2B5EF4-FFF2-40B4-BE49-F238E27FC236}">
                      <a16:creationId xmlns:a16="http://schemas.microsoft.com/office/drawing/2014/main" id="{71B16ABE-FC2B-4C49-985E-8F96FABE8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4" name="Freeform 54">
                  <a:extLst>
                    <a:ext uri="{FF2B5EF4-FFF2-40B4-BE49-F238E27FC236}">
                      <a16:creationId xmlns:a16="http://schemas.microsoft.com/office/drawing/2014/main" id="{428FE482-10B4-4A39-9823-A7E39D5F5F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5" name="Freeform 55">
                  <a:extLst>
                    <a:ext uri="{FF2B5EF4-FFF2-40B4-BE49-F238E27FC236}">
                      <a16:creationId xmlns:a16="http://schemas.microsoft.com/office/drawing/2014/main" id="{55C62889-9324-4A16-832B-80B79EC66F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6" name="Freeform 56">
                  <a:extLst>
                    <a:ext uri="{FF2B5EF4-FFF2-40B4-BE49-F238E27FC236}">
                      <a16:creationId xmlns:a16="http://schemas.microsoft.com/office/drawing/2014/main" id="{54007188-E489-47CE-89C1-7AC5D8EF0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24" name="Freeform 57">
                <a:extLst>
                  <a:ext uri="{FF2B5EF4-FFF2-40B4-BE49-F238E27FC236}">
                    <a16:creationId xmlns:a16="http://schemas.microsoft.com/office/drawing/2014/main" id="{3F77F8E9-3620-463D-8AC5-932B1546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58">
                <a:extLst>
                  <a:ext uri="{FF2B5EF4-FFF2-40B4-BE49-F238E27FC236}">
                    <a16:creationId xmlns:a16="http://schemas.microsoft.com/office/drawing/2014/main" id="{ED308476-B412-4550-8848-97919F40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Oval 59">
                <a:extLst>
                  <a:ext uri="{FF2B5EF4-FFF2-40B4-BE49-F238E27FC236}">
                    <a16:creationId xmlns:a16="http://schemas.microsoft.com/office/drawing/2014/main" id="{D3BA66D0-99C4-4376-9956-FB1B1F648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7" name="Oval 60">
                <a:extLst>
                  <a:ext uri="{FF2B5EF4-FFF2-40B4-BE49-F238E27FC236}">
                    <a16:creationId xmlns:a16="http://schemas.microsoft.com/office/drawing/2014/main" id="{78DDAFAD-61C4-44AE-9F3A-F3BA8DED5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8" name="Oval 61">
                <a:extLst>
                  <a:ext uri="{FF2B5EF4-FFF2-40B4-BE49-F238E27FC236}">
                    <a16:creationId xmlns:a16="http://schemas.microsoft.com/office/drawing/2014/main" id="{0EF7B62B-8E6F-4CC2-B5F5-D4E37B596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9" name="Oval 62">
                <a:extLst>
                  <a:ext uri="{FF2B5EF4-FFF2-40B4-BE49-F238E27FC236}">
                    <a16:creationId xmlns:a16="http://schemas.microsoft.com/office/drawing/2014/main" id="{F660098E-9130-449B-8216-B3B862C52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0" name="Oval 63">
                <a:extLst>
                  <a:ext uri="{FF2B5EF4-FFF2-40B4-BE49-F238E27FC236}">
                    <a16:creationId xmlns:a16="http://schemas.microsoft.com/office/drawing/2014/main" id="{9DA15E7F-F43D-427A-B481-18CE43E5F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37" name="Group 49">
              <a:extLst>
                <a:ext uri="{FF2B5EF4-FFF2-40B4-BE49-F238E27FC236}">
                  <a16:creationId xmlns:a16="http://schemas.microsoft.com/office/drawing/2014/main" id="{4BCD7AEE-6476-4348-9169-B423307DC1F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58360" y="5791200"/>
              <a:ext cx="286920" cy="465480"/>
              <a:chOff x="2308" y="1513"/>
              <a:chExt cx="1162" cy="2570"/>
            </a:xfrm>
          </p:grpSpPr>
          <p:grpSp>
            <p:nvGrpSpPr>
              <p:cNvPr id="138" name="Group 50">
                <a:extLst>
                  <a:ext uri="{FF2B5EF4-FFF2-40B4-BE49-F238E27FC236}">
                    <a16:creationId xmlns:a16="http://schemas.microsoft.com/office/drawing/2014/main" id="{CE81AF33-B9BE-41BD-A4AE-92F1781489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46" name="Freeform 51">
                  <a:extLst>
                    <a:ext uri="{FF2B5EF4-FFF2-40B4-BE49-F238E27FC236}">
                      <a16:creationId xmlns:a16="http://schemas.microsoft.com/office/drawing/2014/main" id="{7F970EFA-1DC9-4DB7-9E4D-4519149804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7" name="Freeform 52">
                  <a:extLst>
                    <a:ext uri="{FF2B5EF4-FFF2-40B4-BE49-F238E27FC236}">
                      <a16:creationId xmlns:a16="http://schemas.microsoft.com/office/drawing/2014/main" id="{EE6E547E-EBFD-46EB-BE1A-C040CB71881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8" name="Freeform 53">
                  <a:extLst>
                    <a:ext uri="{FF2B5EF4-FFF2-40B4-BE49-F238E27FC236}">
                      <a16:creationId xmlns:a16="http://schemas.microsoft.com/office/drawing/2014/main" id="{DF82629F-3E24-4BD6-9E53-3099BEE270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49" name="Freeform 54">
                  <a:extLst>
                    <a:ext uri="{FF2B5EF4-FFF2-40B4-BE49-F238E27FC236}">
                      <a16:creationId xmlns:a16="http://schemas.microsoft.com/office/drawing/2014/main" id="{4A90597A-18C6-4186-BD46-6986D2E66F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0" name="Freeform 55">
                  <a:extLst>
                    <a:ext uri="{FF2B5EF4-FFF2-40B4-BE49-F238E27FC236}">
                      <a16:creationId xmlns:a16="http://schemas.microsoft.com/office/drawing/2014/main" id="{B4AAC8B2-B875-4508-8547-F6971E6D7E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51" name="Freeform 56">
                  <a:extLst>
                    <a:ext uri="{FF2B5EF4-FFF2-40B4-BE49-F238E27FC236}">
                      <a16:creationId xmlns:a16="http://schemas.microsoft.com/office/drawing/2014/main" id="{A695AD7E-5FB0-483F-8908-1B29C881B1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39" name="Freeform 57">
                <a:extLst>
                  <a:ext uri="{FF2B5EF4-FFF2-40B4-BE49-F238E27FC236}">
                    <a16:creationId xmlns:a16="http://schemas.microsoft.com/office/drawing/2014/main" id="{BEDBC69A-6AC3-491C-A8B6-3973B3221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" name="Freeform 58">
                <a:extLst>
                  <a:ext uri="{FF2B5EF4-FFF2-40B4-BE49-F238E27FC236}">
                    <a16:creationId xmlns:a16="http://schemas.microsoft.com/office/drawing/2014/main" id="{47448A28-0BDD-4B1E-A8D9-F917EB4B2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" name="Oval 59">
                <a:extLst>
                  <a:ext uri="{FF2B5EF4-FFF2-40B4-BE49-F238E27FC236}">
                    <a16:creationId xmlns:a16="http://schemas.microsoft.com/office/drawing/2014/main" id="{DD5B53FB-88CB-45AB-A91F-11DB85BB7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42" name="Oval 60">
                <a:extLst>
                  <a:ext uri="{FF2B5EF4-FFF2-40B4-BE49-F238E27FC236}">
                    <a16:creationId xmlns:a16="http://schemas.microsoft.com/office/drawing/2014/main" id="{87574B25-5AE0-4C0E-B370-F652206A3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43" name="Oval 61">
                <a:extLst>
                  <a:ext uri="{FF2B5EF4-FFF2-40B4-BE49-F238E27FC236}">
                    <a16:creationId xmlns:a16="http://schemas.microsoft.com/office/drawing/2014/main" id="{539F9333-1F61-4143-BB45-3081AD9D6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44" name="Oval 62">
                <a:extLst>
                  <a:ext uri="{FF2B5EF4-FFF2-40B4-BE49-F238E27FC236}">
                    <a16:creationId xmlns:a16="http://schemas.microsoft.com/office/drawing/2014/main" id="{66F60CD4-3B14-4E53-8580-9996305337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45" name="Oval 63">
                <a:extLst>
                  <a:ext uri="{FF2B5EF4-FFF2-40B4-BE49-F238E27FC236}">
                    <a16:creationId xmlns:a16="http://schemas.microsoft.com/office/drawing/2014/main" id="{3E903B73-0A47-4164-824E-5D93E9144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52" name="Group 49">
              <a:extLst>
                <a:ext uri="{FF2B5EF4-FFF2-40B4-BE49-F238E27FC236}">
                  <a16:creationId xmlns:a16="http://schemas.microsoft.com/office/drawing/2014/main" id="{BCBB7674-006E-4DB4-9DC7-F20E9DA41C70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58360" y="6019800"/>
              <a:ext cx="286920" cy="465480"/>
              <a:chOff x="2308" y="1513"/>
              <a:chExt cx="1162" cy="2570"/>
            </a:xfrm>
          </p:grpSpPr>
          <p:grpSp>
            <p:nvGrpSpPr>
              <p:cNvPr id="153" name="Group 50">
                <a:extLst>
                  <a:ext uri="{FF2B5EF4-FFF2-40B4-BE49-F238E27FC236}">
                    <a16:creationId xmlns:a16="http://schemas.microsoft.com/office/drawing/2014/main" id="{D79CA855-F102-4163-AAA9-9BC222D1C0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61" name="Freeform 51">
                  <a:extLst>
                    <a:ext uri="{FF2B5EF4-FFF2-40B4-BE49-F238E27FC236}">
                      <a16:creationId xmlns:a16="http://schemas.microsoft.com/office/drawing/2014/main" id="{7FB13747-26A4-4F0A-AA38-B4BB4F585E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2" name="Freeform 52">
                  <a:extLst>
                    <a:ext uri="{FF2B5EF4-FFF2-40B4-BE49-F238E27FC236}">
                      <a16:creationId xmlns:a16="http://schemas.microsoft.com/office/drawing/2014/main" id="{C9422A11-B50A-4D44-A102-068181C0936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3" name="Freeform 53">
                  <a:extLst>
                    <a:ext uri="{FF2B5EF4-FFF2-40B4-BE49-F238E27FC236}">
                      <a16:creationId xmlns:a16="http://schemas.microsoft.com/office/drawing/2014/main" id="{9071F25E-DD0D-4C40-BF81-62C4973F5D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4" name="Freeform 54">
                  <a:extLst>
                    <a:ext uri="{FF2B5EF4-FFF2-40B4-BE49-F238E27FC236}">
                      <a16:creationId xmlns:a16="http://schemas.microsoft.com/office/drawing/2014/main" id="{A9E7B01E-55B0-42B1-9C2D-E06267208E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5" name="Freeform 55">
                  <a:extLst>
                    <a:ext uri="{FF2B5EF4-FFF2-40B4-BE49-F238E27FC236}">
                      <a16:creationId xmlns:a16="http://schemas.microsoft.com/office/drawing/2014/main" id="{11D83DE5-CCDD-4292-9B55-80F71DF897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66" name="Freeform 56">
                  <a:extLst>
                    <a:ext uri="{FF2B5EF4-FFF2-40B4-BE49-F238E27FC236}">
                      <a16:creationId xmlns:a16="http://schemas.microsoft.com/office/drawing/2014/main" id="{DC36EFEE-79F5-4670-A8C0-E7729FBC1F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54" name="Freeform 57">
                <a:extLst>
                  <a:ext uri="{FF2B5EF4-FFF2-40B4-BE49-F238E27FC236}">
                    <a16:creationId xmlns:a16="http://schemas.microsoft.com/office/drawing/2014/main" id="{0DDEA5A9-01F0-49A1-9598-4D50158723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5" name="Freeform 58">
                <a:extLst>
                  <a:ext uri="{FF2B5EF4-FFF2-40B4-BE49-F238E27FC236}">
                    <a16:creationId xmlns:a16="http://schemas.microsoft.com/office/drawing/2014/main" id="{F797BABD-A9B0-4506-A913-34E84F1716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56" name="Oval 59">
                <a:extLst>
                  <a:ext uri="{FF2B5EF4-FFF2-40B4-BE49-F238E27FC236}">
                    <a16:creationId xmlns:a16="http://schemas.microsoft.com/office/drawing/2014/main" id="{7329DD04-8E6F-40DA-9BC5-4A5E4B67D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57" name="Oval 60">
                <a:extLst>
                  <a:ext uri="{FF2B5EF4-FFF2-40B4-BE49-F238E27FC236}">
                    <a16:creationId xmlns:a16="http://schemas.microsoft.com/office/drawing/2014/main" id="{8DCB1929-8DBD-4481-BDD3-386CFFBAE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58" name="Oval 61">
                <a:extLst>
                  <a:ext uri="{FF2B5EF4-FFF2-40B4-BE49-F238E27FC236}">
                    <a16:creationId xmlns:a16="http://schemas.microsoft.com/office/drawing/2014/main" id="{BD56E6B7-A4F7-4766-A553-45FEF778C0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59" name="Oval 62">
                <a:extLst>
                  <a:ext uri="{FF2B5EF4-FFF2-40B4-BE49-F238E27FC236}">
                    <a16:creationId xmlns:a16="http://schemas.microsoft.com/office/drawing/2014/main" id="{A6CDE496-E143-4598-A921-223546D4F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60" name="Oval 63">
                <a:extLst>
                  <a:ext uri="{FF2B5EF4-FFF2-40B4-BE49-F238E27FC236}">
                    <a16:creationId xmlns:a16="http://schemas.microsoft.com/office/drawing/2014/main" id="{8EBD5A8A-0141-49FD-933C-1049B532AA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272" name="Group 271">
            <a:extLst>
              <a:ext uri="{FF2B5EF4-FFF2-40B4-BE49-F238E27FC236}">
                <a16:creationId xmlns:a16="http://schemas.microsoft.com/office/drawing/2014/main" id="{9474BE82-30D1-4FBB-9468-A997DE6512DA}"/>
              </a:ext>
            </a:extLst>
          </p:cNvPr>
          <p:cNvGrpSpPr/>
          <p:nvPr/>
        </p:nvGrpSpPr>
        <p:grpSpPr>
          <a:xfrm>
            <a:off x="5636688" y="5295900"/>
            <a:ext cx="154512" cy="1336836"/>
            <a:chOff x="5569277" y="5295900"/>
            <a:chExt cx="154512" cy="1336836"/>
          </a:xfrm>
        </p:grpSpPr>
        <p:grpSp>
          <p:nvGrpSpPr>
            <p:cNvPr id="89" name="Group 49">
              <a:extLst>
                <a:ext uri="{FF2B5EF4-FFF2-40B4-BE49-F238E27FC236}">
                  <a16:creationId xmlns:a16="http://schemas.microsoft.com/office/drawing/2014/main" id="{86250AFB-6A6A-442B-909E-04F63443A95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295900"/>
              <a:ext cx="154512" cy="270036"/>
              <a:chOff x="2308" y="1513"/>
              <a:chExt cx="1162" cy="2570"/>
            </a:xfrm>
          </p:grpSpPr>
          <p:grpSp>
            <p:nvGrpSpPr>
              <p:cNvPr id="90" name="Group 50">
                <a:extLst>
                  <a:ext uri="{FF2B5EF4-FFF2-40B4-BE49-F238E27FC236}">
                    <a16:creationId xmlns:a16="http://schemas.microsoft.com/office/drawing/2014/main" id="{A7C6E3F9-E488-4032-A4DE-2176D35435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98" name="Freeform 51">
                  <a:extLst>
                    <a:ext uri="{FF2B5EF4-FFF2-40B4-BE49-F238E27FC236}">
                      <a16:creationId xmlns:a16="http://schemas.microsoft.com/office/drawing/2014/main" id="{8EC783B4-2177-4925-890B-1053FB3293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52">
                  <a:extLst>
                    <a:ext uri="{FF2B5EF4-FFF2-40B4-BE49-F238E27FC236}">
                      <a16:creationId xmlns:a16="http://schemas.microsoft.com/office/drawing/2014/main" id="{00837242-BD8C-4278-A5EF-CB023E59EA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53">
                  <a:extLst>
                    <a:ext uri="{FF2B5EF4-FFF2-40B4-BE49-F238E27FC236}">
                      <a16:creationId xmlns:a16="http://schemas.microsoft.com/office/drawing/2014/main" id="{227CD813-C7CB-4A4B-A84C-ED2D1CFDF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" name="Freeform 54">
                  <a:extLst>
                    <a:ext uri="{FF2B5EF4-FFF2-40B4-BE49-F238E27FC236}">
                      <a16:creationId xmlns:a16="http://schemas.microsoft.com/office/drawing/2014/main" id="{88FE2B7E-45F0-4A93-A6C0-D122CCFB1E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" name="Freeform 55">
                  <a:extLst>
                    <a:ext uri="{FF2B5EF4-FFF2-40B4-BE49-F238E27FC236}">
                      <a16:creationId xmlns:a16="http://schemas.microsoft.com/office/drawing/2014/main" id="{CF1DA452-4955-4288-B61F-7FF3B6D420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56">
                  <a:extLst>
                    <a:ext uri="{FF2B5EF4-FFF2-40B4-BE49-F238E27FC236}">
                      <a16:creationId xmlns:a16="http://schemas.microsoft.com/office/drawing/2014/main" id="{662A1D74-1A77-4423-A157-F71907F79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" name="Freeform 57">
                <a:extLst>
                  <a:ext uri="{FF2B5EF4-FFF2-40B4-BE49-F238E27FC236}">
                    <a16:creationId xmlns:a16="http://schemas.microsoft.com/office/drawing/2014/main" id="{0EB7B968-29FE-48CF-B7CD-FB8B285D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8">
                <a:extLst>
                  <a:ext uri="{FF2B5EF4-FFF2-40B4-BE49-F238E27FC236}">
                    <a16:creationId xmlns:a16="http://schemas.microsoft.com/office/drawing/2014/main" id="{5002C7E5-2EF1-4E78-A3FE-0A372B26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Oval 59">
                <a:extLst>
                  <a:ext uri="{FF2B5EF4-FFF2-40B4-BE49-F238E27FC236}">
                    <a16:creationId xmlns:a16="http://schemas.microsoft.com/office/drawing/2014/main" id="{0C2C1707-4592-4FD4-9243-CB8A062C2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4" name="Oval 60">
                <a:extLst>
                  <a:ext uri="{FF2B5EF4-FFF2-40B4-BE49-F238E27FC236}">
                    <a16:creationId xmlns:a16="http://schemas.microsoft.com/office/drawing/2014/main" id="{CDCE80B2-2B0C-4882-BF6D-219C610ED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5" name="Oval 61">
                <a:extLst>
                  <a:ext uri="{FF2B5EF4-FFF2-40B4-BE49-F238E27FC236}">
                    <a16:creationId xmlns:a16="http://schemas.microsoft.com/office/drawing/2014/main" id="{B8A2239C-615D-474B-8795-25C6DF981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6" name="Oval 62">
                <a:extLst>
                  <a:ext uri="{FF2B5EF4-FFF2-40B4-BE49-F238E27FC236}">
                    <a16:creationId xmlns:a16="http://schemas.microsoft.com/office/drawing/2014/main" id="{D197132D-7969-474A-8060-FE724928D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7" name="Oval 63">
                <a:extLst>
                  <a:ext uri="{FF2B5EF4-FFF2-40B4-BE49-F238E27FC236}">
                    <a16:creationId xmlns:a16="http://schemas.microsoft.com/office/drawing/2014/main" id="{2142C4F0-20D2-4ABE-97D2-B3A67C194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67" name="Group 49">
              <a:extLst>
                <a:ext uri="{FF2B5EF4-FFF2-40B4-BE49-F238E27FC236}">
                  <a16:creationId xmlns:a16="http://schemas.microsoft.com/office/drawing/2014/main" id="{F7A69BA5-60BC-47D2-987F-DD0720F82F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448300"/>
              <a:ext cx="154512" cy="270036"/>
              <a:chOff x="2308" y="1513"/>
              <a:chExt cx="1162" cy="2570"/>
            </a:xfrm>
          </p:grpSpPr>
          <p:grpSp>
            <p:nvGrpSpPr>
              <p:cNvPr id="168" name="Group 50">
                <a:extLst>
                  <a:ext uri="{FF2B5EF4-FFF2-40B4-BE49-F238E27FC236}">
                    <a16:creationId xmlns:a16="http://schemas.microsoft.com/office/drawing/2014/main" id="{B54CE72D-B581-4D90-BE44-479D48A595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76" name="Freeform 51">
                  <a:extLst>
                    <a:ext uri="{FF2B5EF4-FFF2-40B4-BE49-F238E27FC236}">
                      <a16:creationId xmlns:a16="http://schemas.microsoft.com/office/drawing/2014/main" id="{A3011CCF-FDD9-4D6E-83D8-644B1CFBB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" name="Freeform 52">
                  <a:extLst>
                    <a:ext uri="{FF2B5EF4-FFF2-40B4-BE49-F238E27FC236}">
                      <a16:creationId xmlns:a16="http://schemas.microsoft.com/office/drawing/2014/main" id="{1D9E571F-CC17-44FA-9076-E5D856578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53">
                  <a:extLst>
                    <a:ext uri="{FF2B5EF4-FFF2-40B4-BE49-F238E27FC236}">
                      <a16:creationId xmlns:a16="http://schemas.microsoft.com/office/drawing/2014/main" id="{F1E8320D-20F0-4699-92F5-8013025BE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Freeform 54">
                  <a:extLst>
                    <a:ext uri="{FF2B5EF4-FFF2-40B4-BE49-F238E27FC236}">
                      <a16:creationId xmlns:a16="http://schemas.microsoft.com/office/drawing/2014/main" id="{7DA93907-85C6-4314-A89C-20F9F5E845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0" name="Freeform 55">
                  <a:extLst>
                    <a:ext uri="{FF2B5EF4-FFF2-40B4-BE49-F238E27FC236}">
                      <a16:creationId xmlns:a16="http://schemas.microsoft.com/office/drawing/2014/main" id="{13347137-51F1-4259-9D09-0B42638AF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" name="Freeform 56">
                  <a:extLst>
                    <a:ext uri="{FF2B5EF4-FFF2-40B4-BE49-F238E27FC236}">
                      <a16:creationId xmlns:a16="http://schemas.microsoft.com/office/drawing/2014/main" id="{1C28D3E5-8AA4-4C79-A348-5CB4EF8354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9" name="Freeform 57">
                <a:extLst>
                  <a:ext uri="{FF2B5EF4-FFF2-40B4-BE49-F238E27FC236}">
                    <a16:creationId xmlns:a16="http://schemas.microsoft.com/office/drawing/2014/main" id="{437EDF3E-6D55-4BE9-911C-A72DB2C86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58">
                <a:extLst>
                  <a:ext uri="{FF2B5EF4-FFF2-40B4-BE49-F238E27FC236}">
                    <a16:creationId xmlns:a16="http://schemas.microsoft.com/office/drawing/2014/main" id="{1DBC8A7D-0E18-4CF4-97EA-3B66C8B04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Oval 59">
                <a:extLst>
                  <a:ext uri="{FF2B5EF4-FFF2-40B4-BE49-F238E27FC236}">
                    <a16:creationId xmlns:a16="http://schemas.microsoft.com/office/drawing/2014/main" id="{3EE936D9-5CF2-4FFB-9AFE-99E9F5E34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2" name="Oval 60">
                <a:extLst>
                  <a:ext uri="{FF2B5EF4-FFF2-40B4-BE49-F238E27FC236}">
                    <a16:creationId xmlns:a16="http://schemas.microsoft.com/office/drawing/2014/main" id="{D229A6AD-3A44-488F-BAA1-07BCBF59D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3" name="Oval 61">
                <a:extLst>
                  <a:ext uri="{FF2B5EF4-FFF2-40B4-BE49-F238E27FC236}">
                    <a16:creationId xmlns:a16="http://schemas.microsoft.com/office/drawing/2014/main" id="{C5B49E59-2454-45A4-A8E2-99B2AA07F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4" name="Oval 62">
                <a:extLst>
                  <a:ext uri="{FF2B5EF4-FFF2-40B4-BE49-F238E27FC236}">
                    <a16:creationId xmlns:a16="http://schemas.microsoft.com/office/drawing/2014/main" id="{8BCF6E2F-2AD6-4508-9329-15177876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5" name="Oval 63">
                <a:extLst>
                  <a:ext uri="{FF2B5EF4-FFF2-40B4-BE49-F238E27FC236}">
                    <a16:creationId xmlns:a16="http://schemas.microsoft.com/office/drawing/2014/main" id="{30CDC465-AE5A-46A7-8B00-2F4EDC5A8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82" name="Group 49">
              <a:extLst>
                <a:ext uri="{FF2B5EF4-FFF2-40B4-BE49-F238E27FC236}">
                  <a16:creationId xmlns:a16="http://schemas.microsoft.com/office/drawing/2014/main" id="{0B2F7F6A-9358-4211-8DC9-2D30AE077C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600700"/>
              <a:ext cx="154512" cy="270036"/>
              <a:chOff x="2308" y="1513"/>
              <a:chExt cx="1162" cy="2570"/>
            </a:xfrm>
          </p:grpSpPr>
          <p:grpSp>
            <p:nvGrpSpPr>
              <p:cNvPr id="183" name="Group 50">
                <a:extLst>
                  <a:ext uri="{FF2B5EF4-FFF2-40B4-BE49-F238E27FC236}">
                    <a16:creationId xmlns:a16="http://schemas.microsoft.com/office/drawing/2014/main" id="{C80BF7DF-6750-4245-9967-EA95B3CB7D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91" name="Freeform 51">
                  <a:extLst>
                    <a:ext uri="{FF2B5EF4-FFF2-40B4-BE49-F238E27FC236}">
                      <a16:creationId xmlns:a16="http://schemas.microsoft.com/office/drawing/2014/main" id="{821BAE15-2862-46E6-BAA9-7A0F4C58B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" name="Freeform 52">
                  <a:extLst>
                    <a:ext uri="{FF2B5EF4-FFF2-40B4-BE49-F238E27FC236}">
                      <a16:creationId xmlns:a16="http://schemas.microsoft.com/office/drawing/2014/main" id="{91090F41-FFF6-41F7-8356-3197314128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Freeform 53">
                  <a:extLst>
                    <a:ext uri="{FF2B5EF4-FFF2-40B4-BE49-F238E27FC236}">
                      <a16:creationId xmlns:a16="http://schemas.microsoft.com/office/drawing/2014/main" id="{EEA4D70A-257B-4DE3-BCA5-7CF4E674E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" name="Freeform 54">
                  <a:extLst>
                    <a:ext uri="{FF2B5EF4-FFF2-40B4-BE49-F238E27FC236}">
                      <a16:creationId xmlns:a16="http://schemas.microsoft.com/office/drawing/2014/main" id="{D0E0D7E7-AC0C-43AF-B29F-CF5E5D1A0D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5" name="Freeform 55">
                  <a:extLst>
                    <a:ext uri="{FF2B5EF4-FFF2-40B4-BE49-F238E27FC236}">
                      <a16:creationId xmlns:a16="http://schemas.microsoft.com/office/drawing/2014/main" id="{9C6278EC-EA49-4B1E-B15C-4AAFEA9CC7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" name="Freeform 56">
                  <a:extLst>
                    <a:ext uri="{FF2B5EF4-FFF2-40B4-BE49-F238E27FC236}">
                      <a16:creationId xmlns:a16="http://schemas.microsoft.com/office/drawing/2014/main" id="{899B1858-69C8-4E14-8A22-2EF40A435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4" name="Freeform 57">
                <a:extLst>
                  <a:ext uri="{FF2B5EF4-FFF2-40B4-BE49-F238E27FC236}">
                    <a16:creationId xmlns:a16="http://schemas.microsoft.com/office/drawing/2014/main" id="{C51E9721-69CF-459A-8F66-DB74092D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" name="Freeform 58">
                <a:extLst>
                  <a:ext uri="{FF2B5EF4-FFF2-40B4-BE49-F238E27FC236}">
                    <a16:creationId xmlns:a16="http://schemas.microsoft.com/office/drawing/2014/main" id="{44FCF587-4895-4BB0-82E2-B68776E2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" name="Oval 59">
                <a:extLst>
                  <a:ext uri="{FF2B5EF4-FFF2-40B4-BE49-F238E27FC236}">
                    <a16:creationId xmlns:a16="http://schemas.microsoft.com/office/drawing/2014/main" id="{B8AC5AEF-89E2-4FFB-B97B-B0B719E2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7" name="Oval 60">
                <a:extLst>
                  <a:ext uri="{FF2B5EF4-FFF2-40B4-BE49-F238E27FC236}">
                    <a16:creationId xmlns:a16="http://schemas.microsoft.com/office/drawing/2014/main" id="{9120A886-20F3-40DD-8080-96FB64615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8" name="Oval 61">
                <a:extLst>
                  <a:ext uri="{FF2B5EF4-FFF2-40B4-BE49-F238E27FC236}">
                    <a16:creationId xmlns:a16="http://schemas.microsoft.com/office/drawing/2014/main" id="{0BAFBA2E-5472-4C5B-9209-F9FCB588A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9" name="Oval 62">
                <a:extLst>
                  <a:ext uri="{FF2B5EF4-FFF2-40B4-BE49-F238E27FC236}">
                    <a16:creationId xmlns:a16="http://schemas.microsoft.com/office/drawing/2014/main" id="{FDF9F78E-92C5-4825-B587-D6A0E76A1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0" name="Oval 63">
                <a:extLst>
                  <a:ext uri="{FF2B5EF4-FFF2-40B4-BE49-F238E27FC236}">
                    <a16:creationId xmlns:a16="http://schemas.microsoft.com/office/drawing/2014/main" id="{A77B8F91-E5C3-43F1-95FA-77E17F23C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97" name="Group 49">
              <a:extLst>
                <a:ext uri="{FF2B5EF4-FFF2-40B4-BE49-F238E27FC236}">
                  <a16:creationId xmlns:a16="http://schemas.microsoft.com/office/drawing/2014/main" id="{A465F18A-34A9-48F3-9062-A2A370D070F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753100"/>
              <a:ext cx="154512" cy="270036"/>
              <a:chOff x="2308" y="1513"/>
              <a:chExt cx="1162" cy="2570"/>
            </a:xfrm>
          </p:grpSpPr>
          <p:grpSp>
            <p:nvGrpSpPr>
              <p:cNvPr id="198" name="Group 50">
                <a:extLst>
                  <a:ext uri="{FF2B5EF4-FFF2-40B4-BE49-F238E27FC236}">
                    <a16:creationId xmlns:a16="http://schemas.microsoft.com/office/drawing/2014/main" id="{DF002B2A-869D-447D-AB3C-9A5D79853F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06" name="Freeform 51">
                  <a:extLst>
                    <a:ext uri="{FF2B5EF4-FFF2-40B4-BE49-F238E27FC236}">
                      <a16:creationId xmlns:a16="http://schemas.microsoft.com/office/drawing/2014/main" id="{50F898CA-D63F-40A9-871C-767C97DAB8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7" name="Freeform 52">
                  <a:extLst>
                    <a:ext uri="{FF2B5EF4-FFF2-40B4-BE49-F238E27FC236}">
                      <a16:creationId xmlns:a16="http://schemas.microsoft.com/office/drawing/2014/main" id="{0EECFFDC-DBC2-46D9-90F6-8EAE9CECA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Freeform 53">
                  <a:extLst>
                    <a:ext uri="{FF2B5EF4-FFF2-40B4-BE49-F238E27FC236}">
                      <a16:creationId xmlns:a16="http://schemas.microsoft.com/office/drawing/2014/main" id="{9A92878B-17E3-40D0-9A32-FDD4BF21A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" name="Freeform 54">
                  <a:extLst>
                    <a:ext uri="{FF2B5EF4-FFF2-40B4-BE49-F238E27FC236}">
                      <a16:creationId xmlns:a16="http://schemas.microsoft.com/office/drawing/2014/main" id="{1D417180-F2E9-4092-8499-15B756DECA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55">
                  <a:extLst>
                    <a:ext uri="{FF2B5EF4-FFF2-40B4-BE49-F238E27FC236}">
                      <a16:creationId xmlns:a16="http://schemas.microsoft.com/office/drawing/2014/main" id="{7097779F-91E0-40FD-92E7-FB6CD1BDCA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Freeform 56">
                  <a:extLst>
                    <a:ext uri="{FF2B5EF4-FFF2-40B4-BE49-F238E27FC236}">
                      <a16:creationId xmlns:a16="http://schemas.microsoft.com/office/drawing/2014/main" id="{F9D30248-1EA7-4932-A7A5-E751E7D86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" name="Freeform 57">
                <a:extLst>
                  <a:ext uri="{FF2B5EF4-FFF2-40B4-BE49-F238E27FC236}">
                    <a16:creationId xmlns:a16="http://schemas.microsoft.com/office/drawing/2014/main" id="{C6D7FDAE-DF53-427D-A4AC-5B1587A20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Freeform 58">
                <a:extLst>
                  <a:ext uri="{FF2B5EF4-FFF2-40B4-BE49-F238E27FC236}">
                    <a16:creationId xmlns:a16="http://schemas.microsoft.com/office/drawing/2014/main" id="{14C4A216-4C24-486C-A8F5-BFC2223DE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Oval 59">
                <a:extLst>
                  <a:ext uri="{FF2B5EF4-FFF2-40B4-BE49-F238E27FC236}">
                    <a16:creationId xmlns:a16="http://schemas.microsoft.com/office/drawing/2014/main" id="{DE428265-A06B-4594-B72D-5B4404987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" name="Oval 60">
                <a:extLst>
                  <a:ext uri="{FF2B5EF4-FFF2-40B4-BE49-F238E27FC236}">
                    <a16:creationId xmlns:a16="http://schemas.microsoft.com/office/drawing/2014/main" id="{59FAFA02-A26A-45BA-BB72-4EAE79224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3" name="Oval 61">
                <a:extLst>
                  <a:ext uri="{FF2B5EF4-FFF2-40B4-BE49-F238E27FC236}">
                    <a16:creationId xmlns:a16="http://schemas.microsoft.com/office/drawing/2014/main" id="{7796F345-65E1-4D61-B730-BF05DA300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4" name="Oval 62">
                <a:extLst>
                  <a:ext uri="{FF2B5EF4-FFF2-40B4-BE49-F238E27FC236}">
                    <a16:creationId xmlns:a16="http://schemas.microsoft.com/office/drawing/2014/main" id="{9138780D-9A73-469D-B31F-0BFC9E8F9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" name="Oval 63">
                <a:extLst>
                  <a:ext uri="{FF2B5EF4-FFF2-40B4-BE49-F238E27FC236}">
                    <a16:creationId xmlns:a16="http://schemas.microsoft.com/office/drawing/2014/main" id="{48EB8CD3-E979-4665-9716-A868D24AB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212" name="Group 49">
              <a:extLst>
                <a:ext uri="{FF2B5EF4-FFF2-40B4-BE49-F238E27FC236}">
                  <a16:creationId xmlns:a16="http://schemas.microsoft.com/office/drawing/2014/main" id="{73D27F1D-510F-4EAF-A2F6-21F8426F3C4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905500"/>
              <a:ext cx="154512" cy="270036"/>
              <a:chOff x="2308" y="1513"/>
              <a:chExt cx="1162" cy="2570"/>
            </a:xfrm>
          </p:grpSpPr>
          <p:grpSp>
            <p:nvGrpSpPr>
              <p:cNvPr id="213" name="Group 50">
                <a:extLst>
                  <a:ext uri="{FF2B5EF4-FFF2-40B4-BE49-F238E27FC236}">
                    <a16:creationId xmlns:a16="http://schemas.microsoft.com/office/drawing/2014/main" id="{FE535AC7-C366-4B68-85FC-C72B8806A2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21" name="Freeform 51">
                  <a:extLst>
                    <a:ext uri="{FF2B5EF4-FFF2-40B4-BE49-F238E27FC236}">
                      <a16:creationId xmlns:a16="http://schemas.microsoft.com/office/drawing/2014/main" id="{BFEFD859-5A52-4E33-9A5D-38A8931F40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2" name="Freeform 52">
                  <a:extLst>
                    <a:ext uri="{FF2B5EF4-FFF2-40B4-BE49-F238E27FC236}">
                      <a16:creationId xmlns:a16="http://schemas.microsoft.com/office/drawing/2014/main" id="{9276570F-A3CE-4A9C-A954-A884B938E1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3" name="Freeform 53">
                  <a:extLst>
                    <a:ext uri="{FF2B5EF4-FFF2-40B4-BE49-F238E27FC236}">
                      <a16:creationId xmlns:a16="http://schemas.microsoft.com/office/drawing/2014/main" id="{91FA7898-9612-4470-883B-C1A86D985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Freeform 54">
                  <a:extLst>
                    <a:ext uri="{FF2B5EF4-FFF2-40B4-BE49-F238E27FC236}">
                      <a16:creationId xmlns:a16="http://schemas.microsoft.com/office/drawing/2014/main" id="{A940A442-9598-4CA2-8D66-FF6FF79661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5" name="Freeform 55">
                  <a:extLst>
                    <a:ext uri="{FF2B5EF4-FFF2-40B4-BE49-F238E27FC236}">
                      <a16:creationId xmlns:a16="http://schemas.microsoft.com/office/drawing/2014/main" id="{FB8403B2-D4BE-4D4D-B0AF-CACBE33D02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6" name="Freeform 56">
                  <a:extLst>
                    <a:ext uri="{FF2B5EF4-FFF2-40B4-BE49-F238E27FC236}">
                      <a16:creationId xmlns:a16="http://schemas.microsoft.com/office/drawing/2014/main" id="{3193BAF1-5C14-4D6A-AFF5-24276F31FD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4" name="Freeform 57">
                <a:extLst>
                  <a:ext uri="{FF2B5EF4-FFF2-40B4-BE49-F238E27FC236}">
                    <a16:creationId xmlns:a16="http://schemas.microsoft.com/office/drawing/2014/main" id="{C0B90E5C-EB32-49F0-884D-69C2A968F7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" name="Freeform 58">
                <a:extLst>
                  <a:ext uri="{FF2B5EF4-FFF2-40B4-BE49-F238E27FC236}">
                    <a16:creationId xmlns:a16="http://schemas.microsoft.com/office/drawing/2014/main" id="{EF2F2B75-D341-4593-9BFF-4367BAE8AA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" name="Oval 59">
                <a:extLst>
                  <a:ext uri="{FF2B5EF4-FFF2-40B4-BE49-F238E27FC236}">
                    <a16:creationId xmlns:a16="http://schemas.microsoft.com/office/drawing/2014/main" id="{A3BC126B-7628-4132-8004-2ECCBD19C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" name="Oval 60">
                <a:extLst>
                  <a:ext uri="{FF2B5EF4-FFF2-40B4-BE49-F238E27FC236}">
                    <a16:creationId xmlns:a16="http://schemas.microsoft.com/office/drawing/2014/main" id="{DD126694-4EC7-4905-839A-2C4ABED26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" name="Oval 61">
                <a:extLst>
                  <a:ext uri="{FF2B5EF4-FFF2-40B4-BE49-F238E27FC236}">
                    <a16:creationId xmlns:a16="http://schemas.microsoft.com/office/drawing/2014/main" id="{C7F539EE-40F9-4741-9438-3D5408094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9" name="Oval 62">
                <a:extLst>
                  <a:ext uri="{FF2B5EF4-FFF2-40B4-BE49-F238E27FC236}">
                    <a16:creationId xmlns:a16="http://schemas.microsoft.com/office/drawing/2014/main" id="{3E5A28A3-6828-46B1-B22A-A3E36319A8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20" name="Oval 63">
                <a:extLst>
                  <a:ext uri="{FF2B5EF4-FFF2-40B4-BE49-F238E27FC236}">
                    <a16:creationId xmlns:a16="http://schemas.microsoft.com/office/drawing/2014/main" id="{2C70F7B1-410D-43A4-A3EC-BE1585F19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227" name="Group 49">
              <a:extLst>
                <a:ext uri="{FF2B5EF4-FFF2-40B4-BE49-F238E27FC236}">
                  <a16:creationId xmlns:a16="http://schemas.microsoft.com/office/drawing/2014/main" id="{BDDB1224-1964-4676-96A5-F871913FBAA6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6057900"/>
              <a:ext cx="154512" cy="270036"/>
              <a:chOff x="2308" y="1513"/>
              <a:chExt cx="1162" cy="2570"/>
            </a:xfrm>
          </p:grpSpPr>
          <p:grpSp>
            <p:nvGrpSpPr>
              <p:cNvPr id="228" name="Group 50">
                <a:extLst>
                  <a:ext uri="{FF2B5EF4-FFF2-40B4-BE49-F238E27FC236}">
                    <a16:creationId xmlns:a16="http://schemas.microsoft.com/office/drawing/2014/main" id="{12F69D8F-B063-4678-8FC7-B69C8264C9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36" name="Freeform 51">
                  <a:extLst>
                    <a:ext uri="{FF2B5EF4-FFF2-40B4-BE49-F238E27FC236}">
                      <a16:creationId xmlns:a16="http://schemas.microsoft.com/office/drawing/2014/main" id="{1E7C7EF8-246D-4484-8E26-81EAF95B37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7" name="Freeform 52">
                  <a:extLst>
                    <a:ext uri="{FF2B5EF4-FFF2-40B4-BE49-F238E27FC236}">
                      <a16:creationId xmlns:a16="http://schemas.microsoft.com/office/drawing/2014/main" id="{FFFCE681-A4FB-40AC-9156-24CF3863AA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8" name="Freeform 53">
                  <a:extLst>
                    <a:ext uri="{FF2B5EF4-FFF2-40B4-BE49-F238E27FC236}">
                      <a16:creationId xmlns:a16="http://schemas.microsoft.com/office/drawing/2014/main" id="{E914ECCA-9AC5-4592-9384-706A4543F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39" name="Freeform 54">
                  <a:extLst>
                    <a:ext uri="{FF2B5EF4-FFF2-40B4-BE49-F238E27FC236}">
                      <a16:creationId xmlns:a16="http://schemas.microsoft.com/office/drawing/2014/main" id="{31765A58-6DCD-4D67-9952-86C79ECDE4D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0" name="Freeform 55">
                  <a:extLst>
                    <a:ext uri="{FF2B5EF4-FFF2-40B4-BE49-F238E27FC236}">
                      <a16:creationId xmlns:a16="http://schemas.microsoft.com/office/drawing/2014/main" id="{9EE34B65-5F9A-4D7D-9AD5-2608DCD244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41" name="Freeform 56">
                  <a:extLst>
                    <a:ext uri="{FF2B5EF4-FFF2-40B4-BE49-F238E27FC236}">
                      <a16:creationId xmlns:a16="http://schemas.microsoft.com/office/drawing/2014/main" id="{D444160C-0117-4197-A9DD-B4A66FDC0D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9" name="Freeform 57">
                <a:extLst>
                  <a:ext uri="{FF2B5EF4-FFF2-40B4-BE49-F238E27FC236}">
                    <a16:creationId xmlns:a16="http://schemas.microsoft.com/office/drawing/2014/main" id="{E408F1F1-6E59-4C9A-A0A5-A69DBE416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Freeform 58">
                <a:extLst>
                  <a:ext uri="{FF2B5EF4-FFF2-40B4-BE49-F238E27FC236}">
                    <a16:creationId xmlns:a16="http://schemas.microsoft.com/office/drawing/2014/main" id="{4BBD107F-49A9-404B-AB5D-0F3C29E02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Oval 59">
                <a:extLst>
                  <a:ext uri="{FF2B5EF4-FFF2-40B4-BE49-F238E27FC236}">
                    <a16:creationId xmlns:a16="http://schemas.microsoft.com/office/drawing/2014/main" id="{244E0260-F52D-4C25-9744-F7EC6820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2" name="Oval 60">
                <a:extLst>
                  <a:ext uri="{FF2B5EF4-FFF2-40B4-BE49-F238E27FC236}">
                    <a16:creationId xmlns:a16="http://schemas.microsoft.com/office/drawing/2014/main" id="{D204EBD4-5B7D-40E7-9E29-2779AE38E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3" name="Oval 61">
                <a:extLst>
                  <a:ext uri="{FF2B5EF4-FFF2-40B4-BE49-F238E27FC236}">
                    <a16:creationId xmlns:a16="http://schemas.microsoft.com/office/drawing/2014/main" id="{8BD8C22A-2347-4210-9995-3A6B77CC4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4" name="Oval 62">
                <a:extLst>
                  <a:ext uri="{FF2B5EF4-FFF2-40B4-BE49-F238E27FC236}">
                    <a16:creationId xmlns:a16="http://schemas.microsoft.com/office/drawing/2014/main" id="{89977A4C-0B0F-4832-97BF-FDF1C616E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35" name="Oval 63">
                <a:extLst>
                  <a:ext uri="{FF2B5EF4-FFF2-40B4-BE49-F238E27FC236}">
                    <a16:creationId xmlns:a16="http://schemas.microsoft.com/office/drawing/2014/main" id="{83F8CEA4-D8E6-4F20-9137-B1CE978D2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242" name="Group 49">
              <a:extLst>
                <a:ext uri="{FF2B5EF4-FFF2-40B4-BE49-F238E27FC236}">
                  <a16:creationId xmlns:a16="http://schemas.microsoft.com/office/drawing/2014/main" id="{59AE4CA7-3349-4688-89EF-39C07A4ABCE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6210300"/>
              <a:ext cx="154512" cy="270036"/>
              <a:chOff x="2308" y="1513"/>
              <a:chExt cx="1162" cy="2570"/>
            </a:xfrm>
          </p:grpSpPr>
          <p:grpSp>
            <p:nvGrpSpPr>
              <p:cNvPr id="243" name="Group 50">
                <a:extLst>
                  <a:ext uri="{FF2B5EF4-FFF2-40B4-BE49-F238E27FC236}">
                    <a16:creationId xmlns:a16="http://schemas.microsoft.com/office/drawing/2014/main" id="{89C1395A-9ECF-4AF2-90DE-1E9DDEB5A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51" name="Freeform 51">
                  <a:extLst>
                    <a:ext uri="{FF2B5EF4-FFF2-40B4-BE49-F238E27FC236}">
                      <a16:creationId xmlns:a16="http://schemas.microsoft.com/office/drawing/2014/main" id="{6EEFE334-E219-43F8-A61C-4BB66A15B7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2" name="Freeform 52">
                  <a:extLst>
                    <a:ext uri="{FF2B5EF4-FFF2-40B4-BE49-F238E27FC236}">
                      <a16:creationId xmlns:a16="http://schemas.microsoft.com/office/drawing/2014/main" id="{5026AEE3-6B7F-4EB9-863D-9DCD0C575C9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3" name="Freeform 53">
                  <a:extLst>
                    <a:ext uri="{FF2B5EF4-FFF2-40B4-BE49-F238E27FC236}">
                      <a16:creationId xmlns:a16="http://schemas.microsoft.com/office/drawing/2014/main" id="{9C45C027-0EE1-44BD-AF2E-7CFF79D08F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4" name="Freeform 54">
                  <a:extLst>
                    <a:ext uri="{FF2B5EF4-FFF2-40B4-BE49-F238E27FC236}">
                      <a16:creationId xmlns:a16="http://schemas.microsoft.com/office/drawing/2014/main" id="{4501A720-1688-4730-96DF-672BEFB169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5" name="Freeform 55">
                  <a:extLst>
                    <a:ext uri="{FF2B5EF4-FFF2-40B4-BE49-F238E27FC236}">
                      <a16:creationId xmlns:a16="http://schemas.microsoft.com/office/drawing/2014/main" id="{0CCE8578-AA73-4EB9-9DA6-D669BA7D525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6" name="Freeform 56">
                  <a:extLst>
                    <a:ext uri="{FF2B5EF4-FFF2-40B4-BE49-F238E27FC236}">
                      <a16:creationId xmlns:a16="http://schemas.microsoft.com/office/drawing/2014/main" id="{EBFCFDBB-344E-4392-B0B4-B727C6C71C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44" name="Freeform 57">
                <a:extLst>
                  <a:ext uri="{FF2B5EF4-FFF2-40B4-BE49-F238E27FC236}">
                    <a16:creationId xmlns:a16="http://schemas.microsoft.com/office/drawing/2014/main" id="{3EAFD0E6-6B71-48F2-8720-26BBAC7233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" name="Freeform 58">
                <a:extLst>
                  <a:ext uri="{FF2B5EF4-FFF2-40B4-BE49-F238E27FC236}">
                    <a16:creationId xmlns:a16="http://schemas.microsoft.com/office/drawing/2014/main" id="{9D502996-A576-4480-A203-0631FAC37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" name="Oval 59">
                <a:extLst>
                  <a:ext uri="{FF2B5EF4-FFF2-40B4-BE49-F238E27FC236}">
                    <a16:creationId xmlns:a16="http://schemas.microsoft.com/office/drawing/2014/main" id="{D17F35B8-CECC-420E-9832-EF7BCCEFC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7" name="Oval 60">
                <a:extLst>
                  <a:ext uri="{FF2B5EF4-FFF2-40B4-BE49-F238E27FC236}">
                    <a16:creationId xmlns:a16="http://schemas.microsoft.com/office/drawing/2014/main" id="{9750795E-EE01-49C9-AFCC-E695C1718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8" name="Oval 61">
                <a:extLst>
                  <a:ext uri="{FF2B5EF4-FFF2-40B4-BE49-F238E27FC236}">
                    <a16:creationId xmlns:a16="http://schemas.microsoft.com/office/drawing/2014/main" id="{75D60547-C4BB-4430-8740-3CCC02D3C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49" name="Oval 62">
                <a:extLst>
                  <a:ext uri="{FF2B5EF4-FFF2-40B4-BE49-F238E27FC236}">
                    <a16:creationId xmlns:a16="http://schemas.microsoft.com/office/drawing/2014/main" id="{6B9E8ACD-9886-46E1-B6A8-F63278042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50" name="Oval 63">
                <a:extLst>
                  <a:ext uri="{FF2B5EF4-FFF2-40B4-BE49-F238E27FC236}">
                    <a16:creationId xmlns:a16="http://schemas.microsoft.com/office/drawing/2014/main" id="{06DE3873-4272-4CCA-B7C0-59CA64DF5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257" name="Group 49">
              <a:extLst>
                <a:ext uri="{FF2B5EF4-FFF2-40B4-BE49-F238E27FC236}">
                  <a16:creationId xmlns:a16="http://schemas.microsoft.com/office/drawing/2014/main" id="{E18EDC42-FE9C-4F39-BE71-11A88DEE007B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6362700"/>
              <a:ext cx="154512" cy="270036"/>
              <a:chOff x="2308" y="1513"/>
              <a:chExt cx="1162" cy="2570"/>
            </a:xfrm>
          </p:grpSpPr>
          <p:grpSp>
            <p:nvGrpSpPr>
              <p:cNvPr id="258" name="Group 50">
                <a:extLst>
                  <a:ext uri="{FF2B5EF4-FFF2-40B4-BE49-F238E27FC236}">
                    <a16:creationId xmlns:a16="http://schemas.microsoft.com/office/drawing/2014/main" id="{D79AF812-0E57-4DE5-A0C9-21F88AC403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66" name="Freeform 51">
                  <a:extLst>
                    <a:ext uri="{FF2B5EF4-FFF2-40B4-BE49-F238E27FC236}">
                      <a16:creationId xmlns:a16="http://schemas.microsoft.com/office/drawing/2014/main" id="{75E6A0E3-D937-408E-B72E-C8950241A43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" name="Freeform 52">
                  <a:extLst>
                    <a:ext uri="{FF2B5EF4-FFF2-40B4-BE49-F238E27FC236}">
                      <a16:creationId xmlns:a16="http://schemas.microsoft.com/office/drawing/2014/main" id="{3E4D865C-9C92-48B3-B731-81C4A64541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" name="Freeform 53">
                  <a:extLst>
                    <a:ext uri="{FF2B5EF4-FFF2-40B4-BE49-F238E27FC236}">
                      <a16:creationId xmlns:a16="http://schemas.microsoft.com/office/drawing/2014/main" id="{2D0E973D-41C2-40E2-81DF-723D2A8BC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" name="Freeform 54">
                  <a:extLst>
                    <a:ext uri="{FF2B5EF4-FFF2-40B4-BE49-F238E27FC236}">
                      <a16:creationId xmlns:a16="http://schemas.microsoft.com/office/drawing/2014/main" id="{77B188A2-8F45-4435-84FE-CB9E6DCA04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" name="Freeform 55">
                  <a:extLst>
                    <a:ext uri="{FF2B5EF4-FFF2-40B4-BE49-F238E27FC236}">
                      <a16:creationId xmlns:a16="http://schemas.microsoft.com/office/drawing/2014/main" id="{98F6E880-F005-4213-8BD2-2721676266E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" name="Freeform 56">
                  <a:extLst>
                    <a:ext uri="{FF2B5EF4-FFF2-40B4-BE49-F238E27FC236}">
                      <a16:creationId xmlns:a16="http://schemas.microsoft.com/office/drawing/2014/main" id="{FD6A9B4F-532F-4614-A438-EEFDD8B186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59" name="Freeform 57">
                <a:extLst>
                  <a:ext uri="{FF2B5EF4-FFF2-40B4-BE49-F238E27FC236}">
                    <a16:creationId xmlns:a16="http://schemas.microsoft.com/office/drawing/2014/main" id="{133D1727-34DA-46EF-9919-25897F17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0" name="Freeform 58">
                <a:extLst>
                  <a:ext uri="{FF2B5EF4-FFF2-40B4-BE49-F238E27FC236}">
                    <a16:creationId xmlns:a16="http://schemas.microsoft.com/office/drawing/2014/main" id="{62B36A70-B5F0-4275-A7B0-0B249C52A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1" name="Oval 59">
                <a:extLst>
                  <a:ext uri="{FF2B5EF4-FFF2-40B4-BE49-F238E27FC236}">
                    <a16:creationId xmlns:a16="http://schemas.microsoft.com/office/drawing/2014/main" id="{1F1AE470-E7ED-4E9E-A9E9-02B505B8F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2" name="Oval 60">
                <a:extLst>
                  <a:ext uri="{FF2B5EF4-FFF2-40B4-BE49-F238E27FC236}">
                    <a16:creationId xmlns:a16="http://schemas.microsoft.com/office/drawing/2014/main" id="{C8D66DF5-9B0C-416E-8B06-1369627863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3" name="Oval 61">
                <a:extLst>
                  <a:ext uri="{FF2B5EF4-FFF2-40B4-BE49-F238E27FC236}">
                    <a16:creationId xmlns:a16="http://schemas.microsoft.com/office/drawing/2014/main" id="{24A867C3-27BD-433A-8214-EDED44325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4" name="Oval 62">
                <a:extLst>
                  <a:ext uri="{FF2B5EF4-FFF2-40B4-BE49-F238E27FC236}">
                    <a16:creationId xmlns:a16="http://schemas.microsoft.com/office/drawing/2014/main" id="{95E659BD-6F28-4A4A-9083-943F84684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5" name="Oval 63">
                <a:extLst>
                  <a:ext uri="{FF2B5EF4-FFF2-40B4-BE49-F238E27FC236}">
                    <a16:creationId xmlns:a16="http://schemas.microsoft.com/office/drawing/2014/main" id="{F12D5A41-35F4-4FA1-862D-BD62BE9FCE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grpSp>
        <p:nvGrpSpPr>
          <p:cNvPr id="284" name="Group 283">
            <a:extLst>
              <a:ext uri="{FF2B5EF4-FFF2-40B4-BE49-F238E27FC236}">
                <a16:creationId xmlns:a16="http://schemas.microsoft.com/office/drawing/2014/main" id="{E9B90481-0C31-4FB5-AD66-056089CA1C75}"/>
              </a:ext>
            </a:extLst>
          </p:cNvPr>
          <p:cNvGrpSpPr/>
          <p:nvPr/>
        </p:nvGrpSpPr>
        <p:grpSpPr>
          <a:xfrm>
            <a:off x="3606800" y="1676400"/>
            <a:ext cx="5624042" cy="825500"/>
            <a:chOff x="3543300" y="2832100"/>
            <a:chExt cx="5624042" cy="825500"/>
          </a:xfrm>
        </p:grpSpPr>
        <p:sp>
          <p:nvSpPr>
            <p:cNvPr id="285" name="Rectangle 3">
              <a:extLst>
                <a:ext uri="{FF2B5EF4-FFF2-40B4-BE49-F238E27FC236}">
                  <a16:creationId xmlns:a16="http://schemas.microsoft.com/office/drawing/2014/main" id="{D9C608BD-0541-440D-84F6-630136E23A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3000" y="2832100"/>
              <a:ext cx="421434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None/>
              </a:pPr>
              <a:r>
                <a:rPr lang="en-US" altLang="en-US" sz="2400" i="0" kern="0" dirty="0"/>
                <a:t>Splitting the list takes </a:t>
              </a:r>
              <a:r>
                <a:rPr lang="en-US" altLang="en-US" sz="2400" kern="0" dirty="0">
                  <a:sym typeface="MT Symbol"/>
                </a:rPr>
                <a:t>θ(1)</a:t>
              </a:r>
              <a:r>
                <a:rPr lang="en-US" altLang="en-US" sz="2400" i="0" kern="0" dirty="0">
                  <a:sym typeface="MT Symbol"/>
                </a:rPr>
                <a:t> time.</a:t>
              </a:r>
            </a:p>
          </p:txBody>
        </p:sp>
        <p:sp>
          <p:nvSpPr>
            <p:cNvPr id="286" name="Line 12">
              <a:extLst>
                <a:ext uri="{FF2B5EF4-FFF2-40B4-BE49-F238E27FC236}">
                  <a16:creationId xmlns:a16="http://schemas.microsoft.com/office/drawing/2014/main" id="{FEDA3FC0-6254-4337-B58C-0CB3F5FBDC60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543300" y="3073400"/>
              <a:ext cx="14351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" name="Line 12">
              <a:extLst>
                <a:ext uri="{FF2B5EF4-FFF2-40B4-BE49-F238E27FC236}">
                  <a16:creationId xmlns:a16="http://schemas.microsoft.com/office/drawing/2014/main" id="{42DA797D-3499-4880-8074-398CC70BB4CE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543300" y="3092452"/>
              <a:ext cx="1409700" cy="565148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88" name="Group 287">
            <a:extLst>
              <a:ext uri="{FF2B5EF4-FFF2-40B4-BE49-F238E27FC236}">
                <a16:creationId xmlns:a16="http://schemas.microsoft.com/office/drawing/2014/main" id="{3B4B7071-4B7C-4015-9407-5461C410AD68}"/>
              </a:ext>
            </a:extLst>
          </p:cNvPr>
          <p:cNvGrpSpPr/>
          <p:nvPr/>
        </p:nvGrpSpPr>
        <p:grpSpPr>
          <a:xfrm>
            <a:off x="403214" y="5310588"/>
            <a:ext cx="2263786" cy="975889"/>
            <a:chOff x="403214" y="5310588"/>
            <a:chExt cx="2263786" cy="975889"/>
          </a:xfrm>
        </p:grpSpPr>
        <p:grpSp>
          <p:nvGrpSpPr>
            <p:cNvPr id="289" name="Group 98">
              <a:extLst>
                <a:ext uri="{FF2B5EF4-FFF2-40B4-BE49-F238E27FC236}">
                  <a16:creationId xmlns:a16="http://schemas.microsoft.com/office/drawing/2014/main" id="{4C61985B-0354-471C-9178-E591F651C1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214" y="5310588"/>
              <a:ext cx="457200" cy="914400"/>
              <a:chOff x="2432" y="1328"/>
              <a:chExt cx="906" cy="2075"/>
            </a:xfrm>
          </p:grpSpPr>
          <p:sp>
            <p:nvSpPr>
              <p:cNvPr id="291" name="Freeform 99">
                <a:extLst>
                  <a:ext uri="{FF2B5EF4-FFF2-40B4-BE49-F238E27FC236}">
                    <a16:creationId xmlns:a16="http://schemas.microsoft.com/office/drawing/2014/main" id="{A2618A0C-EFBE-41B2-8D4D-DE8086954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292" name="Freeform 100">
                <a:extLst>
                  <a:ext uri="{FF2B5EF4-FFF2-40B4-BE49-F238E27FC236}">
                    <a16:creationId xmlns:a16="http://schemas.microsoft.com/office/drawing/2014/main" id="{AB6BDE6E-ED0F-41C9-B5AF-E7B52864DD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293" name="Freeform 101">
                <a:extLst>
                  <a:ext uri="{FF2B5EF4-FFF2-40B4-BE49-F238E27FC236}">
                    <a16:creationId xmlns:a16="http://schemas.microsoft.com/office/drawing/2014/main" id="{C9ADC5C2-AFC5-422A-A4D3-EC6B71E05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294" name="Freeform 102">
                <a:extLst>
                  <a:ext uri="{FF2B5EF4-FFF2-40B4-BE49-F238E27FC236}">
                    <a16:creationId xmlns:a16="http://schemas.microsoft.com/office/drawing/2014/main" id="{B30D970D-F92D-4A93-8A41-3EBE0D2D7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295" name="Freeform 103">
                <a:extLst>
                  <a:ext uri="{FF2B5EF4-FFF2-40B4-BE49-F238E27FC236}">
                    <a16:creationId xmlns:a16="http://schemas.microsoft.com/office/drawing/2014/main" id="{5775B729-533A-492B-B24C-7053419BE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296" name="Freeform 104">
                <a:extLst>
                  <a:ext uri="{FF2B5EF4-FFF2-40B4-BE49-F238E27FC236}">
                    <a16:creationId xmlns:a16="http://schemas.microsoft.com/office/drawing/2014/main" id="{B1CED4BD-AAD8-40DF-9459-5A6412A015F7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</p:grpSp>
        <p:sp>
          <p:nvSpPr>
            <p:cNvPr id="290" name="AutoShape 35">
              <a:extLst>
                <a:ext uri="{FF2B5EF4-FFF2-40B4-BE49-F238E27FC236}">
                  <a16:creationId xmlns:a16="http://schemas.microsoft.com/office/drawing/2014/main" id="{2662FDB2-ABC3-413D-B59C-18E359BA5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6430" y="5352483"/>
              <a:ext cx="1810570" cy="933994"/>
            </a:xfrm>
            <a:prstGeom prst="wedgeRoundRectCallout">
              <a:avLst>
                <a:gd name="adj1" fmla="val -56879"/>
                <a:gd name="adj2" fmla="val -41225"/>
                <a:gd name="adj3" fmla="val 16667"/>
              </a:avLst>
            </a:prstGeom>
            <a:noFill/>
            <a:ln w="22225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400" i="0" dirty="0"/>
                <a:t>My personal time is </a:t>
              </a:r>
              <a:r>
                <a:rPr lang="en-US" altLang="en-US" sz="2400" kern="0" dirty="0">
                  <a:sym typeface="MT Symbol"/>
                </a:rPr>
                <a:t>θ(n)</a:t>
              </a:r>
              <a:r>
                <a:rPr lang="en-US" altLang="en-US" sz="2400" i="0" kern="0" dirty="0">
                  <a:sym typeface="MT Symbol"/>
                </a:rPr>
                <a:t>.</a:t>
              </a:r>
              <a:r>
                <a:rPr lang="en-US" altLang="en-US" sz="2400" i="0" dirty="0"/>
                <a:t> 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78534287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7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7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9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3"/>
          <p:cNvSpPr txBox="1">
            <a:spLocks noChangeArrowheads="1"/>
          </p:cNvSpPr>
          <p:nvPr/>
        </p:nvSpPr>
        <p:spPr bwMode="auto">
          <a:xfrm>
            <a:off x="152400" y="3505200"/>
            <a:ext cx="8839200" cy="4335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/>
            <a:r>
              <a:rPr lang="en-US" altLang="en-US" sz="2400" i="1" kern="0" dirty="0"/>
              <a:t>T</a:t>
            </a:r>
            <a:r>
              <a:rPr lang="en-US" altLang="en-US" sz="2400" i="0" kern="0" dirty="0"/>
              <a:t>(</a:t>
            </a:r>
            <a:r>
              <a:rPr lang="en-US" altLang="en-US" sz="2400" i="1" kern="0" dirty="0"/>
              <a:t>n</a:t>
            </a:r>
            <a:r>
              <a:rPr lang="en-US" altLang="en-US" sz="2400" i="0" kern="0" dirty="0"/>
              <a:t>) = time </a:t>
            </a:r>
            <a:r>
              <a:rPr lang="en-US" altLang="en-US" sz="2400" i="0" kern="0"/>
              <a:t>taken by </a:t>
            </a:r>
            <a:r>
              <a:rPr lang="en-US" altLang="en-US" sz="2400" i="0" kern="0" dirty="0" err="1"/>
              <a:t>MergeSort</a:t>
            </a:r>
            <a:r>
              <a:rPr lang="en-US" altLang="en-US" sz="2400" i="0" kern="0" dirty="0"/>
              <a:t> on </a:t>
            </a:r>
            <a:r>
              <a:rPr lang="en-US" altLang="en-US" sz="2400" i="1" kern="0"/>
              <a:t>n</a:t>
            </a:r>
            <a:r>
              <a:rPr lang="en-US" altLang="en-US" sz="2400" i="0" kern="0"/>
              <a:t> numbers</a:t>
            </a:r>
            <a:endParaRPr lang="en-US" altLang="en-US" sz="2400" i="0" kern="0" dirty="0"/>
          </a:p>
          <a:p>
            <a:pPr eaLnBrk="1" hangingPunct="1"/>
            <a:r>
              <a:rPr lang="en-US" altLang="en-US" sz="2400" kern="0" dirty="0"/>
              <a:t>T(n) = 2T(</a:t>
            </a:r>
            <a:r>
              <a:rPr lang="en-US" altLang="en-US" sz="2400" kern="0" baseline="30000" dirty="0"/>
              <a:t>n</a:t>
            </a:r>
            <a:r>
              <a:rPr lang="en-US" altLang="en-US" sz="2400" kern="0" dirty="0"/>
              <a:t>/</a:t>
            </a:r>
            <a:r>
              <a:rPr lang="en-US" altLang="en-US" sz="2400" kern="0" baseline="-25000" dirty="0"/>
              <a:t>2</a:t>
            </a:r>
            <a:r>
              <a:rPr lang="en-US" altLang="en-US" sz="2400" kern="0" dirty="0">
                <a:sym typeface="MT Symbol"/>
              </a:rPr>
              <a:t>)</a:t>
            </a:r>
            <a:r>
              <a:rPr lang="en-US" altLang="en-US" sz="2400" kern="0" dirty="0"/>
              <a:t> + </a:t>
            </a:r>
            <a:r>
              <a:rPr lang="en-US" altLang="en-US" sz="2400" kern="0" dirty="0">
                <a:sym typeface="MT Symbol"/>
              </a:rPr>
              <a:t>θ(n)</a:t>
            </a:r>
          </a:p>
          <a:p>
            <a:pPr marL="0" indent="0" eaLnBrk="1" hangingPunct="1">
              <a:buNone/>
            </a:pPr>
            <a:r>
              <a:rPr lang="en-US" altLang="en-US" sz="2400" i="0" kern="0" dirty="0">
                <a:sym typeface="MT Symbol"/>
              </a:rPr>
              <a:t>       This is called a </a:t>
            </a:r>
            <a:r>
              <a:rPr lang="en-US" altLang="en-US" sz="2400" i="0" kern="0" dirty="0">
                <a:solidFill>
                  <a:schemeClr val="tx2"/>
                </a:solidFill>
                <a:sym typeface="MT Symbol"/>
              </a:rPr>
              <a:t>recurrence relation</a:t>
            </a:r>
            <a:r>
              <a:rPr lang="en-US" altLang="en-US" sz="2400" i="0" kern="0" dirty="0">
                <a:sym typeface="MT Symbol"/>
              </a:rPr>
              <a:t>.</a:t>
            </a:r>
          </a:p>
          <a:p>
            <a:pPr marL="0" indent="0" eaLnBrk="1" hangingPunct="1">
              <a:buNone/>
            </a:pPr>
            <a:r>
              <a:rPr lang="en-US" altLang="en-US" sz="2400" i="0" kern="0" dirty="0">
                <a:sym typeface="MT Symbol"/>
              </a:rPr>
              <a:t>        We will learn later how to solve them.</a:t>
            </a:r>
            <a:endParaRPr lang="en-US" altLang="en-US" sz="2400" i="0" kern="0" dirty="0"/>
          </a:p>
        </p:txBody>
      </p:sp>
      <p:sp>
        <p:nvSpPr>
          <p:cNvPr id="6" name="Rectangle 2">
            <a:extLst>
              <a:ext uri="{FF2B5EF4-FFF2-40B4-BE49-F238E27FC236}">
                <a16:creationId xmlns:a16="http://schemas.microsoft.com/office/drawing/2014/main" id="{4D8C2CA0-AC7C-4BF9-8D20-90682275C70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58" y="-228600"/>
            <a:ext cx="340154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4000" i="0" kern="0" dirty="0"/>
              <a:t>Running Time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C2B44097-5B05-48EB-8C67-EFF49B689607}"/>
              </a:ext>
            </a:extLst>
          </p:cNvPr>
          <p:cNvSpPr/>
          <p:nvPr/>
        </p:nvSpPr>
        <p:spPr>
          <a:xfrm>
            <a:off x="281458" y="685800"/>
            <a:ext cx="4529506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4EBB0FC6-FBC4-45A6-9E02-08B9ABBF4191}"/>
              </a:ext>
            </a:extLst>
          </p:cNvPr>
          <p:cNvGrpSpPr/>
          <p:nvPr/>
        </p:nvGrpSpPr>
        <p:grpSpPr>
          <a:xfrm>
            <a:off x="3810000" y="1981200"/>
            <a:ext cx="4773142" cy="838200"/>
            <a:chOff x="3733800" y="2832100"/>
            <a:chExt cx="4773142" cy="838200"/>
          </a:xfrm>
        </p:grpSpPr>
        <p:sp>
          <p:nvSpPr>
            <p:cNvPr id="14" name="Rectangle 3">
              <a:extLst>
                <a:ext uri="{FF2B5EF4-FFF2-40B4-BE49-F238E27FC236}">
                  <a16:creationId xmlns:a16="http://schemas.microsoft.com/office/drawing/2014/main" id="{CD18B014-6948-4E54-83FA-A345075D30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53000" y="2832100"/>
              <a:ext cx="3553942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None/>
              </a:pPr>
              <a:r>
                <a:rPr lang="en-US" altLang="en-US" sz="2400" i="0" kern="0" dirty="0" err="1"/>
                <a:t>MergeSort</a:t>
              </a:r>
              <a:r>
                <a:rPr lang="en-US" altLang="en-US" sz="2400" i="0" kern="0" dirty="0"/>
                <a:t> on </a:t>
              </a:r>
              <a:r>
                <a:rPr lang="en-US" altLang="en-US" sz="2400" kern="0" baseline="30000" dirty="0"/>
                <a:t>n</a:t>
              </a:r>
              <a:r>
                <a:rPr lang="en-US" altLang="en-US" sz="2400" kern="0" dirty="0"/>
                <a:t>/</a:t>
              </a:r>
              <a:r>
                <a:rPr lang="en-US" altLang="en-US" sz="2400" kern="0" baseline="-25000"/>
                <a:t>2</a:t>
              </a:r>
              <a:r>
                <a:rPr lang="en-US" altLang="en-US" sz="2400" i="0" kern="0"/>
                <a:t> numbers </a:t>
              </a:r>
              <a:br>
                <a:rPr lang="en-US" altLang="en-US" sz="2400" i="0" kern="0" dirty="0"/>
              </a:br>
              <a:r>
                <a:rPr lang="en-US" altLang="en-US" sz="2400" i="0" kern="0" dirty="0"/>
                <a:t>  takes          time.</a:t>
              </a:r>
            </a:p>
          </p:txBody>
        </p:sp>
        <p:sp>
          <p:nvSpPr>
            <p:cNvPr id="15" name="Line 12">
              <a:extLst>
                <a:ext uri="{FF2B5EF4-FFF2-40B4-BE49-F238E27FC236}">
                  <a16:creationId xmlns:a16="http://schemas.microsoft.com/office/drawing/2014/main" id="{EC9EBF38-1DE5-4FC3-BB74-49EB296408D5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3733800" y="3073400"/>
              <a:ext cx="1244600" cy="0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" name="Line 12">
              <a:extLst>
                <a:ext uri="{FF2B5EF4-FFF2-40B4-BE49-F238E27FC236}">
                  <a16:creationId xmlns:a16="http://schemas.microsoft.com/office/drawing/2014/main" id="{6E4A3E79-D556-4B92-8B06-64A7E56D535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3937000" y="3092451"/>
              <a:ext cx="1016000" cy="577849"/>
            </a:xfrm>
            <a:prstGeom prst="line">
              <a:avLst/>
            </a:prstGeom>
            <a:noFill/>
            <a:ln w="38100">
              <a:solidFill>
                <a:schemeClr val="hlink"/>
              </a:solidFill>
              <a:round/>
              <a:headEnd type="triangl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6" name="Rectangle 3">
            <a:extLst>
              <a:ext uri="{FF2B5EF4-FFF2-40B4-BE49-F238E27FC236}">
                <a16:creationId xmlns:a16="http://schemas.microsoft.com/office/drawing/2014/main" id="{0899F626-FFC6-4BE7-B280-DED4E7BCCD3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2348266"/>
            <a:ext cx="1143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eaLnBrk="1" hangingPunct="1">
              <a:buNone/>
            </a:pPr>
            <a:r>
              <a:rPr lang="en-US" altLang="en-US" sz="2400" kern="0" dirty="0"/>
              <a:t>T(</a:t>
            </a:r>
            <a:r>
              <a:rPr lang="en-US" altLang="en-US" sz="2400" kern="0" baseline="30000" dirty="0"/>
              <a:t>n</a:t>
            </a:r>
            <a:r>
              <a:rPr lang="en-US" altLang="en-US" sz="2400" kern="0" dirty="0"/>
              <a:t>/</a:t>
            </a:r>
            <a:r>
              <a:rPr lang="en-US" altLang="en-US" sz="2400" kern="0" baseline="-25000" dirty="0"/>
              <a:t>2</a:t>
            </a:r>
            <a:r>
              <a:rPr lang="en-US" altLang="en-US" sz="2400" kern="0" dirty="0">
                <a:sym typeface="MT Symbol"/>
              </a:rPr>
              <a:t>)</a:t>
            </a:r>
          </a:p>
        </p:txBody>
      </p:sp>
      <p:sp>
        <p:nvSpPr>
          <p:cNvPr id="17" name="Rectangle 3">
            <a:extLst>
              <a:ext uri="{FF2B5EF4-FFF2-40B4-BE49-F238E27FC236}">
                <a16:creationId xmlns:a16="http://schemas.microsoft.com/office/drawing/2014/main" id="{80172745-A0F3-42C0-B742-6954A83EF3A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0" y="2355850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eaLnBrk="1" hangingPunct="1">
              <a:buNone/>
            </a:pPr>
            <a:r>
              <a:rPr lang="en-US" altLang="en-US" sz="2400" i="0" kern="0" dirty="0"/>
              <a:t>??</a:t>
            </a:r>
            <a:endParaRPr lang="en-US" altLang="en-US" sz="2400" i="0" kern="0" dirty="0">
              <a:sym typeface="MT Symbol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9D25DBE4-6167-4A7B-9116-5B780F8B8799}"/>
              </a:ext>
            </a:extLst>
          </p:cNvPr>
          <p:cNvGrpSpPr/>
          <p:nvPr/>
        </p:nvGrpSpPr>
        <p:grpSpPr>
          <a:xfrm>
            <a:off x="403214" y="5310588"/>
            <a:ext cx="2263786" cy="975889"/>
            <a:chOff x="403214" y="5310588"/>
            <a:chExt cx="2263786" cy="975889"/>
          </a:xfrm>
        </p:grpSpPr>
        <p:grpSp>
          <p:nvGrpSpPr>
            <p:cNvPr id="20" name="Group 98">
              <a:extLst>
                <a:ext uri="{FF2B5EF4-FFF2-40B4-BE49-F238E27FC236}">
                  <a16:creationId xmlns:a16="http://schemas.microsoft.com/office/drawing/2014/main" id="{DC9FB4F9-E251-4A00-B7CF-4EED231C7B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3214" y="5310588"/>
              <a:ext cx="457200" cy="914400"/>
              <a:chOff x="2432" y="1328"/>
              <a:chExt cx="906" cy="2075"/>
            </a:xfrm>
          </p:grpSpPr>
          <p:sp>
            <p:nvSpPr>
              <p:cNvPr id="30" name="Freeform 99">
                <a:extLst>
                  <a:ext uri="{FF2B5EF4-FFF2-40B4-BE49-F238E27FC236}">
                    <a16:creationId xmlns:a16="http://schemas.microsoft.com/office/drawing/2014/main" id="{1C4E45CF-1A3C-4167-9A36-C45D0AD0DA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31" name="Freeform 100">
                <a:extLst>
                  <a:ext uri="{FF2B5EF4-FFF2-40B4-BE49-F238E27FC236}">
                    <a16:creationId xmlns:a16="http://schemas.microsoft.com/office/drawing/2014/main" id="{A6D45F0A-A052-4200-B930-218E5BFC3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32" name="Freeform 101">
                <a:extLst>
                  <a:ext uri="{FF2B5EF4-FFF2-40B4-BE49-F238E27FC236}">
                    <a16:creationId xmlns:a16="http://schemas.microsoft.com/office/drawing/2014/main" id="{BC7FEFAD-3D96-427E-8D43-AD8B3941C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33" name="Freeform 102">
                <a:extLst>
                  <a:ext uri="{FF2B5EF4-FFF2-40B4-BE49-F238E27FC236}">
                    <a16:creationId xmlns:a16="http://schemas.microsoft.com/office/drawing/2014/main" id="{1EC42860-0EE4-4E96-B9B0-3B89C9061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34" name="Freeform 103">
                <a:extLst>
                  <a:ext uri="{FF2B5EF4-FFF2-40B4-BE49-F238E27FC236}">
                    <a16:creationId xmlns:a16="http://schemas.microsoft.com/office/drawing/2014/main" id="{4943BCEF-9E8B-4C8B-98CB-55B48D63F5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  <p:sp>
            <p:nvSpPr>
              <p:cNvPr id="35" name="Freeform 104">
                <a:extLst>
                  <a:ext uri="{FF2B5EF4-FFF2-40B4-BE49-F238E27FC236}">
                    <a16:creationId xmlns:a16="http://schemas.microsoft.com/office/drawing/2014/main" id="{FBCBF401-BDEF-4CC7-A6C8-F4E942194EA2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 sz="2400"/>
              </a:p>
            </p:txBody>
          </p:sp>
        </p:grpSp>
        <p:sp>
          <p:nvSpPr>
            <p:cNvPr id="36" name="AutoShape 35">
              <a:extLst>
                <a:ext uri="{FF2B5EF4-FFF2-40B4-BE49-F238E27FC236}">
                  <a16:creationId xmlns:a16="http://schemas.microsoft.com/office/drawing/2014/main" id="{513066E7-0287-4CED-9247-75C06381CD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56430" y="5352483"/>
              <a:ext cx="1810570" cy="933994"/>
            </a:xfrm>
            <a:prstGeom prst="wedgeRoundRectCallout">
              <a:avLst>
                <a:gd name="adj1" fmla="val -56879"/>
                <a:gd name="adj2" fmla="val -41225"/>
                <a:gd name="adj3" fmla="val 16667"/>
              </a:avLst>
            </a:prstGeom>
            <a:noFill/>
            <a:ln w="22225">
              <a:solidFill>
                <a:schemeClr val="tx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400" i="0" dirty="0"/>
                <a:t>My personal time is </a:t>
              </a:r>
              <a:r>
                <a:rPr lang="en-US" altLang="en-US" sz="2400" kern="0" dirty="0">
                  <a:sym typeface="MT Symbol"/>
                </a:rPr>
                <a:t>θ(n)</a:t>
              </a:r>
              <a:r>
                <a:rPr lang="en-US" altLang="en-US" sz="2400" i="0" kern="0" dirty="0">
                  <a:sym typeface="MT Symbol"/>
                </a:rPr>
                <a:t>.</a:t>
              </a:r>
              <a:r>
                <a:rPr lang="en-US" altLang="en-US" sz="2400" i="0" dirty="0"/>
                <a:t> </a:t>
              </a: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3477B866-62B8-4CB9-928F-559952E575DD}"/>
              </a:ext>
            </a:extLst>
          </p:cNvPr>
          <p:cNvGrpSpPr/>
          <p:nvPr/>
        </p:nvGrpSpPr>
        <p:grpSpPr>
          <a:xfrm>
            <a:off x="2743200" y="5410200"/>
            <a:ext cx="2322214" cy="1079326"/>
            <a:chOff x="2743200" y="5410200"/>
            <a:chExt cx="2322214" cy="1079326"/>
          </a:xfrm>
        </p:grpSpPr>
        <p:grpSp>
          <p:nvGrpSpPr>
            <p:cNvPr id="49" name="Group 49">
              <a:extLst>
                <a:ext uri="{FF2B5EF4-FFF2-40B4-BE49-F238E27FC236}">
                  <a16:creationId xmlns:a16="http://schemas.microsoft.com/office/drawing/2014/main" id="{4A7DF1A2-46AA-40AB-AC74-E69C7DBD567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2743200" y="5410200"/>
              <a:ext cx="374974" cy="773077"/>
              <a:chOff x="2308" y="1513"/>
              <a:chExt cx="1162" cy="2570"/>
            </a:xfrm>
          </p:grpSpPr>
          <p:grpSp>
            <p:nvGrpSpPr>
              <p:cNvPr id="50" name="Group 50">
                <a:extLst>
                  <a:ext uri="{FF2B5EF4-FFF2-40B4-BE49-F238E27FC236}">
                    <a16:creationId xmlns:a16="http://schemas.microsoft.com/office/drawing/2014/main" id="{94F41175-17FF-497D-961A-8F8DB0D286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58" name="Freeform 51">
                  <a:extLst>
                    <a:ext uri="{FF2B5EF4-FFF2-40B4-BE49-F238E27FC236}">
                      <a16:creationId xmlns:a16="http://schemas.microsoft.com/office/drawing/2014/main" id="{EEDA1F0E-654A-44E6-AD6B-146A2FE522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9" name="Freeform 52">
                  <a:extLst>
                    <a:ext uri="{FF2B5EF4-FFF2-40B4-BE49-F238E27FC236}">
                      <a16:creationId xmlns:a16="http://schemas.microsoft.com/office/drawing/2014/main" id="{E4A6D772-F1CB-4339-A232-51F827AB91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" name="Freeform 53">
                  <a:extLst>
                    <a:ext uri="{FF2B5EF4-FFF2-40B4-BE49-F238E27FC236}">
                      <a16:creationId xmlns:a16="http://schemas.microsoft.com/office/drawing/2014/main" id="{1385CF06-1E86-48F0-8CAD-BA4FA43D9F3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" name="Freeform 54">
                  <a:extLst>
                    <a:ext uri="{FF2B5EF4-FFF2-40B4-BE49-F238E27FC236}">
                      <a16:creationId xmlns:a16="http://schemas.microsoft.com/office/drawing/2014/main" id="{20DB24D6-035A-4351-88D8-0ABE06289A3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" name="Freeform 55">
                  <a:extLst>
                    <a:ext uri="{FF2B5EF4-FFF2-40B4-BE49-F238E27FC236}">
                      <a16:creationId xmlns:a16="http://schemas.microsoft.com/office/drawing/2014/main" id="{AD5D4FEF-8C4D-49D6-B60E-834ACAD049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" name="Freeform 56">
                  <a:extLst>
                    <a:ext uri="{FF2B5EF4-FFF2-40B4-BE49-F238E27FC236}">
                      <a16:creationId xmlns:a16="http://schemas.microsoft.com/office/drawing/2014/main" id="{4FF30D42-BF29-4857-A69D-2F20C9288F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51" name="Freeform 57">
                <a:extLst>
                  <a:ext uri="{FF2B5EF4-FFF2-40B4-BE49-F238E27FC236}">
                    <a16:creationId xmlns:a16="http://schemas.microsoft.com/office/drawing/2014/main" id="{F5171A6B-8918-4DC7-81EC-8E6393864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58">
                <a:extLst>
                  <a:ext uri="{FF2B5EF4-FFF2-40B4-BE49-F238E27FC236}">
                    <a16:creationId xmlns:a16="http://schemas.microsoft.com/office/drawing/2014/main" id="{1C0CA12E-E4E2-4896-99C5-2B69CB1CE7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Oval 59">
                <a:extLst>
                  <a:ext uri="{FF2B5EF4-FFF2-40B4-BE49-F238E27FC236}">
                    <a16:creationId xmlns:a16="http://schemas.microsoft.com/office/drawing/2014/main" id="{E10F5C35-2992-416D-A473-FBBF11CC4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4" name="Oval 60">
                <a:extLst>
                  <a:ext uri="{FF2B5EF4-FFF2-40B4-BE49-F238E27FC236}">
                    <a16:creationId xmlns:a16="http://schemas.microsoft.com/office/drawing/2014/main" id="{E538DFBE-4C4E-4C89-9DD1-1AF2420FC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5" name="Oval 61">
                <a:extLst>
                  <a:ext uri="{FF2B5EF4-FFF2-40B4-BE49-F238E27FC236}">
                    <a16:creationId xmlns:a16="http://schemas.microsoft.com/office/drawing/2014/main" id="{FF366307-D3AD-47C7-B2E4-53DD0712E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6" name="Oval 62">
                <a:extLst>
                  <a:ext uri="{FF2B5EF4-FFF2-40B4-BE49-F238E27FC236}">
                    <a16:creationId xmlns:a16="http://schemas.microsoft.com/office/drawing/2014/main" id="{28096ADF-8BC7-467A-B669-CF35498D0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57" name="Oval 63">
                <a:extLst>
                  <a:ext uri="{FF2B5EF4-FFF2-40B4-BE49-F238E27FC236}">
                    <a16:creationId xmlns:a16="http://schemas.microsoft.com/office/drawing/2014/main" id="{6E663B0B-6F7A-4BB2-BD34-36D147F153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64" name="AutoShape 35">
              <a:extLst>
                <a:ext uri="{FF2B5EF4-FFF2-40B4-BE49-F238E27FC236}">
                  <a16:creationId xmlns:a16="http://schemas.microsoft.com/office/drawing/2014/main" id="{6C264A2F-D83C-4249-98DB-A1F1DD5597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3026" y="5425807"/>
              <a:ext cx="1862388" cy="1063719"/>
            </a:xfrm>
            <a:prstGeom prst="wedgeRoundRectCallout">
              <a:avLst>
                <a:gd name="adj1" fmla="val -60075"/>
                <a:gd name="adj2" fmla="val -31148"/>
                <a:gd name="adj3" fmla="val 16667"/>
              </a:avLst>
            </a:prstGeom>
            <a:noFill/>
            <a:ln w="22225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000" i="0" dirty="0"/>
                <a:t>The time for me an all my friends is  </a:t>
              </a:r>
              <a:r>
                <a:rPr lang="en-US" altLang="en-US" sz="2000" i="0" kern="0" dirty="0"/>
                <a:t>       .</a:t>
              </a:r>
              <a:endParaRPr lang="en-US" altLang="en-US" sz="2000" i="0" kern="0" dirty="0">
                <a:sym typeface="MT Symbol"/>
              </a:endParaRPr>
            </a:p>
            <a:p>
              <a:pPr algn="ctr" eaLnBrk="1" hangingPunct="1">
                <a:spcBef>
                  <a:spcPct val="0"/>
                </a:spcBef>
                <a:buNone/>
              </a:pPr>
              <a:r>
                <a:rPr lang="en-US" altLang="en-US" sz="2000" i="0" dirty="0"/>
                <a:t> 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A509F7E-8647-43F1-8287-EBD5433879D4}"/>
              </a:ext>
            </a:extLst>
          </p:cNvPr>
          <p:cNvGrpSpPr/>
          <p:nvPr/>
        </p:nvGrpSpPr>
        <p:grpSpPr>
          <a:xfrm>
            <a:off x="5125771" y="5295900"/>
            <a:ext cx="665429" cy="732180"/>
            <a:chOff x="5058360" y="5295900"/>
            <a:chExt cx="665429" cy="732180"/>
          </a:xfrm>
        </p:grpSpPr>
        <p:grpSp>
          <p:nvGrpSpPr>
            <p:cNvPr id="69" name="Group 49">
              <a:extLst>
                <a:ext uri="{FF2B5EF4-FFF2-40B4-BE49-F238E27FC236}">
                  <a16:creationId xmlns:a16="http://schemas.microsoft.com/office/drawing/2014/main" id="{828C5EC3-5DA3-44A6-B65A-8DB9E9599FB1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58360" y="5334000"/>
              <a:ext cx="286920" cy="465480"/>
              <a:chOff x="2308" y="1513"/>
              <a:chExt cx="1162" cy="2570"/>
            </a:xfrm>
          </p:grpSpPr>
          <p:grpSp>
            <p:nvGrpSpPr>
              <p:cNvPr id="70" name="Group 50">
                <a:extLst>
                  <a:ext uri="{FF2B5EF4-FFF2-40B4-BE49-F238E27FC236}">
                    <a16:creationId xmlns:a16="http://schemas.microsoft.com/office/drawing/2014/main" id="{B01FE028-E4F7-4D36-950E-B3330D43B2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78" name="Freeform 51">
                  <a:extLst>
                    <a:ext uri="{FF2B5EF4-FFF2-40B4-BE49-F238E27FC236}">
                      <a16:creationId xmlns:a16="http://schemas.microsoft.com/office/drawing/2014/main" id="{7AF2CD47-0E9F-4BE7-B453-073D89BE161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9" name="Freeform 52">
                  <a:extLst>
                    <a:ext uri="{FF2B5EF4-FFF2-40B4-BE49-F238E27FC236}">
                      <a16:creationId xmlns:a16="http://schemas.microsoft.com/office/drawing/2014/main" id="{6499BD8A-571E-4EA6-9722-328FD6D1EB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0" name="Freeform 53">
                  <a:extLst>
                    <a:ext uri="{FF2B5EF4-FFF2-40B4-BE49-F238E27FC236}">
                      <a16:creationId xmlns:a16="http://schemas.microsoft.com/office/drawing/2014/main" id="{33784164-A611-4320-9A7C-B4C9DBD449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1" name="Freeform 54">
                  <a:extLst>
                    <a:ext uri="{FF2B5EF4-FFF2-40B4-BE49-F238E27FC236}">
                      <a16:creationId xmlns:a16="http://schemas.microsoft.com/office/drawing/2014/main" id="{951655EE-0A16-49EB-B5F7-ACEF1B24F9C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2" name="Freeform 55">
                  <a:extLst>
                    <a:ext uri="{FF2B5EF4-FFF2-40B4-BE49-F238E27FC236}">
                      <a16:creationId xmlns:a16="http://schemas.microsoft.com/office/drawing/2014/main" id="{852DBE24-CDEA-4F60-9672-44C4578785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3" name="Freeform 56">
                  <a:extLst>
                    <a:ext uri="{FF2B5EF4-FFF2-40B4-BE49-F238E27FC236}">
                      <a16:creationId xmlns:a16="http://schemas.microsoft.com/office/drawing/2014/main" id="{BAEDD9BB-85E3-4CD8-B247-A4E9AF434EF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71" name="Freeform 57">
                <a:extLst>
                  <a:ext uri="{FF2B5EF4-FFF2-40B4-BE49-F238E27FC236}">
                    <a16:creationId xmlns:a16="http://schemas.microsoft.com/office/drawing/2014/main" id="{7901E1F3-F2CB-4881-B200-9B485C6F7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" name="Freeform 58">
                <a:extLst>
                  <a:ext uri="{FF2B5EF4-FFF2-40B4-BE49-F238E27FC236}">
                    <a16:creationId xmlns:a16="http://schemas.microsoft.com/office/drawing/2014/main" id="{E66FD17B-04FB-4751-AEE9-431565A08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" name="Oval 59">
                <a:extLst>
                  <a:ext uri="{FF2B5EF4-FFF2-40B4-BE49-F238E27FC236}">
                    <a16:creationId xmlns:a16="http://schemas.microsoft.com/office/drawing/2014/main" id="{1E7870D4-1338-4BB7-AB61-EBABEE011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4" name="Oval 60">
                <a:extLst>
                  <a:ext uri="{FF2B5EF4-FFF2-40B4-BE49-F238E27FC236}">
                    <a16:creationId xmlns:a16="http://schemas.microsoft.com/office/drawing/2014/main" id="{FA1DDD6D-4112-4449-B9D4-2A0D5EB94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5" name="Oval 61">
                <a:extLst>
                  <a:ext uri="{FF2B5EF4-FFF2-40B4-BE49-F238E27FC236}">
                    <a16:creationId xmlns:a16="http://schemas.microsoft.com/office/drawing/2014/main" id="{04DB9E1A-BD21-4558-9467-142637765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6" name="Oval 62">
                <a:extLst>
                  <a:ext uri="{FF2B5EF4-FFF2-40B4-BE49-F238E27FC236}">
                    <a16:creationId xmlns:a16="http://schemas.microsoft.com/office/drawing/2014/main" id="{87750387-4EF1-416C-B564-1A37972F55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77" name="Oval 63">
                <a:extLst>
                  <a:ext uri="{FF2B5EF4-FFF2-40B4-BE49-F238E27FC236}">
                    <a16:creationId xmlns:a16="http://schemas.microsoft.com/office/drawing/2014/main" id="{26C736AF-628A-4331-AE31-CA8A50451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22" name="Group 49">
              <a:extLst>
                <a:ext uri="{FF2B5EF4-FFF2-40B4-BE49-F238E27FC236}">
                  <a16:creationId xmlns:a16="http://schemas.microsoft.com/office/drawing/2014/main" id="{E7A362AC-CE00-4B8B-BCAE-619CB82AF5E5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058360" y="5562600"/>
              <a:ext cx="286920" cy="465480"/>
              <a:chOff x="2308" y="1513"/>
              <a:chExt cx="1162" cy="2570"/>
            </a:xfrm>
          </p:grpSpPr>
          <p:grpSp>
            <p:nvGrpSpPr>
              <p:cNvPr id="123" name="Group 50">
                <a:extLst>
                  <a:ext uri="{FF2B5EF4-FFF2-40B4-BE49-F238E27FC236}">
                    <a16:creationId xmlns:a16="http://schemas.microsoft.com/office/drawing/2014/main" id="{00D220CB-2120-411F-8F74-00494A8355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31" name="Freeform 51">
                  <a:extLst>
                    <a:ext uri="{FF2B5EF4-FFF2-40B4-BE49-F238E27FC236}">
                      <a16:creationId xmlns:a16="http://schemas.microsoft.com/office/drawing/2014/main" id="{FFE0FA1C-92BF-4571-AC0C-6948952C8C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2" name="Freeform 52">
                  <a:extLst>
                    <a:ext uri="{FF2B5EF4-FFF2-40B4-BE49-F238E27FC236}">
                      <a16:creationId xmlns:a16="http://schemas.microsoft.com/office/drawing/2014/main" id="{3B7107FB-CC73-4885-A788-D45B0935E09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3" name="Freeform 53">
                  <a:extLst>
                    <a:ext uri="{FF2B5EF4-FFF2-40B4-BE49-F238E27FC236}">
                      <a16:creationId xmlns:a16="http://schemas.microsoft.com/office/drawing/2014/main" id="{71B16ABE-FC2B-4C49-985E-8F96FABE8E5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4" name="Freeform 54">
                  <a:extLst>
                    <a:ext uri="{FF2B5EF4-FFF2-40B4-BE49-F238E27FC236}">
                      <a16:creationId xmlns:a16="http://schemas.microsoft.com/office/drawing/2014/main" id="{428FE482-10B4-4A39-9823-A7E39D5F5F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5" name="Freeform 55">
                  <a:extLst>
                    <a:ext uri="{FF2B5EF4-FFF2-40B4-BE49-F238E27FC236}">
                      <a16:creationId xmlns:a16="http://schemas.microsoft.com/office/drawing/2014/main" id="{55C62889-9324-4A16-832B-80B79EC66F9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36" name="Freeform 56">
                  <a:extLst>
                    <a:ext uri="{FF2B5EF4-FFF2-40B4-BE49-F238E27FC236}">
                      <a16:creationId xmlns:a16="http://schemas.microsoft.com/office/drawing/2014/main" id="{54007188-E489-47CE-89C1-7AC5D8EF05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24" name="Freeform 57">
                <a:extLst>
                  <a:ext uri="{FF2B5EF4-FFF2-40B4-BE49-F238E27FC236}">
                    <a16:creationId xmlns:a16="http://schemas.microsoft.com/office/drawing/2014/main" id="{3F77F8E9-3620-463D-8AC5-932B154630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5" name="Freeform 58">
                <a:extLst>
                  <a:ext uri="{FF2B5EF4-FFF2-40B4-BE49-F238E27FC236}">
                    <a16:creationId xmlns:a16="http://schemas.microsoft.com/office/drawing/2014/main" id="{ED308476-B412-4550-8848-97919F403F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6" name="Oval 59">
                <a:extLst>
                  <a:ext uri="{FF2B5EF4-FFF2-40B4-BE49-F238E27FC236}">
                    <a16:creationId xmlns:a16="http://schemas.microsoft.com/office/drawing/2014/main" id="{D3BA66D0-99C4-4376-9956-FB1B1F648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7" name="Oval 60">
                <a:extLst>
                  <a:ext uri="{FF2B5EF4-FFF2-40B4-BE49-F238E27FC236}">
                    <a16:creationId xmlns:a16="http://schemas.microsoft.com/office/drawing/2014/main" id="{78DDAFAD-61C4-44AE-9F3A-F3BA8DED5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8" name="Oval 61">
                <a:extLst>
                  <a:ext uri="{FF2B5EF4-FFF2-40B4-BE49-F238E27FC236}">
                    <a16:creationId xmlns:a16="http://schemas.microsoft.com/office/drawing/2014/main" id="{0EF7B62B-8E6F-4CC2-B5F5-D4E37B596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29" name="Oval 62">
                <a:extLst>
                  <a:ext uri="{FF2B5EF4-FFF2-40B4-BE49-F238E27FC236}">
                    <a16:creationId xmlns:a16="http://schemas.microsoft.com/office/drawing/2014/main" id="{F660098E-9130-449B-8216-B3B862C52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30" name="Oval 63">
                <a:extLst>
                  <a:ext uri="{FF2B5EF4-FFF2-40B4-BE49-F238E27FC236}">
                    <a16:creationId xmlns:a16="http://schemas.microsoft.com/office/drawing/2014/main" id="{9DA15E7F-F43D-427A-B481-18CE43E5F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89" name="Group 49">
              <a:extLst>
                <a:ext uri="{FF2B5EF4-FFF2-40B4-BE49-F238E27FC236}">
                  <a16:creationId xmlns:a16="http://schemas.microsoft.com/office/drawing/2014/main" id="{86250AFB-6A6A-442B-909E-04F63443A95D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295900"/>
              <a:ext cx="154512" cy="270036"/>
              <a:chOff x="2308" y="1513"/>
              <a:chExt cx="1162" cy="2570"/>
            </a:xfrm>
          </p:grpSpPr>
          <p:grpSp>
            <p:nvGrpSpPr>
              <p:cNvPr id="90" name="Group 50">
                <a:extLst>
                  <a:ext uri="{FF2B5EF4-FFF2-40B4-BE49-F238E27FC236}">
                    <a16:creationId xmlns:a16="http://schemas.microsoft.com/office/drawing/2014/main" id="{A7C6E3F9-E488-4032-A4DE-2176D35435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98" name="Freeform 51">
                  <a:extLst>
                    <a:ext uri="{FF2B5EF4-FFF2-40B4-BE49-F238E27FC236}">
                      <a16:creationId xmlns:a16="http://schemas.microsoft.com/office/drawing/2014/main" id="{8EC783B4-2177-4925-890B-1053FB3293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9" name="Freeform 52">
                  <a:extLst>
                    <a:ext uri="{FF2B5EF4-FFF2-40B4-BE49-F238E27FC236}">
                      <a16:creationId xmlns:a16="http://schemas.microsoft.com/office/drawing/2014/main" id="{00837242-BD8C-4278-A5EF-CB023E59EA9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0" name="Freeform 53">
                  <a:extLst>
                    <a:ext uri="{FF2B5EF4-FFF2-40B4-BE49-F238E27FC236}">
                      <a16:creationId xmlns:a16="http://schemas.microsoft.com/office/drawing/2014/main" id="{227CD813-C7CB-4A4B-A84C-ED2D1CFDF60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1" name="Freeform 54">
                  <a:extLst>
                    <a:ext uri="{FF2B5EF4-FFF2-40B4-BE49-F238E27FC236}">
                      <a16:creationId xmlns:a16="http://schemas.microsoft.com/office/drawing/2014/main" id="{88FE2B7E-45F0-4A93-A6C0-D122CCFB1E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2" name="Freeform 55">
                  <a:extLst>
                    <a:ext uri="{FF2B5EF4-FFF2-40B4-BE49-F238E27FC236}">
                      <a16:creationId xmlns:a16="http://schemas.microsoft.com/office/drawing/2014/main" id="{CF1DA452-4955-4288-B61F-7FF3B6D420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03" name="Freeform 56">
                  <a:extLst>
                    <a:ext uri="{FF2B5EF4-FFF2-40B4-BE49-F238E27FC236}">
                      <a16:creationId xmlns:a16="http://schemas.microsoft.com/office/drawing/2014/main" id="{662A1D74-1A77-4423-A157-F71907F79D8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91" name="Freeform 57">
                <a:extLst>
                  <a:ext uri="{FF2B5EF4-FFF2-40B4-BE49-F238E27FC236}">
                    <a16:creationId xmlns:a16="http://schemas.microsoft.com/office/drawing/2014/main" id="{0EB7B968-29FE-48CF-B7CD-FB8B285D53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Freeform 58">
                <a:extLst>
                  <a:ext uri="{FF2B5EF4-FFF2-40B4-BE49-F238E27FC236}">
                    <a16:creationId xmlns:a16="http://schemas.microsoft.com/office/drawing/2014/main" id="{5002C7E5-2EF1-4E78-A3FE-0A372B268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Oval 59">
                <a:extLst>
                  <a:ext uri="{FF2B5EF4-FFF2-40B4-BE49-F238E27FC236}">
                    <a16:creationId xmlns:a16="http://schemas.microsoft.com/office/drawing/2014/main" id="{0C2C1707-4592-4FD4-9243-CB8A062C2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4" name="Oval 60">
                <a:extLst>
                  <a:ext uri="{FF2B5EF4-FFF2-40B4-BE49-F238E27FC236}">
                    <a16:creationId xmlns:a16="http://schemas.microsoft.com/office/drawing/2014/main" id="{CDCE80B2-2B0C-4882-BF6D-219C610EDC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5" name="Oval 61">
                <a:extLst>
                  <a:ext uri="{FF2B5EF4-FFF2-40B4-BE49-F238E27FC236}">
                    <a16:creationId xmlns:a16="http://schemas.microsoft.com/office/drawing/2014/main" id="{B8A2239C-615D-474B-8795-25C6DF981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6" name="Oval 62">
                <a:extLst>
                  <a:ext uri="{FF2B5EF4-FFF2-40B4-BE49-F238E27FC236}">
                    <a16:creationId xmlns:a16="http://schemas.microsoft.com/office/drawing/2014/main" id="{D197132D-7969-474A-8060-FE724928D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97" name="Oval 63">
                <a:extLst>
                  <a:ext uri="{FF2B5EF4-FFF2-40B4-BE49-F238E27FC236}">
                    <a16:creationId xmlns:a16="http://schemas.microsoft.com/office/drawing/2014/main" id="{2142C4F0-20D2-4ABE-97D2-B3A67C194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67" name="Group 49">
              <a:extLst>
                <a:ext uri="{FF2B5EF4-FFF2-40B4-BE49-F238E27FC236}">
                  <a16:creationId xmlns:a16="http://schemas.microsoft.com/office/drawing/2014/main" id="{F7A69BA5-60BC-47D2-987F-DD0720F82F43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448300"/>
              <a:ext cx="154512" cy="270036"/>
              <a:chOff x="2308" y="1513"/>
              <a:chExt cx="1162" cy="2570"/>
            </a:xfrm>
          </p:grpSpPr>
          <p:grpSp>
            <p:nvGrpSpPr>
              <p:cNvPr id="168" name="Group 50">
                <a:extLst>
                  <a:ext uri="{FF2B5EF4-FFF2-40B4-BE49-F238E27FC236}">
                    <a16:creationId xmlns:a16="http://schemas.microsoft.com/office/drawing/2014/main" id="{B54CE72D-B581-4D90-BE44-479D48A595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76" name="Freeform 51">
                  <a:extLst>
                    <a:ext uri="{FF2B5EF4-FFF2-40B4-BE49-F238E27FC236}">
                      <a16:creationId xmlns:a16="http://schemas.microsoft.com/office/drawing/2014/main" id="{A3011CCF-FDD9-4D6E-83D8-644B1CFBB58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7" name="Freeform 52">
                  <a:extLst>
                    <a:ext uri="{FF2B5EF4-FFF2-40B4-BE49-F238E27FC236}">
                      <a16:creationId xmlns:a16="http://schemas.microsoft.com/office/drawing/2014/main" id="{1D9E571F-CC17-44FA-9076-E5D85657811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8" name="Freeform 53">
                  <a:extLst>
                    <a:ext uri="{FF2B5EF4-FFF2-40B4-BE49-F238E27FC236}">
                      <a16:creationId xmlns:a16="http://schemas.microsoft.com/office/drawing/2014/main" id="{F1E8320D-20F0-4699-92F5-8013025BE9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9" name="Freeform 54">
                  <a:extLst>
                    <a:ext uri="{FF2B5EF4-FFF2-40B4-BE49-F238E27FC236}">
                      <a16:creationId xmlns:a16="http://schemas.microsoft.com/office/drawing/2014/main" id="{7DA93907-85C6-4314-A89C-20F9F5E845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0" name="Freeform 55">
                  <a:extLst>
                    <a:ext uri="{FF2B5EF4-FFF2-40B4-BE49-F238E27FC236}">
                      <a16:creationId xmlns:a16="http://schemas.microsoft.com/office/drawing/2014/main" id="{13347137-51F1-4259-9D09-0B42638AF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81" name="Freeform 56">
                  <a:extLst>
                    <a:ext uri="{FF2B5EF4-FFF2-40B4-BE49-F238E27FC236}">
                      <a16:creationId xmlns:a16="http://schemas.microsoft.com/office/drawing/2014/main" id="{1C28D3E5-8AA4-4C79-A348-5CB4EF8354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69" name="Freeform 57">
                <a:extLst>
                  <a:ext uri="{FF2B5EF4-FFF2-40B4-BE49-F238E27FC236}">
                    <a16:creationId xmlns:a16="http://schemas.microsoft.com/office/drawing/2014/main" id="{437EDF3E-6D55-4BE9-911C-A72DB2C86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Freeform 58">
                <a:extLst>
                  <a:ext uri="{FF2B5EF4-FFF2-40B4-BE49-F238E27FC236}">
                    <a16:creationId xmlns:a16="http://schemas.microsoft.com/office/drawing/2014/main" id="{1DBC8A7D-0E18-4CF4-97EA-3B66C8B04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Oval 59">
                <a:extLst>
                  <a:ext uri="{FF2B5EF4-FFF2-40B4-BE49-F238E27FC236}">
                    <a16:creationId xmlns:a16="http://schemas.microsoft.com/office/drawing/2014/main" id="{3EE936D9-5CF2-4FFB-9AFE-99E9F5E34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2" name="Oval 60">
                <a:extLst>
                  <a:ext uri="{FF2B5EF4-FFF2-40B4-BE49-F238E27FC236}">
                    <a16:creationId xmlns:a16="http://schemas.microsoft.com/office/drawing/2014/main" id="{D229A6AD-3A44-488F-BAA1-07BCBF59D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3" name="Oval 61">
                <a:extLst>
                  <a:ext uri="{FF2B5EF4-FFF2-40B4-BE49-F238E27FC236}">
                    <a16:creationId xmlns:a16="http://schemas.microsoft.com/office/drawing/2014/main" id="{C5B49E59-2454-45A4-A8E2-99B2AA07F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4" name="Oval 62">
                <a:extLst>
                  <a:ext uri="{FF2B5EF4-FFF2-40B4-BE49-F238E27FC236}">
                    <a16:creationId xmlns:a16="http://schemas.microsoft.com/office/drawing/2014/main" id="{8BCF6E2F-2AD6-4508-9329-151778767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75" name="Oval 63">
                <a:extLst>
                  <a:ext uri="{FF2B5EF4-FFF2-40B4-BE49-F238E27FC236}">
                    <a16:creationId xmlns:a16="http://schemas.microsoft.com/office/drawing/2014/main" id="{30CDC465-AE5A-46A7-8B00-2F4EDC5A88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82" name="Group 49">
              <a:extLst>
                <a:ext uri="{FF2B5EF4-FFF2-40B4-BE49-F238E27FC236}">
                  <a16:creationId xmlns:a16="http://schemas.microsoft.com/office/drawing/2014/main" id="{0B2F7F6A-9358-4211-8DC9-2D30AE077CB4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600700"/>
              <a:ext cx="154512" cy="270036"/>
              <a:chOff x="2308" y="1513"/>
              <a:chExt cx="1162" cy="2570"/>
            </a:xfrm>
          </p:grpSpPr>
          <p:grpSp>
            <p:nvGrpSpPr>
              <p:cNvPr id="183" name="Group 50">
                <a:extLst>
                  <a:ext uri="{FF2B5EF4-FFF2-40B4-BE49-F238E27FC236}">
                    <a16:creationId xmlns:a16="http://schemas.microsoft.com/office/drawing/2014/main" id="{C80BF7DF-6750-4245-9967-EA95B3CB7D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191" name="Freeform 51">
                  <a:extLst>
                    <a:ext uri="{FF2B5EF4-FFF2-40B4-BE49-F238E27FC236}">
                      <a16:creationId xmlns:a16="http://schemas.microsoft.com/office/drawing/2014/main" id="{821BAE15-2862-46E6-BAA9-7A0F4C58B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2" name="Freeform 52">
                  <a:extLst>
                    <a:ext uri="{FF2B5EF4-FFF2-40B4-BE49-F238E27FC236}">
                      <a16:creationId xmlns:a16="http://schemas.microsoft.com/office/drawing/2014/main" id="{91090F41-FFF6-41F7-8356-3197314128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3" name="Freeform 53">
                  <a:extLst>
                    <a:ext uri="{FF2B5EF4-FFF2-40B4-BE49-F238E27FC236}">
                      <a16:creationId xmlns:a16="http://schemas.microsoft.com/office/drawing/2014/main" id="{EEA4D70A-257B-4DE3-BCA5-7CF4E674E6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4" name="Freeform 54">
                  <a:extLst>
                    <a:ext uri="{FF2B5EF4-FFF2-40B4-BE49-F238E27FC236}">
                      <a16:creationId xmlns:a16="http://schemas.microsoft.com/office/drawing/2014/main" id="{D0E0D7E7-AC0C-43AF-B29F-CF5E5D1A0D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5" name="Freeform 55">
                  <a:extLst>
                    <a:ext uri="{FF2B5EF4-FFF2-40B4-BE49-F238E27FC236}">
                      <a16:creationId xmlns:a16="http://schemas.microsoft.com/office/drawing/2014/main" id="{9C6278EC-EA49-4B1E-B15C-4AAFEA9CC71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6" name="Freeform 56">
                  <a:extLst>
                    <a:ext uri="{FF2B5EF4-FFF2-40B4-BE49-F238E27FC236}">
                      <a16:creationId xmlns:a16="http://schemas.microsoft.com/office/drawing/2014/main" id="{899B1858-69C8-4E14-8A22-2EF40A435D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84" name="Freeform 57">
                <a:extLst>
                  <a:ext uri="{FF2B5EF4-FFF2-40B4-BE49-F238E27FC236}">
                    <a16:creationId xmlns:a16="http://schemas.microsoft.com/office/drawing/2014/main" id="{C51E9721-69CF-459A-8F66-DB74092D9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" name="Freeform 58">
                <a:extLst>
                  <a:ext uri="{FF2B5EF4-FFF2-40B4-BE49-F238E27FC236}">
                    <a16:creationId xmlns:a16="http://schemas.microsoft.com/office/drawing/2014/main" id="{44FCF587-4895-4BB0-82E2-B68776E25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" name="Oval 59">
                <a:extLst>
                  <a:ext uri="{FF2B5EF4-FFF2-40B4-BE49-F238E27FC236}">
                    <a16:creationId xmlns:a16="http://schemas.microsoft.com/office/drawing/2014/main" id="{B8AC5AEF-89E2-4FFB-B97B-B0B719E2F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7" name="Oval 60">
                <a:extLst>
                  <a:ext uri="{FF2B5EF4-FFF2-40B4-BE49-F238E27FC236}">
                    <a16:creationId xmlns:a16="http://schemas.microsoft.com/office/drawing/2014/main" id="{9120A886-20F3-40DD-8080-96FB64615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8" name="Oval 61">
                <a:extLst>
                  <a:ext uri="{FF2B5EF4-FFF2-40B4-BE49-F238E27FC236}">
                    <a16:creationId xmlns:a16="http://schemas.microsoft.com/office/drawing/2014/main" id="{0BAFBA2E-5472-4C5B-9209-F9FCB588A4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89" name="Oval 62">
                <a:extLst>
                  <a:ext uri="{FF2B5EF4-FFF2-40B4-BE49-F238E27FC236}">
                    <a16:creationId xmlns:a16="http://schemas.microsoft.com/office/drawing/2014/main" id="{FDF9F78E-92C5-4825-B587-D6A0E76A1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190" name="Oval 63">
                <a:extLst>
                  <a:ext uri="{FF2B5EF4-FFF2-40B4-BE49-F238E27FC236}">
                    <a16:creationId xmlns:a16="http://schemas.microsoft.com/office/drawing/2014/main" id="{A77B8F91-E5C3-43F1-95FA-77E17F23C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197" name="Group 49">
              <a:extLst>
                <a:ext uri="{FF2B5EF4-FFF2-40B4-BE49-F238E27FC236}">
                  <a16:creationId xmlns:a16="http://schemas.microsoft.com/office/drawing/2014/main" id="{A465F18A-34A9-48F3-9062-A2A370D070F8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5569277" y="5753100"/>
              <a:ext cx="154512" cy="270036"/>
              <a:chOff x="2308" y="1513"/>
              <a:chExt cx="1162" cy="2570"/>
            </a:xfrm>
          </p:grpSpPr>
          <p:grpSp>
            <p:nvGrpSpPr>
              <p:cNvPr id="198" name="Group 50">
                <a:extLst>
                  <a:ext uri="{FF2B5EF4-FFF2-40B4-BE49-F238E27FC236}">
                    <a16:creationId xmlns:a16="http://schemas.microsoft.com/office/drawing/2014/main" id="{DF002B2A-869D-447D-AB3C-9A5D79853F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06" name="Freeform 51">
                  <a:extLst>
                    <a:ext uri="{FF2B5EF4-FFF2-40B4-BE49-F238E27FC236}">
                      <a16:creationId xmlns:a16="http://schemas.microsoft.com/office/drawing/2014/main" id="{50F898CA-D63F-40A9-871C-767C97DAB8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7" name="Freeform 52">
                  <a:extLst>
                    <a:ext uri="{FF2B5EF4-FFF2-40B4-BE49-F238E27FC236}">
                      <a16:creationId xmlns:a16="http://schemas.microsoft.com/office/drawing/2014/main" id="{0EECFFDC-DBC2-46D9-90F6-8EAE9CECA8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8" name="Freeform 53">
                  <a:extLst>
                    <a:ext uri="{FF2B5EF4-FFF2-40B4-BE49-F238E27FC236}">
                      <a16:creationId xmlns:a16="http://schemas.microsoft.com/office/drawing/2014/main" id="{9A92878B-17E3-40D0-9A32-FDD4BF21AE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9" name="Freeform 54">
                  <a:extLst>
                    <a:ext uri="{FF2B5EF4-FFF2-40B4-BE49-F238E27FC236}">
                      <a16:creationId xmlns:a16="http://schemas.microsoft.com/office/drawing/2014/main" id="{1D417180-F2E9-4092-8499-15B756DECA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0" name="Freeform 55">
                  <a:extLst>
                    <a:ext uri="{FF2B5EF4-FFF2-40B4-BE49-F238E27FC236}">
                      <a16:creationId xmlns:a16="http://schemas.microsoft.com/office/drawing/2014/main" id="{7097779F-91E0-40FD-92E7-FB6CD1BDCA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1" name="Freeform 56">
                  <a:extLst>
                    <a:ext uri="{FF2B5EF4-FFF2-40B4-BE49-F238E27FC236}">
                      <a16:creationId xmlns:a16="http://schemas.microsoft.com/office/drawing/2014/main" id="{F9D30248-1EA7-4932-A7A5-E751E7D869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199" name="Freeform 57">
                <a:extLst>
                  <a:ext uri="{FF2B5EF4-FFF2-40B4-BE49-F238E27FC236}">
                    <a16:creationId xmlns:a16="http://schemas.microsoft.com/office/drawing/2014/main" id="{C6D7FDAE-DF53-427D-A4AC-5B1587A20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Freeform 58">
                <a:extLst>
                  <a:ext uri="{FF2B5EF4-FFF2-40B4-BE49-F238E27FC236}">
                    <a16:creationId xmlns:a16="http://schemas.microsoft.com/office/drawing/2014/main" id="{14C4A216-4C24-486C-A8F5-BFC2223DE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Oval 59">
                <a:extLst>
                  <a:ext uri="{FF2B5EF4-FFF2-40B4-BE49-F238E27FC236}">
                    <a16:creationId xmlns:a16="http://schemas.microsoft.com/office/drawing/2014/main" id="{DE428265-A06B-4594-B72D-5B4404987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" name="Oval 60">
                <a:extLst>
                  <a:ext uri="{FF2B5EF4-FFF2-40B4-BE49-F238E27FC236}">
                    <a16:creationId xmlns:a16="http://schemas.microsoft.com/office/drawing/2014/main" id="{59FAFA02-A26A-45BA-BB72-4EAE79224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3" name="Oval 61">
                <a:extLst>
                  <a:ext uri="{FF2B5EF4-FFF2-40B4-BE49-F238E27FC236}">
                    <a16:creationId xmlns:a16="http://schemas.microsoft.com/office/drawing/2014/main" id="{7796F345-65E1-4D61-B730-BF05DA300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4" name="Oval 62">
                <a:extLst>
                  <a:ext uri="{FF2B5EF4-FFF2-40B4-BE49-F238E27FC236}">
                    <a16:creationId xmlns:a16="http://schemas.microsoft.com/office/drawing/2014/main" id="{9138780D-9A73-469D-B31F-0BFC9E8F9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1731306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" name="Oval 63">
                <a:extLst>
                  <a:ext uri="{FF2B5EF4-FFF2-40B4-BE49-F238E27FC236}">
                    <a16:creationId xmlns:a16="http://schemas.microsoft.com/office/drawing/2014/main" id="{48EB8CD3-E979-4665-9716-A868D24ABB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</p:grpSp>
      <p:sp>
        <p:nvSpPr>
          <p:cNvPr id="275" name="Rectangle 3">
            <a:extLst>
              <a:ext uri="{FF2B5EF4-FFF2-40B4-BE49-F238E27FC236}">
                <a16:creationId xmlns:a16="http://schemas.microsoft.com/office/drawing/2014/main" id="{51860EBF-F851-4DCA-8185-134CC888B9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16400" y="6032500"/>
            <a:ext cx="11430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eaLnBrk="1" hangingPunct="1">
              <a:buNone/>
            </a:pPr>
            <a:r>
              <a:rPr lang="en-US" altLang="en-US" sz="2400" kern="0" dirty="0"/>
              <a:t>T(</a:t>
            </a:r>
            <a:r>
              <a:rPr lang="en-US" altLang="en-US" sz="2400" kern="0" baseline="30000" dirty="0"/>
              <a:t>n</a:t>
            </a:r>
            <a:r>
              <a:rPr lang="en-US" altLang="en-US" sz="2400" kern="0" dirty="0"/>
              <a:t>/</a:t>
            </a:r>
            <a:r>
              <a:rPr lang="en-US" altLang="en-US" sz="2400" kern="0" baseline="-25000" dirty="0"/>
              <a:t>2</a:t>
            </a:r>
            <a:r>
              <a:rPr lang="en-US" altLang="en-US" sz="2400" kern="0" dirty="0">
                <a:sym typeface="MT Symbol"/>
              </a:rPr>
              <a:t>)</a:t>
            </a:r>
          </a:p>
        </p:txBody>
      </p:sp>
      <p:sp>
        <p:nvSpPr>
          <p:cNvPr id="276" name="Rectangle 3">
            <a:extLst>
              <a:ext uri="{FF2B5EF4-FFF2-40B4-BE49-F238E27FC236}">
                <a16:creationId xmlns:a16="http://schemas.microsoft.com/office/drawing/2014/main" id="{DBE15FBC-42F9-43C2-A55F-E0B06F557E0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92600" y="6040084"/>
            <a:ext cx="60960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eaLnBrk="1" hangingPunct="1">
              <a:buNone/>
            </a:pPr>
            <a:r>
              <a:rPr lang="en-US" altLang="en-US" sz="2400" i="0" kern="0" dirty="0"/>
              <a:t>??</a:t>
            </a:r>
            <a:endParaRPr lang="en-US" altLang="en-US" sz="2400" i="0" kern="0" dirty="0">
              <a:sym typeface="MT Symbol"/>
            </a:endParaRP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97825B9D-17E6-43D6-BC06-4664B345CBCD}"/>
              </a:ext>
            </a:extLst>
          </p:cNvPr>
          <p:cNvGrpSpPr/>
          <p:nvPr/>
        </p:nvGrpSpPr>
        <p:grpSpPr>
          <a:xfrm>
            <a:off x="2794000" y="6057900"/>
            <a:ext cx="3048000" cy="887377"/>
            <a:chOff x="2895600" y="3980216"/>
            <a:chExt cx="3048000" cy="887377"/>
          </a:xfrm>
        </p:grpSpPr>
        <p:grpSp>
          <p:nvGrpSpPr>
            <p:cNvPr id="277" name="Group 276">
              <a:extLst>
                <a:ext uri="{FF2B5EF4-FFF2-40B4-BE49-F238E27FC236}">
                  <a16:creationId xmlns:a16="http://schemas.microsoft.com/office/drawing/2014/main" id="{55D76420-7C45-43A3-86A0-9827E0B31937}"/>
                </a:ext>
              </a:extLst>
            </p:cNvPr>
            <p:cNvGrpSpPr/>
            <p:nvPr/>
          </p:nvGrpSpPr>
          <p:grpSpPr>
            <a:xfrm>
              <a:off x="2895600" y="4094516"/>
              <a:ext cx="2351132" cy="773077"/>
              <a:chOff x="2743200" y="5410200"/>
              <a:chExt cx="2351132" cy="773077"/>
            </a:xfrm>
          </p:grpSpPr>
          <p:grpSp>
            <p:nvGrpSpPr>
              <p:cNvPr id="278" name="Group 49">
                <a:extLst>
                  <a:ext uri="{FF2B5EF4-FFF2-40B4-BE49-F238E27FC236}">
                    <a16:creationId xmlns:a16="http://schemas.microsoft.com/office/drawing/2014/main" id="{F9F08AFC-D981-406A-8666-53DAEDAD13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743200" y="5410200"/>
                <a:ext cx="374974" cy="773077"/>
                <a:chOff x="2308" y="1513"/>
                <a:chExt cx="1162" cy="2570"/>
              </a:xfrm>
            </p:grpSpPr>
            <p:grpSp>
              <p:nvGrpSpPr>
                <p:cNvPr id="280" name="Group 50">
                  <a:extLst>
                    <a:ext uri="{FF2B5EF4-FFF2-40B4-BE49-F238E27FC236}">
                      <a16:creationId xmlns:a16="http://schemas.microsoft.com/office/drawing/2014/main" id="{31EDEF97-5AD6-47AC-B06D-C78DF5BA05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292" name="Freeform 51">
                    <a:extLst>
                      <a:ext uri="{FF2B5EF4-FFF2-40B4-BE49-F238E27FC236}">
                        <a16:creationId xmlns:a16="http://schemas.microsoft.com/office/drawing/2014/main" id="{2BD4340B-24A4-4B5D-A83E-8DC982F56B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3" name="Freeform 52">
                    <a:extLst>
                      <a:ext uri="{FF2B5EF4-FFF2-40B4-BE49-F238E27FC236}">
                        <a16:creationId xmlns:a16="http://schemas.microsoft.com/office/drawing/2014/main" id="{1F758223-801F-4DF0-93AB-B2263BF6AE6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4" name="Freeform 53">
                    <a:extLst>
                      <a:ext uri="{FF2B5EF4-FFF2-40B4-BE49-F238E27FC236}">
                        <a16:creationId xmlns:a16="http://schemas.microsoft.com/office/drawing/2014/main" id="{C0EB56A7-5F59-40EB-A047-936AB53B27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5" name="Freeform 54">
                    <a:extLst>
                      <a:ext uri="{FF2B5EF4-FFF2-40B4-BE49-F238E27FC236}">
                        <a16:creationId xmlns:a16="http://schemas.microsoft.com/office/drawing/2014/main" id="{1FB78ABD-80D6-434F-9448-D50531682E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6" name="Freeform 55">
                    <a:extLst>
                      <a:ext uri="{FF2B5EF4-FFF2-40B4-BE49-F238E27FC236}">
                        <a16:creationId xmlns:a16="http://schemas.microsoft.com/office/drawing/2014/main" id="{C6826D2C-02A1-4084-96B8-26E1D9C17C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297" name="Freeform 56">
                    <a:extLst>
                      <a:ext uri="{FF2B5EF4-FFF2-40B4-BE49-F238E27FC236}">
                        <a16:creationId xmlns:a16="http://schemas.microsoft.com/office/drawing/2014/main" id="{0CA70605-AE08-4FF8-9B03-D471E9FE8A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281" name="Freeform 57">
                  <a:extLst>
                    <a:ext uri="{FF2B5EF4-FFF2-40B4-BE49-F238E27FC236}">
                      <a16:creationId xmlns:a16="http://schemas.microsoft.com/office/drawing/2014/main" id="{26D0DDE3-5752-4A92-A247-8A56DD129C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2" name="Freeform 58">
                  <a:extLst>
                    <a:ext uri="{FF2B5EF4-FFF2-40B4-BE49-F238E27FC236}">
                      <a16:creationId xmlns:a16="http://schemas.microsoft.com/office/drawing/2014/main" id="{9F8A0A88-80BA-47A0-B141-FC3604AF7B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83" name="Oval 59">
                  <a:extLst>
                    <a:ext uri="{FF2B5EF4-FFF2-40B4-BE49-F238E27FC236}">
                      <a16:creationId xmlns:a16="http://schemas.microsoft.com/office/drawing/2014/main" id="{BAC94687-6C1E-4881-814C-B56533D4FD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8" name="Oval 60">
                  <a:extLst>
                    <a:ext uri="{FF2B5EF4-FFF2-40B4-BE49-F238E27FC236}">
                      <a16:creationId xmlns:a16="http://schemas.microsoft.com/office/drawing/2014/main" id="{BB3FACED-4419-4525-BA93-71D5650864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89" name="Oval 61">
                  <a:extLst>
                    <a:ext uri="{FF2B5EF4-FFF2-40B4-BE49-F238E27FC236}">
                      <a16:creationId xmlns:a16="http://schemas.microsoft.com/office/drawing/2014/main" id="{06F1BFF0-5607-450F-B99C-678A6F301B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90" name="Oval 62">
                  <a:extLst>
                    <a:ext uri="{FF2B5EF4-FFF2-40B4-BE49-F238E27FC236}">
                      <a16:creationId xmlns:a16="http://schemas.microsoft.com/office/drawing/2014/main" id="{5ABEA109-20A7-4498-8148-B94031FC51C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291" name="Oval 63">
                  <a:extLst>
                    <a:ext uri="{FF2B5EF4-FFF2-40B4-BE49-F238E27FC236}">
                      <a16:creationId xmlns:a16="http://schemas.microsoft.com/office/drawing/2014/main" id="{033FCD5E-CCB3-415E-9DD1-30603B72892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sp>
            <p:nvSpPr>
              <p:cNvPr id="279" name="AutoShape 35">
                <a:extLst>
                  <a:ext uri="{FF2B5EF4-FFF2-40B4-BE49-F238E27FC236}">
                    <a16:creationId xmlns:a16="http://schemas.microsoft.com/office/drawing/2014/main" id="{50B27C0D-DE2F-46DF-A1B7-B28DE8095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3025" y="5697175"/>
                <a:ext cx="1891307" cy="475025"/>
              </a:xfrm>
              <a:prstGeom prst="wedgeRoundRectCallout">
                <a:avLst>
                  <a:gd name="adj1" fmla="val -60075"/>
                  <a:gd name="adj2" fmla="val -31148"/>
                  <a:gd name="adj3" fmla="val 16667"/>
                </a:avLst>
              </a:prstGeom>
              <a:noFill/>
              <a:ln w="22225">
                <a:solidFill>
                  <a:schemeClr val="accent2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None/>
                </a:pPr>
                <a:r>
                  <a:rPr lang="en-US" altLang="en-US" sz="2000" i="0" dirty="0"/>
                  <a:t>Another   </a:t>
                </a:r>
                <a:r>
                  <a:rPr lang="en-US" altLang="en-US" sz="2000" i="0" kern="0" dirty="0"/>
                  <a:t>       .</a:t>
                </a:r>
                <a:endParaRPr lang="en-US" altLang="en-US" sz="2000" i="0" kern="0" dirty="0">
                  <a:sym typeface="MT Symbol"/>
                </a:endParaRPr>
              </a:p>
              <a:p>
                <a:pPr algn="ctr" eaLnBrk="1" hangingPunct="1">
                  <a:spcBef>
                    <a:spcPct val="0"/>
                  </a:spcBef>
                  <a:buNone/>
                </a:pPr>
                <a:r>
                  <a:rPr lang="en-US" altLang="en-US" sz="2000" i="0" dirty="0"/>
                  <a:t> </a:t>
                </a:r>
              </a:p>
            </p:txBody>
          </p:sp>
        </p:grpSp>
        <p:grpSp>
          <p:nvGrpSpPr>
            <p:cNvPr id="298" name="Group 297">
              <a:extLst>
                <a:ext uri="{FF2B5EF4-FFF2-40B4-BE49-F238E27FC236}">
                  <a16:creationId xmlns:a16="http://schemas.microsoft.com/office/drawing/2014/main" id="{E9C6BC88-A807-46C9-AAAA-CBFB3B30CE54}"/>
                </a:ext>
              </a:extLst>
            </p:cNvPr>
            <p:cNvGrpSpPr/>
            <p:nvPr/>
          </p:nvGrpSpPr>
          <p:grpSpPr>
            <a:xfrm>
              <a:off x="5278171" y="3980216"/>
              <a:ext cx="665429" cy="732180"/>
              <a:chOff x="5058360" y="5295900"/>
              <a:chExt cx="665429" cy="732180"/>
            </a:xfrm>
          </p:grpSpPr>
          <p:grpSp>
            <p:nvGrpSpPr>
              <p:cNvPr id="299" name="Group 49">
                <a:extLst>
                  <a:ext uri="{FF2B5EF4-FFF2-40B4-BE49-F238E27FC236}">
                    <a16:creationId xmlns:a16="http://schemas.microsoft.com/office/drawing/2014/main" id="{607E8429-8ECF-46B3-8D70-ACCFE42933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058360" y="5334000"/>
                <a:ext cx="286920" cy="465480"/>
                <a:chOff x="2308" y="1513"/>
                <a:chExt cx="1162" cy="2570"/>
              </a:xfrm>
            </p:grpSpPr>
            <p:grpSp>
              <p:nvGrpSpPr>
                <p:cNvPr id="375" name="Group 50">
                  <a:extLst>
                    <a:ext uri="{FF2B5EF4-FFF2-40B4-BE49-F238E27FC236}">
                      <a16:creationId xmlns:a16="http://schemas.microsoft.com/office/drawing/2014/main" id="{FB30EA25-79B9-4F87-AE01-1764E9D6B1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83" name="Freeform 51">
                    <a:extLst>
                      <a:ext uri="{FF2B5EF4-FFF2-40B4-BE49-F238E27FC236}">
                        <a16:creationId xmlns:a16="http://schemas.microsoft.com/office/drawing/2014/main" id="{0D89195C-BF66-4A81-A889-3653C997DEF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4" name="Freeform 52">
                    <a:extLst>
                      <a:ext uri="{FF2B5EF4-FFF2-40B4-BE49-F238E27FC236}">
                        <a16:creationId xmlns:a16="http://schemas.microsoft.com/office/drawing/2014/main" id="{FE8B3501-2DCA-469D-9D7F-3853191EFF4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5" name="Freeform 53">
                    <a:extLst>
                      <a:ext uri="{FF2B5EF4-FFF2-40B4-BE49-F238E27FC236}">
                        <a16:creationId xmlns:a16="http://schemas.microsoft.com/office/drawing/2014/main" id="{C9247A29-0A32-4942-A811-7F13816230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6" name="Freeform 54">
                    <a:extLst>
                      <a:ext uri="{FF2B5EF4-FFF2-40B4-BE49-F238E27FC236}">
                        <a16:creationId xmlns:a16="http://schemas.microsoft.com/office/drawing/2014/main" id="{96E1B41E-D08F-46F5-BE5F-65888709178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7" name="Freeform 55">
                    <a:extLst>
                      <a:ext uri="{FF2B5EF4-FFF2-40B4-BE49-F238E27FC236}">
                        <a16:creationId xmlns:a16="http://schemas.microsoft.com/office/drawing/2014/main" id="{5F8F989E-3725-4B82-8F66-B56CFA81BF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88" name="Freeform 56">
                    <a:extLst>
                      <a:ext uri="{FF2B5EF4-FFF2-40B4-BE49-F238E27FC236}">
                        <a16:creationId xmlns:a16="http://schemas.microsoft.com/office/drawing/2014/main" id="{68D367E7-8AF7-481B-8627-21DB8AE1681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76" name="Freeform 57">
                  <a:extLst>
                    <a:ext uri="{FF2B5EF4-FFF2-40B4-BE49-F238E27FC236}">
                      <a16:creationId xmlns:a16="http://schemas.microsoft.com/office/drawing/2014/main" id="{9EAA6917-DB31-4EDD-8070-FEF79A7A6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7" name="Freeform 58">
                  <a:extLst>
                    <a:ext uri="{FF2B5EF4-FFF2-40B4-BE49-F238E27FC236}">
                      <a16:creationId xmlns:a16="http://schemas.microsoft.com/office/drawing/2014/main" id="{E5ED8759-314E-47B7-B161-EFC8B65882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78" name="Oval 59">
                  <a:extLst>
                    <a:ext uri="{FF2B5EF4-FFF2-40B4-BE49-F238E27FC236}">
                      <a16:creationId xmlns:a16="http://schemas.microsoft.com/office/drawing/2014/main" id="{9FA12A1D-6B71-4A1E-BD3C-21CF9D5EB0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79" name="Oval 60">
                  <a:extLst>
                    <a:ext uri="{FF2B5EF4-FFF2-40B4-BE49-F238E27FC236}">
                      <a16:creationId xmlns:a16="http://schemas.microsoft.com/office/drawing/2014/main" id="{C9B1B919-CB93-44AB-89BB-3845FF1D9C2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0" name="Oval 61">
                  <a:extLst>
                    <a:ext uri="{FF2B5EF4-FFF2-40B4-BE49-F238E27FC236}">
                      <a16:creationId xmlns:a16="http://schemas.microsoft.com/office/drawing/2014/main" id="{4941C2B8-1CBE-443F-90CF-7641B4C12C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1" name="Oval 62">
                  <a:extLst>
                    <a:ext uri="{FF2B5EF4-FFF2-40B4-BE49-F238E27FC236}">
                      <a16:creationId xmlns:a16="http://schemas.microsoft.com/office/drawing/2014/main" id="{19E51716-1CC6-46E6-A558-49114AC0ADF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82" name="Oval 63">
                  <a:extLst>
                    <a:ext uri="{FF2B5EF4-FFF2-40B4-BE49-F238E27FC236}">
                      <a16:creationId xmlns:a16="http://schemas.microsoft.com/office/drawing/2014/main" id="{DBA91E02-88B5-4B55-9B4E-8D11B4F7E2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300" name="Group 49">
                <a:extLst>
                  <a:ext uri="{FF2B5EF4-FFF2-40B4-BE49-F238E27FC236}">
                    <a16:creationId xmlns:a16="http://schemas.microsoft.com/office/drawing/2014/main" id="{46DBDED3-A681-42F4-A880-D5B68D066A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058360" y="5562600"/>
                <a:ext cx="286920" cy="465480"/>
                <a:chOff x="2308" y="1513"/>
                <a:chExt cx="1162" cy="2570"/>
              </a:xfrm>
            </p:grpSpPr>
            <p:grpSp>
              <p:nvGrpSpPr>
                <p:cNvPr id="361" name="Group 50">
                  <a:extLst>
                    <a:ext uri="{FF2B5EF4-FFF2-40B4-BE49-F238E27FC236}">
                      <a16:creationId xmlns:a16="http://schemas.microsoft.com/office/drawing/2014/main" id="{F6B843F4-BB4B-4E18-ADEB-C01D634953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69" name="Freeform 51">
                    <a:extLst>
                      <a:ext uri="{FF2B5EF4-FFF2-40B4-BE49-F238E27FC236}">
                        <a16:creationId xmlns:a16="http://schemas.microsoft.com/office/drawing/2014/main" id="{8C949187-F975-42BA-A4FB-4192B0626E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0" name="Freeform 52">
                    <a:extLst>
                      <a:ext uri="{FF2B5EF4-FFF2-40B4-BE49-F238E27FC236}">
                        <a16:creationId xmlns:a16="http://schemas.microsoft.com/office/drawing/2014/main" id="{630B0831-EA65-4ECC-807F-0348BC989E7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1" name="Freeform 53">
                    <a:extLst>
                      <a:ext uri="{FF2B5EF4-FFF2-40B4-BE49-F238E27FC236}">
                        <a16:creationId xmlns:a16="http://schemas.microsoft.com/office/drawing/2014/main" id="{C6190166-2F85-4C11-91BA-82710A83904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2" name="Freeform 54">
                    <a:extLst>
                      <a:ext uri="{FF2B5EF4-FFF2-40B4-BE49-F238E27FC236}">
                        <a16:creationId xmlns:a16="http://schemas.microsoft.com/office/drawing/2014/main" id="{73510133-B3E5-43E7-ABB6-B5593031D65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3" name="Freeform 55">
                    <a:extLst>
                      <a:ext uri="{FF2B5EF4-FFF2-40B4-BE49-F238E27FC236}">
                        <a16:creationId xmlns:a16="http://schemas.microsoft.com/office/drawing/2014/main" id="{50CB8100-08AF-42AD-9E39-1F05CB36BCA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74" name="Freeform 56">
                    <a:extLst>
                      <a:ext uri="{FF2B5EF4-FFF2-40B4-BE49-F238E27FC236}">
                        <a16:creationId xmlns:a16="http://schemas.microsoft.com/office/drawing/2014/main" id="{5FBC4A21-6FE9-47AA-B16A-37265B77415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62" name="Freeform 57">
                  <a:extLst>
                    <a:ext uri="{FF2B5EF4-FFF2-40B4-BE49-F238E27FC236}">
                      <a16:creationId xmlns:a16="http://schemas.microsoft.com/office/drawing/2014/main" id="{75BC70F7-6B41-460D-AD5C-179FF822A2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3" name="Freeform 58">
                  <a:extLst>
                    <a:ext uri="{FF2B5EF4-FFF2-40B4-BE49-F238E27FC236}">
                      <a16:creationId xmlns:a16="http://schemas.microsoft.com/office/drawing/2014/main" id="{935878E7-6627-4DE5-906F-E2CAE991297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64" name="Oval 59">
                  <a:extLst>
                    <a:ext uri="{FF2B5EF4-FFF2-40B4-BE49-F238E27FC236}">
                      <a16:creationId xmlns:a16="http://schemas.microsoft.com/office/drawing/2014/main" id="{1EE7CE27-F307-475B-A82F-11F75DA271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65" name="Oval 60">
                  <a:extLst>
                    <a:ext uri="{FF2B5EF4-FFF2-40B4-BE49-F238E27FC236}">
                      <a16:creationId xmlns:a16="http://schemas.microsoft.com/office/drawing/2014/main" id="{2FFDB5DC-882E-4C75-90DC-9EFC0B8B54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66" name="Oval 61">
                  <a:extLst>
                    <a:ext uri="{FF2B5EF4-FFF2-40B4-BE49-F238E27FC236}">
                      <a16:creationId xmlns:a16="http://schemas.microsoft.com/office/drawing/2014/main" id="{AEDBAC9D-6A15-487E-AD67-2EFFE945C07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67" name="Oval 62">
                  <a:extLst>
                    <a:ext uri="{FF2B5EF4-FFF2-40B4-BE49-F238E27FC236}">
                      <a16:creationId xmlns:a16="http://schemas.microsoft.com/office/drawing/2014/main" id="{78C04CB0-78E9-48EE-867F-9CB32C8DE63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68" name="Oval 63">
                  <a:extLst>
                    <a:ext uri="{FF2B5EF4-FFF2-40B4-BE49-F238E27FC236}">
                      <a16:creationId xmlns:a16="http://schemas.microsoft.com/office/drawing/2014/main" id="{237FD35D-F40A-49AA-80F8-972C4424515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301" name="Group 49">
                <a:extLst>
                  <a:ext uri="{FF2B5EF4-FFF2-40B4-BE49-F238E27FC236}">
                    <a16:creationId xmlns:a16="http://schemas.microsoft.com/office/drawing/2014/main" id="{DFE9EDC3-B929-402F-8C6A-39AAC30660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569277" y="5295900"/>
                <a:ext cx="154512" cy="270036"/>
                <a:chOff x="2308" y="1513"/>
                <a:chExt cx="1162" cy="2570"/>
              </a:xfrm>
            </p:grpSpPr>
            <p:grpSp>
              <p:nvGrpSpPr>
                <p:cNvPr id="347" name="Group 50">
                  <a:extLst>
                    <a:ext uri="{FF2B5EF4-FFF2-40B4-BE49-F238E27FC236}">
                      <a16:creationId xmlns:a16="http://schemas.microsoft.com/office/drawing/2014/main" id="{4ABCED0B-2992-4BEE-8ACB-66B35F0B44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55" name="Freeform 51">
                    <a:extLst>
                      <a:ext uri="{FF2B5EF4-FFF2-40B4-BE49-F238E27FC236}">
                        <a16:creationId xmlns:a16="http://schemas.microsoft.com/office/drawing/2014/main" id="{5D04D332-C6BD-4F81-A0F3-479D562357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6" name="Freeform 52">
                    <a:extLst>
                      <a:ext uri="{FF2B5EF4-FFF2-40B4-BE49-F238E27FC236}">
                        <a16:creationId xmlns:a16="http://schemas.microsoft.com/office/drawing/2014/main" id="{BC8BF5F9-52E3-4579-8DD8-2F49332E68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7" name="Freeform 53">
                    <a:extLst>
                      <a:ext uri="{FF2B5EF4-FFF2-40B4-BE49-F238E27FC236}">
                        <a16:creationId xmlns:a16="http://schemas.microsoft.com/office/drawing/2014/main" id="{097599DA-3977-4762-BA65-1BE938BCD1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8" name="Freeform 54">
                    <a:extLst>
                      <a:ext uri="{FF2B5EF4-FFF2-40B4-BE49-F238E27FC236}">
                        <a16:creationId xmlns:a16="http://schemas.microsoft.com/office/drawing/2014/main" id="{9FE2CFEF-0FB0-421A-B5D5-8969E21D45D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59" name="Freeform 55">
                    <a:extLst>
                      <a:ext uri="{FF2B5EF4-FFF2-40B4-BE49-F238E27FC236}">
                        <a16:creationId xmlns:a16="http://schemas.microsoft.com/office/drawing/2014/main" id="{99CADC3D-B2EE-4BE7-8516-804E8BEF9C9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60" name="Freeform 56">
                    <a:extLst>
                      <a:ext uri="{FF2B5EF4-FFF2-40B4-BE49-F238E27FC236}">
                        <a16:creationId xmlns:a16="http://schemas.microsoft.com/office/drawing/2014/main" id="{4D8CF166-94DA-4BD7-BB55-EDE2B0080E5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48" name="Freeform 57">
                  <a:extLst>
                    <a:ext uri="{FF2B5EF4-FFF2-40B4-BE49-F238E27FC236}">
                      <a16:creationId xmlns:a16="http://schemas.microsoft.com/office/drawing/2014/main" id="{9DB7642C-9BFA-43F7-86B4-DA22C2ABB6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49" name="Freeform 58">
                  <a:extLst>
                    <a:ext uri="{FF2B5EF4-FFF2-40B4-BE49-F238E27FC236}">
                      <a16:creationId xmlns:a16="http://schemas.microsoft.com/office/drawing/2014/main" id="{DD980E08-93B3-4033-B4DA-D0A06937A3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50" name="Oval 59">
                  <a:extLst>
                    <a:ext uri="{FF2B5EF4-FFF2-40B4-BE49-F238E27FC236}">
                      <a16:creationId xmlns:a16="http://schemas.microsoft.com/office/drawing/2014/main" id="{28D2FC90-4EEF-4962-BDE8-E7E82D51F4A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51" name="Oval 60">
                  <a:extLst>
                    <a:ext uri="{FF2B5EF4-FFF2-40B4-BE49-F238E27FC236}">
                      <a16:creationId xmlns:a16="http://schemas.microsoft.com/office/drawing/2014/main" id="{4BC9968B-29BD-4408-A9F8-D53EE0AB43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52" name="Oval 61">
                  <a:extLst>
                    <a:ext uri="{FF2B5EF4-FFF2-40B4-BE49-F238E27FC236}">
                      <a16:creationId xmlns:a16="http://schemas.microsoft.com/office/drawing/2014/main" id="{BA0B8671-4F2B-486F-BDD5-F7D70888876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53" name="Oval 62">
                  <a:extLst>
                    <a:ext uri="{FF2B5EF4-FFF2-40B4-BE49-F238E27FC236}">
                      <a16:creationId xmlns:a16="http://schemas.microsoft.com/office/drawing/2014/main" id="{2AEC112F-FE99-4876-A7E9-355F953572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54" name="Oval 63">
                  <a:extLst>
                    <a:ext uri="{FF2B5EF4-FFF2-40B4-BE49-F238E27FC236}">
                      <a16:creationId xmlns:a16="http://schemas.microsoft.com/office/drawing/2014/main" id="{8C6C9B23-B3B8-47E1-AC8D-285AD0C2072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302" name="Group 49">
                <a:extLst>
                  <a:ext uri="{FF2B5EF4-FFF2-40B4-BE49-F238E27FC236}">
                    <a16:creationId xmlns:a16="http://schemas.microsoft.com/office/drawing/2014/main" id="{D46D14F4-FB0E-4816-804A-07430DC6C45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569277" y="5448300"/>
                <a:ext cx="154512" cy="270036"/>
                <a:chOff x="2308" y="1513"/>
                <a:chExt cx="1162" cy="2570"/>
              </a:xfrm>
            </p:grpSpPr>
            <p:grpSp>
              <p:nvGrpSpPr>
                <p:cNvPr id="333" name="Group 50">
                  <a:extLst>
                    <a:ext uri="{FF2B5EF4-FFF2-40B4-BE49-F238E27FC236}">
                      <a16:creationId xmlns:a16="http://schemas.microsoft.com/office/drawing/2014/main" id="{6F955539-7259-402C-964D-A836672C6F1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41" name="Freeform 51">
                    <a:extLst>
                      <a:ext uri="{FF2B5EF4-FFF2-40B4-BE49-F238E27FC236}">
                        <a16:creationId xmlns:a16="http://schemas.microsoft.com/office/drawing/2014/main" id="{05EDE992-30B7-41E4-A8E1-4E1FFF04699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2" name="Freeform 52">
                    <a:extLst>
                      <a:ext uri="{FF2B5EF4-FFF2-40B4-BE49-F238E27FC236}">
                        <a16:creationId xmlns:a16="http://schemas.microsoft.com/office/drawing/2014/main" id="{53F4231F-6E79-4C4A-A694-C07FC43DC6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3" name="Freeform 53">
                    <a:extLst>
                      <a:ext uri="{FF2B5EF4-FFF2-40B4-BE49-F238E27FC236}">
                        <a16:creationId xmlns:a16="http://schemas.microsoft.com/office/drawing/2014/main" id="{AEF0A716-D245-47CA-968E-8AFBB86502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4" name="Freeform 54">
                    <a:extLst>
                      <a:ext uri="{FF2B5EF4-FFF2-40B4-BE49-F238E27FC236}">
                        <a16:creationId xmlns:a16="http://schemas.microsoft.com/office/drawing/2014/main" id="{B748AED6-50F7-41BB-AB21-7A075597286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5" name="Freeform 55">
                    <a:extLst>
                      <a:ext uri="{FF2B5EF4-FFF2-40B4-BE49-F238E27FC236}">
                        <a16:creationId xmlns:a16="http://schemas.microsoft.com/office/drawing/2014/main" id="{FD7D89B9-7D45-471E-9D97-B44978AE39C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46" name="Freeform 56">
                    <a:extLst>
                      <a:ext uri="{FF2B5EF4-FFF2-40B4-BE49-F238E27FC236}">
                        <a16:creationId xmlns:a16="http://schemas.microsoft.com/office/drawing/2014/main" id="{9950643D-507B-4726-AB88-4FC9FD800A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34" name="Freeform 57">
                  <a:extLst>
                    <a:ext uri="{FF2B5EF4-FFF2-40B4-BE49-F238E27FC236}">
                      <a16:creationId xmlns:a16="http://schemas.microsoft.com/office/drawing/2014/main" id="{807C3EE9-8618-4AE6-8756-4595FD39D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5" name="Freeform 58">
                  <a:extLst>
                    <a:ext uri="{FF2B5EF4-FFF2-40B4-BE49-F238E27FC236}">
                      <a16:creationId xmlns:a16="http://schemas.microsoft.com/office/drawing/2014/main" id="{5993DEF1-727D-4F1F-A5AF-4DED516899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36" name="Oval 59">
                  <a:extLst>
                    <a:ext uri="{FF2B5EF4-FFF2-40B4-BE49-F238E27FC236}">
                      <a16:creationId xmlns:a16="http://schemas.microsoft.com/office/drawing/2014/main" id="{E109601B-06FD-43F7-9094-9B10A7AFE3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37" name="Oval 60">
                  <a:extLst>
                    <a:ext uri="{FF2B5EF4-FFF2-40B4-BE49-F238E27FC236}">
                      <a16:creationId xmlns:a16="http://schemas.microsoft.com/office/drawing/2014/main" id="{707AC031-0AEF-4DF6-8EBE-E284E2576C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38" name="Oval 61">
                  <a:extLst>
                    <a:ext uri="{FF2B5EF4-FFF2-40B4-BE49-F238E27FC236}">
                      <a16:creationId xmlns:a16="http://schemas.microsoft.com/office/drawing/2014/main" id="{F13DA518-919A-4699-8CFA-456BFDCD9D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39" name="Oval 62">
                  <a:extLst>
                    <a:ext uri="{FF2B5EF4-FFF2-40B4-BE49-F238E27FC236}">
                      <a16:creationId xmlns:a16="http://schemas.microsoft.com/office/drawing/2014/main" id="{E693AB95-757C-44EA-993D-840CFFCF31D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40" name="Oval 63">
                  <a:extLst>
                    <a:ext uri="{FF2B5EF4-FFF2-40B4-BE49-F238E27FC236}">
                      <a16:creationId xmlns:a16="http://schemas.microsoft.com/office/drawing/2014/main" id="{13C90F4F-8763-499B-8B26-F7AD38845A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303" name="Group 49">
                <a:extLst>
                  <a:ext uri="{FF2B5EF4-FFF2-40B4-BE49-F238E27FC236}">
                    <a16:creationId xmlns:a16="http://schemas.microsoft.com/office/drawing/2014/main" id="{A450BE30-B676-4E47-A22C-428243640C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569277" y="5600700"/>
                <a:ext cx="154512" cy="270036"/>
                <a:chOff x="2308" y="1513"/>
                <a:chExt cx="1162" cy="2570"/>
              </a:xfrm>
            </p:grpSpPr>
            <p:grpSp>
              <p:nvGrpSpPr>
                <p:cNvPr id="319" name="Group 50">
                  <a:extLst>
                    <a:ext uri="{FF2B5EF4-FFF2-40B4-BE49-F238E27FC236}">
                      <a16:creationId xmlns:a16="http://schemas.microsoft.com/office/drawing/2014/main" id="{A205F66F-FDB9-4FE1-998F-BC9FC784AF5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27" name="Freeform 51">
                    <a:extLst>
                      <a:ext uri="{FF2B5EF4-FFF2-40B4-BE49-F238E27FC236}">
                        <a16:creationId xmlns:a16="http://schemas.microsoft.com/office/drawing/2014/main" id="{D37E49C4-DC34-4BC6-BE3B-673F776EF9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8" name="Freeform 52">
                    <a:extLst>
                      <a:ext uri="{FF2B5EF4-FFF2-40B4-BE49-F238E27FC236}">
                        <a16:creationId xmlns:a16="http://schemas.microsoft.com/office/drawing/2014/main" id="{B0D30F47-8A19-4905-B078-42648423646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29" name="Freeform 53">
                    <a:extLst>
                      <a:ext uri="{FF2B5EF4-FFF2-40B4-BE49-F238E27FC236}">
                        <a16:creationId xmlns:a16="http://schemas.microsoft.com/office/drawing/2014/main" id="{A01C5D95-A2C5-4F6D-9622-3F1B12A8E58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0" name="Freeform 54">
                    <a:extLst>
                      <a:ext uri="{FF2B5EF4-FFF2-40B4-BE49-F238E27FC236}">
                        <a16:creationId xmlns:a16="http://schemas.microsoft.com/office/drawing/2014/main" id="{31F2E906-9E6C-43F2-923A-99F4F1788DA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1" name="Freeform 55">
                    <a:extLst>
                      <a:ext uri="{FF2B5EF4-FFF2-40B4-BE49-F238E27FC236}">
                        <a16:creationId xmlns:a16="http://schemas.microsoft.com/office/drawing/2014/main" id="{9BD97F84-BAC2-4F24-A1B1-D9CE7CF85FC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32" name="Freeform 56">
                    <a:extLst>
                      <a:ext uri="{FF2B5EF4-FFF2-40B4-BE49-F238E27FC236}">
                        <a16:creationId xmlns:a16="http://schemas.microsoft.com/office/drawing/2014/main" id="{608BE855-6425-40D8-92D7-EBA698D1CD4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20" name="Freeform 57">
                  <a:extLst>
                    <a:ext uri="{FF2B5EF4-FFF2-40B4-BE49-F238E27FC236}">
                      <a16:creationId xmlns:a16="http://schemas.microsoft.com/office/drawing/2014/main" id="{B7E2C5D1-DA10-4314-95C3-CFF3F32C55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1" name="Freeform 58">
                  <a:extLst>
                    <a:ext uri="{FF2B5EF4-FFF2-40B4-BE49-F238E27FC236}">
                      <a16:creationId xmlns:a16="http://schemas.microsoft.com/office/drawing/2014/main" id="{CDA95456-782A-493A-B018-13B4B0BDEDA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22" name="Oval 59">
                  <a:extLst>
                    <a:ext uri="{FF2B5EF4-FFF2-40B4-BE49-F238E27FC236}">
                      <a16:creationId xmlns:a16="http://schemas.microsoft.com/office/drawing/2014/main" id="{CF8ED6D1-79A5-49A8-B32E-0ACBD65498B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23" name="Oval 60">
                  <a:extLst>
                    <a:ext uri="{FF2B5EF4-FFF2-40B4-BE49-F238E27FC236}">
                      <a16:creationId xmlns:a16="http://schemas.microsoft.com/office/drawing/2014/main" id="{ADFB0F26-4BA1-4532-8B57-2BA6A6582E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24" name="Oval 61">
                  <a:extLst>
                    <a:ext uri="{FF2B5EF4-FFF2-40B4-BE49-F238E27FC236}">
                      <a16:creationId xmlns:a16="http://schemas.microsoft.com/office/drawing/2014/main" id="{E884BF3C-87D0-47CE-843B-E97D2B698D8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25" name="Oval 62">
                  <a:extLst>
                    <a:ext uri="{FF2B5EF4-FFF2-40B4-BE49-F238E27FC236}">
                      <a16:creationId xmlns:a16="http://schemas.microsoft.com/office/drawing/2014/main" id="{0A8EF19C-F101-4233-925C-73F8383016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26" name="Oval 63">
                  <a:extLst>
                    <a:ext uri="{FF2B5EF4-FFF2-40B4-BE49-F238E27FC236}">
                      <a16:creationId xmlns:a16="http://schemas.microsoft.com/office/drawing/2014/main" id="{E7F49EAC-3E72-443A-AB58-6AC7212324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  <p:grpSp>
            <p:nvGrpSpPr>
              <p:cNvPr id="304" name="Group 49">
                <a:extLst>
                  <a:ext uri="{FF2B5EF4-FFF2-40B4-BE49-F238E27FC236}">
                    <a16:creationId xmlns:a16="http://schemas.microsoft.com/office/drawing/2014/main" id="{CC53EDBC-3BE6-4DD6-B87F-6BDFBA45E2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569277" y="5753100"/>
                <a:ext cx="154512" cy="270036"/>
                <a:chOff x="2308" y="1513"/>
                <a:chExt cx="1162" cy="2570"/>
              </a:xfrm>
            </p:grpSpPr>
            <p:grpSp>
              <p:nvGrpSpPr>
                <p:cNvPr id="305" name="Group 50">
                  <a:extLst>
                    <a:ext uri="{FF2B5EF4-FFF2-40B4-BE49-F238E27FC236}">
                      <a16:creationId xmlns:a16="http://schemas.microsoft.com/office/drawing/2014/main" id="{409024CB-2B76-4354-9254-B863AF367AB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313" name="Freeform 51">
                    <a:extLst>
                      <a:ext uri="{FF2B5EF4-FFF2-40B4-BE49-F238E27FC236}">
                        <a16:creationId xmlns:a16="http://schemas.microsoft.com/office/drawing/2014/main" id="{B3094F91-207C-4EE2-A92A-712AC55499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4" name="Freeform 52">
                    <a:extLst>
                      <a:ext uri="{FF2B5EF4-FFF2-40B4-BE49-F238E27FC236}">
                        <a16:creationId xmlns:a16="http://schemas.microsoft.com/office/drawing/2014/main" id="{E4537BA6-9F79-4853-A0AC-414CA8CE9BF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5" name="Freeform 53">
                    <a:extLst>
                      <a:ext uri="{FF2B5EF4-FFF2-40B4-BE49-F238E27FC236}">
                        <a16:creationId xmlns:a16="http://schemas.microsoft.com/office/drawing/2014/main" id="{BCEE1651-33F1-4DF1-8CFD-C712098386A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6" name="Freeform 54">
                    <a:extLst>
                      <a:ext uri="{FF2B5EF4-FFF2-40B4-BE49-F238E27FC236}">
                        <a16:creationId xmlns:a16="http://schemas.microsoft.com/office/drawing/2014/main" id="{BC1369BB-1B83-4DE8-8052-7378D6D145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7" name="Freeform 55">
                    <a:extLst>
                      <a:ext uri="{FF2B5EF4-FFF2-40B4-BE49-F238E27FC236}">
                        <a16:creationId xmlns:a16="http://schemas.microsoft.com/office/drawing/2014/main" id="{C0CD7916-CE81-4F5C-8FC2-30CAD12646D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318" name="Freeform 56">
                    <a:extLst>
                      <a:ext uri="{FF2B5EF4-FFF2-40B4-BE49-F238E27FC236}">
                        <a16:creationId xmlns:a16="http://schemas.microsoft.com/office/drawing/2014/main" id="{068B0134-A464-44FE-8275-BF13C0BB677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306" name="Freeform 57">
                  <a:extLst>
                    <a:ext uri="{FF2B5EF4-FFF2-40B4-BE49-F238E27FC236}">
                      <a16:creationId xmlns:a16="http://schemas.microsoft.com/office/drawing/2014/main" id="{ECDC5E67-37A2-4DA3-8418-65E9A0C15C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7" name="Freeform 58">
                  <a:extLst>
                    <a:ext uri="{FF2B5EF4-FFF2-40B4-BE49-F238E27FC236}">
                      <a16:creationId xmlns:a16="http://schemas.microsoft.com/office/drawing/2014/main" id="{9A5F30E2-7297-44A1-96E5-C6C287ECB8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308" name="Oval 59">
                  <a:extLst>
                    <a:ext uri="{FF2B5EF4-FFF2-40B4-BE49-F238E27FC236}">
                      <a16:creationId xmlns:a16="http://schemas.microsoft.com/office/drawing/2014/main" id="{662A5C33-326C-40E6-BF32-89766B7FEA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09" name="Oval 60">
                  <a:extLst>
                    <a:ext uri="{FF2B5EF4-FFF2-40B4-BE49-F238E27FC236}">
                      <a16:creationId xmlns:a16="http://schemas.microsoft.com/office/drawing/2014/main" id="{783AF31E-3BA9-4683-B21D-0199D2086DE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10" name="Oval 61">
                  <a:extLst>
                    <a:ext uri="{FF2B5EF4-FFF2-40B4-BE49-F238E27FC236}">
                      <a16:creationId xmlns:a16="http://schemas.microsoft.com/office/drawing/2014/main" id="{27C844D9-F5B5-492B-B3D6-ADBF9FB856B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11" name="Oval 62">
                  <a:extLst>
                    <a:ext uri="{FF2B5EF4-FFF2-40B4-BE49-F238E27FC236}">
                      <a16:creationId xmlns:a16="http://schemas.microsoft.com/office/drawing/2014/main" id="{32C4EAB4-7F54-499E-B631-E332940D88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312" name="Oval 63">
                  <a:extLst>
                    <a:ext uri="{FF2B5EF4-FFF2-40B4-BE49-F238E27FC236}">
                      <a16:creationId xmlns:a16="http://schemas.microsoft.com/office/drawing/2014/main" id="{D23D5E7F-808F-428C-A745-A00E869099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sp>
          <p:nvSpPr>
            <p:cNvPr id="389" name="Rectangle 3">
              <a:extLst>
                <a:ext uri="{FF2B5EF4-FFF2-40B4-BE49-F238E27FC236}">
                  <a16:creationId xmlns:a16="http://schemas.microsoft.com/office/drawing/2014/main" id="{ABCBFF1B-8366-4F9F-83DF-9178E7F4888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05300" y="4348516"/>
              <a:ext cx="1143000" cy="457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>
              <a:lvl1pPr marL="342900" indent="-3429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3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742950" indent="-285750" algn="l" rtl="0" eaLnBrk="0" fontAlgn="base" hangingPunct="0">
                <a:spcBef>
                  <a:spcPct val="0"/>
                </a:spcBef>
                <a:spcAft>
                  <a:spcPct val="0"/>
                </a:spcAft>
                <a:buChar char="–"/>
                <a:defRPr sz="2800">
                  <a:solidFill>
                    <a:schemeClr val="tx1"/>
                  </a:solidFill>
                  <a:latin typeface="+mn-lt"/>
                </a:defRPr>
              </a:lvl2pPr>
              <a:lvl3pPr marL="11430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•"/>
                <a:defRPr sz="2400">
                  <a:solidFill>
                    <a:schemeClr val="tx1"/>
                  </a:solidFill>
                  <a:latin typeface="+mn-lt"/>
                </a:defRPr>
              </a:lvl3pPr>
              <a:lvl4pPr marL="16002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–"/>
                <a:defRPr sz="2000">
                  <a:solidFill>
                    <a:schemeClr val="tx1"/>
                  </a:solidFill>
                  <a:latin typeface="+mn-lt"/>
                </a:defRPr>
              </a:lvl4pPr>
              <a:lvl5pPr marL="2057400" indent="-228600" algn="l" rtl="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5pPr>
              <a:lvl6pPr marL="25146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6pPr>
              <a:lvl7pPr marL="29718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7pPr>
              <a:lvl8pPr marL="34290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8pPr>
              <a:lvl9pPr marL="3886200" indent="-228600" algn="l" rtl="0" fontAlgn="base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+mn-lt"/>
                </a:defRPr>
              </a:lvl9pPr>
            </a:lstStyle>
            <a:p>
              <a:pPr marL="0" indent="0" eaLnBrk="1" hangingPunct="1">
                <a:buNone/>
              </a:pPr>
              <a:r>
                <a:rPr lang="en-US" altLang="en-US" sz="2400" kern="0" dirty="0"/>
                <a:t>T(</a:t>
              </a:r>
              <a:r>
                <a:rPr lang="en-US" altLang="en-US" sz="2400" kern="0" baseline="30000" dirty="0"/>
                <a:t>n</a:t>
              </a:r>
              <a:r>
                <a:rPr lang="en-US" altLang="en-US" sz="2400" kern="0" dirty="0"/>
                <a:t>/</a:t>
              </a:r>
              <a:r>
                <a:rPr lang="en-US" altLang="en-US" sz="2400" kern="0" baseline="-25000" dirty="0"/>
                <a:t>2</a:t>
              </a:r>
              <a:r>
                <a:rPr lang="en-US" altLang="en-US" sz="2400" kern="0" dirty="0">
                  <a:sym typeface="MT Symbol"/>
                </a:rPr>
                <a:t>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22004861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10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/>
      <p:bldP spid="17" grpId="0"/>
      <p:bldP spid="17" grpId="1"/>
      <p:bldP spid="275" grpId="0"/>
      <p:bldP spid="276" grpId="0"/>
      <p:bldP spid="276" grpId="1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26E4361F-716F-4194-A648-2E977C8A2476}"/>
              </a:ext>
            </a:extLst>
          </p:cNvPr>
          <p:cNvGrpSpPr/>
          <p:nvPr/>
        </p:nvGrpSpPr>
        <p:grpSpPr>
          <a:xfrm>
            <a:off x="38100" y="53008"/>
            <a:ext cx="9093200" cy="6744469"/>
            <a:chOff x="38100" y="53008"/>
            <a:chExt cx="9093200" cy="6744469"/>
          </a:xfrm>
        </p:grpSpPr>
        <p:grpSp>
          <p:nvGrpSpPr>
            <p:cNvPr id="71" name="Group 70">
              <a:extLst>
                <a:ext uri="{FF2B5EF4-FFF2-40B4-BE49-F238E27FC236}">
                  <a16:creationId xmlns:a16="http://schemas.microsoft.com/office/drawing/2014/main" id="{0F400844-102E-4138-BE5E-18F7F4182C6E}"/>
                </a:ext>
              </a:extLst>
            </p:cNvPr>
            <p:cNvGrpSpPr/>
            <p:nvPr/>
          </p:nvGrpSpPr>
          <p:grpSpPr>
            <a:xfrm>
              <a:off x="2336800" y="53008"/>
              <a:ext cx="3911600" cy="1447800"/>
              <a:chOff x="2336800" y="38100"/>
              <a:chExt cx="3911600" cy="1447800"/>
            </a:xfrm>
          </p:grpSpPr>
          <p:grpSp>
            <p:nvGrpSpPr>
              <p:cNvPr id="42" name="Group 98">
                <a:extLst>
                  <a:ext uri="{FF2B5EF4-FFF2-40B4-BE49-F238E27FC236}">
                    <a16:creationId xmlns:a16="http://schemas.microsoft.com/office/drawing/2014/main" id="{BB125817-2CEE-4492-89B9-5E9EB22892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36800" y="571500"/>
                <a:ext cx="457200" cy="914400"/>
                <a:chOff x="2432" y="1328"/>
                <a:chExt cx="906" cy="2075"/>
              </a:xfrm>
            </p:grpSpPr>
            <p:sp>
              <p:nvSpPr>
                <p:cNvPr id="43" name="Freeform 99">
                  <a:extLst>
                    <a:ext uri="{FF2B5EF4-FFF2-40B4-BE49-F238E27FC236}">
                      <a16:creationId xmlns:a16="http://schemas.microsoft.com/office/drawing/2014/main" id="{46D3BA7F-44A3-4131-8C93-DD18D02A519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94" y="1328"/>
                  <a:ext cx="450" cy="433"/>
                </a:xfrm>
                <a:custGeom>
                  <a:avLst/>
                  <a:gdLst>
                    <a:gd name="T0" fmla="*/ 3320 w 410"/>
                    <a:gd name="T1" fmla="*/ 663 h 406"/>
                    <a:gd name="T2" fmla="*/ 2681 w 410"/>
                    <a:gd name="T3" fmla="*/ 236 h 406"/>
                    <a:gd name="T4" fmla="*/ 2047 w 410"/>
                    <a:gd name="T5" fmla="*/ 0 h 406"/>
                    <a:gd name="T6" fmla="*/ 1309 w 410"/>
                    <a:gd name="T7" fmla="*/ 0 h 406"/>
                    <a:gd name="T8" fmla="*/ 494 w 410"/>
                    <a:gd name="T9" fmla="*/ 150 h 406"/>
                    <a:gd name="T10" fmla="*/ 114 w 410"/>
                    <a:gd name="T11" fmla="*/ 403 h 406"/>
                    <a:gd name="T12" fmla="*/ 0 w 410"/>
                    <a:gd name="T13" fmla="*/ 753 h 406"/>
                    <a:gd name="T14" fmla="*/ 114 w 410"/>
                    <a:gd name="T15" fmla="*/ 1209 h 406"/>
                    <a:gd name="T16" fmla="*/ 607 w 410"/>
                    <a:gd name="T17" fmla="*/ 1735 h 406"/>
                    <a:gd name="T18" fmla="*/ 1503 w 410"/>
                    <a:gd name="T19" fmla="*/ 2073 h 406"/>
                    <a:gd name="T20" fmla="*/ 2182 w 410"/>
                    <a:gd name="T21" fmla="*/ 2248 h 406"/>
                    <a:gd name="T22" fmla="*/ 2873 w 410"/>
                    <a:gd name="T23" fmla="*/ 2309 h 406"/>
                    <a:gd name="T24" fmla="*/ 3434 w 410"/>
                    <a:gd name="T25" fmla="*/ 2225 h 406"/>
                    <a:gd name="T26" fmla="*/ 3739 w 410"/>
                    <a:gd name="T27" fmla="*/ 2073 h 406"/>
                    <a:gd name="T28" fmla="*/ 3928 w 410"/>
                    <a:gd name="T29" fmla="*/ 1735 h 406"/>
                    <a:gd name="T30" fmla="*/ 3891 w 410"/>
                    <a:gd name="T31" fmla="*/ 1320 h 406"/>
                    <a:gd name="T32" fmla="*/ 3675 w 410"/>
                    <a:gd name="T33" fmla="*/ 984 h 406"/>
                    <a:gd name="T34" fmla="*/ 4939 w 410"/>
                    <a:gd name="T35" fmla="*/ 663 h 406"/>
                    <a:gd name="T36" fmla="*/ 5054 w 410"/>
                    <a:gd name="T37" fmla="*/ 523 h 406"/>
                    <a:gd name="T38" fmla="*/ 4939 w 410"/>
                    <a:gd name="T39" fmla="*/ 459 h 406"/>
                    <a:gd name="T40" fmla="*/ 3554 w 410"/>
                    <a:gd name="T41" fmla="*/ 835 h 406"/>
                    <a:gd name="T42" fmla="*/ 3320 w 410"/>
                    <a:gd name="T43" fmla="*/ 663 h 40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410"/>
                    <a:gd name="T67" fmla="*/ 0 h 406"/>
                    <a:gd name="T68" fmla="*/ 410 w 410"/>
                    <a:gd name="T69" fmla="*/ 406 h 406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410" h="406">
                      <a:moveTo>
                        <a:pt x="268" y="117"/>
                      </a:moveTo>
                      <a:lnTo>
                        <a:pt x="217" y="41"/>
                      </a:lnTo>
                      <a:lnTo>
                        <a:pt x="166" y="0"/>
                      </a:lnTo>
                      <a:lnTo>
                        <a:pt x="106" y="0"/>
                      </a:lnTo>
                      <a:lnTo>
                        <a:pt x="40" y="26"/>
                      </a:lnTo>
                      <a:lnTo>
                        <a:pt x="10" y="71"/>
                      </a:lnTo>
                      <a:lnTo>
                        <a:pt x="0" y="132"/>
                      </a:lnTo>
                      <a:lnTo>
                        <a:pt x="10" y="213"/>
                      </a:lnTo>
                      <a:lnTo>
                        <a:pt x="50" y="304"/>
                      </a:lnTo>
                      <a:lnTo>
                        <a:pt x="121" y="365"/>
                      </a:lnTo>
                      <a:lnTo>
                        <a:pt x="176" y="395"/>
                      </a:lnTo>
                      <a:lnTo>
                        <a:pt x="232" y="406"/>
                      </a:lnTo>
                      <a:lnTo>
                        <a:pt x="278" y="390"/>
                      </a:lnTo>
                      <a:lnTo>
                        <a:pt x="303" y="365"/>
                      </a:lnTo>
                      <a:lnTo>
                        <a:pt x="319" y="304"/>
                      </a:lnTo>
                      <a:lnTo>
                        <a:pt x="314" y="233"/>
                      </a:lnTo>
                      <a:lnTo>
                        <a:pt x="298" y="173"/>
                      </a:lnTo>
                      <a:lnTo>
                        <a:pt x="399" y="117"/>
                      </a:lnTo>
                      <a:lnTo>
                        <a:pt x="410" y="92"/>
                      </a:lnTo>
                      <a:lnTo>
                        <a:pt x="399" y="81"/>
                      </a:lnTo>
                      <a:lnTo>
                        <a:pt x="288" y="147"/>
                      </a:lnTo>
                      <a:lnTo>
                        <a:pt x="268" y="117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44" name="Freeform 100">
                  <a:extLst>
                    <a:ext uri="{FF2B5EF4-FFF2-40B4-BE49-F238E27FC236}">
                      <a16:creationId xmlns:a16="http://schemas.microsoft.com/office/drawing/2014/main" id="{ACDEEFED-8116-4B3F-8970-29C7AC63F5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32" y="1810"/>
                  <a:ext cx="362" cy="582"/>
                </a:xfrm>
                <a:custGeom>
                  <a:avLst/>
                  <a:gdLst>
                    <a:gd name="T0" fmla="*/ 4338 w 329"/>
                    <a:gd name="T1" fmla="*/ 80 h 546"/>
                    <a:gd name="T2" fmla="*/ 3860 w 329"/>
                    <a:gd name="T3" fmla="*/ 0 h 546"/>
                    <a:gd name="T4" fmla="*/ 2877 w 329"/>
                    <a:gd name="T5" fmla="*/ 5 h 546"/>
                    <a:gd name="T6" fmla="*/ 1978 w 329"/>
                    <a:gd name="T7" fmla="*/ 312 h 546"/>
                    <a:gd name="T8" fmla="*/ 726 w 329"/>
                    <a:gd name="T9" fmla="*/ 915 h 546"/>
                    <a:gd name="T10" fmla="*/ 81 w 329"/>
                    <a:gd name="T11" fmla="*/ 1385 h 546"/>
                    <a:gd name="T12" fmla="*/ 0 w 329"/>
                    <a:gd name="T13" fmla="*/ 1564 h 546"/>
                    <a:gd name="T14" fmla="*/ 338 w 329"/>
                    <a:gd name="T15" fmla="*/ 1866 h 546"/>
                    <a:gd name="T16" fmla="*/ 1063 w 329"/>
                    <a:gd name="T17" fmla="*/ 2019 h 546"/>
                    <a:gd name="T18" fmla="*/ 1978 w 329"/>
                    <a:gd name="T19" fmla="*/ 2183 h 546"/>
                    <a:gd name="T20" fmla="*/ 2743 w 329"/>
                    <a:gd name="T21" fmla="*/ 2260 h 546"/>
                    <a:gd name="T22" fmla="*/ 3063 w 329"/>
                    <a:gd name="T23" fmla="*/ 2408 h 546"/>
                    <a:gd name="T24" fmla="*/ 2877 w 329"/>
                    <a:gd name="T25" fmla="*/ 2608 h 546"/>
                    <a:gd name="T26" fmla="*/ 2351 w 329"/>
                    <a:gd name="T27" fmla="*/ 2835 h 546"/>
                    <a:gd name="T28" fmla="*/ 1666 w 329"/>
                    <a:gd name="T29" fmla="*/ 2865 h 546"/>
                    <a:gd name="T30" fmla="*/ 1204 w 329"/>
                    <a:gd name="T31" fmla="*/ 2778 h 546"/>
                    <a:gd name="T32" fmla="*/ 920 w 329"/>
                    <a:gd name="T33" fmla="*/ 2865 h 546"/>
                    <a:gd name="T34" fmla="*/ 994 w 329"/>
                    <a:gd name="T35" fmla="*/ 2969 h 546"/>
                    <a:gd name="T36" fmla="*/ 1545 w 329"/>
                    <a:gd name="T37" fmla="*/ 3063 h 546"/>
                    <a:gd name="T38" fmla="*/ 2351 w 329"/>
                    <a:gd name="T39" fmla="*/ 3063 h 546"/>
                    <a:gd name="T40" fmla="*/ 3063 w 329"/>
                    <a:gd name="T41" fmla="*/ 2969 h 546"/>
                    <a:gd name="T42" fmla="*/ 3484 w 329"/>
                    <a:gd name="T43" fmla="*/ 2865 h 546"/>
                    <a:gd name="T44" fmla="*/ 3731 w 329"/>
                    <a:gd name="T45" fmla="*/ 2660 h 546"/>
                    <a:gd name="T46" fmla="*/ 3860 w 329"/>
                    <a:gd name="T47" fmla="*/ 2445 h 546"/>
                    <a:gd name="T48" fmla="*/ 3557 w 329"/>
                    <a:gd name="T49" fmla="*/ 2238 h 546"/>
                    <a:gd name="T50" fmla="*/ 2743 w 329"/>
                    <a:gd name="T51" fmla="*/ 2100 h 546"/>
                    <a:gd name="T52" fmla="*/ 1797 w 329"/>
                    <a:gd name="T53" fmla="*/ 1982 h 546"/>
                    <a:gd name="T54" fmla="*/ 994 w 329"/>
                    <a:gd name="T55" fmla="*/ 1782 h 546"/>
                    <a:gd name="T56" fmla="*/ 798 w 329"/>
                    <a:gd name="T57" fmla="*/ 1620 h 546"/>
                    <a:gd name="T58" fmla="*/ 920 w 329"/>
                    <a:gd name="T59" fmla="*/ 1299 h 546"/>
                    <a:gd name="T60" fmla="*/ 1545 w 329"/>
                    <a:gd name="T61" fmla="*/ 915 h 546"/>
                    <a:gd name="T62" fmla="*/ 2271 w 329"/>
                    <a:gd name="T63" fmla="*/ 682 h 546"/>
                    <a:gd name="T64" fmla="*/ 3392 w 329"/>
                    <a:gd name="T65" fmla="*/ 513 h 546"/>
                    <a:gd name="T66" fmla="*/ 4338 w 329"/>
                    <a:gd name="T67" fmla="*/ 424 h 546"/>
                    <a:gd name="T68" fmla="*/ 4338 w 329"/>
                    <a:gd name="T69" fmla="*/ 195 h 546"/>
                    <a:gd name="T70" fmla="*/ 4338 w 329"/>
                    <a:gd name="T71" fmla="*/ 80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29"/>
                    <a:gd name="T109" fmla="*/ 0 h 546"/>
                    <a:gd name="T110" fmla="*/ 329 w 329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29" h="546">
                      <a:moveTo>
                        <a:pt x="329" y="15"/>
                      </a:moveTo>
                      <a:lnTo>
                        <a:pt x="293" y="0"/>
                      </a:lnTo>
                      <a:lnTo>
                        <a:pt x="217" y="5"/>
                      </a:lnTo>
                      <a:lnTo>
                        <a:pt x="151" y="56"/>
                      </a:lnTo>
                      <a:lnTo>
                        <a:pt x="55" y="162"/>
                      </a:lnTo>
                      <a:lnTo>
                        <a:pt x="5" y="248"/>
                      </a:lnTo>
                      <a:lnTo>
                        <a:pt x="0" y="278"/>
                      </a:lnTo>
                      <a:lnTo>
                        <a:pt x="25" y="334"/>
                      </a:lnTo>
                      <a:lnTo>
                        <a:pt x="80" y="359"/>
                      </a:lnTo>
                      <a:lnTo>
                        <a:pt x="151" y="389"/>
                      </a:lnTo>
                      <a:lnTo>
                        <a:pt x="207" y="404"/>
                      </a:lnTo>
                      <a:lnTo>
                        <a:pt x="232" y="430"/>
                      </a:lnTo>
                      <a:lnTo>
                        <a:pt x="217" y="465"/>
                      </a:lnTo>
                      <a:lnTo>
                        <a:pt x="177" y="506"/>
                      </a:lnTo>
                      <a:lnTo>
                        <a:pt x="126" y="511"/>
                      </a:lnTo>
                      <a:lnTo>
                        <a:pt x="91" y="495"/>
                      </a:lnTo>
                      <a:lnTo>
                        <a:pt x="70" y="511"/>
                      </a:lnTo>
                      <a:lnTo>
                        <a:pt x="75" y="531"/>
                      </a:lnTo>
                      <a:lnTo>
                        <a:pt x="116" y="546"/>
                      </a:lnTo>
                      <a:lnTo>
                        <a:pt x="177" y="546"/>
                      </a:lnTo>
                      <a:lnTo>
                        <a:pt x="232" y="531"/>
                      </a:lnTo>
                      <a:lnTo>
                        <a:pt x="263" y="511"/>
                      </a:lnTo>
                      <a:lnTo>
                        <a:pt x="283" y="475"/>
                      </a:lnTo>
                      <a:lnTo>
                        <a:pt x="293" y="435"/>
                      </a:lnTo>
                      <a:lnTo>
                        <a:pt x="268" y="399"/>
                      </a:lnTo>
                      <a:lnTo>
                        <a:pt x="207" y="374"/>
                      </a:lnTo>
                      <a:lnTo>
                        <a:pt x="136" y="354"/>
                      </a:lnTo>
                      <a:lnTo>
                        <a:pt x="75" y="319"/>
                      </a:lnTo>
                      <a:lnTo>
                        <a:pt x="60" y="288"/>
                      </a:lnTo>
                      <a:lnTo>
                        <a:pt x="70" y="233"/>
                      </a:lnTo>
                      <a:lnTo>
                        <a:pt x="116" y="162"/>
                      </a:lnTo>
                      <a:lnTo>
                        <a:pt x="172" y="121"/>
                      </a:lnTo>
                      <a:lnTo>
                        <a:pt x="258" y="91"/>
                      </a:lnTo>
                      <a:lnTo>
                        <a:pt x="329" y="76"/>
                      </a:lnTo>
                      <a:lnTo>
                        <a:pt x="329" y="35"/>
                      </a:lnTo>
                      <a:lnTo>
                        <a:pt x="329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45" name="Freeform 101">
                  <a:extLst>
                    <a:ext uri="{FF2B5EF4-FFF2-40B4-BE49-F238E27FC236}">
                      <a16:creationId xmlns:a16="http://schemas.microsoft.com/office/drawing/2014/main" id="{F6515F9C-F4AC-4914-8474-38BDB8BDDDC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37" y="1811"/>
                  <a:ext cx="339" cy="717"/>
                </a:xfrm>
                <a:custGeom>
                  <a:avLst/>
                  <a:gdLst>
                    <a:gd name="T0" fmla="*/ 3276 w 309"/>
                    <a:gd name="T1" fmla="*/ 1178 h 673"/>
                    <a:gd name="T2" fmla="*/ 2893 w 309"/>
                    <a:gd name="T3" fmla="*/ 479 h 673"/>
                    <a:gd name="T4" fmla="*/ 2481 w 309"/>
                    <a:gd name="T5" fmla="*/ 142 h 673"/>
                    <a:gd name="T6" fmla="*/ 1537 w 309"/>
                    <a:gd name="T7" fmla="*/ 0 h 673"/>
                    <a:gd name="T8" fmla="*/ 603 w 309"/>
                    <a:gd name="T9" fmla="*/ 58 h 673"/>
                    <a:gd name="T10" fmla="*/ 181 w 309"/>
                    <a:gd name="T11" fmla="*/ 422 h 673"/>
                    <a:gd name="T12" fmla="*/ 239 w 309"/>
                    <a:gd name="T13" fmla="*/ 865 h 673"/>
                    <a:gd name="T14" fmla="*/ 491 w 309"/>
                    <a:gd name="T15" fmla="*/ 1593 h 673"/>
                    <a:gd name="T16" fmla="*/ 491 w 309"/>
                    <a:gd name="T17" fmla="*/ 2233 h 673"/>
                    <a:gd name="T18" fmla="*/ 181 w 309"/>
                    <a:gd name="T19" fmla="*/ 2787 h 673"/>
                    <a:gd name="T20" fmla="*/ 0 w 309"/>
                    <a:gd name="T21" fmla="*/ 3103 h 673"/>
                    <a:gd name="T22" fmla="*/ 114 w 309"/>
                    <a:gd name="T23" fmla="*/ 3382 h 673"/>
                    <a:gd name="T24" fmla="*/ 543 w 309"/>
                    <a:gd name="T25" fmla="*/ 3526 h 673"/>
                    <a:gd name="T26" fmla="*/ 1129 w 309"/>
                    <a:gd name="T27" fmla="*/ 3653 h 673"/>
                    <a:gd name="T28" fmla="*/ 1651 w 309"/>
                    <a:gd name="T29" fmla="*/ 3720 h 673"/>
                    <a:gd name="T30" fmla="*/ 2370 w 309"/>
                    <a:gd name="T31" fmla="*/ 3720 h 673"/>
                    <a:gd name="T32" fmla="*/ 3159 w 309"/>
                    <a:gd name="T33" fmla="*/ 3429 h 673"/>
                    <a:gd name="T34" fmla="*/ 3768 w 309"/>
                    <a:gd name="T35" fmla="*/ 2843 h 673"/>
                    <a:gd name="T36" fmla="*/ 3719 w 309"/>
                    <a:gd name="T37" fmla="*/ 2312 h 673"/>
                    <a:gd name="T38" fmla="*/ 3345 w 309"/>
                    <a:gd name="T39" fmla="*/ 1699 h 673"/>
                    <a:gd name="T40" fmla="*/ 3276 w 309"/>
                    <a:gd name="T41" fmla="*/ 1178 h 673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309"/>
                    <a:gd name="T64" fmla="*/ 0 h 673"/>
                    <a:gd name="T65" fmla="*/ 309 w 309"/>
                    <a:gd name="T66" fmla="*/ 673 h 673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309" h="673">
                      <a:moveTo>
                        <a:pt x="269" y="212"/>
                      </a:moveTo>
                      <a:lnTo>
                        <a:pt x="238" y="86"/>
                      </a:lnTo>
                      <a:lnTo>
                        <a:pt x="203" y="25"/>
                      </a:lnTo>
                      <a:lnTo>
                        <a:pt x="126" y="0"/>
                      </a:lnTo>
                      <a:lnTo>
                        <a:pt x="50" y="10"/>
                      </a:lnTo>
                      <a:lnTo>
                        <a:pt x="15" y="76"/>
                      </a:lnTo>
                      <a:lnTo>
                        <a:pt x="20" y="157"/>
                      </a:lnTo>
                      <a:lnTo>
                        <a:pt x="40" y="288"/>
                      </a:lnTo>
                      <a:lnTo>
                        <a:pt x="40" y="404"/>
                      </a:lnTo>
                      <a:lnTo>
                        <a:pt x="15" y="505"/>
                      </a:lnTo>
                      <a:lnTo>
                        <a:pt x="0" y="561"/>
                      </a:lnTo>
                      <a:lnTo>
                        <a:pt x="10" y="612"/>
                      </a:lnTo>
                      <a:lnTo>
                        <a:pt x="45" y="638"/>
                      </a:lnTo>
                      <a:lnTo>
                        <a:pt x="91" y="663"/>
                      </a:lnTo>
                      <a:lnTo>
                        <a:pt x="136" y="673"/>
                      </a:lnTo>
                      <a:lnTo>
                        <a:pt x="193" y="673"/>
                      </a:lnTo>
                      <a:lnTo>
                        <a:pt x="259" y="622"/>
                      </a:lnTo>
                      <a:lnTo>
                        <a:pt x="309" y="515"/>
                      </a:lnTo>
                      <a:lnTo>
                        <a:pt x="304" y="419"/>
                      </a:lnTo>
                      <a:lnTo>
                        <a:pt x="274" y="308"/>
                      </a:lnTo>
                      <a:lnTo>
                        <a:pt x="269" y="21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46" name="Freeform 102">
                  <a:extLst>
                    <a:ext uri="{FF2B5EF4-FFF2-40B4-BE49-F238E27FC236}">
                      <a16:creationId xmlns:a16="http://schemas.microsoft.com/office/drawing/2014/main" id="{A25B793D-41DE-4AF6-8F47-CEE3D6993A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5" y="2365"/>
                  <a:ext cx="259" cy="1038"/>
                </a:xfrm>
                <a:custGeom>
                  <a:avLst/>
                  <a:gdLst>
                    <a:gd name="T0" fmla="*/ 3089 w 235"/>
                    <a:gd name="T1" fmla="*/ 80 h 973"/>
                    <a:gd name="T2" fmla="*/ 2257 w 235"/>
                    <a:gd name="T3" fmla="*/ 0 h 973"/>
                    <a:gd name="T4" fmla="*/ 1753 w 235"/>
                    <a:gd name="T5" fmla="*/ 80 h 973"/>
                    <a:gd name="T6" fmla="*/ 1550 w 235"/>
                    <a:gd name="T7" fmla="*/ 373 h 973"/>
                    <a:gd name="T8" fmla="*/ 1753 w 235"/>
                    <a:gd name="T9" fmla="*/ 1978 h 973"/>
                    <a:gd name="T10" fmla="*/ 1753 w 235"/>
                    <a:gd name="T11" fmla="*/ 2345 h 973"/>
                    <a:gd name="T12" fmla="*/ 1485 w 235"/>
                    <a:gd name="T13" fmla="*/ 3049 h 973"/>
                    <a:gd name="T14" fmla="*/ 1406 w 235"/>
                    <a:gd name="T15" fmla="*/ 3861 h 973"/>
                    <a:gd name="T16" fmla="*/ 1550 w 235"/>
                    <a:gd name="T17" fmla="*/ 4264 h 973"/>
                    <a:gd name="T18" fmla="*/ 1406 w 235"/>
                    <a:gd name="T19" fmla="*/ 4500 h 973"/>
                    <a:gd name="T20" fmla="*/ 423 w 235"/>
                    <a:gd name="T21" fmla="*/ 4850 h 973"/>
                    <a:gd name="T22" fmla="*/ 0 w 235"/>
                    <a:gd name="T23" fmla="*/ 5290 h 973"/>
                    <a:gd name="T24" fmla="*/ 90 w 235"/>
                    <a:gd name="T25" fmla="*/ 5423 h 973"/>
                    <a:gd name="T26" fmla="*/ 835 w 235"/>
                    <a:gd name="T27" fmla="*/ 5576 h 973"/>
                    <a:gd name="T28" fmla="*/ 1051 w 235"/>
                    <a:gd name="T29" fmla="*/ 5519 h 973"/>
                    <a:gd name="T30" fmla="*/ 1118 w 235"/>
                    <a:gd name="T31" fmla="*/ 5253 h 973"/>
                    <a:gd name="T32" fmla="*/ 1347 w 235"/>
                    <a:gd name="T33" fmla="*/ 4888 h 973"/>
                    <a:gd name="T34" fmla="*/ 1686 w 235"/>
                    <a:gd name="T35" fmla="*/ 4709 h 973"/>
                    <a:gd name="T36" fmla="*/ 2106 w 235"/>
                    <a:gd name="T37" fmla="*/ 4593 h 973"/>
                    <a:gd name="T38" fmla="*/ 2464 w 235"/>
                    <a:gd name="T39" fmla="*/ 4442 h 973"/>
                    <a:gd name="T40" fmla="*/ 2543 w 235"/>
                    <a:gd name="T41" fmla="*/ 4324 h 973"/>
                    <a:gd name="T42" fmla="*/ 2321 w 235"/>
                    <a:gd name="T43" fmla="*/ 4185 h 973"/>
                    <a:gd name="T44" fmla="*/ 2106 w 235"/>
                    <a:gd name="T45" fmla="*/ 4094 h 973"/>
                    <a:gd name="T46" fmla="*/ 1978 w 235"/>
                    <a:gd name="T47" fmla="*/ 3746 h 973"/>
                    <a:gd name="T48" fmla="*/ 2106 w 235"/>
                    <a:gd name="T49" fmla="*/ 3009 h 973"/>
                    <a:gd name="T50" fmla="*/ 2597 w 235"/>
                    <a:gd name="T51" fmla="*/ 2176 h 973"/>
                    <a:gd name="T52" fmla="*/ 3089 w 235"/>
                    <a:gd name="T53" fmla="*/ 1515 h 973"/>
                    <a:gd name="T54" fmla="*/ 3235 w 235"/>
                    <a:gd name="T55" fmla="*/ 704 h 973"/>
                    <a:gd name="T56" fmla="*/ 3089 w 235"/>
                    <a:gd name="T57" fmla="*/ 80 h 973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w 235"/>
                    <a:gd name="T88" fmla="*/ 0 h 973"/>
                    <a:gd name="T89" fmla="*/ 235 w 235"/>
                    <a:gd name="T90" fmla="*/ 973 h 973"/>
                  </a:gdLst>
                  <a:ahLst/>
                  <a:cxnLst>
                    <a:cxn ang="T58">
                      <a:pos x="T0" y="T1"/>
                    </a:cxn>
                    <a:cxn ang="T59">
                      <a:pos x="T2" y="T3"/>
                    </a:cxn>
                    <a:cxn ang="T60">
                      <a:pos x="T4" y="T5"/>
                    </a:cxn>
                    <a:cxn ang="T61">
                      <a:pos x="T6" y="T7"/>
                    </a:cxn>
                    <a:cxn ang="T62">
                      <a:pos x="T8" y="T9"/>
                    </a:cxn>
                    <a:cxn ang="T63">
                      <a:pos x="T10" y="T11"/>
                    </a:cxn>
                    <a:cxn ang="T64">
                      <a:pos x="T12" y="T13"/>
                    </a:cxn>
                    <a:cxn ang="T65">
                      <a:pos x="T14" y="T15"/>
                    </a:cxn>
                    <a:cxn ang="T66">
                      <a:pos x="T16" y="T17"/>
                    </a:cxn>
                    <a:cxn ang="T67">
                      <a:pos x="T18" y="T19"/>
                    </a:cxn>
                    <a:cxn ang="T68">
                      <a:pos x="T20" y="T21"/>
                    </a:cxn>
                    <a:cxn ang="T69">
                      <a:pos x="T22" y="T23"/>
                    </a:cxn>
                    <a:cxn ang="T70">
                      <a:pos x="T24" y="T25"/>
                    </a:cxn>
                    <a:cxn ang="T71">
                      <a:pos x="T26" y="T27"/>
                    </a:cxn>
                    <a:cxn ang="T72">
                      <a:pos x="T28" y="T29"/>
                    </a:cxn>
                    <a:cxn ang="T73">
                      <a:pos x="T30" y="T31"/>
                    </a:cxn>
                    <a:cxn ang="T74">
                      <a:pos x="T32" y="T33"/>
                    </a:cxn>
                    <a:cxn ang="T75">
                      <a:pos x="T34" y="T35"/>
                    </a:cxn>
                    <a:cxn ang="T76">
                      <a:pos x="T36" y="T37"/>
                    </a:cxn>
                    <a:cxn ang="T77">
                      <a:pos x="T38" y="T39"/>
                    </a:cxn>
                    <a:cxn ang="T78">
                      <a:pos x="T40" y="T41"/>
                    </a:cxn>
                    <a:cxn ang="T79">
                      <a:pos x="T42" y="T43"/>
                    </a:cxn>
                    <a:cxn ang="T80">
                      <a:pos x="T44" y="T45"/>
                    </a:cxn>
                    <a:cxn ang="T81">
                      <a:pos x="T46" y="T47"/>
                    </a:cxn>
                    <a:cxn ang="T82">
                      <a:pos x="T48" y="T49"/>
                    </a:cxn>
                    <a:cxn ang="T83">
                      <a:pos x="T50" y="T51"/>
                    </a:cxn>
                    <a:cxn ang="T84">
                      <a:pos x="T52" y="T53"/>
                    </a:cxn>
                    <a:cxn ang="T85">
                      <a:pos x="T54" y="T55"/>
                    </a:cxn>
                    <a:cxn ang="T86">
                      <a:pos x="T56" y="T57"/>
                    </a:cxn>
                  </a:cxnLst>
                  <a:rect l="T87" t="T88" r="T89" b="T90"/>
                  <a:pathLst>
                    <a:path w="235" h="973">
                      <a:moveTo>
                        <a:pt x="223" y="15"/>
                      </a:moveTo>
                      <a:lnTo>
                        <a:pt x="163" y="0"/>
                      </a:lnTo>
                      <a:lnTo>
                        <a:pt x="127" y="15"/>
                      </a:lnTo>
                      <a:lnTo>
                        <a:pt x="112" y="66"/>
                      </a:lnTo>
                      <a:lnTo>
                        <a:pt x="127" y="344"/>
                      </a:lnTo>
                      <a:lnTo>
                        <a:pt x="127" y="410"/>
                      </a:lnTo>
                      <a:lnTo>
                        <a:pt x="107" y="532"/>
                      </a:lnTo>
                      <a:lnTo>
                        <a:pt x="102" y="674"/>
                      </a:lnTo>
                      <a:lnTo>
                        <a:pt x="112" y="745"/>
                      </a:lnTo>
                      <a:lnTo>
                        <a:pt x="102" y="785"/>
                      </a:lnTo>
                      <a:lnTo>
                        <a:pt x="31" y="846"/>
                      </a:lnTo>
                      <a:lnTo>
                        <a:pt x="0" y="922"/>
                      </a:lnTo>
                      <a:lnTo>
                        <a:pt x="6" y="947"/>
                      </a:lnTo>
                      <a:lnTo>
                        <a:pt x="61" y="973"/>
                      </a:lnTo>
                      <a:lnTo>
                        <a:pt x="76" y="962"/>
                      </a:lnTo>
                      <a:lnTo>
                        <a:pt x="82" y="917"/>
                      </a:lnTo>
                      <a:lnTo>
                        <a:pt x="97" y="851"/>
                      </a:lnTo>
                      <a:lnTo>
                        <a:pt x="122" y="821"/>
                      </a:lnTo>
                      <a:lnTo>
                        <a:pt x="152" y="801"/>
                      </a:lnTo>
                      <a:lnTo>
                        <a:pt x="178" y="775"/>
                      </a:lnTo>
                      <a:lnTo>
                        <a:pt x="183" y="755"/>
                      </a:lnTo>
                      <a:lnTo>
                        <a:pt x="168" y="730"/>
                      </a:lnTo>
                      <a:lnTo>
                        <a:pt x="152" y="715"/>
                      </a:lnTo>
                      <a:lnTo>
                        <a:pt x="142" y="653"/>
                      </a:lnTo>
                      <a:lnTo>
                        <a:pt x="152" y="526"/>
                      </a:lnTo>
                      <a:lnTo>
                        <a:pt x="188" y="380"/>
                      </a:lnTo>
                      <a:lnTo>
                        <a:pt x="223" y="263"/>
                      </a:lnTo>
                      <a:lnTo>
                        <a:pt x="235" y="122"/>
                      </a:lnTo>
                      <a:lnTo>
                        <a:pt x="223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47" name="Freeform 103">
                  <a:extLst>
                    <a:ext uri="{FF2B5EF4-FFF2-40B4-BE49-F238E27FC236}">
                      <a16:creationId xmlns:a16="http://schemas.microsoft.com/office/drawing/2014/main" id="{8D3102C0-EADB-4348-AEAD-8855DB77DD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06" y="2365"/>
                  <a:ext cx="422" cy="876"/>
                </a:xfrm>
                <a:custGeom>
                  <a:avLst/>
                  <a:gdLst>
                    <a:gd name="T0" fmla="*/ 1612 w 384"/>
                    <a:gd name="T1" fmla="*/ 704 h 821"/>
                    <a:gd name="T2" fmla="*/ 1475 w 384"/>
                    <a:gd name="T3" fmla="*/ 230 h 821"/>
                    <a:gd name="T4" fmla="*/ 904 w 384"/>
                    <a:gd name="T5" fmla="*/ 0 h 821"/>
                    <a:gd name="T6" fmla="*/ 5 w 384"/>
                    <a:gd name="T7" fmla="*/ 5 h 821"/>
                    <a:gd name="T8" fmla="*/ 0 w 384"/>
                    <a:gd name="T9" fmla="*/ 230 h 821"/>
                    <a:gd name="T10" fmla="*/ 5 w 384"/>
                    <a:gd name="T11" fmla="*/ 675 h 821"/>
                    <a:gd name="T12" fmla="*/ 503 w 384"/>
                    <a:gd name="T13" fmla="*/ 1343 h 821"/>
                    <a:gd name="T14" fmla="*/ 862 w 384"/>
                    <a:gd name="T15" fmla="*/ 1842 h 821"/>
                    <a:gd name="T16" fmla="*/ 1215 w 384"/>
                    <a:gd name="T17" fmla="*/ 2503 h 821"/>
                    <a:gd name="T18" fmla="*/ 1342 w 384"/>
                    <a:gd name="T19" fmla="*/ 3084 h 821"/>
                    <a:gd name="T20" fmla="*/ 1342 w 384"/>
                    <a:gd name="T21" fmla="*/ 3548 h 821"/>
                    <a:gd name="T22" fmla="*/ 1162 w 384"/>
                    <a:gd name="T23" fmla="*/ 3911 h 821"/>
                    <a:gd name="T24" fmla="*/ 971 w 384"/>
                    <a:gd name="T25" fmla="*/ 4029 h 821"/>
                    <a:gd name="T26" fmla="*/ 971 w 384"/>
                    <a:gd name="T27" fmla="*/ 4137 h 821"/>
                    <a:gd name="T28" fmla="*/ 1215 w 384"/>
                    <a:gd name="T29" fmla="*/ 4315 h 821"/>
                    <a:gd name="T30" fmla="*/ 1677 w 384"/>
                    <a:gd name="T31" fmla="*/ 4371 h 821"/>
                    <a:gd name="T32" fmla="*/ 2388 w 384"/>
                    <a:gd name="T33" fmla="*/ 4371 h 821"/>
                    <a:gd name="T34" fmla="*/ 3686 w 384"/>
                    <a:gd name="T35" fmla="*/ 4520 h 821"/>
                    <a:gd name="T36" fmla="*/ 4066 w 384"/>
                    <a:gd name="T37" fmla="*/ 4731 h 821"/>
                    <a:gd name="T38" fmla="*/ 4669 w 384"/>
                    <a:gd name="T39" fmla="*/ 4604 h 821"/>
                    <a:gd name="T40" fmla="*/ 4910 w 384"/>
                    <a:gd name="T41" fmla="*/ 4315 h 821"/>
                    <a:gd name="T42" fmla="*/ 4669 w 384"/>
                    <a:gd name="T43" fmla="*/ 4205 h 821"/>
                    <a:gd name="T44" fmla="*/ 3549 w 384"/>
                    <a:gd name="T45" fmla="*/ 4137 h 821"/>
                    <a:gd name="T46" fmla="*/ 2320 w 384"/>
                    <a:gd name="T47" fmla="*/ 4137 h 821"/>
                    <a:gd name="T48" fmla="*/ 1799 w 384"/>
                    <a:gd name="T49" fmla="*/ 4111 h 821"/>
                    <a:gd name="T50" fmla="*/ 1677 w 384"/>
                    <a:gd name="T51" fmla="*/ 3941 h 821"/>
                    <a:gd name="T52" fmla="*/ 1799 w 384"/>
                    <a:gd name="T53" fmla="*/ 3611 h 821"/>
                    <a:gd name="T54" fmla="*/ 1880 w 384"/>
                    <a:gd name="T55" fmla="*/ 3061 h 821"/>
                    <a:gd name="T56" fmla="*/ 1745 w 384"/>
                    <a:gd name="T57" fmla="*/ 2442 h 821"/>
                    <a:gd name="T58" fmla="*/ 1542 w 384"/>
                    <a:gd name="T59" fmla="*/ 1631 h 821"/>
                    <a:gd name="T60" fmla="*/ 1612 w 384"/>
                    <a:gd name="T61" fmla="*/ 933 h 821"/>
                    <a:gd name="T62" fmla="*/ 1612 w 384"/>
                    <a:gd name="T63" fmla="*/ 704 h 821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384"/>
                    <a:gd name="T97" fmla="*/ 0 h 821"/>
                    <a:gd name="T98" fmla="*/ 384 w 384"/>
                    <a:gd name="T99" fmla="*/ 821 h 821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384" h="821">
                      <a:moveTo>
                        <a:pt x="126" y="122"/>
                      </a:moveTo>
                      <a:lnTo>
                        <a:pt x="116" y="40"/>
                      </a:lnTo>
                      <a:lnTo>
                        <a:pt x="71" y="0"/>
                      </a:lnTo>
                      <a:lnTo>
                        <a:pt x="5" y="5"/>
                      </a:lnTo>
                      <a:lnTo>
                        <a:pt x="0" y="40"/>
                      </a:lnTo>
                      <a:lnTo>
                        <a:pt x="5" y="117"/>
                      </a:lnTo>
                      <a:lnTo>
                        <a:pt x="40" y="233"/>
                      </a:lnTo>
                      <a:lnTo>
                        <a:pt x="66" y="319"/>
                      </a:lnTo>
                      <a:lnTo>
                        <a:pt x="96" y="435"/>
                      </a:lnTo>
                      <a:lnTo>
                        <a:pt x="106" y="536"/>
                      </a:lnTo>
                      <a:lnTo>
                        <a:pt x="106" y="617"/>
                      </a:lnTo>
                      <a:lnTo>
                        <a:pt x="91" y="679"/>
                      </a:lnTo>
                      <a:lnTo>
                        <a:pt x="76" y="699"/>
                      </a:lnTo>
                      <a:lnTo>
                        <a:pt x="76" y="719"/>
                      </a:lnTo>
                      <a:lnTo>
                        <a:pt x="96" y="750"/>
                      </a:lnTo>
                      <a:lnTo>
                        <a:pt x="131" y="760"/>
                      </a:lnTo>
                      <a:lnTo>
                        <a:pt x="187" y="760"/>
                      </a:lnTo>
                      <a:lnTo>
                        <a:pt x="288" y="785"/>
                      </a:lnTo>
                      <a:lnTo>
                        <a:pt x="318" y="821"/>
                      </a:lnTo>
                      <a:lnTo>
                        <a:pt x="364" y="800"/>
                      </a:lnTo>
                      <a:lnTo>
                        <a:pt x="384" y="750"/>
                      </a:lnTo>
                      <a:lnTo>
                        <a:pt x="364" y="730"/>
                      </a:lnTo>
                      <a:lnTo>
                        <a:pt x="278" y="719"/>
                      </a:lnTo>
                      <a:lnTo>
                        <a:pt x="182" y="719"/>
                      </a:lnTo>
                      <a:lnTo>
                        <a:pt x="141" y="714"/>
                      </a:lnTo>
                      <a:lnTo>
                        <a:pt x="131" y="684"/>
                      </a:lnTo>
                      <a:lnTo>
                        <a:pt x="141" y="627"/>
                      </a:lnTo>
                      <a:lnTo>
                        <a:pt x="147" y="531"/>
                      </a:lnTo>
                      <a:lnTo>
                        <a:pt x="136" y="425"/>
                      </a:lnTo>
                      <a:lnTo>
                        <a:pt x="121" y="284"/>
                      </a:lnTo>
                      <a:lnTo>
                        <a:pt x="126" y="162"/>
                      </a:lnTo>
                      <a:lnTo>
                        <a:pt x="126" y="12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  <p:sp>
              <p:nvSpPr>
                <p:cNvPr id="48" name="Freeform 104">
                  <a:extLst>
                    <a:ext uri="{FF2B5EF4-FFF2-40B4-BE49-F238E27FC236}">
                      <a16:creationId xmlns:a16="http://schemas.microsoft.com/office/drawing/2014/main" id="{9F909563-2E0F-42B0-8EDB-5C23EFA5D7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 rot="10800000" flipV="1">
                  <a:off x="2976" y="1824"/>
                  <a:ext cx="362" cy="582"/>
                </a:xfrm>
                <a:custGeom>
                  <a:avLst/>
                  <a:gdLst>
                    <a:gd name="T0" fmla="*/ 4338 w 329"/>
                    <a:gd name="T1" fmla="*/ 80 h 546"/>
                    <a:gd name="T2" fmla="*/ 3860 w 329"/>
                    <a:gd name="T3" fmla="*/ 0 h 546"/>
                    <a:gd name="T4" fmla="*/ 2877 w 329"/>
                    <a:gd name="T5" fmla="*/ 5 h 546"/>
                    <a:gd name="T6" fmla="*/ 1978 w 329"/>
                    <a:gd name="T7" fmla="*/ 312 h 546"/>
                    <a:gd name="T8" fmla="*/ 726 w 329"/>
                    <a:gd name="T9" fmla="*/ 915 h 546"/>
                    <a:gd name="T10" fmla="*/ 81 w 329"/>
                    <a:gd name="T11" fmla="*/ 1385 h 546"/>
                    <a:gd name="T12" fmla="*/ 0 w 329"/>
                    <a:gd name="T13" fmla="*/ 1564 h 546"/>
                    <a:gd name="T14" fmla="*/ 338 w 329"/>
                    <a:gd name="T15" fmla="*/ 1866 h 546"/>
                    <a:gd name="T16" fmla="*/ 1063 w 329"/>
                    <a:gd name="T17" fmla="*/ 2019 h 546"/>
                    <a:gd name="T18" fmla="*/ 1978 w 329"/>
                    <a:gd name="T19" fmla="*/ 2183 h 546"/>
                    <a:gd name="T20" fmla="*/ 2743 w 329"/>
                    <a:gd name="T21" fmla="*/ 2260 h 546"/>
                    <a:gd name="T22" fmla="*/ 3063 w 329"/>
                    <a:gd name="T23" fmla="*/ 2408 h 546"/>
                    <a:gd name="T24" fmla="*/ 2877 w 329"/>
                    <a:gd name="T25" fmla="*/ 2608 h 546"/>
                    <a:gd name="T26" fmla="*/ 2351 w 329"/>
                    <a:gd name="T27" fmla="*/ 2835 h 546"/>
                    <a:gd name="T28" fmla="*/ 1666 w 329"/>
                    <a:gd name="T29" fmla="*/ 2865 h 546"/>
                    <a:gd name="T30" fmla="*/ 1204 w 329"/>
                    <a:gd name="T31" fmla="*/ 2778 h 546"/>
                    <a:gd name="T32" fmla="*/ 920 w 329"/>
                    <a:gd name="T33" fmla="*/ 2865 h 546"/>
                    <a:gd name="T34" fmla="*/ 994 w 329"/>
                    <a:gd name="T35" fmla="*/ 2969 h 546"/>
                    <a:gd name="T36" fmla="*/ 1545 w 329"/>
                    <a:gd name="T37" fmla="*/ 3063 h 546"/>
                    <a:gd name="T38" fmla="*/ 2351 w 329"/>
                    <a:gd name="T39" fmla="*/ 3063 h 546"/>
                    <a:gd name="T40" fmla="*/ 3063 w 329"/>
                    <a:gd name="T41" fmla="*/ 2969 h 546"/>
                    <a:gd name="T42" fmla="*/ 3484 w 329"/>
                    <a:gd name="T43" fmla="*/ 2865 h 546"/>
                    <a:gd name="T44" fmla="*/ 3731 w 329"/>
                    <a:gd name="T45" fmla="*/ 2660 h 546"/>
                    <a:gd name="T46" fmla="*/ 3860 w 329"/>
                    <a:gd name="T47" fmla="*/ 2445 h 546"/>
                    <a:gd name="T48" fmla="*/ 3557 w 329"/>
                    <a:gd name="T49" fmla="*/ 2238 h 546"/>
                    <a:gd name="T50" fmla="*/ 2743 w 329"/>
                    <a:gd name="T51" fmla="*/ 2100 h 546"/>
                    <a:gd name="T52" fmla="*/ 1797 w 329"/>
                    <a:gd name="T53" fmla="*/ 1982 h 546"/>
                    <a:gd name="T54" fmla="*/ 994 w 329"/>
                    <a:gd name="T55" fmla="*/ 1782 h 546"/>
                    <a:gd name="T56" fmla="*/ 798 w 329"/>
                    <a:gd name="T57" fmla="*/ 1620 h 546"/>
                    <a:gd name="T58" fmla="*/ 920 w 329"/>
                    <a:gd name="T59" fmla="*/ 1299 h 546"/>
                    <a:gd name="T60" fmla="*/ 1545 w 329"/>
                    <a:gd name="T61" fmla="*/ 915 h 546"/>
                    <a:gd name="T62" fmla="*/ 2271 w 329"/>
                    <a:gd name="T63" fmla="*/ 682 h 546"/>
                    <a:gd name="T64" fmla="*/ 3392 w 329"/>
                    <a:gd name="T65" fmla="*/ 513 h 546"/>
                    <a:gd name="T66" fmla="*/ 4338 w 329"/>
                    <a:gd name="T67" fmla="*/ 424 h 546"/>
                    <a:gd name="T68" fmla="*/ 4338 w 329"/>
                    <a:gd name="T69" fmla="*/ 195 h 546"/>
                    <a:gd name="T70" fmla="*/ 4338 w 329"/>
                    <a:gd name="T71" fmla="*/ 80 h 54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w 329"/>
                    <a:gd name="T109" fmla="*/ 0 h 546"/>
                    <a:gd name="T110" fmla="*/ 329 w 329"/>
                    <a:gd name="T111" fmla="*/ 546 h 546"/>
                  </a:gdLst>
                  <a:ahLst/>
                  <a:cxnLst>
                    <a:cxn ang="T72">
                      <a:pos x="T0" y="T1"/>
                    </a:cxn>
                    <a:cxn ang="T73">
                      <a:pos x="T2" y="T3"/>
                    </a:cxn>
                    <a:cxn ang="T74">
                      <a:pos x="T4" y="T5"/>
                    </a:cxn>
                    <a:cxn ang="T75">
                      <a:pos x="T6" y="T7"/>
                    </a:cxn>
                    <a:cxn ang="T76">
                      <a:pos x="T8" y="T9"/>
                    </a:cxn>
                    <a:cxn ang="T77">
                      <a:pos x="T10" y="T11"/>
                    </a:cxn>
                    <a:cxn ang="T78">
                      <a:pos x="T12" y="T13"/>
                    </a:cxn>
                    <a:cxn ang="T79">
                      <a:pos x="T14" y="T15"/>
                    </a:cxn>
                    <a:cxn ang="T80">
                      <a:pos x="T16" y="T17"/>
                    </a:cxn>
                    <a:cxn ang="T81">
                      <a:pos x="T18" y="T19"/>
                    </a:cxn>
                    <a:cxn ang="T82">
                      <a:pos x="T20" y="T21"/>
                    </a:cxn>
                    <a:cxn ang="T83">
                      <a:pos x="T22" y="T23"/>
                    </a:cxn>
                    <a:cxn ang="T84">
                      <a:pos x="T24" y="T25"/>
                    </a:cxn>
                    <a:cxn ang="T85">
                      <a:pos x="T26" y="T27"/>
                    </a:cxn>
                    <a:cxn ang="T86">
                      <a:pos x="T28" y="T29"/>
                    </a:cxn>
                    <a:cxn ang="T87">
                      <a:pos x="T30" y="T31"/>
                    </a:cxn>
                    <a:cxn ang="T88">
                      <a:pos x="T32" y="T33"/>
                    </a:cxn>
                    <a:cxn ang="T89">
                      <a:pos x="T34" y="T35"/>
                    </a:cxn>
                    <a:cxn ang="T90">
                      <a:pos x="T36" y="T37"/>
                    </a:cxn>
                    <a:cxn ang="T91">
                      <a:pos x="T38" y="T39"/>
                    </a:cxn>
                    <a:cxn ang="T92">
                      <a:pos x="T40" y="T41"/>
                    </a:cxn>
                    <a:cxn ang="T93">
                      <a:pos x="T42" y="T43"/>
                    </a:cxn>
                    <a:cxn ang="T94">
                      <a:pos x="T44" y="T45"/>
                    </a:cxn>
                    <a:cxn ang="T95">
                      <a:pos x="T46" y="T47"/>
                    </a:cxn>
                    <a:cxn ang="T96">
                      <a:pos x="T48" y="T49"/>
                    </a:cxn>
                    <a:cxn ang="T97">
                      <a:pos x="T50" y="T51"/>
                    </a:cxn>
                    <a:cxn ang="T98">
                      <a:pos x="T52" y="T53"/>
                    </a:cxn>
                    <a:cxn ang="T99">
                      <a:pos x="T54" y="T55"/>
                    </a:cxn>
                    <a:cxn ang="T100">
                      <a:pos x="T56" y="T57"/>
                    </a:cxn>
                    <a:cxn ang="T101">
                      <a:pos x="T58" y="T59"/>
                    </a:cxn>
                    <a:cxn ang="T102">
                      <a:pos x="T60" y="T61"/>
                    </a:cxn>
                    <a:cxn ang="T103">
                      <a:pos x="T62" y="T63"/>
                    </a:cxn>
                    <a:cxn ang="T104">
                      <a:pos x="T64" y="T65"/>
                    </a:cxn>
                    <a:cxn ang="T105">
                      <a:pos x="T66" y="T67"/>
                    </a:cxn>
                    <a:cxn ang="T106">
                      <a:pos x="T68" y="T69"/>
                    </a:cxn>
                    <a:cxn ang="T107">
                      <a:pos x="T70" y="T71"/>
                    </a:cxn>
                  </a:cxnLst>
                  <a:rect l="T108" t="T109" r="T110" b="T111"/>
                  <a:pathLst>
                    <a:path w="329" h="546">
                      <a:moveTo>
                        <a:pt x="329" y="15"/>
                      </a:moveTo>
                      <a:lnTo>
                        <a:pt x="293" y="0"/>
                      </a:lnTo>
                      <a:lnTo>
                        <a:pt x="217" y="5"/>
                      </a:lnTo>
                      <a:lnTo>
                        <a:pt x="151" y="56"/>
                      </a:lnTo>
                      <a:lnTo>
                        <a:pt x="55" y="162"/>
                      </a:lnTo>
                      <a:lnTo>
                        <a:pt x="5" y="248"/>
                      </a:lnTo>
                      <a:lnTo>
                        <a:pt x="0" y="278"/>
                      </a:lnTo>
                      <a:lnTo>
                        <a:pt x="25" y="334"/>
                      </a:lnTo>
                      <a:lnTo>
                        <a:pt x="80" y="359"/>
                      </a:lnTo>
                      <a:lnTo>
                        <a:pt x="151" y="389"/>
                      </a:lnTo>
                      <a:lnTo>
                        <a:pt x="207" y="404"/>
                      </a:lnTo>
                      <a:lnTo>
                        <a:pt x="232" y="430"/>
                      </a:lnTo>
                      <a:lnTo>
                        <a:pt x="217" y="465"/>
                      </a:lnTo>
                      <a:lnTo>
                        <a:pt x="177" y="506"/>
                      </a:lnTo>
                      <a:lnTo>
                        <a:pt x="126" y="511"/>
                      </a:lnTo>
                      <a:lnTo>
                        <a:pt x="91" y="495"/>
                      </a:lnTo>
                      <a:lnTo>
                        <a:pt x="70" y="511"/>
                      </a:lnTo>
                      <a:lnTo>
                        <a:pt x="75" y="531"/>
                      </a:lnTo>
                      <a:lnTo>
                        <a:pt x="116" y="546"/>
                      </a:lnTo>
                      <a:lnTo>
                        <a:pt x="177" y="546"/>
                      </a:lnTo>
                      <a:lnTo>
                        <a:pt x="232" y="531"/>
                      </a:lnTo>
                      <a:lnTo>
                        <a:pt x="263" y="511"/>
                      </a:lnTo>
                      <a:lnTo>
                        <a:pt x="283" y="475"/>
                      </a:lnTo>
                      <a:lnTo>
                        <a:pt x="293" y="435"/>
                      </a:lnTo>
                      <a:lnTo>
                        <a:pt x="268" y="399"/>
                      </a:lnTo>
                      <a:lnTo>
                        <a:pt x="207" y="374"/>
                      </a:lnTo>
                      <a:lnTo>
                        <a:pt x="136" y="354"/>
                      </a:lnTo>
                      <a:lnTo>
                        <a:pt x="75" y="319"/>
                      </a:lnTo>
                      <a:lnTo>
                        <a:pt x="60" y="288"/>
                      </a:lnTo>
                      <a:lnTo>
                        <a:pt x="70" y="233"/>
                      </a:lnTo>
                      <a:lnTo>
                        <a:pt x="116" y="162"/>
                      </a:lnTo>
                      <a:lnTo>
                        <a:pt x="172" y="121"/>
                      </a:lnTo>
                      <a:lnTo>
                        <a:pt x="258" y="91"/>
                      </a:lnTo>
                      <a:lnTo>
                        <a:pt x="329" y="76"/>
                      </a:lnTo>
                      <a:lnTo>
                        <a:pt x="329" y="35"/>
                      </a:lnTo>
                      <a:lnTo>
                        <a:pt x="329" y="1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 sz="2400"/>
                </a:p>
              </p:txBody>
            </p:sp>
          </p:grpSp>
          <p:sp>
            <p:nvSpPr>
              <p:cNvPr id="159" name="Rectangle 3">
                <a:extLst>
                  <a:ext uri="{FF2B5EF4-FFF2-40B4-BE49-F238E27FC236}">
                    <a16:creationId xmlns:a16="http://schemas.microsoft.com/office/drawing/2014/main" id="{79ED6D6B-F208-4166-B17B-8AAD1790F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4305" y="88902"/>
                <a:ext cx="3035003" cy="1332129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161" name="Text Box 4">
                <a:extLst>
                  <a:ext uri="{FF2B5EF4-FFF2-40B4-BE49-F238E27FC236}">
                    <a16:creationId xmlns:a16="http://schemas.microsoft.com/office/drawing/2014/main" id="{F471EC9C-8F79-4AE9-8687-7D0D9149B3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93505" y="38100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165" name="Text Box 4">
                <a:extLst>
                  <a:ext uri="{FF2B5EF4-FFF2-40B4-BE49-F238E27FC236}">
                    <a16:creationId xmlns:a16="http://schemas.microsoft.com/office/drawing/2014/main" id="{50ED9E5B-2038-4EC1-BBC7-DDF3B25A17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73339" y="43240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  <p:sp>
            <p:nvSpPr>
              <p:cNvPr id="166" name="Rectangle 165">
                <a:extLst>
                  <a:ext uri="{FF2B5EF4-FFF2-40B4-BE49-F238E27FC236}">
                    <a16:creationId xmlns:a16="http://schemas.microsoft.com/office/drawing/2014/main" id="{BA8C4586-D162-4163-8C47-40C87B7271FB}"/>
                  </a:ext>
                </a:extLst>
              </p:cNvPr>
              <p:cNvSpPr/>
              <p:nvPr/>
            </p:nvSpPr>
            <p:spPr>
              <a:xfrm>
                <a:off x="3844789" y="1117600"/>
                <a:ext cx="2383986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14,23,25,30,31,52,62,79,88,98</a:t>
                </a:r>
                <a:endParaRPr lang="en-CA" altLang="en-US" sz="1400" i="0" dirty="0"/>
              </a:p>
            </p:txBody>
          </p:sp>
          <p:sp>
            <p:nvSpPr>
              <p:cNvPr id="167" name="Text Box 31">
                <a:extLst>
                  <a:ext uri="{FF2B5EF4-FFF2-40B4-BE49-F238E27FC236}">
                    <a16:creationId xmlns:a16="http://schemas.microsoft.com/office/drawing/2014/main" id="{88B68064-B10F-4D78-990F-A6DD9AD17A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64414" y="38100"/>
                <a:ext cx="238398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88,31,25,98,52,62,79,14,30,23</a:t>
                </a:r>
                <a:endParaRPr lang="en-CA" altLang="en-US" sz="1400" i="0" dirty="0"/>
              </a:p>
            </p:txBody>
          </p:sp>
          <p:sp>
            <p:nvSpPr>
              <p:cNvPr id="168" name="Text Box 31">
                <a:extLst>
                  <a:ext uri="{FF2B5EF4-FFF2-40B4-BE49-F238E27FC236}">
                    <a16:creationId xmlns:a16="http://schemas.microsoft.com/office/drawing/2014/main" id="{D412D0F0-52E9-4161-8EDF-4874FA5283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51714" y="245646"/>
                <a:ext cx="12618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88,31,25,98,52</a:t>
                </a:r>
                <a:endParaRPr lang="en-CA" altLang="en-US" sz="1400" i="0" dirty="0"/>
              </a:p>
            </p:txBody>
          </p:sp>
          <p:sp>
            <p:nvSpPr>
              <p:cNvPr id="169" name="Text Box 31">
                <a:extLst>
                  <a:ext uri="{FF2B5EF4-FFF2-40B4-BE49-F238E27FC236}">
                    <a16:creationId xmlns:a16="http://schemas.microsoft.com/office/drawing/2014/main" id="{573CD949-2696-487D-96C7-C25DA13A50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46118" y="673100"/>
                <a:ext cx="12618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62,79,14,30,23</a:t>
                </a:r>
                <a:endParaRPr lang="en-CA" altLang="en-US" sz="1400" i="0" dirty="0"/>
              </a:p>
            </p:txBody>
          </p:sp>
          <p:sp>
            <p:nvSpPr>
              <p:cNvPr id="170" name="Rectangle 169">
                <a:extLst>
                  <a:ext uri="{FF2B5EF4-FFF2-40B4-BE49-F238E27FC236}">
                    <a16:creationId xmlns:a16="http://schemas.microsoft.com/office/drawing/2014/main" id="{561F394E-CD79-4F1F-8F73-7C9E9C464E79}"/>
                  </a:ext>
                </a:extLst>
              </p:cNvPr>
              <p:cNvSpPr/>
              <p:nvPr/>
            </p:nvSpPr>
            <p:spPr>
              <a:xfrm>
                <a:off x="3842420" y="469900"/>
                <a:ext cx="1261884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25,31,52,88,98</a:t>
                </a:r>
                <a:endParaRPr lang="en-CA" altLang="en-US" sz="1400" i="0" dirty="0"/>
              </a:p>
            </p:txBody>
          </p:sp>
          <p:sp>
            <p:nvSpPr>
              <p:cNvPr id="171" name="Rectangle 170">
                <a:extLst>
                  <a:ext uri="{FF2B5EF4-FFF2-40B4-BE49-F238E27FC236}">
                    <a16:creationId xmlns:a16="http://schemas.microsoft.com/office/drawing/2014/main" id="{99C06588-9069-4A15-9EC8-83CFF3265694}"/>
                  </a:ext>
                </a:extLst>
              </p:cNvPr>
              <p:cNvSpPr/>
              <p:nvPr/>
            </p:nvSpPr>
            <p:spPr>
              <a:xfrm>
                <a:off x="4935005" y="889000"/>
                <a:ext cx="1261884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14,23,30,62,79</a:t>
                </a:r>
                <a:endParaRPr lang="en-CA" altLang="en-US" sz="1400" i="0" dirty="0"/>
              </a:p>
            </p:txBody>
          </p:sp>
        </p:grpSp>
        <p:grpSp>
          <p:nvGrpSpPr>
            <p:cNvPr id="73" name="Group 72">
              <a:extLst>
                <a:ext uri="{FF2B5EF4-FFF2-40B4-BE49-F238E27FC236}">
                  <a16:creationId xmlns:a16="http://schemas.microsoft.com/office/drawing/2014/main" id="{95397DC1-C565-4DBD-8336-51DFF81B578F}"/>
                </a:ext>
              </a:extLst>
            </p:cNvPr>
            <p:cNvGrpSpPr/>
            <p:nvPr/>
          </p:nvGrpSpPr>
          <p:grpSpPr>
            <a:xfrm>
              <a:off x="914400" y="1435100"/>
              <a:ext cx="2758939" cy="1618973"/>
              <a:chOff x="914400" y="1435100"/>
              <a:chExt cx="2758939" cy="1618973"/>
            </a:xfrm>
          </p:grpSpPr>
          <p:sp>
            <p:nvSpPr>
              <p:cNvPr id="74" name="Rectangle 3">
                <a:extLst>
                  <a:ext uri="{FF2B5EF4-FFF2-40B4-BE49-F238E27FC236}">
                    <a16:creationId xmlns:a16="http://schemas.microsoft.com/office/drawing/2014/main" id="{F4EE2492-94F0-4527-B880-3571F8D5B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476" y="1689102"/>
                <a:ext cx="2092995" cy="1320798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66" name="Text Box 4">
                <a:extLst>
                  <a:ext uri="{FF2B5EF4-FFF2-40B4-BE49-F238E27FC236}">
                    <a16:creationId xmlns:a16="http://schemas.microsoft.com/office/drawing/2014/main" id="{B09E0800-5348-4B19-85C0-A24AF78B23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89375" y="1638301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67" name="Text Box 4">
                <a:extLst>
                  <a:ext uri="{FF2B5EF4-FFF2-40B4-BE49-F238E27FC236}">
                    <a16:creationId xmlns:a16="http://schemas.microsoft.com/office/drawing/2014/main" id="{AB046A8E-42CE-423B-B86A-74E115AAE5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8825" y="1643441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  <p:sp>
            <p:nvSpPr>
              <p:cNvPr id="70" name="Text Box 31">
                <a:extLst>
                  <a:ext uri="{FF2B5EF4-FFF2-40B4-BE49-F238E27FC236}">
                    <a16:creationId xmlns:a16="http://schemas.microsoft.com/office/drawing/2014/main" id="{9BDB3F4D-24E8-4E05-BE05-0F4905E680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47200" y="1638300"/>
                <a:ext cx="1261884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88,31,25,98,52</a:t>
                </a:r>
                <a:endParaRPr lang="en-CA" altLang="en-US" sz="1400" i="0" dirty="0"/>
              </a:p>
            </p:txBody>
          </p:sp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6DC5DA39-3AE7-441F-BE3F-D008EFD34D19}"/>
                  </a:ext>
                </a:extLst>
              </p:cNvPr>
              <p:cNvSpPr/>
              <p:nvPr/>
            </p:nvSpPr>
            <p:spPr>
              <a:xfrm>
                <a:off x="2137906" y="2705100"/>
                <a:ext cx="1261884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25,31,52,88,98</a:t>
                </a:r>
                <a:endParaRPr lang="en-CA" altLang="en-US" sz="1400" i="0" dirty="0"/>
              </a:p>
            </p:txBody>
          </p:sp>
          <p:sp>
            <p:nvSpPr>
              <p:cNvPr id="76" name="Text Box 31">
                <a:extLst>
                  <a:ext uri="{FF2B5EF4-FFF2-40B4-BE49-F238E27FC236}">
                    <a16:creationId xmlns:a16="http://schemas.microsoft.com/office/drawing/2014/main" id="{10325442-9BE9-4367-8659-6BD68D6D8C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52974" y="1858546"/>
                <a:ext cx="81304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88,31,25</a:t>
                </a:r>
                <a:endParaRPr lang="en-CA" altLang="en-US" sz="1400" i="0" dirty="0"/>
              </a:p>
            </p:txBody>
          </p:sp>
          <p:sp>
            <p:nvSpPr>
              <p:cNvPr id="78" name="Text Box 31">
                <a:extLst>
                  <a:ext uri="{FF2B5EF4-FFF2-40B4-BE49-F238E27FC236}">
                    <a16:creationId xmlns:a16="http://schemas.microsoft.com/office/drawing/2014/main" id="{D549EE47-FDDD-4868-A498-9DEA532D2B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6074" y="22903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98,52</a:t>
                </a:r>
                <a:endParaRPr lang="en-CA" altLang="en-US" sz="1400" i="0" dirty="0"/>
              </a:p>
            </p:txBody>
          </p:sp>
          <p:sp>
            <p:nvSpPr>
              <p:cNvPr id="79" name="Rectangle 78">
                <a:extLst>
                  <a:ext uri="{FF2B5EF4-FFF2-40B4-BE49-F238E27FC236}">
                    <a16:creationId xmlns:a16="http://schemas.microsoft.com/office/drawing/2014/main" id="{30CE85E9-047F-41AD-901B-CFEF52F997BA}"/>
                  </a:ext>
                </a:extLst>
              </p:cNvPr>
              <p:cNvSpPr/>
              <p:nvPr/>
            </p:nvSpPr>
            <p:spPr>
              <a:xfrm>
                <a:off x="2152974" y="2082800"/>
                <a:ext cx="81304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25,31,88</a:t>
                </a:r>
                <a:endParaRPr lang="en-CA" altLang="en-US" sz="1400" i="0" dirty="0"/>
              </a:p>
            </p:txBody>
          </p:sp>
          <p:sp>
            <p:nvSpPr>
              <p:cNvPr id="80" name="Text Box 31">
                <a:extLst>
                  <a:ext uri="{FF2B5EF4-FFF2-40B4-BE49-F238E27FC236}">
                    <a16:creationId xmlns:a16="http://schemas.microsoft.com/office/drawing/2014/main" id="{4AF23142-4326-406A-AD2D-17CB10773F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26074" y="2489200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52,98</a:t>
                </a:r>
                <a:endParaRPr lang="en-CA" altLang="en-US" sz="1400" i="0" dirty="0"/>
              </a:p>
            </p:txBody>
          </p:sp>
          <p:cxnSp>
            <p:nvCxnSpPr>
              <p:cNvPr id="434" name="Straight Connector 433">
                <a:extLst>
                  <a:ext uri="{FF2B5EF4-FFF2-40B4-BE49-F238E27FC236}">
                    <a16:creationId xmlns:a16="http://schemas.microsoft.com/office/drawing/2014/main" id="{20657B58-A4B3-484C-BED3-D6E463EE05F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438400" y="1435100"/>
                <a:ext cx="1234939" cy="257096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88" name="Group 49">
                <a:extLst>
                  <a:ext uri="{FF2B5EF4-FFF2-40B4-BE49-F238E27FC236}">
                    <a16:creationId xmlns:a16="http://schemas.microsoft.com/office/drawing/2014/main" id="{EDFC7523-6C4B-42A2-91B5-3C1D31B5E4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914400" y="2063369"/>
                <a:ext cx="374974" cy="773077"/>
                <a:chOff x="2308" y="1513"/>
                <a:chExt cx="1162" cy="2570"/>
              </a:xfrm>
            </p:grpSpPr>
            <p:grpSp>
              <p:nvGrpSpPr>
                <p:cNvPr id="489" name="Group 50">
                  <a:extLst>
                    <a:ext uri="{FF2B5EF4-FFF2-40B4-BE49-F238E27FC236}">
                      <a16:creationId xmlns:a16="http://schemas.microsoft.com/office/drawing/2014/main" id="{3E1B02D3-0B3B-455F-8F10-829F3146A5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497" name="Freeform 51">
                    <a:extLst>
                      <a:ext uri="{FF2B5EF4-FFF2-40B4-BE49-F238E27FC236}">
                        <a16:creationId xmlns:a16="http://schemas.microsoft.com/office/drawing/2014/main" id="{4E72A3C7-A7C6-426C-9FE7-8D7E50A8DED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8" name="Freeform 52">
                    <a:extLst>
                      <a:ext uri="{FF2B5EF4-FFF2-40B4-BE49-F238E27FC236}">
                        <a16:creationId xmlns:a16="http://schemas.microsoft.com/office/drawing/2014/main" id="{80EFF392-B02E-4D76-9449-38D430B65D6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9" name="Freeform 53">
                    <a:extLst>
                      <a:ext uri="{FF2B5EF4-FFF2-40B4-BE49-F238E27FC236}">
                        <a16:creationId xmlns:a16="http://schemas.microsoft.com/office/drawing/2014/main" id="{B5574B42-AB69-4CC6-B825-80DDA839C47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0" name="Freeform 54">
                    <a:extLst>
                      <a:ext uri="{FF2B5EF4-FFF2-40B4-BE49-F238E27FC236}">
                        <a16:creationId xmlns:a16="http://schemas.microsoft.com/office/drawing/2014/main" id="{95FA6B80-D2CB-4285-95FA-3FDF53DA6E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1" name="Freeform 55">
                    <a:extLst>
                      <a:ext uri="{FF2B5EF4-FFF2-40B4-BE49-F238E27FC236}">
                        <a16:creationId xmlns:a16="http://schemas.microsoft.com/office/drawing/2014/main" id="{9BE417BA-FAA9-4993-878B-356B3671D27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2" name="Freeform 56">
                    <a:extLst>
                      <a:ext uri="{FF2B5EF4-FFF2-40B4-BE49-F238E27FC236}">
                        <a16:creationId xmlns:a16="http://schemas.microsoft.com/office/drawing/2014/main" id="{2B7C8A31-6C93-4AB5-8335-5E03FC56B34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490" name="Freeform 57">
                  <a:extLst>
                    <a:ext uri="{FF2B5EF4-FFF2-40B4-BE49-F238E27FC236}">
                      <a16:creationId xmlns:a16="http://schemas.microsoft.com/office/drawing/2014/main" id="{D36E9B86-2C93-4FF4-B68E-4C332218FE4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1" name="Freeform 58">
                  <a:extLst>
                    <a:ext uri="{FF2B5EF4-FFF2-40B4-BE49-F238E27FC236}">
                      <a16:creationId xmlns:a16="http://schemas.microsoft.com/office/drawing/2014/main" id="{A6344298-4F24-448B-9C2A-F75BDC88BE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2" name="Oval 59">
                  <a:extLst>
                    <a:ext uri="{FF2B5EF4-FFF2-40B4-BE49-F238E27FC236}">
                      <a16:creationId xmlns:a16="http://schemas.microsoft.com/office/drawing/2014/main" id="{2E76C20E-2E02-4DC7-86F7-7701A7FDA1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3" name="Oval 60">
                  <a:extLst>
                    <a:ext uri="{FF2B5EF4-FFF2-40B4-BE49-F238E27FC236}">
                      <a16:creationId xmlns:a16="http://schemas.microsoft.com/office/drawing/2014/main" id="{2988AC97-7AF1-4D00-855C-4C9EFD0708E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4" name="Oval 61">
                  <a:extLst>
                    <a:ext uri="{FF2B5EF4-FFF2-40B4-BE49-F238E27FC236}">
                      <a16:creationId xmlns:a16="http://schemas.microsoft.com/office/drawing/2014/main" id="{B3C06AA7-4F69-444B-A100-FF3BBBCBA3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5" name="Oval 62">
                  <a:extLst>
                    <a:ext uri="{FF2B5EF4-FFF2-40B4-BE49-F238E27FC236}">
                      <a16:creationId xmlns:a16="http://schemas.microsoft.com/office/drawing/2014/main" id="{77BA6ECB-F92B-4489-9318-9A5D98AF5D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496" name="Oval 63">
                  <a:extLst>
                    <a:ext uri="{FF2B5EF4-FFF2-40B4-BE49-F238E27FC236}">
                      <a16:creationId xmlns:a16="http://schemas.microsoft.com/office/drawing/2014/main" id="{5FD9C0C4-1FED-44BA-8E43-D3EF7AF30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75" name="Group 74">
              <a:extLst>
                <a:ext uri="{FF2B5EF4-FFF2-40B4-BE49-F238E27FC236}">
                  <a16:creationId xmlns:a16="http://schemas.microsoft.com/office/drawing/2014/main" id="{31685664-8A08-42C8-80B2-403249BE3E8F}"/>
                </a:ext>
              </a:extLst>
            </p:cNvPr>
            <p:cNvGrpSpPr/>
            <p:nvPr/>
          </p:nvGrpSpPr>
          <p:grpSpPr>
            <a:xfrm>
              <a:off x="367189" y="3047098"/>
              <a:ext cx="1905243" cy="1632575"/>
              <a:chOff x="367189" y="3047098"/>
              <a:chExt cx="1905243" cy="1632575"/>
            </a:xfrm>
          </p:grpSpPr>
          <p:sp>
            <p:nvSpPr>
              <p:cNvPr id="81" name="Rectangle 3">
                <a:extLst>
                  <a:ext uri="{FF2B5EF4-FFF2-40B4-BE49-F238E27FC236}">
                    <a16:creationId xmlns:a16="http://schemas.microsoft.com/office/drawing/2014/main" id="{21E06640-C19A-4B76-8160-6913C676C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46591" y="3302003"/>
                <a:ext cx="1563210" cy="1282698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98" name="Text Box 4">
                <a:extLst>
                  <a:ext uri="{FF2B5EF4-FFF2-40B4-BE49-F238E27FC236}">
                    <a16:creationId xmlns:a16="http://schemas.microsoft.com/office/drawing/2014/main" id="{874CC161-1CFD-42BF-8BBE-15935D4A0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5791" y="3263901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99" name="Text Box 4">
                <a:extLst>
                  <a:ext uri="{FF2B5EF4-FFF2-40B4-BE49-F238E27FC236}">
                    <a16:creationId xmlns:a16="http://schemas.microsoft.com/office/drawing/2014/main" id="{6A9D76B1-57E8-462C-ABB3-57D02A8A8C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75241" y="3269041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  <p:sp>
            <p:nvSpPr>
              <p:cNvPr id="100" name="Text Box 31">
                <a:extLst>
                  <a:ext uri="{FF2B5EF4-FFF2-40B4-BE49-F238E27FC236}">
                    <a16:creationId xmlns:a16="http://schemas.microsoft.com/office/drawing/2014/main" id="{DA9924A6-A1FE-454C-A6B0-34E8C8B4BB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53616" y="3251200"/>
                <a:ext cx="81304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88,31,25</a:t>
                </a:r>
                <a:endParaRPr lang="en-CA" altLang="en-US" sz="1400" i="0" dirty="0"/>
              </a:p>
            </p:txBody>
          </p:sp>
          <p:sp>
            <p:nvSpPr>
              <p:cNvPr id="102" name="Text Box 31">
                <a:extLst>
                  <a:ext uri="{FF2B5EF4-FFF2-40B4-BE49-F238E27FC236}">
                    <a16:creationId xmlns:a16="http://schemas.microsoft.com/office/drawing/2014/main" id="{14B01E8D-F2B6-446B-918E-B9D6389D68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59390" y="34968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88,31</a:t>
                </a:r>
                <a:endParaRPr lang="en-CA" altLang="en-US" sz="1400" i="0" dirty="0"/>
              </a:p>
            </p:txBody>
          </p:sp>
          <p:sp>
            <p:nvSpPr>
              <p:cNvPr id="104" name="Rectangle 103">
                <a:extLst>
                  <a:ext uri="{FF2B5EF4-FFF2-40B4-BE49-F238E27FC236}">
                    <a16:creationId xmlns:a16="http://schemas.microsoft.com/office/drawing/2014/main" id="{311175B8-BEBC-4D8C-A972-66D14F55B739}"/>
                  </a:ext>
                </a:extLst>
              </p:cNvPr>
              <p:cNvSpPr/>
              <p:nvPr/>
            </p:nvSpPr>
            <p:spPr>
              <a:xfrm>
                <a:off x="1459390" y="3708400"/>
                <a:ext cx="58862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31,88</a:t>
                </a:r>
                <a:endParaRPr lang="en-CA" altLang="en-US" sz="1400" i="0" dirty="0"/>
              </a:p>
            </p:txBody>
          </p:sp>
          <p:sp>
            <p:nvSpPr>
              <p:cNvPr id="106" name="Rectangle 105">
                <a:extLst>
                  <a:ext uri="{FF2B5EF4-FFF2-40B4-BE49-F238E27FC236}">
                    <a16:creationId xmlns:a16="http://schemas.microsoft.com/office/drawing/2014/main" id="{A2FBA812-3C22-4DD9-8C44-C6A71C882495}"/>
                  </a:ext>
                </a:extLst>
              </p:cNvPr>
              <p:cNvSpPr/>
              <p:nvPr/>
            </p:nvSpPr>
            <p:spPr>
              <a:xfrm>
                <a:off x="1459389" y="4335046"/>
                <a:ext cx="81304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25,31,88</a:t>
                </a:r>
                <a:endParaRPr lang="en-CA" altLang="en-US" sz="1400" i="0" dirty="0"/>
              </a:p>
            </p:txBody>
          </p:sp>
          <p:sp>
            <p:nvSpPr>
              <p:cNvPr id="107" name="Text Box 31">
                <a:extLst>
                  <a:ext uri="{FF2B5EF4-FFF2-40B4-BE49-F238E27FC236}">
                    <a16:creationId xmlns:a16="http://schemas.microsoft.com/office/drawing/2014/main" id="{5F76B3A4-3092-4099-BC3E-C392C7EE39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95039" y="38862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25</a:t>
                </a:r>
                <a:endParaRPr lang="en-CA" altLang="en-US" sz="1400" i="0" dirty="0"/>
              </a:p>
            </p:txBody>
          </p:sp>
          <p:sp>
            <p:nvSpPr>
              <p:cNvPr id="108" name="Text Box 31">
                <a:extLst>
                  <a:ext uri="{FF2B5EF4-FFF2-40B4-BE49-F238E27FC236}">
                    <a16:creationId xmlns:a16="http://schemas.microsoft.com/office/drawing/2014/main" id="{F217EF20-F2EF-4F5C-A5AA-C807418557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03889" y="41021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25</a:t>
                </a:r>
                <a:endParaRPr lang="en-CA" altLang="en-US" sz="1400" i="0" dirty="0"/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6D4E5929-7CB0-49AD-819B-7E0506B2DE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1477050" y="3047098"/>
                <a:ext cx="572802" cy="245298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03" name="Group 49">
                <a:extLst>
                  <a:ext uri="{FF2B5EF4-FFF2-40B4-BE49-F238E27FC236}">
                    <a16:creationId xmlns:a16="http://schemas.microsoft.com/office/drawing/2014/main" id="{8F4942A9-7AA4-4C52-A614-825A5C2AC13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67189" y="3740234"/>
                <a:ext cx="248411" cy="577766"/>
                <a:chOff x="2308" y="1513"/>
                <a:chExt cx="1162" cy="2570"/>
              </a:xfrm>
            </p:grpSpPr>
            <p:grpSp>
              <p:nvGrpSpPr>
                <p:cNvPr id="504" name="Group 50">
                  <a:extLst>
                    <a:ext uri="{FF2B5EF4-FFF2-40B4-BE49-F238E27FC236}">
                      <a16:creationId xmlns:a16="http://schemas.microsoft.com/office/drawing/2014/main" id="{8C2B08F3-14EF-4123-9043-BCD421EC80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512" name="Freeform 51">
                    <a:extLst>
                      <a:ext uri="{FF2B5EF4-FFF2-40B4-BE49-F238E27FC236}">
                        <a16:creationId xmlns:a16="http://schemas.microsoft.com/office/drawing/2014/main" id="{DF88984A-8EA0-4F0B-B6F1-96E4ADBA1A6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3" name="Freeform 52">
                    <a:extLst>
                      <a:ext uri="{FF2B5EF4-FFF2-40B4-BE49-F238E27FC236}">
                        <a16:creationId xmlns:a16="http://schemas.microsoft.com/office/drawing/2014/main" id="{5198398E-F89F-4C25-BC5B-920FA99AEB2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4" name="Freeform 53">
                    <a:extLst>
                      <a:ext uri="{FF2B5EF4-FFF2-40B4-BE49-F238E27FC236}">
                        <a16:creationId xmlns:a16="http://schemas.microsoft.com/office/drawing/2014/main" id="{7A28872F-F3FB-408C-8D84-DF7EF1549A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5" name="Freeform 54">
                    <a:extLst>
                      <a:ext uri="{FF2B5EF4-FFF2-40B4-BE49-F238E27FC236}">
                        <a16:creationId xmlns:a16="http://schemas.microsoft.com/office/drawing/2014/main" id="{002708A5-DCFD-439E-961A-905D4E43AB6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6" name="Freeform 55">
                    <a:extLst>
                      <a:ext uri="{FF2B5EF4-FFF2-40B4-BE49-F238E27FC236}">
                        <a16:creationId xmlns:a16="http://schemas.microsoft.com/office/drawing/2014/main" id="{FA933330-0AC6-45A6-9A09-F078A5AF35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17" name="Freeform 56">
                    <a:extLst>
                      <a:ext uri="{FF2B5EF4-FFF2-40B4-BE49-F238E27FC236}">
                        <a16:creationId xmlns:a16="http://schemas.microsoft.com/office/drawing/2014/main" id="{2D94DB35-EF46-4477-AADD-FF3F2CB44C5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05" name="Freeform 57">
                  <a:extLst>
                    <a:ext uri="{FF2B5EF4-FFF2-40B4-BE49-F238E27FC236}">
                      <a16:creationId xmlns:a16="http://schemas.microsoft.com/office/drawing/2014/main" id="{A0A420D2-A0F4-4723-AEB4-F79658291F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6" name="Freeform 58">
                  <a:extLst>
                    <a:ext uri="{FF2B5EF4-FFF2-40B4-BE49-F238E27FC236}">
                      <a16:creationId xmlns:a16="http://schemas.microsoft.com/office/drawing/2014/main" id="{22E84343-C160-476D-B84F-3DACEBDEEC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7" name="Oval 59">
                  <a:extLst>
                    <a:ext uri="{FF2B5EF4-FFF2-40B4-BE49-F238E27FC236}">
                      <a16:creationId xmlns:a16="http://schemas.microsoft.com/office/drawing/2014/main" id="{C4007AEC-7EE2-4282-901C-D245C01D41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08" name="Oval 60">
                  <a:extLst>
                    <a:ext uri="{FF2B5EF4-FFF2-40B4-BE49-F238E27FC236}">
                      <a16:creationId xmlns:a16="http://schemas.microsoft.com/office/drawing/2014/main" id="{8AAC7B60-233E-4962-997E-ED01DD69819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09" name="Oval 61">
                  <a:extLst>
                    <a:ext uri="{FF2B5EF4-FFF2-40B4-BE49-F238E27FC236}">
                      <a16:creationId xmlns:a16="http://schemas.microsoft.com/office/drawing/2014/main" id="{E0D16A53-C562-4C86-83C0-D430F1A8EE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10" name="Oval 62">
                  <a:extLst>
                    <a:ext uri="{FF2B5EF4-FFF2-40B4-BE49-F238E27FC236}">
                      <a16:creationId xmlns:a16="http://schemas.microsoft.com/office/drawing/2014/main" id="{FA128041-A626-4ABD-B963-9540F573BA8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11" name="Oval 63">
                  <a:extLst>
                    <a:ext uri="{FF2B5EF4-FFF2-40B4-BE49-F238E27FC236}">
                      <a16:creationId xmlns:a16="http://schemas.microsoft.com/office/drawing/2014/main" id="{8E62FE25-E75D-4912-A4A6-0E010812B9F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3E34D336-6983-41FC-8F5C-F9C55959DB44}"/>
                </a:ext>
              </a:extLst>
            </p:cNvPr>
            <p:cNvGrpSpPr/>
            <p:nvPr/>
          </p:nvGrpSpPr>
          <p:grpSpPr>
            <a:xfrm>
              <a:off x="191518" y="4597083"/>
              <a:ext cx="1660541" cy="1695490"/>
              <a:chOff x="191518" y="4597083"/>
              <a:chExt cx="1660541" cy="1695490"/>
            </a:xfrm>
          </p:grpSpPr>
          <p:sp>
            <p:nvSpPr>
              <p:cNvPr id="110" name="Rectangle 3">
                <a:extLst>
                  <a:ext uri="{FF2B5EF4-FFF2-40B4-BE49-F238E27FC236}">
                    <a16:creationId xmlns:a16="http://schemas.microsoft.com/office/drawing/2014/main" id="{FCD4BE16-BAB3-42E8-8431-38AE5CBF6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37937" y="4902202"/>
                <a:ext cx="1351079" cy="1349175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113" name="Text Box 4">
                <a:extLst>
                  <a:ext uri="{FF2B5EF4-FFF2-40B4-BE49-F238E27FC236}">
                    <a16:creationId xmlns:a16="http://schemas.microsoft.com/office/drawing/2014/main" id="{9B8C0674-AB88-4F9A-83FE-D676671E83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99838" y="4876801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114" name="Text Box 4">
                <a:extLst>
                  <a:ext uri="{FF2B5EF4-FFF2-40B4-BE49-F238E27FC236}">
                    <a16:creationId xmlns:a16="http://schemas.microsoft.com/office/drawing/2014/main" id="{50D7C5A8-732F-42D5-BB1B-9722A7AF97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79288" y="4881941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  <p:sp>
            <p:nvSpPr>
              <p:cNvPr id="129" name="Text Box 31">
                <a:extLst>
                  <a:ext uri="{FF2B5EF4-FFF2-40B4-BE49-F238E27FC236}">
                    <a16:creationId xmlns:a16="http://schemas.microsoft.com/office/drawing/2014/main" id="{5D6CC833-2F3D-4A51-9693-CCE9763522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40177" y="4864100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88,31</a:t>
                </a:r>
                <a:endParaRPr lang="en-CA" altLang="en-US" sz="1400" i="0" dirty="0"/>
              </a:p>
            </p:txBody>
          </p:sp>
          <p:sp>
            <p:nvSpPr>
              <p:cNvPr id="130" name="Text Box 31">
                <a:extLst>
                  <a:ext uri="{FF2B5EF4-FFF2-40B4-BE49-F238E27FC236}">
                    <a16:creationId xmlns:a16="http://schemas.microsoft.com/office/drawing/2014/main" id="{CC946DA5-CC2F-49FD-8CF2-A0090B3088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263437" y="5109746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88</a:t>
                </a:r>
                <a:endParaRPr lang="en-CA" altLang="en-US" sz="1400" i="0" dirty="0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40DCFA9E-060F-42CE-BCBD-A3BD4214950E}"/>
                  </a:ext>
                </a:extLst>
              </p:cNvPr>
              <p:cNvSpPr/>
              <p:nvPr/>
            </p:nvSpPr>
            <p:spPr>
              <a:xfrm>
                <a:off x="1263437" y="5321300"/>
                <a:ext cx="36420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88</a:t>
                </a:r>
                <a:endParaRPr lang="en-CA" altLang="en-US" sz="1400" i="0" dirty="0"/>
              </a:p>
            </p:txBody>
          </p:sp>
          <p:sp>
            <p:nvSpPr>
              <p:cNvPr id="132" name="Rectangle 131">
                <a:extLst>
                  <a:ext uri="{FF2B5EF4-FFF2-40B4-BE49-F238E27FC236}">
                    <a16:creationId xmlns:a16="http://schemas.microsoft.com/office/drawing/2014/main" id="{48171DC8-48DC-493B-B439-10BE4D49A35F}"/>
                  </a:ext>
                </a:extLst>
              </p:cNvPr>
              <p:cNvSpPr/>
              <p:nvPr/>
            </p:nvSpPr>
            <p:spPr>
              <a:xfrm>
                <a:off x="1263436" y="5943600"/>
                <a:ext cx="58862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88,31</a:t>
                </a:r>
                <a:endParaRPr lang="en-CA" altLang="en-US" sz="1400" i="0" dirty="0"/>
              </a:p>
            </p:txBody>
          </p:sp>
          <p:sp>
            <p:nvSpPr>
              <p:cNvPr id="133" name="Text Box 31">
                <a:extLst>
                  <a:ext uri="{FF2B5EF4-FFF2-40B4-BE49-F238E27FC236}">
                    <a16:creationId xmlns:a16="http://schemas.microsoft.com/office/drawing/2014/main" id="{0B1CA9B2-E7BD-4233-A313-462FA9BAD2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68200" y="5516146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31</a:t>
                </a:r>
                <a:endParaRPr lang="en-CA" altLang="en-US" sz="1400" i="0" dirty="0"/>
              </a:p>
            </p:txBody>
          </p:sp>
          <p:sp>
            <p:nvSpPr>
              <p:cNvPr id="134" name="Text Box 31">
                <a:extLst>
                  <a:ext uri="{FF2B5EF4-FFF2-40B4-BE49-F238E27FC236}">
                    <a16:creationId xmlns:a16="http://schemas.microsoft.com/office/drawing/2014/main" id="{24B9D0BA-966A-43D7-9053-4FF1D84497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477050" y="5757446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31</a:t>
                </a:r>
                <a:endParaRPr lang="en-CA" altLang="en-US" sz="1400" i="0" dirty="0"/>
              </a:p>
            </p:txBody>
          </p:sp>
          <p:cxnSp>
            <p:nvCxnSpPr>
              <p:cNvPr id="418" name="Straight Connector 417">
                <a:extLst>
                  <a:ext uri="{FF2B5EF4-FFF2-40B4-BE49-F238E27FC236}">
                    <a16:creationId xmlns:a16="http://schemas.microsoft.com/office/drawing/2014/main" id="{85B83F62-C88D-4437-B48F-B29BC1A7E7B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972274" y="4597083"/>
                <a:ext cx="52022" cy="305119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18" name="Group 49">
                <a:extLst>
                  <a:ext uri="{FF2B5EF4-FFF2-40B4-BE49-F238E27FC236}">
                    <a16:creationId xmlns:a16="http://schemas.microsoft.com/office/drawing/2014/main" id="{20A61E4D-19E4-4E90-B5D7-F2A4F4D24C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91518" y="5372100"/>
                <a:ext cx="214882" cy="452854"/>
                <a:chOff x="2308" y="1513"/>
                <a:chExt cx="1162" cy="2570"/>
              </a:xfrm>
            </p:grpSpPr>
            <p:grpSp>
              <p:nvGrpSpPr>
                <p:cNvPr id="519" name="Group 50">
                  <a:extLst>
                    <a:ext uri="{FF2B5EF4-FFF2-40B4-BE49-F238E27FC236}">
                      <a16:creationId xmlns:a16="http://schemas.microsoft.com/office/drawing/2014/main" id="{4F488988-3164-46E1-A7AB-2096DC7584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527" name="Freeform 51">
                    <a:extLst>
                      <a:ext uri="{FF2B5EF4-FFF2-40B4-BE49-F238E27FC236}">
                        <a16:creationId xmlns:a16="http://schemas.microsoft.com/office/drawing/2014/main" id="{E4A05520-7EC3-4D67-8AC0-9879F30126E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8" name="Freeform 52">
                    <a:extLst>
                      <a:ext uri="{FF2B5EF4-FFF2-40B4-BE49-F238E27FC236}">
                        <a16:creationId xmlns:a16="http://schemas.microsoft.com/office/drawing/2014/main" id="{1D6F3EA0-DA3D-4802-8902-5972A0FF26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29" name="Freeform 53">
                    <a:extLst>
                      <a:ext uri="{FF2B5EF4-FFF2-40B4-BE49-F238E27FC236}">
                        <a16:creationId xmlns:a16="http://schemas.microsoft.com/office/drawing/2014/main" id="{3F60306F-6D8B-46D6-8281-DD5AD67E15A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0" name="Freeform 54">
                    <a:extLst>
                      <a:ext uri="{FF2B5EF4-FFF2-40B4-BE49-F238E27FC236}">
                        <a16:creationId xmlns:a16="http://schemas.microsoft.com/office/drawing/2014/main" id="{90502B0E-5A71-4DE7-B769-F420C01CDE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1" name="Freeform 55">
                    <a:extLst>
                      <a:ext uri="{FF2B5EF4-FFF2-40B4-BE49-F238E27FC236}">
                        <a16:creationId xmlns:a16="http://schemas.microsoft.com/office/drawing/2014/main" id="{C945D27C-1265-4000-AAF0-8705BE29948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2" name="Freeform 56">
                    <a:extLst>
                      <a:ext uri="{FF2B5EF4-FFF2-40B4-BE49-F238E27FC236}">
                        <a16:creationId xmlns:a16="http://schemas.microsoft.com/office/drawing/2014/main" id="{543EC630-0964-4FEC-B8BF-2BFBBBAD057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20" name="Freeform 57">
                  <a:extLst>
                    <a:ext uri="{FF2B5EF4-FFF2-40B4-BE49-F238E27FC236}">
                      <a16:creationId xmlns:a16="http://schemas.microsoft.com/office/drawing/2014/main" id="{9D299FD4-C1D3-4B5A-BA50-C964979E782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1" name="Freeform 58">
                  <a:extLst>
                    <a:ext uri="{FF2B5EF4-FFF2-40B4-BE49-F238E27FC236}">
                      <a16:creationId xmlns:a16="http://schemas.microsoft.com/office/drawing/2014/main" id="{62D5BA01-8B05-4251-81D6-F97955F9F6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22" name="Oval 59">
                  <a:extLst>
                    <a:ext uri="{FF2B5EF4-FFF2-40B4-BE49-F238E27FC236}">
                      <a16:creationId xmlns:a16="http://schemas.microsoft.com/office/drawing/2014/main" id="{A75EED1E-E792-42E0-B1D8-13A4CFAAFF4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23" name="Oval 60">
                  <a:extLst>
                    <a:ext uri="{FF2B5EF4-FFF2-40B4-BE49-F238E27FC236}">
                      <a16:creationId xmlns:a16="http://schemas.microsoft.com/office/drawing/2014/main" id="{82EAF951-23FC-4F6E-AEC5-C5E12441B3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24" name="Oval 61">
                  <a:extLst>
                    <a:ext uri="{FF2B5EF4-FFF2-40B4-BE49-F238E27FC236}">
                      <a16:creationId xmlns:a16="http://schemas.microsoft.com/office/drawing/2014/main" id="{54ECC682-8A40-4ED2-9F76-2CC7655AFC1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25" name="Oval 62">
                  <a:extLst>
                    <a:ext uri="{FF2B5EF4-FFF2-40B4-BE49-F238E27FC236}">
                      <a16:creationId xmlns:a16="http://schemas.microsoft.com/office/drawing/2014/main" id="{3643256C-D7BE-4FCF-BA42-6DFE736FA30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26" name="Oval 63">
                  <a:extLst>
                    <a:ext uri="{FF2B5EF4-FFF2-40B4-BE49-F238E27FC236}">
                      <a16:creationId xmlns:a16="http://schemas.microsoft.com/office/drawing/2014/main" id="{9C8A2196-773C-4041-B1CD-E32F0DD2853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50" name="Group 116749">
              <a:extLst>
                <a:ext uri="{FF2B5EF4-FFF2-40B4-BE49-F238E27FC236}">
                  <a16:creationId xmlns:a16="http://schemas.microsoft.com/office/drawing/2014/main" id="{973A11FD-6102-46C8-8736-C325CB8E6960}"/>
                </a:ext>
              </a:extLst>
            </p:cNvPr>
            <p:cNvGrpSpPr/>
            <p:nvPr/>
          </p:nvGrpSpPr>
          <p:grpSpPr>
            <a:xfrm>
              <a:off x="38100" y="6251377"/>
              <a:ext cx="918923" cy="541020"/>
              <a:chOff x="38100" y="6251377"/>
              <a:chExt cx="918923" cy="541020"/>
            </a:xfrm>
          </p:grpSpPr>
          <p:grpSp>
            <p:nvGrpSpPr>
              <p:cNvPr id="19" name="Group 18">
                <a:extLst>
                  <a:ext uri="{FF2B5EF4-FFF2-40B4-BE49-F238E27FC236}">
                    <a16:creationId xmlns:a16="http://schemas.microsoft.com/office/drawing/2014/main" id="{D7ACB036-C92A-44A9-8A7D-EC7807B1BBFA}"/>
                  </a:ext>
                </a:extLst>
              </p:cNvPr>
              <p:cNvGrpSpPr/>
              <p:nvPr/>
            </p:nvGrpSpPr>
            <p:grpSpPr>
              <a:xfrm>
                <a:off x="182452" y="6484620"/>
                <a:ext cx="774571" cy="307777"/>
                <a:chOff x="182452" y="6484620"/>
                <a:chExt cx="774571" cy="307777"/>
              </a:xfrm>
            </p:grpSpPr>
            <p:sp>
              <p:nvSpPr>
                <p:cNvPr id="152" name="Rectangle 3">
                  <a:extLst>
                    <a:ext uri="{FF2B5EF4-FFF2-40B4-BE49-F238E27FC236}">
                      <a16:creationId xmlns:a16="http://schemas.microsoft.com/office/drawing/2014/main" id="{898ED59C-CF65-49CA-BA96-228BC86996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154" name="Text Box 4">
                  <a:extLst>
                    <a:ext uri="{FF2B5EF4-FFF2-40B4-BE49-F238E27FC236}">
                      <a16:creationId xmlns:a16="http://schemas.microsoft.com/office/drawing/2014/main" id="{88B3D604-4161-42EC-BD8C-B740927DEB4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 = 88</a:t>
                  </a:r>
                </a:p>
              </p:txBody>
            </p:sp>
          </p:grpSp>
          <p:grpSp>
            <p:nvGrpSpPr>
              <p:cNvPr id="101" name="Group 100">
                <a:extLst>
                  <a:ext uri="{FF2B5EF4-FFF2-40B4-BE49-F238E27FC236}">
                    <a16:creationId xmlns:a16="http://schemas.microsoft.com/office/drawing/2014/main" id="{ABD3D29D-2087-4C8C-8AAC-BB598A35299A}"/>
                  </a:ext>
                </a:extLst>
              </p:cNvPr>
              <p:cNvGrpSpPr/>
              <p:nvPr/>
            </p:nvGrpSpPr>
            <p:grpSpPr>
              <a:xfrm>
                <a:off x="38100" y="6251377"/>
                <a:ext cx="705654" cy="530423"/>
                <a:chOff x="38100" y="6251377"/>
                <a:chExt cx="705654" cy="530423"/>
              </a:xfrm>
            </p:grpSpPr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34E59342-F90F-44A3-B365-F672E5B5EAB3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 flipH="1">
                  <a:off x="646591" y="6251377"/>
                  <a:ext cx="97163" cy="295476"/>
                </a:xfrm>
                <a:prstGeom prst="line">
                  <a:avLst/>
                </a:prstGeom>
                <a:noFill/>
                <a:ln w="254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  <p:grpSp>
              <p:nvGrpSpPr>
                <p:cNvPr id="533" name="Group 49">
                  <a:extLst>
                    <a:ext uri="{FF2B5EF4-FFF2-40B4-BE49-F238E27FC236}">
                      <a16:creationId xmlns:a16="http://schemas.microsoft.com/office/drawing/2014/main" id="{84DBDA11-77FA-4D51-BC94-DC04E457E2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38100" y="6511764"/>
                  <a:ext cx="154512" cy="270036"/>
                  <a:chOff x="2308" y="1513"/>
                  <a:chExt cx="1162" cy="2570"/>
                </a:xfrm>
              </p:grpSpPr>
              <p:grpSp>
                <p:nvGrpSpPr>
                  <p:cNvPr id="534" name="Group 50">
                    <a:extLst>
                      <a:ext uri="{FF2B5EF4-FFF2-40B4-BE49-F238E27FC236}">
                        <a16:creationId xmlns:a16="http://schemas.microsoft.com/office/drawing/2014/main" id="{BAB47D29-4E0B-4FB2-B3D4-4B220BB0199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08" y="1740"/>
                    <a:ext cx="957" cy="2343"/>
                    <a:chOff x="2308" y="1740"/>
                    <a:chExt cx="957" cy="2343"/>
                  </a:xfrm>
                </p:grpSpPr>
                <p:sp>
                  <p:nvSpPr>
                    <p:cNvPr id="542" name="Freeform 51">
                      <a:extLst>
                        <a:ext uri="{FF2B5EF4-FFF2-40B4-BE49-F238E27FC236}">
                          <a16:creationId xmlns:a16="http://schemas.microsoft.com/office/drawing/2014/main" id="{508F04E5-470C-4A3E-B2D0-8E0C340B50E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3" y="1740"/>
                      <a:ext cx="432" cy="485"/>
                    </a:xfrm>
                    <a:custGeom>
                      <a:avLst/>
                      <a:gdLst>
                        <a:gd name="T0" fmla="*/ 123 w 432"/>
                        <a:gd name="T1" fmla="*/ 206 h 485"/>
                        <a:gd name="T2" fmla="*/ 159 w 432"/>
                        <a:gd name="T3" fmla="*/ 53 h 485"/>
                        <a:gd name="T4" fmla="*/ 248 w 432"/>
                        <a:gd name="T5" fmla="*/ 0 h 485"/>
                        <a:gd name="T6" fmla="*/ 335 w 432"/>
                        <a:gd name="T7" fmla="*/ 0 h 485"/>
                        <a:gd name="T8" fmla="*/ 388 w 432"/>
                        <a:gd name="T9" fmla="*/ 53 h 485"/>
                        <a:gd name="T10" fmla="*/ 432 w 432"/>
                        <a:gd name="T11" fmla="*/ 215 h 485"/>
                        <a:gd name="T12" fmla="*/ 415 w 432"/>
                        <a:gd name="T13" fmla="*/ 349 h 485"/>
                        <a:gd name="T14" fmla="*/ 379 w 432"/>
                        <a:gd name="T15" fmla="*/ 458 h 485"/>
                        <a:gd name="T16" fmla="*/ 309 w 432"/>
                        <a:gd name="T17" fmla="*/ 485 h 485"/>
                        <a:gd name="T18" fmla="*/ 221 w 432"/>
                        <a:gd name="T19" fmla="*/ 475 h 485"/>
                        <a:gd name="T20" fmla="*/ 132 w 432"/>
                        <a:gd name="T21" fmla="*/ 368 h 485"/>
                        <a:gd name="T22" fmla="*/ 123 w 432"/>
                        <a:gd name="T23" fmla="*/ 288 h 485"/>
                        <a:gd name="T24" fmla="*/ 0 w 432"/>
                        <a:gd name="T25" fmla="*/ 242 h 485"/>
                        <a:gd name="T26" fmla="*/ 0 w 432"/>
                        <a:gd name="T27" fmla="*/ 189 h 485"/>
                        <a:gd name="T28" fmla="*/ 123 w 432"/>
                        <a:gd name="T29" fmla="*/ 206 h 48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32"/>
                        <a:gd name="T46" fmla="*/ 0 h 485"/>
                        <a:gd name="T47" fmla="*/ 432 w 432"/>
                        <a:gd name="T48" fmla="*/ 485 h 48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32" h="485">
                          <a:moveTo>
                            <a:pt x="123" y="206"/>
                          </a:moveTo>
                          <a:lnTo>
                            <a:pt x="159" y="53"/>
                          </a:lnTo>
                          <a:lnTo>
                            <a:pt x="248" y="0"/>
                          </a:lnTo>
                          <a:lnTo>
                            <a:pt x="335" y="0"/>
                          </a:lnTo>
                          <a:lnTo>
                            <a:pt x="388" y="53"/>
                          </a:lnTo>
                          <a:lnTo>
                            <a:pt x="432" y="215"/>
                          </a:lnTo>
                          <a:lnTo>
                            <a:pt x="415" y="349"/>
                          </a:lnTo>
                          <a:lnTo>
                            <a:pt x="379" y="458"/>
                          </a:lnTo>
                          <a:lnTo>
                            <a:pt x="309" y="485"/>
                          </a:lnTo>
                          <a:lnTo>
                            <a:pt x="221" y="475"/>
                          </a:lnTo>
                          <a:lnTo>
                            <a:pt x="132" y="368"/>
                          </a:lnTo>
                          <a:lnTo>
                            <a:pt x="123" y="288"/>
                          </a:lnTo>
                          <a:lnTo>
                            <a:pt x="0" y="242"/>
                          </a:lnTo>
                          <a:lnTo>
                            <a:pt x="0" y="189"/>
                          </a:lnTo>
                          <a:lnTo>
                            <a:pt x="123" y="206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43" name="Freeform 52">
                      <a:extLst>
                        <a:ext uri="{FF2B5EF4-FFF2-40B4-BE49-F238E27FC236}">
                          <a16:creationId xmlns:a16="http://schemas.microsoft.com/office/drawing/2014/main" id="{90B2AF9D-6769-40B9-8A45-3E677AB86D7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73" y="2253"/>
                      <a:ext cx="500" cy="828"/>
                    </a:xfrm>
                    <a:custGeom>
                      <a:avLst/>
                      <a:gdLst>
                        <a:gd name="T0" fmla="*/ 41 w 500"/>
                        <a:gd name="T1" fmla="*/ 173 h 828"/>
                        <a:gd name="T2" fmla="*/ 163 w 500"/>
                        <a:gd name="T3" fmla="*/ 35 h 828"/>
                        <a:gd name="T4" fmla="*/ 232 w 500"/>
                        <a:gd name="T5" fmla="*/ 0 h 828"/>
                        <a:gd name="T6" fmla="*/ 366 w 500"/>
                        <a:gd name="T7" fmla="*/ 5 h 828"/>
                        <a:gd name="T8" fmla="*/ 488 w 500"/>
                        <a:gd name="T9" fmla="*/ 57 h 828"/>
                        <a:gd name="T10" fmla="*/ 500 w 500"/>
                        <a:gd name="T11" fmla="*/ 126 h 828"/>
                        <a:gd name="T12" fmla="*/ 483 w 500"/>
                        <a:gd name="T13" fmla="*/ 207 h 828"/>
                        <a:gd name="T14" fmla="*/ 396 w 500"/>
                        <a:gd name="T15" fmla="*/ 281 h 828"/>
                        <a:gd name="T16" fmla="*/ 349 w 500"/>
                        <a:gd name="T17" fmla="*/ 414 h 828"/>
                        <a:gd name="T18" fmla="*/ 349 w 500"/>
                        <a:gd name="T19" fmla="*/ 552 h 828"/>
                        <a:gd name="T20" fmla="*/ 384 w 500"/>
                        <a:gd name="T21" fmla="*/ 637 h 828"/>
                        <a:gd name="T22" fmla="*/ 448 w 500"/>
                        <a:gd name="T23" fmla="*/ 695 h 828"/>
                        <a:gd name="T24" fmla="*/ 448 w 500"/>
                        <a:gd name="T25" fmla="*/ 765 h 828"/>
                        <a:gd name="T26" fmla="*/ 419 w 500"/>
                        <a:gd name="T27" fmla="*/ 800 h 828"/>
                        <a:gd name="T28" fmla="*/ 384 w 500"/>
                        <a:gd name="T29" fmla="*/ 816 h 828"/>
                        <a:gd name="T30" fmla="*/ 268 w 500"/>
                        <a:gd name="T31" fmla="*/ 828 h 828"/>
                        <a:gd name="T32" fmla="*/ 163 w 500"/>
                        <a:gd name="T33" fmla="*/ 747 h 828"/>
                        <a:gd name="T34" fmla="*/ 53 w 500"/>
                        <a:gd name="T35" fmla="*/ 574 h 828"/>
                        <a:gd name="T36" fmla="*/ 0 w 500"/>
                        <a:gd name="T37" fmla="*/ 368 h 828"/>
                        <a:gd name="T38" fmla="*/ 140 w 500"/>
                        <a:gd name="T39" fmla="*/ 436 h 828"/>
                        <a:gd name="T40" fmla="*/ 192 w 500"/>
                        <a:gd name="T41" fmla="*/ 436 h 828"/>
                        <a:gd name="T42" fmla="*/ 227 w 500"/>
                        <a:gd name="T43" fmla="*/ 396 h 828"/>
                        <a:gd name="T44" fmla="*/ 251 w 500"/>
                        <a:gd name="T45" fmla="*/ 316 h 828"/>
                        <a:gd name="T46" fmla="*/ 209 w 500"/>
                        <a:gd name="T47" fmla="*/ 293 h 828"/>
                        <a:gd name="T48" fmla="*/ 53 w 500"/>
                        <a:gd name="T49" fmla="*/ 293 h 828"/>
                        <a:gd name="T50" fmla="*/ 18 w 500"/>
                        <a:gd name="T51" fmla="*/ 293 h 828"/>
                        <a:gd name="T52" fmla="*/ 41 w 500"/>
                        <a:gd name="T53" fmla="*/ 173 h 828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500"/>
                        <a:gd name="T82" fmla="*/ 0 h 828"/>
                        <a:gd name="T83" fmla="*/ 500 w 500"/>
                        <a:gd name="T84" fmla="*/ 828 h 828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500" h="828">
                          <a:moveTo>
                            <a:pt x="41" y="173"/>
                          </a:moveTo>
                          <a:lnTo>
                            <a:pt x="163" y="35"/>
                          </a:lnTo>
                          <a:lnTo>
                            <a:pt x="232" y="0"/>
                          </a:lnTo>
                          <a:lnTo>
                            <a:pt x="366" y="5"/>
                          </a:lnTo>
                          <a:lnTo>
                            <a:pt x="488" y="57"/>
                          </a:lnTo>
                          <a:lnTo>
                            <a:pt x="500" y="126"/>
                          </a:lnTo>
                          <a:lnTo>
                            <a:pt x="483" y="207"/>
                          </a:lnTo>
                          <a:lnTo>
                            <a:pt x="396" y="281"/>
                          </a:lnTo>
                          <a:lnTo>
                            <a:pt x="349" y="414"/>
                          </a:lnTo>
                          <a:lnTo>
                            <a:pt x="349" y="552"/>
                          </a:lnTo>
                          <a:lnTo>
                            <a:pt x="384" y="637"/>
                          </a:lnTo>
                          <a:lnTo>
                            <a:pt x="448" y="695"/>
                          </a:lnTo>
                          <a:lnTo>
                            <a:pt x="448" y="765"/>
                          </a:lnTo>
                          <a:lnTo>
                            <a:pt x="419" y="800"/>
                          </a:lnTo>
                          <a:lnTo>
                            <a:pt x="384" y="816"/>
                          </a:lnTo>
                          <a:lnTo>
                            <a:pt x="268" y="828"/>
                          </a:lnTo>
                          <a:lnTo>
                            <a:pt x="163" y="747"/>
                          </a:lnTo>
                          <a:lnTo>
                            <a:pt x="53" y="574"/>
                          </a:lnTo>
                          <a:lnTo>
                            <a:pt x="0" y="368"/>
                          </a:lnTo>
                          <a:lnTo>
                            <a:pt x="140" y="436"/>
                          </a:lnTo>
                          <a:lnTo>
                            <a:pt x="192" y="436"/>
                          </a:lnTo>
                          <a:lnTo>
                            <a:pt x="227" y="396"/>
                          </a:lnTo>
                          <a:lnTo>
                            <a:pt x="251" y="316"/>
                          </a:lnTo>
                          <a:lnTo>
                            <a:pt x="209" y="293"/>
                          </a:lnTo>
                          <a:lnTo>
                            <a:pt x="53" y="293"/>
                          </a:lnTo>
                          <a:lnTo>
                            <a:pt x="18" y="293"/>
                          </a:lnTo>
                          <a:lnTo>
                            <a:pt x="41" y="17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44" name="Freeform 53">
                      <a:extLst>
                        <a:ext uri="{FF2B5EF4-FFF2-40B4-BE49-F238E27FC236}">
                          <a16:creationId xmlns:a16="http://schemas.microsoft.com/office/drawing/2014/main" id="{EE7805B3-2935-4F88-94C0-88E926AAB5F7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50" y="2289"/>
                      <a:ext cx="265" cy="895"/>
                    </a:xfrm>
                    <a:custGeom>
                      <a:avLst/>
                      <a:gdLst>
                        <a:gd name="T0" fmla="*/ 0 w 265"/>
                        <a:gd name="T1" fmla="*/ 75 h 895"/>
                        <a:gd name="T2" fmla="*/ 29 w 265"/>
                        <a:gd name="T3" fmla="*/ 23 h 895"/>
                        <a:gd name="T4" fmla="*/ 83 w 265"/>
                        <a:gd name="T5" fmla="*/ 0 h 895"/>
                        <a:gd name="T6" fmla="*/ 135 w 265"/>
                        <a:gd name="T7" fmla="*/ 5 h 895"/>
                        <a:gd name="T8" fmla="*/ 206 w 265"/>
                        <a:gd name="T9" fmla="*/ 108 h 895"/>
                        <a:gd name="T10" fmla="*/ 265 w 265"/>
                        <a:gd name="T11" fmla="*/ 264 h 895"/>
                        <a:gd name="T12" fmla="*/ 265 w 265"/>
                        <a:gd name="T13" fmla="*/ 384 h 895"/>
                        <a:gd name="T14" fmla="*/ 241 w 265"/>
                        <a:gd name="T15" fmla="*/ 447 h 895"/>
                        <a:gd name="T16" fmla="*/ 118 w 265"/>
                        <a:gd name="T17" fmla="*/ 522 h 895"/>
                        <a:gd name="T18" fmla="*/ 83 w 265"/>
                        <a:gd name="T19" fmla="*/ 573 h 895"/>
                        <a:gd name="T20" fmla="*/ 83 w 265"/>
                        <a:gd name="T21" fmla="*/ 608 h 895"/>
                        <a:gd name="T22" fmla="*/ 123 w 265"/>
                        <a:gd name="T23" fmla="*/ 654 h 895"/>
                        <a:gd name="T24" fmla="*/ 189 w 265"/>
                        <a:gd name="T25" fmla="*/ 723 h 895"/>
                        <a:gd name="T26" fmla="*/ 224 w 265"/>
                        <a:gd name="T27" fmla="*/ 814 h 895"/>
                        <a:gd name="T28" fmla="*/ 212 w 265"/>
                        <a:gd name="T29" fmla="*/ 895 h 895"/>
                        <a:gd name="T30" fmla="*/ 177 w 265"/>
                        <a:gd name="T31" fmla="*/ 877 h 895"/>
                        <a:gd name="T32" fmla="*/ 159 w 265"/>
                        <a:gd name="T33" fmla="*/ 764 h 895"/>
                        <a:gd name="T34" fmla="*/ 101 w 265"/>
                        <a:gd name="T35" fmla="*/ 694 h 895"/>
                        <a:gd name="T36" fmla="*/ 54 w 265"/>
                        <a:gd name="T37" fmla="*/ 676 h 895"/>
                        <a:gd name="T38" fmla="*/ 29 w 265"/>
                        <a:gd name="T39" fmla="*/ 643 h 895"/>
                        <a:gd name="T40" fmla="*/ 29 w 265"/>
                        <a:gd name="T41" fmla="*/ 568 h 895"/>
                        <a:gd name="T42" fmla="*/ 64 w 265"/>
                        <a:gd name="T43" fmla="*/ 505 h 895"/>
                        <a:gd name="T44" fmla="*/ 123 w 265"/>
                        <a:gd name="T45" fmla="*/ 465 h 895"/>
                        <a:gd name="T46" fmla="*/ 212 w 265"/>
                        <a:gd name="T47" fmla="*/ 402 h 895"/>
                        <a:gd name="T48" fmla="*/ 224 w 265"/>
                        <a:gd name="T49" fmla="*/ 327 h 895"/>
                        <a:gd name="T50" fmla="*/ 177 w 265"/>
                        <a:gd name="T51" fmla="*/ 224 h 895"/>
                        <a:gd name="T52" fmla="*/ 101 w 265"/>
                        <a:gd name="T53" fmla="*/ 143 h 895"/>
                        <a:gd name="T54" fmla="*/ 0 w 265"/>
                        <a:gd name="T55" fmla="*/ 75 h 895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65"/>
                        <a:gd name="T85" fmla="*/ 0 h 895"/>
                        <a:gd name="T86" fmla="*/ 265 w 265"/>
                        <a:gd name="T87" fmla="*/ 895 h 895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65" h="895">
                          <a:moveTo>
                            <a:pt x="0" y="75"/>
                          </a:moveTo>
                          <a:lnTo>
                            <a:pt x="29" y="23"/>
                          </a:lnTo>
                          <a:lnTo>
                            <a:pt x="83" y="0"/>
                          </a:lnTo>
                          <a:lnTo>
                            <a:pt x="135" y="5"/>
                          </a:lnTo>
                          <a:lnTo>
                            <a:pt x="206" y="108"/>
                          </a:lnTo>
                          <a:lnTo>
                            <a:pt x="265" y="264"/>
                          </a:lnTo>
                          <a:lnTo>
                            <a:pt x="265" y="384"/>
                          </a:lnTo>
                          <a:lnTo>
                            <a:pt x="241" y="447"/>
                          </a:lnTo>
                          <a:lnTo>
                            <a:pt x="118" y="522"/>
                          </a:lnTo>
                          <a:lnTo>
                            <a:pt x="83" y="573"/>
                          </a:lnTo>
                          <a:lnTo>
                            <a:pt x="83" y="608"/>
                          </a:lnTo>
                          <a:lnTo>
                            <a:pt x="123" y="654"/>
                          </a:lnTo>
                          <a:lnTo>
                            <a:pt x="189" y="723"/>
                          </a:lnTo>
                          <a:lnTo>
                            <a:pt x="224" y="814"/>
                          </a:lnTo>
                          <a:lnTo>
                            <a:pt x="212" y="895"/>
                          </a:lnTo>
                          <a:lnTo>
                            <a:pt x="177" y="877"/>
                          </a:lnTo>
                          <a:lnTo>
                            <a:pt x="159" y="764"/>
                          </a:lnTo>
                          <a:lnTo>
                            <a:pt x="101" y="694"/>
                          </a:lnTo>
                          <a:lnTo>
                            <a:pt x="54" y="676"/>
                          </a:lnTo>
                          <a:lnTo>
                            <a:pt x="29" y="643"/>
                          </a:lnTo>
                          <a:lnTo>
                            <a:pt x="29" y="568"/>
                          </a:lnTo>
                          <a:lnTo>
                            <a:pt x="64" y="505"/>
                          </a:lnTo>
                          <a:lnTo>
                            <a:pt x="123" y="465"/>
                          </a:lnTo>
                          <a:lnTo>
                            <a:pt x="212" y="402"/>
                          </a:lnTo>
                          <a:lnTo>
                            <a:pt x="224" y="327"/>
                          </a:lnTo>
                          <a:lnTo>
                            <a:pt x="177" y="224"/>
                          </a:lnTo>
                          <a:lnTo>
                            <a:pt x="101" y="143"/>
                          </a:lnTo>
                          <a:lnTo>
                            <a:pt x="0" y="7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45" name="Freeform 54">
                      <a:extLst>
                        <a:ext uri="{FF2B5EF4-FFF2-40B4-BE49-F238E27FC236}">
                          <a16:creationId xmlns:a16="http://schemas.microsoft.com/office/drawing/2014/main" id="{16730275-3F08-4385-AA2D-68B007EB6F4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08" y="2238"/>
                      <a:ext cx="520" cy="435"/>
                    </a:xfrm>
                    <a:custGeom>
                      <a:avLst/>
                      <a:gdLst>
                        <a:gd name="T0" fmla="*/ 398 w 520"/>
                        <a:gd name="T1" fmla="*/ 5 h 435"/>
                        <a:gd name="T2" fmla="*/ 485 w 520"/>
                        <a:gd name="T3" fmla="*/ 0 h 435"/>
                        <a:gd name="T4" fmla="*/ 520 w 520"/>
                        <a:gd name="T5" fmla="*/ 35 h 435"/>
                        <a:gd name="T6" fmla="*/ 497 w 520"/>
                        <a:gd name="T7" fmla="*/ 87 h 435"/>
                        <a:gd name="T8" fmla="*/ 428 w 520"/>
                        <a:gd name="T9" fmla="*/ 110 h 435"/>
                        <a:gd name="T10" fmla="*/ 365 w 520"/>
                        <a:gd name="T11" fmla="*/ 110 h 435"/>
                        <a:gd name="T12" fmla="*/ 272 w 520"/>
                        <a:gd name="T13" fmla="*/ 127 h 435"/>
                        <a:gd name="T14" fmla="*/ 168 w 520"/>
                        <a:gd name="T15" fmla="*/ 145 h 435"/>
                        <a:gd name="T16" fmla="*/ 87 w 520"/>
                        <a:gd name="T17" fmla="*/ 180 h 435"/>
                        <a:gd name="T18" fmla="*/ 63 w 520"/>
                        <a:gd name="T19" fmla="*/ 214 h 435"/>
                        <a:gd name="T20" fmla="*/ 70 w 520"/>
                        <a:gd name="T21" fmla="*/ 249 h 435"/>
                        <a:gd name="T22" fmla="*/ 115 w 520"/>
                        <a:gd name="T23" fmla="*/ 296 h 435"/>
                        <a:gd name="T24" fmla="*/ 202 w 520"/>
                        <a:gd name="T25" fmla="*/ 331 h 435"/>
                        <a:gd name="T26" fmla="*/ 306 w 520"/>
                        <a:gd name="T27" fmla="*/ 331 h 435"/>
                        <a:gd name="T28" fmla="*/ 382 w 520"/>
                        <a:gd name="T29" fmla="*/ 331 h 435"/>
                        <a:gd name="T30" fmla="*/ 468 w 520"/>
                        <a:gd name="T31" fmla="*/ 348 h 435"/>
                        <a:gd name="T32" fmla="*/ 450 w 520"/>
                        <a:gd name="T33" fmla="*/ 435 h 435"/>
                        <a:gd name="T34" fmla="*/ 330 w 520"/>
                        <a:gd name="T35" fmla="*/ 401 h 435"/>
                        <a:gd name="T36" fmla="*/ 290 w 520"/>
                        <a:gd name="T37" fmla="*/ 371 h 435"/>
                        <a:gd name="T38" fmla="*/ 208 w 520"/>
                        <a:gd name="T39" fmla="*/ 371 h 435"/>
                        <a:gd name="T40" fmla="*/ 70 w 520"/>
                        <a:gd name="T41" fmla="*/ 336 h 435"/>
                        <a:gd name="T42" fmla="*/ 12 w 520"/>
                        <a:gd name="T43" fmla="*/ 284 h 435"/>
                        <a:gd name="T44" fmla="*/ 0 w 520"/>
                        <a:gd name="T45" fmla="*/ 214 h 435"/>
                        <a:gd name="T46" fmla="*/ 46 w 520"/>
                        <a:gd name="T47" fmla="*/ 145 h 435"/>
                        <a:gd name="T48" fmla="*/ 202 w 520"/>
                        <a:gd name="T49" fmla="*/ 75 h 435"/>
                        <a:gd name="T50" fmla="*/ 340 w 520"/>
                        <a:gd name="T51" fmla="*/ 40 h 435"/>
                        <a:gd name="T52" fmla="*/ 398 w 520"/>
                        <a:gd name="T53" fmla="*/ 5 h 435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520"/>
                        <a:gd name="T82" fmla="*/ 0 h 435"/>
                        <a:gd name="T83" fmla="*/ 520 w 520"/>
                        <a:gd name="T84" fmla="*/ 435 h 435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520" h="435">
                          <a:moveTo>
                            <a:pt x="398" y="5"/>
                          </a:moveTo>
                          <a:lnTo>
                            <a:pt x="485" y="0"/>
                          </a:lnTo>
                          <a:lnTo>
                            <a:pt x="520" y="35"/>
                          </a:lnTo>
                          <a:lnTo>
                            <a:pt x="497" y="87"/>
                          </a:lnTo>
                          <a:lnTo>
                            <a:pt x="428" y="110"/>
                          </a:lnTo>
                          <a:lnTo>
                            <a:pt x="365" y="110"/>
                          </a:lnTo>
                          <a:lnTo>
                            <a:pt x="272" y="127"/>
                          </a:lnTo>
                          <a:lnTo>
                            <a:pt x="168" y="145"/>
                          </a:lnTo>
                          <a:lnTo>
                            <a:pt x="87" y="180"/>
                          </a:lnTo>
                          <a:lnTo>
                            <a:pt x="63" y="214"/>
                          </a:lnTo>
                          <a:lnTo>
                            <a:pt x="70" y="249"/>
                          </a:lnTo>
                          <a:lnTo>
                            <a:pt x="115" y="296"/>
                          </a:lnTo>
                          <a:lnTo>
                            <a:pt x="202" y="331"/>
                          </a:lnTo>
                          <a:lnTo>
                            <a:pt x="306" y="331"/>
                          </a:lnTo>
                          <a:lnTo>
                            <a:pt x="382" y="331"/>
                          </a:lnTo>
                          <a:lnTo>
                            <a:pt x="468" y="348"/>
                          </a:lnTo>
                          <a:lnTo>
                            <a:pt x="450" y="435"/>
                          </a:lnTo>
                          <a:lnTo>
                            <a:pt x="330" y="401"/>
                          </a:lnTo>
                          <a:lnTo>
                            <a:pt x="290" y="371"/>
                          </a:lnTo>
                          <a:lnTo>
                            <a:pt x="208" y="371"/>
                          </a:lnTo>
                          <a:lnTo>
                            <a:pt x="70" y="336"/>
                          </a:lnTo>
                          <a:lnTo>
                            <a:pt x="12" y="284"/>
                          </a:lnTo>
                          <a:lnTo>
                            <a:pt x="0" y="214"/>
                          </a:lnTo>
                          <a:lnTo>
                            <a:pt x="46" y="145"/>
                          </a:lnTo>
                          <a:lnTo>
                            <a:pt x="202" y="75"/>
                          </a:lnTo>
                          <a:lnTo>
                            <a:pt x="340" y="40"/>
                          </a:lnTo>
                          <a:lnTo>
                            <a:pt x="398" y="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46" name="Freeform 55">
                      <a:extLst>
                        <a:ext uri="{FF2B5EF4-FFF2-40B4-BE49-F238E27FC236}">
                          <a16:creationId xmlns:a16="http://schemas.microsoft.com/office/drawing/2014/main" id="{C936D1DB-51E3-42C8-8AE5-CB9438DB058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882" y="2923"/>
                      <a:ext cx="383" cy="1160"/>
                    </a:xfrm>
                    <a:custGeom>
                      <a:avLst/>
                      <a:gdLst>
                        <a:gd name="T0" fmla="*/ 0 w 383"/>
                        <a:gd name="T1" fmla="*/ 0 h 1160"/>
                        <a:gd name="T2" fmla="*/ 99 w 383"/>
                        <a:gd name="T3" fmla="*/ 17 h 1160"/>
                        <a:gd name="T4" fmla="*/ 151 w 383"/>
                        <a:gd name="T5" fmla="*/ 103 h 1160"/>
                        <a:gd name="T6" fmla="*/ 203 w 383"/>
                        <a:gd name="T7" fmla="*/ 257 h 1160"/>
                        <a:gd name="T8" fmla="*/ 226 w 383"/>
                        <a:gd name="T9" fmla="*/ 451 h 1160"/>
                        <a:gd name="T10" fmla="*/ 226 w 383"/>
                        <a:gd name="T11" fmla="*/ 560 h 1160"/>
                        <a:gd name="T12" fmla="*/ 191 w 383"/>
                        <a:gd name="T13" fmla="*/ 696 h 1160"/>
                        <a:gd name="T14" fmla="*/ 134 w 383"/>
                        <a:gd name="T15" fmla="*/ 885 h 1160"/>
                        <a:gd name="T16" fmla="*/ 122 w 383"/>
                        <a:gd name="T17" fmla="*/ 937 h 1160"/>
                        <a:gd name="T18" fmla="*/ 139 w 383"/>
                        <a:gd name="T19" fmla="*/ 965 h 1160"/>
                        <a:gd name="T20" fmla="*/ 261 w 383"/>
                        <a:gd name="T21" fmla="*/ 1006 h 1160"/>
                        <a:gd name="T22" fmla="*/ 383 w 383"/>
                        <a:gd name="T23" fmla="*/ 1086 h 1160"/>
                        <a:gd name="T24" fmla="*/ 378 w 383"/>
                        <a:gd name="T25" fmla="*/ 1119 h 1160"/>
                        <a:gd name="T26" fmla="*/ 290 w 383"/>
                        <a:gd name="T27" fmla="*/ 1160 h 1160"/>
                        <a:gd name="T28" fmla="*/ 256 w 383"/>
                        <a:gd name="T29" fmla="*/ 1142 h 1160"/>
                        <a:gd name="T30" fmla="*/ 191 w 383"/>
                        <a:gd name="T31" fmla="*/ 1057 h 1160"/>
                        <a:gd name="T32" fmla="*/ 116 w 383"/>
                        <a:gd name="T33" fmla="*/ 1016 h 1160"/>
                        <a:gd name="T34" fmla="*/ 34 w 383"/>
                        <a:gd name="T35" fmla="*/ 988 h 1160"/>
                        <a:gd name="T36" fmla="*/ 29 w 383"/>
                        <a:gd name="T37" fmla="*/ 948 h 1160"/>
                        <a:gd name="T38" fmla="*/ 52 w 383"/>
                        <a:gd name="T39" fmla="*/ 868 h 1160"/>
                        <a:gd name="T40" fmla="*/ 116 w 383"/>
                        <a:gd name="T41" fmla="*/ 743 h 1160"/>
                        <a:gd name="T42" fmla="*/ 156 w 383"/>
                        <a:gd name="T43" fmla="*/ 594 h 1160"/>
                        <a:gd name="T44" fmla="*/ 156 w 383"/>
                        <a:gd name="T45" fmla="*/ 423 h 1160"/>
                        <a:gd name="T46" fmla="*/ 122 w 383"/>
                        <a:gd name="T47" fmla="*/ 274 h 1160"/>
                        <a:gd name="T48" fmla="*/ 47 w 383"/>
                        <a:gd name="T49" fmla="*/ 136 h 1160"/>
                        <a:gd name="T50" fmla="*/ 12 w 383"/>
                        <a:gd name="T51" fmla="*/ 63 h 1160"/>
                        <a:gd name="T52" fmla="*/ 0 w 383"/>
                        <a:gd name="T53" fmla="*/ 0 h 1160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383"/>
                        <a:gd name="T82" fmla="*/ 0 h 1160"/>
                        <a:gd name="T83" fmla="*/ 383 w 383"/>
                        <a:gd name="T84" fmla="*/ 1160 h 1160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383" h="1160">
                          <a:moveTo>
                            <a:pt x="0" y="0"/>
                          </a:moveTo>
                          <a:lnTo>
                            <a:pt x="99" y="17"/>
                          </a:lnTo>
                          <a:lnTo>
                            <a:pt x="151" y="103"/>
                          </a:lnTo>
                          <a:lnTo>
                            <a:pt x="203" y="257"/>
                          </a:lnTo>
                          <a:lnTo>
                            <a:pt x="226" y="451"/>
                          </a:lnTo>
                          <a:lnTo>
                            <a:pt x="226" y="560"/>
                          </a:lnTo>
                          <a:lnTo>
                            <a:pt x="191" y="696"/>
                          </a:lnTo>
                          <a:lnTo>
                            <a:pt x="134" y="885"/>
                          </a:lnTo>
                          <a:lnTo>
                            <a:pt x="122" y="937"/>
                          </a:lnTo>
                          <a:lnTo>
                            <a:pt x="139" y="965"/>
                          </a:lnTo>
                          <a:lnTo>
                            <a:pt x="261" y="1006"/>
                          </a:lnTo>
                          <a:lnTo>
                            <a:pt x="383" y="1086"/>
                          </a:lnTo>
                          <a:lnTo>
                            <a:pt x="378" y="1119"/>
                          </a:lnTo>
                          <a:lnTo>
                            <a:pt x="290" y="1160"/>
                          </a:lnTo>
                          <a:lnTo>
                            <a:pt x="256" y="1142"/>
                          </a:lnTo>
                          <a:lnTo>
                            <a:pt x="191" y="1057"/>
                          </a:lnTo>
                          <a:lnTo>
                            <a:pt x="116" y="1016"/>
                          </a:lnTo>
                          <a:lnTo>
                            <a:pt x="34" y="988"/>
                          </a:lnTo>
                          <a:lnTo>
                            <a:pt x="29" y="948"/>
                          </a:lnTo>
                          <a:lnTo>
                            <a:pt x="52" y="868"/>
                          </a:lnTo>
                          <a:lnTo>
                            <a:pt x="116" y="743"/>
                          </a:lnTo>
                          <a:lnTo>
                            <a:pt x="156" y="594"/>
                          </a:lnTo>
                          <a:lnTo>
                            <a:pt x="156" y="423"/>
                          </a:lnTo>
                          <a:lnTo>
                            <a:pt x="122" y="274"/>
                          </a:lnTo>
                          <a:lnTo>
                            <a:pt x="47" y="136"/>
                          </a:lnTo>
                          <a:lnTo>
                            <a:pt x="12" y="6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547" name="Freeform 56">
                      <a:extLst>
                        <a:ext uri="{FF2B5EF4-FFF2-40B4-BE49-F238E27FC236}">
                          <a16:creationId xmlns:a16="http://schemas.microsoft.com/office/drawing/2014/main" id="{F8C3F733-B0DB-45FA-A356-0E6DF6178E70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3" y="2919"/>
                      <a:ext cx="461" cy="1027"/>
                    </a:xfrm>
                    <a:custGeom>
                      <a:avLst/>
                      <a:gdLst>
                        <a:gd name="T0" fmla="*/ 421 w 461"/>
                        <a:gd name="T1" fmla="*/ 0 h 1027"/>
                        <a:gd name="T2" fmla="*/ 449 w 461"/>
                        <a:gd name="T3" fmla="*/ 22 h 1027"/>
                        <a:gd name="T4" fmla="*/ 461 w 461"/>
                        <a:gd name="T5" fmla="*/ 91 h 1027"/>
                        <a:gd name="T6" fmla="*/ 439 w 461"/>
                        <a:gd name="T7" fmla="*/ 159 h 1027"/>
                        <a:gd name="T8" fmla="*/ 380 w 461"/>
                        <a:gd name="T9" fmla="*/ 245 h 1027"/>
                        <a:gd name="T10" fmla="*/ 315 w 461"/>
                        <a:gd name="T11" fmla="*/ 348 h 1027"/>
                        <a:gd name="T12" fmla="*/ 293 w 461"/>
                        <a:gd name="T13" fmla="*/ 462 h 1027"/>
                        <a:gd name="T14" fmla="*/ 310 w 461"/>
                        <a:gd name="T15" fmla="*/ 645 h 1027"/>
                        <a:gd name="T16" fmla="*/ 350 w 461"/>
                        <a:gd name="T17" fmla="*/ 868 h 1027"/>
                        <a:gd name="T18" fmla="*/ 380 w 461"/>
                        <a:gd name="T19" fmla="*/ 959 h 1027"/>
                        <a:gd name="T20" fmla="*/ 368 w 461"/>
                        <a:gd name="T21" fmla="*/ 987 h 1027"/>
                        <a:gd name="T22" fmla="*/ 298 w 461"/>
                        <a:gd name="T23" fmla="*/ 992 h 1027"/>
                        <a:gd name="T24" fmla="*/ 211 w 461"/>
                        <a:gd name="T25" fmla="*/ 969 h 1027"/>
                        <a:gd name="T26" fmla="*/ 134 w 461"/>
                        <a:gd name="T27" fmla="*/ 1004 h 1027"/>
                        <a:gd name="T28" fmla="*/ 87 w 461"/>
                        <a:gd name="T29" fmla="*/ 1027 h 1027"/>
                        <a:gd name="T30" fmla="*/ 53 w 461"/>
                        <a:gd name="T31" fmla="*/ 1022 h 1027"/>
                        <a:gd name="T32" fmla="*/ 0 w 461"/>
                        <a:gd name="T33" fmla="*/ 959 h 1027"/>
                        <a:gd name="T34" fmla="*/ 53 w 461"/>
                        <a:gd name="T35" fmla="*/ 936 h 1027"/>
                        <a:gd name="T36" fmla="*/ 187 w 461"/>
                        <a:gd name="T37" fmla="*/ 908 h 1027"/>
                        <a:gd name="T38" fmla="*/ 263 w 461"/>
                        <a:gd name="T39" fmla="*/ 936 h 1027"/>
                        <a:gd name="T40" fmla="*/ 315 w 461"/>
                        <a:gd name="T41" fmla="*/ 936 h 1027"/>
                        <a:gd name="T42" fmla="*/ 310 w 461"/>
                        <a:gd name="T43" fmla="*/ 890 h 1027"/>
                        <a:gd name="T44" fmla="*/ 258 w 461"/>
                        <a:gd name="T45" fmla="*/ 616 h 1027"/>
                        <a:gd name="T46" fmla="*/ 222 w 461"/>
                        <a:gd name="T47" fmla="*/ 456 h 1027"/>
                        <a:gd name="T48" fmla="*/ 228 w 461"/>
                        <a:gd name="T49" fmla="*/ 376 h 1027"/>
                        <a:gd name="T50" fmla="*/ 280 w 461"/>
                        <a:gd name="T51" fmla="*/ 227 h 1027"/>
                        <a:gd name="T52" fmla="*/ 333 w 461"/>
                        <a:gd name="T53" fmla="*/ 91 h 1027"/>
                        <a:gd name="T54" fmla="*/ 421 w 461"/>
                        <a:gd name="T55" fmla="*/ 0 h 1027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461"/>
                        <a:gd name="T85" fmla="*/ 0 h 1027"/>
                        <a:gd name="T86" fmla="*/ 461 w 461"/>
                        <a:gd name="T87" fmla="*/ 1027 h 1027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461" h="1027">
                          <a:moveTo>
                            <a:pt x="421" y="0"/>
                          </a:moveTo>
                          <a:lnTo>
                            <a:pt x="449" y="22"/>
                          </a:lnTo>
                          <a:lnTo>
                            <a:pt x="461" y="91"/>
                          </a:lnTo>
                          <a:lnTo>
                            <a:pt x="439" y="159"/>
                          </a:lnTo>
                          <a:lnTo>
                            <a:pt x="380" y="245"/>
                          </a:lnTo>
                          <a:lnTo>
                            <a:pt x="315" y="348"/>
                          </a:lnTo>
                          <a:lnTo>
                            <a:pt x="293" y="462"/>
                          </a:lnTo>
                          <a:lnTo>
                            <a:pt x="310" y="645"/>
                          </a:lnTo>
                          <a:lnTo>
                            <a:pt x="350" y="868"/>
                          </a:lnTo>
                          <a:lnTo>
                            <a:pt x="380" y="959"/>
                          </a:lnTo>
                          <a:lnTo>
                            <a:pt x="368" y="987"/>
                          </a:lnTo>
                          <a:lnTo>
                            <a:pt x="298" y="992"/>
                          </a:lnTo>
                          <a:lnTo>
                            <a:pt x="211" y="969"/>
                          </a:lnTo>
                          <a:lnTo>
                            <a:pt x="134" y="1004"/>
                          </a:lnTo>
                          <a:lnTo>
                            <a:pt x="87" y="1027"/>
                          </a:lnTo>
                          <a:lnTo>
                            <a:pt x="53" y="1022"/>
                          </a:lnTo>
                          <a:lnTo>
                            <a:pt x="0" y="959"/>
                          </a:lnTo>
                          <a:lnTo>
                            <a:pt x="53" y="936"/>
                          </a:lnTo>
                          <a:lnTo>
                            <a:pt x="187" y="908"/>
                          </a:lnTo>
                          <a:lnTo>
                            <a:pt x="263" y="936"/>
                          </a:lnTo>
                          <a:lnTo>
                            <a:pt x="315" y="936"/>
                          </a:lnTo>
                          <a:lnTo>
                            <a:pt x="310" y="890"/>
                          </a:lnTo>
                          <a:lnTo>
                            <a:pt x="258" y="616"/>
                          </a:lnTo>
                          <a:lnTo>
                            <a:pt x="222" y="456"/>
                          </a:lnTo>
                          <a:lnTo>
                            <a:pt x="228" y="376"/>
                          </a:lnTo>
                          <a:lnTo>
                            <a:pt x="280" y="227"/>
                          </a:lnTo>
                          <a:lnTo>
                            <a:pt x="333" y="91"/>
                          </a:lnTo>
                          <a:lnTo>
                            <a:pt x="421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35" name="Freeform 57">
                    <a:extLst>
                      <a:ext uri="{FF2B5EF4-FFF2-40B4-BE49-F238E27FC236}">
                        <a16:creationId xmlns:a16="http://schemas.microsoft.com/office/drawing/2014/main" id="{3316F0A8-5BD9-49FC-96C0-668EE99159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26" y="1540"/>
                    <a:ext cx="827" cy="563"/>
                  </a:xfrm>
                  <a:custGeom>
                    <a:avLst/>
                    <a:gdLst>
                      <a:gd name="T0" fmla="*/ 0 w 827"/>
                      <a:gd name="T1" fmla="*/ 139 h 563"/>
                      <a:gd name="T2" fmla="*/ 108 w 827"/>
                      <a:gd name="T3" fmla="*/ 18 h 563"/>
                      <a:gd name="T4" fmla="*/ 160 w 827"/>
                      <a:gd name="T5" fmla="*/ 75 h 563"/>
                      <a:gd name="T6" fmla="*/ 213 w 827"/>
                      <a:gd name="T7" fmla="*/ 110 h 563"/>
                      <a:gd name="T8" fmla="*/ 269 w 827"/>
                      <a:gd name="T9" fmla="*/ 110 h 563"/>
                      <a:gd name="T10" fmla="*/ 327 w 827"/>
                      <a:gd name="T11" fmla="*/ 52 h 563"/>
                      <a:gd name="T12" fmla="*/ 396 w 827"/>
                      <a:gd name="T13" fmla="*/ 5 h 563"/>
                      <a:gd name="T14" fmla="*/ 477 w 827"/>
                      <a:gd name="T15" fmla="*/ 0 h 563"/>
                      <a:gd name="T16" fmla="*/ 563 w 827"/>
                      <a:gd name="T17" fmla="*/ 35 h 563"/>
                      <a:gd name="T18" fmla="*/ 620 w 827"/>
                      <a:gd name="T19" fmla="*/ 87 h 563"/>
                      <a:gd name="T20" fmla="*/ 648 w 827"/>
                      <a:gd name="T21" fmla="*/ 157 h 563"/>
                      <a:gd name="T22" fmla="*/ 654 w 827"/>
                      <a:gd name="T23" fmla="*/ 249 h 563"/>
                      <a:gd name="T24" fmla="*/ 671 w 827"/>
                      <a:gd name="T25" fmla="*/ 331 h 563"/>
                      <a:gd name="T26" fmla="*/ 718 w 827"/>
                      <a:gd name="T27" fmla="*/ 371 h 563"/>
                      <a:gd name="T28" fmla="*/ 774 w 827"/>
                      <a:gd name="T29" fmla="*/ 389 h 563"/>
                      <a:gd name="T30" fmla="*/ 827 w 827"/>
                      <a:gd name="T31" fmla="*/ 401 h 563"/>
                      <a:gd name="T32" fmla="*/ 786 w 827"/>
                      <a:gd name="T33" fmla="*/ 563 h 563"/>
                      <a:gd name="T34" fmla="*/ 654 w 827"/>
                      <a:gd name="T35" fmla="*/ 540 h 563"/>
                      <a:gd name="T36" fmla="*/ 517 w 827"/>
                      <a:gd name="T37" fmla="*/ 493 h 563"/>
                      <a:gd name="T38" fmla="*/ 407 w 827"/>
                      <a:gd name="T39" fmla="*/ 441 h 563"/>
                      <a:gd name="T40" fmla="*/ 286 w 827"/>
                      <a:gd name="T41" fmla="*/ 389 h 563"/>
                      <a:gd name="T42" fmla="*/ 160 w 827"/>
                      <a:gd name="T43" fmla="*/ 331 h 563"/>
                      <a:gd name="T44" fmla="*/ 57 w 827"/>
                      <a:gd name="T45" fmla="*/ 209 h 563"/>
                      <a:gd name="T46" fmla="*/ 0 w 827"/>
                      <a:gd name="T47" fmla="*/ 139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6" name="Freeform 58">
                    <a:extLst>
                      <a:ext uri="{FF2B5EF4-FFF2-40B4-BE49-F238E27FC236}">
                        <a16:creationId xmlns:a16="http://schemas.microsoft.com/office/drawing/2014/main" id="{63931614-591A-4089-B46B-A0FC1C7506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14" y="1513"/>
                    <a:ext cx="856" cy="606"/>
                  </a:xfrm>
                  <a:custGeom>
                    <a:avLst/>
                    <a:gdLst>
                      <a:gd name="T0" fmla="*/ 75 w 856"/>
                      <a:gd name="T1" fmla="*/ 266 h 606"/>
                      <a:gd name="T2" fmla="*/ 172 w 856"/>
                      <a:gd name="T3" fmla="*/ 363 h 606"/>
                      <a:gd name="T4" fmla="*/ 304 w 856"/>
                      <a:gd name="T5" fmla="*/ 428 h 606"/>
                      <a:gd name="T6" fmla="*/ 489 w 856"/>
                      <a:gd name="T7" fmla="*/ 513 h 606"/>
                      <a:gd name="T8" fmla="*/ 615 w 856"/>
                      <a:gd name="T9" fmla="*/ 566 h 606"/>
                      <a:gd name="T10" fmla="*/ 816 w 856"/>
                      <a:gd name="T11" fmla="*/ 606 h 606"/>
                      <a:gd name="T12" fmla="*/ 856 w 856"/>
                      <a:gd name="T13" fmla="*/ 393 h 606"/>
                      <a:gd name="T14" fmla="*/ 804 w 856"/>
                      <a:gd name="T15" fmla="*/ 393 h 606"/>
                      <a:gd name="T16" fmla="*/ 753 w 856"/>
                      <a:gd name="T17" fmla="*/ 363 h 606"/>
                      <a:gd name="T18" fmla="*/ 695 w 856"/>
                      <a:gd name="T19" fmla="*/ 323 h 606"/>
                      <a:gd name="T20" fmla="*/ 695 w 856"/>
                      <a:gd name="T21" fmla="*/ 243 h 606"/>
                      <a:gd name="T22" fmla="*/ 660 w 856"/>
                      <a:gd name="T23" fmla="*/ 116 h 606"/>
                      <a:gd name="T24" fmla="*/ 597 w 856"/>
                      <a:gd name="T25" fmla="*/ 46 h 606"/>
                      <a:gd name="T26" fmla="*/ 505 w 856"/>
                      <a:gd name="T27" fmla="*/ 0 h 606"/>
                      <a:gd name="T28" fmla="*/ 391 w 856"/>
                      <a:gd name="T29" fmla="*/ 12 h 606"/>
                      <a:gd name="T30" fmla="*/ 321 w 856"/>
                      <a:gd name="T31" fmla="*/ 53 h 606"/>
                      <a:gd name="T32" fmla="*/ 286 w 856"/>
                      <a:gd name="T33" fmla="*/ 98 h 606"/>
                      <a:gd name="T34" fmla="*/ 253 w 856"/>
                      <a:gd name="T35" fmla="*/ 121 h 606"/>
                      <a:gd name="T36" fmla="*/ 218 w 856"/>
                      <a:gd name="T37" fmla="*/ 116 h 606"/>
                      <a:gd name="T38" fmla="*/ 166 w 856"/>
                      <a:gd name="T39" fmla="*/ 63 h 606"/>
                      <a:gd name="T40" fmla="*/ 132 w 856"/>
                      <a:gd name="T41" fmla="*/ 0 h 606"/>
                      <a:gd name="T42" fmla="*/ 103 w 856"/>
                      <a:gd name="T43" fmla="*/ 30 h 606"/>
                      <a:gd name="T44" fmla="*/ 0 w 856"/>
                      <a:gd name="T45" fmla="*/ 150 h 606"/>
                      <a:gd name="T46" fmla="*/ 5 w 856"/>
                      <a:gd name="T47" fmla="*/ 178 h 606"/>
                      <a:gd name="T48" fmla="*/ 17 w 856"/>
                      <a:gd name="T49" fmla="*/ 191 h 606"/>
                      <a:gd name="T50" fmla="*/ 120 w 856"/>
                      <a:gd name="T51" fmla="*/ 81 h 606"/>
                      <a:gd name="T52" fmla="*/ 172 w 856"/>
                      <a:gd name="T53" fmla="*/ 133 h 606"/>
                      <a:gd name="T54" fmla="*/ 206 w 856"/>
                      <a:gd name="T55" fmla="*/ 168 h 606"/>
                      <a:gd name="T56" fmla="*/ 253 w 856"/>
                      <a:gd name="T57" fmla="*/ 168 h 606"/>
                      <a:gd name="T58" fmla="*/ 286 w 856"/>
                      <a:gd name="T59" fmla="*/ 156 h 606"/>
                      <a:gd name="T60" fmla="*/ 339 w 856"/>
                      <a:gd name="T61" fmla="*/ 116 h 606"/>
                      <a:gd name="T62" fmla="*/ 367 w 856"/>
                      <a:gd name="T63" fmla="*/ 70 h 606"/>
                      <a:gd name="T64" fmla="*/ 442 w 856"/>
                      <a:gd name="T65" fmla="*/ 46 h 606"/>
                      <a:gd name="T66" fmla="*/ 505 w 856"/>
                      <a:gd name="T67" fmla="*/ 53 h 606"/>
                      <a:gd name="T68" fmla="*/ 562 w 856"/>
                      <a:gd name="T69" fmla="*/ 87 h 606"/>
                      <a:gd name="T70" fmla="*/ 615 w 856"/>
                      <a:gd name="T71" fmla="*/ 138 h 606"/>
                      <a:gd name="T72" fmla="*/ 643 w 856"/>
                      <a:gd name="T73" fmla="*/ 203 h 606"/>
                      <a:gd name="T74" fmla="*/ 643 w 856"/>
                      <a:gd name="T75" fmla="*/ 260 h 606"/>
                      <a:gd name="T76" fmla="*/ 643 w 856"/>
                      <a:gd name="T77" fmla="*/ 323 h 606"/>
                      <a:gd name="T78" fmla="*/ 666 w 856"/>
                      <a:gd name="T79" fmla="*/ 375 h 606"/>
                      <a:gd name="T80" fmla="*/ 730 w 856"/>
                      <a:gd name="T81" fmla="*/ 410 h 606"/>
                      <a:gd name="T82" fmla="*/ 804 w 856"/>
                      <a:gd name="T83" fmla="*/ 444 h 606"/>
                      <a:gd name="T84" fmla="*/ 770 w 856"/>
                      <a:gd name="T85" fmla="*/ 554 h 606"/>
                      <a:gd name="T86" fmla="*/ 580 w 856"/>
                      <a:gd name="T87" fmla="*/ 503 h 606"/>
                      <a:gd name="T88" fmla="*/ 454 w 856"/>
                      <a:gd name="T89" fmla="*/ 450 h 606"/>
                      <a:gd name="T90" fmla="*/ 339 w 856"/>
                      <a:gd name="T91" fmla="*/ 416 h 606"/>
                      <a:gd name="T92" fmla="*/ 241 w 856"/>
                      <a:gd name="T93" fmla="*/ 363 h 606"/>
                      <a:gd name="T94" fmla="*/ 120 w 856"/>
                      <a:gd name="T95" fmla="*/ 266 h 606"/>
                      <a:gd name="T96" fmla="*/ 34 w 856"/>
                      <a:gd name="T97" fmla="*/ 173 h 606"/>
                      <a:gd name="T98" fmla="*/ 22 w 856"/>
                      <a:gd name="T99" fmla="*/ 185 h 606"/>
                      <a:gd name="T100" fmla="*/ 75 w 856"/>
                      <a:gd name="T101" fmla="*/ 266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37" name="Oval 59">
                    <a:extLst>
                      <a:ext uri="{FF2B5EF4-FFF2-40B4-BE49-F238E27FC236}">
                        <a16:creationId xmlns:a16="http://schemas.microsoft.com/office/drawing/2014/main" id="{1BC0B867-F927-4E58-81DB-A00C27AB40AF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7313060">
                    <a:off x="2791" y="1887"/>
                    <a:ext cx="141" cy="50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538" name="Oval 60">
                    <a:extLst>
                      <a:ext uri="{FF2B5EF4-FFF2-40B4-BE49-F238E27FC236}">
                        <a16:creationId xmlns:a16="http://schemas.microsoft.com/office/drawing/2014/main" id="{49127355-64C9-443E-B7FD-749825FA2B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7313060">
                    <a:off x="2810" y="1913"/>
                    <a:ext cx="81" cy="19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539" name="Oval 61">
                    <a:extLst>
                      <a:ext uri="{FF2B5EF4-FFF2-40B4-BE49-F238E27FC236}">
                        <a16:creationId xmlns:a16="http://schemas.microsoft.com/office/drawing/2014/main" id="{B7A14761-BD17-49DA-8887-415D04009A7E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7313060">
                    <a:off x="2741" y="1887"/>
                    <a:ext cx="141" cy="50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540" name="Oval 62">
                    <a:extLst>
                      <a:ext uri="{FF2B5EF4-FFF2-40B4-BE49-F238E27FC236}">
                        <a16:creationId xmlns:a16="http://schemas.microsoft.com/office/drawing/2014/main" id="{8DC83BFA-7C8F-4F29-9482-5FE975BA656B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7313060">
                    <a:off x="2760" y="1913"/>
                    <a:ext cx="81" cy="19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541" name="Oval 63">
                    <a:extLst>
                      <a:ext uri="{FF2B5EF4-FFF2-40B4-BE49-F238E27FC236}">
                        <a16:creationId xmlns:a16="http://schemas.microsoft.com/office/drawing/2014/main" id="{C46750F3-74B8-4194-BFB5-117B50D49852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87" y="2089"/>
                    <a:ext cx="198" cy="85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400" i="0"/>
                  </a:p>
                </p:txBody>
              </p:sp>
            </p:grpSp>
          </p:grpSp>
        </p:grpSp>
        <p:grpSp>
          <p:nvGrpSpPr>
            <p:cNvPr id="116737" name="Group 116736">
              <a:extLst>
                <a:ext uri="{FF2B5EF4-FFF2-40B4-BE49-F238E27FC236}">
                  <a16:creationId xmlns:a16="http://schemas.microsoft.com/office/drawing/2014/main" id="{372FC6C5-C418-4483-BFFC-5D4CD1E6CD5A}"/>
                </a:ext>
              </a:extLst>
            </p:cNvPr>
            <p:cNvGrpSpPr/>
            <p:nvPr/>
          </p:nvGrpSpPr>
          <p:grpSpPr>
            <a:xfrm>
              <a:off x="2425700" y="3035300"/>
              <a:ext cx="1701644" cy="1648719"/>
              <a:chOff x="2425700" y="3035300"/>
              <a:chExt cx="1701644" cy="1648719"/>
            </a:xfrm>
          </p:grpSpPr>
          <p:sp>
            <p:nvSpPr>
              <p:cNvPr id="413" name="Rectangle 3">
                <a:extLst>
                  <a:ext uri="{FF2B5EF4-FFF2-40B4-BE49-F238E27FC236}">
                    <a16:creationId xmlns:a16="http://schemas.microsoft.com/office/drawing/2014/main" id="{73623987-464E-4F3B-B074-EFEC641B9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300" y="3301999"/>
                <a:ext cx="1473044" cy="1312743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grpSp>
            <p:nvGrpSpPr>
              <p:cNvPr id="282" name="Group 281">
                <a:extLst>
                  <a:ext uri="{FF2B5EF4-FFF2-40B4-BE49-F238E27FC236}">
                    <a16:creationId xmlns:a16="http://schemas.microsoft.com/office/drawing/2014/main" id="{04C4E66B-828E-44F6-BB32-F27A47468A3D}"/>
                  </a:ext>
                </a:extLst>
              </p:cNvPr>
              <p:cNvGrpSpPr/>
              <p:nvPr/>
            </p:nvGrpSpPr>
            <p:grpSpPr>
              <a:xfrm>
                <a:off x="2660530" y="3268247"/>
                <a:ext cx="965106" cy="1415772"/>
                <a:chOff x="5410200" y="609600"/>
                <a:chExt cx="965106" cy="1415772"/>
              </a:xfrm>
            </p:grpSpPr>
            <p:sp>
              <p:nvSpPr>
                <p:cNvPr id="283" name="Text Box 4">
                  <a:extLst>
                    <a:ext uri="{FF2B5EF4-FFF2-40B4-BE49-F238E27FC236}">
                      <a16:creationId xmlns:a16="http://schemas.microsoft.com/office/drawing/2014/main" id="{A3F6994F-3D6C-4ED7-A4E5-90D1BDCB5D6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10200" y="609600"/>
                  <a:ext cx="792205" cy="14157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left  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 err="1"/>
                    <a:t>sortedL</a:t>
                  </a:r>
                  <a:endParaRPr lang="en-US" altLang="en-US" sz="1400" i="0" dirty="0"/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right      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 err="1"/>
                    <a:t>sortedR</a:t>
                  </a:r>
                  <a:endParaRPr lang="en-US" altLang="en-US" sz="1800" i="0" dirty="0"/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sorted  </a:t>
                  </a:r>
                </a:p>
              </p:txBody>
            </p:sp>
            <p:sp>
              <p:nvSpPr>
                <p:cNvPr id="284" name="Text Box 4">
                  <a:extLst>
                    <a:ext uri="{FF2B5EF4-FFF2-40B4-BE49-F238E27FC236}">
                      <a16:creationId xmlns:a16="http://schemas.microsoft.com/office/drawing/2014/main" id="{2B9066B1-DB60-4916-A56C-B1F4A3F2B3E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89650" y="614740"/>
                  <a:ext cx="285656" cy="138499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</p:txBody>
            </p:sp>
          </p:grpSp>
          <p:sp>
            <p:nvSpPr>
              <p:cNvPr id="285" name="Text Box 31">
                <a:extLst>
                  <a:ext uri="{FF2B5EF4-FFF2-40B4-BE49-F238E27FC236}">
                    <a16:creationId xmlns:a16="http://schemas.microsoft.com/office/drawing/2014/main" id="{262F1F36-4353-4A26-A8CC-F73ACBFFB5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18355" y="32555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98,52</a:t>
                </a:r>
                <a:endParaRPr lang="en-CA" altLang="en-US" sz="1400" i="0" dirty="0"/>
              </a:p>
            </p:txBody>
          </p:sp>
          <p:sp>
            <p:nvSpPr>
              <p:cNvPr id="286" name="Text Box 31">
                <a:extLst>
                  <a:ext uri="{FF2B5EF4-FFF2-40B4-BE49-F238E27FC236}">
                    <a16:creationId xmlns:a16="http://schemas.microsoft.com/office/drawing/2014/main" id="{3D4AF87C-4FDC-40DC-B61C-C6F1F2D4D2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24129" y="34925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98</a:t>
                </a:r>
                <a:endParaRPr lang="en-CA" altLang="en-US" sz="1400" i="0" dirty="0"/>
              </a:p>
            </p:txBody>
          </p:sp>
          <p:sp>
            <p:nvSpPr>
              <p:cNvPr id="287" name="Rectangle 286">
                <a:extLst>
                  <a:ext uri="{FF2B5EF4-FFF2-40B4-BE49-F238E27FC236}">
                    <a16:creationId xmlns:a16="http://schemas.microsoft.com/office/drawing/2014/main" id="{579D40C2-2FDA-48A9-8483-974C281B1694}"/>
                  </a:ext>
                </a:extLst>
              </p:cNvPr>
              <p:cNvSpPr/>
              <p:nvPr/>
            </p:nvSpPr>
            <p:spPr>
              <a:xfrm>
                <a:off x="3524129" y="3704054"/>
                <a:ext cx="36420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98</a:t>
                </a:r>
                <a:endParaRPr lang="en-CA" altLang="en-US" sz="1400" i="0" dirty="0"/>
              </a:p>
            </p:txBody>
          </p:sp>
          <p:sp>
            <p:nvSpPr>
              <p:cNvPr id="288" name="Rectangle 287">
                <a:extLst>
                  <a:ext uri="{FF2B5EF4-FFF2-40B4-BE49-F238E27FC236}">
                    <a16:creationId xmlns:a16="http://schemas.microsoft.com/office/drawing/2014/main" id="{F509738D-39BC-4030-8711-D9257495EFDD}"/>
                  </a:ext>
                </a:extLst>
              </p:cNvPr>
              <p:cNvSpPr/>
              <p:nvPr/>
            </p:nvSpPr>
            <p:spPr>
              <a:xfrm>
                <a:off x="3524128" y="4330700"/>
                <a:ext cx="58862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52,98</a:t>
                </a:r>
                <a:endParaRPr lang="en-CA" altLang="en-US" sz="1400" i="0" dirty="0"/>
              </a:p>
            </p:txBody>
          </p:sp>
          <p:sp>
            <p:nvSpPr>
              <p:cNvPr id="289" name="Text Box 31">
                <a:extLst>
                  <a:ext uri="{FF2B5EF4-FFF2-40B4-BE49-F238E27FC236}">
                    <a16:creationId xmlns:a16="http://schemas.microsoft.com/office/drawing/2014/main" id="{9B22C394-BE28-4DAF-8C4E-D9C85D984F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54292" y="38735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52</a:t>
                </a:r>
                <a:endParaRPr lang="en-CA" altLang="en-US" sz="1400" i="0" dirty="0"/>
              </a:p>
            </p:txBody>
          </p:sp>
          <p:sp>
            <p:nvSpPr>
              <p:cNvPr id="290" name="Text Box 31">
                <a:extLst>
                  <a:ext uri="{FF2B5EF4-FFF2-40B4-BE49-F238E27FC236}">
                    <a16:creationId xmlns:a16="http://schemas.microsoft.com/office/drawing/2014/main" id="{3705AF25-43A8-4621-96A7-9C93F4503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3142" y="41148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52</a:t>
                </a:r>
                <a:endParaRPr lang="en-CA" altLang="en-US" sz="1400" i="0" dirty="0"/>
              </a:p>
            </p:txBody>
          </p:sp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69DDFC88-D3AE-499F-ACB1-E2F65C053E79}"/>
                  </a:ext>
                </a:extLst>
              </p:cNvPr>
              <p:cNvCxnSpPr>
                <a:cxnSpLocks/>
                <a:endCxn id="284" idx="0"/>
              </p:cNvCxnSpPr>
              <p:nvPr/>
            </p:nvCxnSpPr>
            <p:spPr bwMode="auto">
              <a:xfrm>
                <a:off x="2825240" y="3035300"/>
                <a:ext cx="657568" cy="238087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48" name="Group 49">
                <a:extLst>
                  <a:ext uri="{FF2B5EF4-FFF2-40B4-BE49-F238E27FC236}">
                    <a16:creationId xmlns:a16="http://schemas.microsoft.com/office/drawing/2014/main" id="{6FD9A0F6-670E-4102-AE31-BA098C3115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2425700" y="3763546"/>
                <a:ext cx="214882" cy="452854"/>
                <a:chOff x="2308" y="1513"/>
                <a:chExt cx="1162" cy="2570"/>
              </a:xfrm>
            </p:grpSpPr>
            <p:grpSp>
              <p:nvGrpSpPr>
                <p:cNvPr id="549" name="Group 50">
                  <a:extLst>
                    <a:ext uri="{FF2B5EF4-FFF2-40B4-BE49-F238E27FC236}">
                      <a16:creationId xmlns:a16="http://schemas.microsoft.com/office/drawing/2014/main" id="{2AACC7A6-A245-4B2E-9963-CBE59E58650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557" name="Freeform 51">
                    <a:extLst>
                      <a:ext uri="{FF2B5EF4-FFF2-40B4-BE49-F238E27FC236}">
                        <a16:creationId xmlns:a16="http://schemas.microsoft.com/office/drawing/2014/main" id="{45B3FE35-B790-4368-82B6-77AAA364EA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8" name="Freeform 52">
                    <a:extLst>
                      <a:ext uri="{FF2B5EF4-FFF2-40B4-BE49-F238E27FC236}">
                        <a16:creationId xmlns:a16="http://schemas.microsoft.com/office/drawing/2014/main" id="{32C6E50F-7FAD-4B86-9D71-2259DCBA50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59" name="Freeform 53">
                    <a:extLst>
                      <a:ext uri="{FF2B5EF4-FFF2-40B4-BE49-F238E27FC236}">
                        <a16:creationId xmlns:a16="http://schemas.microsoft.com/office/drawing/2014/main" id="{4B309F8A-2812-4CEA-9146-F3A9882FE78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0" name="Freeform 54">
                    <a:extLst>
                      <a:ext uri="{FF2B5EF4-FFF2-40B4-BE49-F238E27FC236}">
                        <a16:creationId xmlns:a16="http://schemas.microsoft.com/office/drawing/2014/main" id="{EED4C372-0BE0-416B-9D1B-37302DE26D3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1" name="Freeform 55">
                    <a:extLst>
                      <a:ext uri="{FF2B5EF4-FFF2-40B4-BE49-F238E27FC236}">
                        <a16:creationId xmlns:a16="http://schemas.microsoft.com/office/drawing/2014/main" id="{82553015-27D5-407F-A4B3-80C94A5AA37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62" name="Freeform 56">
                    <a:extLst>
                      <a:ext uri="{FF2B5EF4-FFF2-40B4-BE49-F238E27FC236}">
                        <a16:creationId xmlns:a16="http://schemas.microsoft.com/office/drawing/2014/main" id="{13B9CDC3-B5BF-483F-B135-3B054192649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50" name="Freeform 57">
                  <a:extLst>
                    <a:ext uri="{FF2B5EF4-FFF2-40B4-BE49-F238E27FC236}">
                      <a16:creationId xmlns:a16="http://schemas.microsoft.com/office/drawing/2014/main" id="{CD4CBF50-F329-4F62-B73A-3BBF78B3C8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1" name="Freeform 58">
                  <a:extLst>
                    <a:ext uri="{FF2B5EF4-FFF2-40B4-BE49-F238E27FC236}">
                      <a16:creationId xmlns:a16="http://schemas.microsoft.com/office/drawing/2014/main" id="{3D15C8F8-376E-44FF-8098-91938DD12C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52" name="Oval 59">
                  <a:extLst>
                    <a:ext uri="{FF2B5EF4-FFF2-40B4-BE49-F238E27FC236}">
                      <a16:creationId xmlns:a16="http://schemas.microsoft.com/office/drawing/2014/main" id="{955FEE6E-9515-49C7-A519-5C3A03486A2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53" name="Oval 60">
                  <a:extLst>
                    <a:ext uri="{FF2B5EF4-FFF2-40B4-BE49-F238E27FC236}">
                      <a16:creationId xmlns:a16="http://schemas.microsoft.com/office/drawing/2014/main" id="{89788092-B781-405B-91A4-0056E05D219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54" name="Oval 61">
                  <a:extLst>
                    <a:ext uri="{FF2B5EF4-FFF2-40B4-BE49-F238E27FC236}">
                      <a16:creationId xmlns:a16="http://schemas.microsoft.com/office/drawing/2014/main" id="{88A32CCE-A414-4744-BB9F-D386A231A0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55" name="Oval 62">
                  <a:extLst>
                    <a:ext uri="{FF2B5EF4-FFF2-40B4-BE49-F238E27FC236}">
                      <a16:creationId xmlns:a16="http://schemas.microsoft.com/office/drawing/2014/main" id="{4211514B-12F3-4C91-AAB6-D5651A2013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56" name="Oval 63">
                  <a:extLst>
                    <a:ext uri="{FF2B5EF4-FFF2-40B4-BE49-F238E27FC236}">
                      <a16:creationId xmlns:a16="http://schemas.microsoft.com/office/drawing/2014/main" id="{F959DA25-566D-457A-9C6C-7AA8EE00921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51" name="Group 116750">
              <a:extLst>
                <a:ext uri="{FF2B5EF4-FFF2-40B4-BE49-F238E27FC236}">
                  <a16:creationId xmlns:a16="http://schemas.microsoft.com/office/drawing/2014/main" id="{9E193E52-BB5B-4656-AC14-6DDD981788AA}"/>
                </a:ext>
              </a:extLst>
            </p:cNvPr>
            <p:cNvGrpSpPr/>
            <p:nvPr/>
          </p:nvGrpSpPr>
          <p:grpSpPr>
            <a:xfrm>
              <a:off x="1244600" y="6251377"/>
              <a:ext cx="901571" cy="546100"/>
              <a:chOff x="1244600" y="6251377"/>
              <a:chExt cx="901571" cy="546100"/>
            </a:xfrm>
          </p:grpSpPr>
          <p:grpSp>
            <p:nvGrpSpPr>
              <p:cNvPr id="419" name="Group 418">
                <a:extLst>
                  <a:ext uri="{FF2B5EF4-FFF2-40B4-BE49-F238E27FC236}">
                    <a16:creationId xmlns:a16="http://schemas.microsoft.com/office/drawing/2014/main" id="{9FB4AB36-35BE-4FC8-BCCC-058F89DC9939}"/>
                  </a:ext>
                </a:extLst>
              </p:cNvPr>
              <p:cNvGrpSpPr/>
              <p:nvPr/>
            </p:nvGrpSpPr>
            <p:grpSpPr>
              <a:xfrm>
                <a:off x="1371600" y="6489700"/>
                <a:ext cx="774571" cy="307777"/>
                <a:chOff x="182452" y="6484620"/>
                <a:chExt cx="774571" cy="307777"/>
              </a:xfrm>
            </p:grpSpPr>
            <p:sp>
              <p:nvSpPr>
                <p:cNvPr id="420" name="Rectangle 3">
                  <a:extLst>
                    <a:ext uri="{FF2B5EF4-FFF2-40B4-BE49-F238E27FC236}">
                      <a16:creationId xmlns:a16="http://schemas.microsoft.com/office/drawing/2014/main" id="{30500726-BF22-4B7E-A208-0459BAF6F6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21" name="Text Box 4">
                  <a:extLst>
                    <a:ext uri="{FF2B5EF4-FFF2-40B4-BE49-F238E27FC236}">
                      <a16:creationId xmlns:a16="http://schemas.microsoft.com/office/drawing/2014/main" id="{60A9BF9A-2447-473D-B739-38C26E42CA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 = 31</a:t>
                  </a:r>
                </a:p>
              </p:txBody>
            </p:sp>
          </p:grpSp>
          <p:cxnSp>
            <p:nvCxnSpPr>
              <p:cNvPr id="425" name="Straight Connector 424">
                <a:extLst>
                  <a:ext uri="{FF2B5EF4-FFF2-40B4-BE49-F238E27FC236}">
                    <a16:creationId xmlns:a16="http://schemas.microsoft.com/office/drawing/2014/main" id="{5FD8FB87-7797-4CFF-9D8E-F7A1E25C3159}"/>
                  </a:ext>
                </a:extLst>
              </p:cNvPr>
              <p:cNvCxnSpPr>
                <a:cxnSpLocks/>
                <a:stCxn id="132" idx="2"/>
              </p:cNvCxnSpPr>
              <p:nvPr/>
            </p:nvCxnSpPr>
            <p:spPr bwMode="auto">
              <a:xfrm>
                <a:off x="1557748" y="6251377"/>
                <a:ext cx="221773" cy="301823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563" name="Group 49">
                <a:extLst>
                  <a:ext uri="{FF2B5EF4-FFF2-40B4-BE49-F238E27FC236}">
                    <a16:creationId xmlns:a16="http://schemas.microsoft.com/office/drawing/2014/main" id="{42B378EE-5FC8-48B8-BFC7-6B566F0172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244600" y="6511764"/>
                <a:ext cx="154512" cy="270036"/>
                <a:chOff x="2308" y="1513"/>
                <a:chExt cx="1162" cy="2570"/>
              </a:xfrm>
            </p:grpSpPr>
            <p:grpSp>
              <p:nvGrpSpPr>
                <p:cNvPr id="564" name="Group 50">
                  <a:extLst>
                    <a:ext uri="{FF2B5EF4-FFF2-40B4-BE49-F238E27FC236}">
                      <a16:creationId xmlns:a16="http://schemas.microsoft.com/office/drawing/2014/main" id="{C8015B2D-0D84-4301-B137-8B1E02B43AB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572" name="Freeform 51">
                    <a:extLst>
                      <a:ext uri="{FF2B5EF4-FFF2-40B4-BE49-F238E27FC236}">
                        <a16:creationId xmlns:a16="http://schemas.microsoft.com/office/drawing/2014/main" id="{CDD65F68-E4A8-45EC-85E0-58093CC020F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3" name="Freeform 52">
                    <a:extLst>
                      <a:ext uri="{FF2B5EF4-FFF2-40B4-BE49-F238E27FC236}">
                        <a16:creationId xmlns:a16="http://schemas.microsoft.com/office/drawing/2014/main" id="{573FDDF6-CA66-4D74-A6B2-41C829EFA7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4" name="Freeform 53">
                    <a:extLst>
                      <a:ext uri="{FF2B5EF4-FFF2-40B4-BE49-F238E27FC236}">
                        <a16:creationId xmlns:a16="http://schemas.microsoft.com/office/drawing/2014/main" id="{963316A4-03B5-468B-A3D6-6395BAFDDCA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5" name="Freeform 54">
                    <a:extLst>
                      <a:ext uri="{FF2B5EF4-FFF2-40B4-BE49-F238E27FC236}">
                        <a16:creationId xmlns:a16="http://schemas.microsoft.com/office/drawing/2014/main" id="{4356E475-8B8D-4BE5-9892-EEDDF469DBB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6" name="Freeform 55">
                    <a:extLst>
                      <a:ext uri="{FF2B5EF4-FFF2-40B4-BE49-F238E27FC236}">
                        <a16:creationId xmlns:a16="http://schemas.microsoft.com/office/drawing/2014/main" id="{892F8AA4-2829-4942-B463-4BD4C05FB3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7" name="Freeform 56">
                    <a:extLst>
                      <a:ext uri="{FF2B5EF4-FFF2-40B4-BE49-F238E27FC236}">
                        <a16:creationId xmlns:a16="http://schemas.microsoft.com/office/drawing/2014/main" id="{A0C838FD-2E59-4995-A5D0-8C5B5CAB07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65" name="Freeform 57">
                  <a:extLst>
                    <a:ext uri="{FF2B5EF4-FFF2-40B4-BE49-F238E27FC236}">
                      <a16:creationId xmlns:a16="http://schemas.microsoft.com/office/drawing/2014/main" id="{B182C853-A4FA-4331-941A-47D593B1243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6" name="Freeform 58">
                  <a:extLst>
                    <a:ext uri="{FF2B5EF4-FFF2-40B4-BE49-F238E27FC236}">
                      <a16:creationId xmlns:a16="http://schemas.microsoft.com/office/drawing/2014/main" id="{F095E5FE-E0A2-4A7A-A1B0-EA194B90B2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67" name="Oval 59">
                  <a:extLst>
                    <a:ext uri="{FF2B5EF4-FFF2-40B4-BE49-F238E27FC236}">
                      <a16:creationId xmlns:a16="http://schemas.microsoft.com/office/drawing/2014/main" id="{C6AE8E96-4022-46DD-8586-A880221C43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68" name="Oval 60">
                  <a:extLst>
                    <a:ext uri="{FF2B5EF4-FFF2-40B4-BE49-F238E27FC236}">
                      <a16:creationId xmlns:a16="http://schemas.microsoft.com/office/drawing/2014/main" id="{5B854E9F-2617-4EDC-9A5F-661166A9D5E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69" name="Oval 61">
                  <a:extLst>
                    <a:ext uri="{FF2B5EF4-FFF2-40B4-BE49-F238E27FC236}">
                      <a16:creationId xmlns:a16="http://schemas.microsoft.com/office/drawing/2014/main" id="{3A3595B8-5CD8-4A86-A50B-3EBFA7B1E3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70" name="Oval 62">
                  <a:extLst>
                    <a:ext uri="{FF2B5EF4-FFF2-40B4-BE49-F238E27FC236}">
                      <a16:creationId xmlns:a16="http://schemas.microsoft.com/office/drawing/2014/main" id="{462CDDE9-FA43-4879-996B-E15BE0D4904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71" name="Oval 63">
                  <a:extLst>
                    <a:ext uri="{FF2B5EF4-FFF2-40B4-BE49-F238E27FC236}">
                      <a16:creationId xmlns:a16="http://schemas.microsoft.com/office/drawing/2014/main" id="{8C0B30D9-23C4-4210-9C25-2D28040EDC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FF208BD7-4214-4EE1-B39F-B2AE49DE31D7}"/>
                </a:ext>
              </a:extLst>
            </p:cNvPr>
            <p:cNvGrpSpPr/>
            <p:nvPr/>
          </p:nvGrpSpPr>
          <p:grpSpPr>
            <a:xfrm>
              <a:off x="1865546" y="4597083"/>
              <a:ext cx="885831" cy="965517"/>
              <a:chOff x="1865546" y="4597083"/>
              <a:chExt cx="885831" cy="965517"/>
            </a:xfrm>
          </p:grpSpPr>
          <p:cxnSp>
            <p:nvCxnSpPr>
              <p:cNvPr id="4" name="Straight Connector 3">
                <a:extLst>
                  <a:ext uri="{FF2B5EF4-FFF2-40B4-BE49-F238E27FC236}">
                    <a16:creationId xmlns:a16="http://schemas.microsoft.com/office/drawing/2014/main" id="{FE1A3A53-6AA9-449B-B915-3847A1E9B05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1865546" y="4597083"/>
                <a:ext cx="477994" cy="763687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22" name="Group 421">
                <a:extLst>
                  <a:ext uri="{FF2B5EF4-FFF2-40B4-BE49-F238E27FC236}">
                    <a16:creationId xmlns:a16="http://schemas.microsoft.com/office/drawing/2014/main" id="{3D3E1290-F23D-448F-8D3F-259C583AB0DC}"/>
                  </a:ext>
                </a:extLst>
              </p:cNvPr>
              <p:cNvGrpSpPr/>
              <p:nvPr/>
            </p:nvGrpSpPr>
            <p:grpSpPr>
              <a:xfrm>
                <a:off x="1976806" y="5254823"/>
                <a:ext cx="774571" cy="307777"/>
                <a:chOff x="182452" y="6484620"/>
                <a:chExt cx="774571" cy="307777"/>
              </a:xfrm>
            </p:grpSpPr>
            <p:sp>
              <p:nvSpPr>
                <p:cNvPr id="423" name="Rectangle 3">
                  <a:extLst>
                    <a:ext uri="{FF2B5EF4-FFF2-40B4-BE49-F238E27FC236}">
                      <a16:creationId xmlns:a16="http://schemas.microsoft.com/office/drawing/2014/main" id="{A4E18B77-547E-4780-8EC8-5A47FC4D043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24" name="Text Box 4">
                  <a:extLst>
                    <a:ext uri="{FF2B5EF4-FFF2-40B4-BE49-F238E27FC236}">
                      <a16:creationId xmlns:a16="http://schemas.microsoft.com/office/drawing/2014/main" id="{AC5D6457-6077-479E-A928-416E372AF9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 = 25</a:t>
                  </a:r>
                </a:p>
              </p:txBody>
            </p:sp>
          </p:grpSp>
          <p:grpSp>
            <p:nvGrpSpPr>
              <p:cNvPr id="578" name="Group 49">
                <a:extLst>
                  <a:ext uri="{FF2B5EF4-FFF2-40B4-BE49-F238E27FC236}">
                    <a16:creationId xmlns:a16="http://schemas.microsoft.com/office/drawing/2014/main" id="{AFF29FCA-C07E-449A-B186-E495995636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1866406" y="5276415"/>
                <a:ext cx="154512" cy="270036"/>
                <a:chOff x="2308" y="1513"/>
                <a:chExt cx="1162" cy="2570"/>
              </a:xfrm>
            </p:grpSpPr>
            <p:grpSp>
              <p:nvGrpSpPr>
                <p:cNvPr id="579" name="Group 50">
                  <a:extLst>
                    <a:ext uri="{FF2B5EF4-FFF2-40B4-BE49-F238E27FC236}">
                      <a16:creationId xmlns:a16="http://schemas.microsoft.com/office/drawing/2014/main" id="{1DA9F2E9-1FA5-4C71-9BCC-E56D91B926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587" name="Freeform 51">
                    <a:extLst>
                      <a:ext uri="{FF2B5EF4-FFF2-40B4-BE49-F238E27FC236}">
                        <a16:creationId xmlns:a16="http://schemas.microsoft.com/office/drawing/2014/main" id="{45A84412-A122-4C76-AE4D-59D8224AB5B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8" name="Freeform 52">
                    <a:extLst>
                      <a:ext uri="{FF2B5EF4-FFF2-40B4-BE49-F238E27FC236}">
                        <a16:creationId xmlns:a16="http://schemas.microsoft.com/office/drawing/2014/main" id="{8FBC1561-200B-4D0F-AC85-5BBCA1772B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9" name="Freeform 53">
                    <a:extLst>
                      <a:ext uri="{FF2B5EF4-FFF2-40B4-BE49-F238E27FC236}">
                        <a16:creationId xmlns:a16="http://schemas.microsoft.com/office/drawing/2014/main" id="{91CD4CD1-0612-41C0-9C8F-6280C94CB1C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0" name="Freeform 54">
                    <a:extLst>
                      <a:ext uri="{FF2B5EF4-FFF2-40B4-BE49-F238E27FC236}">
                        <a16:creationId xmlns:a16="http://schemas.microsoft.com/office/drawing/2014/main" id="{0B35C97D-6D8C-404E-87F9-6B0FE8825F1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1" name="Freeform 55">
                    <a:extLst>
                      <a:ext uri="{FF2B5EF4-FFF2-40B4-BE49-F238E27FC236}">
                        <a16:creationId xmlns:a16="http://schemas.microsoft.com/office/drawing/2014/main" id="{5DC4021A-BECC-4DB3-9283-622C87DB3EB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2" name="Freeform 56">
                    <a:extLst>
                      <a:ext uri="{FF2B5EF4-FFF2-40B4-BE49-F238E27FC236}">
                        <a16:creationId xmlns:a16="http://schemas.microsoft.com/office/drawing/2014/main" id="{50B273A8-43AC-4040-B91C-22455789A487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580" name="Freeform 57">
                  <a:extLst>
                    <a:ext uri="{FF2B5EF4-FFF2-40B4-BE49-F238E27FC236}">
                      <a16:creationId xmlns:a16="http://schemas.microsoft.com/office/drawing/2014/main" id="{6D320C72-DE2F-4C2B-8B03-B22A25CB09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1" name="Freeform 58">
                  <a:extLst>
                    <a:ext uri="{FF2B5EF4-FFF2-40B4-BE49-F238E27FC236}">
                      <a16:creationId xmlns:a16="http://schemas.microsoft.com/office/drawing/2014/main" id="{288E3BAB-4D7E-4FB2-8306-4428A213C6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82" name="Oval 59">
                  <a:extLst>
                    <a:ext uri="{FF2B5EF4-FFF2-40B4-BE49-F238E27FC236}">
                      <a16:creationId xmlns:a16="http://schemas.microsoft.com/office/drawing/2014/main" id="{C417950A-1EF6-4AB6-AC92-99DAC04BACA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83" name="Oval 60">
                  <a:extLst>
                    <a:ext uri="{FF2B5EF4-FFF2-40B4-BE49-F238E27FC236}">
                      <a16:creationId xmlns:a16="http://schemas.microsoft.com/office/drawing/2014/main" id="{915C4BE3-627A-4A06-8F09-E1AB871D7A0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84" name="Oval 61">
                  <a:extLst>
                    <a:ext uri="{FF2B5EF4-FFF2-40B4-BE49-F238E27FC236}">
                      <a16:creationId xmlns:a16="http://schemas.microsoft.com/office/drawing/2014/main" id="{E8D48F21-34F0-442F-87AD-8268BE37D30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85" name="Oval 62">
                  <a:extLst>
                    <a:ext uri="{FF2B5EF4-FFF2-40B4-BE49-F238E27FC236}">
                      <a16:creationId xmlns:a16="http://schemas.microsoft.com/office/drawing/2014/main" id="{1E1C1F54-FF67-4C97-9094-37D36A656D8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586" name="Oval 63">
                  <a:extLst>
                    <a:ext uri="{FF2B5EF4-FFF2-40B4-BE49-F238E27FC236}">
                      <a16:creationId xmlns:a16="http://schemas.microsoft.com/office/drawing/2014/main" id="{9CAF12ED-B55E-4435-AE91-F6A3F6263A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36" name="Group 116735">
              <a:extLst>
                <a:ext uri="{FF2B5EF4-FFF2-40B4-BE49-F238E27FC236}">
                  <a16:creationId xmlns:a16="http://schemas.microsoft.com/office/drawing/2014/main" id="{B336C9E2-CAE0-4D2B-BAB3-38BA341B7128}"/>
                </a:ext>
              </a:extLst>
            </p:cNvPr>
            <p:cNvGrpSpPr/>
            <p:nvPr/>
          </p:nvGrpSpPr>
          <p:grpSpPr>
            <a:xfrm>
              <a:off x="3563257" y="4597400"/>
              <a:ext cx="932543" cy="547752"/>
              <a:chOff x="3563257" y="4597400"/>
              <a:chExt cx="932543" cy="547752"/>
            </a:xfrm>
          </p:grpSpPr>
          <p:grpSp>
            <p:nvGrpSpPr>
              <p:cNvPr id="430" name="Group 429">
                <a:extLst>
                  <a:ext uri="{FF2B5EF4-FFF2-40B4-BE49-F238E27FC236}">
                    <a16:creationId xmlns:a16="http://schemas.microsoft.com/office/drawing/2014/main" id="{AEFE4C1D-F5AE-4A1B-A13E-0794C3CB74B2}"/>
                  </a:ext>
                </a:extLst>
              </p:cNvPr>
              <p:cNvGrpSpPr/>
              <p:nvPr/>
            </p:nvGrpSpPr>
            <p:grpSpPr>
              <a:xfrm>
                <a:off x="3721229" y="4835723"/>
                <a:ext cx="774571" cy="307777"/>
                <a:chOff x="182452" y="6484620"/>
                <a:chExt cx="774571" cy="307777"/>
              </a:xfrm>
            </p:grpSpPr>
            <p:sp>
              <p:nvSpPr>
                <p:cNvPr id="431" name="Rectangle 3">
                  <a:extLst>
                    <a:ext uri="{FF2B5EF4-FFF2-40B4-BE49-F238E27FC236}">
                      <a16:creationId xmlns:a16="http://schemas.microsoft.com/office/drawing/2014/main" id="{5DDACA6D-C533-4C87-97E3-B9011239E3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32" name="Text Box 4">
                  <a:extLst>
                    <a:ext uri="{FF2B5EF4-FFF2-40B4-BE49-F238E27FC236}">
                      <a16:creationId xmlns:a16="http://schemas.microsoft.com/office/drawing/2014/main" id="{B17784DA-51CF-44E0-87F3-8578E5F4139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 = 52</a:t>
                  </a:r>
                </a:p>
              </p:txBody>
            </p:sp>
          </p:grp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6F7BCAF9-C996-404C-98F7-938D38240D6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907377" y="4597400"/>
                <a:ext cx="221773" cy="301823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08" name="Group 49">
                <a:extLst>
                  <a:ext uri="{FF2B5EF4-FFF2-40B4-BE49-F238E27FC236}">
                    <a16:creationId xmlns:a16="http://schemas.microsoft.com/office/drawing/2014/main" id="{3BD00095-C500-406E-8368-8760A77C4F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3563257" y="4875116"/>
                <a:ext cx="154512" cy="270036"/>
                <a:chOff x="2308" y="1513"/>
                <a:chExt cx="1162" cy="2570"/>
              </a:xfrm>
            </p:grpSpPr>
            <p:grpSp>
              <p:nvGrpSpPr>
                <p:cNvPr id="609" name="Group 50">
                  <a:extLst>
                    <a:ext uri="{FF2B5EF4-FFF2-40B4-BE49-F238E27FC236}">
                      <a16:creationId xmlns:a16="http://schemas.microsoft.com/office/drawing/2014/main" id="{B921DF4A-02A0-403D-AB50-6EFE07B6AA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617" name="Freeform 51">
                    <a:extLst>
                      <a:ext uri="{FF2B5EF4-FFF2-40B4-BE49-F238E27FC236}">
                        <a16:creationId xmlns:a16="http://schemas.microsoft.com/office/drawing/2014/main" id="{662DCFAE-3EBB-4F3B-8085-C3449616C9F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8" name="Freeform 52">
                    <a:extLst>
                      <a:ext uri="{FF2B5EF4-FFF2-40B4-BE49-F238E27FC236}">
                        <a16:creationId xmlns:a16="http://schemas.microsoft.com/office/drawing/2014/main" id="{1E06C53F-872B-4953-A10F-2EB96AC98DF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9" name="Freeform 53">
                    <a:extLst>
                      <a:ext uri="{FF2B5EF4-FFF2-40B4-BE49-F238E27FC236}">
                        <a16:creationId xmlns:a16="http://schemas.microsoft.com/office/drawing/2014/main" id="{A97365D6-DA0C-4009-BF5B-CEB6188AF3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0" name="Freeform 54">
                    <a:extLst>
                      <a:ext uri="{FF2B5EF4-FFF2-40B4-BE49-F238E27FC236}">
                        <a16:creationId xmlns:a16="http://schemas.microsoft.com/office/drawing/2014/main" id="{96DF9F0F-701B-46DD-8BD1-3ABA0FDDBE3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1" name="Freeform 55">
                    <a:extLst>
                      <a:ext uri="{FF2B5EF4-FFF2-40B4-BE49-F238E27FC236}">
                        <a16:creationId xmlns:a16="http://schemas.microsoft.com/office/drawing/2014/main" id="{584EC137-4C61-4B38-85D0-7C1CB94D771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22" name="Freeform 56">
                    <a:extLst>
                      <a:ext uri="{FF2B5EF4-FFF2-40B4-BE49-F238E27FC236}">
                        <a16:creationId xmlns:a16="http://schemas.microsoft.com/office/drawing/2014/main" id="{17A5BB2B-210A-4385-8CB1-A4FB7E4CC51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10" name="Freeform 57">
                  <a:extLst>
                    <a:ext uri="{FF2B5EF4-FFF2-40B4-BE49-F238E27FC236}">
                      <a16:creationId xmlns:a16="http://schemas.microsoft.com/office/drawing/2014/main" id="{62A4A0A6-483A-4D57-A979-0CC6F29886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1" name="Freeform 58">
                  <a:extLst>
                    <a:ext uri="{FF2B5EF4-FFF2-40B4-BE49-F238E27FC236}">
                      <a16:creationId xmlns:a16="http://schemas.microsoft.com/office/drawing/2014/main" id="{64CF1474-2FE9-46A2-9644-5F9FAE50CF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2" name="Oval 59">
                  <a:extLst>
                    <a:ext uri="{FF2B5EF4-FFF2-40B4-BE49-F238E27FC236}">
                      <a16:creationId xmlns:a16="http://schemas.microsoft.com/office/drawing/2014/main" id="{2F5FFCB6-2EFD-4084-8AB4-92303E0244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13" name="Oval 60">
                  <a:extLst>
                    <a:ext uri="{FF2B5EF4-FFF2-40B4-BE49-F238E27FC236}">
                      <a16:creationId xmlns:a16="http://schemas.microsoft.com/office/drawing/2014/main" id="{E6D0BAAD-8F58-4B8A-8871-A25F0DD138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14" name="Oval 61">
                  <a:extLst>
                    <a:ext uri="{FF2B5EF4-FFF2-40B4-BE49-F238E27FC236}">
                      <a16:creationId xmlns:a16="http://schemas.microsoft.com/office/drawing/2014/main" id="{8E2282F8-AB7E-49B0-8589-67A4FF3B2D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15" name="Oval 62">
                  <a:extLst>
                    <a:ext uri="{FF2B5EF4-FFF2-40B4-BE49-F238E27FC236}">
                      <a16:creationId xmlns:a16="http://schemas.microsoft.com/office/drawing/2014/main" id="{B2A99ED1-C9C8-4600-8A88-A8BCD81AB6B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16" name="Oval 63">
                  <a:extLst>
                    <a:ext uri="{FF2B5EF4-FFF2-40B4-BE49-F238E27FC236}">
                      <a16:creationId xmlns:a16="http://schemas.microsoft.com/office/drawing/2014/main" id="{F4C9C80D-3FC9-403E-912A-6365DBBCC9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47" name="Group 116746">
              <a:extLst>
                <a:ext uri="{FF2B5EF4-FFF2-40B4-BE49-F238E27FC236}">
                  <a16:creationId xmlns:a16="http://schemas.microsoft.com/office/drawing/2014/main" id="{4B77D6C4-EEA3-4869-B298-2887DA2C7C64}"/>
                </a:ext>
              </a:extLst>
            </p:cNvPr>
            <p:cNvGrpSpPr/>
            <p:nvPr/>
          </p:nvGrpSpPr>
          <p:grpSpPr>
            <a:xfrm>
              <a:off x="5031420" y="3034398"/>
              <a:ext cx="1876512" cy="1632575"/>
              <a:chOff x="5031420" y="3034398"/>
              <a:chExt cx="1876512" cy="1632575"/>
            </a:xfrm>
          </p:grpSpPr>
          <p:sp>
            <p:nvSpPr>
              <p:cNvPr id="440" name="Rectangle 3">
                <a:extLst>
                  <a:ext uri="{FF2B5EF4-FFF2-40B4-BE49-F238E27FC236}">
                    <a16:creationId xmlns:a16="http://schemas.microsoft.com/office/drawing/2014/main" id="{65352642-8E9B-4D46-9B3C-2C2CEAF13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282091" y="3289303"/>
                <a:ext cx="1563210" cy="1282698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41" name="Text Box 4">
                <a:extLst>
                  <a:ext uri="{FF2B5EF4-FFF2-40B4-BE49-F238E27FC236}">
                    <a16:creationId xmlns:a16="http://schemas.microsoft.com/office/drawing/2014/main" id="{D6DB2006-B53B-4755-B8B8-C33594EABF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31291" y="3251201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442" name="Text Box 4">
                <a:extLst>
                  <a:ext uri="{FF2B5EF4-FFF2-40B4-BE49-F238E27FC236}">
                    <a16:creationId xmlns:a16="http://schemas.microsoft.com/office/drawing/2014/main" id="{07C5E2C6-1614-455A-8200-7040AE6F3A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910741" y="3256341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  <p:sp>
            <p:nvSpPr>
              <p:cNvPr id="443" name="Text Box 31">
                <a:extLst>
                  <a:ext uri="{FF2B5EF4-FFF2-40B4-BE49-F238E27FC236}">
                    <a16:creationId xmlns:a16="http://schemas.microsoft.com/office/drawing/2014/main" id="{0F842F70-5184-461E-83E7-01F0EFE43A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89116" y="3238500"/>
                <a:ext cx="81304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62,79,14</a:t>
                </a:r>
                <a:endParaRPr lang="en-CA" altLang="en-US" sz="1400" i="0" dirty="0"/>
              </a:p>
            </p:txBody>
          </p:sp>
          <p:sp>
            <p:nvSpPr>
              <p:cNvPr id="444" name="Text Box 31">
                <a:extLst>
                  <a:ext uri="{FF2B5EF4-FFF2-40B4-BE49-F238E27FC236}">
                    <a16:creationId xmlns:a16="http://schemas.microsoft.com/office/drawing/2014/main" id="{38E6EEF4-3D4D-43DA-8A41-302B305EF8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094890" y="34841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62,79</a:t>
                </a:r>
                <a:endParaRPr lang="en-CA" altLang="en-US" sz="1400" i="0" dirty="0"/>
              </a:p>
            </p:txBody>
          </p:sp>
          <p:sp>
            <p:nvSpPr>
              <p:cNvPr id="445" name="Rectangle 444">
                <a:extLst>
                  <a:ext uri="{FF2B5EF4-FFF2-40B4-BE49-F238E27FC236}">
                    <a16:creationId xmlns:a16="http://schemas.microsoft.com/office/drawing/2014/main" id="{46328386-00D6-4A07-8457-C685B07D521C}"/>
                  </a:ext>
                </a:extLst>
              </p:cNvPr>
              <p:cNvSpPr/>
              <p:nvPr/>
            </p:nvSpPr>
            <p:spPr>
              <a:xfrm>
                <a:off x="6094890" y="3695700"/>
                <a:ext cx="58862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62,79</a:t>
                </a:r>
                <a:endParaRPr lang="en-CA" altLang="en-US" sz="1400" i="0" dirty="0"/>
              </a:p>
            </p:txBody>
          </p:sp>
          <p:sp>
            <p:nvSpPr>
              <p:cNvPr id="446" name="Rectangle 445">
                <a:extLst>
                  <a:ext uri="{FF2B5EF4-FFF2-40B4-BE49-F238E27FC236}">
                    <a16:creationId xmlns:a16="http://schemas.microsoft.com/office/drawing/2014/main" id="{7E7732B6-1B8F-4537-B92D-4790E6F8A29F}"/>
                  </a:ext>
                </a:extLst>
              </p:cNvPr>
              <p:cNvSpPr/>
              <p:nvPr/>
            </p:nvSpPr>
            <p:spPr>
              <a:xfrm>
                <a:off x="6094889" y="4322346"/>
                <a:ext cx="81304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>
                  <a:buNone/>
                </a:pPr>
                <a:r>
                  <a:rPr lang="en-US" altLang="en-US" sz="1400" i="0" dirty="0"/>
                  <a:t>14,62,79</a:t>
                </a:r>
                <a:endParaRPr lang="en-CA" altLang="en-US" sz="1400" i="0" dirty="0"/>
              </a:p>
            </p:txBody>
          </p:sp>
          <p:sp>
            <p:nvSpPr>
              <p:cNvPr id="447" name="Text Box 31">
                <a:extLst>
                  <a:ext uri="{FF2B5EF4-FFF2-40B4-BE49-F238E27FC236}">
                    <a16:creationId xmlns:a16="http://schemas.microsoft.com/office/drawing/2014/main" id="{77423967-CF31-4BBB-A9AA-CCC1967585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30539" y="38735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14</a:t>
                </a:r>
                <a:endParaRPr lang="en-CA" altLang="en-US" sz="1400" i="0" dirty="0"/>
              </a:p>
            </p:txBody>
          </p:sp>
          <p:sp>
            <p:nvSpPr>
              <p:cNvPr id="448" name="Text Box 31">
                <a:extLst>
                  <a:ext uri="{FF2B5EF4-FFF2-40B4-BE49-F238E27FC236}">
                    <a16:creationId xmlns:a16="http://schemas.microsoft.com/office/drawing/2014/main" id="{F3A6F1F9-D6ED-4B63-870D-E890102C72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39389" y="40894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14</a:t>
                </a:r>
                <a:endParaRPr lang="en-CA" altLang="en-US" sz="1400" i="0" dirty="0"/>
              </a:p>
            </p:txBody>
          </p:sp>
          <p:cxnSp>
            <p:nvCxnSpPr>
              <p:cNvPr id="469" name="Straight Connector 468">
                <a:extLst>
                  <a:ext uri="{FF2B5EF4-FFF2-40B4-BE49-F238E27FC236}">
                    <a16:creationId xmlns:a16="http://schemas.microsoft.com/office/drawing/2014/main" id="{40285340-0BD9-48D8-853B-1505678ADB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6112550" y="3034398"/>
                <a:ext cx="572802" cy="245298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38" name="Group 49">
                <a:extLst>
                  <a:ext uri="{FF2B5EF4-FFF2-40B4-BE49-F238E27FC236}">
                    <a16:creationId xmlns:a16="http://schemas.microsoft.com/office/drawing/2014/main" id="{841A7A00-07F7-4D5D-9B0F-F6B46A5537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031420" y="3734265"/>
                <a:ext cx="248411" cy="577766"/>
                <a:chOff x="2308" y="1513"/>
                <a:chExt cx="1162" cy="2570"/>
              </a:xfrm>
            </p:grpSpPr>
            <p:grpSp>
              <p:nvGrpSpPr>
                <p:cNvPr id="639" name="Group 50">
                  <a:extLst>
                    <a:ext uri="{FF2B5EF4-FFF2-40B4-BE49-F238E27FC236}">
                      <a16:creationId xmlns:a16="http://schemas.microsoft.com/office/drawing/2014/main" id="{1AFC3816-31C5-43CB-8E10-0E7002CFF82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647" name="Freeform 51">
                    <a:extLst>
                      <a:ext uri="{FF2B5EF4-FFF2-40B4-BE49-F238E27FC236}">
                        <a16:creationId xmlns:a16="http://schemas.microsoft.com/office/drawing/2014/main" id="{A99DDA68-AAEB-420C-9791-F6048FEA865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8" name="Freeform 52">
                    <a:extLst>
                      <a:ext uri="{FF2B5EF4-FFF2-40B4-BE49-F238E27FC236}">
                        <a16:creationId xmlns:a16="http://schemas.microsoft.com/office/drawing/2014/main" id="{6EA61179-FB42-49CB-84F9-CF6082301CF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49" name="Freeform 53">
                    <a:extLst>
                      <a:ext uri="{FF2B5EF4-FFF2-40B4-BE49-F238E27FC236}">
                        <a16:creationId xmlns:a16="http://schemas.microsoft.com/office/drawing/2014/main" id="{CB89668B-AB7C-4C7B-8FFB-4C42D2A0549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0" name="Freeform 54">
                    <a:extLst>
                      <a:ext uri="{FF2B5EF4-FFF2-40B4-BE49-F238E27FC236}">
                        <a16:creationId xmlns:a16="http://schemas.microsoft.com/office/drawing/2014/main" id="{26BD45A5-95E1-438B-AA15-77CDECC396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1" name="Freeform 55">
                    <a:extLst>
                      <a:ext uri="{FF2B5EF4-FFF2-40B4-BE49-F238E27FC236}">
                        <a16:creationId xmlns:a16="http://schemas.microsoft.com/office/drawing/2014/main" id="{F2FBA7D8-57CC-45F6-B322-DA52B5DA965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52" name="Freeform 56">
                    <a:extLst>
                      <a:ext uri="{FF2B5EF4-FFF2-40B4-BE49-F238E27FC236}">
                        <a16:creationId xmlns:a16="http://schemas.microsoft.com/office/drawing/2014/main" id="{F39EE953-41DB-4DE5-955A-5BA3A32BC97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40" name="Freeform 57">
                  <a:extLst>
                    <a:ext uri="{FF2B5EF4-FFF2-40B4-BE49-F238E27FC236}">
                      <a16:creationId xmlns:a16="http://schemas.microsoft.com/office/drawing/2014/main" id="{AEB70575-06C8-4405-9C43-56C47D61FC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1" name="Freeform 58">
                  <a:extLst>
                    <a:ext uri="{FF2B5EF4-FFF2-40B4-BE49-F238E27FC236}">
                      <a16:creationId xmlns:a16="http://schemas.microsoft.com/office/drawing/2014/main" id="{6DB95249-43EC-4929-8C77-C8207A14FE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2" name="Oval 59">
                  <a:extLst>
                    <a:ext uri="{FF2B5EF4-FFF2-40B4-BE49-F238E27FC236}">
                      <a16:creationId xmlns:a16="http://schemas.microsoft.com/office/drawing/2014/main" id="{2CFE0439-4541-45A4-A2F7-4BA36ED9EF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43" name="Oval 60">
                  <a:extLst>
                    <a:ext uri="{FF2B5EF4-FFF2-40B4-BE49-F238E27FC236}">
                      <a16:creationId xmlns:a16="http://schemas.microsoft.com/office/drawing/2014/main" id="{198788E7-A06C-4918-963F-6509AF07901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44" name="Oval 61">
                  <a:extLst>
                    <a:ext uri="{FF2B5EF4-FFF2-40B4-BE49-F238E27FC236}">
                      <a16:creationId xmlns:a16="http://schemas.microsoft.com/office/drawing/2014/main" id="{B20E92E2-42B1-442E-B2ED-BCD69C2A27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45" name="Oval 62">
                  <a:extLst>
                    <a:ext uri="{FF2B5EF4-FFF2-40B4-BE49-F238E27FC236}">
                      <a16:creationId xmlns:a16="http://schemas.microsoft.com/office/drawing/2014/main" id="{FF717917-78DD-4CCB-98CC-F085BEB1C30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46" name="Oval 63">
                  <a:extLst>
                    <a:ext uri="{FF2B5EF4-FFF2-40B4-BE49-F238E27FC236}">
                      <a16:creationId xmlns:a16="http://schemas.microsoft.com/office/drawing/2014/main" id="{9A4D61F0-D046-431B-8149-CBF8B225767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40" name="Group 116739">
              <a:extLst>
                <a:ext uri="{FF2B5EF4-FFF2-40B4-BE49-F238E27FC236}">
                  <a16:creationId xmlns:a16="http://schemas.microsoft.com/office/drawing/2014/main" id="{01292874-ED8B-4FCE-9F91-11955A8AE1F9}"/>
                </a:ext>
              </a:extLst>
            </p:cNvPr>
            <p:cNvGrpSpPr/>
            <p:nvPr/>
          </p:nvGrpSpPr>
          <p:grpSpPr>
            <a:xfrm>
              <a:off x="4855749" y="4584383"/>
              <a:ext cx="1631810" cy="1695490"/>
              <a:chOff x="4855749" y="4584383"/>
              <a:chExt cx="1631810" cy="1695490"/>
            </a:xfrm>
          </p:grpSpPr>
          <p:sp>
            <p:nvSpPr>
              <p:cNvPr id="449" name="Rectangle 3">
                <a:extLst>
                  <a:ext uri="{FF2B5EF4-FFF2-40B4-BE49-F238E27FC236}">
                    <a16:creationId xmlns:a16="http://schemas.microsoft.com/office/drawing/2014/main" id="{548F2616-6CD7-48C5-8F5A-8BB825734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073437" y="4889502"/>
                <a:ext cx="1351079" cy="1349175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sp>
            <p:nvSpPr>
              <p:cNvPr id="450" name="Text Box 4">
                <a:extLst>
                  <a:ext uri="{FF2B5EF4-FFF2-40B4-BE49-F238E27FC236}">
                    <a16:creationId xmlns:a16="http://schemas.microsoft.com/office/drawing/2014/main" id="{D5373123-313C-4496-A630-7E0AF0553A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35338" y="4864101"/>
                <a:ext cx="792205" cy="141577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list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left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sortedL</a:t>
                </a:r>
                <a:endParaRPr lang="en-US" altLang="en-US" sz="14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right      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 err="1"/>
                  <a:t>sortedR</a:t>
                </a:r>
                <a:endParaRPr lang="en-US" altLang="en-US" sz="1800" i="0" dirty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sorted  </a:t>
                </a:r>
              </a:p>
            </p:txBody>
          </p:sp>
          <p:sp>
            <p:nvSpPr>
              <p:cNvPr id="451" name="Text Box 4">
                <a:extLst>
                  <a:ext uri="{FF2B5EF4-FFF2-40B4-BE49-F238E27FC236}">
                    <a16:creationId xmlns:a16="http://schemas.microsoft.com/office/drawing/2014/main" id="{28C2CBA6-FA7F-4CC1-A7AC-D7DD3BFB29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14788" y="4869241"/>
                <a:ext cx="285656" cy="138499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=</a:t>
                </a:r>
              </a:p>
            </p:txBody>
          </p:sp>
          <p:sp>
            <p:nvSpPr>
              <p:cNvPr id="452" name="Text Box 31">
                <a:extLst>
                  <a:ext uri="{FF2B5EF4-FFF2-40B4-BE49-F238E27FC236}">
                    <a16:creationId xmlns:a16="http://schemas.microsoft.com/office/drawing/2014/main" id="{CA3105A1-4833-438C-8AEC-738E2F9189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75677" y="4851400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>
                  <a:buNone/>
                </a:pPr>
                <a:r>
                  <a:rPr lang="en-US" altLang="en-US" sz="1400" i="0" dirty="0"/>
                  <a:t>62,79</a:t>
                </a:r>
                <a:endParaRPr lang="en-CA" altLang="en-US" sz="1400" i="0" dirty="0"/>
              </a:p>
            </p:txBody>
          </p:sp>
          <p:sp>
            <p:nvSpPr>
              <p:cNvPr id="453" name="Text Box 31">
                <a:extLst>
                  <a:ext uri="{FF2B5EF4-FFF2-40B4-BE49-F238E27FC236}">
                    <a16:creationId xmlns:a16="http://schemas.microsoft.com/office/drawing/2014/main" id="{C410BA84-A61C-41AB-B770-EC26968960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98937" y="5097046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</a:t>
                </a:r>
                <a:endParaRPr lang="en-CA" altLang="en-US" sz="1400" i="0" dirty="0"/>
              </a:p>
            </p:txBody>
          </p:sp>
          <p:sp>
            <p:nvSpPr>
              <p:cNvPr id="454" name="Rectangle 453">
                <a:extLst>
                  <a:ext uri="{FF2B5EF4-FFF2-40B4-BE49-F238E27FC236}">
                    <a16:creationId xmlns:a16="http://schemas.microsoft.com/office/drawing/2014/main" id="{6BC404DF-BC62-4129-B715-E882ADD00CDB}"/>
                  </a:ext>
                </a:extLst>
              </p:cNvPr>
              <p:cNvSpPr/>
              <p:nvPr/>
            </p:nvSpPr>
            <p:spPr>
              <a:xfrm>
                <a:off x="5898937" y="5308600"/>
                <a:ext cx="36420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62</a:t>
                </a:r>
                <a:endParaRPr lang="en-CA" altLang="en-US" sz="1400" i="0" dirty="0"/>
              </a:p>
            </p:txBody>
          </p:sp>
          <p:sp>
            <p:nvSpPr>
              <p:cNvPr id="455" name="Rectangle 454">
                <a:extLst>
                  <a:ext uri="{FF2B5EF4-FFF2-40B4-BE49-F238E27FC236}">
                    <a16:creationId xmlns:a16="http://schemas.microsoft.com/office/drawing/2014/main" id="{B7450D01-BF67-41BA-941F-A81E6B743B53}"/>
                  </a:ext>
                </a:extLst>
              </p:cNvPr>
              <p:cNvSpPr/>
              <p:nvPr/>
            </p:nvSpPr>
            <p:spPr>
              <a:xfrm>
                <a:off x="5898936" y="5930900"/>
                <a:ext cx="58862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pPr>
                  <a:buNone/>
                </a:pPr>
                <a:r>
                  <a:rPr lang="en-US" altLang="en-US" sz="1400" i="0" dirty="0"/>
                  <a:t>62,79</a:t>
                </a:r>
                <a:endParaRPr lang="en-CA" altLang="en-US" sz="1400" i="0" dirty="0"/>
              </a:p>
            </p:txBody>
          </p:sp>
          <p:sp>
            <p:nvSpPr>
              <p:cNvPr id="456" name="Text Box 31">
                <a:extLst>
                  <a:ext uri="{FF2B5EF4-FFF2-40B4-BE49-F238E27FC236}">
                    <a16:creationId xmlns:a16="http://schemas.microsoft.com/office/drawing/2014/main" id="{A82CF347-4BF0-4C64-A7E1-7FC40463F3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03700" y="5503446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</a:t>
                </a:r>
                <a:endParaRPr lang="en-CA" altLang="en-US" sz="1400" i="0" dirty="0"/>
              </a:p>
            </p:txBody>
          </p:sp>
          <p:sp>
            <p:nvSpPr>
              <p:cNvPr id="457" name="Text Box 31">
                <a:extLst>
                  <a:ext uri="{FF2B5EF4-FFF2-40B4-BE49-F238E27FC236}">
                    <a16:creationId xmlns:a16="http://schemas.microsoft.com/office/drawing/2014/main" id="{3616936E-A029-4AD2-AC4E-96D4054BA1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2550" y="5744746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62</a:t>
                </a:r>
                <a:endParaRPr lang="en-CA" altLang="en-US" sz="1400" i="0" dirty="0"/>
              </a:p>
            </p:txBody>
          </p:sp>
          <p:cxnSp>
            <p:nvCxnSpPr>
              <p:cNvPr id="471" name="Straight Connector 470">
                <a:extLst>
                  <a:ext uri="{FF2B5EF4-FFF2-40B4-BE49-F238E27FC236}">
                    <a16:creationId xmlns:a16="http://schemas.microsoft.com/office/drawing/2014/main" id="{CB259A2E-C367-41C0-A661-DF1B5C7477C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607774" y="4584383"/>
                <a:ext cx="52022" cy="305119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53" name="Group 49">
                <a:extLst>
                  <a:ext uri="{FF2B5EF4-FFF2-40B4-BE49-F238E27FC236}">
                    <a16:creationId xmlns:a16="http://schemas.microsoft.com/office/drawing/2014/main" id="{BC85B58D-D77E-43D7-B0BD-19E65BFC39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4855749" y="5366131"/>
                <a:ext cx="214882" cy="452854"/>
                <a:chOff x="2308" y="1513"/>
                <a:chExt cx="1162" cy="2570"/>
              </a:xfrm>
            </p:grpSpPr>
            <p:grpSp>
              <p:nvGrpSpPr>
                <p:cNvPr id="654" name="Group 50">
                  <a:extLst>
                    <a:ext uri="{FF2B5EF4-FFF2-40B4-BE49-F238E27FC236}">
                      <a16:creationId xmlns:a16="http://schemas.microsoft.com/office/drawing/2014/main" id="{ADC99337-6781-4CD9-97AC-A1F51648C5D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662" name="Freeform 51">
                    <a:extLst>
                      <a:ext uri="{FF2B5EF4-FFF2-40B4-BE49-F238E27FC236}">
                        <a16:creationId xmlns:a16="http://schemas.microsoft.com/office/drawing/2014/main" id="{21F110C7-5ACA-41BB-886E-FB8181627E9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3" name="Freeform 52">
                    <a:extLst>
                      <a:ext uri="{FF2B5EF4-FFF2-40B4-BE49-F238E27FC236}">
                        <a16:creationId xmlns:a16="http://schemas.microsoft.com/office/drawing/2014/main" id="{7C7DAA6E-93DE-4E6B-86C4-E82B5CCF910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4" name="Freeform 53">
                    <a:extLst>
                      <a:ext uri="{FF2B5EF4-FFF2-40B4-BE49-F238E27FC236}">
                        <a16:creationId xmlns:a16="http://schemas.microsoft.com/office/drawing/2014/main" id="{1DB0F5B8-8D76-44C2-BEC4-73AAA7748DD2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5" name="Freeform 54">
                    <a:extLst>
                      <a:ext uri="{FF2B5EF4-FFF2-40B4-BE49-F238E27FC236}">
                        <a16:creationId xmlns:a16="http://schemas.microsoft.com/office/drawing/2014/main" id="{AD4DA23A-52AF-4D3D-B01E-F3AA649BE76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6" name="Freeform 55">
                    <a:extLst>
                      <a:ext uri="{FF2B5EF4-FFF2-40B4-BE49-F238E27FC236}">
                        <a16:creationId xmlns:a16="http://schemas.microsoft.com/office/drawing/2014/main" id="{8E7D4148-47C7-4006-A37B-19DFAC7E60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67" name="Freeform 56">
                    <a:extLst>
                      <a:ext uri="{FF2B5EF4-FFF2-40B4-BE49-F238E27FC236}">
                        <a16:creationId xmlns:a16="http://schemas.microsoft.com/office/drawing/2014/main" id="{83ED9FCE-5A0B-4CB4-87F5-C500DF66782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55" name="Freeform 57">
                  <a:extLst>
                    <a:ext uri="{FF2B5EF4-FFF2-40B4-BE49-F238E27FC236}">
                      <a16:creationId xmlns:a16="http://schemas.microsoft.com/office/drawing/2014/main" id="{6F56B208-D218-4F11-82B3-C8624BE9416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" name="Freeform 58">
                  <a:extLst>
                    <a:ext uri="{FF2B5EF4-FFF2-40B4-BE49-F238E27FC236}">
                      <a16:creationId xmlns:a16="http://schemas.microsoft.com/office/drawing/2014/main" id="{1F0D80CF-8F79-4786-A1F1-382A3DE5916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" name="Oval 59">
                  <a:extLst>
                    <a:ext uri="{FF2B5EF4-FFF2-40B4-BE49-F238E27FC236}">
                      <a16:creationId xmlns:a16="http://schemas.microsoft.com/office/drawing/2014/main" id="{A3F43739-B073-4CE6-A389-6B6DDDB4DC7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58" name="Oval 60">
                  <a:extLst>
                    <a:ext uri="{FF2B5EF4-FFF2-40B4-BE49-F238E27FC236}">
                      <a16:creationId xmlns:a16="http://schemas.microsoft.com/office/drawing/2014/main" id="{A0679F0E-AF6C-4F21-9766-89D79104AD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59" name="Oval 61">
                  <a:extLst>
                    <a:ext uri="{FF2B5EF4-FFF2-40B4-BE49-F238E27FC236}">
                      <a16:creationId xmlns:a16="http://schemas.microsoft.com/office/drawing/2014/main" id="{400BA8A1-679E-4011-A837-CC20AA01B5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60" name="Oval 62">
                  <a:extLst>
                    <a:ext uri="{FF2B5EF4-FFF2-40B4-BE49-F238E27FC236}">
                      <a16:creationId xmlns:a16="http://schemas.microsoft.com/office/drawing/2014/main" id="{4E507D1A-2271-4C5D-9EA8-F5F22D9773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61" name="Oval 63">
                  <a:extLst>
                    <a:ext uri="{FF2B5EF4-FFF2-40B4-BE49-F238E27FC236}">
                      <a16:creationId xmlns:a16="http://schemas.microsoft.com/office/drawing/2014/main" id="{553F86C9-5E92-4A96-B0DE-42C5A59FA5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38" name="Group 116737">
              <a:extLst>
                <a:ext uri="{FF2B5EF4-FFF2-40B4-BE49-F238E27FC236}">
                  <a16:creationId xmlns:a16="http://schemas.microsoft.com/office/drawing/2014/main" id="{CA7E038D-0E34-4178-953D-F840360D437D}"/>
                </a:ext>
              </a:extLst>
            </p:cNvPr>
            <p:cNvGrpSpPr/>
            <p:nvPr/>
          </p:nvGrpSpPr>
          <p:grpSpPr>
            <a:xfrm>
              <a:off x="4702331" y="6238677"/>
              <a:ext cx="890192" cy="541020"/>
              <a:chOff x="4702331" y="6238677"/>
              <a:chExt cx="890192" cy="541020"/>
            </a:xfrm>
          </p:grpSpPr>
          <p:grpSp>
            <p:nvGrpSpPr>
              <p:cNvPr id="437" name="Group 436">
                <a:extLst>
                  <a:ext uri="{FF2B5EF4-FFF2-40B4-BE49-F238E27FC236}">
                    <a16:creationId xmlns:a16="http://schemas.microsoft.com/office/drawing/2014/main" id="{5CCF1251-96F6-4127-A701-B1CEC1282910}"/>
                  </a:ext>
                </a:extLst>
              </p:cNvPr>
              <p:cNvGrpSpPr/>
              <p:nvPr/>
            </p:nvGrpSpPr>
            <p:grpSpPr>
              <a:xfrm>
                <a:off x="4817952" y="6471920"/>
                <a:ext cx="774571" cy="307777"/>
                <a:chOff x="182452" y="6484620"/>
                <a:chExt cx="774571" cy="307777"/>
              </a:xfrm>
            </p:grpSpPr>
            <p:sp>
              <p:nvSpPr>
                <p:cNvPr id="438" name="Rectangle 3">
                  <a:extLst>
                    <a:ext uri="{FF2B5EF4-FFF2-40B4-BE49-F238E27FC236}">
                      <a16:creationId xmlns:a16="http://schemas.microsoft.com/office/drawing/2014/main" id="{C2901FFE-894A-4819-B7A3-15B427BD0E2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39" name="Text Box 4">
                  <a:extLst>
                    <a:ext uri="{FF2B5EF4-FFF2-40B4-BE49-F238E27FC236}">
                      <a16:creationId xmlns:a16="http://schemas.microsoft.com/office/drawing/2014/main" id="{F66EFB14-7233-43C9-8464-DA3B2A367B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</a:pPr>
                  <a:r>
                    <a:rPr lang="en-US" altLang="en-US" sz="1400" i="0" dirty="0"/>
                    <a:t>list = 62</a:t>
                  </a:r>
                  <a:endParaRPr lang="en-CA" altLang="en-US" sz="1400" i="0" dirty="0"/>
                </a:p>
              </p:txBody>
            </p:sp>
          </p:grpSp>
          <p:cxnSp>
            <p:nvCxnSpPr>
              <p:cNvPr id="468" name="Straight Connector 467">
                <a:extLst>
                  <a:ext uri="{FF2B5EF4-FFF2-40B4-BE49-F238E27FC236}">
                    <a16:creationId xmlns:a16="http://schemas.microsoft.com/office/drawing/2014/main" id="{7A1C4EF3-A72A-4C5F-8760-11E1797B98A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5282091" y="6238677"/>
                <a:ext cx="97163" cy="295476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68" name="Group 49">
                <a:extLst>
                  <a:ext uri="{FF2B5EF4-FFF2-40B4-BE49-F238E27FC236}">
                    <a16:creationId xmlns:a16="http://schemas.microsoft.com/office/drawing/2014/main" id="{580B74ED-9F6F-44C9-ACDD-339875D555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4702331" y="6505795"/>
                <a:ext cx="154512" cy="270036"/>
                <a:chOff x="2308" y="1513"/>
                <a:chExt cx="1162" cy="2570"/>
              </a:xfrm>
            </p:grpSpPr>
            <p:grpSp>
              <p:nvGrpSpPr>
                <p:cNvPr id="669" name="Group 50">
                  <a:extLst>
                    <a:ext uri="{FF2B5EF4-FFF2-40B4-BE49-F238E27FC236}">
                      <a16:creationId xmlns:a16="http://schemas.microsoft.com/office/drawing/2014/main" id="{77CC6F5C-DC84-4852-A6BA-E3CED217F44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677" name="Freeform 51">
                    <a:extLst>
                      <a:ext uri="{FF2B5EF4-FFF2-40B4-BE49-F238E27FC236}">
                        <a16:creationId xmlns:a16="http://schemas.microsoft.com/office/drawing/2014/main" id="{FC97F63C-FC52-4E46-9C94-817390F7769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8" name="Freeform 52">
                    <a:extLst>
                      <a:ext uri="{FF2B5EF4-FFF2-40B4-BE49-F238E27FC236}">
                        <a16:creationId xmlns:a16="http://schemas.microsoft.com/office/drawing/2014/main" id="{ED0DE457-7F69-43DA-B5AC-30687AE7CF3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79" name="Freeform 53">
                    <a:extLst>
                      <a:ext uri="{FF2B5EF4-FFF2-40B4-BE49-F238E27FC236}">
                        <a16:creationId xmlns:a16="http://schemas.microsoft.com/office/drawing/2014/main" id="{1FBC99C2-3E3E-436B-9246-BD8ED330F0C0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0" name="Freeform 54">
                    <a:extLst>
                      <a:ext uri="{FF2B5EF4-FFF2-40B4-BE49-F238E27FC236}">
                        <a16:creationId xmlns:a16="http://schemas.microsoft.com/office/drawing/2014/main" id="{960E6DA4-F61C-4ECC-A3A7-D500BB13262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1" name="Freeform 55">
                    <a:extLst>
                      <a:ext uri="{FF2B5EF4-FFF2-40B4-BE49-F238E27FC236}">
                        <a16:creationId xmlns:a16="http://schemas.microsoft.com/office/drawing/2014/main" id="{44D315C5-A7AE-465B-9499-CECF0FDFB4D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2" name="Freeform 56">
                    <a:extLst>
                      <a:ext uri="{FF2B5EF4-FFF2-40B4-BE49-F238E27FC236}">
                        <a16:creationId xmlns:a16="http://schemas.microsoft.com/office/drawing/2014/main" id="{2182A2BA-73A6-49CE-9824-F6863A80981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70" name="Freeform 57">
                  <a:extLst>
                    <a:ext uri="{FF2B5EF4-FFF2-40B4-BE49-F238E27FC236}">
                      <a16:creationId xmlns:a16="http://schemas.microsoft.com/office/drawing/2014/main" id="{54D4DC73-E212-4668-97A0-BFCC60454E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1" name="Freeform 58">
                  <a:extLst>
                    <a:ext uri="{FF2B5EF4-FFF2-40B4-BE49-F238E27FC236}">
                      <a16:creationId xmlns:a16="http://schemas.microsoft.com/office/drawing/2014/main" id="{D1AD845C-05CD-4440-8BE0-D8DCC2854D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72" name="Oval 59">
                  <a:extLst>
                    <a:ext uri="{FF2B5EF4-FFF2-40B4-BE49-F238E27FC236}">
                      <a16:creationId xmlns:a16="http://schemas.microsoft.com/office/drawing/2014/main" id="{7EB379FC-5F07-47FE-AA61-14EE5130B47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73" name="Oval 60">
                  <a:extLst>
                    <a:ext uri="{FF2B5EF4-FFF2-40B4-BE49-F238E27FC236}">
                      <a16:creationId xmlns:a16="http://schemas.microsoft.com/office/drawing/2014/main" id="{D385105C-7917-4417-BB5F-3978FBF4CC4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74" name="Oval 61">
                  <a:extLst>
                    <a:ext uri="{FF2B5EF4-FFF2-40B4-BE49-F238E27FC236}">
                      <a16:creationId xmlns:a16="http://schemas.microsoft.com/office/drawing/2014/main" id="{CF326104-44DC-49C0-A995-74A0D0FB66D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75" name="Oval 62">
                  <a:extLst>
                    <a:ext uri="{FF2B5EF4-FFF2-40B4-BE49-F238E27FC236}">
                      <a16:creationId xmlns:a16="http://schemas.microsoft.com/office/drawing/2014/main" id="{69A36E04-4B7A-4BC6-81C4-70D311B615C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76" name="Oval 63">
                  <a:extLst>
                    <a:ext uri="{FF2B5EF4-FFF2-40B4-BE49-F238E27FC236}">
                      <a16:creationId xmlns:a16="http://schemas.microsoft.com/office/drawing/2014/main" id="{B74319D8-0D0B-41D5-915A-94AE7E34B28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46" name="Group 116745">
              <a:extLst>
                <a:ext uri="{FF2B5EF4-FFF2-40B4-BE49-F238E27FC236}">
                  <a16:creationId xmlns:a16="http://schemas.microsoft.com/office/drawing/2014/main" id="{38BCCBE1-3654-46A4-BE42-8B3E84631B78}"/>
                </a:ext>
              </a:extLst>
            </p:cNvPr>
            <p:cNvGrpSpPr/>
            <p:nvPr/>
          </p:nvGrpSpPr>
          <p:grpSpPr>
            <a:xfrm>
              <a:off x="7089931" y="3022600"/>
              <a:ext cx="1658320" cy="1648719"/>
              <a:chOff x="7089931" y="3022600"/>
              <a:chExt cx="1658320" cy="1648719"/>
            </a:xfrm>
          </p:grpSpPr>
          <p:sp>
            <p:nvSpPr>
              <p:cNvPr id="436" name="Rectangle 3">
                <a:extLst>
                  <a:ext uri="{FF2B5EF4-FFF2-40B4-BE49-F238E27FC236}">
                    <a16:creationId xmlns:a16="http://schemas.microsoft.com/office/drawing/2014/main" id="{90D1FF0F-ED1E-4B77-B35C-C7AE93ADA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7289800" y="3289300"/>
                <a:ext cx="1438794" cy="1282698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  <p:grpSp>
            <p:nvGrpSpPr>
              <p:cNvPr id="458" name="Group 457">
                <a:extLst>
                  <a:ext uri="{FF2B5EF4-FFF2-40B4-BE49-F238E27FC236}">
                    <a16:creationId xmlns:a16="http://schemas.microsoft.com/office/drawing/2014/main" id="{2FFF3C44-6393-4055-BA87-95D44547E2F1}"/>
                  </a:ext>
                </a:extLst>
              </p:cNvPr>
              <p:cNvGrpSpPr/>
              <p:nvPr/>
            </p:nvGrpSpPr>
            <p:grpSpPr>
              <a:xfrm>
                <a:off x="7296030" y="3255547"/>
                <a:ext cx="965106" cy="1415772"/>
                <a:chOff x="5410200" y="609600"/>
                <a:chExt cx="965106" cy="1415772"/>
              </a:xfrm>
            </p:grpSpPr>
            <p:sp>
              <p:nvSpPr>
                <p:cNvPr id="459" name="Text Box 4">
                  <a:extLst>
                    <a:ext uri="{FF2B5EF4-FFF2-40B4-BE49-F238E27FC236}">
                      <a16:creationId xmlns:a16="http://schemas.microsoft.com/office/drawing/2014/main" id="{5BA6AF01-84C5-4C6E-A028-318AA45CAF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10200" y="609600"/>
                  <a:ext cx="792205" cy="14157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left  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 err="1"/>
                    <a:t>sortedL</a:t>
                  </a:r>
                  <a:endParaRPr lang="en-US" altLang="en-US" sz="1400" i="0" dirty="0"/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right      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 err="1"/>
                    <a:t>sortedR</a:t>
                  </a:r>
                  <a:endParaRPr lang="en-US" altLang="en-US" sz="1800" i="0" dirty="0"/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sorted  </a:t>
                  </a:r>
                </a:p>
              </p:txBody>
            </p:sp>
            <p:sp>
              <p:nvSpPr>
                <p:cNvPr id="460" name="Text Box 4">
                  <a:extLst>
                    <a:ext uri="{FF2B5EF4-FFF2-40B4-BE49-F238E27FC236}">
                      <a16:creationId xmlns:a16="http://schemas.microsoft.com/office/drawing/2014/main" id="{10986750-1C96-4C0B-A940-E4B2F89951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89650" y="614740"/>
                  <a:ext cx="285656" cy="138499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</p:txBody>
            </p:sp>
          </p:grpSp>
          <p:sp>
            <p:nvSpPr>
              <p:cNvPr id="461" name="Text Box 31">
                <a:extLst>
                  <a:ext uri="{FF2B5EF4-FFF2-40B4-BE49-F238E27FC236}">
                    <a16:creationId xmlns:a16="http://schemas.microsoft.com/office/drawing/2014/main" id="{1AA009CD-E4DE-4844-8C41-47B4E9B8E3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3855" y="3242846"/>
                <a:ext cx="588623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30,23</a:t>
                </a:r>
                <a:endParaRPr lang="en-CA" altLang="en-US" sz="1400" i="0" dirty="0"/>
              </a:p>
            </p:txBody>
          </p:sp>
          <p:sp>
            <p:nvSpPr>
              <p:cNvPr id="462" name="Text Box 31">
                <a:extLst>
                  <a:ext uri="{FF2B5EF4-FFF2-40B4-BE49-F238E27FC236}">
                    <a16:creationId xmlns:a16="http://schemas.microsoft.com/office/drawing/2014/main" id="{CE7D1922-D90B-41E4-8F8E-9E6AE45F0C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159629" y="34798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98</a:t>
                </a:r>
                <a:endParaRPr lang="en-CA" altLang="en-US" sz="1400" i="0" dirty="0"/>
              </a:p>
            </p:txBody>
          </p:sp>
          <p:sp>
            <p:nvSpPr>
              <p:cNvPr id="463" name="Rectangle 462">
                <a:extLst>
                  <a:ext uri="{FF2B5EF4-FFF2-40B4-BE49-F238E27FC236}">
                    <a16:creationId xmlns:a16="http://schemas.microsoft.com/office/drawing/2014/main" id="{756D1E49-4E58-4264-BF41-BC4F61DBF680}"/>
                  </a:ext>
                </a:extLst>
              </p:cNvPr>
              <p:cNvSpPr/>
              <p:nvPr/>
            </p:nvSpPr>
            <p:spPr>
              <a:xfrm>
                <a:off x="8159629" y="3691354"/>
                <a:ext cx="364202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98</a:t>
                </a:r>
                <a:endParaRPr lang="en-CA" altLang="en-US" sz="1400" i="0" dirty="0"/>
              </a:p>
            </p:txBody>
          </p:sp>
          <p:sp>
            <p:nvSpPr>
              <p:cNvPr id="464" name="Rectangle 463">
                <a:extLst>
                  <a:ext uri="{FF2B5EF4-FFF2-40B4-BE49-F238E27FC236}">
                    <a16:creationId xmlns:a16="http://schemas.microsoft.com/office/drawing/2014/main" id="{ECFE1321-E772-4B79-8793-7FBE1B06A345}"/>
                  </a:ext>
                </a:extLst>
              </p:cNvPr>
              <p:cNvSpPr/>
              <p:nvPr/>
            </p:nvSpPr>
            <p:spPr>
              <a:xfrm>
                <a:off x="8159628" y="4318000"/>
                <a:ext cx="588623" cy="307777"/>
              </a:xfrm>
              <a:prstGeom prst="rect">
                <a:avLst/>
              </a:prstGeom>
            </p:spPr>
            <p:txBody>
              <a:bodyPr wrap="none">
                <a:spAutoFit/>
              </a:bodyPr>
              <a:lstStyle/>
              <a:p>
                <a:r>
                  <a:rPr lang="en-US" altLang="en-US" sz="1400" i="0" dirty="0"/>
                  <a:t>23,30</a:t>
                </a:r>
                <a:endParaRPr lang="en-CA" altLang="en-US" sz="1400" i="0" dirty="0"/>
              </a:p>
            </p:txBody>
          </p:sp>
          <p:sp>
            <p:nvSpPr>
              <p:cNvPr id="465" name="Text Box 31">
                <a:extLst>
                  <a:ext uri="{FF2B5EF4-FFF2-40B4-BE49-F238E27FC236}">
                    <a16:creationId xmlns:a16="http://schemas.microsoft.com/office/drawing/2014/main" id="{E0DB0C7F-6A9B-4335-BD3C-308E71345A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64392" y="38608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23</a:t>
                </a:r>
                <a:endParaRPr lang="en-CA" altLang="en-US" sz="1400" i="0" dirty="0"/>
              </a:p>
            </p:txBody>
          </p:sp>
          <p:sp>
            <p:nvSpPr>
              <p:cNvPr id="466" name="Text Box 31">
                <a:extLst>
                  <a:ext uri="{FF2B5EF4-FFF2-40B4-BE49-F238E27FC236}">
                    <a16:creationId xmlns:a16="http://schemas.microsoft.com/office/drawing/2014/main" id="{3E90A911-B0CE-4ED5-9BAE-BFFF1096E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373242" y="4102100"/>
                <a:ext cx="364202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1400" i="0" dirty="0"/>
                  <a:t>23</a:t>
                </a:r>
                <a:endParaRPr lang="en-CA" altLang="en-US" sz="1400" i="0" dirty="0"/>
              </a:p>
            </p:txBody>
          </p:sp>
          <p:cxnSp>
            <p:nvCxnSpPr>
              <p:cNvPr id="470" name="Straight Connector 469">
                <a:extLst>
                  <a:ext uri="{FF2B5EF4-FFF2-40B4-BE49-F238E27FC236}">
                    <a16:creationId xmlns:a16="http://schemas.microsoft.com/office/drawing/2014/main" id="{2F6D02CA-B6D6-48E2-8BA3-48CF0263778D}"/>
                  </a:ext>
                </a:extLst>
              </p:cNvPr>
              <p:cNvCxnSpPr>
                <a:cxnSpLocks/>
                <a:endCxn id="460" idx="0"/>
              </p:cNvCxnSpPr>
              <p:nvPr/>
            </p:nvCxnSpPr>
            <p:spPr bwMode="auto">
              <a:xfrm>
                <a:off x="7460740" y="3022600"/>
                <a:ext cx="657568" cy="238087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83" name="Group 49">
                <a:extLst>
                  <a:ext uri="{FF2B5EF4-FFF2-40B4-BE49-F238E27FC236}">
                    <a16:creationId xmlns:a16="http://schemas.microsoft.com/office/drawing/2014/main" id="{D59723C8-AE4F-4A7E-8CB4-F5C31CE67D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089931" y="3757577"/>
                <a:ext cx="214882" cy="452854"/>
                <a:chOff x="2308" y="1513"/>
                <a:chExt cx="1162" cy="2570"/>
              </a:xfrm>
            </p:grpSpPr>
            <p:grpSp>
              <p:nvGrpSpPr>
                <p:cNvPr id="684" name="Group 50">
                  <a:extLst>
                    <a:ext uri="{FF2B5EF4-FFF2-40B4-BE49-F238E27FC236}">
                      <a16:creationId xmlns:a16="http://schemas.microsoft.com/office/drawing/2014/main" id="{84E6D2B9-5E60-436B-B057-A75B052A1E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692" name="Freeform 51">
                    <a:extLst>
                      <a:ext uri="{FF2B5EF4-FFF2-40B4-BE49-F238E27FC236}">
                        <a16:creationId xmlns:a16="http://schemas.microsoft.com/office/drawing/2014/main" id="{D9E78C7C-1947-4F85-B199-654A760A25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3" name="Freeform 52">
                    <a:extLst>
                      <a:ext uri="{FF2B5EF4-FFF2-40B4-BE49-F238E27FC236}">
                        <a16:creationId xmlns:a16="http://schemas.microsoft.com/office/drawing/2014/main" id="{B6B78641-A2A3-4DEC-A7E8-EC4173C84DC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4" name="Freeform 53">
                    <a:extLst>
                      <a:ext uri="{FF2B5EF4-FFF2-40B4-BE49-F238E27FC236}">
                        <a16:creationId xmlns:a16="http://schemas.microsoft.com/office/drawing/2014/main" id="{00BD2B13-4C93-44FB-819E-D945740038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5" name="Freeform 54">
                    <a:extLst>
                      <a:ext uri="{FF2B5EF4-FFF2-40B4-BE49-F238E27FC236}">
                        <a16:creationId xmlns:a16="http://schemas.microsoft.com/office/drawing/2014/main" id="{CCB6FC5D-231A-45E4-A987-ED53A98AC6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6" name="Freeform 55">
                    <a:extLst>
                      <a:ext uri="{FF2B5EF4-FFF2-40B4-BE49-F238E27FC236}">
                        <a16:creationId xmlns:a16="http://schemas.microsoft.com/office/drawing/2014/main" id="{66D586D0-08EC-4B0D-9312-1CFB0FCF0E5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97" name="Freeform 56">
                    <a:extLst>
                      <a:ext uri="{FF2B5EF4-FFF2-40B4-BE49-F238E27FC236}">
                        <a16:creationId xmlns:a16="http://schemas.microsoft.com/office/drawing/2014/main" id="{355B48F1-3681-4419-9A31-DEE77069D3E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85" name="Freeform 57">
                  <a:extLst>
                    <a:ext uri="{FF2B5EF4-FFF2-40B4-BE49-F238E27FC236}">
                      <a16:creationId xmlns:a16="http://schemas.microsoft.com/office/drawing/2014/main" id="{225BDE50-10B9-451C-8FEA-EE340C196D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" name="Freeform 58">
                  <a:extLst>
                    <a:ext uri="{FF2B5EF4-FFF2-40B4-BE49-F238E27FC236}">
                      <a16:creationId xmlns:a16="http://schemas.microsoft.com/office/drawing/2014/main" id="{EC5F31EC-8437-4CBF-A573-23A4A98C1A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7" name="Oval 59">
                  <a:extLst>
                    <a:ext uri="{FF2B5EF4-FFF2-40B4-BE49-F238E27FC236}">
                      <a16:creationId xmlns:a16="http://schemas.microsoft.com/office/drawing/2014/main" id="{1C85A612-8674-48C3-B89D-A0BF76D472C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88" name="Oval 60">
                  <a:extLst>
                    <a:ext uri="{FF2B5EF4-FFF2-40B4-BE49-F238E27FC236}">
                      <a16:creationId xmlns:a16="http://schemas.microsoft.com/office/drawing/2014/main" id="{E6A9977E-FA9E-4245-BB39-631D1C2D487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89" name="Oval 61">
                  <a:extLst>
                    <a:ext uri="{FF2B5EF4-FFF2-40B4-BE49-F238E27FC236}">
                      <a16:creationId xmlns:a16="http://schemas.microsoft.com/office/drawing/2014/main" id="{31DB53DA-CA46-4006-A33E-A56A3609CDB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90" name="Oval 62">
                  <a:extLst>
                    <a:ext uri="{FF2B5EF4-FFF2-40B4-BE49-F238E27FC236}">
                      <a16:creationId xmlns:a16="http://schemas.microsoft.com/office/drawing/2014/main" id="{7962CE92-E421-4796-BD9D-FC92100238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91" name="Oval 63">
                  <a:extLst>
                    <a:ext uri="{FF2B5EF4-FFF2-40B4-BE49-F238E27FC236}">
                      <a16:creationId xmlns:a16="http://schemas.microsoft.com/office/drawing/2014/main" id="{BF0EEB09-DDB9-4507-85AC-E1D5B021E2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39" name="Group 116738">
              <a:extLst>
                <a:ext uri="{FF2B5EF4-FFF2-40B4-BE49-F238E27FC236}">
                  <a16:creationId xmlns:a16="http://schemas.microsoft.com/office/drawing/2014/main" id="{38C3BF3D-31B0-4482-873B-0E716B8262A8}"/>
                </a:ext>
              </a:extLst>
            </p:cNvPr>
            <p:cNvGrpSpPr/>
            <p:nvPr/>
          </p:nvGrpSpPr>
          <p:grpSpPr>
            <a:xfrm>
              <a:off x="5908831" y="6238677"/>
              <a:ext cx="872840" cy="546100"/>
              <a:chOff x="5908831" y="6238677"/>
              <a:chExt cx="872840" cy="546100"/>
            </a:xfrm>
          </p:grpSpPr>
          <p:grpSp>
            <p:nvGrpSpPr>
              <p:cNvPr id="472" name="Group 471">
                <a:extLst>
                  <a:ext uri="{FF2B5EF4-FFF2-40B4-BE49-F238E27FC236}">
                    <a16:creationId xmlns:a16="http://schemas.microsoft.com/office/drawing/2014/main" id="{9DC54C09-C2C3-40D2-9C5A-D66F22945A09}"/>
                  </a:ext>
                </a:extLst>
              </p:cNvPr>
              <p:cNvGrpSpPr/>
              <p:nvPr/>
            </p:nvGrpSpPr>
            <p:grpSpPr>
              <a:xfrm>
                <a:off x="6007100" y="6477000"/>
                <a:ext cx="774571" cy="307777"/>
                <a:chOff x="182452" y="6484620"/>
                <a:chExt cx="774571" cy="307777"/>
              </a:xfrm>
            </p:grpSpPr>
            <p:sp>
              <p:nvSpPr>
                <p:cNvPr id="473" name="Rectangle 3">
                  <a:extLst>
                    <a:ext uri="{FF2B5EF4-FFF2-40B4-BE49-F238E27FC236}">
                      <a16:creationId xmlns:a16="http://schemas.microsoft.com/office/drawing/2014/main" id="{DD325F77-A1EB-497D-AC3E-43E228781E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74" name="Text Box 4">
                  <a:extLst>
                    <a:ext uri="{FF2B5EF4-FFF2-40B4-BE49-F238E27FC236}">
                      <a16:creationId xmlns:a16="http://schemas.microsoft.com/office/drawing/2014/main" id="{7028A3B9-235F-4716-85D3-10F1D9AABEA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</a:pPr>
                  <a:r>
                    <a:rPr lang="en-US" altLang="en-US" sz="1400" i="0" dirty="0"/>
                    <a:t>list = 79</a:t>
                  </a:r>
                  <a:endParaRPr lang="en-CA" altLang="en-US" sz="1400" i="0" dirty="0"/>
                </a:p>
              </p:txBody>
            </p:sp>
          </p:grpSp>
          <p:cxnSp>
            <p:nvCxnSpPr>
              <p:cNvPr id="478" name="Straight Connector 477">
                <a:extLst>
                  <a:ext uri="{FF2B5EF4-FFF2-40B4-BE49-F238E27FC236}">
                    <a16:creationId xmlns:a16="http://schemas.microsoft.com/office/drawing/2014/main" id="{A104660A-4E74-4CBF-8D0F-D4D4E398EBF4}"/>
                  </a:ext>
                </a:extLst>
              </p:cNvPr>
              <p:cNvCxnSpPr>
                <a:cxnSpLocks/>
                <a:stCxn id="455" idx="2"/>
              </p:cNvCxnSpPr>
              <p:nvPr/>
            </p:nvCxnSpPr>
            <p:spPr bwMode="auto">
              <a:xfrm>
                <a:off x="6193248" y="6238677"/>
                <a:ext cx="221773" cy="301823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698" name="Group 49">
                <a:extLst>
                  <a:ext uri="{FF2B5EF4-FFF2-40B4-BE49-F238E27FC236}">
                    <a16:creationId xmlns:a16="http://schemas.microsoft.com/office/drawing/2014/main" id="{49BC1330-4664-4D7C-A335-C024B27207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908831" y="6505795"/>
                <a:ext cx="154512" cy="270036"/>
                <a:chOff x="2308" y="1513"/>
                <a:chExt cx="1162" cy="2570"/>
              </a:xfrm>
            </p:grpSpPr>
            <p:grpSp>
              <p:nvGrpSpPr>
                <p:cNvPr id="699" name="Group 50">
                  <a:extLst>
                    <a:ext uri="{FF2B5EF4-FFF2-40B4-BE49-F238E27FC236}">
                      <a16:creationId xmlns:a16="http://schemas.microsoft.com/office/drawing/2014/main" id="{40E7F0EA-E328-475B-AF50-706AC1CDF0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707" name="Freeform 51">
                    <a:extLst>
                      <a:ext uri="{FF2B5EF4-FFF2-40B4-BE49-F238E27FC236}">
                        <a16:creationId xmlns:a16="http://schemas.microsoft.com/office/drawing/2014/main" id="{8331EB19-9454-4BEA-967B-84FF7232219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8" name="Freeform 52">
                    <a:extLst>
                      <a:ext uri="{FF2B5EF4-FFF2-40B4-BE49-F238E27FC236}">
                        <a16:creationId xmlns:a16="http://schemas.microsoft.com/office/drawing/2014/main" id="{C81FC18A-5D15-4407-BB6E-A531E62376C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09" name="Freeform 53">
                    <a:extLst>
                      <a:ext uri="{FF2B5EF4-FFF2-40B4-BE49-F238E27FC236}">
                        <a16:creationId xmlns:a16="http://schemas.microsoft.com/office/drawing/2014/main" id="{08FC50BC-8536-4B17-889C-2E3B5C71696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0" name="Freeform 54">
                    <a:extLst>
                      <a:ext uri="{FF2B5EF4-FFF2-40B4-BE49-F238E27FC236}">
                        <a16:creationId xmlns:a16="http://schemas.microsoft.com/office/drawing/2014/main" id="{760447FE-9105-4304-8974-CB52BCFE90B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1" name="Freeform 55">
                    <a:extLst>
                      <a:ext uri="{FF2B5EF4-FFF2-40B4-BE49-F238E27FC236}">
                        <a16:creationId xmlns:a16="http://schemas.microsoft.com/office/drawing/2014/main" id="{70A3B566-D610-49CF-9002-C3803262E40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12" name="Freeform 56">
                    <a:extLst>
                      <a:ext uri="{FF2B5EF4-FFF2-40B4-BE49-F238E27FC236}">
                        <a16:creationId xmlns:a16="http://schemas.microsoft.com/office/drawing/2014/main" id="{BF027B61-A9FA-4718-962B-B5ACE9680BC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00" name="Freeform 57">
                  <a:extLst>
                    <a:ext uri="{FF2B5EF4-FFF2-40B4-BE49-F238E27FC236}">
                      <a16:creationId xmlns:a16="http://schemas.microsoft.com/office/drawing/2014/main" id="{4CCDD78F-42CD-479E-9BBA-FA12AECB218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1" name="Freeform 58">
                  <a:extLst>
                    <a:ext uri="{FF2B5EF4-FFF2-40B4-BE49-F238E27FC236}">
                      <a16:creationId xmlns:a16="http://schemas.microsoft.com/office/drawing/2014/main" id="{18ED0507-624F-4D4F-B70A-640748D4C6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02" name="Oval 59">
                  <a:extLst>
                    <a:ext uri="{FF2B5EF4-FFF2-40B4-BE49-F238E27FC236}">
                      <a16:creationId xmlns:a16="http://schemas.microsoft.com/office/drawing/2014/main" id="{2D6D94A5-9266-4528-ACFD-DFD7AD19FD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03" name="Oval 60">
                  <a:extLst>
                    <a:ext uri="{FF2B5EF4-FFF2-40B4-BE49-F238E27FC236}">
                      <a16:creationId xmlns:a16="http://schemas.microsoft.com/office/drawing/2014/main" id="{7D437B95-2580-4F8E-875F-CFD43E4774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04" name="Oval 61">
                  <a:extLst>
                    <a:ext uri="{FF2B5EF4-FFF2-40B4-BE49-F238E27FC236}">
                      <a16:creationId xmlns:a16="http://schemas.microsoft.com/office/drawing/2014/main" id="{B04157CE-E3EE-4CBB-833B-5166FC8F175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05" name="Oval 62">
                  <a:extLst>
                    <a:ext uri="{FF2B5EF4-FFF2-40B4-BE49-F238E27FC236}">
                      <a16:creationId xmlns:a16="http://schemas.microsoft.com/office/drawing/2014/main" id="{06C6BBD4-B920-44A4-A0FB-D234BEC1840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06" name="Oval 63">
                  <a:extLst>
                    <a:ext uri="{FF2B5EF4-FFF2-40B4-BE49-F238E27FC236}">
                      <a16:creationId xmlns:a16="http://schemas.microsoft.com/office/drawing/2014/main" id="{FFDD1FA7-9BAD-4E21-A788-2119B0278A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41" name="Group 116740">
              <a:extLst>
                <a:ext uri="{FF2B5EF4-FFF2-40B4-BE49-F238E27FC236}">
                  <a16:creationId xmlns:a16="http://schemas.microsoft.com/office/drawing/2014/main" id="{4C6B8AA9-324F-4501-B9A7-7B5D89D59554}"/>
                </a:ext>
              </a:extLst>
            </p:cNvPr>
            <p:cNvGrpSpPr/>
            <p:nvPr/>
          </p:nvGrpSpPr>
          <p:grpSpPr>
            <a:xfrm>
              <a:off x="6501046" y="4584383"/>
              <a:ext cx="885831" cy="965517"/>
              <a:chOff x="6501046" y="4584383"/>
              <a:chExt cx="885831" cy="965517"/>
            </a:xfrm>
          </p:grpSpPr>
          <p:cxnSp>
            <p:nvCxnSpPr>
              <p:cNvPr id="467" name="Straight Connector 466">
                <a:extLst>
                  <a:ext uri="{FF2B5EF4-FFF2-40B4-BE49-F238E27FC236}">
                    <a16:creationId xmlns:a16="http://schemas.microsoft.com/office/drawing/2014/main" id="{C279A9D1-BF79-4FAE-97C0-58836E421F87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501046" y="4584383"/>
                <a:ext cx="477994" cy="763687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475" name="Group 474">
                <a:extLst>
                  <a:ext uri="{FF2B5EF4-FFF2-40B4-BE49-F238E27FC236}">
                    <a16:creationId xmlns:a16="http://schemas.microsoft.com/office/drawing/2014/main" id="{65F00278-05B8-4727-A208-BA37DAB8F190}"/>
                  </a:ext>
                </a:extLst>
              </p:cNvPr>
              <p:cNvGrpSpPr/>
              <p:nvPr/>
            </p:nvGrpSpPr>
            <p:grpSpPr>
              <a:xfrm>
                <a:off x="6612306" y="5242123"/>
                <a:ext cx="774571" cy="307777"/>
                <a:chOff x="182452" y="6484620"/>
                <a:chExt cx="774571" cy="307777"/>
              </a:xfrm>
            </p:grpSpPr>
            <p:sp>
              <p:nvSpPr>
                <p:cNvPr id="476" name="Rectangle 3">
                  <a:extLst>
                    <a:ext uri="{FF2B5EF4-FFF2-40B4-BE49-F238E27FC236}">
                      <a16:creationId xmlns:a16="http://schemas.microsoft.com/office/drawing/2014/main" id="{78DD5FDB-0FAA-4307-ABA0-F37F69F6C5F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77" name="Text Box 4">
                  <a:extLst>
                    <a:ext uri="{FF2B5EF4-FFF2-40B4-BE49-F238E27FC236}">
                      <a16:creationId xmlns:a16="http://schemas.microsoft.com/office/drawing/2014/main" id="{F2468066-C759-4E22-907C-B800BF5831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 = 14</a:t>
                  </a:r>
                </a:p>
              </p:txBody>
            </p:sp>
          </p:grpSp>
          <p:grpSp>
            <p:nvGrpSpPr>
              <p:cNvPr id="713" name="Group 49">
                <a:extLst>
                  <a:ext uri="{FF2B5EF4-FFF2-40B4-BE49-F238E27FC236}">
                    <a16:creationId xmlns:a16="http://schemas.microsoft.com/office/drawing/2014/main" id="{E8AAC6CC-A9C3-4127-8A54-9B4D888E5F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6530637" y="5270446"/>
                <a:ext cx="154512" cy="270036"/>
                <a:chOff x="2308" y="1513"/>
                <a:chExt cx="1162" cy="2570"/>
              </a:xfrm>
            </p:grpSpPr>
            <p:grpSp>
              <p:nvGrpSpPr>
                <p:cNvPr id="714" name="Group 50">
                  <a:extLst>
                    <a:ext uri="{FF2B5EF4-FFF2-40B4-BE49-F238E27FC236}">
                      <a16:creationId xmlns:a16="http://schemas.microsoft.com/office/drawing/2014/main" id="{E0AEC0EE-BA0D-4DE6-95A7-63A1A4049E8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722" name="Freeform 51">
                    <a:extLst>
                      <a:ext uri="{FF2B5EF4-FFF2-40B4-BE49-F238E27FC236}">
                        <a16:creationId xmlns:a16="http://schemas.microsoft.com/office/drawing/2014/main" id="{AA14CCE5-6489-4BEE-AE84-37F73142952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3" name="Freeform 52">
                    <a:extLst>
                      <a:ext uri="{FF2B5EF4-FFF2-40B4-BE49-F238E27FC236}">
                        <a16:creationId xmlns:a16="http://schemas.microsoft.com/office/drawing/2014/main" id="{57943982-FD91-4A21-A591-D050154440E6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4" name="Freeform 53">
                    <a:extLst>
                      <a:ext uri="{FF2B5EF4-FFF2-40B4-BE49-F238E27FC236}">
                        <a16:creationId xmlns:a16="http://schemas.microsoft.com/office/drawing/2014/main" id="{EC2F2CE2-18BC-4FDC-B54A-2634F8F52DB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5" name="Freeform 54">
                    <a:extLst>
                      <a:ext uri="{FF2B5EF4-FFF2-40B4-BE49-F238E27FC236}">
                        <a16:creationId xmlns:a16="http://schemas.microsoft.com/office/drawing/2014/main" id="{D51EAA0E-74BE-44F1-88A6-6F2DBC70DF4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6" name="Freeform 55">
                    <a:extLst>
                      <a:ext uri="{FF2B5EF4-FFF2-40B4-BE49-F238E27FC236}">
                        <a16:creationId xmlns:a16="http://schemas.microsoft.com/office/drawing/2014/main" id="{CCBAEEB4-33AB-45C5-8278-E229336CCE5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27" name="Freeform 56">
                    <a:extLst>
                      <a:ext uri="{FF2B5EF4-FFF2-40B4-BE49-F238E27FC236}">
                        <a16:creationId xmlns:a16="http://schemas.microsoft.com/office/drawing/2014/main" id="{FE5B2574-75F2-44F1-9FED-DC5B8C09ACEF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15" name="Freeform 57">
                  <a:extLst>
                    <a:ext uri="{FF2B5EF4-FFF2-40B4-BE49-F238E27FC236}">
                      <a16:creationId xmlns:a16="http://schemas.microsoft.com/office/drawing/2014/main" id="{A0C02BEF-5D5F-423D-BC21-1C953BD125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6" name="Freeform 58">
                  <a:extLst>
                    <a:ext uri="{FF2B5EF4-FFF2-40B4-BE49-F238E27FC236}">
                      <a16:creationId xmlns:a16="http://schemas.microsoft.com/office/drawing/2014/main" id="{9896E3B2-9FF4-4CE0-A1F8-7827EFA9E7F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17" name="Oval 59">
                  <a:extLst>
                    <a:ext uri="{FF2B5EF4-FFF2-40B4-BE49-F238E27FC236}">
                      <a16:creationId xmlns:a16="http://schemas.microsoft.com/office/drawing/2014/main" id="{8F0D89B8-68E1-4C4F-B6AF-01626875CF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18" name="Oval 60">
                  <a:extLst>
                    <a:ext uri="{FF2B5EF4-FFF2-40B4-BE49-F238E27FC236}">
                      <a16:creationId xmlns:a16="http://schemas.microsoft.com/office/drawing/2014/main" id="{E9BAC8DE-4A6A-40C0-82D2-20A6B4B32D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19" name="Oval 61">
                  <a:extLst>
                    <a:ext uri="{FF2B5EF4-FFF2-40B4-BE49-F238E27FC236}">
                      <a16:creationId xmlns:a16="http://schemas.microsoft.com/office/drawing/2014/main" id="{119C0537-F9C0-4521-B27F-F4686DF420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20" name="Oval 62">
                  <a:extLst>
                    <a:ext uri="{FF2B5EF4-FFF2-40B4-BE49-F238E27FC236}">
                      <a16:creationId xmlns:a16="http://schemas.microsoft.com/office/drawing/2014/main" id="{0A84C5D1-A591-4EDC-826B-095D4ED2FA0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21" name="Oval 63">
                  <a:extLst>
                    <a:ext uri="{FF2B5EF4-FFF2-40B4-BE49-F238E27FC236}">
                      <a16:creationId xmlns:a16="http://schemas.microsoft.com/office/drawing/2014/main" id="{77746BA4-894A-4364-86F4-16E05A427E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44" name="Group 116743">
              <a:extLst>
                <a:ext uri="{FF2B5EF4-FFF2-40B4-BE49-F238E27FC236}">
                  <a16:creationId xmlns:a16="http://schemas.microsoft.com/office/drawing/2014/main" id="{60C328A0-E13F-49DD-8C20-68BA3C71B3B7}"/>
                </a:ext>
              </a:extLst>
            </p:cNvPr>
            <p:cNvGrpSpPr/>
            <p:nvPr/>
          </p:nvGrpSpPr>
          <p:grpSpPr>
            <a:xfrm>
              <a:off x="7026967" y="4584700"/>
              <a:ext cx="915185" cy="541020"/>
              <a:chOff x="7026967" y="4584700"/>
              <a:chExt cx="915185" cy="541020"/>
            </a:xfrm>
          </p:grpSpPr>
          <p:grpSp>
            <p:nvGrpSpPr>
              <p:cNvPr id="479" name="Group 478">
                <a:extLst>
                  <a:ext uri="{FF2B5EF4-FFF2-40B4-BE49-F238E27FC236}">
                    <a16:creationId xmlns:a16="http://schemas.microsoft.com/office/drawing/2014/main" id="{DDAF0559-4D27-470A-B283-87923A696862}"/>
                  </a:ext>
                </a:extLst>
              </p:cNvPr>
              <p:cNvGrpSpPr/>
              <p:nvPr/>
            </p:nvGrpSpPr>
            <p:grpSpPr>
              <a:xfrm>
                <a:off x="7167581" y="4817943"/>
                <a:ext cx="774571" cy="307777"/>
                <a:chOff x="182452" y="6484620"/>
                <a:chExt cx="774571" cy="307777"/>
              </a:xfrm>
            </p:grpSpPr>
            <p:sp>
              <p:nvSpPr>
                <p:cNvPr id="480" name="Rectangle 3">
                  <a:extLst>
                    <a:ext uri="{FF2B5EF4-FFF2-40B4-BE49-F238E27FC236}">
                      <a16:creationId xmlns:a16="http://schemas.microsoft.com/office/drawing/2014/main" id="{DDC4564F-EDC6-4C29-AB32-33E1EF56CB1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81" name="Text Box 4">
                  <a:extLst>
                    <a:ext uri="{FF2B5EF4-FFF2-40B4-BE49-F238E27FC236}">
                      <a16:creationId xmlns:a16="http://schemas.microsoft.com/office/drawing/2014/main" id="{60B7367C-C25C-40FC-89A5-51855119CCB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 = 30</a:t>
                  </a:r>
                </a:p>
              </p:txBody>
            </p:sp>
          </p:grp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D3824596-63B5-4636-B39F-C089F155733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7631720" y="4584700"/>
                <a:ext cx="97163" cy="295476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28" name="Group 49">
                <a:extLst>
                  <a:ext uri="{FF2B5EF4-FFF2-40B4-BE49-F238E27FC236}">
                    <a16:creationId xmlns:a16="http://schemas.microsoft.com/office/drawing/2014/main" id="{898C7702-AC84-4009-8BF5-326AD1C569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7026967" y="4855044"/>
                <a:ext cx="154512" cy="270036"/>
                <a:chOff x="2308" y="1513"/>
                <a:chExt cx="1162" cy="2570"/>
              </a:xfrm>
            </p:grpSpPr>
            <p:grpSp>
              <p:nvGrpSpPr>
                <p:cNvPr id="729" name="Group 50">
                  <a:extLst>
                    <a:ext uri="{FF2B5EF4-FFF2-40B4-BE49-F238E27FC236}">
                      <a16:creationId xmlns:a16="http://schemas.microsoft.com/office/drawing/2014/main" id="{E790787B-393B-4CCE-970A-9C53E359DF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737" name="Freeform 51">
                    <a:extLst>
                      <a:ext uri="{FF2B5EF4-FFF2-40B4-BE49-F238E27FC236}">
                        <a16:creationId xmlns:a16="http://schemas.microsoft.com/office/drawing/2014/main" id="{BFE179E1-16F1-496F-87F3-41DFE12AE84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8" name="Freeform 52">
                    <a:extLst>
                      <a:ext uri="{FF2B5EF4-FFF2-40B4-BE49-F238E27FC236}">
                        <a16:creationId xmlns:a16="http://schemas.microsoft.com/office/drawing/2014/main" id="{93E91BB4-E11C-4D2B-B9DD-AF9C09D64DE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39" name="Freeform 53">
                    <a:extLst>
                      <a:ext uri="{FF2B5EF4-FFF2-40B4-BE49-F238E27FC236}">
                        <a16:creationId xmlns:a16="http://schemas.microsoft.com/office/drawing/2014/main" id="{4767C66E-3773-4D6E-A2BE-01AD22E8F19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0" name="Freeform 54">
                    <a:extLst>
                      <a:ext uri="{FF2B5EF4-FFF2-40B4-BE49-F238E27FC236}">
                        <a16:creationId xmlns:a16="http://schemas.microsoft.com/office/drawing/2014/main" id="{7D476536-F89C-43CE-860A-9792D9F69A8C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1" name="Freeform 55">
                    <a:extLst>
                      <a:ext uri="{FF2B5EF4-FFF2-40B4-BE49-F238E27FC236}">
                        <a16:creationId xmlns:a16="http://schemas.microsoft.com/office/drawing/2014/main" id="{470F118B-F4FB-4A32-887B-6F7AD25854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42" name="Freeform 56">
                    <a:extLst>
                      <a:ext uri="{FF2B5EF4-FFF2-40B4-BE49-F238E27FC236}">
                        <a16:creationId xmlns:a16="http://schemas.microsoft.com/office/drawing/2014/main" id="{7FD4B82C-7677-4796-B62D-5A9DDE3A72C5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30" name="Freeform 57">
                  <a:extLst>
                    <a:ext uri="{FF2B5EF4-FFF2-40B4-BE49-F238E27FC236}">
                      <a16:creationId xmlns:a16="http://schemas.microsoft.com/office/drawing/2014/main" id="{EC3DD8F8-7BF4-4B91-B688-333237AF33E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1" name="Freeform 58">
                  <a:extLst>
                    <a:ext uri="{FF2B5EF4-FFF2-40B4-BE49-F238E27FC236}">
                      <a16:creationId xmlns:a16="http://schemas.microsoft.com/office/drawing/2014/main" id="{A8158C4F-B6A9-4D6F-B2FF-EC5375BD03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32" name="Oval 59">
                  <a:extLst>
                    <a:ext uri="{FF2B5EF4-FFF2-40B4-BE49-F238E27FC236}">
                      <a16:creationId xmlns:a16="http://schemas.microsoft.com/office/drawing/2014/main" id="{5C953763-E2D9-48A3-9942-562152F0B10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33" name="Oval 60">
                  <a:extLst>
                    <a:ext uri="{FF2B5EF4-FFF2-40B4-BE49-F238E27FC236}">
                      <a16:creationId xmlns:a16="http://schemas.microsoft.com/office/drawing/2014/main" id="{1A6808AF-C41D-436E-8D31-BB8C0EA9F8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34" name="Oval 61">
                  <a:extLst>
                    <a:ext uri="{FF2B5EF4-FFF2-40B4-BE49-F238E27FC236}">
                      <a16:creationId xmlns:a16="http://schemas.microsoft.com/office/drawing/2014/main" id="{E0C2D97C-08B7-468C-9379-61168F5C74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35" name="Oval 62">
                  <a:extLst>
                    <a:ext uri="{FF2B5EF4-FFF2-40B4-BE49-F238E27FC236}">
                      <a16:creationId xmlns:a16="http://schemas.microsoft.com/office/drawing/2014/main" id="{3E18A403-E471-427D-8525-8D41482BA1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36" name="Oval 63">
                  <a:extLst>
                    <a:ext uri="{FF2B5EF4-FFF2-40B4-BE49-F238E27FC236}">
                      <a16:creationId xmlns:a16="http://schemas.microsoft.com/office/drawing/2014/main" id="{F81BEDDF-361B-4EF5-BF0C-9433EF9300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45" name="Group 116744">
              <a:extLst>
                <a:ext uri="{FF2B5EF4-FFF2-40B4-BE49-F238E27FC236}">
                  <a16:creationId xmlns:a16="http://schemas.microsoft.com/office/drawing/2014/main" id="{3AC3A361-D0DF-4E2C-8451-0E24ADCD3EC9}"/>
                </a:ext>
              </a:extLst>
            </p:cNvPr>
            <p:cNvGrpSpPr/>
            <p:nvPr/>
          </p:nvGrpSpPr>
          <p:grpSpPr>
            <a:xfrm>
              <a:off x="8227488" y="4584700"/>
              <a:ext cx="903812" cy="554483"/>
              <a:chOff x="8227488" y="4584700"/>
              <a:chExt cx="903812" cy="554483"/>
            </a:xfrm>
          </p:grpSpPr>
          <p:grpSp>
            <p:nvGrpSpPr>
              <p:cNvPr id="483" name="Group 482">
                <a:extLst>
                  <a:ext uri="{FF2B5EF4-FFF2-40B4-BE49-F238E27FC236}">
                    <a16:creationId xmlns:a16="http://schemas.microsoft.com/office/drawing/2014/main" id="{A13B2380-940B-4A8B-AC6A-4484D5A4C31E}"/>
                  </a:ext>
                </a:extLst>
              </p:cNvPr>
              <p:cNvGrpSpPr/>
              <p:nvPr/>
            </p:nvGrpSpPr>
            <p:grpSpPr>
              <a:xfrm>
                <a:off x="8356729" y="4823023"/>
                <a:ext cx="774571" cy="307777"/>
                <a:chOff x="182452" y="6484620"/>
                <a:chExt cx="774571" cy="307777"/>
              </a:xfrm>
            </p:grpSpPr>
            <p:sp>
              <p:nvSpPr>
                <p:cNvPr id="484" name="Rectangle 3">
                  <a:extLst>
                    <a:ext uri="{FF2B5EF4-FFF2-40B4-BE49-F238E27FC236}">
                      <a16:creationId xmlns:a16="http://schemas.microsoft.com/office/drawing/2014/main" id="{3BA67C0E-3BA1-4006-AE92-08E2848C4A2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36851" y="6546853"/>
                  <a:ext cx="677550" cy="187320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485" name="Text Box 4">
                  <a:extLst>
                    <a:ext uri="{FF2B5EF4-FFF2-40B4-BE49-F238E27FC236}">
                      <a16:creationId xmlns:a16="http://schemas.microsoft.com/office/drawing/2014/main" id="{5674F641-11F7-437B-A952-CB2BA9435C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2452" y="6484620"/>
                  <a:ext cx="774571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None/>
                  </a:pPr>
                  <a:r>
                    <a:rPr lang="en-US" altLang="en-US" sz="1400" i="0" dirty="0"/>
                    <a:t>list = 23</a:t>
                  </a:r>
                  <a:endParaRPr lang="en-CA" altLang="en-US" sz="1400" i="0" dirty="0"/>
                </a:p>
              </p:txBody>
            </p:sp>
          </p:grpSp>
          <p:cxnSp>
            <p:nvCxnSpPr>
              <p:cNvPr id="486" name="Straight Connector 485">
                <a:extLst>
                  <a:ext uri="{FF2B5EF4-FFF2-40B4-BE49-F238E27FC236}">
                    <a16:creationId xmlns:a16="http://schemas.microsoft.com/office/drawing/2014/main" id="{76D11020-07E3-4CEA-8465-69ABF1D61A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542877" y="4584700"/>
                <a:ext cx="221773" cy="301823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  <p:grpSp>
            <p:nvGrpSpPr>
              <p:cNvPr id="743" name="Group 49">
                <a:extLst>
                  <a:ext uri="{FF2B5EF4-FFF2-40B4-BE49-F238E27FC236}">
                    <a16:creationId xmlns:a16="http://schemas.microsoft.com/office/drawing/2014/main" id="{BB7BB479-FD68-424B-947C-F99BDFF5F9B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8227488" y="4869147"/>
                <a:ext cx="154512" cy="270036"/>
                <a:chOff x="2308" y="1513"/>
                <a:chExt cx="1162" cy="2570"/>
              </a:xfrm>
            </p:grpSpPr>
            <p:grpSp>
              <p:nvGrpSpPr>
                <p:cNvPr id="744" name="Group 50">
                  <a:extLst>
                    <a:ext uri="{FF2B5EF4-FFF2-40B4-BE49-F238E27FC236}">
                      <a16:creationId xmlns:a16="http://schemas.microsoft.com/office/drawing/2014/main" id="{238F4C37-EF05-4FAE-B268-253851D223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752" name="Freeform 51">
                    <a:extLst>
                      <a:ext uri="{FF2B5EF4-FFF2-40B4-BE49-F238E27FC236}">
                        <a16:creationId xmlns:a16="http://schemas.microsoft.com/office/drawing/2014/main" id="{71EBE6AC-1F12-4CB9-8915-90C2CDA42FCB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3" name="Freeform 52">
                    <a:extLst>
                      <a:ext uri="{FF2B5EF4-FFF2-40B4-BE49-F238E27FC236}">
                        <a16:creationId xmlns:a16="http://schemas.microsoft.com/office/drawing/2014/main" id="{38DFF6F0-0A24-44A9-B8DC-299888B370B3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4" name="Freeform 53">
                    <a:extLst>
                      <a:ext uri="{FF2B5EF4-FFF2-40B4-BE49-F238E27FC236}">
                        <a16:creationId xmlns:a16="http://schemas.microsoft.com/office/drawing/2014/main" id="{5B666D02-5C25-48E1-B7DF-549C2E19ED7A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5" name="Freeform 54">
                    <a:extLst>
                      <a:ext uri="{FF2B5EF4-FFF2-40B4-BE49-F238E27FC236}">
                        <a16:creationId xmlns:a16="http://schemas.microsoft.com/office/drawing/2014/main" id="{83D851B4-B29C-460F-97AD-26E533B0D2D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6" name="Freeform 55">
                    <a:extLst>
                      <a:ext uri="{FF2B5EF4-FFF2-40B4-BE49-F238E27FC236}">
                        <a16:creationId xmlns:a16="http://schemas.microsoft.com/office/drawing/2014/main" id="{63B92D87-8351-4792-B991-9114F27DD8B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757" name="Freeform 56">
                    <a:extLst>
                      <a:ext uri="{FF2B5EF4-FFF2-40B4-BE49-F238E27FC236}">
                        <a16:creationId xmlns:a16="http://schemas.microsoft.com/office/drawing/2014/main" id="{354BF62A-41AA-4F45-8FA4-A50F14839658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745" name="Freeform 57">
                  <a:extLst>
                    <a:ext uri="{FF2B5EF4-FFF2-40B4-BE49-F238E27FC236}">
                      <a16:creationId xmlns:a16="http://schemas.microsoft.com/office/drawing/2014/main" id="{FAA4C962-2929-4B66-B812-0F5E59EE4D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6" name="Freeform 58">
                  <a:extLst>
                    <a:ext uri="{FF2B5EF4-FFF2-40B4-BE49-F238E27FC236}">
                      <a16:creationId xmlns:a16="http://schemas.microsoft.com/office/drawing/2014/main" id="{75E935C2-95A6-421F-9109-154F52FCD3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747" name="Oval 59">
                  <a:extLst>
                    <a:ext uri="{FF2B5EF4-FFF2-40B4-BE49-F238E27FC236}">
                      <a16:creationId xmlns:a16="http://schemas.microsoft.com/office/drawing/2014/main" id="{1119AEF0-2BCA-482D-977F-FBCEE258D0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48" name="Oval 60">
                  <a:extLst>
                    <a:ext uri="{FF2B5EF4-FFF2-40B4-BE49-F238E27FC236}">
                      <a16:creationId xmlns:a16="http://schemas.microsoft.com/office/drawing/2014/main" id="{96D86A2E-A252-4DBC-9C12-EB30EAE593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49" name="Oval 61">
                  <a:extLst>
                    <a:ext uri="{FF2B5EF4-FFF2-40B4-BE49-F238E27FC236}">
                      <a16:creationId xmlns:a16="http://schemas.microsoft.com/office/drawing/2014/main" id="{B9D0BBAF-EF9F-413D-BE7A-E0B0E353A5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50" name="Oval 62">
                  <a:extLst>
                    <a:ext uri="{FF2B5EF4-FFF2-40B4-BE49-F238E27FC236}">
                      <a16:creationId xmlns:a16="http://schemas.microsoft.com/office/drawing/2014/main" id="{B370362F-A780-4B00-A998-E25C8A17F3A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751" name="Oval 63">
                  <a:extLst>
                    <a:ext uri="{FF2B5EF4-FFF2-40B4-BE49-F238E27FC236}">
                      <a16:creationId xmlns:a16="http://schemas.microsoft.com/office/drawing/2014/main" id="{ABF92367-886E-4BEB-8995-9EE279F23B9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53" name="Group 116752">
              <a:extLst>
                <a:ext uri="{FF2B5EF4-FFF2-40B4-BE49-F238E27FC236}">
                  <a16:creationId xmlns:a16="http://schemas.microsoft.com/office/drawing/2014/main" id="{FC9CA2F6-8B28-4884-99E1-50DB21306386}"/>
                </a:ext>
              </a:extLst>
            </p:cNvPr>
            <p:cNvGrpSpPr/>
            <p:nvPr/>
          </p:nvGrpSpPr>
          <p:grpSpPr>
            <a:xfrm>
              <a:off x="5578631" y="1435100"/>
              <a:ext cx="2446281" cy="1606273"/>
              <a:chOff x="5578631" y="1435100"/>
              <a:chExt cx="2446281" cy="1606273"/>
            </a:xfrm>
          </p:grpSpPr>
          <p:grpSp>
            <p:nvGrpSpPr>
              <p:cNvPr id="116748" name="Group 116747">
                <a:extLst>
                  <a:ext uri="{FF2B5EF4-FFF2-40B4-BE49-F238E27FC236}">
                    <a16:creationId xmlns:a16="http://schemas.microsoft.com/office/drawing/2014/main" id="{0ED12471-E859-4D56-85C3-0743DAC5180C}"/>
                  </a:ext>
                </a:extLst>
              </p:cNvPr>
              <p:cNvGrpSpPr/>
              <p:nvPr/>
            </p:nvGrpSpPr>
            <p:grpSpPr>
              <a:xfrm>
                <a:off x="5594409" y="1435100"/>
                <a:ext cx="2430503" cy="1562098"/>
                <a:chOff x="5594409" y="1435100"/>
                <a:chExt cx="2430503" cy="1562098"/>
              </a:xfrm>
            </p:grpSpPr>
            <p:sp>
              <p:nvSpPr>
                <p:cNvPr id="414" name="Rectangle 3">
                  <a:extLst>
                    <a:ext uri="{FF2B5EF4-FFF2-40B4-BE49-F238E27FC236}">
                      <a16:creationId xmlns:a16="http://schemas.microsoft.com/office/drawing/2014/main" id="{D2C4C38D-43DF-47F7-9F2F-962E0553590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5930900" y="1676400"/>
                  <a:ext cx="2092995" cy="1320798"/>
                </a:xfrm>
                <a:prstGeom prst="rect">
                  <a:avLst/>
                </a:prstGeom>
                <a:solidFill>
                  <a:srgbClr val="0000FF"/>
                </a:solidFill>
                <a:ln w="9525">
                  <a:solidFill>
                    <a:schemeClr val="tx1"/>
                  </a:solidFill>
                  <a:miter lim="800000"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400"/>
                </a:p>
              </p:txBody>
            </p:sp>
            <p:sp>
              <p:nvSpPr>
                <p:cNvPr id="194" name="Text Box 31">
                  <a:extLst>
                    <a:ext uri="{FF2B5EF4-FFF2-40B4-BE49-F238E27FC236}">
                      <a16:creationId xmlns:a16="http://schemas.microsoft.com/office/drawing/2014/main" id="{C3257493-9768-4F23-8F38-A9372BA411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3028" y="1617246"/>
                  <a:ext cx="1261884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62,79,14,30,23</a:t>
                  </a:r>
                  <a:endParaRPr lang="en-CA" altLang="en-US" sz="1400" i="0" dirty="0"/>
                </a:p>
              </p:txBody>
            </p:sp>
            <p:sp>
              <p:nvSpPr>
                <p:cNvPr id="195" name="Rectangle 194">
                  <a:extLst>
                    <a:ext uri="{FF2B5EF4-FFF2-40B4-BE49-F238E27FC236}">
                      <a16:creationId xmlns:a16="http://schemas.microsoft.com/office/drawing/2014/main" id="{A0C1BD53-B18B-462A-B4E6-CB8947943BF7}"/>
                    </a:ext>
                  </a:extLst>
                </p:cNvPr>
                <p:cNvSpPr/>
                <p:nvPr/>
              </p:nvSpPr>
              <p:spPr>
                <a:xfrm>
                  <a:off x="6753734" y="2679700"/>
                  <a:ext cx="1261884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en-US" altLang="en-US" sz="1400" i="0" dirty="0"/>
                    <a:t>14,23,30,62,79</a:t>
                  </a:r>
                  <a:endParaRPr lang="en-CA" altLang="en-US" sz="1400" i="0" dirty="0"/>
                </a:p>
              </p:txBody>
            </p:sp>
            <p:sp>
              <p:nvSpPr>
                <p:cNvPr id="196" name="Text Box 31">
                  <a:extLst>
                    <a:ext uri="{FF2B5EF4-FFF2-40B4-BE49-F238E27FC236}">
                      <a16:creationId xmlns:a16="http://schemas.microsoft.com/office/drawing/2014/main" id="{AF6DB02C-A6D7-4BBB-8F5D-04D0BD3E98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8802" y="1845846"/>
                  <a:ext cx="813043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62,79,14</a:t>
                  </a:r>
                  <a:endParaRPr lang="en-CA" altLang="en-US" sz="1400" i="0" dirty="0"/>
                </a:p>
              </p:txBody>
            </p:sp>
            <p:sp>
              <p:nvSpPr>
                <p:cNvPr id="197" name="Text Box 31">
                  <a:extLst>
                    <a:ext uri="{FF2B5EF4-FFF2-40B4-BE49-F238E27FC236}">
                      <a16:creationId xmlns:a16="http://schemas.microsoft.com/office/drawing/2014/main" id="{8D22477B-682A-4FA3-BAD2-FBC3A23AA6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399677" y="2277646"/>
                  <a:ext cx="588623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30,23</a:t>
                  </a:r>
                  <a:endParaRPr lang="en-CA" altLang="en-US" sz="1400" i="0" dirty="0"/>
                </a:p>
              </p:txBody>
            </p:sp>
            <p:sp>
              <p:nvSpPr>
                <p:cNvPr id="198" name="Rectangle 197">
                  <a:extLst>
                    <a:ext uri="{FF2B5EF4-FFF2-40B4-BE49-F238E27FC236}">
                      <a16:creationId xmlns:a16="http://schemas.microsoft.com/office/drawing/2014/main" id="{02072913-BDD6-470A-A4C6-711398C387DE}"/>
                    </a:ext>
                  </a:extLst>
                </p:cNvPr>
                <p:cNvSpPr/>
                <p:nvPr/>
              </p:nvSpPr>
              <p:spPr>
                <a:xfrm>
                  <a:off x="6768802" y="2032000"/>
                  <a:ext cx="813043" cy="307777"/>
                </a:xfrm>
                <a:prstGeom prst="rect">
                  <a:avLst/>
                </a:prstGeom>
              </p:spPr>
              <p:txBody>
                <a:bodyPr wrap="none">
                  <a:spAutoFit/>
                </a:bodyPr>
                <a:lstStyle/>
                <a:p>
                  <a:r>
                    <a:rPr lang="en-US" altLang="en-US" sz="1400" i="0" dirty="0"/>
                    <a:t>14,62,79</a:t>
                  </a:r>
                  <a:endParaRPr lang="en-CA" altLang="en-US" sz="1400" i="0" dirty="0"/>
                </a:p>
              </p:txBody>
            </p:sp>
            <p:sp>
              <p:nvSpPr>
                <p:cNvPr id="199" name="Text Box 31">
                  <a:extLst>
                    <a:ext uri="{FF2B5EF4-FFF2-40B4-BE49-F238E27FC236}">
                      <a16:creationId xmlns:a16="http://schemas.microsoft.com/office/drawing/2014/main" id="{95D7E02A-D9C3-443B-BE17-50E902668C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399677" y="2493546"/>
                  <a:ext cx="588623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23,30</a:t>
                  </a:r>
                  <a:endParaRPr lang="en-CA" altLang="en-US" sz="1400" i="0" dirty="0"/>
                </a:p>
              </p:txBody>
            </p:sp>
            <p:cxnSp>
              <p:nvCxnSpPr>
                <p:cNvPr id="435" name="Straight Connector 434">
                  <a:extLst>
                    <a:ext uri="{FF2B5EF4-FFF2-40B4-BE49-F238E27FC236}">
                      <a16:creationId xmlns:a16="http://schemas.microsoft.com/office/drawing/2014/main" id="{737AD97F-D2BD-46E3-8CC7-5679227B2A1A}"/>
                    </a:ext>
                  </a:extLst>
                </p:cNvPr>
                <p:cNvCxnSpPr>
                  <a:cxnSpLocks/>
                </p:cNvCxnSpPr>
                <p:nvPr/>
              </p:nvCxnSpPr>
              <p:spPr bwMode="auto">
                <a:xfrm>
                  <a:off x="5594409" y="1435100"/>
                  <a:ext cx="1415991" cy="238087"/>
                </a:xfrm>
                <a:prstGeom prst="line">
                  <a:avLst/>
                </a:prstGeom>
                <a:noFill/>
                <a:ln w="25400" cap="flat" cmpd="sng" algn="ctr">
                  <a:solidFill>
                    <a:schemeClr val="tx1"/>
                  </a:solidFill>
                  <a:prstDash val="solid"/>
                  <a:round/>
                  <a:headEnd type="none" w="med" len="med"/>
                  <a:tailEnd type="none" w="med" len="med"/>
                </a:ln>
                <a:effectLst/>
              </p:spPr>
            </p:cxnSp>
          </p:grpSp>
          <p:grpSp>
            <p:nvGrpSpPr>
              <p:cNvPr id="191" name="Group 190">
                <a:extLst>
                  <a:ext uri="{FF2B5EF4-FFF2-40B4-BE49-F238E27FC236}">
                    <a16:creationId xmlns:a16="http://schemas.microsoft.com/office/drawing/2014/main" id="{756A460D-FDCC-4779-8B56-55C8DC3D5873}"/>
                  </a:ext>
                </a:extLst>
              </p:cNvPr>
              <p:cNvGrpSpPr/>
              <p:nvPr/>
            </p:nvGrpSpPr>
            <p:grpSpPr>
              <a:xfrm>
                <a:off x="5905203" y="1625601"/>
                <a:ext cx="965106" cy="1415772"/>
                <a:chOff x="5410200" y="609600"/>
                <a:chExt cx="965106" cy="1415772"/>
              </a:xfrm>
            </p:grpSpPr>
            <p:sp>
              <p:nvSpPr>
                <p:cNvPr id="192" name="Text Box 4">
                  <a:extLst>
                    <a:ext uri="{FF2B5EF4-FFF2-40B4-BE49-F238E27FC236}">
                      <a16:creationId xmlns:a16="http://schemas.microsoft.com/office/drawing/2014/main" id="{0C0453CA-C580-4E99-8B1A-CA3CBB51A8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410200" y="609600"/>
                  <a:ext cx="792205" cy="141577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list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left  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 err="1"/>
                    <a:t>sortedL</a:t>
                  </a:r>
                  <a:endParaRPr lang="en-US" altLang="en-US" sz="1400" i="0" dirty="0"/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right      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 err="1"/>
                    <a:t>sortedR</a:t>
                  </a:r>
                  <a:endParaRPr lang="en-US" altLang="en-US" sz="1800" i="0" dirty="0"/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sorted  </a:t>
                  </a:r>
                </a:p>
              </p:txBody>
            </p:sp>
            <p:sp>
              <p:nvSpPr>
                <p:cNvPr id="193" name="Text Box 4">
                  <a:extLst>
                    <a:ext uri="{FF2B5EF4-FFF2-40B4-BE49-F238E27FC236}">
                      <a16:creationId xmlns:a16="http://schemas.microsoft.com/office/drawing/2014/main" id="{1D952DE4-84E5-4EC3-81AB-96F574B7BE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89650" y="614740"/>
                  <a:ext cx="285656" cy="138499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  <a:p>
                  <a:pPr eaLnBrk="1" hangingPunct="1">
                    <a:spcBef>
                      <a:spcPct val="0"/>
                    </a:spcBef>
                    <a:buFontTx/>
                    <a:buNone/>
                  </a:pPr>
                  <a:r>
                    <a:rPr lang="en-US" altLang="en-US" sz="1400" i="0" dirty="0"/>
                    <a:t>=</a:t>
                  </a:r>
                </a:p>
              </p:txBody>
            </p:sp>
          </p:grpSp>
          <p:grpSp>
            <p:nvGrpSpPr>
              <p:cNvPr id="623" name="Group 49">
                <a:extLst>
                  <a:ext uri="{FF2B5EF4-FFF2-40B4-BE49-F238E27FC236}">
                    <a16:creationId xmlns:a16="http://schemas.microsoft.com/office/drawing/2014/main" id="{B99D4460-989A-42FC-B76A-F2954C9949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 flipH="1">
                <a:off x="5578631" y="2057400"/>
                <a:ext cx="374974" cy="773077"/>
                <a:chOff x="2308" y="1513"/>
                <a:chExt cx="1162" cy="2570"/>
              </a:xfrm>
            </p:grpSpPr>
            <p:grpSp>
              <p:nvGrpSpPr>
                <p:cNvPr id="624" name="Group 50">
                  <a:extLst>
                    <a:ext uri="{FF2B5EF4-FFF2-40B4-BE49-F238E27FC236}">
                      <a16:creationId xmlns:a16="http://schemas.microsoft.com/office/drawing/2014/main" id="{B5B96CF3-1E41-4B4E-BCBF-BDA1F0D8AD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308" y="1740"/>
                  <a:ext cx="957" cy="2343"/>
                  <a:chOff x="2308" y="1740"/>
                  <a:chExt cx="957" cy="2343"/>
                </a:xfrm>
              </p:grpSpPr>
              <p:sp>
                <p:nvSpPr>
                  <p:cNvPr id="632" name="Freeform 51">
                    <a:extLst>
                      <a:ext uri="{FF2B5EF4-FFF2-40B4-BE49-F238E27FC236}">
                        <a16:creationId xmlns:a16="http://schemas.microsoft.com/office/drawing/2014/main" id="{FD415B9E-43E2-45DE-8A51-E69B67954DF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73" y="1740"/>
                    <a:ext cx="432" cy="485"/>
                  </a:xfrm>
                  <a:custGeom>
                    <a:avLst/>
                    <a:gdLst>
                      <a:gd name="T0" fmla="*/ 123 w 432"/>
                      <a:gd name="T1" fmla="*/ 206 h 485"/>
                      <a:gd name="T2" fmla="*/ 159 w 432"/>
                      <a:gd name="T3" fmla="*/ 53 h 485"/>
                      <a:gd name="T4" fmla="*/ 248 w 432"/>
                      <a:gd name="T5" fmla="*/ 0 h 485"/>
                      <a:gd name="T6" fmla="*/ 335 w 432"/>
                      <a:gd name="T7" fmla="*/ 0 h 485"/>
                      <a:gd name="T8" fmla="*/ 388 w 432"/>
                      <a:gd name="T9" fmla="*/ 53 h 485"/>
                      <a:gd name="T10" fmla="*/ 432 w 432"/>
                      <a:gd name="T11" fmla="*/ 215 h 485"/>
                      <a:gd name="T12" fmla="*/ 415 w 432"/>
                      <a:gd name="T13" fmla="*/ 349 h 485"/>
                      <a:gd name="T14" fmla="*/ 379 w 432"/>
                      <a:gd name="T15" fmla="*/ 458 h 485"/>
                      <a:gd name="T16" fmla="*/ 309 w 432"/>
                      <a:gd name="T17" fmla="*/ 485 h 485"/>
                      <a:gd name="T18" fmla="*/ 221 w 432"/>
                      <a:gd name="T19" fmla="*/ 475 h 485"/>
                      <a:gd name="T20" fmla="*/ 132 w 432"/>
                      <a:gd name="T21" fmla="*/ 368 h 485"/>
                      <a:gd name="T22" fmla="*/ 123 w 432"/>
                      <a:gd name="T23" fmla="*/ 288 h 485"/>
                      <a:gd name="T24" fmla="*/ 0 w 432"/>
                      <a:gd name="T25" fmla="*/ 242 h 485"/>
                      <a:gd name="T26" fmla="*/ 0 w 432"/>
                      <a:gd name="T27" fmla="*/ 189 h 485"/>
                      <a:gd name="T28" fmla="*/ 123 w 432"/>
                      <a:gd name="T29" fmla="*/ 206 h 485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60000 65536"/>
                      <a:gd name="T37" fmla="*/ 0 60000 65536"/>
                      <a:gd name="T38" fmla="*/ 0 60000 65536"/>
                      <a:gd name="T39" fmla="*/ 0 60000 65536"/>
                      <a:gd name="T40" fmla="*/ 0 60000 65536"/>
                      <a:gd name="T41" fmla="*/ 0 60000 65536"/>
                      <a:gd name="T42" fmla="*/ 0 60000 65536"/>
                      <a:gd name="T43" fmla="*/ 0 60000 65536"/>
                      <a:gd name="T44" fmla="*/ 0 60000 65536"/>
                      <a:gd name="T45" fmla="*/ 0 w 432"/>
                      <a:gd name="T46" fmla="*/ 0 h 485"/>
                      <a:gd name="T47" fmla="*/ 432 w 432"/>
                      <a:gd name="T48" fmla="*/ 485 h 485"/>
                    </a:gdLst>
                    <a:ahLst/>
                    <a:cxnLst>
                      <a:cxn ang="T30">
                        <a:pos x="T0" y="T1"/>
                      </a:cxn>
                      <a:cxn ang="T31">
                        <a:pos x="T2" y="T3"/>
                      </a:cxn>
                      <a:cxn ang="T32">
                        <a:pos x="T4" y="T5"/>
                      </a:cxn>
                      <a:cxn ang="T33">
                        <a:pos x="T6" y="T7"/>
                      </a:cxn>
                      <a:cxn ang="T34">
                        <a:pos x="T8" y="T9"/>
                      </a:cxn>
                      <a:cxn ang="T35">
                        <a:pos x="T10" y="T11"/>
                      </a:cxn>
                      <a:cxn ang="T36">
                        <a:pos x="T12" y="T13"/>
                      </a:cxn>
                      <a:cxn ang="T37">
                        <a:pos x="T14" y="T15"/>
                      </a:cxn>
                      <a:cxn ang="T38">
                        <a:pos x="T16" y="T17"/>
                      </a:cxn>
                      <a:cxn ang="T39">
                        <a:pos x="T18" y="T19"/>
                      </a:cxn>
                      <a:cxn ang="T40">
                        <a:pos x="T20" y="T21"/>
                      </a:cxn>
                      <a:cxn ang="T41">
                        <a:pos x="T22" y="T23"/>
                      </a:cxn>
                      <a:cxn ang="T42">
                        <a:pos x="T24" y="T25"/>
                      </a:cxn>
                      <a:cxn ang="T43">
                        <a:pos x="T26" y="T27"/>
                      </a:cxn>
                      <a:cxn ang="T44">
                        <a:pos x="T28" y="T29"/>
                      </a:cxn>
                    </a:cxnLst>
                    <a:rect l="T45" t="T46" r="T47" b="T48"/>
                    <a:pathLst>
                      <a:path w="432" h="485">
                        <a:moveTo>
                          <a:pt x="123" y="206"/>
                        </a:moveTo>
                        <a:lnTo>
                          <a:pt x="159" y="53"/>
                        </a:lnTo>
                        <a:lnTo>
                          <a:pt x="248" y="0"/>
                        </a:lnTo>
                        <a:lnTo>
                          <a:pt x="335" y="0"/>
                        </a:lnTo>
                        <a:lnTo>
                          <a:pt x="388" y="53"/>
                        </a:lnTo>
                        <a:lnTo>
                          <a:pt x="432" y="215"/>
                        </a:lnTo>
                        <a:lnTo>
                          <a:pt x="415" y="349"/>
                        </a:lnTo>
                        <a:lnTo>
                          <a:pt x="379" y="458"/>
                        </a:lnTo>
                        <a:lnTo>
                          <a:pt x="309" y="485"/>
                        </a:lnTo>
                        <a:lnTo>
                          <a:pt x="221" y="475"/>
                        </a:lnTo>
                        <a:lnTo>
                          <a:pt x="132" y="368"/>
                        </a:lnTo>
                        <a:lnTo>
                          <a:pt x="123" y="288"/>
                        </a:lnTo>
                        <a:lnTo>
                          <a:pt x="0" y="242"/>
                        </a:lnTo>
                        <a:lnTo>
                          <a:pt x="0" y="189"/>
                        </a:lnTo>
                        <a:lnTo>
                          <a:pt x="123" y="20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3" name="Freeform 52">
                    <a:extLst>
                      <a:ext uri="{FF2B5EF4-FFF2-40B4-BE49-F238E27FC236}">
                        <a16:creationId xmlns:a16="http://schemas.microsoft.com/office/drawing/2014/main" id="{400F2FB4-2ADB-47EE-A80D-A8B8C4F2D11D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573" y="2253"/>
                    <a:ext cx="500" cy="828"/>
                  </a:xfrm>
                  <a:custGeom>
                    <a:avLst/>
                    <a:gdLst>
                      <a:gd name="T0" fmla="*/ 41 w 500"/>
                      <a:gd name="T1" fmla="*/ 173 h 828"/>
                      <a:gd name="T2" fmla="*/ 163 w 500"/>
                      <a:gd name="T3" fmla="*/ 35 h 828"/>
                      <a:gd name="T4" fmla="*/ 232 w 500"/>
                      <a:gd name="T5" fmla="*/ 0 h 828"/>
                      <a:gd name="T6" fmla="*/ 366 w 500"/>
                      <a:gd name="T7" fmla="*/ 5 h 828"/>
                      <a:gd name="T8" fmla="*/ 488 w 500"/>
                      <a:gd name="T9" fmla="*/ 57 h 828"/>
                      <a:gd name="T10" fmla="*/ 500 w 500"/>
                      <a:gd name="T11" fmla="*/ 126 h 828"/>
                      <a:gd name="T12" fmla="*/ 483 w 500"/>
                      <a:gd name="T13" fmla="*/ 207 h 828"/>
                      <a:gd name="T14" fmla="*/ 396 w 500"/>
                      <a:gd name="T15" fmla="*/ 281 h 828"/>
                      <a:gd name="T16" fmla="*/ 349 w 500"/>
                      <a:gd name="T17" fmla="*/ 414 h 828"/>
                      <a:gd name="T18" fmla="*/ 349 w 500"/>
                      <a:gd name="T19" fmla="*/ 552 h 828"/>
                      <a:gd name="T20" fmla="*/ 384 w 500"/>
                      <a:gd name="T21" fmla="*/ 637 h 828"/>
                      <a:gd name="T22" fmla="*/ 448 w 500"/>
                      <a:gd name="T23" fmla="*/ 695 h 828"/>
                      <a:gd name="T24" fmla="*/ 448 w 500"/>
                      <a:gd name="T25" fmla="*/ 765 h 828"/>
                      <a:gd name="T26" fmla="*/ 419 w 500"/>
                      <a:gd name="T27" fmla="*/ 800 h 828"/>
                      <a:gd name="T28" fmla="*/ 384 w 500"/>
                      <a:gd name="T29" fmla="*/ 816 h 828"/>
                      <a:gd name="T30" fmla="*/ 268 w 500"/>
                      <a:gd name="T31" fmla="*/ 828 h 828"/>
                      <a:gd name="T32" fmla="*/ 163 w 500"/>
                      <a:gd name="T33" fmla="*/ 747 h 828"/>
                      <a:gd name="T34" fmla="*/ 53 w 500"/>
                      <a:gd name="T35" fmla="*/ 574 h 828"/>
                      <a:gd name="T36" fmla="*/ 0 w 500"/>
                      <a:gd name="T37" fmla="*/ 368 h 828"/>
                      <a:gd name="T38" fmla="*/ 140 w 500"/>
                      <a:gd name="T39" fmla="*/ 436 h 828"/>
                      <a:gd name="T40" fmla="*/ 192 w 500"/>
                      <a:gd name="T41" fmla="*/ 436 h 828"/>
                      <a:gd name="T42" fmla="*/ 227 w 500"/>
                      <a:gd name="T43" fmla="*/ 396 h 828"/>
                      <a:gd name="T44" fmla="*/ 251 w 500"/>
                      <a:gd name="T45" fmla="*/ 316 h 828"/>
                      <a:gd name="T46" fmla="*/ 209 w 500"/>
                      <a:gd name="T47" fmla="*/ 293 h 828"/>
                      <a:gd name="T48" fmla="*/ 53 w 500"/>
                      <a:gd name="T49" fmla="*/ 293 h 828"/>
                      <a:gd name="T50" fmla="*/ 18 w 500"/>
                      <a:gd name="T51" fmla="*/ 293 h 828"/>
                      <a:gd name="T52" fmla="*/ 41 w 500"/>
                      <a:gd name="T53" fmla="*/ 173 h 828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00"/>
                      <a:gd name="T82" fmla="*/ 0 h 828"/>
                      <a:gd name="T83" fmla="*/ 500 w 500"/>
                      <a:gd name="T84" fmla="*/ 828 h 828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00" h="828">
                        <a:moveTo>
                          <a:pt x="41" y="173"/>
                        </a:moveTo>
                        <a:lnTo>
                          <a:pt x="163" y="35"/>
                        </a:lnTo>
                        <a:lnTo>
                          <a:pt x="232" y="0"/>
                        </a:lnTo>
                        <a:lnTo>
                          <a:pt x="366" y="5"/>
                        </a:lnTo>
                        <a:lnTo>
                          <a:pt x="488" y="57"/>
                        </a:lnTo>
                        <a:lnTo>
                          <a:pt x="500" y="126"/>
                        </a:lnTo>
                        <a:lnTo>
                          <a:pt x="483" y="207"/>
                        </a:lnTo>
                        <a:lnTo>
                          <a:pt x="396" y="281"/>
                        </a:lnTo>
                        <a:lnTo>
                          <a:pt x="349" y="414"/>
                        </a:lnTo>
                        <a:lnTo>
                          <a:pt x="349" y="552"/>
                        </a:lnTo>
                        <a:lnTo>
                          <a:pt x="384" y="637"/>
                        </a:lnTo>
                        <a:lnTo>
                          <a:pt x="448" y="695"/>
                        </a:lnTo>
                        <a:lnTo>
                          <a:pt x="448" y="765"/>
                        </a:lnTo>
                        <a:lnTo>
                          <a:pt x="419" y="800"/>
                        </a:lnTo>
                        <a:lnTo>
                          <a:pt x="384" y="816"/>
                        </a:lnTo>
                        <a:lnTo>
                          <a:pt x="268" y="828"/>
                        </a:lnTo>
                        <a:lnTo>
                          <a:pt x="163" y="747"/>
                        </a:lnTo>
                        <a:lnTo>
                          <a:pt x="53" y="574"/>
                        </a:lnTo>
                        <a:lnTo>
                          <a:pt x="0" y="368"/>
                        </a:lnTo>
                        <a:lnTo>
                          <a:pt x="140" y="436"/>
                        </a:lnTo>
                        <a:lnTo>
                          <a:pt x="192" y="436"/>
                        </a:lnTo>
                        <a:lnTo>
                          <a:pt x="227" y="396"/>
                        </a:lnTo>
                        <a:lnTo>
                          <a:pt x="251" y="316"/>
                        </a:lnTo>
                        <a:lnTo>
                          <a:pt x="209" y="293"/>
                        </a:lnTo>
                        <a:lnTo>
                          <a:pt x="53" y="293"/>
                        </a:lnTo>
                        <a:lnTo>
                          <a:pt x="18" y="293"/>
                        </a:lnTo>
                        <a:lnTo>
                          <a:pt x="41" y="173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4" name="Freeform 53">
                    <a:extLst>
                      <a:ext uri="{FF2B5EF4-FFF2-40B4-BE49-F238E27FC236}">
                        <a16:creationId xmlns:a16="http://schemas.microsoft.com/office/drawing/2014/main" id="{EDB50DE3-0BDE-43BD-909C-CD97F7B6F1CE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950" y="2289"/>
                    <a:ext cx="265" cy="895"/>
                  </a:xfrm>
                  <a:custGeom>
                    <a:avLst/>
                    <a:gdLst>
                      <a:gd name="T0" fmla="*/ 0 w 265"/>
                      <a:gd name="T1" fmla="*/ 75 h 895"/>
                      <a:gd name="T2" fmla="*/ 29 w 265"/>
                      <a:gd name="T3" fmla="*/ 23 h 895"/>
                      <a:gd name="T4" fmla="*/ 83 w 265"/>
                      <a:gd name="T5" fmla="*/ 0 h 895"/>
                      <a:gd name="T6" fmla="*/ 135 w 265"/>
                      <a:gd name="T7" fmla="*/ 5 h 895"/>
                      <a:gd name="T8" fmla="*/ 206 w 265"/>
                      <a:gd name="T9" fmla="*/ 108 h 895"/>
                      <a:gd name="T10" fmla="*/ 265 w 265"/>
                      <a:gd name="T11" fmla="*/ 264 h 895"/>
                      <a:gd name="T12" fmla="*/ 265 w 265"/>
                      <a:gd name="T13" fmla="*/ 384 h 895"/>
                      <a:gd name="T14" fmla="*/ 241 w 265"/>
                      <a:gd name="T15" fmla="*/ 447 h 895"/>
                      <a:gd name="T16" fmla="*/ 118 w 265"/>
                      <a:gd name="T17" fmla="*/ 522 h 895"/>
                      <a:gd name="T18" fmla="*/ 83 w 265"/>
                      <a:gd name="T19" fmla="*/ 573 h 895"/>
                      <a:gd name="T20" fmla="*/ 83 w 265"/>
                      <a:gd name="T21" fmla="*/ 608 h 895"/>
                      <a:gd name="T22" fmla="*/ 123 w 265"/>
                      <a:gd name="T23" fmla="*/ 654 h 895"/>
                      <a:gd name="T24" fmla="*/ 189 w 265"/>
                      <a:gd name="T25" fmla="*/ 723 h 895"/>
                      <a:gd name="T26" fmla="*/ 224 w 265"/>
                      <a:gd name="T27" fmla="*/ 814 h 895"/>
                      <a:gd name="T28" fmla="*/ 212 w 265"/>
                      <a:gd name="T29" fmla="*/ 895 h 895"/>
                      <a:gd name="T30" fmla="*/ 177 w 265"/>
                      <a:gd name="T31" fmla="*/ 877 h 895"/>
                      <a:gd name="T32" fmla="*/ 159 w 265"/>
                      <a:gd name="T33" fmla="*/ 764 h 895"/>
                      <a:gd name="T34" fmla="*/ 101 w 265"/>
                      <a:gd name="T35" fmla="*/ 694 h 895"/>
                      <a:gd name="T36" fmla="*/ 54 w 265"/>
                      <a:gd name="T37" fmla="*/ 676 h 895"/>
                      <a:gd name="T38" fmla="*/ 29 w 265"/>
                      <a:gd name="T39" fmla="*/ 643 h 895"/>
                      <a:gd name="T40" fmla="*/ 29 w 265"/>
                      <a:gd name="T41" fmla="*/ 568 h 895"/>
                      <a:gd name="T42" fmla="*/ 64 w 265"/>
                      <a:gd name="T43" fmla="*/ 505 h 895"/>
                      <a:gd name="T44" fmla="*/ 123 w 265"/>
                      <a:gd name="T45" fmla="*/ 465 h 895"/>
                      <a:gd name="T46" fmla="*/ 212 w 265"/>
                      <a:gd name="T47" fmla="*/ 402 h 895"/>
                      <a:gd name="T48" fmla="*/ 224 w 265"/>
                      <a:gd name="T49" fmla="*/ 327 h 895"/>
                      <a:gd name="T50" fmla="*/ 177 w 265"/>
                      <a:gd name="T51" fmla="*/ 224 h 895"/>
                      <a:gd name="T52" fmla="*/ 101 w 265"/>
                      <a:gd name="T53" fmla="*/ 143 h 895"/>
                      <a:gd name="T54" fmla="*/ 0 w 265"/>
                      <a:gd name="T55" fmla="*/ 75 h 895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65"/>
                      <a:gd name="T85" fmla="*/ 0 h 895"/>
                      <a:gd name="T86" fmla="*/ 265 w 265"/>
                      <a:gd name="T87" fmla="*/ 895 h 895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65" h="895">
                        <a:moveTo>
                          <a:pt x="0" y="75"/>
                        </a:moveTo>
                        <a:lnTo>
                          <a:pt x="29" y="23"/>
                        </a:lnTo>
                        <a:lnTo>
                          <a:pt x="83" y="0"/>
                        </a:lnTo>
                        <a:lnTo>
                          <a:pt x="135" y="5"/>
                        </a:lnTo>
                        <a:lnTo>
                          <a:pt x="206" y="108"/>
                        </a:lnTo>
                        <a:lnTo>
                          <a:pt x="265" y="264"/>
                        </a:lnTo>
                        <a:lnTo>
                          <a:pt x="265" y="384"/>
                        </a:lnTo>
                        <a:lnTo>
                          <a:pt x="241" y="447"/>
                        </a:lnTo>
                        <a:lnTo>
                          <a:pt x="118" y="522"/>
                        </a:lnTo>
                        <a:lnTo>
                          <a:pt x="83" y="573"/>
                        </a:lnTo>
                        <a:lnTo>
                          <a:pt x="83" y="608"/>
                        </a:lnTo>
                        <a:lnTo>
                          <a:pt x="123" y="654"/>
                        </a:lnTo>
                        <a:lnTo>
                          <a:pt x="189" y="723"/>
                        </a:lnTo>
                        <a:lnTo>
                          <a:pt x="224" y="814"/>
                        </a:lnTo>
                        <a:lnTo>
                          <a:pt x="212" y="895"/>
                        </a:lnTo>
                        <a:lnTo>
                          <a:pt x="177" y="877"/>
                        </a:lnTo>
                        <a:lnTo>
                          <a:pt x="159" y="764"/>
                        </a:lnTo>
                        <a:lnTo>
                          <a:pt x="101" y="694"/>
                        </a:lnTo>
                        <a:lnTo>
                          <a:pt x="54" y="676"/>
                        </a:lnTo>
                        <a:lnTo>
                          <a:pt x="29" y="643"/>
                        </a:lnTo>
                        <a:lnTo>
                          <a:pt x="29" y="568"/>
                        </a:lnTo>
                        <a:lnTo>
                          <a:pt x="64" y="505"/>
                        </a:lnTo>
                        <a:lnTo>
                          <a:pt x="123" y="465"/>
                        </a:lnTo>
                        <a:lnTo>
                          <a:pt x="212" y="402"/>
                        </a:lnTo>
                        <a:lnTo>
                          <a:pt x="224" y="327"/>
                        </a:lnTo>
                        <a:lnTo>
                          <a:pt x="177" y="224"/>
                        </a:lnTo>
                        <a:lnTo>
                          <a:pt x="101" y="143"/>
                        </a:lnTo>
                        <a:lnTo>
                          <a:pt x="0" y="7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5" name="Freeform 54">
                    <a:extLst>
                      <a:ext uri="{FF2B5EF4-FFF2-40B4-BE49-F238E27FC236}">
                        <a16:creationId xmlns:a16="http://schemas.microsoft.com/office/drawing/2014/main" id="{A8A9F5A5-D600-4098-897F-1EBB0A6B035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308" y="2238"/>
                    <a:ext cx="520" cy="435"/>
                  </a:xfrm>
                  <a:custGeom>
                    <a:avLst/>
                    <a:gdLst>
                      <a:gd name="T0" fmla="*/ 398 w 520"/>
                      <a:gd name="T1" fmla="*/ 5 h 435"/>
                      <a:gd name="T2" fmla="*/ 485 w 520"/>
                      <a:gd name="T3" fmla="*/ 0 h 435"/>
                      <a:gd name="T4" fmla="*/ 520 w 520"/>
                      <a:gd name="T5" fmla="*/ 35 h 435"/>
                      <a:gd name="T6" fmla="*/ 497 w 520"/>
                      <a:gd name="T7" fmla="*/ 87 h 435"/>
                      <a:gd name="T8" fmla="*/ 428 w 520"/>
                      <a:gd name="T9" fmla="*/ 110 h 435"/>
                      <a:gd name="T10" fmla="*/ 365 w 520"/>
                      <a:gd name="T11" fmla="*/ 110 h 435"/>
                      <a:gd name="T12" fmla="*/ 272 w 520"/>
                      <a:gd name="T13" fmla="*/ 127 h 435"/>
                      <a:gd name="T14" fmla="*/ 168 w 520"/>
                      <a:gd name="T15" fmla="*/ 145 h 435"/>
                      <a:gd name="T16" fmla="*/ 87 w 520"/>
                      <a:gd name="T17" fmla="*/ 180 h 435"/>
                      <a:gd name="T18" fmla="*/ 63 w 520"/>
                      <a:gd name="T19" fmla="*/ 214 h 435"/>
                      <a:gd name="T20" fmla="*/ 70 w 520"/>
                      <a:gd name="T21" fmla="*/ 249 h 435"/>
                      <a:gd name="T22" fmla="*/ 115 w 520"/>
                      <a:gd name="T23" fmla="*/ 296 h 435"/>
                      <a:gd name="T24" fmla="*/ 202 w 520"/>
                      <a:gd name="T25" fmla="*/ 331 h 435"/>
                      <a:gd name="T26" fmla="*/ 306 w 520"/>
                      <a:gd name="T27" fmla="*/ 331 h 435"/>
                      <a:gd name="T28" fmla="*/ 382 w 520"/>
                      <a:gd name="T29" fmla="*/ 331 h 435"/>
                      <a:gd name="T30" fmla="*/ 468 w 520"/>
                      <a:gd name="T31" fmla="*/ 348 h 435"/>
                      <a:gd name="T32" fmla="*/ 450 w 520"/>
                      <a:gd name="T33" fmla="*/ 435 h 435"/>
                      <a:gd name="T34" fmla="*/ 330 w 520"/>
                      <a:gd name="T35" fmla="*/ 401 h 435"/>
                      <a:gd name="T36" fmla="*/ 290 w 520"/>
                      <a:gd name="T37" fmla="*/ 371 h 435"/>
                      <a:gd name="T38" fmla="*/ 208 w 520"/>
                      <a:gd name="T39" fmla="*/ 371 h 435"/>
                      <a:gd name="T40" fmla="*/ 70 w 520"/>
                      <a:gd name="T41" fmla="*/ 336 h 435"/>
                      <a:gd name="T42" fmla="*/ 12 w 520"/>
                      <a:gd name="T43" fmla="*/ 284 h 435"/>
                      <a:gd name="T44" fmla="*/ 0 w 520"/>
                      <a:gd name="T45" fmla="*/ 214 h 435"/>
                      <a:gd name="T46" fmla="*/ 46 w 520"/>
                      <a:gd name="T47" fmla="*/ 145 h 435"/>
                      <a:gd name="T48" fmla="*/ 202 w 520"/>
                      <a:gd name="T49" fmla="*/ 75 h 435"/>
                      <a:gd name="T50" fmla="*/ 340 w 520"/>
                      <a:gd name="T51" fmla="*/ 40 h 435"/>
                      <a:gd name="T52" fmla="*/ 398 w 520"/>
                      <a:gd name="T53" fmla="*/ 5 h 435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520"/>
                      <a:gd name="T82" fmla="*/ 0 h 435"/>
                      <a:gd name="T83" fmla="*/ 520 w 520"/>
                      <a:gd name="T84" fmla="*/ 435 h 435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520" h="435">
                        <a:moveTo>
                          <a:pt x="398" y="5"/>
                        </a:moveTo>
                        <a:lnTo>
                          <a:pt x="485" y="0"/>
                        </a:lnTo>
                        <a:lnTo>
                          <a:pt x="520" y="35"/>
                        </a:lnTo>
                        <a:lnTo>
                          <a:pt x="497" y="87"/>
                        </a:lnTo>
                        <a:lnTo>
                          <a:pt x="428" y="110"/>
                        </a:lnTo>
                        <a:lnTo>
                          <a:pt x="365" y="110"/>
                        </a:lnTo>
                        <a:lnTo>
                          <a:pt x="272" y="127"/>
                        </a:lnTo>
                        <a:lnTo>
                          <a:pt x="168" y="145"/>
                        </a:lnTo>
                        <a:lnTo>
                          <a:pt x="87" y="180"/>
                        </a:lnTo>
                        <a:lnTo>
                          <a:pt x="63" y="214"/>
                        </a:lnTo>
                        <a:lnTo>
                          <a:pt x="70" y="249"/>
                        </a:lnTo>
                        <a:lnTo>
                          <a:pt x="115" y="296"/>
                        </a:lnTo>
                        <a:lnTo>
                          <a:pt x="202" y="331"/>
                        </a:lnTo>
                        <a:lnTo>
                          <a:pt x="306" y="331"/>
                        </a:lnTo>
                        <a:lnTo>
                          <a:pt x="382" y="331"/>
                        </a:lnTo>
                        <a:lnTo>
                          <a:pt x="468" y="348"/>
                        </a:lnTo>
                        <a:lnTo>
                          <a:pt x="450" y="435"/>
                        </a:lnTo>
                        <a:lnTo>
                          <a:pt x="330" y="401"/>
                        </a:lnTo>
                        <a:lnTo>
                          <a:pt x="290" y="371"/>
                        </a:lnTo>
                        <a:lnTo>
                          <a:pt x="208" y="371"/>
                        </a:lnTo>
                        <a:lnTo>
                          <a:pt x="70" y="336"/>
                        </a:lnTo>
                        <a:lnTo>
                          <a:pt x="12" y="284"/>
                        </a:lnTo>
                        <a:lnTo>
                          <a:pt x="0" y="214"/>
                        </a:lnTo>
                        <a:lnTo>
                          <a:pt x="46" y="145"/>
                        </a:lnTo>
                        <a:lnTo>
                          <a:pt x="202" y="75"/>
                        </a:lnTo>
                        <a:lnTo>
                          <a:pt x="340" y="40"/>
                        </a:lnTo>
                        <a:lnTo>
                          <a:pt x="398" y="5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6" name="Freeform 55">
                    <a:extLst>
                      <a:ext uri="{FF2B5EF4-FFF2-40B4-BE49-F238E27FC236}">
                        <a16:creationId xmlns:a16="http://schemas.microsoft.com/office/drawing/2014/main" id="{E3B2D2D4-C175-4B2E-859B-981B4CBE0529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882" y="2923"/>
                    <a:ext cx="383" cy="1160"/>
                  </a:xfrm>
                  <a:custGeom>
                    <a:avLst/>
                    <a:gdLst>
                      <a:gd name="T0" fmla="*/ 0 w 383"/>
                      <a:gd name="T1" fmla="*/ 0 h 1160"/>
                      <a:gd name="T2" fmla="*/ 99 w 383"/>
                      <a:gd name="T3" fmla="*/ 17 h 1160"/>
                      <a:gd name="T4" fmla="*/ 151 w 383"/>
                      <a:gd name="T5" fmla="*/ 103 h 1160"/>
                      <a:gd name="T6" fmla="*/ 203 w 383"/>
                      <a:gd name="T7" fmla="*/ 257 h 1160"/>
                      <a:gd name="T8" fmla="*/ 226 w 383"/>
                      <a:gd name="T9" fmla="*/ 451 h 1160"/>
                      <a:gd name="T10" fmla="*/ 226 w 383"/>
                      <a:gd name="T11" fmla="*/ 560 h 1160"/>
                      <a:gd name="T12" fmla="*/ 191 w 383"/>
                      <a:gd name="T13" fmla="*/ 696 h 1160"/>
                      <a:gd name="T14" fmla="*/ 134 w 383"/>
                      <a:gd name="T15" fmla="*/ 885 h 1160"/>
                      <a:gd name="T16" fmla="*/ 122 w 383"/>
                      <a:gd name="T17" fmla="*/ 937 h 1160"/>
                      <a:gd name="T18" fmla="*/ 139 w 383"/>
                      <a:gd name="T19" fmla="*/ 965 h 1160"/>
                      <a:gd name="T20" fmla="*/ 261 w 383"/>
                      <a:gd name="T21" fmla="*/ 1006 h 1160"/>
                      <a:gd name="T22" fmla="*/ 383 w 383"/>
                      <a:gd name="T23" fmla="*/ 1086 h 1160"/>
                      <a:gd name="T24" fmla="*/ 378 w 383"/>
                      <a:gd name="T25" fmla="*/ 1119 h 1160"/>
                      <a:gd name="T26" fmla="*/ 290 w 383"/>
                      <a:gd name="T27" fmla="*/ 1160 h 1160"/>
                      <a:gd name="T28" fmla="*/ 256 w 383"/>
                      <a:gd name="T29" fmla="*/ 1142 h 1160"/>
                      <a:gd name="T30" fmla="*/ 191 w 383"/>
                      <a:gd name="T31" fmla="*/ 1057 h 1160"/>
                      <a:gd name="T32" fmla="*/ 116 w 383"/>
                      <a:gd name="T33" fmla="*/ 1016 h 1160"/>
                      <a:gd name="T34" fmla="*/ 34 w 383"/>
                      <a:gd name="T35" fmla="*/ 988 h 1160"/>
                      <a:gd name="T36" fmla="*/ 29 w 383"/>
                      <a:gd name="T37" fmla="*/ 948 h 1160"/>
                      <a:gd name="T38" fmla="*/ 52 w 383"/>
                      <a:gd name="T39" fmla="*/ 868 h 1160"/>
                      <a:gd name="T40" fmla="*/ 116 w 383"/>
                      <a:gd name="T41" fmla="*/ 743 h 1160"/>
                      <a:gd name="T42" fmla="*/ 156 w 383"/>
                      <a:gd name="T43" fmla="*/ 594 h 1160"/>
                      <a:gd name="T44" fmla="*/ 156 w 383"/>
                      <a:gd name="T45" fmla="*/ 423 h 1160"/>
                      <a:gd name="T46" fmla="*/ 122 w 383"/>
                      <a:gd name="T47" fmla="*/ 274 h 1160"/>
                      <a:gd name="T48" fmla="*/ 47 w 383"/>
                      <a:gd name="T49" fmla="*/ 136 h 1160"/>
                      <a:gd name="T50" fmla="*/ 12 w 383"/>
                      <a:gd name="T51" fmla="*/ 63 h 1160"/>
                      <a:gd name="T52" fmla="*/ 0 w 383"/>
                      <a:gd name="T53" fmla="*/ 0 h 1160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w 383"/>
                      <a:gd name="T82" fmla="*/ 0 h 1160"/>
                      <a:gd name="T83" fmla="*/ 383 w 383"/>
                      <a:gd name="T84" fmla="*/ 1160 h 1160"/>
                    </a:gdLst>
                    <a:ahLst/>
                    <a:cxnLst>
                      <a:cxn ang="T54">
                        <a:pos x="T0" y="T1"/>
                      </a:cxn>
                      <a:cxn ang="T55">
                        <a:pos x="T2" y="T3"/>
                      </a:cxn>
                      <a:cxn ang="T56">
                        <a:pos x="T4" y="T5"/>
                      </a:cxn>
                      <a:cxn ang="T57">
                        <a:pos x="T6" y="T7"/>
                      </a:cxn>
                      <a:cxn ang="T58">
                        <a:pos x="T8" y="T9"/>
                      </a:cxn>
                      <a:cxn ang="T59">
                        <a:pos x="T10" y="T11"/>
                      </a:cxn>
                      <a:cxn ang="T60">
                        <a:pos x="T12" y="T13"/>
                      </a:cxn>
                      <a:cxn ang="T61">
                        <a:pos x="T14" y="T15"/>
                      </a:cxn>
                      <a:cxn ang="T62">
                        <a:pos x="T16" y="T17"/>
                      </a:cxn>
                      <a:cxn ang="T63">
                        <a:pos x="T18" y="T19"/>
                      </a:cxn>
                      <a:cxn ang="T64">
                        <a:pos x="T20" y="T21"/>
                      </a:cxn>
                      <a:cxn ang="T65">
                        <a:pos x="T22" y="T23"/>
                      </a:cxn>
                      <a:cxn ang="T66">
                        <a:pos x="T24" y="T25"/>
                      </a:cxn>
                      <a:cxn ang="T67">
                        <a:pos x="T26" y="T27"/>
                      </a:cxn>
                      <a:cxn ang="T68">
                        <a:pos x="T28" y="T29"/>
                      </a:cxn>
                      <a:cxn ang="T69">
                        <a:pos x="T30" y="T31"/>
                      </a:cxn>
                      <a:cxn ang="T70">
                        <a:pos x="T32" y="T33"/>
                      </a:cxn>
                      <a:cxn ang="T71">
                        <a:pos x="T34" y="T35"/>
                      </a:cxn>
                      <a:cxn ang="T72">
                        <a:pos x="T36" y="T37"/>
                      </a:cxn>
                      <a:cxn ang="T73">
                        <a:pos x="T38" y="T39"/>
                      </a:cxn>
                      <a:cxn ang="T74">
                        <a:pos x="T40" y="T41"/>
                      </a:cxn>
                      <a:cxn ang="T75">
                        <a:pos x="T42" y="T43"/>
                      </a:cxn>
                      <a:cxn ang="T76">
                        <a:pos x="T44" y="T45"/>
                      </a:cxn>
                      <a:cxn ang="T77">
                        <a:pos x="T46" y="T47"/>
                      </a:cxn>
                      <a:cxn ang="T78">
                        <a:pos x="T48" y="T49"/>
                      </a:cxn>
                      <a:cxn ang="T79">
                        <a:pos x="T50" y="T51"/>
                      </a:cxn>
                      <a:cxn ang="T80">
                        <a:pos x="T52" y="T53"/>
                      </a:cxn>
                    </a:cxnLst>
                    <a:rect l="T81" t="T82" r="T83" b="T84"/>
                    <a:pathLst>
                      <a:path w="383" h="1160">
                        <a:moveTo>
                          <a:pt x="0" y="0"/>
                        </a:moveTo>
                        <a:lnTo>
                          <a:pt x="99" y="17"/>
                        </a:lnTo>
                        <a:lnTo>
                          <a:pt x="151" y="103"/>
                        </a:lnTo>
                        <a:lnTo>
                          <a:pt x="203" y="257"/>
                        </a:lnTo>
                        <a:lnTo>
                          <a:pt x="226" y="451"/>
                        </a:lnTo>
                        <a:lnTo>
                          <a:pt x="226" y="560"/>
                        </a:lnTo>
                        <a:lnTo>
                          <a:pt x="191" y="696"/>
                        </a:lnTo>
                        <a:lnTo>
                          <a:pt x="134" y="885"/>
                        </a:lnTo>
                        <a:lnTo>
                          <a:pt x="122" y="937"/>
                        </a:lnTo>
                        <a:lnTo>
                          <a:pt x="139" y="965"/>
                        </a:lnTo>
                        <a:lnTo>
                          <a:pt x="261" y="1006"/>
                        </a:lnTo>
                        <a:lnTo>
                          <a:pt x="383" y="1086"/>
                        </a:lnTo>
                        <a:lnTo>
                          <a:pt x="378" y="1119"/>
                        </a:lnTo>
                        <a:lnTo>
                          <a:pt x="290" y="1160"/>
                        </a:lnTo>
                        <a:lnTo>
                          <a:pt x="256" y="1142"/>
                        </a:lnTo>
                        <a:lnTo>
                          <a:pt x="191" y="1057"/>
                        </a:lnTo>
                        <a:lnTo>
                          <a:pt x="116" y="1016"/>
                        </a:lnTo>
                        <a:lnTo>
                          <a:pt x="34" y="988"/>
                        </a:lnTo>
                        <a:lnTo>
                          <a:pt x="29" y="948"/>
                        </a:lnTo>
                        <a:lnTo>
                          <a:pt x="52" y="868"/>
                        </a:lnTo>
                        <a:lnTo>
                          <a:pt x="116" y="743"/>
                        </a:lnTo>
                        <a:lnTo>
                          <a:pt x="156" y="594"/>
                        </a:lnTo>
                        <a:lnTo>
                          <a:pt x="156" y="423"/>
                        </a:lnTo>
                        <a:lnTo>
                          <a:pt x="122" y="274"/>
                        </a:lnTo>
                        <a:lnTo>
                          <a:pt x="47" y="136"/>
                        </a:lnTo>
                        <a:lnTo>
                          <a:pt x="12" y="63"/>
                        </a:lnTo>
                        <a:lnTo>
                          <a:pt x="0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37" name="Freeform 56">
                    <a:extLst>
                      <a:ext uri="{FF2B5EF4-FFF2-40B4-BE49-F238E27FC236}">
                        <a16:creationId xmlns:a16="http://schemas.microsoft.com/office/drawing/2014/main" id="{DB7ADB57-B53D-42A2-9C86-14B1EE3851E4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443" y="2919"/>
                    <a:ext cx="461" cy="1027"/>
                  </a:xfrm>
                  <a:custGeom>
                    <a:avLst/>
                    <a:gdLst>
                      <a:gd name="T0" fmla="*/ 421 w 461"/>
                      <a:gd name="T1" fmla="*/ 0 h 1027"/>
                      <a:gd name="T2" fmla="*/ 449 w 461"/>
                      <a:gd name="T3" fmla="*/ 22 h 1027"/>
                      <a:gd name="T4" fmla="*/ 461 w 461"/>
                      <a:gd name="T5" fmla="*/ 91 h 1027"/>
                      <a:gd name="T6" fmla="*/ 439 w 461"/>
                      <a:gd name="T7" fmla="*/ 159 h 1027"/>
                      <a:gd name="T8" fmla="*/ 380 w 461"/>
                      <a:gd name="T9" fmla="*/ 245 h 1027"/>
                      <a:gd name="T10" fmla="*/ 315 w 461"/>
                      <a:gd name="T11" fmla="*/ 348 h 1027"/>
                      <a:gd name="T12" fmla="*/ 293 w 461"/>
                      <a:gd name="T13" fmla="*/ 462 h 1027"/>
                      <a:gd name="T14" fmla="*/ 310 w 461"/>
                      <a:gd name="T15" fmla="*/ 645 h 1027"/>
                      <a:gd name="T16" fmla="*/ 350 w 461"/>
                      <a:gd name="T17" fmla="*/ 868 h 1027"/>
                      <a:gd name="T18" fmla="*/ 380 w 461"/>
                      <a:gd name="T19" fmla="*/ 959 h 1027"/>
                      <a:gd name="T20" fmla="*/ 368 w 461"/>
                      <a:gd name="T21" fmla="*/ 987 h 1027"/>
                      <a:gd name="T22" fmla="*/ 298 w 461"/>
                      <a:gd name="T23" fmla="*/ 992 h 1027"/>
                      <a:gd name="T24" fmla="*/ 211 w 461"/>
                      <a:gd name="T25" fmla="*/ 969 h 1027"/>
                      <a:gd name="T26" fmla="*/ 134 w 461"/>
                      <a:gd name="T27" fmla="*/ 1004 h 1027"/>
                      <a:gd name="T28" fmla="*/ 87 w 461"/>
                      <a:gd name="T29" fmla="*/ 1027 h 1027"/>
                      <a:gd name="T30" fmla="*/ 53 w 461"/>
                      <a:gd name="T31" fmla="*/ 1022 h 1027"/>
                      <a:gd name="T32" fmla="*/ 0 w 461"/>
                      <a:gd name="T33" fmla="*/ 959 h 1027"/>
                      <a:gd name="T34" fmla="*/ 53 w 461"/>
                      <a:gd name="T35" fmla="*/ 936 h 1027"/>
                      <a:gd name="T36" fmla="*/ 187 w 461"/>
                      <a:gd name="T37" fmla="*/ 908 h 1027"/>
                      <a:gd name="T38" fmla="*/ 263 w 461"/>
                      <a:gd name="T39" fmla="*/ 936 h 1027"/>
                      <a:gd name="T40" fmla="*/ 315 w 461"/>
                      <a:gd name="T41" fmla="*/ 936 h 1027"/>
                      <a:gd name="T42" fmla="*/ 310 w 461"/>
                      <a:gd name="T43" fmla="*/ 890 h 1027"/>
                      <a:gd name="T44" fmla="*/ 258 w 461"/>
                      <a:gd name="T45" fmla="*/ 616 h 1027"/>
                      <a:gd name="T46" fmla="*/ 222 w 461"/>
                      <a:gd name="T47" fmla="*/ 456 h 1027"/>
                      <a:gd name="T48" fmla="*/ 228 w 461"/>
                      <a:gd name="T49" fmla="*/ 376 h 1027"/>
                      <a:gd name="T50" fmla="*/ 280 w 461"/>
                      <a:gd name="T51" fmla="*/ 227 h 1027"/>
                      <a:gd name="T52" fmla="*/ 333 w 461"/>
                      <a:gd name="T53" fmla="*/ 91 h 1027"/>
                      <a:gd name="T54" fmla="*/ 421 w 461"/>
                      <a:gd name="T55" fmla="*/ 0 h 1027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461"/>
                      <a:gd name="T85" fmla="*/ 0 h 1027"/>
                      <a:gd name="T86" fmla="*/ 461 w 461"/>
                      <a:gd name="T87" fmla="*/ 1027 h 1027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461" h="1027">
                        <a:moveTo>
                          <a:pt x="421" y="0"/>
                        </a:moveTo>
                        <a:lnTo>
                          <a:pt x="449" y="22"/>
                        </a:lnTo>
                        <a:lnTo>
                          <a:pt x="461" y="91"/>
                        </a:lnTo>
                        <a:lnTo>
                          <a:pt x="439" y="159"/>
                        </a:lnTo>
                        <a:lnTo>
                          <a:pt x="380" y="245"/>
                        </a:lnTo>
                        <a:lnTo>
                          <a:pt x="315" y="348"/>
                        </a:lnTo>
                        <a:lnTo>
                          <a:pt x="293" y="462"/>
                        </a:lnTo>
                        <a:lnTo>
                          <a:pt x="310" y="645"/>
                        </a:lnTo>
                        <a:lnTo>
                          <a:pt x="350" y="868"/>
                        </a:lnTo>
                        <a:lnTo>
                          <a:pt x="380" y="959"/>
                        </a:lnTo>
                        <a:lnTo>
                          <a:pt x="368" y="987"/>
                        </a:lnTo>
                        <a:lnTo>
                          <a:pt x="298" y="992"/>
                        </a:lnTo>
                        <a:lnTo>
                          <a:pt x="211" y="969"/>
                        </a:lnTo>
                        <a:lnTo>
                          <a:pt x="134" y="1004"/>
                        </a:lnTo>
                        <a:lnTo>
                          <a:pt x="87" y="1027"/>
                        </a:lnTo>
                        <a:lnTo>
                          <a:pt x="53" y="1022"/>
                        </a:lnTo>
                        <a:lnTo>
                          <a:pt x="0" y="959"/>
                        </a:lnTo>
                        <a:lnTo>
                          <a:pt x="53" y="936"/>
                        </a:lnTo>
                        <a:lnTo>
                          <a:pt x="187" y="908"/>
                        </a:lnTo>
                        <a:lnTo>
                          <a:pt x="263" y="936"/>
                        </a:lnTo>
                        <a:lnTo>
                          <a:pt x="315" y="936"/>
                        </a:lnTo>
                        <a:lnTo>
                          <a:pt x="310" y="890"/>
                        </a:lnTo>
                        <a:lnTo>
                          <a:pt x="258" y="616"/>
                        </a:lnTo>
                        <a:lnTo>
                          <a:pt x="222" y="456"/>
                        </a:lnTo>
                        <a:lnTo>
                          <a:pt x="228" y="376"/>
                        </a:lnTo>
                        <a:lnTo>
                          <a:pt x="280" y="227"/>
                        </a:lnTo>
                        <a:lnTo>
                          <a:pt x="333" y="91"/>
                        </a:lnTo>
                        <a:lnTo>
                          <a:pt x="421" y="0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25" name="Freeform 57">
                  <a:extLst>
                    <a:ext uri="{FF2B5EF4-FFF2-40B4-BE49-F238E27FC236}">
                      <a16:creationId xmlns:a16="http://schemas.microsoft.com/office/drawing/2014/main" id="{4AA9865E-5122-4E46-9471-E469A1ADA7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26" y="1540"/>
                  <a:ext cx="827" cy="563"/>
                </a:xfrm>
                <a:custGeom>
                  <a:avLst/>
                  <a:gdLst>
                    <a:gd name="T0" fmla="*/ 0 w 827"/>
                    <a:gd name="T1" fmla="*/ 139 h 563"/>
                    <a:gd name="T2" fmla="*/ 108 w 827"/>
                    <a:gd name="T3" fmla="*/ 18 h 563"/>
                    <a:gd name="T4" fmla="*/ 160 w 827"/>
                    <a:gd name="T5" fmla="*/ 75 h 563"/>
                    <a:gd name="T6" fmla="*/ 213 w 827"/>
                    <a:gd name="T7" fmla="*/ 110 h 563"/>
                    <a:gd name="T8" fmla="*/ 269 w 827"/>
                    <a:gd name="T9" fmla="*/ 110 h 563"/>
                    <a:gd name="T10" fmla="*/ 327 w 827"/>
                    <a:gd name="T11" fmla="*/ 52 h 563"/>
                    <a:gd name="T12" fmla="*/ 396 w 827"/>
                    <a:gd name="T13" fmla="*/ 5 h 563"/>
                    <a:gd name="T14" fmla="*/ 477 w 827"/>
                    <a:gd name="T15" fmla="*/ 0 h 563"/>
                    <a:gd name="T16" fmla="*/ 563 w 827"/>
                    <a:gd name="T17" fmla="*/ 35 h 563"/>
                    <a:gd name="T18" fmla="*/ 620 w 827"/>
                    <a:gd name="T19" fmla="*/ 87 h 563"/>
                    <a:gd name="T20" fmla="*/ 648 w 827"/>
                    <a:gd name="T21" fmla="*/ 157 h 563"/>
                    <a:gd name="T22" fmla="*/ 654 w 827"/>
                    <a:gd name="T23" fmla="*/ 249 h 563"/>
                    <a:gd name="T24" fmla="*/ 671 w 827"/>
                    <a:gd name="T25" fmla="*/ 331 h 563"/>
                    <a:gd name="T26" fmla="*/ 718 w 827"/>
                    <a:gd name="T27" fmla="*/ 371 h 563"/>
                    <a:gd name="T28" fmla="*/ 774 w 827"/>
                    <a:gd name="T29" fmla="*/ 389 h 563"/>
                    <a:gd name="T30" fmla="*/ 827 w 827"/>
                    <a:gd name="T31" fmla="*/ 401 h 563"/>
                    <a:gd name="T32" fmla="*/ 786 w 827"/>
                    <a:gd name="T33" fmla="*/ 563 h 563"/>
                    <a:gd name="T34" fmla="*/ 654 w 827"/>
                    <a:gd name="T35" fmla="*/ 540 h 563"/>
                    <a:gd name="T36" fmla="*/ 517 w 827"/>
                    <a:gd name="T37" fmla="*/ 493 h 563"/>
                    <a:gd name="T38" fmla="*/ 407 w 827"/>
                    <a:gd name="T39" fmla="*/ 441 h 563"/>
                    <a:gd name="T40" fmla="*/ 286 w 827"/>
                    <a:gd name="T41" fmla="*/ 389 h 563"/>
                    <a:gd name="T42" fmla="*/ 160 w 827"/>
                    <a:gd name="T43" fmla="*/ 331 h 563"/>
                    <a:gd name="T44" fmla="*/ 57 w 827"/>
                    <a:gd name="T45" fmla="*/ 209 h 563"/>
                    <a:gd name="T46" fmla="*/ 0 w 827"/>
                    <a:gd name="T47" fmla="*/ 139 h 563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w 827"/>
                    <a:gd name="T73" fmla="*/ 0 h 563"/>
                    <a:gd name="T74" fmla="*/ 827 w 827"/>
                    <a:gd name="T75" fmla="*/ 563 h 563"/>
                  </a:gdLst>
                  <a:ahLst/>
                  <a:cxnLst>
                    <a:cxn ang="T48">
                      <a:pos x="T0" y="T1"/>
                    </a:cxn>
                    <a:cxn ang="T49">
                      <a:pos x="T2" y="T3"/>
                    </a:cxn>
                    <a:cxn ang="T50">
                      <a:pos x="T4" y="T5"/>
                    </a:cxn>
                    <a:cxn ang="T51">
                      <a:pos x="T6" y="T7"/>
                    </a:cxn>
                    <a:cxn ang="T52">
                      <a:pos x="T8" y="T9"/>
                    </a:cxn>
                    <a:cxn ang="T53">
                      <a:pos x="T10" y="T11"/>
                    </a:cxn>
                    <a:cxn ang="T54">
                      <a:pos x="T12" y="T13"/>
                    </a:cxn>
                    <a:cxn ang="T55">
                      <a:pos x="T14" y="T15"/>
                    </a:cxn>
                    <a:cxn ang="T56">
                      <a:pos x="T16" y="T17"/>
                    </a:cxn>
                    <a:cxn ang="T57">
                      <a:pos x="T18" y="T19"/>
                    </a:cxn>
                    <a:cxn ang="T58">
                      <a:pos x="T20" y="T21"/>
                    </a:cxn>
                    <a:cxn ang="T59">
                      <a:pos x="T22" y="T23"/>
                    </a:cxn>
                    <a:cxn ang="T60">
                      <a:pos x="T24" y="T25"/>
                    </a:cxn>
                    <a:cxn ang="T61">
                      <a:pos x="T26" y="T27"/>
                    </a:cxn>
                    <a:cxn ang="T62">
                      <a:pos x="T28" y="T29"/>
                    </a:cxn>
                    <a:cxn ang="T63">
                      <a:pos x="T30" y="T31"/>
                    </a:cxn>
                    <a:cxn ang="T64">
                      <a:pos x="T32" y="T33"/>
                    </a:cxn>
                    <a:cxn ang="T65">
                      <a:pos x="T34" y="T35"/>
                    </a:cxn>
                    <a:cxn ang="T66">
                      <a:pos x="T36" y="T37"/>
                    </a:cxn>
                    <a:cxn ang="T67">
                      <a:pos x="T38" y="T39"/>
                    </a:cxn>
                    <a:cxn ang="T68">
                      <a:pos x="T40" y="T41"/>
                    </a:cxn>
                    <a:cxn ang="T69">
                      <a:pos x="T42" y="T43"/>
                    </a:cxn>
                    <a:cxn ang="T70">
                      <a:pos x="T44" y="T45"/>
                    </a:cxn>
                    <a:cxn ang="T71">
                      <a:pos x="T46" y="T47"/>
                    </a:cxn>
                  </a:cxnLst>
                  <a:rect l="T72" t="T73" r="T74" b="T75"/>
                  <a:pathLst>
                    <a:path w="827" h="563">
                      <a:moveTo>
                        <a:pt x="0" y="139"/>
                      </a:moveTo>
                      <a:lnTo>
                        <a:pt x="108" y="18"/>
                      </a:lnTo>
                      <a:lnTo>
                        <a:pt x="160" y="75"/>
                      </a:lnTo>
                      <a:lnTo>
                        <a:pt x="213" y="110"/>
                      </a:lnTo>
                      <a:lnTo>
                        <a:pt x="269" y="110"/>
                      </a:lnTo>
                      <a:lnTo>
                        <a:pt x="327" y="52"/>
                      </a:lnTo>
                      <a:lnTo>
                        <a:pt x="396" y="5"/>
                      </a:lnTo>
                      <a:lnTo>
                        <a:pt x="477" y="0"/>
                      </a:lnTo>
                      <a:lnTo>
                        <a:pt x="563" y="35"/>
                      </a:lnTo>
                      <a:lnTo>
                        <a:pt x="620" y="87"/>
                      </a:lnTo>
                      <a:lnTo>
                        <a:pt x="648" y="157"/>
                      </a:lnTo>
                      <a:lnTo>
                        <a:pt x="654" y="249"/>
                      </a:lnTo>
                      <a:lnTo>
                        <a:pt x="671" y="331"/>
                      </a:lnTo>
                      <a:lnTo>
                        <a:pt x="718" y="371"/>
                      </a:lnTo>
                      <a:lnTo>
                        <a:pt x="774" y="389"/>
                      </a:lnTo>
                      <a:lnTo>
                        <a:pt x="827" y="401"/>
                      </a:lnTo>
                      <a:lnTo>
                        <a:pt x="786" y="563"/>
                      </a:lnTo>
                      <a:lnTo>
                        <a:pt x="654" y="540"/>
                      </a:lnTo>
                      <a:lnTo>
                        <a:pt x="517" y="493"/>
                      </a:lnTo>
                      <a:lnTo>
                        <a:pt x="407" y="441"/>
                      </a:lnTo>
                      <a:lnTo>
                        <a:pt x="286" y="389"/>
                      </a:lnTo>
                      <a:lnTo>
                        <a:pt x="160" y="331"/>
                      </a:lnTo>
                      <a:lnTo>
                        <a:pt x="57" y="209"/>
                      </a:lnTo>
                      <a:lnTo>
                        <a:pt x="0" y="139"/>
                      </a:lnTo>
                      <a:close/>
                    </a:path>
                  </a:pathLst>
                </a:custGeom>
                <a:solidFill>
                  <a:srgbClr val="063DE8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6" name="Freeform 58">
                  <a:extLst>
                    <a:ext uri="{FF2B5EF4-FFF2-40B4-BE49-F238E27FC236}">
                      <a16:creationId xmlns:a16="http://schemas.microsoft.com/office/drawing/2014/main" id="{F4F7E0D3-A512-4C0D-84AD-E5EE77F42A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14" y="1513"/>
                  <a:ext cx="856" cy="606"/>
                </a:xfrm>
                <a:custGeom>
                  <a:avLst/>
                  <a:gdLst>
                    <a:gd name="T0" fmla="*/ 75 w 856"/>
                    <a:gd name="T1" fmla="*/ 266 h 606"/>
                    <a:gd name="T2" fmla="*/ 172 w 856"/>
                    <a:gd name="T3" fmla="*/ 363 h 606"/>
                    <a:gd name="T4" fmla="*/ 304 w 856"/>
                    <a:gd name="T5" fmla="*/ 428 h 606"/>
                    <a:gd name="T6" fmla="*/ 489 w 856"/>
                    <a:gd name="T7" fmla="*/ 513 h 606"/>
                    <a:gd name="T8" fmla="*/ 615 w 856"/>
                    <a:gd name="T9" fmla="*/ 566 h 606"/>
                    <a:gd name="T10" fmla="*/ 816 w 856"/>
                    <a:gd name="T11" fmla="*/ 606 h 606"/>
                    <a:gd name="T12" fmla="*/ 856 w 856"/>
                    <a:gd name="T13" fmla="*/ 393 h 606"/>
                    <a:gd name="T14" fmla="*/ 804 w 856"/>
                    <a:gd name="T15" fmla="*/ 393 h 606"/>
                    <a:gd name="T16" fmla="*/ 753 w 856"/>
                    <a:gd name="T17" fmla="*/ 363 h 606"/>
                    <a:gd name="T18" fmla="*/ 695 w 856"/>
                    <a:gd name="T19" fmla="*/ 323 h 606"/>
                    <a:gd name="T20" fmla="*/ 695 w 856"/>
                    <a:gd name="T21" fmla="*/ 243 h 606"/>
                    <a:gd name="T22" fmla="*/ 660 w 856"/>
                    <a:gd name="T23" fmla="*/ 116 h 606"/>
                    <a:gd name="T24" fmla="*/ 597 w 856"/>
                    <a:gd name="T25" fmla="*/ 46 h 606"/>
                    <a:gd name="T26" fmla="*/ 505 w 856"/>
                    <a:gd name="T27" fmla="*/ 0 h 606"/>
                    <a:gd name="T28" fmla="*/ 391 w 856"/>
                    <a:gd name="T29" fmla="*/ 12 h 606"/>
                    <a:gd name="T30" fmla="*/ 321 w 856"/>
                    <a:gd name="T31" fmla="*/ 53 h 606"/>
                    <a:gd name="T32" fmla="*/ 286 w 856"/>
                    <a:gd name="T33" fmla="*/ 98 h 606"/>
                    <a:gd name="T34" fmla="*/ 253 w 856"/>
                    <a:gd name="T35" fmla="*/ 121 h 606"/>
                    <a:gd name="T36" fmla="*/ 218 w 856"/>
                    <a:gd name="T37" fmla="*/ 116 h 606"/>
                    <a:gd name="T38" fmla="*/ 166 w 856"/>
                    <a:gd name="T39" fmla="*/ 63 h 606"/>
                    <a:gd name="T40" fmla="*/ 132 w 856"/>
                    <a:gd name="T41" fmla="*/ 0 h 606"/>
                    <a:gd name="T42" fmla="*/ 103 w 856"/>
                    <a:gd name="T43" fmla="*/ 30 h 606"/>
                    <a:gd name="T44" fmla="*/ 0 w 856"/>
                    <a:gd name="T45" fmla="*/ 150 h 606"/>
                    <a:gd name="T46" fmla="*/ 5 w 856"/>
                    <a:gd name="T47" fmla="*/ 178 h 606"/>
                    <a:gd name="T48" fmla="*/ 17 w 856"/>
                    <a:gd name="T49" fmla="*/ 191 h 606"/>
                    <a:gd name="T50" fmla="*/ 120 w 856"/>
                    <a:gd name="T51" fmla="*/ 81 h 606"/>
                    <a:gd name="T52" fmla="*/ 172 w 856"/>
                    <a:gd name="T53" fmla="*/ 133 h 606"/>
                    <a:gd name="T54" fmla="*/ 206 w 856"/>
                    <a:gd name="T55" fmla="*/ 168 h 606"/>
                    <a:gd name="T56" fmla="*/ 253 w 856"/>
                    <a:gd name="T57" fmla="*/ 168 h 606"/>
                    <a:gd name="T58" fmla="*/ 286 w 856"/>
                    <a:gd name="T59" fmla="*/ 156 h 606"/>
                    <a:gd name="T60" fmla="*/ 339 w 856"/>
                    <a:gd name="T61" fmla="*/ 116 h 606"/>
                    <a:gd name="T62" fmla="*/ 367 w 856"/>
                    <a:gd name="T63" fmla="*/ 70 h 606"/>
                    <a:gd name="T64" fmla="*/ 442 w 856"/>
                    <a:gd name="T65" fmla="*/ 46 h 606"/>
                    <a:gd name="T66" fmla="*/ 505 w 856"/>
                    <a:gd name="T67" fmla="*/ 53 h 606"/>
                    <a:gd name="T68" fmla="*/ 562 w 856"/>
                    <a:gd name="T69" fmla="*/ 87 h 606"/>
                    <a:gd name="T70" fmla="*/ 615 w 856"/>
                    <a:gd name="T71" fmla="*/ 138 h 606"/>
                    <a:gd name="T72" fmla="*/ 643 w 856"/>
                    <a:gd name="T73" fmla="*/ 203 h 606"/>
                    <a:gd name="T74" fmla="*/ 643 w 856"/>
                    <a:gd name="T75" fmla="*/ 260 h 606"/>
                    <a:gd name="T76" fmla="*/ 643 w 856"/>
                    <a:gd name="T77" fmla="*/ 323 h 606"/>
                    <a:gd name="T78" fmla="*/ 666 w 856"/>
                    <a:gd name="T79" fmla="*/ 375 h 606"/>
                    <a:gd name="T80" fmla="*/ 730 w 856"/>
                    <a:gd name="T81" fmla="*/ 410 h 606"/>
                    <a:gd name="T82" fmla="*/ 804 w 856"/>
                    <a:gd name="T83" fmla="*/ 444 h 606"/>
                    <a:gd name="T84" fmla="*/ 770 w 856"/>
                    <a:gd name="T85" fmla="*/ 554 h 606"/>
                    <a:gd name="T86" fmla="*/ 580 w 856"/>
                    <a:gd name="T87" fmla="*/ 503 h 606"/>
                    <a:gd name="T88" fmla="*/ 454 w 856"/>
                    <a:gd name="T89" fmla="*/ 450 h 606"/>
                    <a:gd name="T90" fmla="*/ 339 w 856"/>
                    <a:gd name="T91" fmla="*/ 416 h 606"/>
                    <a:gd name="T92" fmla="*/ 241 w 856"/>
                    <a:gd name="T93" fmla="*/ 363 h 606"/>
                    <a:gd name="T94" fmla="*/ 120 w 856"/>
                    <a:gd name="T95" fmla="*/ 266 h 606"/>
                    <a:gd name="T96" fmla="*/ 34 w 856"/>
                    <a:gd name="T97" fmla="*/ 173 h 606"/>
                    <a:gd name="T98" fmla="*/ 22 w 856"/>
                    <a:gd name="T99" fmla="*/ 185 h 606"/>
                    <a:gd name="T100" fmla="*/ 75 w 856"/>
                    <a:gd name="T101" fmla="*/ 266 h 60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w 856"/>
                    <a:gd name="T154" fmla="*/ 0 h 606"/>
                    <a:gd name="T155" fmla="*/ 856 w 856"/>
                    <a:gd name="T156" fmla="*/ 606 h 606"/>
                  </a:gdLst>
                  <a:ahLst/>
                  <a:cxnLst>
                    <a:cxn ang="T102">
                      <a:pos x="T0" y="T1"/>
                    </a:cxn>
                    <a:cxn ang="T103">
                      <a:pos x="T2" y="T3"/>
                    </a:cxn>
                    <a:cxn ang="T104">
                      <a:pos x="T4" y="T5"/>
                    </a:cxn>
                    <a:cxn ang="T105">
                      <a:pos x="T6" y="T7"/>
                    </a:cxn>
                    <a:cxn ang="T106">
                      <a:pos x="T8" y="T9"/>
                    </a:cxn>
                    <a:cxn ang="T107">
                      <a:pos x="T10" y="T11"/>
                    </a:cxn>
                    <a:cxn ang="T108">
                      <a:pos x="T12" y="T13"/>
                    </a:cxn>
                    <a:cxn ang="T109">
                      <a:pos x="T14" y="T15"/>
                    </a:cxn>
                    <a:cxn ang="T110">
                      <a:pos x="T16" y="T17"/>
                    </a:cxn>
                    <a:cxn ang="T111">
                      <a:pos x="T18" y="T19"/>
                    </a:cxn>
                    <a:cxn ang="T112">
                      <a:pos x="T20" y="T21"/>
                    </a:cxn>
                    <a:cxn ang="T113">
                      <a:pos x="T22" y="T23"/>
                    </a:cxn>
                    <a:cxn ang="T114">
                      <a:pos x="T24" y="T25"/>
                    </a:cxn>
                    <a:cxn ang="T115">
                      <a:pos x="T26" y="T27"/>
                    </a:cxn>
                    <a:cxn ang="T116">
                      <a:pos x="T28" y="T29"/>
                    </a:cxn>
                    <a:cxn ang="T117">
                      <a:pos x="T30" y="T31"/>
                    </a:cxn>
                    <a:cxn ang="T118">
                      <a:pos x="T32" y="T33"/>
                    </a:cxn>
                    <a:cxn ang="T119">
                      <a:pos x="T34" y="T35"/>
                    </a:cxn>
                    <a:cxn ang="T120">
                      <a:pos x="T36" y="T37"/>
                    </a:cxn>
                    <a:cxn ang="T121">
                      <a:pos x="T38" y="T39"/>
                    </a:cxn>
                    <a:cxn ang="T122">
                      <a:pos x="T40" y="T41"/>
                    </a:cxn>
                    <a:cxn ang="T123">
                      <a:pos x="T42" y="T43"/>
                    </a:cxn>
                    <a:cxn ang="T124">
                      <a:pos x="T44" y="T45"/>
                    </a:cxn>
                    <a:cxn ang="T125">
                      <a:pos x="T46" y="T47"/>
                    </a:cxn>
                    <a:cxn ang="T126">
                      <a:pos x="T48" y="T49"/>
                    </a:cxn>
                    <a:cxn ang="T127">
                      <a:pos x="T50" y="T51"/>
                    </a:cxn>
                    <a:cxn ang="T128">
                      <a:pos x="T52" y="T53"/>
                    </a:cxn>
                    <a:cxn ang="T129">
                      <a:pos x="T54" y="T55"/>
                    </a:cxn>
                    <a:cxn ang="T130">
                      <a:pos x="T56" y="T57"/>
                    </a:cxn>
                    <a:cxn ang="T131">
                      <a:pos x="T58" y="T59"/>
                    </a:cxn>
                    <a:cxn ang="T132">
                      <a:pos x="T60" y="T61"/>
                    </a:cxn>
                    <a:cxn ang="T133">
                      <a:pos x="T62" y="T63"/>
                    </a:cxn>
                    <a:cxn ang="T134">
                      <a:pos x="T64" y="T65"/>
                    </a:cxn>
                    <a:cxn ang="T135">
                      <a:pos x="T66" y="T67"/>
                    </a:cxn>
                    <a:cxn ang="T136">
                      <a:pos x="T68" y="T69"/>
                    </a:cxn>
                    <a:cxn ang="T137">
                      <a:pos x="T70" y="T71"/>
                    </a:cxn>
                    <a:cxn ang="T138">
                      <a:pos x="T72" y="T73"/>
                    </a:cxn>
                    <a:cxn ang="T139">
                      <a:pos x="T74" y="T75"/>
                    </a:cxn>
                    <a:cxn ang="T140">
                      <a:pos x="T76" y="T77"/>
                    </a:cxn>
                    <a:cxn ang="T141">
                      <a:pos x="T78" y="T79"/>
                    </a:cxn>
                    <a:cxn ang="T142">
                      <a:pos x="T80" y="T81"/>
                    </a:cxn>
                    <a:cxn ang="T143">
                      <a:pos x="T82" y="T83"/>
                    </a:cxn>
                    <a:cxn ang="T144">
                      <a:pos x="T84" y="T85"/>
                    </a:cxn>
                    <a:cxn ang="T145">
                      <a:pos x="T86" y="T87"/>
                    </a:cxn>
                    <a:cxn ang="T146">
                      <a:pos x="T88" y="T89"/>
                    </a:cxn>
                    <a:cxn ang="T147">
                      <a:pos x="T90" y="T91"/>
                    </a:cxn>
                    <a:cxn ang="T148">
                      <a:pos x="T92" y="T93"/>
                    </a:cxn>
                    <a:cxn ang="T149">
                      <a:pos x="T94" y="T95"/>
                    </a:cxn>
                    <a:cxn ang="T150">
                      <a:pos x="T96" y="T97"/>
                    </a:cxn>
                    <a:cxn ang="T151">
                      <a:pos x="T98" y="T99"/>
                    </a:cxn>
                    <a:cxn ang="T152">
                      <a:pos x="T100" y="T101"/>
                    </a:cxn>
                  </a:cxnLst>
                  <a:rect l="T153" t="T154" r="T155" b="T156"/>
                  <a:pathLst>
                    <a:path w="856" h="606">
                      <a:moveTo>
                        <a:pt x="75" y="266"/>
                      </a:moveTo>
                      <a:lnTo>
                        <a:pt x="172" y="363"/>
                      </a:lnTo>
                      <a:lnTo>
                        <a:pt x="304" y="428"/>
                      </a:lnTo>
                      <a:lnTo>
                        <a:pt x="489" y="513"/>
                      </a:lnTo>
                      <a:lnTo>
                        <a:pt x="615" y="566"/>
                      </a:lnTo>
                      <a:lnTo>
                        <a:pt x="816" y="606"/>
                      </a:lnTo>
                      <a:lnTo>
                        <a:pt x="856" y="393"/>
                      </a:lnTo>
                      <a:lnTo>
                        <a:pt x="804" y="393"/>
                      </a:lnTo>
                      <a:lnTo>
                        <a:pt x="753" y="363"/>
                      </a:lnTo>
                      <a:lnTo>
                        <a:pt x="695" y="323"/>
                      </a:lnTo>
                      <a:lnTo>
                        <a:pt x="695" y="243"/>
                      </a:lnTo>
                      <a:lnTo>
                        <a:pt x="660" y="116"/>
                      </a:lnTo>
                      <a:lnTo>
                        <a:pt x="597" y="46"/>
                      </a:lnTo>
                      <a:lnTo>
                        <a:pt x="505" y="0"/>
                      </a:lnTo>
                      <a:lnTo>
                        <a:pt x="391" y="12"/>
                      </a:lnTo>
                      <a:lnTo>
                        <a:pt x="321" y="53"/>
                      </a:lnTo>
                      <a:lnTo>
                        <a:pt x="286" y="98"/>
                      </a:lnTo>
                      <a:lnTo>
                        <a:pt x="253" y="121"/>
                      </a:lnTo>
                      <a:lnTo>
                        <a:pt x="218" y="116"/>
                      </a:lnTo>
                      <a:lnTo>
                        <a:pt x="166" y="63"/>
                      </a:lnTo>
                      <a:lnTo>
                        <a:pt x="132" y="0"/>
                      </a:lnTo>
                      <a:lnTo>
                        <a:pt x="103" y="30"/>
                      </a:lnTo>
                      <a:lnTo>
                        <a:pt x="0" y="150"/>
                      </a:lnTo>
                      <a:lnTo>
                        <a:pt x="5" y="178"/>
                      </a:lnTo>
                      <a:lnTo>
                        <a:pt x="17" y="191"/>
                      </a:lnTo>
                      <a:lnTo>
                        <a:pt x="120" y="81"/>
                      </a:lnTo>
                      <a:lnTo>
                        <a:pt x="172" y="133"/>
                      </a:lnTo>
                      <a:lnTo>
                        <a:pt x="206" y="168"/>
                      </a:lnTo>
                      <a:lnTo>
                        <a:pt x="253" y="168"/>
                      </a:lnTo>
                      <a:lnTo>
                        <a:pt x="286" y="156"/>
                      </a:lnTo>
                      <a:lnTo>
                        <a:pt x="339" y="116"/>
                      </a:lnTo>
                      <a:lnTo>
                        <a:pt x="367" y="70"/>
                      </a:lnTo>
                      <a:lnTo>
                        <a:pt x="442" y="46"/>
                      </a:lnTo>
                      <a:lnTo>
                        <a:pt x="505" y="53"/>
                      </a:lnTo>
                      <a:lnTo>
                        <a:pt x="562" y="87"/>
                      </a:lnTo>
                      <a:lnTo>
                        <a:pt x="615" y="138"/>
                      </a:lnTo>
                      <a:lnTo>
                        <a:pt x="643" y="203"/>
                      </a:lnTo>
                      <a:lnTo>
                        <a:pt x="643" y="260"/>
                      </a:lnTo>
                      <a:lnTo>
                        <a:pt x="643" y="323"/>
                      </a:lnTo>
                      <a:lnTo>
                        <a:pt x="666" y="375"/>
                      </a:lnTo>
                      <a:lnTo>
                        <a:pt x="730" y="410"/>
                      </a:lnTo>
                      <a:lnTo>
                        <a:pt x="804" y="444"/>
                      </a:lnTo>
                      <a:lnTo>
                        <a:pt x="770" y="554"/>
                      </a:lnTo>
                      <a:lnTo>
                        <a:pt x="580" y="503"/>
                      </a:lnTo>
                      <a:lnTo>
                        <a:pt x="454" y="450"/>
                      </a:lnTo>
                      <a:lnTo>
                        <a:pt x="339" y="416"/>
                      </a:lnTo>
                      <a:lnTo>
                        <a:pt x="241" y="363"/>
                      </a:lnTo>
                      <a:lnTo>
                        <a:pt x="120" y="266"/>
                      </a:lnTo>
                      <a:lnTo>
                        <a:pt x="34" y="173"/>
                      </a:lnTo>
                      <a:lnTo>
                        <a:pt x="22" y="185"/>
                      </a:lnTo>
                      <a:lnTo>
                        <a:pt x="75" y="26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27" name="Oval 59">
                  <a:extLst>
                    <a:ext uri="{FF2B5EF4-FFF2-40B4-BE49-F238E27FC236}">
                      <a16:creationId xmlns:a16="http://schemas.microsoft.com/office/drawing/2014/main" id="{E0BA0156-AB25-45F3-9E83-CC42DD52D5B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9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28" name="Oval 60">
                  <a:extLst>
                    <a:ext uri="{FF2B5EF4-FFF2-40B4-BE49-F238E27FC236}">
                      <a16:creationId xmlns:a16="http://schemas.microsoft.com/office/drawing/2014/main" id="{202ACF3C-165A-44D8-8F52-B2D6DC1374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81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29" name="Oval 61">
                  <a:extLst>
                    <a:ext uri="{FF2B5EF4-FFF2-40B4-BE49-F238E27FC236}">
                      <a16:creationId xmlns:a16="http://schemas.microsoft.com/office/drawing/2014/main" id="{08919C0B-AAAE-4938-8002-B87BF3BE99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41" y="1887"/>
                  <a:ext cx="141" cy="50"/>
                </a:xfrm>
                <a:prstGeom prst="ellipse">
                  <a:avLst/>
                </a:prstGeom>
                <a:solidFill>
                  <a:schemeClr val="tx2"/>
                </a:solidFill>
                <a:ln w="12700" cap="sq">
                  <a:solidFill>
                    <a:schemeClr val="tx1"/>
                  </a:solidFill>
                  <a:round/>
                  <a:headEnd type="none" w="sm" len="sm"/>
                  <a:tailEnd type="none" w="sm" len="sm"/>
                </a:ln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30" name="Oval 62">
                  <a:extLst>
                    <a:ext uri="{FF2B5EF4-FFF2-40B4-BE49-F238E27FC236}">
                      <a16:creationId xmlns:a16="http://schemas.microsoft.com/office/drawing/2014/main" id="{E6BE1944-736E-43EA-B79A-48EC0B5E29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 rot="17313060">
                  <a:off x="2760" y="1913"/>
                  <a:ext cx="81" cy="19"/>
                </a:xfrm>
                <a:prstGeom prst="ellipse">
                  <a:avLst/>
                </a:prstGeom>
                <a:solidFill>
                  <a:schemeClr val="bg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wrap="none" lIns="274320" rIns="274320" anchor="ctr">
                  <a:spAutoFit/>
                </a:bodyPr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0"/>
                    </a:spcBef>
                    <a:buFontTx/>
                    <a:buNone/>
                  </a:pPr>
                  <a:endParaRPr lang="en-CA" altLang="en-US" sz="2800"/>
                </a:p>
              </p:txBody>
            </p:sp>
            <p:sp>
              <p:nvSpPr>
                <p:cNvPr id="631" name="Oval 63">
                  <a:extLst>
                    <a:ext uri="{FF2B5EF4-FFF2-40B4-BE49-F238E27FC236}">
                      <a16:creationId xmlns:a16="http://schemas.microsoft.com/office/drawing/2014/main" id="{3D453BFE-9355-482A-AD1D-D733708A84C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2687" y="2089"/>
                  <a:ext cx="198" cy="85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12700" cap="sq">
                      <a:solidFill>
                        <a:srgbClr val="000000"/>
                      </a:solidFill>
                      <a:round/>
                      <a:headEnd type="none" w="sm" len="sm"/>
                      <a:tailEnd type="none" w="sm" len="sm"/>
                    </a14:hiddenLine>
                  </a:ext>
                </a:extLst>
              </p:spPr>
              <p:txBody>
                <a:bodyPr lIns="274320" rIns="274320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>
                    <a:spcBef>
                      <a:spcPct val="0"/>
                    </a:spcBef>
                    <a:buFontTx/>
                    <a:buNone/>
                  </a:pPr>
                  <a:endParaRPr lang="en-CA" altLang="en-US" sz="2400" i="0"/>
                </a:p>
              </p:txBody>
            </p:sp>
          </p:grpSp>
        </p:grpSp>
        <p:grpSp>
          <p:nvGrpSpPr>
            <p:cNvPr id="116754" name="Group 116753">
              <a:extLst>
                <a:ext uri="{FF2B5EF4-FFF2-40B4-BE49-F238E27FC236}">
                  <a16:creationId xmlns:a16="http://schemas.microsoft.com/office/drawing/2014/main" id="{1B0656E5-BA42-44C4-94E9-16F70F71EDBB}"/>
                </a:ext>
              </a:extLst>
            </p:cNvPr>
            <p:cNvGrpSpPr/>
            <p:nvPr/>
          </p:nvGrpSpPr>
          <p:grpSpPr>
            <a:xfrm>
              <a:off x="2400836" y="4597400"/>
              <a:ext cx="905816" cy="541020"/>
              <a:chOff x="2400836" y="4597400"/>
              <a:chExt cx="905816" cy="541020"/>
            </a:xfrm>
          </p:grpSpPr>
          <p:grpSp>
            <p:nvGrpSpPr>
              <p:cNvPr id="109" name="Group 108">
                <a:extLst>
                  <a:ext uri="{FF2B5EF4-FFF2-40B4-BE49-F238E27FC236}">
                    <a16:creationId xmlns:a16="http://schemas.microsoft.com/office/drawing/2014/main" id="{AF2D536D-3453-470B-81EB-9EE21954C9AD}"/>
                  </a:ext>
                </a:extLst>
              </p:cNvPr>
              <p:cNvGrpSpPr/>
              <p:nvPr/>
            </p:nvGrpSpPr>
            <p:grpSpPr>
              <a:xfrm>
                <a:off x="2400836" y="4830643"/>
                <a:ext cx="905816" cy="307777"/>
                <a:chOff x="2400836" y="4830643"/>
                <a:chExt cx="905816" cy="307777"/>
              </a:xfrm>
            </p:grpSpPr>
            <p:grpSp>
              <p:nvGrpSpPr>
                <p:cNvPr id="426" name="Group 425">
                  <a:extLst>
                    <a:ext uri="{FF2B5EF4-FFF2-40B4-BE49-F238E27FC236}">
                      <a16:creationId xmlns:a16="http://schemas.microsoft.com/office/drawing/2014/main" id="{7CB04D10-B45B-4F6C-B807-9BB0551BF179}"/>
                    </a:ext>
                  </a:extLst>
                </p:cNvPr>
                <p:cNvGrpSpPr/>
                <p:nvPr/>
              </p:nvGrpSpPr>
              <p:grpSpPr>
                <a:xfrm>
                  <a:off x="2532081" y="4830643"/>
                  <a:ext cx="774571" cy="307777"/>
                  <a:chOff x="182452" y="6484620"/>
                  <a:chExt cx="774571" cy="307777"/>
                </a:xfrm>
              </p:grpSpPr>
              <p:sp>
                <p:nvSpPr>
                  <p:cNvPr id="427" name="Rectangle 3">
                    <a:extLst>
                      <a:ext uri="{FF2B5EF4-FFF2-40B4-BE49-F238E27FC236}">
                        <a16:creationId xmlns:a16="http://schemas.microsoft.com/office/drawing/2014/main" id="{3619A57B-7AC5-4FBB-B393-8F398A785E5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36851" y="6546853"/>
                    <a:ext cx="677550" cy="187320"/>
                  </a:xfrm>
                  <a:prstGeom prst="rect">
                    <a:avLst/>
                  </a:prstGeom>
                  <a:solidFill>
                    <a:srgbClr val="0000FF"/>
                  </a:solidFill>
                  <a:ln w="9525">
                    <a:solidFill>
                      <a:schemeClr val="tx1"/>
                    </a:solidFill>
                    <a:miter lim="800000"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400"/>
                  </a:p>
                </p:txBody>
              </p:sp>
              <p:sp>
                <p:nvSpPr>
                  <p:cNvPr id="428" name="Text Box 4">
                    <a:extLst>
                      <a:ext uri="{FF2B5EF4-FFF2-40B4-BE49-F238E27FC236}">
                        <a16:creationId xmlns:a16="http://schemas.microsoft.com/office/drawing/2014/main" id="{771D3F20-C033-4707-A4F8-D57A8019BF1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82452" y="6484620"/>
                    <a:ext cx="774571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0"/>
                      </a:spcBef>
                      <a:buFontTx/>
                      <a:buNone/>
                    </a:pPr>
                    <a:r>
                      <a:rPr lang="en-US" altLang="en-US" sz="1400" i="0" dirty="0"/>
                      <a:t>list = 98</a:t>
                    </a:r>
                  </a:p>
                </p:txBody>
              </p:sp>
            </p:grpSp>
            <p:grpSp>
              <p:nvGrpSpPr>
                <p:cNvPr id="593" name="Group 49">
                  <a:extLst>
                    <a:ext uri="{FF2B5EF4-FFF2-40B4-BE49-F238E27FC236}">
                      <a16:creationId xmlns:a16="http://schemas.microsoft.com/office/drawing/2014/main" id="{84316E2C-BD2C-4434-A9D0-38DA76D330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 flipH="1">
                  <a:off x="2400836" y="4861013"/>
                  <a:ext cx="154512" cy="270036"/>
                  <a:chOff x="2308" y="1513"/>
                  <a:chExt cx="1162" cy="2570"/>
                </a:xfrm>
              </p:grpSpPr>
              <p:grpSp>
                <p:nvGrpSpPr>
                  <p:cNvPr id="594" name="Group 50">
                    <a:extLst>
                      <a:ext uri="{FF2B5EF4-FFF2-40B4-BE49-F238E27FC236}">
                        <a16:creationId xmlns:a16="http://schemas.microsoft.com/office/drawing/2014/main" id="{19C26794-05D3-401D-9805-FB3868400F2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308" y="1740"/>
                    <a:ext cx="957" cy="2343"/>
                    <a:chOff x="2308" y="1740"/>
                    <a:chExt cx="957" cy="2343"/>
                  </a:xfrm>
                </p:grpSpPr>
                <p:sp>
                  <p:nvSpPr>
                    <p:cNvPr id="602" name="Freeform 51">
                      <a:extLst>
                        <a:ext uri="{FF2B5EF4-FFF2-40B4-BE49-F238E27FC236}">
                          <a16:creationId xmlns:a16="http://schemas.microsoft.com/office/drawing/2014/main" id="{B19DF332-6BF1-4E56-9CBC-06B55108B0EB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673" y="1740"/>
                      <a:ext cx="432" cy="485"/>
                    </a:xfrm>
                    <a:custGeom>
                      <a:avLst/>
                      <a:gdLst>
                        <a:gd name="T0" fmla="*/ 123 w 432"/>
                        <a:gd name="T1" fmla="*/ 206 h 485"/>
                        <a:gd name="T2" fmla="*/ 159 w 432"/>
                        <a:gd name="T3" fmla="*/ 53 h 485"/>
                        <a:gd name="T4" fmla="*/ 248 w 432"/>
                        <a:gd name="T5" fmla="*/ 0 h 485"/>
                        <a:gd name="T6" fmla="*/ 335 w 432"/>
                        <a:gd name="T7" fmla="*/ 0 h 485"/>
                        <a:gd name="T8" fmla="*/ 388 w 432"/>
                        <a:gd name="T9" fmla="*/ 53 h 485"/>
                        <a:gd name="T10" fmla="*/ 432 w 432"/>
                        <a:gd name="T11" fmla="*/ 215 h 485"/>
                        <a:gd name="T12" fmla="*/ 415 w 432"/>
                        <a:gd name="T13" fmla="*/ 349 h 485"/>
                        <a:gd name="T14" fmla="*/ 379 w 432"/>
                        <a:gd name="T15" fmla="*/ 458 h 485"/>
                        <a:gd name="T16" fmla="*/ 309 w 432"/>
                        <a:gd name="T17" fmla="*/ 485 h 485"/>
                        <a:gd name="T18" fmla="*/ 221 w 432"/>
                        <a:gd name="T19" fmla="*/ 475 h 485"/>
                        <a:gd name="T20" fmla="*/ 132 w 432"/>
                        <a:gd name="T21" fmla="*/ 368 h 485"/>
                        <a:gd name="T22" fmla="*/ 123 w 432"/>
                        <a:gd name="T23" fmla="*/ 288 h 485"/>
                        <a:gd name="T24" fmla="*/ 0 w 432"/>
                        <a:gd name="T25" fmla="*/ 242 h 485"/>
                        <a:gd name="T26" fmla="*/ 0 w 432"/>
                        <a:gd name="T27" fmla="*/ 189 h 485"/>
                        <a:gd name="T28" fmla="*/ 123 w 432"/>
                        <a:gd name="T29" fmla="*/ 206 h 485"/>
                        <a:gd name="T30" fmla="*/ 0 60000 65536"/>
                        <a:gd name="T31" fmla="*/ 0 60000 65536"/>
                        <a:gd name="T32" fmla="*/ 0 60000 65536"/>
                        <a:gd name="T33" fmla="*/ 0 60000 65536"/>
                        <a:gd name="T34" fmla="*/ 0 60000 65536"/>
                        <a:gd name="T35" fmla="*/ 0 60000 65536"/>
                        <a:gd name="T36" fmla="*/ 0 60000 65536"/>
                        <a:gd name="T37" fmla="*/ 0 60000 65536"/>
                        <a:gd name="T38" fmla="*/ 0 60000 65536"/>
                        <a:gd name="T39" fmla="*/ 0 60000 65536"/>
                        <a:gd name="T40" fmla="*/ 0 60000 65536"/>
                        <a:gd name="T41" fmla="*/ 0 60000 65536"/>
                        <a:gd name="T42" fmla="*/ 0 60000 65536"/>
                        <a:gd name="T43" fmla="*/ 0 60000 65536"/>
                        <a:gd name="T44" fmla="*/ 0 60000 65536"/>
                        <a:gd name="T45" fmla="*/ 0 w 432"/>
                        <a:gd name="T46" fmla="*/ 0 h 485"/>
                        <a:gd name="T47" fmla="*/ 432 w 432"/>
                        <a:gd name="T48" fmla="*/ 485 h 485"/>
                      </a:gdLst>
                      <a:ahLst/>
                      <a:cxnLst>
                        <a:cxn ang="T30">
                          <a:pos x="T0" y="T1"/>
                        </a:cxn>
                        <a:cxn ang="T31">
                          <a:pos x="T2" y="T3"/>
                        </a:cxn>
                        <a:cxn ang="T32">
                          <a:pos x="T4" y="T5"/>
                        </a:cxn>
                        <a:cxn ang="T33">
                          <a:pos x="T6" y="T7"/>
                        </a:cxn>
                        <a:cxn ang="T34">
                          <a:pos x="T8" y="T9"/>
                        </a:cxn>
                        <a:cxn ang="T35">
                          <a:pos x="T10" y="T11"/>
                        </a:cxn>
                        <a:cxn ang="T36">
                          <a:pos x="T12" y="T13"/>
                        </a:cxn>
                        <a:cxn ang="T37">
                          <a:pos x="T14" y="T15"/>
                        </a:cxn>
                        <a:cxn ang="T38">
                          <a:pos x="T16" y="T17"/>
                        </a:cxn>
                        <a:cxn ang="T39">
                          <a:pos x="T18" y="T19"/>
                        </a:cxn>
                        <a:cxn ang="T40">
                          <a:pos x="T20" y="T21"/>
                        </a:cxn>
                        <a:cxn ang="T41">
                          <a:pos x="T22" y="T23"/>
                        </a:cxn>
                        <a:cxn ang="T42">
                          <a:pos x="T24" y="T25"/>
                        </a:cxn>
                        <a:cxn ang="T43">
                          <a:pos x="T26" y="T27"/>
                        </a:cxn>
                        <a:cxn ang="T44">
                          <a:pos x="T28" y="T29"/>
                        </a:cxn>
                      </a:cxnLst>
                      <a:rect l="T45" t="T46" r="T47" b="T48"/>
                      <a:pathLst>
                        <a:path w="432" h="485">
                          <a:moveTo>
                            <a:pt x="123" y="206"/>
                          </a:moveTo>
                          <a:lnTo>
                            <a:pt x="159" y="53"/>
                          </a:lnTo>
                          <a:lnTo>
                            <a:pt x="248" y="0"/>
                          </a:lnTo>
                          <a:lnTo>
                            <a:pt x="335" y="0"/>
                          </a:lnTo>
                          <a:lnTo>
                            <a:pt x="388" y="53"/>
                          </a:lnTo>
                          <a:lnTo>
                            <a:pt x="432" y="215"/>
                          </a:lnTo>
                          <a:lnTo>
                            <a:pt x="415" y="349"/>
                          </a:lnTo>
                          <a:lnTo>
                            <a:pt x="379" y="458"/>
                          </a:lnTo>
                          <a:lnTo>
                            <a:pt x="309" y="485"/>
                          </a:lnTo>
                          <a:lnTo>
                            <a:pt x="221" y="475"/>
                          </a:lnTo>
                          <a:lnTo>
                            <a:pt x="132" y="368"/>
                          </a:lnTo>
                          <a:lnTo>
                            <a:pt x="123" y="288"/>
                          </a:lnTo>
                          <a:lnTo>
                            <a:pt x="0" y="242"/>
                          </a:lnTo>
                          <a:lnTo>
                            <a:pt x="0" y="189"/>
                          </a:lnTo>
                          <a:lnTo>
                            <a:pt x="123" y="206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03" name="Freeform 52">
                      <a:extLst>
                        <a:ext uri="{FF2B5EF4-FFF2-40B4-BE49-F238E27FC236}">
                          <a16:creationId xmlns:a16="http://schemas.microsoft.com/office/drawing/2014/main" id="{8130D30D-9243-4A56-9AA0-9CA6468FE52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573" y="2253"/>
                      <a:ext cx="500" cy="828"/>
                    </a:xfrm>
                    <a:custGeom>
                      <a:avLst/>
                      <a:gdLst>
                        <a:gd name="T0" fmla="*/ 41 w 500"/>
                        <a:gd name="T1" fmla="*/ 173 h 828"/>
                        <a:gd name="T2" fmla="*/ 163 w 500"/>
                        <a:gd name="T3" fmla="*/ 35 h 828"/>
                        <a:gd name="T4" fmla="*/ 232 w 500"/>
                        <a:gd name="T5" fmla="*/ 0 h 828"/>
                        <a:gd name="T6" fmla="*/ 366 w 500"/>
                        <a:gd name="T7" fmla="*/ 5 h 828"/>
                        <a:gd name="T8" fmla="*/ 488 w 500"/>
                        <a:gd name="T9" fmla="*/ 57 h 828"/>
                        <a:gd name="T10" fmla="*/ 500 w 500"/>
                        <a:gd name="T11" fmla="*/ 126 h 828"/>
                        <a:gd name="T12" fmla="*/ 483 w 500"/>
                        <a:gd name="T13" fmla="*/ 207 h 828"/>
                        <a:gd name="T14" fmla="*/ 396 w 500"/>
                        <a:gd name="T15" fmla="*/ 281 h 828"/>
                        <a:gd name="T16" fmla="*/ 349 w 500"/>
                        <a:gd name="T17" fmla="*/ 414 h 828"/>
                        <a:gd name="T18" fmla="*/ 349 w 500"/>
                        <a:gd name="T19" fmla="*/ 552 h 828"/>
                        <a:gd name="T20" fmla="*/ 384 w 500"/>
                        <a:gd name="T21" fmla="*/ 637 h 828"/>
                        <a:gd name="T22" fmla="*/ 448 w 500"/>
                        <a:gd name="T23" fmla="*/ 695 h 828"/>
                        <a:gd name="T24" fmla="*/ 448 w 500"/>
                        <a:gd name="T25" fmla="*/ 765 h 828"/>
                        <a:gd name="T26" fmla="*/ 419 w 500"/>
                        <a:gd name="T27" fmla="*/ 800 h 828"/>
                        <a:gd name="T28" fmla="*/ 384 w 500"/>
                        <a:gd name="T29" fmla="*/ 816 h 828"/>
                        <a:gd name="T30" fmla="*/ 268 w 500"/>
                        <a:gd name="T31" fmla="*/ 828 h 828"/>
                        <a:gd name="T32" fmla="*/ 163 w 500"/>
                        <a:gd name="T33" fmla="*/ 747 h 828"/>
                        <a:gd name="T34" fmla="*/ 53 w 500"/>
                        <a:gd name="T35" fmla="*/ 574 h 828"/>
                        <a:gd name="T36" fmla="*/ 0 w 500"/>
                        <a:gd name="T37" fmla="*/ 368 h 828"/>
                        <a:gd name="T38" fmla="*/ 140 w 500"/>
                        <a:gd name="T39" fmla="*/ 436 h 828"/>
                        <a:gd name="T40" fmla="*/ 192 w 500"/>
                        <a:gd name="T41" fmla="*/ 436 h 828"/>
                        <a:gd name="T42" fmla="*/ 227 w 500"/>
                        <a:gd name="T43" fmla="*/ 396 h 828"/>
                        <a:gd name="T44" fmla="*/ 251 w 500"/>
                        <a:gd name="T45" fmla="*/ 316 h 828"/>
                        <a:gd name="T46" fmla="*/ 209 w 500"/>
                        <a:gd name="T47" fmla="*/ 293 h 828"/>
                        <a:gd name="T48" fmla="*/ 53 w 500"/>
                        <a:gd name="T49" fmla="*/ 293 h 828"/>
                        <a:gd name="T50" fmla="*/ 18 w 500"/>
                        <a:gd name="T51" fmla="*/ 293 h 828"/>
                        <a:gd name="T52" fmla="*/ 41 w 500"/>
                        <a:gd name="T53" fmla="*/ 173 h 828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500"/>
                        <a:gd name="T82" fmla="*/ 0 h 828"/>
                        <a:gd name="T83" fmla="*/ 500 w 500"/>
                        <a:gd name="T84" fmla="*/ 828 h 828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500" h="828">
                          <a:moveTo>
                            <a:pt x="41" y="173"/>
                          </a:moveTo>
                          <a:lnTo>
                            <a:pt x="163" y="35"/>
                          </a:lnTo>
                          <a:lnTo>
                            <a:pt x="232" y="0"/>
                          </a:lnTo>
                          <a:lnTo>
                            <a:pt x="366" y="5"/>
                          </a:lnTo>
                          <a:lnTo>
                            <a:pt x="488" y="57"/>
                          </a:lnTo>
                          <a:lnTo>
                            <a:pt x="500" y="126"/>
                          </a:lnTo>
                          <a:lnTo>
                            <a:pt x="483" y="207"/>
                          </a:lnTo>
                          <a:lnTo>
                            <a:pt x="396" y="281"/>
                          </a:lnTo>
                          <a:lnTo>
                            <a:pt x="349" y="414"/>
                          </a:lnTo>
                          <a:lnTo>
                            <a:pt x="349" y="552"/>
                          </a:lnTo>
                          <a:lnTo>
                            <a:pt x="384" y="637"/>
                          </a:lnTo>
                          <a:lnTo>
                            <a:pt x="448" y="695"/>
                          </a:lnTo>
                          <a:lnTo>
                            <a:pt x="448" y="765"/>
                          </a:lnTo>
                          <a:lnTo>
                            <a:pt x="419" y="800"/>
                          </a:lnTo>
                          <a:lnTo>
                            <a:pt x="384" y="816"/>
                          </a:lnTo>
                          <a:lnTo>
                            <a:pt x="268" y="828"/>
                          </a:lnTo>
                          <a:lnTo>
                            <a:pt x="163" y="747"/>
                          </a:lnTo>
                          <a:lnTo>
                            <a:pt x="53" y="574"/>
                          </a:lnTo>
                          <a:lnTo>
                            <a:pt x="0" y="368"/>
                          </a:lnTo>
                          <a:lnTo>
                            <a:pt x="140" y="436"/>
                          </a:lnTo>
                          <a:lnTo>
                            <a:pt x="192" y="436"/>
                          </a:lnTo>
                          <a:lnTo>
                            <a:pt x="227" y="396"/>
                          </a:lnTo>
                          <a:lnTo>
                            <a:pt x="251" y="316"/>
                          </a:lnTo>
                          <a:lnTo>
                            <a:pt x="209" y="293"/>
                          </a:lnTo>
                          <a:lnTo>
                            <a:pt x="53" y="293"/>
                          </a:lnTo>
                          <a:lnTo>
                            <a:pt x="18" y="293"/>
                          </a:lnTo>
                          <a:lnTo>
                            <a:pt x="41" y="173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04" name="Freeform 53">
                      <a:extLst>
                        <a:ext uri="{FF2B5EF4-FFF2-40B4-BE49-F238E27FC236}">
                          <a16:creationId xmlns:a16="http://schemas.microsoft.com/office/drawing/2014/main" id="{B46FFAA9-EAFF-45D8-B588-B12F45B27859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950" y="2289"/>
                      <a:ext cx="265" cy="895"/>
                    </a:xfrm>
                    <a:custGeom>
                      <a:avLst/>
                      <a:gdLst>
                        <a:gd name="T0" fmla="*/ 0 w 265"/>
                        <a:gd name="T1" fmla="*/ 75 h 895"/>
                        <a:gd name="T2" fmla="*/ 29 w 265"/>
                        <a:gd name="T3" fmla="*/ 23 h 895"/>
                        <a:gd name="T4" fmla="*/ 83 w 265"/>
                        <a:gd name="T5" fmla="*/ 0 h 895"/>
                        <a:gd name="T6" fmla="*/ 135 w 265"/>
                        <a:gd name="T7" fmla="*/ 5 h 895"/>
                        <a:gd name="T8" fmla="*/ 206 w 265"/>
                        <a:gd name="T9" fmla="*/ 108 h 895"/>
                        <a:gd name="T10" fmla="*/ 265 w 265"/>
                        <a:gd name="T11" fmla="*/ 264 h 895"/>
                        <a:gd name="T12" fmla="*/ 265 w 265"/>
                        <a:gd name="T13" fmla="*/ 384 h 895"/>
                        <a:gd name="T14" fmla="*/ 241 w 265"/>
                        <a:gd name="T15" fmla="*/ 447 h 895"/>
                        <a:gd name="T16" fmla="*/ 118 w 265"/>
                        <a:gd name="T17" fmla="*/ 522 h 895"/>
                        <a:gd name="T18" fmla="*/ 83 w 265"/>
                        <a:gd name="T19" fmla="*/ 573 h 895"/>
                        <a:gd name="T20" fmla="*/ 83 w 265"/>
                        <a:gd name="T21" fmla="*/ 608 h 895"/>
                        <a:gd name="T22" fmla="*/ 123 w 265"/>
                        <a:gd name="T23" fmla="*/ 654 h 895"/>
                        <a:gd name="T24" fmla="*/ 189 w 265"/>
                        <a:gd name="T25" fmla="*/ 723 h 895"/>
                        <a:gd name="T26" fmla="*/ 224 w 265"/>
                        <a:gd name="T27" fmla="*/ 814 h 895"/>
                        <a:gd name="T28" fmla="*/ 212 w 265"/>
                        <a:gd name="T29" fmla="*/ 895 h 895"/>
                        <a:gd name="T30" fmla="*/ 177 w 265"/>
                        <a:gd name="T31" fmla="*/ 877 h 895"/>
                        <a:gd name="T32" fmla="*/ 159 w 265"/>
                        <a:gd name="T33" fmla="*/ 764 h 895"/>
                        <a:gd name="T34" fmla="*/ 101 w 265"/>
                        <a:gd name="T35" fmla="*/ 694 h 895"/>
                        <a:gd name="T36" fmla="*/ 54 w 265"/>
                        <a:gd name="T37" fmla="*/ 676 h 895"/>
                        <a:gd name="T38" fmla="*/ 29 w 265"/>
                        <a:gd name="T39" fmla="*/ 643 h 895"/>
                        <a:gd name="T40" fmla="*/ 29 w 265"/>
                        <a:gd name="T41" fmla="*/ 568 h 895"/>
                        <a:gd name="T42" fmla="*/ 64 w 265"/>
                        <a:gd name="T43" fmla="*/ 505 h 895"/>
                        <a:gd name="T44" fmla="*/ 123 w 265"/>
                        <a:gd name="T45" fmla="*/ 465 h 895"/>
                        <a:gd name="T46" fmla="*/ 212 w 265"/>
                        <a:gd name="T47" fmla="*/ 402 h 895"/>
                        <a:gd name="T48" fmla="*/ 224 w 265"/>
                        <a:gd name="T49" fmla="*/ 327 h 895"/>
                        <a:gd name="T50" fmla="*/ 177 w 265"/>
                        <a:gd name="T51" fmla="*/ 224 h 895"/>
                        <a:gd name="T52" fmla="*/ 101 w 265"/>
                        <a:gd name="T53" fmla="*/ 143 h 895"/>
                        <a:gd name="T54" fmla="*/ 0 w 265"/>
                        <a:gd name="T55" fmla="*/ 75 h 895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265"/>
                        <a:gd name="T85" fmla="*/ 0 h 895"/>
                        <a:gd name="T86" fmla="*/ 265 w 265"/>
                        <a:gd name="T87" fmla="*/ 895 h 895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265" h="895">
                          <a:moveTo>
                            <a:pt x="0" y="75"/>
                          </a:moveTo>
                          <a:lnTo>
                            <a:pt x="29" y="23"/>
                          </a:lnTo>
                          <a:lnTo>
                            <a:pt x="83" y="0"/>
                          </a:lnTo>
                          <a:lnTo>
                            <a:pt x="135" y="5"/>
                          </a:lnTo>
                          <a:lnTo>
                            <a:pt x="206" y="108"/>
                          </a:lnTo>
                          <a:lnTo>
                            <a:pt x="265" y="264"/>
                          </a:lnTo>
                          <a:lnTo>
                            <a:pt x="265" y="384"/>
                          </a:lnTo>
                          <a:lnTo>
                            <a:pt x="241" y="447"/>
                          </a:lnTo>
                          <a:lnTo>
                            <a:pt x="118" y="522"/>
                          </a:lnTo>
                          <a:lnTo>
                            <a:pt x="83" y="573"/>
                          </a:lnTo>
                          <a:lnTo>
                            <a:pt x="83" y="608"/>
                          </a:lnTo>
                          <a:lnTo>
                            <a:pt x="123" y="654"/>
                          </a:lnTo>
                          <a:lnTo>
                            <a:pt x="189" y="723"/>
                          </a:lnTo>
                          <a:lnTo>
                            <a:pt x="224" y="814"/>
                          </a:lnTo>
                          <a:lnTo>
                            <a:pt x="212" y="895"/>
                          </a:lnTo>
                          <a:lnTo>
                            <a:pt x="177" y="877"/>
                          </a:lnTo>
                          <a:lnTo>
                            <a:pt x="159" y="764"/>
                          </a:lnTo>
                          <a:lnTo>
                            <a:pt x="101" y="694"/>
                          </a:lnTo>
                          <a:lnTo>
                            <a:pt x="54" y="676"/>
                          </a:lnTo>
                          <a:lnTo>
                            <a:pt x="29" y="643"/>
                          </a:lnTo>
                          <a:lnTo>
                            <a:pt x="29" y="568"/>
                          </a:lnTo>
                          <a:lnTo>
                            <a:pt x="64" y="505"/>
                          </a:lnTo>
                          <a:lnTo>
                            <a:pt x="123" y="465"/>
                          </a:lnTo>
                          <a:lnTo>
                            <a:pt x="212" y="402"/>
                          </a:lnTo>
                          <a:lnTo>
                            <a:pt x="224" y="327"/>
                          </a:lnTo>
                          <a:lnTo>
                            <a:pt x="177" y="224"/>
                          </a:lnTo>
                          <a:lnTo>
                            <a:pt x="101" y="143"/>
                          </a:lnTo>
                          <a:lnTo>
                            <a:pt x="0" y="7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05" name="Freeform 54">
                      <a:extLst>
                        <a:ext uri="{FF2B5EF4-FFF2-40B4-BE49-F238E27FC236}">
                          <a16:creationId xmlns:a16="http://schemas.microsoft.com/office/drawing/2014/main" id="{FD2AF0B4-6EF0-4E4C-A67E-3B4219D5FF0C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308" y="2238"/>
                      <a:ext cx="520" cy="435"/>
                    </a:xfrm>
                    <a:custGeom>
                      <a:avLst/>
                      <a:gdLst>
                        <a:gd name="T0" fmla="*/ 398 w 520"/>
                        <a:gd name="T1" fmla="*/ 5 h 435"/>
                        <a:gd name="T2" fmla="*/ 485 w 520"/>
                        <a:gd name="T3" fmla="*/ 0 h 435"/>
                        <a:gd name="T4" fmla="*/ 520 w 520"/>
                        <a:gd name="T5" fmla="*/ 35 h 435"/>
                        <a:gd name="T6" fmla="*/ 497 w 520"/>
                        <a:gd name="T7" fmla="*/ 87 h 435"/>
                        <a:gd name="T8" fmla="*/ 428 w 520"/>
                        <a:gd name="T9" fmla="*/ 110 h 435"/>
                        <a:gd name="T10" fmla="*/ 365 w 520"/>
                        <a:gd name="T11" fmla="*/ 110 h 435"/>
                        <a:gd name="T12" fmla="*/ 272 w 520"/>
                        <a:gd name="T13" fmla="*/ 127 h 435"/>
                        <a:gd name="T14" fmla="*/ 168 w 520"/>
                        <a:gd name="T15" fmla="*/ 145 h 435"/>
                        <a:gd name="T16" fmla="*/ 87 w 520"/>
                        <a:gd name="T17" fmla="*/ 180 h 435"/>
                        <a:gd name="T18" fmla="*/ 63 w 520"/>
                        <a:gd name="T19" fmla="*/ 214 h 435"/>
                        <a:gd name="T20" fmla="*/ 70 w 520"/>
                        <a:gd name="T21" fmla="*/ 249 h 435"/>
                        <a:gd name="T22" fmla="*/ 115 w 520"/>
                        <a:gd name="T23" fmla="*/ 296 h 435"/>
                        <a:gd name="T24" fmla="*/ 202 w 520"/>
                        <a:gd name="T25" fmla="*/ 331 h 435"/>
                        <a:gd name="T26" fmla="*/ 306 w 520"/>
                        <a:gd name="T27" fmla="*/ 331 h 435"/>
                        <a:gd name="T28" fmla="*/ 382 w 520"/>
                        <a:gd name="T29" fmla="*/ 331 h 435"/>
                        <a:gd name="T30" fmla="*/ 468 w 520"/>
                        <a:gd name="T31" fmla="*/ 348 h 435"/>
                        <a:gd name="T32" fmla="*/ 450 w 520"/>
                        <a:gd name="T33" fmla="*/ 435 h 435"/>
                        <a:gd name="T34" fmla="*/ 330 w 520"/>
                        <a:gd name="T35" fmla="*/ 401 h 435"/>
                        <a:gd name="T36" fmla="*/ 290 w 520"/>
                        <a:gd name="T37" fmla="*/ 371 h 435"/>
                        <a:gd name="T38" fmla="*/ 208 w 520"/>
                        <a:gd name="T39" fmla="*/ 371 h 435"/>
                        <a:gd name="T40" fmla="*/ 70 w 520"/>
                        <a:gd name="T41" fmla="*/ 336 h 435"/>
                        <a:gd name="T42" fmla="*/ 12 w 520"/>
                        <a:gd name="T43" fmla="*/ 284 h 435"/>
                        <a:gd name="T44" fmla="*/ 0 w 520"/>
                        <a:gd name="T45" fmla="*/ 214 h 435"/>
                        <a:gd name="T46" fmla="*/ 46 w 520"/>
                        <a:gd name="T47" fmla="*/ 145 h 435"/>
                        <a:gd name="T48" fmla="*/ 202 w 520"/>
                        <a:gd name="T49" fmla="*/ 75 h 435"/>
                        <a:gd name="T50" fmla="*/ 340 w 520"/>
                        <a:gd name="T51" fmla="*/ 40 h 435"/>
                        <a:gd name="T52" fmla="*/ 398 w 520"/>
                        <a:gd name="T53" fmla="*/ 5 h 435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520"/>
                        <a:gd name="T82" fmla="*/ 0 h 435"/>
                        <a:gd name="T83" fmla="*/ 520 w 520"/>
                        <a:gd name="T84" fmla="*/ 435 h 435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520" h="435">
                          <a:moveTo>
                            <a:pt x="398" y="5"/>
                          </a:moveTo>
                          <a:lnTo>
                            <a:pt x="485" y="0"/>
                          </a:lnTo>
                          <a:lnTo>
                            <a:pt x="520" y="35"/>
                          </a:lnTo>
                          <a:lnTo>
                            <a:pt x="497" y="87"/>
                          </a:lnTo>
                          <a:lnTo>
                            <a:pt x="428" y="110"/>
                          </a:lnTo>
                          <a:lnTo>
                            <a:pt x="365" y="110"/>
                          </a:lnTo>
                          <a:lnTo>
                            <a:pt x="272" y="127"/>
                          </a:lnTo>
                          <a:lnTo>
                            <a:pt x="168" y="145"/>
                          </a:lnTo>
                          <a:lnTo>
                            <a:pt x="87" y="180"/>
                          </a:lnTo>
                          <a:lnTo>
                            <a:pt x="63" y="214"/>
                          </a:lnTo>
                          <a:lnTo>
                            <a:pt x="70" y="249"/>
                          </a:lnTo>
                          <a:lnTo>
                            <a:pt x="115" y="296"/>
                          </a:lnTo>
                          <a:lnTo>
                            <a:pt x="202" y="331"/>
                          </a:lnTo>
                          <a:lnTo>
                            <a:pt x="306" y="331"/>
                          </a:lnTo>
                          <a:lnTo>
                            <a:pt x="382" y="331"/>
                          </a:lnTo>
                          <a:lnTo>
                            <a:pt x="468" y="348"/>
                          </a:lnTo>
                          <a:lnTo>
                            <a:pt x="450" y="435"/>
                          </a:lnTo>
                          <a:lnTo>
                            <a:pt x="330" y="401"/>
                          </a:lnTo>
                          <a:lnTo>
                            <a:pt x="290" y="371"/>
                          </a:lnTo>
                          <a:lnTo>
                            <a:pt x="208" y="371"/>
                          </a:lnTo>
                          <a:lnTo>
                            <a:pt x="70" y="336"/>
                          </a:lnTo>
                          <a:lnTo>
                            <a:pt x="12" y="284"/>
                          </a:lnTo>
                          <a:lnTo>
                            <a:pt x="0" y="214"/>
                          </a:lnTo>
                          <a:lnTo>
                            <a:pt x="46" y="145"/>
                          </a:lnTo>
                          <a:lnTo>
                            <a:pt x="202" y="75"/>
                          </a:lnTo>
                          <a:lnTo>
                            <a:pt x="340" y="40"/>
                          </a:lnTo>
                          <a:lnTo>
                            <a:pt x="398" y="5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06" name="Freeform 55">
                      <a:extLst>
                        <a:ext uri="{FF2B5EF4-FFF2-40B4-BE49-F238E27FC236}">
                          <a16:creationId xmlns:a16="http://schemas.microsoft.com/office/drawing/2014/main" id="{27DBE052-73E4-4889-BF7E-1F6D60448BBF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882" y="2923"/>
                      <a:ext cx="383" cy="1160"/>
                    </a:xfrm>
                    <a:custGeom>
                      <a:avLst/>
                      <a:gdLst>
                        <a:gd name="T0" fmla="*/ 0 w 383"/>
                        <a:gd name="T1" fmla="*/ 0 h 1160"/>
                        <a:gd name="T2" fmla="*/ 99 w 383"/>
                        <a:gd name="T3" fmla="*/ 17 h 1160"/>
                        <a:gd name="T4" fmla="*/ 151 w 383"/>
                        <a:gd name="T5" fmla="*/ 103 h 1160"/>
                        <a:gd name="T6" fmla="*/ 203 w 383"/>
                        <a:gd name="T7" fmla="*/ 257 h 1160"/>
                        <a:gd name="T8" fmla="*/ 226 w 383"/>
                        <a:gd name="T9" fmla="*/ 451 h 1160"/>
                        <a:gd name="T10" fmla="*/ 226 w 383"/>
                        <a:gd name="T11" fmla="*/ 560 h 1160"/>
                        <a:gd name="T12" fmla="*/ 191 w 383"/>
                        <a:gd name="T13" fmla="*/ 696 h 1160"/>
                        <a:gd name="T14" fmla="*/ 134 w 383"/>
                        <a:gd name="T15" fmla="*/ 885 h 1160"/>
                        <a:gd name="T16" fmla="*/ 122 w 383"/>
                        <a:gd name="T17" fmla="*/ 937 h 1160"/>
                        <a:gd name="T18" fmla="*/ 139 w 383"/>
                        <a:gd name="T19" fmla="*/ 965 h 1160"/>
                        <a:gd name="T20" fmla="*/ 261 w 383"/>
                        <a:gd name="T21" fmla="*/ 1006 h 1160"/>
                        <a:gd name="T22" fmla="*/ 383 w 383"/>
                        <a:gd name="T23" fmla="*/ 1086 h 1160"/>
                        <a:gd name="T24" fmla="*/ 378 w 383"/>
                        <a:gd name="T25" fmla="*/ 1119 h 1160"/>
                        <a:gd name="T26" fmla="*/ 290 w 383"/>
                        <a:gd name="T27" fmla="*/ 1160 h 1160"/>
                        <a:gd name="T28" fmla="*/ 256 w 383"/>
                        <a:gd name="T29" fmla="*/ 1142 h 1160"/>
                        <a:gd name="T30" fmla="*/ 191 w 383"/>
                        <a:gd name="T31" fmla="*/ 1057 h 1160"/>
                        <a:gd name="T32" fmla="*/ 116 w 383"/>
                        <a:gd name="T33" fmla="*/ 1016 h 1160"/>
                        <a:gd name="T34" fmla="*/ 34 w 383"/>
                        <a:gd name="T35" fmla="*/ 988 h 1160"/>
                        <a:gd name="T36" fmla="*/ 29 w 383"/>
                        <a:gd name="T37" fmla="*/ 948 h 1160"/>
                        <a:gd name="T38" fmla="*/ 52 w 383"/>
                        <a:gd name="T39" fmla="*/ 868 h 1160"/>
                        <a:gd name="T40" fmla="*/ 116 w 383"/>
                        <a:gd name="T41" fmla="*/ 743 h 1160"/>
                        <a:gd name="T42" fmla="*/ 156 w 383"/>
                        <a:gd name="T43" fmla="*/ 594 h 1160"/>
                        <a:gd name="T44" fmla="*/ 156 w 383"/>
                        <a:gd name="T45" fmla="*/ 423 h 1160"/>
                        <a:gd name="T46" fmla="*/ 122 w 383"/>
                        <a:gd name="T47" fmla="*/ 274 h 1160"/>
                        <a:gd name="T48" fmla="*/ 47 w 383"/>
                        <a:gd name="T49" fmla="*/ 136 h 1160"/>
                        <a:gd name="T50" fmla="*/ 12 w 383"/>
                        <a:gd name="T51" fmla="*/ 63 h 1160"/>
                        <a:gd name="T52" fmla="*/ 0 w 383"/>
                        <a:gd name="T53" fmla="*/ 0 h 1160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w 383"/>
                        <a:gd name="T82" fmla="*/ 0 h 1160"/>
                        <a:gd name="T83" fmla="*/ 383 w 383"/>
                        <a:gd name="T84" fmla="*/ 1160 h 1160"/>
                      </a:gdLst>
                      <a:ahLst/>
                      <a:cxnLst>
                        <a:cxn ang="T54">
                          <a:pos x="T0" y="T1"/>
                        </a:cxn>
                        <a:cxn ang="T55">
                          <a:pos x="T2" y="T3"/>
                        </a:cxn>
                        <a:cxn ang="T56">
                          <a:pos x="T4" y="T5"/>
                        </a:cxn>
                        <a:cxn ang="T57">
                          <a:pos x="T6" y="T7"/>
                        </a:cxn>
                        <a:cxn ang="T58">
                          <a:pos x="T8" y="T9"/>
                        </a:cxn>
                        <a:cxn ang="T59">
                          <a:pos x="T10" y="T11"/>
                        </a:cxn>
                        <a:cxn ang="T60">
                          <a:pos x="T12" y="T13"/>
                        </a:cxn>
                        <a:cxn ang="T61">
                          <a:pos x="T14" y="T15"/>
                        </a:cxn>
                        <a:cxn ang="T62">
                          <a:pos x="T16" y="T17"/>
                        </a:cxn>
                        <a:cxn ang="T63">
                          <a:pos x="T18" y="T19"/>
                        </a:cxn>
                        <a:cxn ang="T64">
                          <a:pos x="T20" y="T21"/>
                        </a:cxn>
                        <a:cxn ang="T65">
                          <a:pos x="T22" y="T23"/>
                        </a:cxn>
                        <a:cxn ang="T66">
                          <a:pos x="T24" y="T25"/>
                        </a:cxn>
                        <a:cxn ang="T67">
                          <a:pos x="T26" y="T27"/>
                        </a:cxn>
                        <a:cxn ang="T68">
                          <a:pos x="T28" y="T29"/>
                        </a:cxn>
                        <a:cxn ang="T69">
                          <a:pos x="T30" y="T31"/>
                        </a:cxn>
                        <a:cxn ang="T70">
                          <a:pos x="T32" y="T33"/>
                        </a:cxn>
                        <a:cxn ang="T71">
                          <a:pos x="T34" y="T35"/>
                        </a:cxn>
                        <a:cxn ang="T72">
                          <a:pos x="T36" y="T37"/>
                        </a:cxn>
                        <a:cxn ang="T73">
                          <a:pos x="T38" y="T39"/>
                        </a:cxn>
                        <a:cxn ang="T74">
                          <a:pos x="T40" y="T41"/>
                        </a:cxn>
                        <a:cxn ang="T75">
                          <a:pos x="T42" y="T43"/>
                        </a:cxn>
                        <a:cxn ang="T76">
                          <a:pos x="T44" y="T45"/>
                        </a:cxn>
                        <a:cxn ang="T77">
                          <a:pos x="T46" y="T47"/>
                        </a:cxn>
                        <a:cxn ang="T78">
                          <a:pos x="T48" y="T49"/>
                        </a:cxn>
                        <a:cxn ang="T79">
                          <a:pos x="T50" y="T51"/>
                        </a:cxn>
                        <a:cxn ang="T80">
                          <a:pos x="T52" y="T53"/>
                        </a:cxn>
                      </a:cxnLst>
                      <a:rect l="T81" t="T82" r="T83" b="T84"/>
                      <a:pathLst>
                        <a:path w="383" h="1160">
                          <a:moveTo>
                            <a:pt x="0" y="0"/>
                          </a:moveTo>
                          <a:lnTo>
                            <a:pt x="99" y="17"/>
                          </a:lnTo>
                          <a:lnTo>
                            <a:pt x="151" y="103"/>
                          </a:lnTo>
                          <a:lnTo>
                            <a:pt x="203" y="257"/>
                          </a:lnTo>
                          <a:lnTo>
                            <a:pt x="226" y="451"/>
                          </a:lnTo>
                          <a:lnTo>
                            <a:pt x="226" y="560"/>
                          </a:lnTo>
                          <a:lnTo>
                            <a:pt x="191" y="696"/>
                          </a:lnTo>
                          <a:lnTo>
                            <a:pt x="134" y="885"/>
                          </a:lnTo>
                          <a:lnTo>
                            <a:pt x="122" y="937"/>
                          </a:lnTo>
                          <a:lnTo>
                            <a:pt x="139" y="965"/>
                          </a:lnTo>
                          <a:lnTo>
                            <a:pt x="261" y="1006"/>
                          </a:lnTo>
                          <a:lnTo>
                            <a:pt x="383" y="1086"/>
                          </a:lnTo>
                          <a:lnTo>
                            <a:pt x="378" y="1119"/>
                          </a:lnTo>
                          <a:lnTo>
                            <a:pt x="290" y="1160"/>
                          </a:lnTo>
                          <a:lnTo>
                            <a:pt x="256" y="1142"/>
                          </a:lnTo>
                          <a:lnTo>
                            <a:pt x="191" y="1057"/>
                          </a:lnTo>
                          <a:lnTo>
                            <a:pt x="116" y="1016"/>
                          </a:lnTo>
                          <a:lnTo>
                            <a:pt x="34" y="988"/>
                          </a:lnTo>
                          <a:lnTo>
                            <a:pt x="29" y="948"/>
                          </a:lnTo>
                          <a:lnTo>
                            <a:pt x="52" y="868"/>
                          </a:lnTo>
                          <a:lnTo>
                            <a:pt x="116" y="743"/>
                          </a:lnTo>
                          <a:lnTo>
                            <a:pt x="156" y="594"/>
                          </a:lnTo>
                          <a:lnTo>
                            <a:pt x="156" y="423"/>
                          </a:lnTo>
                          <a:lnTo>
                            <a:pt x="122" y="274"/>
                          </a:lnTo>
                          <a:lnTo>
                            <a:pt x="47" y="136"/>
                          </a:lnTo>
                          <a:lnTo>
                            <a:pt x="12" y="63"/>
                          </a:lnTo>
                          <a:lnTo>
                            <a:pt x="0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07" name="Freeform 56">
                      <a:extLst>
                        <a:ext uri="{FF2B5EF4-FFF2-40B4-BE49-F238E27FC236}">
                          <a16:creationId xmlns:a16="http://schemas.microsoft.com/office/drawing/2014/main" id="{38C0964E-D056-4CF8-82A9-84DB20B26C96}"/>
                        </a:ext>
                      </a:extLst>
                    </p:cNvPr>
                    <p:cNvSpPr>
                      <a:spLocks/>
                    </p:cNvSpPr>
                    <p:nvPr/>
                  </p:nvSpPr>
                  <p:spPr bwMode="auto">
                    <a:xfrm>
                      <a:off x="2443" y="2919"/>
                      <a:ext cx="461" cy="1027"/>
                    </a:xfrm>
                    <a:custGeom>
                      <a:avLst/>
                      <a:gdLst>
                        <a:gd name="T0" fmla="*/ 421 w 461"/>
                        <a:gd name="T1" fmla="*/ 0 h 1027"/>
                        <a:gd name="T2" fmla="*/ 449 w 461"/>
                        <a:gd name="T3" fmla="*/ 22 h 1027"/>
                        <a:gd name="T4" fmla="*/ 461 w 461"/>
                        <a:gd name="T5" fmla="*/ 91 h 1027"/>
                        <a:gd name="T6" fmla="*/ 439 w 461"/>
                        <a:gd name="T7" fmla="*/ 159 h 1027"/>
                        <a:gd name="T8" fmla="*/ 380 w 461"/>
                        <a:gd name="T9" fmla="*/ 245 h 1027"/>
                        <a:gd name="T10" fmla="*/ 315 w 461"/>
                        <a:gd name="T11" fmla="*/ 348 h 1027"/>
                        <a:gd name="T12" fmla="*/ 293 w 461"/>
                        <a:gd name="T13" fmla="*/ 462 h 1027"/>
                        <a:gd name="T14" fmla="*/ 310 w 461"/>
                        <a:gd name="T15" fmla="*/ 645 h 1027"/>
                        <a:gd name="T16" fmla="*/ 350 w 461"/>
                        <a:gd name="T17" fmla="*/ 868 h 1027"/>
                        <a:gd name="T18" fmla="*/ 380 w 461"/>
                        <a:gd name="T19" fmla="*/ 959 h 1027"/>
                        <a:gd name="T20" fmla="*/ 368 w 461"/>
                        <a:gd name="T21" fmla="*/ 987 h 1027"/>
                        <a:gd name="T22" fmla="*/ 298 w 461"/>
                        <a:gd name="T23" fmla="*/ 992 h 1027"/>
                        <a:gd name="T24" fmla="*/ 211 w 461"/>
                        <a:gd name="T25" fmla="*/ 969 h 1027"/>
                        <a:gd name="T26" fmla="*/ 134 w 461"/>
                        <a:gd name="T27" fmla="*/ 1004 h 1027"/>
                        <a:gd name="T28" fmla="*/ 87 w 461"/>
                        <a:gd name="T29" fmla="*/ 1027 h 1027"/>
                        <a:gd name="T30" fmla="*/ 53 w 461"/>
                        <a:gd name="T31" fmla="*/ 1022 h 1027"/>
                        <a:gd name="T32" fmla="*/ 0 w 461"/>
                        <a:gd name="T33" fmla="*/ 959 h 1027"/>
                        <a:gd name="T34" fmla="*/ 53 w 461"/>
                        <a:gd name="T35" fmla="*/ 936 h 1027"/>
                        <a:gd name="T36" fmla="*/ 187 w 461"/>
                        <a:gd name="T37" fmla="*/ 908 h 1027"/>
                        <a:gd name="T38" fmla="*/ 263 w 461"/>
                        <a:gd name="T39" fmla="*/ 936 h 1027"/>
                        <a:gd name="T40" fmla="*/ 315 w 461"/>
                        <a:gd name="T41" fmla="*/ 936 h 1027"/>
                        <a:gd name="T42" fmla="*/ 310 w 461"/>
                        <a:gd name="T43" fmla="*/ 890 h 1027"/>
                        <a:gd name="T44" fmla="*/ 258 w 461"/>
                        <a:gd name="T45" fmla="*/ 616 h 1027"/>
                        <a:gd name="T46" fmla="*/ 222 w 461"/>
                        <a:gd name="T47" fmla="*/ 456 h 1027"/>
                        <a:gd name="T48" fmla="*/ 228 w 461"/>
                        <a:gd name="T49" fmla="*/ 376 h 1027"/>
                        <a:gd name="T50" fmla="*/ 280 w 461"/>
                        <a:gd name="T51" fmla="*/ 227 h 1027"/>
                        <a:gd name="T52" fmla="*/ 333 w 461"/>
                        <a:gd name="T53" fmla="*/ 91 h 1027"/>
                        <a:gd name="T54" fmla="*/ 421 w 461"/>
                        <a:gd name="T55" fmla="*/ 0 h 1027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60000 65536"/>
                        <a:gd name="T76" fmla="*/ 0 60000 65536"/>
                        <a:gd name="T77" fmla="*/ 0 60000 65536"/>
                        <a:gd name="T78" fmla="*/ 0 60000 65536"/>
                        <a:gd name="T79" fmla="*/ 0 60000 65536"/>
                        <a:gd name="T80" fmla="*/ 0 60000 65536"/>
                        <a:gd name="T81" fmla="*/ 0 60000 65536"/>
                        <a:gd name="T82" fmla="*/ 0 60000 65536"/>
                        <a:gd name="T83" fmla="*/ 0 60000 65536"/>
                        <a:gd name="T84" fmla="*/ 0 w 461"/>
                        <a:gd name="T85" fmla="*/ 0 h 1027"/>
                        <a:gd name="T86" fmla="*/ 461 w 461"/>
                        <a:gd name="T87" fmla="*/ 1027 h 1027"/>
                      </a:gdLst>
                      <a:ahLst/>
                      <a:cxnLst>
                        <a:cxn ang="T56">
                          <a:pos x="T0" y="T1"/>
                        </a:cxn>
                        <a:cxn ang="T57">
                          <a:pos x="T2" y="T3"/>
                        </a:cxn>
                        <a:cxn ang="T58">
                          <a:pos x="T4" y="T5"/>
                        </a:cxn>
                        <a:cxn ang="T59">
                          <a:pos x="T6" y="T7"/>
                        </a:cxn>
                        <a:cxn ang="T60">
                          <a:pos x="T8" y="T9"/>
                        </a:cxn>
                        <a:cxn ang="T61">
                          <a:pos x="T10" y="T11"/>
                        </a:cxn>
                        <a:cxn ang="T62">
                          <a:pos x="T12" y="T13"/>
                        </a:cxn>
                        <a:cxn ang="T63">
                          <a:pos x="T14" y="T15"/>
                        </a:cxn>
                        <a:cxn ang="T64">
                          <a:pos x="T16" y="T17"/>
                        </a:cxn>
                        <a:cxn ang="T65">
                          <a:pos x="T18" y="T19"/>
                        </a:cxn>
                        <a:cxn ang="T66">
                          <a:pos x="T20" y="T21"/>
                        </a:cxn>
                        <a:cxn ang="T67">
                          <a:pos x="T22" y="T23"/>
                        </a:cxn>
                        <a:cxn ang="T68">
                          <a:pos x="T24" y="T25"/>
                        </a:cxn>
                        <a:cxn ang="T69">
                          <a:pos x="T26" y="T27"/>
                        </a:cxn>
                        <a:cxn ang="T70">
                          <a:pos x="T28" y="T29"/>
                        </a:cxn>
                        <a:cxn ang="T71">
                          <a:pos x="T30" y="T31"/>
                        </a:cxn>
                        <a:cxn ang="T72">
                          <a:pos x="T32" y="T33"/>
                        </a:cxn>
                        <a:cxn ang="T73">
                          <a:pos x="T34" y="T35"/>
                        </a:cxn>
                        <a:cxn ang="T74">
                          <a:pos x="T36" y="T37"/>
                        </a:cxn>
                        <a:cxn ang="T75">
                          <a:pos x="T38" y="T39"/>
                        </a:cxn>
                        <a:cxn ang="T76">
                          <a:pos x="T40" y="T41"/>
                        </a:cxn>
                        <a:cxn ang="T77">
                          <a:pos x="T42" y="T43"/>
                        </a:cxn>
                        <a:cxn ang="T78">
                          <a:pos x="T44" y="T45"/>
                        </a:cxn>
                        <a:cxn ang="T79">
                          <a:pos x="T46" y="T47"/>
                        </a:cxn>
                        <a:cxn ang="T80">
                          <a:pos x="T48" y="T49"/>
                        </a:cxn>
                        <a:cxn ang="T81">
                          <a:pos x="T50" y="T51"/>
                        </a:cxn>
                        <a:cxn ang="T82">
                          <a:pos x="T52" y="T53"/>
                        </a:cxn>
                        <a:cxn ang="T83">
                          <a:pos x="T54" y="T55"/>
                        </a:cxn>
                      </a:cxnLst>
                      <a:rect l="T84" t="T85" r="T86" b="T87"/>
                      <a:pathLst>
                        <a:path w="461" h="1027">
                          <a:moveTo>
                            <a:pt x="421" y="0"/>
                          </a:moveTo>
                          <a:lnTo>
                            <a:pt x="449" y="22"/>
                          </a:lnTo>
                          <a:lnTo>
                            <a:pt x="461" y="91"/>
                          </a:lnTo>
                          <a:lnTo>
                            <a:pt x="439" y="159"/>
                          </a:lnTo>
                          <a:lnTo>
                            <a:pt x="380" y="245"/>
                          </a:lnTo>
                          <a:lnTo>
                            <a:pt x="315" y="348"/>
                          </a:lnTo>
                          <a:lnTo>
                            <a:pt x="293" y="462"/>
                          </a:lnTo>
                          <a:lnTo>
                            <a:pt x="310" y="645"/>
                          </a:lnTo>
                          <a:lnTo>
                            <a:pt x="350" y="868"/>
                          </a:lnTo>
                          <a:lnTo>
                            <a:pt x="380" y="959"/>
                          </a:lnTo>
                          <a:lnTo>
                            <a:pt x="368" y="987"/>
                          </a:lnTo>
                          <a:lnTo>
                            <a:pt x="298" y="992"/>
                          </a:lnTo>
                          <a:lnTo>
                            <a:pt x="211" y="969"/>
                          </a:lnTo>
                          <a:lnTo>
                            <a:pt x="134" y="1004"/>
                          </a:lnTo>
                          <a:lnTo>
                            <a:pt x="87" y="1027"/>
                          </a:lnTo>
                          <a:lnTo>
                            <a:pt x="53" y="1022"/>
                          </a:lnTo>
                          <a:lnTo>
                            <a:pt x="0" y="959"/>
                          </a:lnTo>
                          <a:lnTo>
                            <a:pt x="53" y="936"/>
                          </a:lnTo>
                          <a:lnTo>
                            <a:pt x="187" y="908"/>
                          </a:lnTo>
                          <a:lnTo>
                            <a:pt x="263" y="936"/>
                          </a:lnTo>
                          <a:lnTo>
                            <a:pt x="315" y="936"/>
                          </a:lnTo>
                          <a:lnTo>
                            <a:pt x="310" y="890"/>
                          </a:lnTo>
                          <a:lnTo>
                            <a:pt x="258" y="616"/>
                          </a:lnTo>
                          <a:lnTo>
                            <a:pt x="222" y="456"/>
                          </a:lnTo>
                          <a:lnTo>
                            <a:pt x="228" y="376"/>
                          </a:lnTo>
                          <a:lnTo>
                            <a:pt x="280" y="227"/>
                          </a:lnTo>
                          <a:lnTo>
                            <a:pt x="333" y="91"/>
                          </a:lnTo>
                          <a:lnTo>
                            <a:pt x="421" y="0"/>
                          </a:lnTo>
                          <a:close/>
                        </a:path>
                      </a:pathLst>
                    </a:custGeom>
                    <a:solidFill>
                      <a:schemeClr val="accent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  <p:sp>
                <p:nvSpPr>
                  <p:cNvPr id="595" name="Freeform 57">
                    <a:extLst>
                      <a:ext uri="{FF2B5EF4-FFF2-40B4-BE49-F238E27FC236}">
                        <a16:creationId xmlns:a16="http://schemas.microsoft.com/office/drawing/2014/main" id="{3F08FDBC-7762-432F-957D-B77B921DBD0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26" y="1540"/>
                    <a:ext cx="827" cy="563"/>
                  </a:xfrm>
                  <a:custGeom>
                    <a:avLst/>
                    <a:gdLst>
                      <a:gd name="T0" fmla="*/ 0 w 827"/>
                      <a:gd name="T1" fmla="*/ 139 h 563"/>
                      <a:gd name="T2" fmla="*/ 108 w 827"/>
                      <a:gd name="T3" fmla="*/ 18 h 563"/>
                      <a:gd name="T4" fmla="*/ 160 w 827"/>
                      <a:gd name="T5" fmla="*/ 75 h 563"/>
                      <a:gd name="T6" fmla="*/ 213 w 827"/>
                      <a:gd name="T7" fmla="*/ 110 h 563"/>
                      <a:gd name="T8" fmla="*/ 269 w 827"/>
                      <a:gd name="T9" fmla="*/ 110 h 563"/>
                      <a:gd name="T10" fmla="*/ 327 w 827"/>
                      <a:gd name="T11" fmla="*/ 52 h 563"/>
                      <a:gd name="T12" fmla="*/ 396 w 827"/>
                      <a:gd name="T13" fmla="*/ 5 h 563"/>
                      <a:gd name="T14" fmla="*/ 477 w 827"/>
                      <a:gd name="T15" fmla="*/ 0 h 563"/>
                      <a:gd name="T16" fmla="*/ 563 w 827"/>
                      <a:gd name="T17" fmla="*/ 35 h 563"/>
                      <a:gd name="T18" fmla="*/ 620 w 827"/>
                      <a:gd name="T19" fmla="*/ 87 h 563"/>
                      <a:gd name="T20" fmla="*/ 648 w 827"/>
                      <a:gd name="T21" fmla="*/ 157 h 563"/>
                      <a:gd name="T22" fmla="*/ 654 w 827"/>
                      <a:gd name="T23" fmla="*/ 249 h 563"/>
                      <a:gd name="T24" fmla="*/ 671 w 827"/>
                      <a:gd name="T25" fmla="*/ 331 h 563"/>
                      <a:gd name="T26" fmla="*/ 718 w 827"/>
                      <a:gd name="T27" fmla="*/ 371 h 563"/>
                      <a:gd name="T28" fmla="*/ 774 w 827"/>
                      <a:gd name="T29" fmla="*/ 389 h 563"/>
                      <a:gd name="T30" fmla="*/ 827 w 827"/>
                      <a:gd name="T31" fmla="*/ 401 h 563"/>
                      <a:gd name="T32" fmla="*/ 786 w 827"/>
                      <a:gd name="T33" fmla="*/ 563 h 563"/>
                      <a:gd name="T34" fmla="*/ 654 w 827"/>
                      <a:gd name="T35" fmla="*/ 540 h 563"/>
                      <a:gd name="T36" fmla="*/ 517 w 827"/>
                      <a:gd name="T37" fmla="*/ 493 h 563"/>
                      <a:gd name="T38" fmla="*/ 407 w 827"/>
                      <a:gd name="T39" fmla="*/ 441 h 563"/>
                      <a:gd name="T40" fmla="*/ 286 w 827"/>
                      <a:gd name="T41" fmla="*/ 389 h 563"/>
                      <a:gd name="T42" fmla="*/ 160 w 827"/>
                      <a:gd name="T43" fmla="*/ 331 h 563"/>
                      <a:gd name="T44" fmla="*/ 57 w 827"/>
                      <a:gd name="T45" fmla="*/ 209 h 563"/>
                      <a:gd name="T46" fmla="*/ 0 w 827"/>
                      <a:gd name="T47" fmla="*/ 139 h 563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w 827"/>
                      <a:gd name="T73" fmla="*/ 0 h 563"/>
                      <a:gd name="T74" fmla="*/ 827 w 827"/>
                      <a:gd name="T75" fmla="*/ 563 h 563"/>
                    </a:gdLst>
                    <a:ahLst/>
                    <a:cxnLst>
                      <a:cxn ang="T48">
                        <a:pos x="T0" y="T1"/>
                      </a:cxn>
                      <a:cxn ang="T49">
                        <a:pos x="T2" y="T3"/>
                      </a:cxn>
                      <a:cxn ang="T50">
                        <a:pos x="T4" y="T5"/>
                      </a:cxn>
                      <a:cxn ang="T51">
                        <a:pos x="T6" y="T7"/>
                      </a:cxn>
                      <a:cxn ang="T52">
                        <a:pos x="T8" y="T9"/>
                      </a:cxn>
                      <a:cxn ang="T53">
                        <a:pos x="T10" y="T11"/>
                      </a:cxn>
                      <a:cxn ang="T54">
                        <a:pos x="T12" y="T13"/>
                      </a:cxn>
                      <a:cxn ang="T55">
                        <a:pos x="T14" y="T15"/>
                      </a:cxn>
                      <a:cxn ang="T56">
                        <a:pos x="T16" y="T17"/>
                      </a:cxn>
                      <a:cxn ang="T57">
                        <a:pos x="T18" y="T19"/>
                      </a:cxn>
                      <a:cxn ang="T58">
                        <a:pos x="T20" y="T21"/>
                      </a:cxn>
                      <a:cxn ang="T59">
                        <a:pos x="T22" y="T23"/>
                      </a:cxn>
                      <a:cxn ang="T60">
                        <a:pos x="T24" y="T25"/>
                      </a:cxn>
                      <a:cxn ang="T61">
                        <a:pos x="T26" y="T27"/>
                      </a:cxn>
                      <a:cxn ang="T62">
                        <a:pos x="T28" y="T29"/>
                      </a:cxn>
                      <a:cxn ang="T63">
                        <a:pos x="T30" y="T31"/>
                      </a:cxn>
                      <a:cxn ang="T64">
                        <a:pos x="T32" y="T33"/>
                      </a:cxn>
                      <a:cxn ang="T65">
                        <a:pos x="T34" y="T35"/>
                      </a:cxn>
                      <a:cxn ang="T66">
                        <a:pos x="T36" y="T37"/>
                      </a:cxn>
                      <a:cxn ang="T67">
                        <a:pos x="T38" y="T39"/>
                      </a:cxn>
                      <a:cxn ang="T68">
                        <a:pos x="T40" y="T41"/>
                      </a:cxn>
                      <a:cxn ang="T69">
                        <a:pos x="T42" y="T43"/>
                      </a:cxn>
                      <a:cxn ang="T70">
                        <a:pos x="T44" y="T45"/>
                      </a:cxn>
                      <a:cxn ang="T71">
                        <a:pos x="T46" y="T47"/>
                      </a:cxn>
                    </a:cxnLst>
                    <a:rect l="T72" t="T73" r="T74" b="T75"/>
                    <a:pathLst>
                      <a:path w="827" h="563">
                        <a:moveTo>
                          <a:pt x="0" y="139"/>
                        </a:moveTo>
                        <a:lnTo>
                          <a:pt x="108" y="18"/>
                        </a:lnTo>
                        <a:lnTo>
                          <a:pt x="160" y="75"/>
                        </a:lnTo>
                        <a:lnTo>
                          <a:pt x="213" y="110"/>
                        </a:lnTo>
                        <a:lnTo>
                          <a:pt x="269" y="110"/>
                        </a:lnTo>
                        <a:lnTo>
                          <a:pt x="327" y="52"/>
                        </a:lnTo>
                        <a:lnTo>
                          <a:pt x="396" y="5"/>
                        </a:lnTo>
                        <a:lnTo>
                          <a:pt x="477" y="0"/>
                        </a:lnTo>
                        <a:lnTo>
                          <a:pt x="563" y="35"/>
                        </a:lnTo>
                        <a:lnTo>
                          <a:pt x="620" y="87"/>
                        </a:lnTo>
                        <a:lnTo>
                          <a:pt x="648" y="157"/>
                        </a:lnTo>
                        <a:lnTo>
                          <a:pt x="654" y="249"/>
                        </a:lnTo>
                        <a:lnTo>
                          <a:pt x="671" y="331"/>
                        </a:lnTo>
                        <a:lnTo>
                          <a:pt x="718" y="371"/>
                        </a:lnTo>
                        <a:lnTo>
                          <a:pt x="774" y="389"/>
                        </a:lnTo>
                        <a:lnTo>
                          <a:pt x="827" y="401"/>
                        </a:lnTo>
                        <a:lnTo>
                          <a:pt x="786" y="563"/>
                        </a:lnTo>
                        <a:lnTo>
                          <a:pt x="654" y="540"/>
                        </a:lnTo>
                        <a:lnTo>
                          <a:pt x="517" y="493"/>
                        </a:lnTo>
                        <a:lnTo>
                          <a:pt x="407" y="441"/>
                        </a:lnTo>
                        <a:lnTo>
                          <a:pt x="286" y="389"/>
                        </a:lnTo>
                        <a:lnTo>
                          <a:pt x="160" y="331"/>
                        </a:lnTo>
                        <a:lnTo>
                          <a:pt x="57" y="209"/>
                        </a:lnTo>
                        <a:lnTo>
                          <a:pt x="0" y="139"/>
                        </a:lnTo>
                        <a:close/>
                      </a:path>
                    </a:pathLst>
                  </a:custGeom>
                  <a:solidFill>
                    <a:srgbClr val="063DE8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6" name="Freeform 58">
                    <a:extLst>
                      <a:ext uri="{FF2B5EF4-FFF2-40B4-BE49-F238E27FC236}">
                        <a16:creationId xmlns:a16="http://schemas.microsoft.com/office/drawing/2014/main" id="{C1CBC815-70F1-4788-B909-F9B6ADE09481}"/>
                      </a:ext>
                    </a:extLst>
                  </p:cNvPr>
                  <p:cNvSpPr>
                    <a:spLocks/>
                  </p:cNvSpPr>
                  <p:nvPr/>
                </p:nvSpPr>
                <p:spPr bwMode="auto">
                  <a:xfrm>
                    <a:off x="2614" y="1513"/>
                    <a:ext cx="856" cy="606"/>
                  </a:xfrm>
                  <a:custGeom>
                    <a:avLst/>
                    <a:gdLst>
                      <a:gd name="T0" fmla="*/ 75 w 856"/>
                      <a:gd name="T1" fmla="*/ 266 h 606"/>
                      <a:gd name="T2" fmla="*/ 172 w 856"/>
                      <a:gd name="T3" fmla="*/ 363 h 606"/>
                      <a:gd name="T4" fmla="*/ 304 w 856"/>
                      <a:gd name="T5" fmla="*/ 428 h 606"/>
                      <a:gd name="T6" fmla="*/ 489 w 856"/>
                      <a:gd name="T7" fmla="*/ 513 h 606"/>
                      <a:gd name="T8" fmla="*/ 615 w 856"/>
                      <a:gd name="T9" fmla="*/ 566 h 606"/>
                      <a:gd name="T10" fmla="*/ 816 w 856"/>
                      <a:gd name="T11" fmla="*/ 606 h 606"/>
                      <a:gd name="T12" fmla="*/ 856 w 856"/>
                      <a:gd name="T13" fmla="*/ 393 h 606"/>
                      <a:gd name="T14" fmla="*/ 804 w 856"/>
                      <a:gd name="T15" fmla="*/ 393 h 606"/>
                      <a:gd name="T16" fmla="*/ 753 w 856"/>
                      <a:gd name="T17" fmla="*/ 363 h 606"/>
                      <a:gd name="T18" fmla="*/ 695 w 856"/>
                      <a:gd name="T19" fmla="*/ 323 h 606"/>
                      <a:gd name="T20" fmla="*/ 695 w 856"/>
                      <a:gd name="T21" fmla="*/ 243 h 606"/>
                      <a:gd name="T22" fmla="*/ 660 w 856"/>
                      <a:gd name="T23" fmla="*/ 116 h 606"/>
                      <a:gd name="T24" fmla="*/ 597 w 856"/>
                      <a:gd name="T25" fmla="*/ 46 h 606"/>
                      <a:gd name="T26" fmla="*/ 505 w 856"/>
                      <a:gd name="T27" fmla="*/ 0 h 606"/>
                      <a:gd name="T28" fmla="*/ 391 w 856"/>
                      <a:gd name="T29" fmla="*/ 12 h 606"/>
                      <a:gd name="T30" fmla="*/ 321 w 856"/>
                      <a:gd name="T31" fmla="*/ 53 h 606"/>
                      <a:gd name="T32" fmla="*/ 286 w 856"/>
                      <a:gd name="T33" fmla="*/ 98 h 606"/>
                      <a:gd name="T34" fmla="*/ 253 w 856"/>
                      <a:gd name="T35" fmla="*/ 121 h 606"/>
                      <a:gd name="T36" fmla="*/ 218 w 856"/>
                      <a:gd name="T37" fmla="*/ 116 h 606"/>
                      <a:gd name="T38" fmla="*/ 166 w 856"/>
                      <a:gd name="T39" fmla="*/ 63 h 606"/>
                      <a:gd name="T40" fmla="*/ 132 w 856"/>
                      <a:gd name="T41" fmla="*/ 0 h 606"/>
                      <a:gd name="T42" fmla="*/ 103 w 856"/>
                      <a:gd name="T43" fmla="*/ 30 h 606"/>
                      <a:gd name="T44" fmla="*/ 0 w 856"/>
                      <a:gd name="T45" fmla="*/ 150 h 606"/>
                      <a:gd name="T46" fmla="*/ 5 w 856"/>
                      <a:gd name="T47" fmla="*/ 178 h 606"/>
                      <a:gd name="T48" fmla="*/ 17 w 856"/>
                      <a:gd name="T49" fmla="*/ 191 h 606"/>
                      <a:gd name="T50" fmla="*/ 120 w 856"/>
                      <a:gd name="T51" fmla="*/ 81 h 606"/>
                      <a:gd name="T52" fmla="*/ 172 w 856"/>
                      <a:gd name="T53" fmla="*/ 133 h 606"/>
                      <a:gd name="T54" fmla="*/ 206 w 856"/>
                      <a:gd name="T55" fmla="*/ 168 h 606"/>
                      <a:gd name="T56" fmla="*/ 253 w 856"/>
                      <a:gd name="T57" fmla="*/ 168 h 606"/>
                      <a:gd name="T58" fmla="*/ 286 w 856"/>
                      <a:gd name="T59" fmla="*/ 156 h 606"/>
                      <a:gd name="T60" fmla="*/ 339 w 856"/>
                      <a:gd name="T61" fmla="*/ 116 h 606"/>
                      <a:gd name="T62" fmla="*/ 367 w 856"/>
                      <a:gd name="T63" fmla="*/ 70 h 606"/>
                      <a:gd name="T64" fmla="*/ 442 w 856"/>
                      <a:gd name="T65" fmla="*/ 46 h 606"/>
                      <a:gd name="T66" fmla="*/ 505 w 856"/>
                      <a:gd name="T67" fmla="*/ 53 h 606"/>
                      <a:gd name="T68" fmla="*/ 562 w 856"/>
                      <a:gd name="T69" fmla="*/ 87 h 606"/>
                      <a:gd name="T70" fmla="*/ 615 w 856"/>
                      <a:gd name="T71" fmla="*/ 138 h 606"/>
                      <a:gd name="T72" fmla="*/ 643 w 856"/>
                      <a:gd name="T73" fmla="*/ 203 h 606"/>
                      <a:gd name="T74" fmla="*/ 643 w 856"/>
                      <a:gd name="T75" fmla="*/ 260 h 606"/>
                      <a:gd name="T76" fmla="*/ 643 w 856"/>
                      <a:gd name="T77" fmla="*/ 323 h 606"/>
                      <a:gd name="T78" fmla="*/ 666 w 856"/>
                      <a:gd name="T79" fmla="*/ 375 h 606"/>
                      <a:gd name="T80" fmla="*/ 730 w 856"/>
                      <a:gd name="T81" fmla="*/ 410 h 606"/>
                      <a:gd name="T82" fmla="*/ 804 w 856"/>
                      <a:gd name="T83" fmla="*/ 444 h 606"/>
                      <a:gd name="T84" fmla="*/ 770 w 856"/>
                      <a:gd name="T85" fmla="*/ 554 h 606"/>
                      <a:gd name="T86" fmla="*/ 580 w 856"/>
                      <a:gd name="T87" fmla="*/ 503 h 606"/>
                      <a:gd name="T88" fmla="*/ 454 w 856"/>
                      <a:gd name="T89" fmla="*/ 450 h 606"/>
                      <a:gd name="T90" fmla="*/ 339 w 856"/>
                      <a:gd name="T91" fmla="*/ 416 h 606"/>
                      <a:gd name="T92" fmla="*/ 241 w 856"/>
                      <a:gd name="T93" fmla="*/ 363 h 606"/>
                      <a:gd name="T94" fmla="*/ 120 w 856"/>
                      <a:gd name="T95" fmla="*/ 266 h 606"/>
                      <a:gd name="T96" fmla="*/ 34 w 856"/>
                      <a:gd name="T97" fmla="*/ 173 h 606"/>
                      <a:gd name="T98" fmla="*/ 22 w 856"/>
                      <a:gd name="T99" fmla="*/ 185 h 606"/>
                      <a:gd name="T100" fmla="*/ 75 w 856"/>
                      <a:gd name="T101" fmla="*/ 266 h 60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60000 65536"/>
                      <a:gd name="T148" fmla="*/ 0 60000 65536"/>
                      <a:gd name="T149" fmla="*/ 0 60000 65536"/>
                      <a:gd name="T150" fmla="*/ 0 60000 65536"/>
                      <a:gd name="T151" fmla="*/ 0 60000 65536"/>
                      <a:gd name="T152" fmla="*/ 0 60000 65536"/>
                      <a:gd name="T153" fmla="*/ 0 w 856"/>
                      <a:gd name="T154" fmla="*/ 0 h 606"/>
                      <a:gd name="T155" fmla="*/ 856 w 856"/>
                      <a:gd name="T156" fmla="*/ 606 h 606"/>
                    </a:gdLst>
                    <a:ahLst/>
                    <a:cxnLst>
                      <a:cxn ang="T102">
                        <a:pos x="T0" y="T1"/>
                      </a:cxn>
                      <a:cxn ang="T103">
                        <a:pos x="T2" y="T3"/>
                      </a:cxn>
                      <a:cxn ang="T104">
                        <a:pos x="T4" y="T5"/>
                      </a:cxn>
                      <a:cxn ang="T105">
                        <a:pos x="T6" y="T7"/>
                      </a:cxn>
                      <a:cxn ang="T106">
                        <a:pos x="T8" y="T9"/>
                      </a:cxn>
                      <a:cxn ang="T107">
                        <a:pos x="T10" y="T11"/>
                      </a:cxn>
                      <a:cxn ang="T108">
                        <a:pos x="T12" y="T13"/>
                      </a:cxn>
                      <a:cxn ang="T109">
                        <a:pos x="T14" y="T15"/>
                      </a:cxn>
                      <a:cxn ang="T110">
                        <a:pos x="T16" y="T17"/>
                      </a:cxn>
                      <a:cxn ang="T111">
                        <a:pos x="T18" y="T19"/>
                      </a:cxn>
                      <a:cxn ang="T112">
                        <a:pos x="T20" y="T21"/>
                      </a:cxn>
                      <a:cxn ang="T113">
                        <a:pos x="T22" y="T23"/>
                      </a:cxn>
                      <a:cxn ang="T114">
                        <a:pos x="T24" y="T25"/>
                      </a:cxn>
                      <a:cxn ang="T115">
                        <a:pos x="T26" y="T27"/>
                      </a:cxn>
                      <a:cxn ang="T116">
                        <a:pos x="T28" y="T29"/>
                      </a:cxn>
                      <a:cxn ang="T117">
                        <a:pos x="T30" y="T31"/>
                      </a:cxn>
                      <a:cxn ang="T118">
                        <a:pos x="T32" y="T33"/>
                      </a:cxn>
                      <a:cxn ang="T119">
                        <a:pos x="T34" y="T35"/>
                      </a:cxn>
                      <a:cxn ang="T120">
                        <a:pos x="T36" y="T37"/>
                      </a:cxn>
                      <a:cxn ang="T121">
                        <a:pos x="T38" y="T39"/>
                      </a:cxn>
                      <a:cxn ang="T122">
                        <a:pos x="T40" y="T41"/>
                      </a:cxn>
                      <a:cxn ang="T123">
                        <a:pos x="T42" y="T43"/>
                      </a:cxn>
                      <a:cxn ang="T124">
                        <a:pos x="T44" y="T45"/>
                      </a:cxn>
                      <a:cxn ang="T125">
                        <a:pos x="T46" y="T47"/>
                      </a:cxn>
                      <a:cxn ang="T126">
                        <a:pos x="T48" y="T49"/>
                      </a:cxn>
                      <a:cxn ang="T127">
                        <a:pos x="T50" y="T51"/>
                      </a:cxn>
                      <a:cxn ang="T128">
                        <a:pos x="T52" y="T53"/>
                      </a:cxn>
                      <a:cxn ang="T129">
                        <a:pos x="T54" y="T55"/>
                      </a:cxn>
                      <a:cxn ang="T130">
                        <a:pos x="T56" y="T57"/>
                      </a:cxn>
                      <a:cxn ang="T131">
                        <a:pos x="T58" y="T59"/>
                      </a:cxn>
                      <a:cxn ang="T132">
                        <a:pos x="T60" y="T61"/>
                      </a:cxn>
                      <a:cxn ang="T133">
                        <a:pos x="T62" y="T63"/>
                      </a:cxn>
                      <a:cxn ang="T134">
                        <a:pos x="T64" y="T65"/>
                      </a:cxn>
                      <a:cxn ang="T135">
                        <a:pos x="T66" y="T67"/>
                      </a:cxn>
                      <a:cxn ang="T136">
                        <a:pos x="T68" y="T69"/>
                      </a:cxn>
                      <a:cxn ang="T137">
                        <a:pos x="T70" y="T71"/>
                      </a:cxn>
                      <a:cxn ang="T138">
                        <a:pos x="T72" y="T73"/>
                      </a:cxn>
                      <a:cxn ang="T139">
                        <a:pos x="T74" y="T75"/>
                      </a:cxn>
                      <a:cxn ang="T140">
                        <a:pos x="T76" y="T77"/>
                      </a:cxn>
                      <a:cxn ang="T141">
                        <a:pos x="T78" y="T79"/>
                      </a:cxn>
                      <a:cxn ang="T142">
                        <a:pos x="T80" y="T81"/>
                      </a:cxn>
                      <a:cxn ang="T143">
                        <a:pos x="T82" y="T83"/>
                      </a:cxn>
                      <a:cxn ang="T144">
                        <a:pos x="T84" y="T85"/>
                      </a:cxn>
                      <a:cxn ang="T145">
                        <a:pos x="T86" y="T87"/>
                      </a:cxn>
                      <a:cxn ang="T146">
                        <a:pos x="T88" y="T89"/>
                      </a:cxn>
                      <a:cxn ang="T147">
                        <a:pos x="T90" y="T91"/>
                      </a:cxn>
                      <a:cxn ang="T148">
                        <a:pos x="T92" y="T93"/>
                      </a:cxn>
                      <a:cxn ang="T149">
                        <a:pos x="T94" y="T95"/>
                      </a:cxn>
                      <a:cxn ang="T150">
                        <a:pos x="T96" y="T97"/>
                      </a:cxn>
                      <a:cxn ang="T151">
                        <a:pos x="T98" y="T99"/>
                      </a:cxn>
                      <a:cxn ang="T152">
                        <a:pos x="T100" y="T101"/>
                      </a:cxn>
                    </a:cxnLst>
                    <a:rect l="T153" t="T154" r="T155" b="T156"/>
                    <a:pathLst>
                      <a:path w="856" h="606">
                        <a:moveTo>
                          <a:pt x="75" y="266"/>
                        </a:moveTo>
                        <a:lnTo>
                          <a:pt x="172" y="363"/>
                        </a:lnTo>
                        <a:lnTo>
                          <a:pt x="304" y="428"/>
                        </a:lnTo>
                        <a:lnTo>
                          <a:pt x="489" y="513"/>
                        </a:lnTo>
                        <a:lnTo>
                          <a:pt x="615" y="566"/>
                        </a:lnTo>
                        <a:lnTo>
                          <a:pt x="816" y="606"/>
                        </a:lnTo>
                        <a:lnTo>
                          <a:pt x="856" y="393"/>
                        </a:lnTo>
                        <a:lnTo>
                          <a:pt x="804" y="393"/>
                        </a:lnTo>
                        <a:lnTo>
                          <a:pt x="753" y="363"/>
                        </a:lnTo>
                        <a:lnTo>
                          <a:pt x="695" y="323"/>
                        </a:lnTo>
                        <a:lnTo>
                          <a:pt x="695" y="243"/>
                        </a:lnTo>
                        <a:lnTo>
                          <a:pt x="660" y="116"/>
                        </a:lnTo>
                        <a:lnTo>
                          <a:pt x="597" y="46"/>
                        </a:lnTo>
                        <a:lnTo>
                          <a:pt x="505" y="0"/>
                        </a:lnTo>
                        <a:lnTo>
                          <a:pt x="391" y="12"/>
                        </a:lnTo>
                        <a:lnTo>
                          <a:pt x="321" y="53"/>
                        </a:lnTo>
                        <a:lnTo>
                          <a:pt x="286" y="98"/>
                        </a:lnTo>
                        <a:lnTo>
                          <a:pt x="253" y="121"/>
                        </a:lnTo>
                        <a:lnTo>
                          <a:pt x="218" y="116"/>
                        </a:lnTo>
                        <a:lnTo>
                          <a:pt x="166" y="63"/>
                        </a:lnTo>
                        <a:lnTo>
                          <a:pt x="132" y="0"/>
                        </a:lnTo>
                        <a:lnTo>
                          <a:pt x="103" y="30"/>
                        </a:lnTo>
                        <a:lnTo>
                          <a:pt x="0" y="150"/>
                        </a:lnTo>
                        <a:lnTo>
                          <a:pt x="5" y="178"/>
                        </a:lnTo>
                        <a:lnTo>
                          <a:pt x="17" y="191"/>
                        </a:lnTo>
                        <a:lnTo>
                          <a:pt x="120" y="81"/>
                        </a:lnTo>
                        <a:lnTo>
                          <a:pt x="172" y="133"/>
                        </a:lnTo>
                        <a:lnTo>
                          <a:pt x="206" y="168"/>
                        </a:lnTo>
                        <a:lnTo>
                          <a:pt x="253" y="168"/>
                        </a:lnTo>
                        <a:lnTo>
                          <a:pt x="286" y="156"/>
                        </a:lnTo>
                        <a:lnTo>
                          <a:pt x="339" y="116"/>
                        </a:lnTo>
                        <a:lnTo>
                          <a:pt x="367" y="70"/>
                        </a:lnTo>
                        <a:lnTo>
                          <a:pt x="442" y="46"/>
                        </a:lnTo>
                        <a:lnTo>
                          <a:pt x="505" y="53"/>
                        </a:lnTo>
                        <a:lnTo>
                          <a:pt x="562" y="87"/>
                        </a:lnTo>
                        <a:lnTo>
                          <a:pt x="615" y="138"/>
                        </a:lnTo>
                        <a:lnTo>
                          <a:pt x="643" y="203"/>
                        </a:lnTo>
                        <a:lnTo>
                          <a:pt x="643" y="260"/>
                        </a:lnTo>
                        <a:lnTo>
                          <a:pt x="643" y="323"/>
                        </a:lnTo>
                        <a:lnTo>
                          <a:pt x="666" y="375"/>
                        </a:lnTo>
                        <a:lnTo>
                          <a:pt x="730" y="410"/>
                        </a:lnTo>
                        <a:lnTo>
                          <a:pt x="804" y="444"/>
                        </a:lnTo>
                        <a:lnTo>
                          <a:pt x="770" y="554"/>
                        </a:lnTo>
                        <a:lnTo>
                          <a:pt x="580" y="503"/>
                        </a:lnTo>
                        <a:lnTo>
                          <a:pt x="454" y="450"/>
                        </a:lnTo>
                        <a:lnTo>
                          <a:pt x="339" y="416"/>
                        </a:lnTo>
                        <a:lnTo>
                          <a:pt x="241" y="363"/>
                        </a:lnTo>
                        <a:lnTo>
                          <a:pt x="120" y="266"/>
                        </a:lnTo>
                        <a:lnTo>
                          <a:pt x="34" y="173"/>
                        </a:lnTo>
                        <a:lnTo>
                          <a:pt x="22" y="185"/>
                        </a:lnTo>
                        <a:lnTo>
                          <a:pt x="75" y="266"/>
                        </a:lnTo>
                        <a:close/>
                      </a:path>
                    </a:pathLst>
                  </a:custGeom>
                  <a:solidFill>
                    <a:schemeClr val="accent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7" name="Oval 59">
                    <a:extLst>
                      <a:ext uri="{FF2B5EF4-FFF2-40B4-BE49-F238E27FC236}">
                        <a16:creationId xmlns:a16="http://schemas.microsoft.com/office/drawing/2014/main" id="{43F7C966-91BA-48F4-BD11-9AC9A472A5F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7313060">
                    <a:off x="2791" y="1887"/>
                    <a:ext cx="141" cy="50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598" name="Oval 60">
                    <a:extLst>
                      <a:ext uri="{FF2B5EF4-FFF2-40B4-BE49-F238E27FC236}">
                        <a16:creationId xmlns:a16="http://schemas.microsoft.com/office/drawing/2014/main" id="{A2D113A7-2281-45A2-891D-A7836F643794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7313060">
                    <a:off x="2810" y="1913"/>
                    <a:ext cx="81" cy="19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599" name="Oval 61">
                    <a:extLst>
                      <a:ext uri="{FF2B5EF4-FFF2-40B4-BE49-F238E27FC236}">
                        <a16:creationId xmlns:a16="http://schemas.microsoft.com/office/drawing/2014/main" id="{DFB00B98-5235-47B0-84E5-873DC737D371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7313060">
                    <a:off x="2741" y="1887"/>
                    <a:ext cx="141" cy="50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600" name="Oval 62">
                    <a:extLst>
                      <a:ext uri="{FF2B5EF4-FFF2-40B4-BE49-F238E27FC236}">
                        <a16:creationId xmlns:a16="http://schemas.microsoft.com/office/drawing/2014/main" id="{C903916A-6F43-403E-9BA0-7439D7FE0D6D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 rot="17313060">
                    <a:off x="2760" y="1913"/>
                    <a:ext cx="81" cy="19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800"/>
                  </a:p>
                </p:txBody>
              </p:sp>
              <p:sp>
                <p:nvSpPr>
                  <p:cNvPr id="601" name="Oval 63">
                    <a:extLst>
                      <a:ext uri="{FF2B5EF4-FFF2-40B4-BE49-F238E27FC236}">
                        <a16:creationId xmlns:a16="http://schemas.microsoft.com/office/drawing/2014/main" id="{F740500E-573A-4701-A037-B0087F12BBF7}"/>
                      </a:ext>
                    </a:extLst>
                  </p:cNvPr>
                  <p:cNvSpPr>
                    <a:spLocks noChangeArrowheads="1"/>
                  </p:cNvSpPr>
                  <p:nvPr/>
                </p:nvSpPr>
                <p:spPr bwMode="auto">
                  <a:xfrm>
                    <a:off x="2687" y="2089"/>
                    <a:ext cx="198" cy="85"/>
                  </a:xfrm>
                  <a:prstGeom prst="ellipse">
                    <a:avLst/>
                  </a:prstGeom>
                  <a:solidFill>
                    <a:schemeClr val="bg1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lIns="274320" rIns="274320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>
                      <a:spcBef>
                        <a:spcPct val="0"/>
                      </a:spcBef>
                      <a:buFontTx/>
                      <a:buNone/>
                    </a:pPr>
                    <a:endParaRPr lang="en-CA" altLang="en-US" sz="2400" i="0"/>
                  </a:p>
                </p:txBody>
              </p:sp>
            </p:grpSp>
          </p:grpSp>
          <p:cxnSp>
            <p:nvCxnSpPr>
              <p:cNvPr id="776" name="Straight Connector 775">
                <a:extLst>
                  <a:ext uri="{FF2B5EF4-FFF2-40B4-BE49-F238E27FC236}">
                    <a16:creationId xmlns:a16="http://schemas.microsoft.com/office/drawing/2014/main" id="{D88137E2-D31C-4CBA-AC64-2D48EABF470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 flipH="1">
                <a:off x="2996220" y="4597400"/>
                <a:ext cx="97163" cy="295476"/>
              </a:xfrm>
              <a:prstGeom prst="line">
                <a:avLst/>
              </a:prstGeom>
              <a:noFill/>
              <a:ln w="25400" cap="flat" cmpd="sng" algn="ctr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</p:spPr>
          </p:cxnSp>
        </p:grpSp>
      </p:grpSp>
      <p:sp>
        <p:nvSpPr>
          <p:cNvPr id="781" name="Rectangle 2">
            <a:extLst>
              <a:ext uri="{FF2B5EF4-FFF2-40B4-BE49-F238E27FC236}">
                <a16:creationId xmlns:a16="http://schemas.microsoft.com/office/drawing/2014/main" id="{A7E7B66A-D134-4B9E-A4F9-0D8982E9EA8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58" y="-228600"/>
            <a:ext cx="340154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4000" i="0" kern="0" dirty="0"/>
              <a:t>Running Time</a:t>
            </a:r>
          </a:p>
        </p:txBody>
      </p:sp>
      <p:sp>
        <p:nvSpPr>
          <p:cNvPr id="787" name="AutoShape 35">
            <a:extLst>
              <a:ext uri="{FF2B5EF4-FFF2-40B4-BE49-F238E27FC236}">
                <a16:creationId xmlns:a16="http://schemas.microsoft.com/office/drawing/2014/main" id="{2A5D9536-2F6A-4C4A-8FBB-D42768266A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1585" y="656596"/>
            <a:ext cx="1813315" cy="867404"/>
          </a:xfrm>
          <a:prstGeom prst="wedgeRoundRectCallout">
            <a:avLst>
              <a:gd name="adj1" fmla="val 55772"/>
              <a:gd name="adj2" fmla="val -34508"/>
              <a:gd name="adj3" fmla="val 16667"/>
            </a:avLst>
          </a:prstGeom>
          <a:solidFill>
            <a:schemeClr val="bg1"/>
          </a:solidFill>
          <a:ln w="22225">
            <a:solidFill>
              <a:schemeClr val="tx2"/>
            </a:solidFill>
            <a:miter lim="800000"/>
            <a:headEnd/>
            <a:tailEnd/>
          </a:ln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Personal time = </a:t>
            </a:r>
            <a:r>
              <a:rPr lang="en-US" altLang="en-US" sz="2400" kern="0" dirty="0">
                <a:sym typeface="MT Symbol"/>
              </a:rPr>
              <a:t>      </a:t>
            </a:r>
            <a:r>
              <a:rPr lang="en-US" altLang="en-US" sz="2400" i="0" kern="0" dirty="0">
                <a:sym typeface="MT Symbol"/>
              </a:rPr>
              <a:t>.</a:t>
            </a:r>
            <a:r>
              <a:rPr lang="en-US" altLang="en-US" sz="2400" i="0" dirty="0"/>
              <a:t> </a:t>
            </a:r>
          </a:p>
        </p:txBody>
      </p:sp>
      <p:cxnSp>
        <p:nvCxnSpPr>
          <p:cNvPr id="788" name="Straight Connector 787">
            <a:extLst>
              <a:ext uri="{FF2B5EF4-FFF2-40B4-BE49-F238E27FC236}">
                <a16:creationId xmlns:a16="http://schemas.microsoft.com/office/drawing/2014/main" id="{6ADAEF4D-8FF2-498E-992A-F8EFE1B39DA5}"/>
              </a:ext>
            </a:extLst>
          </p:cNvPr>
          <p:cNvCxnSpPr>
            <a:cxnSpLocks/>
          </p:cNvCxnSpPr>
          <p:nvPr/>
        </p:nvCxnSpPr>
        <p:spPr bwMode="auto">
          <a:xfrm>
            <a:off x="1599685" y="1162059"/>
            <a:ext cx="185373" cy="20785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6" name="Group 5">
            <a:extLst>
              <a:ext uri="{FF2B5EF4-FFF2-40B4-BE49-F238E27FC236}">
                <a16:creationId xmlns:a16="http://schemas.microsoft.com/office/drawing/2014/main" id="{EAB4616F-462C-4FDA-8C21-32BE821532D8}"/>
              </a:ext>
            </a:extLst>
          </p:cNvPr>
          <p:cNvGrpSpPr/>
          <p:nvPr/>
        </p:nvGrpSpPr>
        <p:grpSpPr>
          <a:xfrm>
            <a:off x="1193800" y="2312769"/>
            <a:ext cx="1117373" cy="646331"/>
            <a:chOff x="-26610" y="1995269"/>
            <a:chExt cx="1117373" cy="646331"/>
          </a:xfrm>
        </p:grpSpPr>
        <p:sp>
          <p:nvSpPr>
            <p:cNvPr id="789" name="AutoShape 35">
              <a:extLst>
                <a:ext uri="{FF2B5EF4-FFF2-40B4-BE49-F238E27FC236}">
                  <a16:creationId xmlns:a16="http://schemas.microsoft.com/office/drawing/2014/main" id="{242B6445-50B4-4ECD-95A9-75230DA615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1" y="2063160"/>
              <a:ext cx="941436" cy="555035"/>
            </a:xfrm>
            <a:prstGeom prst="wedgeRoundRectCallout">
              <a:avLst>
                <a:gd name="adj1" fmla="val -46468"/>
                <a:gd name="adj2" fmla="val -70603"/>
                <a:gd name="adj3" fmla="val 16667"/>
              </a:avLst>
            </a:prstGeom>
            <a:solidFill>
              <a:schemeClr val="accent2"/>
            </a:solidFill>
            <a:ln w="222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tIns="0" bIns="0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ts val="0"/>
                </a:spcBef>
                <a:buNone/>
              </a:pPr>
              <a:endParaRPr lang="en-US" altLang="en-US" sz="1800" i="0" dirty="0"/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428F13C-118F-49C1-948A-999491DBC35E}"/>
                </a:ext>
              </a:extLst>
            </p:cNvPr>
            <p:cNvSpPr/>
            <p:nvPr/>
          </p:nvSpPr>
          <p:spPr>
            <a:xfrm>
              <a:off x="-26610" y="1995269"/>
              <a:ext cx="1117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1" hangingPunct="1">
                <a:spcBef>
                  <a:spcPts val="0"/>
                </a:spcBef>
                <a:buNone/>
              </a:pPr>
              <a:r>
                <a:rPr lang="en-US" altLang="en-US" sz="1800" i="0" dirty="0"/>
                <a:t>Personal </a:t>
              </a:r>
              <a:br>
                <a:rPr lang="en-US" altLang="en-US" sz="1800" i="0" dirty="0"/>
              </a:br>
              <a:r>
                <a:rPr lang="en-US" altLang="en-US" sz="1800" i="0" dirty="0"/>
                <a:t>time = </a:t>
              </a:r>
              <a:r>
                <a:rPr lang="en-US" altLang="en-US" sz="1800" kern="0" baseline="30000" dirty="0"/>
                <a:t>n</a:t>
              </a:r>
              <a:r>
                <a:rPr lang="en-US" altLang="en-US" sz="1800" kern="0" dirty="0"/>
                <a:t>/</a:t>
              </a:r>
              <a:r>
                <a:rPr lang="en-US" altLang="en-US" sz="1800" kern="0" baseline="-25000" dirty="0"/>
                <a:t>2</a:t>
              </a:r>
              <a:r>
                <a:rPr lang="en-US" altLang="en-US" sz="1800" i="0" kern="0" dirty="0">
                  <a:sym typeface="MT Symbol"/>
                </a:rPr>
                <a:t>.</a:t>
              </a:r>
              <a:r>
                <a:rPr lang="en-US" altLang="en-US" sz="1800" i="0" dirty="0"/>
                <a:t> </a:t>
              </a:r>
            </a:p>
          </p:txBody>
        </p:sp>
      </p:grpSp>
      <p:sp>
        <p:nvSpPr>
          <p:cNvPr id="792" name="Rectangle 791">
            <a:extLst>
              <a:ext uri="{FF2B5EF4-FFF2-40B4-BE49-F238E27FC236}">
                <a16:creationId xmlns:a16="http://schemas.microsoft.com/office/drawing/2014/main" id="{8E423BC2-2B0E-471F-842F-BDC6D8A033B3}"/>
              </a:ext>
            </a:extLst>
          </p:cNvPr>
          <p:cNvSpPr/>
          <p:nvPr/>
        </p:nvSpPr>
        <p:spPr>
          <a:xfrm>
            <a:off x="1470438" y="1062335"/>
            <a:ext cx="77083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eaLnBrk="1" hangingPunct="1">
              <a:spcBef>
                <a:spcPts val="0"/>
              </a:spcBef>
              <a:buNone/>
            </a:pPr>
            <a:r>
              <a:rPr lang="en-US" altLang="en-US" sz="2400" kern="0" dirty="0">
                <a:sym typeface="MT Symbol"/>
              </a:rPr>
              <a:t>θ(n)</a:t>
            </a:r>
            <a:endParaRPr lang="en-US" altLang="en-US" sz="2400" i="0" dirty="0"/>
          </a:p>
        </p:txBody>
      </p:sp>
      <p:sp>
        <p:nvSpPr>
          <p:cNvPr id="793" name="Rectangle 792">
            <a:extLst>
              <a:ext uri="{FF2B5EF4-FFF2-40B4-BE49-F238E27FC236}">
                <a16:creationId xmlns:a16="http://schemas.microsoft.com/office/drawing/2014/main" id="{F1EB3654-7B1B-4004-A2BD-B1110E51579D}"/>
              </a:ext>
            </a:extLst>
          </p:cNvPr>
          <p:cNvSpPr/>
          <p:nvPr/>
        </p:nvSpPr>
        <p:spPr>
          <a:xfrm>
            <a:off x="1524000" y="1060459"/>
            <a:ext cx="602448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eaLnBrk="1" hangingPunct="1">
              <a:spcBef>
                <a:spcPts val="0"/>
              </a:spcBef>
              <a:buNone/>
            </a:pPr>
            <a:r>
              <a:rPr lang="en-US" altLang="en-US" sz="2400" kern="0" dirty="0">
                <a:sym typeface="MT Symbol"/>
              </a:rPr>
              <a:t>n</a:t>
            </a:r>
            <a:endParaRPr lang="en-US" altLang="en-US" sz="2400" i="0" dirty="0"/>
          </a:p>
        </p:txBody>
      </p:sp>
      <p:pic>
        <p:nvPicPr>
          <p:cNvPr id="798" name="Picture 5" descr="j0116172">
            <a:extLst>
              <a:ext uri="{FF2B5EF4-FFF2-40B4-BE49-F238E27FC236}">
                <a16:creationId xmlns:a16="http://schemas.microsoft.com/office/drawing/2014/main" id="{7C4B17F9-8CD1-472F-9CDB-54F06ADAE33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6019800" y="5840129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99" name="AutoShape 8">
            <a:extLst>
              <a:ext uri="{FF2B5EF4-FFF2-40B4-BE49-F238E27FC236}">
                <a16:creationId xmlns:a16="http://schemas.microsoft.com/office/drawing/2014/main" id="{2242C6BD-BD05-4124-8A6D-D2D7A1311645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59101" y="5562599"/>
            <a:ext cx="1972459" cy="1289431"/>
          </a:xfrm>
          <a:prstGeom prst="wedgeRectCallout">
            <a:avLst>
              <a:gd name="adj1" fmla="val -57229"/>
              <a:gd name="adj2" fmla="val 3466"/>
            </a:avLst>
          </a:prstGeom>
          <a:solidFill>
            <a:srgbClr val="CC00CC"/>
          </a:solidFill>
          <a:ln w="38100">
            <a:solidFill>
              <a:srgbClr val="CC00FF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400" i="0" dirty="0"/>
              <a:t>Time for level </a:t>
            </a:r>
            <a:br>
              <a:rPr lang="en-CA" altLang="en-US" sz="2400" i="0" dirty="0"/>
            </a:br>
            <a:r>
              <a:rPr lang="en-CA" altLang="en-US" sz="2400" i="0" dirty="0"/>
              <a:t>= 2 × </a:t>
            </a:r>
            <a:r>
              <a:rPr lang="en-US" altLang="en-US" sz="2400" kern="0" baseline="30000" dirty="0"/>
              <a:t>n</a:t>
            </a:r>
            <a:r>
              <a:rPr lang="en-US" altLang="en-US" sz="2400" kern="0" dirty="0"/>
              <a:t>/</a:t>
            </a:r>
            <a:r>
              <a:rPr lang="en-US" altLang="en-US" sz="2400" kern="0" baseline="-25000" dirty="0"/>
              <a:t>2  </a:t>
            </a:r>
            <a:r>
              <a:rPr lang="en-CA" altLang="en-US" sz="2400" i="0" dirty="0"/>
              <a:t>= n</a:t>
            </a:r>
            <a:endParaRPr lang="en-US" altLang="en-US" sz="2400" i="0" dirty="0"/>
          </a:p>
        </p:txBody>
      </p:sp>
      <p:grpSp>
        <p:nvGrpSpPr>
          <p:cNvPr id="809" name="Group 808">
            <a:extLst>
              <a:ext uri="{FF2B5EF4-FFF2-40B4-BE49-F238E27FC236}">
                <a16:creationId xmlns:a16="http://schemas.microsoft.com/office/drawing/2014/main" id="{3DC38E9B-C9D6-46C3-A708-7C1E24820201}"/>
              </a:ext>
            </a:extLst>
          </p:cNvPr>
          <p:cNvGrpSpPr/>
          <p:nvPr/>
        </p:nvGrpSpPr>
        <p:grpSpPr>
          <a:xfrm>
            <a:off x="5816827" y="2311400"/>
            <a:ext cx="1117373" cy="646331"/>
            <a:chOff x="-26610" y="1995269"/>
            <a:chExt cx="1117373" cy="646331"/>
          </a:xfrm>
        </p:grpSpPr>
        <p:sp>
          <p:nvSpPr>
            <p:cNvPr id="810" name="AutoShape 35">
              <a:extLst>
                <a:ext uri="{FF2B5EF4-FFF2-40B4-BE49-F238E27FC236}">
                  <a16:creationId xmlns:a16="http://schemas.microsoft.com/office/drawing/2014/main" id="{5C70F1BC-8C3A-4C50-9372-2150B337D1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01" y="2063160"/>
              <a:ext cx="941436" cy="555035"/>
            </a:xfrm>
            <a:prstGeom prst="wedgeRoundRectCallout">
              <a:avLst>
                <a:gd name="adj1" fmla="val -46468"/>
                <a:gd name="adj2" fmla="val -70603"/>
                <a:gd name="adj3" fmla="val 16667"/>
              </a:avLst>
            </a:prstGeom>
            <a:solidFill>
              <a:schemeClr val="accent2"/>
            </a:solidFill>
            <a:ln w="22225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tIns="0" bIns="0"/>
            <a:lstStyle>
              <a:lvl1pPr algn="l"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algn="l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algn="l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algn="l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algn="l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ts val="0"/>
                </a:spcBef>
                <a:buNone/>
              </a:pPr>
              <a:endParaRPr lang="en-US" altLang="en-US" sz="1800" i="0" dirty="0"/>
            </a:p>
          </p:txBody>
        </p:sp>
        <p:sp>
          <p:nvSpPr>
            <p:cNvPr id="811" name="Rectangle 810">
              <a:extLst>
                <a:ext uri="{FF2B5EF4-FFF2-40B4-BE49-F238E27FC236}">
                  <a16:creationId xmlns:a16="http://schemas.microsoft.com/office/drawing/2014/main" id="{A7561CFD-7A56-4194-A83B-A50E6F2A61AB}"/>
                </a:ext>
              </a:extLst>
            </p:cNvPr>
            <p:cNvSpPr/>
            <p:nvPr/>
          </p:nvSpPr>
          <p:spPr>
            <a:xfrm>
              <a:off x="-26610" y="1995269"/>
              <a:ext cx="1117373" cy="646331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 eaLnBrk="1" hangingPunct="1">
                <a:spcBef>
                  <a:spcPts val="0"/>
                </a:spcBef>
                <a:buNone/>
              </a:pPr>
              <a:r>
                <a:rPr lang="en-US" altLang="en-US" sz="1800" i="0" dirty="0"/>
                <a:t>Personal </a:t>
              </a:r>
              <a:br>
                <a:rPr lang="en-US" altLang="en-US" sz="1800" i="0" dirty="0"/>
              </a:br>
              <a:r>
                <a:rPr lang="en-US" altLang="en-US" sz="1800" i="0" dirty="0"/>
                <a:t>time = </a:t>
              </a:r>
              <a:r>
                <a:rPr lang="en-US" altLang="en-US" sz="1800" kern="0" baseline="30000" dirty="0"/>
                <a:t>n</a:t>
              </a:r>
              <a:r>
                <a:rPr lang="en-US" altLang="en-US" sz="1800" kern="0" dirty="0"/>
                <a:t>/</a:t>
              </a:r>
              <a:r>
                <a:rPr lang="en-US" altLang="en-US" sz="1800" kern="0" baseline="-25000" dirty="0"/>
                <a:t>2</a:t>
              </a:r>
              <a:r>
                <a:rPr lang="en-US" altLang="en-US" sz="1800" i="0" kern="0" dirty="0">
                  <a:sym typeface="MT Symbol"/>
                </a:rPr>
                <a:t>.</a:t>
              </a:r>
              <a:r>
                <a:rPr lang="en-US" altLang="en-US" sz="1800" i="0" dirty="0"/>
                <a:t> </a:t>
              </a:r>
            </a:p>
          </p:txBody>
        </p:sp>
      </p:grpSp>
      <p:grpSp>
        <p:nvGrpSpPr>
          <p:cNvPr id="11" name="Group 10">
            <a:extLst>
              <a:ext uri="{FF2B5EF4-FFF2-40B4-BE49-F238E27FC236}">
                <a16:creationId xmlns:a16="http://schemas.microsoft.com/office/drawing/2014/main" id="{6150DAC0-E1BE-4AF6-A550-3F2CF954C265}"/>
              </a:ext>
            </a:extLst>
          </p:cNvPr>
          <p:cNvGrpSpPr/>
          <p:nvPr/>
        </p:nvGrpSpPr>
        <p:grpSpPr>
          <a:xfrm>
            <a:off x="533400" y="3961774"/>
            <a:ext cx="7734300" cy="599404"/>
            <a:chOff x="533400" y="3961774"/>
            <a:chExt cx="7734300" cy="599404"/>
          </a:xfrm>
        </p:grpSpPr>
        <p:grpSp>
          <p:nvGrpSpPr>
            <p:cNvPr id="800" name="Group 799">
              <a:extLst>
                <a:ext uri="{FF2B5EF4-FFF2-40B4-BE49-F238E27FC236}">
                  <a16:creationId xmlns:a16="http://schemas.microsoft.com/office/drawing/2014/main" id="{7D09CD5E-7EF0-4F11-B5E3-9CE5C946D9A3}"/>
                </a:ext>
              </a:extLst>
            </p:cNvPr>
            <p:cNvGrpSpPr/>
            <p:nvPr/>
          </p:nvGrpSpPr>
          <p:grpSpPr>
            <a:xfrm>
              <a:off x="533400" y="3961774"/>
              <a:ext cx="1068439" cy="597526"/>
              <a:chOff x="35024" y="2007343"/>
              <a:chExt cx="1068439" cy="597526"/>
            </a:xfrm>
          </p:grpSpPr>
          <p:sp>
            <p:nvSpPr>
              <p:cNvPr id="801" name="AutoShape 35">
                <a:extLst>
                  <a:ext uri="{FF2B5EF4-FFF2-40B4-BE49-F238E27FC236}">
                    <a16:creationId xmlns:a16="http://schemas.microsoft.com/office/drawing/2014/main" id="{0F22F0C0-F937-4242-BDA0-58E623209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266" y="2083047"/>
                <a:ext cx="919224" cy="497048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02" name="Rectangle 801">
                <a:extLst>
                  <a:ext uri="{FF2B5EF4-FFF2-40B4-BE49-F238E27FC236}">
                    <a16:creationId xmlns:a16="http://schemas.microsoft.com/office/drawing/2014/main" id="{584CF960-EE08-4AAC-A00C-9487762116C6}"/>
                  </a:ext>
                </a:extLst>
              </p:cNvPr>
              <p:cNvSpPr/>
              <p:nvPr/>
            </p:nvSpPr>
            <p:spPr>
              <a:xfrm>
                <a:off x="35024" y="2007343"/>
                <a:ext cx="1068439" cy="5975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600" i="0" dirty="0"/>
                  <a:t>Personal </a:t>
                </a:r>
                <a:br>
                  <a:rPr lang="en-US" altLang="en-US" sz="1600" i="0" dirty="0"/>
                </a:br>
                <a:r>
                  <a:rPr lang="en-US" altLang="en-US" sz="1600" i="0" dirty="0"/>
                  <a:t>time = </a:t>
                </a:r>
                <a:r>
                  <a:rPr lang="en-US" altLang="en-US" sz="1600" kern="0" baseline="30000" dirty="0"/>
                  <a:t>n</a:t>
                </a:r>
                <a:r>
                  <a:rPr lang="en-US" altLang="en-US" sz="1600" kern="0" dirty="0"/>
                  <a:t>/</a:t>
                </a:r>
                <a:r>
                  <a:rPr lang="en-US" altLang="en-US" sz="1600" kern="0" baseline="-25000" dirty="0"/>
                  <a:t>4</a:t>
                </a:r>
                <a:r>
                  <a:rPr lang="en-US" altLang="en-US" sz="1600" i="0" kern="0" dirty="0">
                    <a:sym typeface="MT Symbol"/>
                  </a:rPr>
                  <a:t>.</a:t>
                </a:r>
                <a:r>
                  <a:rPr lang="en-US" altLang="en-US" sz="1600" i="0" dirty="0"/>
                  <a:t> </a:t>
                </a:r>
              </a:p>
            </p:txBody>
          </p:sp>
        </p:grpSp>
        <p:grpSp>
          <p:nvGrpSpPr>
            <p:cNvPr id="812" name="Group 811">
              <a:extLst>
                <a:ext uri="{FF2B5EF4-FFF2-40B4-BE49-F238E27FC236}">
                  <a16:creationId xmlns:a16="http://schemas.microsoft.com/office/drawing/2014/main" id="{82A5D564-B388-43CF-B761-6FFD8C67FCFD}"/>
                </a:ext>
              </a:extLst>
            </p:cNvPr>
            <p:cNvGrpSpPr/>
            <p:nvPr/>
          </p:nvGrpSpPr>
          <p:grpSpPr>
            <a:xfrm>
              <a:off x="2589161" y="3962400"/>
              <a:ext cx="1068439" cy="597526"/>
              <a:chOff x="35024" y="2007343"/>
              <a:chExt cx="1068439" cy="597526"/>
            </a:xfrm>
          </p:grpSpPr>
          <p:sp>
            <p:nvSpPr>
              <p:cNvPr id="813" name="AutoShape 35">
                <a:extLst>
                  <a:ext uri="{FF2B5EF4-FFF2-40B4-BE49-F238E27FC236}">
                    <a16:creationId xmlns:a16="http://schemas.microsoft.com/office/drawing/2014/main" id="{6B407BE1-7E1E-49DC-A580-076AB2952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266" y="2083047"/>
                <a:ext cx="919224" cy="497048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14" name="Rectangle 813">
                <a:extLst>
                  <a:ext uri="{FF2B5EF4-FFF2-40B4-BE49-F238E27FC236}">
                    <a16:creationId xmlns:a16="http://schemas.microsoft.com/office/drawing/2014/main" id="{7141181C-6008-4BB6-BE20-9E26BE42AFEE}"/>
                  </a:ext>
                </a:extLst>
              </p:cNvPr>
              <p:cNvSpPr/>
              <p:nvPr/>
            </p:nvSpPr>
            <p:spPr>
              <a:xfrm>
                <a:off x="35024" y="2007343"/>
                <a:ext cx="1068439" cy="5975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600" i="0" dirty="0"/>
                  <a:t>Personal </a:t>
                </a:r>
                <a:br>
                  <a:rPr lang="en-US" altLang="en-US" sz="1600" i="0" dirty="0"/>
                </a:br>
                <a:r>
                  <a:rPr lang="en-US" altLang="en-US" sz="1600" i="0" dirty="0"/>
                  <a:t>time = </a:t>
                </a:r>
                <a:r>
                  <a:rPr lang="en-US" altLang="en-US" sz="1600" kern="0" baseline="30000" dirty="0"/>
                  <a:t>n</a:t>
                </a:r>
                <a:r>
                  <a:rPr lang="en-US" altLang="en-US" sz="1600" kern="0" dirty="0"/>
                  <a:t>/</a:t>
                </a:r>
                <a:r>
                  <a:rPr lang="en-US" altLang="en-US" sz="1600" kern="0" baseline="-25000" dirty="0"/>
                  <a:t>4</a:t>
                </a:r>
                <a:r>
                  <a:rPr lang="en-US" altLang="en-US" sz="1600" i="0" kern="0" dirty="0">
                    <a:sym typeface="MT Symbol"/>
                  </a:rPr>
                  <a:t>.</a:t>
                </a:r>
                <a:r>
                  <a:rPr lang="en-US" altLang="en-US" sz="1600" i="0" dirty="0"/>
                  <a:t> </a:t>
                </a:r>
              </a:p>
            </p:txBody>
          </p:sp>
        </p:grpSp>
        <p:grpSp>
          <p:nvGrpSpPr>
            <p:cNvPr id="815" name="Group 814">
              <a:extLst>
                <a:ext uri="{FF2B5EF4-FFF2-40B4-BE49-F238E27FC236}">
                  <a16:creationId xmlns:a16="http://schemas.microsoft.com/office/drawing/2014/main" id="{73521DA2-756D-4738-82B1-A629E9D60805}"/>
                </a:ext>
              </a:extLst>
            </p:cNvPr>
            <p:cNvGrpSpPr/>
            <p:nvPr/>
          </p:nvGrpSpPr>
          <p:grpSpPr>
            <a:xfrm>
              <a:off x="5181600" y="3963026"/>
              <a:ext cx="1068439" cy="597526"/>
              <a:chOff x="35024" y="2007343"/>
              <a:chExt cx="1068439" cy="597526"/>
            </a:xfrm>
          </p:grpSpPr>
          <p:sp>
            <p:nvSpPr>
              <p:cNvPr id="816" name="AutoShape 35">
                <a:extLst>
                  <a:ext uri="{FF2B5EF4-FFF2-40B4-BE49-F238E27FC236}">
                    <a16:creationId xmlns:a16="http://schemas.microsoft.com/office/drawing/2014/main" id="{FE83F91C-61EA-4968-9C0E-DDFED313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266" y="2083047"/>
                <a:ext cx="919224" cy="497048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17" name="Rectangle 816">
                <a:extLst>
                  <a:ext uri="{FF2B5EF4-FFF2-40B4-BE49-F238E27FC236}">
                    <a16:creationId xmlns:a16="http://schemas.microsoft.com/office/drawing/2014/main" id="{EE41A86C-8009-40CD-A72C-88173A2DFFCD}"/>
                  </a:ext>
                </a:extLst>
              </p:cNvPr>
              <p:cNvSpPr/>
              <p:nvPr/>
            </p:nvSpPr>
            <p:spPr>
              <a:xfrm>
                <a:off x="35024" y="2007343"/>
                <a:ext cx="1068439" cy="5975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600" i="0" dirty="0"/>
                  <a:t>Personal </a:t>
                </a:r>
                <a:br>
                  <a:rPr lang="en-US" altLang="en-US" sz="1600" i="0" dirty="0"/>
                </a:br>
                <a:r>
                  <a:rPr lang="en-US" altLang="en-US" sz="1600" i="0" dirty="0"/>
                  <a:t>time = </a:t>
                </a:r>
                <a:r>
                  <a:rPr lang="en-US" altLang="en-US" sz="1600" kern="0" baseline="30000" dirty="0"/>
                  <a:t>n</a:t>
                </a:r>
                <a:r>
                  <a:rPr lang="en-US" altLang="en-US" sz="1600" kern="0" dirty="0"/>
                  <a:t>/</a:t>
                </a:r>
                <a:r>
                  <a:rPr lang="en-US" altLang="en-US" sz="1600" kern="0" baseline="-25000" dirty="0"/>
                  <a:t>4</a:t>
                </a:r>
                <a:r>
                  <a:rPr lang="en-US" altLang="en-US" sz="1600" i="0" kern="0" dirty="0">
                    <a:sym typeface="MT Symbol"/>
                  </a:rPr>
                  <a:t>.</a:t>
                </a:r>
                <a:r>
                  <a:rPr lang="en-US" altLang="en-US" sz="1600" i="0" dirty="0"/>
                  <a:t> </a:t>
                </a:r>
              </a:p>
            </p:txBody>
          </p:sp>
        </p:grpSp>
        <p:grpSp>
          <p:nvGrpSpPr>
            <p:cNvPr id="818" name="Group 817">
              <a:extLst>
                <a:ext uri="{FF2B5EF4-FFF2-40B4-BE49-F238E27FC236}">
                  <a16:creationId xmlns:a16="http://schemas.microsoft.com/office/drawing/2014/main" id="{27A5331C-196E-41D1-8AA2-921EAFD87D04}"/>
                </a:ext>
              </a:extLst>
            </p:cNvPr>
            <p:cNvGrpSpPr/>
            <p:nvPr/>
          </p:nvGrpSpPr>
          <p:grpSpPr>
            <a:xfrm>
              <a:off x="7199261" y="3963652"/>
              <a:ext cx="1068439" cy="597526"/>
              <a:chOff x="35024" y="2007343"/>
              <a:chExt cx="1068439" cy="597526"/>
            </a:xfrm>
          </p:grpSpPr>
          <p:sp>
            <p:nvSpPr>
              <p:cNvPr id="819" name="AutoShape 35">
                <a:extLst>
                  <a:ext uri="{FF2B5EF4-FFF2-40B4-BE49-F238E27FC236}">
                    <a16:creationId xmlns:a16="http://schemas.microsoft.com/office/drawing/2014/main" id="{2E5A62CF-218F-45E0-8B3C-0CF6250BD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266" y="2083047"/>
                <a:ext cx="919224" cy="497048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20" name="Rectangle 819">
                <a:extLst>
                  <a:ext uri="{FF2B5EF4-FFF2-40B4-BE49-F238E27FC236}">
                    <a16:creationId xmlns:a16="http://schemas.microsoft.com/office/drawing/2014/main" id="{5372971B-B139-4452-A439-9D5F7FEC5292}"/>
                  </a:ext>
                </a:extLst>
              </p:cNvPr>
              <p:cNvSpPr/>
              <p:nvPr/>
            </p:nvSpPr>
            <p:spPr>
              <a:xfrm>
                <a:off x="35024" y="2007343"/>
                <a:ext cx="1068439" cy="597526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600" i="0" dirty="0"/>
                  <a:t>Personal </a:t>
                </a:r>
                <a:br>
                  <a:rPr lang="en-US" altLang="en-US" sz="1600" i="0" dirty="0"/>
                </a:br>
                <a:r>
                  <a:rPr lang="en-US" altLang="en-US" sz="1600" i="0" dirty="0"/>
                  <a:t>time = </a:t>
                </a:r>
                <a:r>
                  <a:rPr lang="en-US" altLang="en-US" sz="1600" kern="0" baseline="30000" dirty="0"/>
                  <a:t>n</a:t>
                </a:r>
                <a:r>
                  <a:rPr lang="en-US" altLang="en-US" sz="1600" kern="0" dirty="0"/>
                  <a:t>/</a:t>
                </a:r>
                <a:r>
                  <a:rPr lang="en-US" altLang="en-US" sz="1600" kern="0" baseline="-25000" dirty="0"/>
                  <a:t>4</a:t>
                </a:r>
                <a:r>
                  <a:rPr lang="en-US" altLang="en-US" sz="1600" i="0" kern="0" dirty="0">
                    <a:sym typeface="MT Symbol"/>
                  </a:rPr>
                  <a:t>.</a:t>
                </a:r>
                <a:r>
                  <a:rPr lang="en-US" altLang="en-US" sz="1600" i="0" dirty="0"/>
                  <a:t> </a:t>
                </a:r>
              </a:p>
            </p:txBody>
          </p:sp>
        </p:grp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493D5098-0F4C-4F56-95E9-D7899BCAF0E5}"/>
              </a:ext>
            </a:extLst>
          </p:cNvPr>
          <p:cNvGrpSpPr/>
          <p:nvPr/>
        </p:nvGrpSpPr>
        <p:grpSpPr>
          <a:xfrm>
            <a:off x="7429500" y="6178565"/>
            <a:ext cx="894797" cy="457245"/>
            <a:chOff x="7429500" y="6178565"/>
            <a:chExt cx="894797" cy="457245"/>
          </a:xfrm>
        </p:grpSpPr>
        <p:cxnSp>
          <p:nvCxnSpPr>
            <p:cNvPr id="821" name="Straight Connector 820">
              <a:extLst>
                <a:ext uri="{FF2B5EF4-FFF2-40B4-BE49-F238E27FC236}">
                  <a16:creationId xmlns:a16="http://schemas.microsoft.com/office/drawing/2014/main" id="{E05E225A-DCDE-4E06-9580-682EBE89B9C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446347" y="6178565"/>
              <a:ext cx="745380" cy="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223E2BDE-8DCA-423C-B7F3-CAB7E3D4D95C}"/>
                </a:ext>
              </a:extLst>
            </p:cNvPr>
            <p:cNvSpPr/>
            <p:nvPr/>
          </p:nvSpPr>
          <p:spPr>
            <a:xfrm>
              <a:off x="7429500" y="6235700"/>
              <a:ext cx="894797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CA" altLang="en-US" sz="2000" i="0" dirty="0"/>
                <a:t>4 × </a:t>
              </a:r>
              <a:r>
                <a:rPr lang="en-US" altLang="en-US" sz="2000" kern="0" baseline="30000" dirty="0"/>
                <a:t>n</a:t>
              </a:r>
              <a:r>
                <a:rPr lang="en-US" altLang="en-US" sz="2000" kern="0" dirty="0"/>
                <a:t>/</a:t>
              </a:r>
              <a:r>
                <a:rPr lang="en-US" altLang="en-US" sz="2000" kern="0" baseline="-25000" dirty="0"/>
                <a:t>4</a:t>
              </a:r>
              <a:r>
                <a:rPr lang="en-CA" altLang="en-US" sz="2000" i="0" dirty="0"/>
                <a:t> </a:t>
              </a:r>
              <a:endParaRPr lang="en-US" sz="2000" dirty="0"/>
            </a:p>
          </p:txBody>
        </p: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F7281CEF-3056-422B-85C4-DAD4AFA87B31}"/>
              </a:ext>
            </a:extLst>
          </p:cNvPr>
          <p:cNvGrpSpPr/>
          <p:nvPr/>
        </p:nvGrpSpPr>
        <p:grpSpPr>
          <a:xfrm>
            <a:off x="304800" y="5562600"/>
            <a:ext cx="8991600" cy="523220"/>
            <a:chOff x="304800" y="5562600"/>
            <a:chExt cx="8991600" cy="523220"/>
          </a:xfrm>
        </p:grpSpPr>
        <p:grpSp>
          <p:nvGrpSpPr>
            <p:cNvPr id="822" name="Group 821">
              <a:extLst>
                <a:ext uri="{FF2B5EF4-FFF2-40B4-BE49-F238E27FC236}">
                  <a16:creationId xmlns:a16="http://schemas.microsoft.com/office/drawing/2014/main" id="{E181D401-DBE9-43D4-9E46-334B6C1BD919}"/>
                </a:ext>
              </a:extLst>
            </p:cNvPr>
            <p:cNvGrpSpPr/>
            <p:nvPr/>
          </p:nvGrpSpPr>
          <p:grpSpPr>
            <a:xfrm>
              <a:off x="304800" y="5562600"/>
              <a:ext cx="1068439" cy="523220"/>
              <a:chOff x="-157115" y="2056249"/>
              <a:chExt cx="1068439" cy="523220"/>
            </a:xfrm>
          </p:grpSpPr>
          <p:sp>
            <p:nvSpPr>
              <p:cNvPr id="823" name="AutoShape 35">
                <a:extLst>
                  <a:ext uri="{FF2B5EF4-FFF2-40B4-BE49-F238E27FC236}">
                    <a16:creationId xmlns:a16="http://schemas.microsoft.com/office/drawing/2014/main" id="{011C4979-469B-4D52-A1EE-DCD95BFD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6834" y="2095747"/>
                <a:ext cx="855711" cy="448600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24" name="Rectangle 823">
                <a:extLst>
                  <a:ext uri="{FF2B5EF4-FFF2-40B4-BE49-F238E27FC236}">
                    <a16:creationId xmlns:a16="http://schemas.microsoft.com/office/drawing/2014/main" id="{B62A3525-BC14-4A87-9C85-21590D263C55}"/>
                  </a:ext>
                </a:extLst>
              </p:cNvPr>
              <p:cNvSpPr/>
              <p:nvPr/>
            </p:nvSpPr>
            <p:spPr>
              <a:xfrm>
                <a:off x="-157115" y="2056249"/>
                <a:ext cx="10684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400" i="0" dirty="0"/>
                  <a:t>Personal </a:t>
                </a:r>
                <a:br>
                  <a:rPr lang="en-US" altLang="en-US" sz="1400" i="0" dirty="0"/>
                </a:br>
                <a:r>
                  <a:rPr lang="en-US" altLang="en-US" sz="1400" i="0" dirty="0"/>
                  <a:t>time = </a:t>
                </a:r>
                <a:r>
                  <a:rPr lang="en-US" altLang="en-US" sz="1400" kern="0" baseline="30000" dirty="0"/>
                  <a:t>n</a:t>
                </a:r>
                <a:r>
                  <a:rPr lang="en-US" altLang="en-US" sz="1400" kern="0" dirty="0"/>
                  <a:t>/</a:t>
                </a:r>
                <a:r>
                  <a:rPr lang="en-US" altLang="en-US" sz="1400" kern="0" baseline="-25000" dirty="0"/>
                  <a:t>8</a:t>
                </a:r>
                <a:r>
                  <a:rPr lang="en-US" altLang="en-US" sz="1400" i="0" kern="0" dirty="0">
                    <a:sym typeface="MT Symbol"/>
                  </a:rPr>
                  <a:t>.</a:t>
                </a:r>
                <a:r>
                  <a:rPr lang="en-US" altLang="en-US" sz="1400" i="0" dirty="0"/>
                  <a:t> </a:t>
                </a:r>
              </a:p>
            </p:txBody>
          </p:sp>
        </p:grpSp>
        <p:grpSp>
          <p:nvGrpSpPr>
            <p:cNvPr id="825" name="Group 824">
              <a:extLst>
                <a:ext uri="{FF2B5EF4-FFF2-40B4-BE49-F238E27FC236}">
                  <a16:creationId xmlns:a16="http://schemas.microsoft.com/office/drawing/2014/main" id="{894AE50E-26E6-420C-B888-3C40E150DA8C}"/>
                </a:ext>
              </a:extLst>
            </p:cNvPr>
            <p:cNvGrpSpPr/>
            <p:nvPr/>
          </p:nvGrpSpPr>
          <p:grpSpPr>
            <a:xfrm>
              <a:off x="2131961" y="5562600"/>
              <a:ext cx="1068439" cy="523220"/>
              <a:chOff x="-157115" y="2056249"/>
              <a:chExt cx="1068439" cy="523220"/>
            </a:xfrm>
          </p:grpSpPr>
          <p:sp>
            <p:nvSpPr>
              <p:cNvPr id="826" name="AutoShape 35">
                <a:extLst>
                  <a:ext uri="{FF2B5EF4-FFF2-40B4-BE49-F238E27FC236}">
                    <a16:creationId xmlns:a16="http://schemas.microsoft.com/office/drawing/2014/main" id="{128DE9AD-C6FF-4466-86CF-1D57285A9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6834" y="2095747"/>
                <a:ext cx="855711" cy="448600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27" name="Rectangle 826">
                <a:extLst>
                  <a:ext uri="{FF2B5EF4-FFF2-40B4-BE49-F238E27FC236}">
                    <a16:creationId xmlns:a16="http://schemas.microsoft.com/office/drawing/2014/main" id="{E6D5EC3B-6A43-48BF-A616-FAAD583D468C}"/>
                  </a:ext>
                </a:extLst>
              </p:cNvPr>
              <p:cNvSpPr/>
              <p:nvPr/>
            </p:nvSpPr>
            <p:spPr>
              <a:xfrm>
                <a:off x="-157115" y="2056249"/>
                <a:ext cx="10684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400" i="0" dirty="0"/>
                  <a:t>Personal </a:t>
                </a:r>
                <a:br>
                  <a:rPr lang="en-US" altLang="en-US" sz="1400" i="0" dirty="0"/>
                </a:br>
                <a:r>
                  <a:rPr lang="en-US" altLang="en-US" sz="1400" i="0" dirty="0"/>
                  <a:t>time = </a:t>
                </a:r>
                <a:r>
                  <a:rPr lang="en-US" altLang="en-US" sz="1400" kern="0" baseline="30000" dirty="0"/>
                  <a:t>n</a:t>
                </a:r>
                <a:r>
                  <a:rPr lang="en-US" altLang="en-US" sz="1400" kern="0" dirty="0"/>
                  <a:t>/</a:t>
                </a:r>
                <a:r>
                  <a:rPr lang="en-US" altLang="en-US" sz="1400" kern="0" baseline="-25000" dirty="0"/>
                  <a:t>8</a:t>
                </a:r>
                <a:r>
                  <a:rPr lang="en-US" altLang="en-US" sz="1400" i="0" kern="0" dirty="0">
                    <a:sym typeface="MT Symbol"/>
                  </a:rPr>
                  <a:t>.</a:t>
                </a:r>
                <a:r>
                  <a:rPr lang="en-US" altLang="en-US" sz="1400" i="0" dirty="0"/>
                  <a:t> </a:t>
                </a:r>
              </a:p>
            </p:txBody>
          </p:sp>
        </p:grpSp>
        <p:grpSp>
          <p:nvGrpSpPr>
            <p:cNvPr id="828" name="Group 827">
              <a:extLst>
                <a:ext uri="{FF2B5EF4-FFF2-40B4-BE49-F238E27FC236}">
                  <a16:creationId xmlns:a16="http://schemas.microsoft.com/office/drawing/2014/main" id="{B8FCBD03-C737-412B-B63B-56C1B37519E8}"/>
                </a:ext>
              </a:extLst>
            </p:cNvPr>
            <p:cNvGrpSpPr/>
            <p:nvPr/>
          </p:nvGrpSpPr>
          <p:grpSpPr>
            <a:xfrm>
              <a:off x="2971800" y="5562600"/>
              <a:ext cx="1068439" cy="523220"/>
              <a:chOff x="-157115" y="2056249"/>
              <a:chExt cx="1068439" cy="523220"/>
            </a:xfrm>
          </p:grpSpPr>
          <p:sp>
            <p:nvSpPr>
              <p:cNvPr id="829" name="AutoShape 35">
                <a:extLst>
                  <a:ext uri="{FF2B5EF4-FFF2-40B4-BE49-F238E27FC236}">
                    <a16:creationId xmlns:a16="http://schemas.microsoft.com/office/drawing/2014/main" id="{A9F9C41B-3423-44F2-8F00-8E0BF6CFB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6834" y="2095747"/>
                <a:ext cx="855711" cy="448600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30" name="Rectangle 829">
                <a:extLst>
                  <a:ext uri="{FF2B5EF4-FFF2-40B4-BE49-F238E27FC236}">
                    <a16:creationId xmlns:a16="http://schemas.microsoft.com/office/drawing/2014/main" id="{9F36FBCA-402F-407C-B103-7D89662FB5E3}"/>
                  </a:ext>
                </a:extLst>
              </p:cNvPr>
              <p:cNvSpPr/>
              <p:nvPr/>
            </p:nvSpPr>
            <p:spPr>
              <a:xfrm>
                <a:off x="-157115" y="2056249"/>
                <a:ext cx="10684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400" i="0" dirty="0"/>
                  <a:t>Personal </a:t>
                </a:r>
                <a:br>
                  <a:rPr lang="en-US" altLang="en-US" sz="1400" i="0" dirty="0"/>
                </a:br>
                <a:r>
                  <a:rPr lang="en-US" altLang="en-US" sz="1400" i="0" dirty="0"/>
                  <a:t>time = </a:t>
                </a:r>
                <a:r>
                  <a:rPr lang="en-US" altLang="en-US" sz="1400" kern="0" baseline="30000" dirty="0"/>
                  <a:t>n</a:t>
                </a:r>
                <a:r>
                  <a:rPr lang="en-US" altLang="en-US" sz="1400" kern="0" dirty="0"/>
                  <a:t>/</a:t>
                </a:r>
                <a:r>
                  <a:rPr lang="en-US" altLang="en-US" sz="1400" kern="0" baseline="-25000" dirty="0"/>
                  <a:t>8</a:t>
                </a:r>
                <a:r>
                  <a:rPr lang="en-US" altLang="en-US" sz="1400" i="0" kern="0" dirty="0">
                    <a:sym typeface="MT Symbol"/>
                  </a:rPr>
                  <a:t>.</a:t>
                </a:r>
                <a:r>
                  <a:rPr lang="en-US" altLang="en-US" sz="1400" i="0" dirty="0"/>
                  <a:t> </a:t>
                </a:r>
              </a:p>
            </p:txBody>
          </p:sp>
        </p:grpSp>
        <p:grpSp>
          <p:nvGrpSpPr>
            <p:cNvPr id="831" name="Group 830">
              <a:extLst>
                <a:ext uri="{FF2B5EF4-FFF2-40B4-BE49-F238E27FC236}">
                  <a16:creationId xmlns:a16="http://schemas.microsoft.com/office/drawing/2014/main" id="{0FBE39A6-E293-4F18-B4F2-FECF1AF11986}"/>
                </a:ext>
              </a:extLst>
            </p:cNvPr>
            <p:cNvGrpSpPr/>
            <p:nvPr/>
          </p:nvGrpSpPr>
          <p:grpSpPr>
            <a:xfrm>
              <a:off x="3884561" y="5562600"/>
              <a:ext cx="1068439" cy="523220"/>
              <a:chOff x="-157115" y="2056249"/>
              <a:chExt cx="1068439" cy="523220"/>
            </a:xfrm>
          </p:grpSpPr>
          <p:sp>
            <p:nvSpPr>
              <p:cNvPr id="832" name="AutoShape 35">
                <a:extLst>
                  <a:ext uri="{FF2B5EF4-FFF2-40B4-BE49-F238E27FC236}">
                    <a16:creationId xmlns:a16="http://schemas.microsoft.com/office/drawing/2014/main" id="{22A3A770-6998-4CEC-A30D-9E0D38C75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6834" y="2095747"/>
                <a:ext cx="855711" cy="448600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33" name="Rectangle 832">
                <a:extLst>
                  <a:ext uri="{FF2B5EF4-FFF2-40B4-BE49-F238E27FC236}">
                    <a16:creationId xmlns:a16="http://schemas.microsoft.com/office/drawing/2014/main" id="{320C174A-370D-49E0-898F-7A2586E808C1}"/>
                  </a:ext>
                </a:extLst>
              </p:cNvPr>
              <p:cNvSpPr/>
              <p:nvPr/>
            </p:nvSpPr>
            <p:spPr>
              <a:xfrm>
                <a:off x="-157115" y="2056249"/>
                <a:ext cx="10684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400" i="0" dirty="0"/>
                  <a:t>Personal </a:t>
                </a:r>
                <a:br>
                  <a:rPr lang="en-US" altLang="en-US" sz="1400" i="0" dirty="0"/>
                </a:br>
                <a:r>
                  <a:rPr lang="en-US" altLang="en-US" sz="1400" i="0" dirty="0"/>
                  <a:t>time = </a:t>
                </a:r>
                <a:r>
                  <a:rPr lang="en-US" altLang="en-US" sz="1400" kern="0" baseline="30000" dirty="0"/>
                  <a:t>n</a:t>
                </a:r>
                <a:r>
                  <a:rPr lang="en-US" altLang="en-US" sz="1400" kern="0" dirty="0"/>
                  <a:t>/</a:t>
                </a:r>
                <a:r>
                  <a:rPr lang="en-US" altLang="en-US" sz="1400" kern="0" baseline="-25000" dirty="0"/>
                  <a:t>8</a:t>
                </a:r>
                <a:r>
                  <a:rPr lang="en-US" altLang="en-US" sz="1400" i="0" kern="0" dirty="0">
                    <a:sym typeface="MT Symbol"/>
                  </a:rPr>
                  <a:t>.</a:t>
                </a:r>
                <a:r>
                  <a:rPr lang="en-US" altLang="en-US" sz="1400" i="0" dirty="0"/>
                  <a:t> </a:t>
                </a:r>
              </a:p>
            </p:txBody>
          </p:sp>
        </p:grpSp>
        <p:grpSp>
          <p:nvGrpSpPr>
            <p:cNvPr id="834" name="Group 833">
              <a:extLst>
                <a:ext uri="{FF2B5EF4-FFF2-40B4-BE49-F238E27FC236}">
                  <a16:creationId xmlns:a16="http://schemas.microsoft.com/office/drawing/2014/main" id="{52961B2F-0532-45C3-8862-0B5B7B782FAB}"/>
                </a:ext>
              </a:extLst>
            </p:cNvPr>
            <p:cNvGrpSpPr/>
            <p:nvPr/>
          </p:nvGrpSpPr>
          <p:grpSpPr>
            <a:xfrm>
              <a:off x="4953000" y="5562600"/>
              <a:ext cx="1068439" cy="523220"/>
              <a:chOff x="-157115" y="2056249"/>
              <a:chExt cx="1068439" cy="523220"/>
            </a:xfrm>
          </p:grpSpPr>
          <p:sp>
            <p:nvSpPr>
              <p:cNvPr id="835" name="AutoShape 35">
                <a:extLst>
                  <a:ext uri="{FF2B5EF4-FFF2-40B4-BE49-F238E27FC236}">
                    <a16:creationId xmlns:a16="http://schemas.microsoft.com/office/drawing/2014/main" id="{7ACE06ED-87AA-42C1-B44C-0E7F70982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6834" y="2095747"/>
                <a:ext cx="855711" cy="448600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36" name="Rectangle 835">
                <a:extLst>
                  <a:ext uri="{FF2B5EF4-FFF2-40B4-BE49-F238E27FC236}">
                    <a16:creationId xmlns:a16="http://schemas.microsoft.com/office/drawing/2014/main" id="{BE12AE58-A057-4709-9209-F34D0BDE1552}"/>
                  </a:ext>
                </a:extLst>
              </p:cNvPr>
              <p:cNvSpPr/>
              <p:nvPr/>
            </p:nvSpPr>
            <p:spPr>
              <a:xfrm>
                <a:off x="-157115" y="2056249"/>
                <a:ext cx="10684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400" i="0" dirty="0"/>
                  <a:t>Personal </a:t>
                </a:r>
                <a:br>
                  <a:rPr lang="en-US" altLang="en-US" sz="1400" i="0" dirty="0"/>
                </a:br>
                <a:r>
                  <a:rPr lang="en-US" altLang="en-US" sz="1400" i="0" dirty="0"/>
                  <a:t>time = </a:t>
                </a:r>
                <a:r>
                  <a:rPr lang="en-US" altLang="en-US" sz="1400" kern="0" baseline="30000" dirty="0"/>
                  <a:t>n</a:t>
                </a:r>
                <a:r>
                  <a:rPr lang="en-US" altLang="en-US" sz="1400" kern="0" dirty="0"/>
                  <a:t>/</a:t>
                </a:r>
                <a:r>
                  <a:rPr lang="en-US" altLang="en-US" sz="1400" kern="0" baseline="-25000" dirty="0"/>
                  <a:t>8</a:t>
                </a:r>
                <a:r>
                  <a:rPr lang="en-US" altLang="en-US" sz="1400" i="0" kern="0" dirty="0">
                    <a:sym typeface="MT Symbol"/>
                  </a:rPr>
                  <a:t>.</a:t>
                </a:r>
                <a:r>
                  <a:rPr lang="en-US" altLang="en-US" sz="1400" i="0" dirty="0"/>
                  <a:t> </a:t>
                </a:r>
              </a:p>
            </p:txBody>
          </p:sp>
        </p:grpSp>
        <p:grpSp>
          <p:nvGrpSpPr>
            <p:cNvPr id="837" name="Group 836">
              <a:extLst>
                <a:ext uri="{FF2B5EF4-FFF2-40B4-BE49-F238E27FC236}">
                  <a16:creationId xmlns:a16="http://schemas.microsoft.com/office/drawing/2014/main" id="{540ECA06-9A00-40E4-AFCA-E7403299B47B}"/>
                </a:ext>
              </a:extLst>
            </p:cNvPr>
            <p:cNvGrpSpPr/>
            <p:nvPr/>
          </p:nvGrpSpPr>
          <p:grpSpPr>
            <a:xfrm>
              <a:off x="6629400" y="5562600"/>
              <a:ext cx="1068439" cy="523220"/>
              <a:chOff x="-157115" y="2056249"/>
              <a:chExt cx="1068439" cy="523220"/>
            </a:xfrm>
          </p:grpSpPr>
          <p:sp>
            <p:nvSpPr>
              <p:cNvPr id="838" name="AutoShape 35">
                <a:extLst>
                  <a:ext uri="{FF2B5EF4-FFF2-40B4-BE49-F238E27FC236}">
                    <a16:creationId xmlns:a16="http://schemas.microsoft.com/office/drawing/2014/main" id="{507D7254-F22A-48AE-8535-954D54C30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6834" y="2095747"/>
                <a:ext cx="855711" cy="448600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39" name="Rectangle 838">
                <a:extLst>
                  <a:ext uri="{FF2B5EF4-FFF2-40B4-BE49-F238E27FC236}">
                    <a16:creationId xmlns:a16="http://schemas.microsoft.com/office/drawing/2014/main" id="{ADDE9B82-951D-47DD-B226-7CCF76398204}"/>
                  </a:ext>
                </a:extLst>
              </p:cNvPr>
              <p:cNvSpPr/>
              <p:nvPr/>
            </p:nvSpPr>
            <p:spPr>
              <a:xfrm>
                <a:off x="-157115" y="2056249"/>
                <a:ext cx="10684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400" i="0" dirty="0"/>
                  <a:t>Personal </a:t>
                </a:r>
                <a:br>
                  <a:rPr lang="en-US" altLang="en-US" sz="1400" i="0" dirty="0"/>
                </a:br>
                <a:r>
                  <a:rPr lang="en-US" altLang="en-US" sz="1400" i="0" dirty="0"/>
                  <a:t>time = </a:t>
                </a:r>
                <a:r>
                  <a:rPr lang="en-US" altLang="en-US" sz="1400" kern="0" baseline="30000" dirty="0"/>
                  <a:t>n</a:t>
                </a:r>
                <a:r>
                  <a:rPr lang="en-US" altLang="en-US" sz="1400" kern="0" dirty="0"/>
                  <a:t>/</a:t>
                </a:r>
                <a:r>
                  <a:rPr lang="en-US" altLang="en-US" sz="1400" kern="0" baseline="-25000" dirty="0"/>
                  <a:t>8</a:t>
                </a:r>
                <a:r>
                  <a:rPr lang="en-US" altLang="en-US" sz="1400" i="0" kern="0" dirty="0">
                    <a:sym typeface="MT Symbol"/>
                  </a:rPr>
                  <a:t>.</a:t>
                </a:r>
                <a:r>
                  <a:rPr lang="en-US" altLang="en-US" sz="1400" i="0" dirty="0"/>
                  <a:t> </a:t>
                </a:r>
              </a:p>
            </p:txBody>
          </p:sp>
        </p:grpSp>
        <p:grpSp>
          <p:nvGrpSpPr>
            <p:cNvPr id="840" name="Group 839">
              <a:extLst>
                <a:ext uri="{FF2B5EF4-FFF2-40B4-BE49-F238E27FC236}">
                  <a16:creationId xmlns:a16="http://schemas.microsoft.com/office/drawing/2014/main" id="{FBB2A953-37A3-4E57-8A5F-8313EAE21889}"/>
                </a:ext>
              </a:extLst>
            </p:cNvPr>
            <p:cNvGrpSpPr/>
            <p:nvPr/>
          </p:nvGrpSpPr>
          <p:grpSpPr>
            <a:xfrm>
              <a:off x="7391400" y="5562600"/>
              <a:ext cx="1068439" cy="523220"/>
              <a:chOff x="-157115" y="2056249"/>
              <a:chExt cx="1068439" cy="523220"/>
            </a:xfrm>
          </p:grpSpPr>
          <p:sp>
            <p:nvSpPr>
              <p:cNvPr id="841" name="AutoShape 35">
                <a:extLst>
                  <a:ext uri="{FF2B5EF4-FFF2-40B4-BE49-F238E27FC236}">
                    <a16:creationId xmlns:a16="http://schemas.microsoft.com/office/drawing/2014/main" id="{2B7AFF52-8C62-4894-8DEF-5560D70F1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6834" y="2095747"/>
                <a:ext cx="855711" cy="448600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42" name="Rectangle 841">
                <a:extLst>
                  <a:ext uri="{FF2B5EF4-FFF2-40B4-BE49-F238E27FC236}">
                    <a16:creationId xmlns:a16="http://schemas.microsoft.com/office/drawing/2014/main" id="{DF672334-F403-4498-BE65-0765C9E99801}"/>
                  </a:ext>
                </a:extLst>
              </p:cNvPr>
              <p:cNvSpPr/>
              <p:nvPr/>
            </p:nvSpPr>
            <p:spPr>
              <a:xfrm>
                <a:off x="-157115" y="2056249"/>
                <a:ext cx="10684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400" i="0" dirty="0"/>
                  <a:t>Personal </a:t>
                </a:r>
                <a:br>
                  <a:rPr lang="en-US" altLang="en-US" sz="1400" i="0" dirty="0"/>
                </a:br>
                <a:r>
                  <a:rPr lang="en-US" altLang="en-US" sz="1400" i="0" dirty="0"/>
                  <a:t>time = </a:t>
                </a:r>
                <a:r>
                  <a:rPr lang="en-US" altLang="en-US" sz="1400" kern="0" baseline="30000" dirty="0"/>
                  <a:t>n</a:t>
                </a:r>
                <a:r>
                  <a:rPr lang="en-US" altLang="en-US" sz="1400" kern="0" dirty="0"/>
                  <a:t>/</a:t>
                </a:r>
                <a:r>
                  <a:rPr lang="en-US" altLang="en-US" sz="1400" kern="0" baseline="-25000" dirty="0"/>
                  <a:t>8</a:t>
                </a:r>
                <a:r>
                  <a:rPr lang="en-US" altLang="en-US" sz="1400" i="0" kern="0" dirty="0">
                    <a:sym typeface="MT Symbol"/>
                  </a:rPr>
                  <a:t>.</a:t>
                </a:r>
                <a:r>
                  <a:rPr lang="en-US" altLang="en-US" sz="1400" i="0" dirty="0"/>
                  <a:t> </a:t>
                </a:r>
              </a:p>
            </p:txBody>
          </p:sp>
        </p:grpSp>
        <p:grpSp>
          <p:nvGrpSpPr>
            <p:cNvPr id="843" name="Group 842">
              <a:extLst>
                <a:ext uri="{FF2B5EF4-FFF2-40B4-BE49-F238E27FC236}">
                  <a16:creationId xmlns:a16="http://schemas.microsoft.com/office/drawing/2014/main" id="{D096FAB6-F328-4BD1-8FEC-EFF614577455}"/>
                </a:ext>
              </a:extLst>
            </p:cNvPr>
            <p:cNvGrpSpPr/>
            <p:nvPr/>
          </p:nvGrpSpPr>
          <p:grpSpPr>
            <a:xfrm>
              <a:off x="8227961" y="5562600"/>
              <a:ext cx="1068439" cy="523220"/>
              <a:chOff x="-157115" y="2056249"/>
              <a:chExt cx="1068439" cy="523220"/>
            </a:xfrm>
          </p:grpSpPr>
          <p:sp>
            <p:nvSpPr>
              <p:cNvPr id="844" name="AutoShape 35">
                <a:extLst>
                  <a:ext uri="{FF2B5EF4-FFF2-40B4-BE49-F238E27FC236}">
                    <a16:creationId xmlns:a16="http://schemas.microsoft.com/office/drawing/2014/main" id="{43377579-DE57-40B8-8F53-F5DCCCF68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-56834" y="2095747"/>
                <a:ext cx="855711" cy="448600"/>
              </a:xfrm>
              <a:prstGeom prst="wedgeRoundRectCallout">
                <a:avLst>
                  <a:gd name="adj1" fmla="val -43582"/>
                  <a:gd name="adj2" fmla="val -68810"/>
                  <a:gd name="adj3" fmla="val 16667"/>
                </a:avLst>
              </a:prstGeom>
              <a:solidFill>
                <a:schemeClr val="accent2"/>
              </a:solidFill>
              <a:ln w="22225">
                <a:solidFill>
                  <a:schemeClr val="accent2"/>
                </a:solidFill>
                <a:miter lim="800000"/>
                <a:headEnd/>
                <a:tailEnd/>
              </a:ln>
            </p:spPr>
            <p:txBody>
              <a:bodyPr tIns="0" bIns="0"/>
              <a:lstStyle>
                <a:lvl1pPr algn="l"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algn="l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algn="l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algn="l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algn="l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ts val="0"/>
                  </a:spcBef>
                  <a:buNone/>
                </a:pPr>
                <a:endParaRPr lang="en-US" altLang="en-US" sz="1800" i="0" dirty="0"/>
              </a:p>
            </p:txBody>
          </p:sp>
          <p:sp>
            <p:nvSpPr>
              <p:cNvPr id="845" name="Rectangle 844">
                <a:extLst>
                  <a:ext uri="{FF2B5EF4-FFF2-40B4-BE49-F238E27FC236}">
                    <a16:creationId xmlns:a16="http://schemas.microsoft.com/office/drawing/2014/main" id="{D9320905-2677-4608-AFA6-133D03FFD677}"/>
                  </a:ext>
                </a:extLst>
              </p:cNvPr>
              <p:cNvSpPr/>
              <p:nvPr/>
            </p:nvSpPr>
            <p:spPr>
              <a:xfrm>
                <a:off x="-157115" y="2056249"/>
                <a:ext cx="1068439" cy="523220"/>
              </a:xfrm>
              <a:prstGeom prst="rect">
                <a:avLst/>
              </a:prstGeom>
            </p:spPr>
            <p:txBody>
              <a:bodyPr wrap="square">
                <a:spAutoFit/>
              </a:bodyPr>
              <a:lstStyle/>
              <a:p>
                <a:pPr algn="ctr" eaLnBrk="1" hangingPunct="1">
                  <a:spcBef>
                    <a:spcPts val="0"/>
                  </a:spcBef>
                  <a:buNone/>
                </a:pPr>
                <a:r>
                  <a:rPr lang="en-US" altLang="en-US" sz="1400" i="0" dirty="0"/>
                  <a:t>Personal </a:t>
                </a:r>
                <a:br>
                  <a:rPr lang="en-US" altLang="en-US" sz="1400" i="0" dirty="0"/>
                </a:br>
                <a:r>
                  <a:rPr lang="en-US" altLang="en-US" sz="1400" i="0" dirty="0"/>
                  <a:t>time = </a:t>
                </a:r>
                <a:r>
                  <a:rPr lang="en-US" altLang="en-US" sz="1400" kern="0" baseline="30000" dirty="0"/>
                  <a:t>n</a:t>
                </a:r>
                <a:r>
                  <a:rPr lang="en-US" altLang="en-US" sz="1400" kern="0" dirty="0"/>
                  <a:t>/</a:t>
                </a:r>
                <a:r>
                  <a:rPr lang="en-US" altLang="en-US" sz="1400" kern="0" baseline="-25000" dirty="0"/>
                  <a:t>8</a:t>
                </a:r>
                <a:r>
                  <a:rPr lang="en-US" altLang="en-US" sz="1400" i="0" kern="0" dirty="0">
                    <a:sym typeface="MT Symbol"/>
                  </a:rPr>
                  <a:t>.</a:t>
                </a:r>
                <a:r>
                  <a:rPr lang="en-US" altLang="en-US" sz="1400" i="0" dirty="0"/>
                  <a:t> </a:t>
                </a:r>
              </a:p>
            </p:txBody>
          </p:sp>
        </p:grpSp>
      </p:grpSp>
      <p:grpSp>
        <p:nvGrpSpPr>
          <p:cNvPr id="846" name="Group 845">
            <a:extLst>
              <a:ext uri="{FF2B5EF4-FFF2-40B4-BE49-F238E27FC236}">
                <a16:creationId xmlns:a16="http://schemas.microsoft.com/office/drawing/2014/main" id="{A1CA16D1-1671-4A47-99EA-8CAB09A33413}"/>
              </a:ext>
            </a:extLst>
          </p:cNvPr>
          <p:cNvGrpSpPr/>
          <p:nvPr/>
        </p:nvGrpSpPr>
        <p:grpSpPr>
          <a:xfrm>
            <a:off x="7454533" y="6451600"/>
            <a:ext cx="825867" cy="426467"/>
            <a:chOff x="7378700" y="6178565"/>
            <a:chExt cx="825867" cy="426467"/>
          </a:xfrm>
        </p:grpSpPr>
        <p:cxnSp>
          <p:nvCxnSpPr>
            <p:cNvPr id="847" name="Straight Connector 846">
              <a:extLst>
                <a:ext uri="{FF2B5EF4-FFF2-40B4-BE49-F238E27FC236}">
                  <a16:creationId xmlns:a16="http://schemas.microsoft.com/office/drawing/2014/main" id="{2E84A633-9075-4408-8BFE-76EAE7AE3353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446347" y="6178565"/>
              <a:ext cx="745380" cy="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848" name="Rectangle 847">
              <a:extLst>
                <a:ext uri="{FF2B5EF4-FFF2-40B4-BE49-F238E27FC236}">
                  <a16:creationId xmlns:a16="http://schemas.microsoft.com/office/drawing/2014/main" id="{34D2C1C8-98FB-48B6-B319-E8E7074D6738}"/>
                </a:ext>
              </a:extLst>
            </p:cNvPr>
            <p:cNvSpPr/>
            <p:nvPr/>
          </p:nvSpPr>
          <p:spPr>
            <a:xfrm>
              <a:off x="7378700" y="6235700"/>
              <a:ext cx="825867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CA" altLang="en-US" sz="1800" i="0" dirty="0"/>
                <a:t>8 × </a:t>
              </a:r>
              <a:r>
                <a:rPr lang="en-US" altLang="en-US" sz="1800" kern="0" baseline="30000" dirty="0"/>
                <a:t>n</a:t>
              </a:r>
              <a:r>
                <a:rPr lang="en-US" altLang="en-US" sz="1800" kern="0" dirty="0"/>
                <a:t>/</a:t>
              </a:r>
              <a:r>
                <a:rPr lang="en-US" altLang="en-US" sz="1800" kern="0" baseline="-25000" dirty="0"/>
                <a:t>8</a:t>
              </a:r>
              <a:r>
                <a:rPr lang="en-CA" altLang="en-US" sz="1800" i="0" dirty="0"/>
                <a:t> </a:t>
              </a:r>
              <a:endParaRPr lang="en-US" sz="1800" dirty="0"/>
            </a:p>
          </p:txBody>
        </p:sp>
      </p:grpSp>
      <p:sp>
        <p:nvSpPr>
          <p:cNvPr id="849" name="AutoShape 8">
            <a:extLst>
              <a:ext uri="{FF2B5EF4-FFF2-40B4-BE49-F238E27FC236}">
                <a16:creationId xmlns:a16="http://schemas.microsoft.com/office/drawing/2014/main" id="{63B63C16-FDBF-42C7-AC13-CAB79FB735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16683" y="914399"/>
            <a:ext cx="3442075" cy="1699018"/>
          </a:xfrm>
          <a:prstGeom prst="wedgeRectCallout">
            <a:avLst>
              <a:gd name="adj1" fmla="val 58919"/>
              <a:gd name="adj2" fmla="val -23005"/>
            </a:avLst>
          </a:prstGeom>
          <a:solidFill>
            <a:srgbClr val="CC00CC"/>
          </a:solidFill>
          <a:ln w="38100">
            <a:solidFill>
              <a:srgbClr val="CC00FF"/>
            </a:solidFill>
            <a:miter lim="800000"/>
            <a:headEnd/>
            <a:tailEnd/>
          </a:ln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400" i="0" dirty="0"/>
              <a:t>Time of each level = </a:t>
            </a:r>
            <a:r>
              <a:rPr lang="en-CA" altLang="en-US" sz="2400" dirty="0"/>
              <a:t>n</a:t>
            </a:r>
            <a:r>
              <a:rPr lang="en-CA" altLang="en-US" sz="2400" i="0" dirty="0"/>
              <a:t>.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400" i="0" dirty="0"/>
              <a:t># level of levels =            .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400" dirty="0"/>
              <a:t>T(n) </a:t>
            </a:r>
          </a:p>
          <a:p>
            <a:pPr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400" dirty="0"/>
              <a:t>        </a:t>
            </a:r>
            <a:r>
              <a:rPr lang="en-US" altLang="en-US" sz="2400" kern="0" dirty="0">
                <a:sym typeface="MT Symbol"/>
              </a:rPr>
              <a:t>=     </a:t>
            </a:r>
            <a:r>
              <a:rPr lang="en-CA" altLang="en-US" sz="2400" dirty="0"/>
              <a:t>log(n) × n  .</a:t>
            </a:r>
            <a:endParaRPr lang="en-US" altLang="en-US" sz="2400" dirty="0"/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52D04830-0216-44F9-AA68-91D695AFC357}"/>
              </a:ext>
            </a:extLst>
          </p:cNvPr>
          <p:cNvSpPr/>
          <p:nvPr/>
        </p:nvSpPr>
        <p:spPr>
          <a:xfrm>
            <a:off x="5692925" y="1290935"/>
            <a:ext cx="93647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CA" altLang="en-US" sz="2400" dirty="0"/>
              <a:t>log(n)</a:t>
            </a:r>
            <a:endParaRPr lang="en-US" sz="2400" dirty="0"/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8F0B8109-57C5-4F0F-9FC3-AFEDBB3AB57D}"/>
              </a:ext>
            </a:extLst>
          </p:cNvPr>
          <p:cNvSpPr/>
          <p:nvPr/>
        </p:nvSpPr>
        <p:spPr>
          <a:xfrm>
            <a:off x="4323617" y="2019300"/>
            <a:ext cx="184858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altLang="en-US" sz="2400" kern="0" dirty="0">
                <a:sym typeface="MT Symbol"/>
              </a:rPr>
              <a:t>θ(                 </a:t>
            </a:r>
            <a:r>
              <a:rPr lang="en-CA" altLang="en-US" sz="2400" dirty="0"/>
              <a:t>)</a:t>
            </a:r>
            <a:endParaRPr lang="en-US" sz="2400" dirty="0"/>
          </a:p>
        </p:txBody>
      </p:sp>
      <p:sp>
        <p:nvSpPr>
          <p:cNvPr id="850" name="Rectangle 849">
            <a:extLst>
              <a:ext uri="{FF2B5EF4-FFF2-40B4-BE49-F238E27FC236}">
                <a16:creationId xmlns:a16="http://schemas.microsoft.com/office/drawing/2014/main" id="{3EF58822-DF47-4A64-B59E-07FEA9B42601}"/>
              </a:ext>
            </a:extLst>
          </p:cNvPr>
          <p:cNvSpPr/>
          <p:nvPr/>
        </p:nvSpPr>
        <p:spPr>
          <a:xfrm>
            <a:off x="1384300" y="1066800"/>
            <a:ext cx="770831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eaLnBrk="1" hangingPunct="1">
              <a:spcBef>
                <a:spcPts val="0"/>
              </a:spcBef>
              <a:buNone/>
            </a:pPr>
            <a:r>
              <a:rPr lang="en-US" altLang="en-US" sz="2400" kern="0" dirty="0">
                <a:sym typeface="MT Symbol"/>
              </a:rPr>
              <a:t>θ(   )</a:t>
            </a:r>
            <a:endParaRPr lang="en-US" altLang="en-US" sz="2400" i="0" dirty="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F5BC5261-05B6-4D9F-84FC-AB97650CACCC}"/>
              </a:ext>
            </a:extLst>
          </p:cNvPr>
          <p:cNvSpPr/>
          <p:nvPr/>
        </p:nvSpPr>
        <p:spPr bwMode="auto">
          <a:xfrm>
            <a:off x="267527" y="1485361"/>
            <a:ext cx="8781678" cy="1715040"/>
          </a:xfrm>
          <a:prstGeom prst="ellipse">
            <a:avLst/>
          </a:prstGeom>
          <a:noFill/>
          <a:ln w="25400" cap="flat" cmpd="sng" algn="ctr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851" name="Oval 850">
            <a:extLst>
              <a:ext uri="{FF2B5EF4-FFF2-40B4-BE49-F238E27FC236}">
                <a16:creationId xmlns:a16="http://schemas.microsoft.com/office/drawing/2014/main" id="{59F5708B-B146-4442-8118-644DAB671B12}"/>
              </a:ext>
            </a:extLst>
          </p:cNvPr>
          <p:cNvSpPr/>
          <p:nvPr/>
        </p:nvSpPr>
        <p:spPr bwMode="auto">
          <a:xfrm>
            <a:off x="381000" y="3136360"/>
            <a:ext cx="8781678" cy="1715040"/>
          </a:xfrm>
          <a:prstGeom prst="ellipse">
            <a:avLst/>
          </a:prstGeom>
          <a:noFill/>
          <a:ln w="25400" cap="flat" cmpd="sng" algn="ctr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852" name="Oval 851">
            <a:extLst>
              <a:ext uri="{FF2B5EF4-FFF2-40B4-BE49-F238E27FC236}">
                <a16:creationId xmlns:a16="http://schemas.microsoft.com/office/drawing/2014/main" id="{E9ADB19F-2CAB-44A1-82E4-875F784E7FFD}"/>
              </a:ext>
            </a:extLst>
          </p:cNvPr>
          <p:cNvSpPr/>
          <p:nvPr/>
        </p:nvSpPr>
        <p:spPr bwMode="auto">
          <a:xfrm>
            <a:off x="381000" y="4838160"/>
            <a:ext cx="8781678" cy="1715040"/>
          </a:xfrm>
          <a:prstGeom prst="ellipse">
            <a:avLst/>
          </a:prstGeom>
          <a:noFill/>
          <a:ln w="25400" cap="flat" cmpd="sng" algn="ctr">
            <a:solidFill>
              <a:srgbClr val="CC00CC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853" name="Rectangle 5">
            <a:extLst>
              <a:ext uri="{FF2B5EF4-FFF2-40B4-BE49-F238E27FC236}">
                <a16:creationId xmlns:a16="http://schemas.microsoft.com/office/drawing/2014/main" id="{0D852D95-EA27-4C3D-9F85-1F805405D8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38600" y="1684635"/>
            <a:ext cx="2312860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= 2</a:t>
            </a:r>
            <a:r>
              <a:rPr lang="en-US" altLang="en-US" sz="2400" dirty="0"/>
              <a:t>T</a:t>
            </a:r>
            <a:r>
              <a:rPr lang="en-US" altLang="en-US" sz="2400" i="0" dirty="0"/>
              <a:t>(</a:t>
            </a:r>
            <a:r>
              <a:rPr lang="en-US" altLang="en-US" sz="2400" dirty="0"/>
              <a:t>n</a:t>
            </a:r>
            <a:r>
              <a:rPr lang="en-US" altLang="en-US" sz="2400" i="0" dirty="0"/>
              <a:t>/2) + </a:t>
            </a:r>
            <a:r>
              <a:rPr lang="en-US" altLang="en-US" sz="2400" i="0" dirty="0">
                <a:latin typeface="Symbol" pitchFamily="18" charset="2"/>
              </a:rPr>
              <a:t>Q</a:t>
            </a:r>
            <a:r>
              <a:rPr lang="en-US" altLang="en-US" sz="2400" i="0" dirty="0"/>
              <a:t>(</a:t>
            </a:r>
            <a:r>
              <a:rPr lang="en-US" altLang="en-US" sz="2400" dirty="0"/>
              <a:t>n</a:t>
            </a:r>
            <a:r>
              <a:rPr lang="en-US" altLang="en-US" sz="2400" i="0" dirty="0"/>
              <a:t>)</a:t>
            </a:r>
          </a:p>
        </p:txBody>
      </p:sp>
    </p:spTree>
    <p:extLst>
      <p:ext uri="{BB962C8B-B14F-4D97-AF65-F5344CB8AC3E}">
        <p14:creationId xmlns:p14="http://schemas.microsoft.com/office/powerpoint/2010/main" val="328376933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7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7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1" presetID="1" presetClass="exit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3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7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7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7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7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8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8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8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8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8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8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8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8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8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84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8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84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8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849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8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849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8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8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8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8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8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87" grpId="0" animBg="1"/>
      <p:bldP spid="792" grpId="0"/>
      <p:bldP spid="792" grpId="1"/>
      <p:bldP spid="793" grpId="0"/>
      <p:bldP spid="799" grpId="0" animBg="1"/>
      <p:bldP spid="849" grpId="0" animBg="1"/>
      <p:bldP spid="13" grpId="0"/>
      <p:bldP spid="15" grpId="0"/>
      <p:bldP spid="850" grpId="1"/>
      <p:bldP spid="16" grpId="0" animBg="1"/>
      <p:bldP spid="16" grpId="1" animBg="1"/>
      <p:bldP spid="851" grpId="0" animBg="1"/>
      <p:bldP spid="851" grpId="1" animBg="1"/>
      <p:bldP spid="852" grpId="0" animBg="1"/>
      <p:bldP spid="852" grpId="1" animBg="1"/>
      <p:bldP spid="853" grpId="0" autoUpdateAnimBg="0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/>
          <p:cNvSpPr>
            <a:spLocks noGrp="1" noChangeArrowheads="1"/>
          </p:cNvSpPr>
          <p:nvPr>
            <p:ph type="title"/>
          </p:nvPr>
        </p:nvSpPr>
        <p:spPr>
          <a:xfrm>
            <a:off x="3810000" y="-228600"/>
            <a:ext cx="4749800" cy="1143000"/>
          </a:xfrm>
        </p:spPr>
        <p:txBody>
          <a:bodyPr/>
          <a:lstStyle/>
          <a:p>
            <a:pPr eaLnBrk="1" hangingPunct="1"/>
            <a:r>
              <a:rPr lang="en-CA" altLang="en-US" sz="3600" i="1" dirty="0">
                <a:solidFill>
                  <a:schemeClr val="tx1"/>
                </a:solidFill>
              </a:rPr>
              <a:t>T</a:t>
            </a:r>
            <a:r>
              <a:rPr lang="en-CA" altLang="en-US" sz="3600" dirty="0">
                <a:solidFill>
                  <a:schemeClr val="tx1"/>
                </a:solidFill>
              </a:rPr>
              <a:t>(</a:t>
            </a:r>
            <a:r>
              <a:rPr lang="en-CA" altLang="en-US" sz="3600" i="1" dirty="0">
                <a:solidFill>
                  <a:schemeClr val="tx1"/>
                </a:solidFill>
              </a:rPr>
              <a:t>n</a:t>
            </a:r>
            <a:r>
              <a:rPr lang="en-CA" altLang="en-US" sz="3600" dirty="0">
                <a:solidFill>
                  <a:schemeClr val="tx1"/>
                </a:solidFill>
              </a:rPr>
              <a:t>) =</a:t>
            </a:r>
            <a:r>
              <a:rPr lang="en-US" altLang="en-US" sz="3600" dirty="0">
                <a:solidFill>
                  <a:schemeClr val="tx1"/>
                </a:solidFill>
              </a:rPr>
              <a:t> </a:t>
            </a:r>
            <a:r>
              <a:rPr lang="en-US" altLang="en-US" sz="3600" i="1" dirty="0">
                <a:solidFill>
                  <a:schemeClr val="tx1"/>
                </a:solidFill>
              </a:rPr>
              <a:t>2T(n/2) + </a:t>
            </a:r>
            <a:r>
              <a:rPr lang="en-US" altLang="en-US" sz="3600" i="1" dirty="0">
                <a:solidFill>
                  <a:schemeClr val="tx1"/>
                </a:solidFill>
                <a:latin typeface="Symbol" pitchFamily="18" charset="2"/>
              </a:rPr>
              <a:t>Q</a:t>
            </a:r>
            <a:r>
              <a:rPr lang="en-US" altLang="en-US" sz="3600" i="1" dirty="0">
                <a:solidFill>
                  <a:schemeClr val="tx1"/>
                </a:solidFill>
              </a:rPr>
              <a:t>(n)</a:t>
            </a:r>
            <a:endParaRPr lang="en-CA" altLang="en-US" sz="3600" i="1" dirty="0">
              <a:solidFill>
                <a:schemeClr val="tx1"/>
              </a:solidFill>
            </a:endParaRPr>
          </a:p>
        </p:txBody>
      </p:sp>
      <p:graphicFrame>
        <p:nvGraphicFramePr>
          <p:cNvPr id="56627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9325665"/>
              </p:ext>
            </p:extLst>
          </p:nvPr>
        </p:nvGraphicFramePr>
        <p:xfrm>
          <a:off x="76200" y="12319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1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CA" sz="2000" i="0" dirty="0"/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CA" sz="2000" i="0" dirty="0"/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1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1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36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1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9" name="Group 8">
            <a:extLst>
              <a:ext uri="{FF2B5EF4-FFF2-40B4-BE49-F238E27FC236}">
                <a16:creationId xmlns:a16="http://schemas.microsoft.com/office/drawing/2014/main" id="{29F9E10E-66C1-4A43-888F-187F185A9275}"/>
              </a:ext>
            </a:extLst>
          </p:cNvPr>
          <p:cNvGrpSpPr/>
          <p:nvPr/>
        </p:nvGrpSpPr>
        <p:grpSpPr>
          <a:xfrm>
            <a:off x="1282700" y="2741613"/>
            <a:ext cx="1308100" cy="2820987"/>
            <a:chOff x="1282700" y="2741613"/>
            <a:chExt cx="1308100" cy="2820987"/>
          </a:xfrm>
        </p:grpSpPr>
        <p:grpSp>
          <p:nvGrpSpPr>
            <p:cNvPr id="202820" name="Group 68"/>
            <p:cNvGrpSpPr>
              <a:grpSpLocks/>
            </p:cNvGrpSpPr>
            <p:nvPr/>
          </p:nvGrpSpPr>
          <p:grpSpPr bwMode="auto">
            <a:xfrm>
              <a:off x="1419225" y="3148013"/>
              <a:ext cx="1031875" cy="168275"/>
              <a:chOff x="260" y="1787"/>
              <a:chExt cx="942" cy="147"/>
            </a:xfrm>
          </p:grpSpPr>
          <p:sp>
            <p:nvSpPr>
              <p:cNvPr id="202886" name="Oval 69"/>
              <p:cNvSpPr>
                <a:spLocks noChangeArrowheads="1"/>
              </p:cNvSpPr>
              <p:nvPr/>
            </p:nvSpPr>
            <p:spPr bwMode="auto">
              <a:xfrm>
                <a:off x="805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7" name="Oval 70"/>
              <p:cNvSpPr>
                <a:spLocks noChangeArrowheads="1"/>
              </p:cNvSpPr>
              <p:nvPr/>
            </p:nvSpPr>
            <p:spPr bwMode="auto">
              <a:xfrm>
                <a:off x="533" y="1792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202888" name="Oval 71"/>
              <p:cNvSpPr>
                <a:spLocks noChangeArrowheads="1"/>
              </p:cNvSpPr>
              <p:nvPr/>
            </p:nvSpPr>
            <p:spPr bwMode="auto">
              <a:xfrm>
                <a:off x="1100" y="1787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9" name="Oval 72"/>
              <p:cNvSpPr>
                <a:spLocks noChangeArrowheads="1"/>
              </p:cNvSpPr>
              <p:nvPr/>
            </p:nvSpPr>
            <p:spPr bwMode="auto">
              <a:xfrm>
                <a:off x="260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02821" name="Oval 73"/>
            <p:cNvSpPr>
              <a:spLocks noChangeArrowheads="1"/>
            </p:cNvSpPr>
            <p:nvPr/>
          </p:nvSpPr>
          <p:spPr bwMode="auto">
            <a:xfrm>
              <a:off x="1868488" y="2741613"/>
              <a:ext cx="112712" cy="161925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grpSp>
          <p:nvGrpSpPr>
            <p:cNvPr id="202822" name="Group 74"/>
            <p:cNvGrpSpPr>
              <a:grpSpLocks/>
            </p:cNvGrpSpPr>
            <p:nvPr/>
          </p:nvGrpSpPr>
          <p:grpSpPr bwMode="auto">
            <a:xfrm>
              <a:off x="1316038" y="4583113"/>
              <a:ext cx="1235075" cy="90487"/>
              <a:chOff x="530" y="1115"/>
              <a:chExt cx="3575" cy="182"/>
            </a:xfrm>
          </p:grpSpPr>
          <p:sp>
            <p:nvSpPr>
              <p:cNvPr id="202869" name="Oval 75"/>
              <p:cNvSpPr>
                <a:spLocks noChangeArrowheads="1"/>
              </p:cNvSpPr>
              <p:nvPr/>
            </p:nvSpPr>
            <p:spPr bwMode="auto">
              <a:xfrm>
                <a:off x="232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0" name="Oval 76"/>
              <p:cNvSpPr>
                <a:spLocks noChangeArrowheads="1"/>
              </p:cNvSpPr>
              <p:nvPr/>
            </p:nvSpPr>
            <p:spPr bwMode="auto">
              <a:xfrm>
                <a:off x="3925" y="1115"/>
                <a:ext cx="180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1" name="Oval 77"/>
              <p:cNvSpPr>
                <a:spLocks noChangeArrowheads="1"/>
              </p:cNvSpPr>
              <p:nvPr/>
            </p:nvSpPr>
            <p:spPr bwMode="auto">
              <a:xfrm>
                <a:off x="53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2" name="Oval 78"/>
              <p:cNvSpPr>
                <a:spLocks noChangeArrowheads="1"/>
              </p:cNvSpPr>
              <p:nvPr/>
            </p:nvSpPr>
            <p:spPr bwMode="auto">
              <a:xfrm>
                <a:off x="746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3" name="Oval 79"/>
              <p:cNvSpPr>
                <a:spLocks noChangeArrowheads="1"/>
              </p:cNvSpPr>
              <p:nvPr/>
            </p:nvSpPr>
            <p:spPr bwMode="auto">
              <a:xfrm>
                <a:off x="9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4" name="Oval 80"/>
              <p:cNvSpPr>
                <a:spLocks noChangeArrowheads="1"/>
              </p:cNvSpPr>
              <p:nvPr/>
            </p:nvSpPr>
            <p:spPr bwMode="auto">
              <a:xfrm>
                <a:off x="1199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5" name="Oval 81"/>
              <p:cNvSpPr>
                <a:spLocks noChangeArrowheads="1"/>
              </p:cNvSpPr>
              <p:nvPr/>
            </p:nvSpPr>
            <p:spPr bwMode="auto">
              <a:xfrm>
                <a:off x="1429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6" name="Oval 82"/>
              <p:cNvSpPr>
                <a:spLocks noChangeArrowheads="1"/>
              </p:cNvSpPr>
              <p:nvPr/>
            </p:nvSpPr>
            <p:spPr bwMode="auto">
              <a:xfrm>
                <a:off x="166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7" name="Oval 83"/>
              <p:cNvSpPr>
                <a:spLocks noChangeArrowheads="1"/>
              </p:cNvSpPr>
              <p:nvPr/>
            </p:nvSpPr>
            <p:spPr bwMode="auto">
              <a:xfrm>
                <a:off x="1877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8" name="Oval 84"/>
              <p:cNvSpPr>
                <a:spLocks noChangeArrowheads="1"/>
              </p:cNvSpPr>
              <p:nvPr/>
            </p:nvSpPr>
            <p:spPr bwMode="auto">
              <a:xfrm>
                <a:off x="2093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9" name="Oval 85"/>
              <p:cNvSpPr>
                <a:spLocks noChangeArrowheads="1"/>
              </p:cNvSpPr>
              <p:nvPr/>
            </p:nvSpPr>
            <p:spPr bwMode="auto">
              <a:xfrm>
                <a:off x="255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0" name="Oval 86"/>
              <p:cNvSpPr>
                <a:spLocks noChangeArrowheads="1"/>
              </p:cNvSpPr>
              <p:nvPr/>
            </p:nvSpPr>
            <p:spPr bwMode="auto">
              <a:xfrm>
                <a:off x="27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1" name="Oval 87"/>
              <p:cNvSpPr>
                <a:spLocks noChangeArrowheads="1"/>
              </p:cNvSpPr>
              <p:nvPr/>
            </p:nvSpPr>
            <p:spPr bwMode="auto">
              <a:xfrm>
                <a:off x="3008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2" name="Oval 88"/>
              <p:cNvSpPr>
                <a:spLocks noChangeArrowheads="1"/>
              </p:cNvSpPr>
              <p:nvPr/>
            </p:nvSpPr>
            <p:spPr bwMode="auto">
              <a:xfrm>
                <a:off x="3240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3" name="Oval 89"/>
              <p:cNvSpPr>
                <a:spLocks noChangeArrowheads="1"/>
              </p:cNvSpPr>
              <p:nvPr/>
            </p:nvSpPr>
            <p:spPr bwMode="auto">
              <a:xfrm>
                <a:off x="345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4" name="Oval 90"/>
              <p:cNvSpPr>
                <a:spLocks noChangeArrowheads="1"/>
              </p:cNvSpPr>
              <p:nvPr/>
            </p:nvSpPr>
            <p:spPr bwMode="auto">
              <a:xfrm>
                <a:off x="36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5" name="Rectangle 91"/>
              <p:cNvSpPr>
                <a:spLocks noChangeArrowheads="1"/>
              </p:cNvSpPr>
              <p:nvPr/>
            </p:nvSpPr>
            <p:spPr bwMode="auto">
              <a:xfrm>
                <a:off x="2130" y="1141"/>
                <a:ext cx="35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02823" name="Group 92"/>
            <p:cNvGrpSpPr>
              <a:grpSpLocks/>
            </p:cNvGrpSpPr>
            <p:nvPr/>
          </p:nvGrpSpPr>
          <p:grpSpPr bwMode="auto">
            <a:xfrm>
              <a:off x="1282700" y="5532438"/>
              <a:ext cx="1308100" cy="30162"/>
              <a:chOff x="626" y="3456"/>
              <a:chExt cx="3790" cy="58"/>
            </a:xfrm>
          </p:grpSpPr>
          <p:sp>
            <p:nvSpPr>
              <p:cNvPr id="202835" name="Oval 93"/>
              <p:cNvSpPr>
                <a:spLocks noChangeArrowheads="1"/>
              </p:cNvSpPr>
              <p:nvPr/>
            </p:nvSpPr>
            <p:spPr bwMode="auto">
              <a:xfrm flipV="1">
                <a:off x="1565" y="3456"/>
                <a:ext cx="96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36" name="Oval 94"/>
              <p:cNvSpPr>
                <a:spLocks noChangeArrowheads="1"/>
              </p:cNvSpPr>
              <p:nvPr/>
            </p:nvSpPr>
            <p:spPr bwMode="auto">
              <a:xfrm flipV="1">
                <a:off x="2402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37" name="Oval 95"/>
              <p:cNvSpPr>
                <a:spLocks noChangeArrowheads="1"/>
              </p:cNvSpPr>
              <p:nvPr/>
            </p:nvSpPr>
            <p:spPr bwMode="auto">
              <a:xfrm flipV="1">
                <a:off x="62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38" name="Oval 96"/>
              <p:cNvSpPr>
                <a:spLocks noChangeArrowheads="1"/>
              </p:cNvSpPr>
              <p:nvPr/>
            </p:nvSpPr>
            <p:spPr bwMode="auto">
              <a:xfrm flipV="1">
                <a:off x="739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39" name="Oval 97"/>
              <p:cNvSpPr>
                <a:spLocks noChangeArrowheads="1"/>
              </p:cNvSpPr>
              <p:nvPr/>
            </p:nvSpPr>
            <p:spPr bwMode="auto">
              <a:xfrm flipV="1">
                <a:off x="857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0" name="Oval 98"/>
              <p:cNvSpPr>
                <a:spLocks noChangeArrowheads="1"/>
              </p:cNvSpPr>
              <p:nvPr/>
            </p:nvSpPr>
            <p:spPr bwMode="auto">
              <a:xfrm flipV="1">
                <a:off x="97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1" name="Oval 99"/>
              <p:cNvSpPr>
                <a:spLocks noChangeArrowheads="1"/>
              </p:cNvSpPr>
              <p:nvPr/>
            </p:nvSpPr>
            <p:spPr bwMode="auto">
              <a:xfrm flipV="1">
                <a:off x="109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2" name="Oval 100"/>
              <p:cNvSpPr>
                <a:spLocks noChangeArrowheads="1"/>
              </p:cNvSpPr>
              <p:nvPr/>
            </p:nvSpPr>
            <p:spPr bwMode="auto">
              <a:xfrm flipV="1">
                <a:off x="1218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3" name="Oval 101"/>
              <p:cNvSpPr>
                <a:spLocks noChangeArrowheads="1"/>
              </p:cNvSpPr>
              <p:nvPr/>
            </p:nvSpPr>
            <p:spPr bwMode="auto">
              <a:xfrm flipV="1">
                <a:off x="1331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4" name="Oval 102"/>
              <p:cNvSpPr>
                <a:spLocks noChangeArrowheads="1"/>
              </p:cNvSpPr>
              <p:nvPr/>
            </p:nvSpPr>
            <p:spPr bwMode="auto">
              <a:xfrm flipV="1">
                <a:off x="1444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5" name="Oval 103"/>
              <p:cNvSpPr>
                <a:spLocks noChangeArrowheads="1"/>
              </p:cNvSpPr>
              <p:nvPr/>
            </p:nvSpPr>
            <p:spPr bwMode="auto">
              <a:xfrm flipV="1">
                <a:off x="1683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6" name="Oval 104"/>
              <p:cNvSpPr>
                <a:spLocks noChangeArrowheads="1"/>
              </p:cNvSpPr>
              <p:nvPr/>
            </p:nvSpPr>
            <p:spPr bwMode="auto">
              <a:xfrm flipV="1">
                <a:off x="1798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7" name="Oval 105"/>
              <p:cNvSpPr>
                <a:spLocks noChangeArrowheads="1"/>
              </p:cNvSpPr>
              <p:nvPr/>
            </p:nvSpPr>
            <p:spPr bwMode="auto">
              <a:xfrm flipV="1">
                <a:off x="1922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8" name="Oval 106"/>
              <p:cNvSpPr>
                <a:spLocks noChangeArrowheads="1"/>
              </p:cNvSpPr>
              <p:nvPr/>
            </p:nvSpPr>
            <p:spPr bwMode="auto">
              <a:xfrm flipV="1">
                <a:off x="2044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9" name="Oval 107"/>
              <p:cNvSpPr>
                <a:spLocks noChangeArrowheads="1"/>
              </p:cNvSpPr>
              <p:nvPr/>
            </p:nvSpPr>
            <p:spPr bwMode="auto">
              <a:xfrm flipV="1">
                <a:off x="2157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0" name="Oval 108"/>
              <p:cNvSpPr>
                <a:spLocks noChangeArrowheads="1"/>
              </p:cNvSpPr>
              <p:nvPr/>
            </p:nvSpPr>
            <p:spPr bwMode="auto">
              <a:xfrm flipV="1">
                <a:off x="2269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1" name="Rectangle 109"/>
              <p:cNvSpPr>
                <a:spLocks noChangeArrowheads="1"/>
              </p:cNvSpPr>
              <p:nvPr/>
            </p:nvSpPr>
            <p:spPr bwMode="auto">
              <a:xfrm flipV="1">
                <a:off x="1463" y="3459"/>
                <a:ext cx="183" cy="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2" name="Oval 110"/>
              <p:cNvSpPr>
                <a:spLocks noChangeArrowheads="1"/>
              </p:cNvSpPr>
              <p:nvPr/>
            </p:nvSpPr>
            <p:spPr bwMode="auto">
              <a:xfrm flipV="1">
                <a:off x="3485" y="3456"/>
                <a:ext cx="96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3" name="Oval 111"/>
              <p:cNvSpPr>
                <a:spLocks noChangeArrowheads="1"/>
              </p:cNvSpPr>
              <p:nvPr/>
            </p:nvSpPr>
            <p:spPr bwMode="auto">
              <a:xfrm flipV="1">
                <a:off x="4322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4" name="Oval 112"/>
              <p:cNvSpPr>
                <a:spLocks noChangeArrowheads="1"/>
              </p:cNvSpPr>
              <p:nvPr/>
            </p:nvSpPr>
            <p:spPr bwMode="auto">
              <a:xfrm flipV="1">
                <a:off x="254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5" name="Oval 113"/>
              <p:cNvSpPr>
                <a:spLocks noChangeArrowheads="1"/>
              </p:cNvSpPr>
              <p:nvPr/>
            </p:nvSpPr>
            <p:spPr bwMode="auto">
              <a:xfrm flipV="1">
                <a:off x="2659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6" name="Oval 114"/>
              <p:cNvSpPr>
                <a:spLocks noChangeArrowheads="1"/>
              </p:cNvSpPr>
              <p:nvPr/>
            </p:nvSpPr>
            <p:spPr bwMode="auto">
              <a:xfrm flipV="1">
                <a:off x="2777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7" name="Oval 115"/>
              <p:cNvSpPr>
                <a:spLocks noChangeArrowheads="1"/>
              </p:cNvSpPr>
              <p:nvPr/>
            </p:nvSpPr>
            <p:spPr bwMode="auto">
              <a:xfrm flipV="1">
                <a:off x="289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8" name="Oval 116"/>
              <p:cNvSpPr>
                <a:spLocks noChangeArrowheads="1"/>
              </p:cNvSpPr>
              <p:nvPr/>
            </p:nvSpPr>
            <p:spPr bwMode="auto">
              <a:xfrm flipV="1">
                <a:off x="301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9" name="Oval 117"/>
              <p:cNvSpPr>
                <a:spLocks noChangeArrowheads="1"/>
              </p:cNvSpPr>
              <p:nvPr/>
            </p:nvSpPr>
            <p:spPr bwMode="auto">
              <a:xfrm flipV="1">
                <a:off x="3138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0" name="Oval 118"/>
              <p:cNvSpPr>
                <a:spLocks noChangeArrowheads="1"/>
              </p:cNvSpPr>
              <p:nvPr/>
            </p:nvSpPr>
            <p:spPr bwMode="auto">
              <a:xfrm flipV="1">
                <a:off x="3251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1" name="Oval 119"/>
              <p:cNvSpPr>
                <a:spLocks noChangeArrowheads="1"/>
              </p:cNvSpPr>
              <p:nvPr/>
            </p:nvSpPr>
            <p:spPr bwMode="auto">
              <a:xfrm flipV="1">
                <a:off x="3364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2" name="Oval 120"/>
              <p:cNvSpPr>
                <a:spLocks noChangeArrowheads="1"/>
              </p:cNvSpPr>
              <p:nvPr/>
            </p:nvSpPr>
            <p:spPr bwMode="auto">
              <a:xfrm flipV="1">
                <a:off x="3603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3" name="Oval 121"/>
              <p:cNvSpPr>
                <a:spLocks noChangeArrowheads="1"/>
              </p:cNvSpPr>
              <p:nvPr/>
            </p:nvSpPr>
            <p:spPr bwMode="auto">
              <a:xfrm flipV="1">
                <a:off x="3718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4" name="Oval 122"/>
              <p:cNvSpPr>
                <a:spLocks noChangeArrowheads="1"/>
              </p:cNvSpPr>
              <p:nvPr/>
            </p:nvSpPr>
            <p:spPr bwMode="auto">
              <a:xfrm flipV="1">
                <a:off x="3842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5" name="Oval 123"/>
              <p:cNvSpPr>
                <a:spLocks noChangeArrowheads="1"/>
              </p:cNvSpPr>
              <p:nvPr/>
            </p:nvSpPr>
            <p:spPr bwMode="auto">
              <a:xfrm flipV="1">
                <a:off x="3964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6" name="Oval 124"/>
              <p:cNvSpPr>
                <a:spLocks noChangeArrowheads="1"/>
              </p:cNvSpPr>
              <p:nvPr/>
            </p:nvSpPr>
            <p:spPr bwMode="auto">
              <a:xfrm flipV="1">
                <a:off x="4077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7" name="Oval 125"/>
              <p:cNvSpPr>
                <a:spLocks noChangeArrowheads="1"/>
              </p:cNvSpPr>
              <p:nvPr/>
            </p:nvSpPr>
            <p:spPr bwMode="auto">
              <a:xfrm flipV="1">
                <a:off x="4189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8" name="Rectangle 126"/>
              <p:cNvSpPr>
                <a:spLocks noChangeArrowheads="1"/>
              </p:cNvSpPr>
              <p:nvPr/>
            </p:nvSpPr>
            <p:spPr bwMode="auto">
              <a:xfrm flipV="1">
                <a:off x="3383" y="3459"/>
                <a:ext cx="183" cy="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sp>
        <p:nvSpPr>
          <p:cNvPr id="202833" name="Text Box 128"/>
          <p:cNvSpPr txBox="1">
            <a:spLocks noChangeArrowheads="1"/>
          </p:cNvSpPr>
          <p:nvPr/>
        </p:nvSpPr>
        <p:spPr bwMode="auto">
          <a:xfrm>
            <a:off x="6369050" y="525780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endParaRPr lang="en-CA" altLang="en-US" sz="2800" baseline="-25000"/>
          </a:p>
        </p:txBody>
      </p:sp>
      <p:sp>
        <p:nvSpPr>
          <p:cNvPr id="202826" name="Text Box 133"/>
          <p:cNvSpPr txBox="1">
            <a:spLocks noChangeArrowheads="1"/>
          </p:cNvSpPr>
          <p:nvPr/>
        </p:nvSpPr>
        <p:spPr bwMode="auto">
          <a:xfrm>
            <a:off x="2193925" y="6038850"/>
            <a:ext cx="24926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Total Work  </a:t>
            </a:r>
            <a:r>
              <a:rPr lang="en-US" altLang="en-US" sz="2400" dirty="0"/>
              <a:t>T</a:t>
            </a:r>
            <a:r>
              <a:rPr lang="en-US" altLang="en-US" sz="2400" i="0" dirty="0"/>
              <a:t>(</a:t>
            </a:r>
            <a:r>
              <a:rPr lang="en-US" altLang="en-US" sz="2400" dirty="0"/>
              <a:t>n</a:t>
            </a:r>
            <a:r>
              <a:rPr lang="en-US" altLang="en-US" sz="2400" i="0" dirty="0"/>
              <a:t>) =</a:t>
            </a:r>
            <a:endParaRPr lang="en-CA" altLang="en-US" sz="2000" i="0" dirty="0">
              <a:latin typeface="Arial Rounded MT Bold" pitchFamily="34" charset="0"/>
            </a:endParaRPr>
          </a:p>
        </p:txBody>
      </p:sp>
      <p:sp>
        <p:nvSpPr>
          <p:cNvPr id="566407" name="Rectangle 135"/>
          <p:cNvSpPr>
            <a:spLocks noChangeArrowheads="1"/>
          </p:cNvSpPr>
          <p:nvPr/>
        </p:nvSpPr>
        <p:spPr bwMode="auto">
          <a:xfrm>
            <a:off x="7216775" y="4406900"/>
            <a:ext cx="1920719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</a:t>
            </a:r>
            <a:r>
              <a:rPr lang="en-US" altLang="en-US" sz="2000" baseline="30000" dirty="0"/>
              <a:t>i</a:t>
            </a:r>
            <a:r>
              <a:rPr lang="en-US" sz="2000" dirty="0"/>
              <a:t>×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</a:t>
            </a:r>
            <a:r>
              <a:rPr lang="en-US" altLang="en-US" sz="2000" baseline="30000" dirty="0"/>
              <a:t>n</a:t>
            </a:r>
            <a:r>
              <a:rPr lang="en-US" altLang="en-US" sz="2000" i="0" dirty="0"/>
              <a:t>/</a:t>
            </a:r>
            <a:r>
              <a:rPr lang="en-US" altLang="en-US" sz="2000" i="0" baseline="-25000" dirty="0"/>
              <a:t>2</a:t>
            </a:r>
            <a:r>
              <a:rPr lang="en-US" altLang="en-US" sz="2000" baseline="30000" dirty="0"/>
              <a:t>i</a:t>
            </a:r>
            <a:r>
              <a:rPr lang="en-US" altLang="en-US" sz="2000" i="0" dirty="0"/>
              <a:t>) = 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</a:t>
            </a:r>
            <a:r>
              <a:rPr lang="en-US" altLang="en-US" sz="2000" dirty="0"/>
              <a:t>n</a:t>
            </a:r>
            <a:r>
              <a:rPr lang="en-US" altLang="en-US" sz="2000" i="0" dirty="0"/>
              <a:t>)</a:t>
            </a:r>
          </a:p>
        </p:txBody>
      </p:sp>
      <p:sp>
        <p:nvSpPr>
          <p:cNvPr id="566408" name="Rectangle 136"/>
          <p:cNvSpPr>
            <a:spLocks noChangeArrowheads="1"/>
          </p:cNvSpPr>
          <p:nvPr/>
        </p:nvSpPr>
        <p:spPr bwMode="auto">
          <a:xfrm>
            <a:off x="4572789" y="6032500"/>
            <a:ext cx="19335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400" i="0" dirty="0"/>
              <a:t>log(</a:t>
            </a:r>
            <a:r>
              <a:rPr lang="en-CA" altLang="en-US" sz="2400" dirty="0"/>
              <a:t>n</a:t>
            </a:r>
            <a:r>
              <a:rPr lang="en-CA" altLang="en-US" sz="2400" i="0" dirty="0"/>
              <a:t>) </a:t>
            </a:r>
            <a:r>
              <a:rPr lang="en-US" sz="2400" dirty="0"/>
              <a:t>× </a:t>
            </a:r>
            <a:r>
              <a:rPr lang="en-US" altLang="en-US" sz="2400" i="0" dirty="0">
                <a:latin typeface="Symbol" pitchFamily="18" charset="2"/>
              </a:rPr>
              <a:t>Q</a:t>
            </a:r>
            <a:r>
              <a:rPr lang="en-US" altLang="en-US" sz="2400" i="0" dirty="0"/>
              <a:t>(</a:t>
            </a:r>
            <a:r>
              <a:rPr lang="en-US" altLang="en-US" sz="2400" dirty="0"/>
              <a:t>n</a:t>
            </a:r>
            <a:r>
              <a:rPr lang="en-US" altLang="en-US" sz="2400" i="0" dirty="0"/>
              <a:t>).</a:t>
            </a:r>
          </a:p>
        </p:txBody>
      </p:sp>
      <p:sp>
        <p:nvSpPr>
          <p:cNvPr id="566409" name="Text Box 137"/>
          <p:cNvSpPr txBox="1">
            <a:spLocks noChangeArrowheads="1"/>
          </p:cNvSpPr>
          <p:nvPr/>
        </p:nvSpPr>
        <p:spPr bwMode="auto">
          <a:xfrm>
            <a:off x="7730987" y="5753100"/>
            <a:ext cx="1236236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All levels </a:t>
            </a:r>
            <a:br>
              <a:rPr lang="en-US" altLang="en-US" sz="2000" i="0" dirty="0"/>
            </a:br>
            <a:r>
              <a:rPr lang="en-US" altLang="en-US" sz="2000" i="0" dirty="0"/>
              <a:t>basically </a:t>
            </a:r>
            <a:br>
              <a:rPr lang="en-US" altLang="en-US" sz="2000" i="0" dirty="0"/>
            </a:br>
            <a:r>
              <a:rPr lang="en-US" altLang="en-US" sz="2000" i="0" dirty="0"/>
              <a:t>the same.</a:t>
            </a:r>
          </a:p>
        </p:txBody>
      </p:sp>
      <p:sp>
        <p:nvSpPr>
          <p:cNvPr id="75" name="Rectangle 135">
            <a:extLst>
              <a:ext uri="{FF2B5EF4-FFF2-40B4-BE49-F238E27FC236}">
                <a16:creationId xmlns:a16="http://schemas.microsoft.com/office/drawing/2014/main" id="{9ECFC8CD-D4B4-4478-9B71-4A13D22E79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67192" y="5318125"/>
            <a:ext cx="164820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dirty="0"/>
              <a:t>n</a:t>
            </a:r>
            <a:r>
              <a:rPr lang="en-CA" altLang="en-US" sz="2000" i="0" dirty="0"/>
              <a:t>·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(1) = 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</a:t>
            </a:r>
            <a:r>
              <a:rPr lang="en-US" altLang="en-US" sz="2000" dirty="0"/>
              <a:t>n</a:t>
            </a:r>
            <a:r>
              <a:rPr lang="en-US" altLang="en-US" sz="2000" i="0" dirty="0"/>
              <a:t>)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8C9D332-813F-45B7-BB29-808DC68F3AB8}"/>
              </a:ext>
            </a:extLst>
          </p:cNvPr>
          <p:cNvSpPr/>
          <p:nvPr/>
        </p:nvSpPr>
        <p:spPr>
          <a:xfrm>
            <a:off x="3073400" y="3403600"/>
            <a:ext cx="52450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baseline="30000" dirty="0"/>
              <a:t>n</a:t>
            </a:r>
            <a:r>
              <a:rPr lang="en-US" i="0" dirty="0"/>
              <a:t>/</a:t>
            </a:r>
            <a:r>
              <a:rPr lang="en-US" baseline="-25000" dirty="0"/>
              <a:t>4</a:t>
            </a:r>
            <a:endParaRPr lang="en-CA" i="0" baseline="-25000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3A951A-B36C-4BEE-8ED6-59D7DB5CD112}"/>
              </a:ext>
            </a:extLst>
          </p:cNvPr>
          <p:cNvSpPr/>
          <p:nvPr/>
        </p:nvSpPr>
        <p:spPr>
          <a:xfrm>
            <a:off x="4506149" y="3388380"/>
            <a:ext cx="103105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i="0" dirty="0"/>
              <a:t>(</a:t>
            </a:r>
            <a:r>
              <a:rPr lang="en-US" baseline="30000" dirty="0"/>
              <a:t>n</a:t>
            </a:r>
            <a:r>
              <a:rPr lang="en-US" i="0" dirty="0"/>
              <a:t>/</a:t>
            </a:r>
            <a:r>
              <a:rPr lang="en-US" baseline="-25000" dirty="0"/>
              <a:t>4</a:t>
            </a:r>
            <a:r>
              <a:rPr lang="en-US" i="0" dirty="0"/>
              <a:t>)</a:t>
            </a:r>
            <a:endParaRPr lang="en-CA" i="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13E42E23-FD29-4B19-8958-343568FD32FB}"/>
              </a:ext>
            </a:extLst>
          </p:cNvPr>
          <p:cNvSpPr/>
          <p:nvPr/>
        </p:nvSpPr>
        <p:spPr>
          <a:xfrm>
            <a:off x="4445000" y="4328180"/>
            <a:ext cx="118654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baseline="30000" dirty="0"/>
              <a:t>n</a:t>
            </a:r>
            <a:r>
              <a:rPr lang="en-US" altLang="en-US" i="0" dirty="0"/>
              <a:t>/</a:t>
            </a:r>
            <a:r>
              <a:rPr lang="en-US" altLang="en-US" i="0" baseline="-25000" dirty="0"/>
              <a:t>2</a:t>
            </a:r>
            <a:r>
              <a:rPr lang="en-US" altLang="en-US" baseline="30000" dirty="0"/>
              <a:t>i</a:t>
            </a:r>
            <a:r>
              <a:rPr lang="en-US" altLang="en-US" i="0" dirty="0"/>
              <a:t>) </a:t>
            </a:r>
            <a:endParaRPr lang="en-CA" i="0" dirty="0"/>
          </a:p>
        </p:txBody>
      </p:sp>
      <p:sp>
        <p:nvSpPr>
          <p:cNvPr id="80" name="Rectangle 135">
            <a:extLst>
              <a:ext uri="{FF2B5EF4-FFF2-40B4-BE49-F238E27FC236}">
                <a16:creationId xmlns:a16="http://schemas.microsoft.com/office/drawing/2014/main" id="{5CBC4137-A032-4668-9361-9632A3464D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6300" y="3492500"/>
            <a:ext cx="18245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sz="2000" i="0" dirty="0"/>
              <a:t>4</a:t>
            </a:r>
            <a:r>
              <a:rPr lang="en-US" sz="2000" dirty="0"/>
              <a:t>×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</a:t>
            </a:r>
            <a:r>
              <a:rPr lang="en-US" sz="2000" baseline="30000" dirty="0"/>
              <a:t>n</a:t>
            </a:r>
            <a:r>
              <a:rPr lang="en-US" sz="2000" i="0" dirty="0"/>
              <a:t>/</a:t>
            </a:r>
            <a:r>
              <a:rPr lang="en-US" sz="2000" baseline="-25000" dirty="0"/>
              <a:t>4</a:t>
            </a:r>
            <a:r>
              <a:rPr lang="en-US" altLang="en-US" sz="2000" i="0" dirty="0"/>
              <a:t>) = 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</a:t>
            </a:r>
            <a:r>
              <a:rPr lang="en-US" altLang="en-US" sz="2000" dirty="0"/>
              <a:t>n</a:t>
            </a:r>
            <a:r>
              <a:rPr lang="en-US" altLang="en-US" sz="2000" i="0" dirty="0"/>
              <a:t>)</a:t>
            </a:r>
          </a:p>
        </p:txBody>
      </p:sp>
      <p:sp>
        <p:nvSpPr>
          <p:cNvPr id="83" name="Rectangle 135">
            <a:extLst>
              <a:ext uri="{FF2B5EF4-FFF2-40B4-BE49-F238E27FC236}">
                <a16:creationId xmlns:a16="http://schemas.microsoft.com/office/drawing/2014/main" id="{8FFBBC41-E833-4796-B890-BF9259750BB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26300" y="3048000"/>
            <a:ext cx="18245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sz="2000" i="0" dirty="0"/>
              <a:t>2</a:t>
            </a:r>
            <a:r>
              <a:rPr lang="en-US" sz="2000" dirty="0"/>
              <a:t>×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</a:t>
            </a:r>
            <a:r>
              <a:rPr lang="en-US" sz="2000" baseline="30000" dirty="0"/>
              <a:t>n</a:t>
            </a:r>
            <a:r>
              <a:rPr lang="en-US" sz="2000" i="0" dirty="0"/>
              <a:t>/</a:t>
            </a:r>
            <a:r>
              <a:rPr lang="en-US" sz="2000" i="0" baseline="-25000" dirty="0"/>
              <a:t>2</a:t>
            </a:r>
            <a:r>
              <a:rPr lang="en-US" altLang="en-US" sz="2000" i="0" dirty="0"/>
              <a:t>) = 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</a:t>
            </a:r>
            <a:r>
              <a:rPr lang="en-US" altLang="en-US" sz="2000" dirty="0"/>
              <a:t>n</a:t>
            </a:r>
            <a:r>
              <a:rPr lang="en-US" altLang="en-US" sz="2000" i="0" dirty="0"/>
              <a:t>)</a:t>
            </a:r>
          </a:p>
        </p:txBody>
      </p:sp>
      <p:sp>
        <p:nvSpPr>
          <p:cNvPr id="84" name="Rectangle 135">
            <a:extLst>
              <a:ext uri="{FF2B5EF4-FFF2-40B4-BE49-F238E27FC236}">
                <a16:creationId xmlns:a16="http://schemas.microsoft.com/office/drawing/2014/main" id="{42B2A5D2-8BF6-42B0-AB75-38D8E44433C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30072" y="2609790"/>
            <a:ext cx="171232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sz="2000" i="0" dirty="0"/>
              <a:t>1</a:t>
            </a:r>
            <a:r>
              <a:rPr lang="en-US" sz="2000" dirty="0"/>
              <a:t>×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(n) = </a:t>
            </a:r>
            <a:r>
              <a:rPr lang="en-US" altLang="en-US" sz="2000" i="0" dirty="0">
                <a:latin typeface="Symbol" pitchFamily="18" charset="2"/>
              </a:rPr>
              <a:t>Q</a:t>
            </a:r>
            <a:r>
              <a:rPr lang="en-US" altLang="en-US" sz="2000" i="0" dirty="0"/>
              <a:t>(</a:t>
            </a:r>
            <a:r>
              <a:rPr lang="en-US" altLang="en-US" sz="2000" dirty="0"/>
              <a:t>n</a:t>
            </a:r>
            <a:r>
              <a:rPr lang="en-US" altLang="en-US" sz="2000" i="0" dirty="0"/>
              <a:t>)</a:t>
            </a:r>
          </a:p>
        </p:txBody>
      </p:sp>
      <p:sp>
        <p:nvSpPr>
          <p:cNvPr id="85" name="Rectangle 84">
            <a:extLst>
              <a:ext uri="{FF2B5EF4-FFF2-40B4-BE49-F238E27FC236}">
                <a16:creationId xmlns:a16="http://schemas.microsoft.com/office/drawing/2014/main" id="{55516C6F-7894-45BD-A8B1-2B5C7EE16E1B}"/>
              </a:ext>
            </a:extLst>
          </p:cNvPr>
          <p:cNvSpPr/>
          <p:nvPr/>
        </p:nvSpPr>
        <p:spPr>
          <a:xfrm>
            <a:off x="4495800" y="2946400"/>
            <a:ext cx="103105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i="0" dirty="0"/>
              <a:t>(</a:t>
            </a:r>
            <a:r>
              <a:rPr lang="en-US" baseline="30000" dirty="0"/>
              <a:t>n</a:t>
            </a:r>
            <a:r>
              <a:rPr lang="en-US" i="0" dirty="0"/>
              <a:t>/</a:t>
            </a:r>
            <a:r>
              <a:rPr lang="en-US" i="0" baseline="-25000" dirty="0"/>
              <a:t>2</a:t>
            </a:r>
            <a:r>
              <a:rPr lang="en-US" i="0" dirty="0"/>
              <a:t>)</a:t>
            </a:r>
            <a:endParaRPr lang="en-CA" i="0" dirty="0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82C317F1-A3D2-4B82-B4B2-B310F9E6B235}"/>
              </a:ext>
            </a:extLst>
          </p:cNvPr>
          <p:cNvSpPr/>
          <p:nvPr/>
        </p:nvSpPr>
        <p:spPr>
          <a:xfrm>
            <a:off x="4531549" y="2514600"/>
            <a:ext cx="87075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i="0" dirty="0"/>
              <a:t>(n)</a:t>
            </a:r>
            <a:endParaRPr lang="en-CA" i="0" dirty="0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3C518B89-B099-4D3B-AA35-C4A3C34D35C0}"/>
              </a:ext>
            </a:extLst>
          </p:cNvPr>
          <p:cNvSpPr/>
          <p:nvPr/>
        </p:nvSpPr>
        <p:spPr>
          <a:xfrm>
            <a:off x="3028406" y="4315480"/>
            <a:ext cx="67999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baseline="30000" dirty="0"/>
              <a:t>n</a:t>
            </a:r>
            <a:r>
              <a:rPr lang="en-US" altLang="en-US" i="0" dirty="0"/>
              <a:t>/</a:t>
            </a:r>
            <a:r>
              <a:rPr lang="en-US" altLang="en-US" i="0" baseline="-25000" dirty="0"/>
              <a:t>2</a:t>
            </a:r>
            <a:r>
              <a:rPr lang="en-US" altLang="en-US" baseline="30000" dirty="0"/>
              <a:t>i</a:t>
            </a:r>
            <a:r>
              <a:rPr lang="en-US" altLang="en-US" i="0" dirty="0"/>
              <a:t> </a:t>
            </a:r>
            <a:endParaRPr lang="en-CA" i="0" dirty="0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C3950411-9DA3-4BEC-9A0E-54DF0FBF2E97}"/>
              </a:ext>
            </a:extLst>
          </p:cNvPr>
          <p:cNvSpPr/>
          <p:nvPr/>
        </p:nvSpPr>
        <p:spPr>
          <a:xfrm>
            <a:off x="3079206" y="2933700"/>
            <a:ext cx="52450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baseline="30000" dirty="0"/>
              <a:t>n</a:t>
            </a:r>
            <a:r>
              <a:rPr lang="en-US" i="0" dirty="0"/>
              <a:t>/</a:t>
            </a:r>
            <a:r>
              <a:rPr lang="en-US" i="0" baseline="-25000" dirty="0"/>
              <a:t>2</a:t>
            </a:r>
            <a:endParaRPr lang="en-CA" i="0" dirty="0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E058EBDB-1746-42CD-81AE-EEA0C55A3815}"/>
              </a:ext>
            </a:extLst>
          </p:cNvPr>
          <p:cNvSpPr/>
          <p:nvPr/>
        </p:nvSpPr>
        <p:spPr>
          <a:xfrm>
            <a:off x="3114955" y="2501900"/>
            <a:ext cx="36420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i="0" dirty="0"/>
              <a:t>n</a:t>
            </a:r>
            <a:endParaRPr lang="en-CA" i="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210AD51-CC58-4DA4-A605-72747BCC7E2B}"/>
              </a:ext>
            </a:extLst>
          </p:cNvPr>
          <p:cNvSpPr/>
          <p:nvPr/>
        </p:nvSpPr>
        <p:spPr>
          <a:xfrm>
            <a:off x="2567572" y="1433145"/>
            <a:ext cx="168692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ts val="0"/>
              </a:spcBef>
            </a:pPr>
            <a:r>
              <a:rPr lang="en-US" sz="2400" i="0" dirty="0"/>
              <a:t>Instance</a:t>
            </a:r>
          </a:p>
          <a:p>
            <a:pPr lvl="0" algn="ctr">
              <a:spcBef>
                <a:spcPts val="0"/>
              </a:spcBef>
            </a:pPr>
            <a:r>
              <a:rPr lang="en-US" sz="2400" i="0" dirty="0"/>
              <a:t>size</a:t>
            </a:r>
            <a:endParaRPr lang="en-CA" sz="2400" i="0" dirty="0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49C7980C-2422-4FBE-B350-4091E9EC0A6C}"/>
              </a:ext>
            </a:extLst>
          </p:cNvPr>
          <p:cNvSpPr/>
          <p:nvPr/>
        </p:nvSpPr>
        <p:spPr>
          <a:xfrm>
            <a:off x="4130758" y="1176490"/>
            <a:ext cx="1686928" cy="13480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20000"/>
              </a:spcBef>
            </a:pPr>
            <a:r>
              <a:rPr lang="en-US" sz="2400" i="0" dirty="0"/>
              <a:t>Work</a:t>
            </a:r>
          </a:p>
          <a:p>
            <a:pPr lvl="0" algn="ctr">
              <a:spcBef>
                <a:spcPct val="20000"/>
              </a:spcBef>
            </a:pPr>
            <a:r>
              <a:rPr lang="en-US" sz="2400" i="0" dirty="0"/>
              <a:t>in stack</a:t>
            </a:r>
          </a:p>
          <a:p>
            <a:pPr lvl="0" algn="ctr">
              <a:spcBef>
                <a:spcPct val="20000"/>
              </a:spcBef>
            </a:pPr>
            <a:r>
              <a:rPr lang="en-US" sz="2400" i="0" dirty="0"/>
              <a:t>frame </a:t>
            </a:r>
            <a:endParaRPr lang="en-CA" sz="2400" i="0" dirty="0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EB214927-E00C-4AC1-A3D2-A53276A94A9E}"/>
              </a:ext>
            </a:extLst>
          </p:cNvPr>
          <p:cNvSpPr/>
          <p:nvPr/>
        </p:nvSpPr>
        <p:spPr>
          <a:xfrm>
            <a:off x="5884361" y="1428809"/>
            <a:ext cx="130592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20000"/>
              </a:spcBef>
            </a:pPr>
            <a:r>
              <a:rPr lang="en-US" sz="2400" i="0" dirty="0"/>
              <a:t># stack frames</a:t>
            </a:r>
            <a:endParaRPr lang="en-CA" sz="2400" i="0" dirty="0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68F05E1F-1356-42C5-8920-CFE82AED8F5B}"/>
              </a:ext>
            </a:extLst>
          </p:cNvPr>
          <p:cNvSpPr/>
          <p:nvPr/>
        </p:nvSpPr>
        <p:spPr>
          <a:xfrm>
            <a:off x="7280901" y="1453781"/>
            <a:ext cx="168692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20000"/>
              </a:spcBef>
            </a:pPr>
            <a:r>
              <a:rPr lang="en-US" sz="2400" i="0" dirty="0"/>
              <a:t>Total Work in Level</a:t>
            </a:r>
            <a:endParaRPr lang="en-CA" sz="2400" i="0" dirty="0"/>
          </a:p>
        </p:txBody>
      </p:sp>
      <p:sp>
        <p:nvSpPr>
          <p:cNvPr id="96" name="Text Box 128">
            <a:extLst>
              <a:ext uri="{FF2B5EF4-FFF2-40B4-BE49-F238E27FC236}">
                <a16:creationId xmlns:a16="http://schemas.microsoft.com/office/drawing/2014/main" id="{45DA6335-F7B5-4DB6-A890-6997DCF9FE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8650" y="52451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1</a:t>
            </a:r>
            <a:endParaRPr lang="en-CA" altLang="en-US" sz="2400" i="0" baseline="-2500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F992253-3FD1-47CC-AEAF-789427EA102F}"/>
              </a:ext>
            </a:extLst>
          </p:cNvPr>
          <p:cNvSpPr/>
          <p:nvPr/>
        </p:nvSpPr>
        <p:spPr>
          <a:xfrm>
            <a:off x="306388" y="5257800"/>
            <a:ext cx="80823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sz="2400" i="0" dirty="0"/>
              <a:t>log </a:t>
            </a:r>
            <a:r>
              <a:rPr lang="en-US" sz="2400" dirty="0"/>
              <a:t>n</a:t>
            </a:r>
            <a:endParaRPr lang="en-CA" sz="3600" dirty="0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3F894BC3-BE0C-4E6A-A22E-092EEB725A54}"/>
              </a:ext>
            </a:extLst>
          </p:cNvPr>
          <p:cNvSpPr/>
          <p:nvPr/>
        </p:nvSpPr>
        <p:spPr>
          <a:xfrm>
            <a:off x="535281" y="5318125"/>
            <a:ext cx="3209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sz="2400" i="0" dirty="0"/>
              <a:t>?</a:t>
            </a:r>
            <a:endParaRPr lang="en-CA" sz="3600" dirty="0"/>
          </a:p>
        </p:txBody>
      </p:sp>
      <p:sp>
        <p:nvSpPr>
          <p:cNvPr id="99" name="Text Box 128">
            <a:extLst>
              <a:ext uri="{FF2B5EF4-FFF2-40B4-BE49-F238E27FC236}">
                <a16:creationId xmlns:a16="http://schemas.microsoft.com/office/drawing/2014/main" id="{9E1F55A2-E664-4971-8E24-D51B1A8862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0000" y="4381500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dirty="0"/>
              <a:t>2</a:t>
            </a:r>
            <a:r>
              <a:rPr lang="en-US" altLang="en-US" sz="2800" baseline="30000" dirty="0"/>
              <a:t>i</a:t>
            </a:r>
            <a:endParaRPr lang="en-CA" altLang="en-US" sz="2800" baseline="30000" dirty="0"/>
          </a:p>
        </p:txBody>
      </p:sp>
      <p:sp>
        <p:nvSpPr>
          <p:cNvPr id="100" name="Text Box 128">
            <a:extLst>
              <a:ext uri="{FF2B5EF4-FFF2-40B4-BE49-F238E27FC236}">
                <a16:creationId xmlns:a16="http://schemas.microsoft.com/office/drawing/2014/main" id="{7DA5A67C-6999-4064-87A7-37563C7AFC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346710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4</a:t>
            </a:r>
            <a:endParaRPr lang="en-CA" altLang="en-US" sz="2800" i="0" baseline="-25000" dirty="0"/>
          </a:p>
        </p:txBody>
      </p:sp>
      <p:sp>
        <p:nvSpPr>
          <p:cNvPr id="101" name="Text Box 128">
            <a:extLst>
              <a:ext uri="{FF2B5EF4-FFF2-40B4-BE49-F238E27FC236}">
                <a16:creationId xmlns:a16="http://schemas.microsoft.com/office/drawing/2014/main" id="{09BFE511-E871-49ED-B6E4-6C010FEEB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500" y="297180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2</a:t>
            </a:r>
            <a:endParaRPr lang="en-CA" altLang="en-US" sz="2800" i="0" baseline="-25000" dirty="0"/>
          </a:p>
        </p:txBody>
      </p:sp>
      <p:sp>
        <p:nvSpPr>
          <p:cNvPr id="103" name="Text Box 128">
            <a:extLst>
              <a:ext uri="{FF2B5EF4-FFF2-40B4-BE49-F238E27FC236}">
                <a16:creationId xmlns:a16="http://schemas.microsoft.com/office/drawing/2014/main" id="{4E223064-96BE-48FB-A569-CCFBB6CFF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253748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1</a:t>
            </a:r>
            <a:endParaRPr lang="en-CA" altLang="en-US" sz="2800" i="0" baseline="-25000" dirty="0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70E90A32-96FA-488A-B541-DAA05960D762}"/>
              </a:ext>
            </a:extLst>
          </p:cNvPr>
          <p:cNvSpPr/>
          <p:nvPr/>
        </p:nvSpPr>
        <p:spPr>
          <a:xfrm>
            <a:off x="4495800" y="5242580"/>
            <a:ext cx="96051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Q(</a:t>
            </a:r>
            <a:r>
              <a:rPr lang="en-US" altLang="en-US" i="0" dirty="0"/>
              <a:t>1) </a:t>
            </a:r>
            <a:endParaRPr lang="en-CA" i="0" dirty="0"/>
          </a:p>
        </p:txBody>
      </p:sp>
      <p:sp>
        <p:nvSpPr>
          <p:cNvPr id="106" name="Rectangle 2">
            <a:extLst>
              <a:ext uri="{FF2B5EF4-FFF2-40B4-BE49-F238E27FC236}">
                <a16:creationId xmlns:a16="http://schemas.microsoft.com/office/drawing/2014/main" id="{072C04F0-348C-4BEE-A43E-B06C149C2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58" y="-228600"/>
            <a:ext cx="340154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4000" i="0" kern="0" dirty="0"/>
              <a:t>Running Time</a:t>
            </a:r>
          </a:p>
        </p:txBody>
      </p:sp>
      <p:sp>
        <p:nvSpPr>
          <p:cNvPr id="107" name="Rectangle 136">
            <a:extLst>
              <a:ext uri="{FF2B5EF4-FFF2-40B4-BE49-F238E27FC236}">
                <a16:creationId xmlns:a16="http://schemas.microsoft.com/office/drawing/2014/main" id="{F722472B-8282-4F7D-9425-345727B179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1679" y="5685135"/>
            <a:ext cx="202170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# of base cases</a:t>
            </a:r>
          </a:p>
        </p:txBody>
      </p:sp>
      <p:sp>
        <p:nvSpPr>
          <p:cNvPr id="108" name="Rectangle 136">
            <a:extLst>
              <a:ext uri="{FF2B5EF4-FFF2-40B4-BE49-F238E27FC236}">
                <a16:creationId xmlns:a16="http://schemas.microsoft.com/office/drawing/2014/main" id="{4F0B1738-3D12-4A2B-A2B3-C06D40389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5715000"/>
            <a:ext cx="1465466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# of levels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27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27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66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66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3" fill="hold">
                      <p:stCondLst>
                        <p:cond delay="indefinite"/>
                      </p:stCondLst>
                      <p:childTnLst>
                        <p:par>
                          <p:cTn id="74" fill="hold">
                            <p:stCondLst>
                              <p:cond delay="0"/>
                            </p:stCondLst>
                            <p:childTnLst>
                              <p:par>
                                <p:cTn id="7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7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8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9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0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1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3" fill="hold">
                      <p:stCondLst>
                        <p:cond delay="indefinite"/>
                      </p:stCondLst>
                      <p:childTnLst>
                        <p:par>
                          <p:cTn id="104" fill="hold">
                            <p:stCondLst>
                              <p:cond delay="0"/>
                            </p:stCondLst>
                            <p:childTnLst>
                              <p:par>
                                <p:cTn id="10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4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5" fill="hold">
                      <p:stCondLst>
                        <p:cond delay="indefinite"/>
                      </p:stCondLst>
                      <p:childTnLst>
                        <p:par>
                          <p:cTn id="116" fill="hold">
                            <p:stCondLst>
                              <p:cond delay="0"/>
                            </p:stCondLst>
                            <p:childTnLst>
                              <p:par>
                                <p:cTn id="11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9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0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1" fill="hold">
                      <p:stCondLst>
                        <p:cond delay="indefinite"/>
                      </p:stCondLst>
                      <p:childTnLst>
                        <p:par>
                          <p:cTn id="122" fill="hold">
                            <p:stCondLst>
                              <p:cond delay="0"/>
                            </p:stCondLst>
                            <p:childTnLst>
                              <p:par>
                                <p:cTn id="12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5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6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7" fill="hold">
                      <p:stCondLst>
                        <p:cond delay="indefinite"/>
                      </p:stCondLst>
                      <p:childTnLst>
                        <p:par>
                          <p:cTn id="128" fill="hold">
                            <p:stCondLst>
                              <p:cond delay="0"/>
                            </p:stCondLst>
                            <p:childTnLst>
                              <p:par>
                                <p:cTn id="12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1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3" fill="hold">
                      <p:stCondLst>
                        <p:cond delay="indefinite"/>
                      </p:stCondLst>
                      <p:childTnLst>
                        <p:par>
                          <p:cTn id="134" fill="hold">
                            <p:stCondLst>
                              <p:cond delay="0"/>
                            </p:stCondLst>
                            <p:childTnLst>
                              <p:par>
                                <p:cTn id="1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7" dur="500" fill="hold"/>
                                        <p:tgtEl>
                                          <p:spTgt spid="2028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8" dur="500" fill="hold"/>
                                        <p:tgtEl>
                                          <p:spTgt spid="2028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9" fill="hold">
                      <p:stCondLst>
                        <p:cond delay="indefinite"/>
                      </p:stCondLst>
                      <p:childTnLst>
                        <p:par>
                          <p:cTn id="140" fill="hold">
                            <p:stCondLst>
                              <p:cond delay="0"/>
                            </p:stCondLst>
                            <p:childTnLst>
                              <p:par>
                                <p:cTn id="14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3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4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5" fill="hold">
                      <p:stCondLst>
                        <p:cond delay="indefinite"/>
                      </p:stCondLst>
                      <p:childTnLst>
                        <p:par>
                          <p:cTn id="146" fill="hold">
                            <p:stCondLst>
                              <p:cond delay="0"/>
                            </p:stCondLst>
                            <p:childTnLst>
                              <p:par>
                                <p:cTn id="1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9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0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1" fill="hold">
                      <p:stCondLst>
                        <p:cond delay="indefinite"/>
                      </p:stCondLst>
                      <p:childTnLst>
                        <p:par>
                          <p:cTn id="152" fill="hold">
                            <p:stCondLst>
                              <p:cond delay="0"/>
                            </p:stCondLst>
                            <p:childTnLst>
                              <p:par>
                                <p:cTn id="1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7" fill="hold">
                      <p:stCondLst>
                        <p:cond delay="indefinite"/>
                      </p:stCondLst>
                      <p:childTnLst>
                        <p:par>
                          <p:cTn id="158" fill="hold">
                            <p:stCondLst>
                              <p:cond delay="0"/>
                            </p:stCondLst>
                            <p:childTnLst>
                              <p:par>
                                <p:cTn id="1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1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3" fill="hold">
                      <p:stCondLst>
                        <p:cond delay="indefinite"/>
                      </p:stCondLst>
                      <p:childTnLst>
                        <p:par>
                          <p:cTn id="164" fill="hold">
                            <p:stCondLst>
                              <p:cond delay="0"/>
                            </p:stCondLst>
                            <p:childTnLst>
                              <p:par>
                                <p:cTn id="16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67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8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9" fill="hold">
                      <p:stCondLst>
                        <p:cond delay="indefinite"/>
                      </p:stCondLst>
                      <p:childTnLst>
                        <p:par>
                          <p:cTn id="170" fill="hold">
                            <p:stCondLst>
                              <p:cond delay="0"/>
                            </p:stCondLst>
                            <p:childTnLst>
                              <p:par>
                                <p:cTn id="17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4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3" dur="500" fill="hold"/>
                                        <p:tgtEl>
                                          <p:spTgt spid="5664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74" dur="500" fill="hold"/>
                                        <p:tgtEl>
                                          <p:spTgt spid="5664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5" fill="hold">
                      <p:stCondLst>
                        <p:cond delay="indefinite"/>
                      </p:stCondLst>
                      <p:childTnLst>
                        <p:par>
                          <p:cTn id="176" fill="hold">
                            <p:stCondLst>
                              <p:cond delay="0"/>
                            </p:stCondLst>
                            <p:childTnLst>
                              <p:par>
                                <p:cTn id="17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9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0" dur="500" fill="hold"/>
                                        <p:tgtEl>
                                          <p:spTgt spid="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1" fill="hold">
                      <p:stCondLst>
                        <p:cond delay="indefinite"/>
                      </p:stCondLst>
                      <p:childTnLst>
                        <p:par>
                          <p:cTn id="182" fill="hold">
                            <p:stCondLst>
                              <p:cond delay="0"/>
                            </p:stCondLst>
                            <p:childTnLst>
                              <p:par>
                                <p:cTn id="18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4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85" dur="500" fill="hold"/>
                                        <p:tgtEl>
                                          <p:spTgt spid="56640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6" dur="500" fill="hold"/>
                                        <p:tgtEl>
                                          <p:spTgt spid="56640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7" fill="hold">
                      <p:stCondLst>
                        <p:cond delay="indefinite"/>
                      </p:stCondLst>
                      <p:childTnLst>
                        <p:par>
                          <p:cTn id="188" fill="hold">
                            <p:stCondLst>
                              <p:cond delay="0"/>
                            </p:stCondLst>
                            <p:childTnLst>
                              <p:par>
                                <p:cTn id="18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1" dur="500" fill="hold"/>
                                        <p:tgtEl>
                                          <p:spTgt spid="2028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2" dur="500" fill="hold"/>
                                        <p:tgtEl>
                                          <p:spTgt spid="2028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3" fill="hold">
                      <p:stCondLst>
                        <p:cond delay="indefinite"/>
                      </p:stCondLst>
                      <p:childTnLst>
                        <p:par>
                          <p:cTn id="194" fill="hold">
                            <p:stCondLst>
                              <p:cond delay="0"/>
                            </p:stCondLst>
                            <p:childTnLst>
                              <p:par>
                                <p:cTn id="19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7" dur="500" fill="hold"/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98" dur="500" fill="hold"/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4" grpId="0"/>
      <p:bldP spid="202833" grpId="0"/>
      <p:bldP spid="202826" grpId="0"/>
      <p:bldP spid="566407" grpId="0"/>
      <p:bldP spid="566408" grpId="0"/>
      <p:bldP spid="566409" grpId="0"/>
      <p:bldP spid="75" grpId="0"/>
      <p:bldP spid="4" grpId="0"/>
      <p:bldP spid="5" grpId="0"/>
      <p:bldP spid="79" grpId="0"/>
      <p:bldP spid="80" grpId="0"/>
      <p:bldP spid="83" grpId="0"/>
      <p:bldP spid="84" grpId="0"/>
      <p:bldP spid="85" grpId="0"/>
      <p:bldP spid="87" grpId="0"/>
      <p:bldP spid="89" grpId="0"/>
      <p:bldP spid="90" grpId="0"/>
      <p:bldP spid="91" grpId="0"/>
      <p:bldP spid="7" grpId="0"/>
      <p:bldP spid="93" grpId="0"/>
      <p:bldP spid="94" grpId="0"/>
      <p:bldP spid="95" grpId="0"/>
      <p:bldP spid="96" grpId="0"/>
      <p:bldP spid="8" grpId="0"/>
      <p:bldP spid="98" grpId="0"/>
      <p:bldP spid="98" grpId="1"/>
      <p:bldP spid="99" grpId="0"/>
      <p:bldP spid="100" grpId="0"/>
      <p:bldP spid="101" grpId="0"/>
      <p:bldP spid="103" grpId="0"/>
      <p:bldP spid="104" grpId="0"/>
      <p:bldP spid="107" grpId="0"/>
      <p:bldP spid="108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0" y="660400"/>
            <a:ext cx="3581400" cy="1721881"/>
            <a:chOff x="0" y="1478520"/>
            <a:chExt cx="3581400" cy="1721881"/>
          </a:xfrm>
        </p:grpSpPr>
        <p:pic>
          <p:nvPicPr>
            <p:cNvPr id="22" name="Picture 5" descr="j0116172">
              <a:extLst>
                <a:ext uri="{FF2B5EF4-FFF2-40B4-BE49-F238E27FC236}">
                  <a16:creationId xmlns:a16="http://schemas.microsoft.com/office/drawing/2014/main" id="{FCBDEB13-6C98-46D1-A820-992F40229BA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0" y="2248078"/>
              <a:ext cx="700121" cy="95232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" name="AutoShape 8">
              <a:extLst>
                <a:ext uri="{FF2B5EF4-FFF2-40B4-BE49-F238E27FC236}">
                  <a16:creationId xmlns:a16="http://schemas.microsoft.com/office/drawing/2014/main" id="{E10EA6AD-5F51-46BE-A2A6-0C6879E4B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90599" y="1478520"/>
              <a:ext cx="2590801" cy="863600"/>
            </a:xfrm>
            <a:prstGeom prst="wedgeRectCallout">
              <a:avLst>
                <a:gd name="adj1" fmla="val -53798"/>
                <a:gd name="adj2" fmla="val 41701"/>
              </a:avLst>
            </a:prstGeom>
            <a:noFill/>
            <a:ln w="38100">
              <a:solidFill>
                <a:srgbClr val="CC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  <a:defRPr/>
              </a:pPr>
              <a:r>
                <a:rPr lang="en-CA" altLang="en-US" sz="2400" i="0" dirty="0"/>
                <a:t>I am supposed to </a:t>
              </a:r>
            </a:p>
            <a:p>
              <a:pPr algn="ctr" eaLnBrk="1" hangingPunct="1">
                <a:spcBef>
                  <a:spcPct val="0"/>
                </a:spcBef>
                <a:buFontTx/>
                <a:buNone/>
                <a:defRPr/>
              </a:pPr>
              <a:r>
                <a:rPr lang="en-CA" altLang="en-US" sz="2400" i="0" dirty="0"/>
                <a:t>teach you code.</a:t>
              </a:r>
              <a:endParaRPr lang="en-US" altLang="en-US" sz="2400" i="0" dirty="0"/>
            </a:p>
          </p:txBody>
        </p:sp>
      </p:grpSp>
      <p:sp>
        <p:nvSpPr>
          <p:cNvPr id="53" name="Rectangle 52">
            <a:extLst>
              <a:ext uri="{FF2B5EF4-FFF2-40B4-BE49-F238E27FC236}">
                <a16:creationId xmlns:a16="http://schemas.microsoft.com/office/drawing/2014/main" id="{CE2FBCBA-8291-4A0F-AC9B-1BC70A97EAE4}"/>
              </a:ext>
            </a:extLst>
          </p:cNvPr>
          <p:cNvSpPr/>
          <p:nvPr/>
        </p:nvSpPr>
        <p:spPr>
          <a:xfrm>
            <a:off x="3962401" y="648038"/>
            <a:ext cx="5029199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|list|&lt;=l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return(list)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else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8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8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+1..n]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800" i="0" dirty="0">
                <a:solidFill>
                  <a:schemeClr val="bg2"/>
                </a:solidFill>
              </a:rPr>
              <a:t> </a:t>
            </a:r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sp>
        <p:nvSpPr>
          <p:cNvPr id="54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</p:spTree>
    <p:extLst>
      <p:ext uri="{BB962C8B-B14F-4D97-AF65-F5344CB8AC3E}">
        <p14:creationId xmlns:p14="http://schemas.microsoft.com/office/powerpoint/2010/main" val="116768942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" name="Rectangle 52">
            <a:extLst>
              <a:ext uri="{FF2B5EF4-FFF2-40B4-BE49-F238E27FC236}">
                <a16:creationId xmlns:a16="http://schemas.microsoft.com/office/drawing/2014/main" id="{CE2FBCBA-8291-4A0F-AC9B-1BC70A97EAE4}"/>
              </a:ext>
            </a:extLst>
          </p:cNvPr>
          <p:cNvSpPr/>
          <p:nvPr/>
        </p:nvSpPr>
        <p:spPr>
          <a:xfrm>
            <a:off x="3962401" y="648038"/>
            <a:ext cx="5029199" cy="2308324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sp>
        <p:nvSpPr>
          <p:cNvPr id="54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sp>
        <p:nvSpPr>
          <p:cNvPr id="58" name="AutoShape 8">
            <a:extLst>
              <a:ext uri="{FF2B5EF4-FFF2-40B4-BE49-F238E27FC236}">
                <a16:creationId xmlns:a16="http://schemas.microsoft.com/office/drawing/2014/main" id="{8691B3C4-8E61-4476-86CC-FF138FD47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201" y="4097028"/>
            <a:ext cx="5105399" cy="1605272"/>
          </a:xfrm>
          <a:prstGeom prst="wedgeRectCallout">
            <a:avLst>
              <a:gd name="adj1" fmla="val -33649"/>
              <a:gd name="adj2" fmla="val -56923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400" i="0" dirty="0"/>
              <a:t>We want to do the sorting in place.</a:t>
            </a:r>
            <a:endParaRPr lang="en-US" altLang="en-US" sz="2400" i="0" dirty="0"/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400" i="0" dirty="0"/>
              <a:t>The routine is told where the list is</a:t>
            </a:r>
            <a:br>
              <a:rPr lang="en-US" altLang="en-US" sz="2400" i="0" dirty="0"/>
            </a:br>
            <a:r>
              <a:rPr lang="en-US" altLang="en-US" sz="2400" i="0" dirty="0"/>
              <a:t>and it puts the sorted list </a:t>
            </a:r>
            <a:br>
              <a:rPr lang="en-US" altLang="en-US" sz="2400" i="0" dirty="0"/>
            </a:br>
            <a:r>
              <a:rPr lang="en-US" altLang="en-US" sz="2400" i="0" dirty="0"/>
              <a:t>in the same place.</a:t>
            </a:r>
            <a:endParaRPr lang="en-CA" altLang="en-US" sz="2400" i="0" dirty="0"/>
          </a:p>
        </p:txBody>
      </p:sp>
      <p:sp>
        <p:nvSpPr>
          <p:cNvPr id="16" name="AutoShape 8">
            <a:extLst>
              <a:ext uri="{FF2B5EF4-FFF2-40B4-BE49-F238E27FC236}">
                <a16:creationId xmlns:a16="http://schemas.microsoft.com/office/drawing/2014/main" id="{87AE79CE-4B9D-4E9F-9CE4-AF1C367B5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598" y="1219200"/>
            <a:ext cx="2590802" cy="863600"/>
          </a:xfrm>
          <a:prstGeom prst="wedgeRectCallout">
            <a:avLst>
              <a:gd name="adj1" fmla="val -53798"/>
              <a:gd name="adj2" fmla="val -23695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400" i="0" dirty="0"/>
              <a:t>Consider </a:t>
            </a:r>
            <a:br>
              <a:rPr lang="en-CA" altLang="en-US" sz="2400" i="0" dirty="0"/>
            </a:br>
            <a:r>
              <a:rPr lang="en-CA" altLang="en-US" sz="2400" i="0" dirty="0"/>
              <a:t>the I/O of the list.</a:t>
            </a:r>
            <a:endParaRPr lang="en-US" altLang="en-US" sz="2400" i="0" dirty="0"/>
          </a:p>
        </p:txBody>
      </p:sp>
      <p:grpSp>
        <p:nvGrpSpPr>
          <p:cNvPr id="7" name="Group 6"/>
          <p:cNvGrpSpPr/>
          <p:nvPr/>
        </p:nvGrpSpPr>
        <p:grpSpPr>
          <a:xfrm>
            <a:off x="557766" y="3048000"/>
            <a:ext cx="4257861" cy="447860"/>
            <a:chOff x="557766" y="3048000"/>
            <a:chExt cx="4257861" cy="447860"/>
          </a:xfrm>
        </p:grpSpPr>
        <p:sp>
          <p:nvSpPr>
            <p:cNvPr id="18" name="Text Box 19">
              <a:extLst>
                <a:ext uri="{FF2B5EF4-FFF2-40B4-BE49-F238E27FC236}">
                  <a16:creationId xmlns:a16="http://schemas.microsoft.com/office/drawing/2014/main" id="{88F1D810-7E10-43D4-BD64-7C659CC602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9075" y="3074988"/>
              <a:ext cx="332655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88,31,25,98,52,62,79,14,30,23</a:t>
              </a:r>
              <a:endParaRPr lang="en-CA" altLang="en-US" sz="2000" i="0" dirty="0"/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557766" y="3048000"/>
              <a:ext cx="4226959" cy="447860"/>
              <a:chOff x="557766" y="3048000"/>
              <a:chExt cx="4226959" cy="447860"/>
            </a:xfrm>
          </p:grpSpPr>
          <p:sp>
            <p:nvSpPr>
              <p:cNvPr id="19" name="Rectangle 20">
                <a:extLst>
                  <a:ext uri="{FF2B5EF4-FFF2-40B4-BE49-F238E27FC236}">
                    <a16:creationId xmlns:a16="http://schemas.microsoft.com/office/drawing/2014/main" id="{0EC68D6E-1483-4A6A-8037-6CC62BA07D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300" y="3048000"/>
                <a:ext cx="3273425" cy="400050"/>
              </a:xfrm>
              <a:prstGeom prst="rect">
                <a:avLst/>
              </a:prstGeom>
              <a:noFill/>
              <a:ln w="38100">
                <a:solidFill>
                  <a:srgbClr val="FFFF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6" name="Text Box 19">
                <a:extLst>
                  <a:ext uri="{FF2B5EF4-FFF2-40B4-BE49-F238E27FC236}">
                    <a16:creationId xmlns:a16="http://schemas.microsoft.com/office/drawing/2014/main" id="{E87E7FB8-A182-4E5B-AAF5-F948B64F29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7766" y="3095750"/>
                <a:ext cx="960519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 dirty="0"/>
                  <a:t>list     =</a:t>
                </a:r>
                <a:endParaRPr lang="en-CA" altLang="en-US" sz="2000" i="0" dirty="0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533400" y="3557527"/>
            <a:ext cx="4251325" cy="411223"/>
            <a:chOff x="533400" y="3557527"/>
            <a:chExt cx="4251325" cy="411223"/>
          </a:xfrm>
        </p:grpSpPr>
        <p:sp>
          <p:nvSpPr>
            <p:cNvPr id="21" name="Text Box 19">
              <a:extLst>
                <a:ext uri="{FF2B5EF4-FFF2-40B4-BE49-F238E27FC236}">
                  <a16:creationId xmlns:a16="http://schemas.microsoft.com/office/drawing/2014/main" id="{BE463683-51D9-4FE2-965C-31C2A3DCEB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89075" y="3571875"/>
              <a:ext cx="32956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14,23,25,30,31,52,62,79,88,98</a:t>
              </a:r>
              <a:endParaRPr lang="en-CA" altLang="en-US" sz="2000" i="0" dirty="0"/>
            </a:p>
          </p:txBody>
        </p:sp>
        <p:grpSp>
          <p:nvGrpSpPr>
            <p:cNvPr id="5" name="Group 4"/>
            <p:cNvGrpSpPr/>
            <p:nvPr/>
          </p:nvGrpSpPr>
          <p:grpSpPr>
            <a:xfrm>
              <a:off x="533400" y="3557527"/>
              <a:ext cx="4251325" cy="400110"/>
              <a:chOff x="533400" y="3557527"/>
              <a:chExt cx="4251325" cy="400110"/>
            </a:xfrm>
          </p:grpSpPr>
          <p:sp>
            <p:nvSpPr>
              <p:cNvPr id="25" name="Rectangle 20">
                <a:extLst>
                  <a:ext uri="{FF2B5EF4-FFF2-40B4-BE49-F238E27FC236}">
                    <a16:creationId xmlns:a16="http://schemas.microsoft.com/office/drawing/2014/main" id="{CBC07F18-B0BE-4751-9459-78A3206CAD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1300" y="3557587"/>
                <a:ext cx="3273425" cy="400050"/>
              </a:xfrm>
              <a:prstGeom prst="rect">
                <a:avLst/>
              </a:prstGeom>
              <a:noFill/>
              <a:ln w="38100">
                <a:solidFill>
                  <a:srgbClr val="FFFF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7" name="Text Box 19">
                <a:extLst>
                  <a:ext uri="{FF2B5EF4-FFF2-40B4-BE49-F238E27FC236}">
                    <a16:creationId xmlns:a16="http://schemas.microsoft.com/office/drawing/2014/main" id="{FC9810DF-0B4C-4179-A44C-2B414AE536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3400" y="3557527"/>
                <a:ext cx="1018227" cy="4001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 dirty="0"/>
                  <a:t>sorted =</a:t>
                </a:r>
                <a:endParaRPr lang="en-CA" altLang="en-US" sz="2000" i="0" dirty="0"/>
              </a:p>
            </p:txBody>
          </p:sp>
        </p:grpSp>
      </p:grp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19E9655-D5A5-486C-9DDA-1AC6AAA6337C}"/>
              </a:ext>
            </a:extLst>
          </p:cNvPr>
          <p:cNvGrpSpPr/>
          <p:nvPr/>
        </p:nvGrpSpPr>
        <p:grpSpPr>
          <a:xfrm>
            <a:off x="502920" y="5797550"/>
            <a:ext cx="4257861" cy="427098"/>
            <a:chOff x="225239" y="5797550"/>
            <a:chExt cx="4257861" cy="427098"/>
          </a:xfrm>
        </p:grpSpPr>
        <p:sp>
          <p:nvSpPr>
            <p:cNvPr id="36" name="Text Box 19">
              <a:extLst>
                <a:ext uri="{FF2B5EF4-FFF2-40B4-BE49-F238E27FC236}">
                  <a16:creationId xmlns:a16="http://schemas.microsoft.com/office/drawing/2014/main" id="{3CF2F047-33AD-4C49-A90A-A2360F64F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5824538"/>
              <a:ext cx="332655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88,31,25,98,52,62,79,14,30,23</a:t>
              </a:r>
              <a:endParaRPr lang="en-CA" altLang="en-US" sz="2000" i="0" dirty="0"/>
            </a:p>
          </p:txBody>
        </p:sp>
        <p:sp>
          <p:nvSpPr>
            <p:cNvPr id="37" name="Rectangle 20">
              <a:extLst>
                <a:ext uri="{FF2B5EF4-FFF2-40B4-BE49-F238E27FC236}">
                  <a16:creationId xmlns:a16="http://schemas.microsoft.com/office/drawing/2014/main" id="{00D952BA-D477-45C8-B62A-5D438D1F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773" y="5797550"/>
              <a:ext cx="3273425" cy="400050"/>
            </a:xfrm>
            <a:prstGeom prst="rect">
              <a:avLst/>
            </a:prstGeom>
            <a:noFill/>
            <a:ln w="38100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239" y="5819542"/>
              <a:ext cx="93326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/>
                <a:t>arr</a:t>
              </a:r>
              <a:r>
                <a:rPr lang="en-US" altLang="en-US" sz="2000" i="0" dirty="0"/>
                <a:t>     =</a:t>
              </a:r>
              <a:endParaRPr lang="en-CA" altLang="en-US" sz="2000" i="0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044623F5-1E2B-4A71-9A56-E1C278985F54}"/>
              </a:ext>
            </a:extLst>
          </p:cNvPr>
          <p:cNvGrpSpPr/>
          <p:nvPr/>
        </p:nvGrpSpPr>
        <p:grpSpPr>
          <a:xfrm>
            <a:off x="1434229" y="6032500"/>
            <a:ext cx="3295650" cy="673100"/>
            <a:chOff x="1156548" y="6032500"/>
            <a:chExt cx="3295650" cy="673100"/>
          </a:xfrm>
        </p:grpSpPr>
        <p:sp>
          <p:nvSpPr>
            <p:cNvPr id="38" name="Text Box 19">
              <a:extLst>
                <a:ext uri="{FF2B5EF4-FFF2-40B4-BE49-F238E27FC236}">
                  <a16:creationId xmlns:a16="http://schemas.microsoft.com/office/drawing/2014/main" id="{75614CD7-7C17-4C6C-978C-4F6BBEDE0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6308725"/>
              <a:ext cx="32956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14,23,25,30,31,52,62,79,88,98</a:t>
              </a:r>
              <a:endParaRPr lang="en-CA" altLang="en-US" sz="2000" i="0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33BCA9A-7F80-435E-AED1-C3CB7A6F9E88}"/>
                </a:ext>
              </a:extLst>
            </p:cNvPr>
            <p:cNvCxnSpPr/>
            <p:nvPr/>
          </p:nvCxnSpPr>
          <p:spPr bwMode="auto">
            <a:xfrm>
              <a:off x="1191473" y="6032500"/>
              <a:ext cx="3164627" cy="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0A9D03C9-5FCF-463E-99AF-C17F9BE744B4}"/>
              </a:ext>
            </a:extLst>
          </p:cNvPr>
          <p:cNvGrpSpPr/>
          <p:nvPr/>
        </p:nvGrpSpPr>
        <p:grpSpPr>
          <a:xfrm>
            <a:off x="5199529" y="824755"/>
            <a:ext cx="820271" cy="381566"/>
            <a:chOff x="5199529" y="824755"/>
            <a:chExt cx="820271" cy="381566"/>
          </a:xfrm>
        </p:grpSpPr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7D895E77-7BE8-401C-A5CD-A1283709182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99529" y="824755"/>
              <a:ext cx="820271" cy="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74BEECEE-2857-4960-BD32-54DBCAAD7F93}"/>
                </a:ext>
              </a:extLst>
            </p:cNvPr>
            <p:cNvSpPr/>
            <p:nvPr/>
          </p:nvSpPr>
          <p:spPr>
            <a:xfrm>
              <a:off x="5257800" y="836989"/>
              <a:ext cx="671480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eaLnBrk="0" hangingPunct="0"/>
              <a:r>
                <a:rPr lang="en-US" altLang="en-US" sz="1800" i="0" dirty="0" err="1">
                  <a:solidFill>
                    <a:schemeClr val="bg2"/>
                  </a:solidFill>
                  <a:latin typeface="Consolas" panose="020B0609020204030204" pitchFamily="49" charset="0"/>
                </a:rPr>
                <a:t>arr</a:t>
              </a:r>
              <a:endParaRPr lang="en-US" altLang="en-US" sz="1800" i="0" dirty="0">
                <a:solidFill>
                  <a:schemeClr val="bg2"/>
                </a:solidFill>
                <a:latin typeface="Arial" panose="020B0604020202020204" pitchFamily="34" charset="0"/>
              </a:endParaRPr>
            </a:p>
          </p:txBody>
        </p:sp>
      </p:grp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D3B0A3A1-A9F4-4A75-9278-A0A8AB8C770C}"/>
              </a:ext>
            </a:extLst>
          </p:cNvPr>
          <p:cNvCxnSpPr>
            <a:cxnSpLocks/>
          </p:cNvCxnSpPr>
          <p:nvPr/>
        </p:nvCxnSpPr>
        <p:spPr bwMode="auto">
          <a:xfrm>
            <a:off x="4334087" y="2768958"/>
            <a:ext cx="1672834" cy="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pic>
        <p:nvPicPr>
          <p:cNvPr id="28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5332" y="3529799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9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6663" y="3048000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3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3078" y="6202514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4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409" y="5720715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260502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16" grpId="0" animBg="1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3" name="Rectangle 52">
            <a:extLst>
              <a:ext uri="{FF2B5EF4-FFF2-40B4-BE49-F238E27FC236}">
                <a16:creationId xmlns:a16="http://schemas.microsoft.com/office/drawing/2014/main" id="{CE2FBCBA-8291-4A0F-AC9B-1BC70A97EAE4}"/>
              </a:ext>
            </a:extLst>
          </p:cNvPr>
          <p:cNvSpPr/>
          <p:nvPr/>
        </p:nvSpPr>
        <p:spPr>
          <a:xfrm>
            <a:off x="3962401" y="648038"/>
            <a:ext cx="5029199" cy="2308324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8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endParaRPr lang="en-US" altLang="en-US" sz="1800" i="0" dirty="0">
              <a:solidFill>
                <a:schemeClr val="bg2"/>
              </a:solidFill>
              <a:latin typeface="Consolas" panose="020B0609020204030204" pitchFamily="49" charset="0"/>
            </a:endParaRPr>
          </a:p>
          <a:p>
            <a:pPr lvl="0" eaLnBrk="0" hangingPunct="0"/>
            <a:b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8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800" i="0" dirty="0">
                <a:solidFill>
                  <a:schemeClr val="bg2"/>
                </a:solidFill>
              </a:rPr>
              <a:t>)</a:t>
            </a:r>
            <a:endParaRPr lang="en-US" altLang="en-US" sz="18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sp>
        <p:nvSpPr>
          <p:cNvPr id="54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sp>
        <p:nvSpPr>
          <p:cNvPr id="58" name="AutoShape 8">
            <a:extLst>
              <a:ext uri="{FF2B5EF4-FFF2-40B4-BE49-F238E27FC236}">
                <a16:creationId xmlns:a16="http://schemas.microsoft.com/office/drawing/2014/main" id="{8691B3C4-8E61-4476-86CC-FF138FD47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04801" y="2209800"/>
            <a:ext cx="3505199" cy="889991"/>
          </a:xfrm>
          <a:prstGeom prst="wedgeRectCallout">
            <a:avLst>
              <a:gd name="adj1" fmla="val -38943"/>
              <a:gd name="adj2" fmla="val -63650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400" i="0" dirty="0"/>
              <a:t>We will want our friends </a:t>
            </a:r>
            <a:br>
              <a:rPr lang="en-US" altLang="en-US" sz="2400" i="0" dirty="0"/>
            </a:br>
            <a:r>
              <a:rPr lang="en-US" altLang="en-US" sz="2400" i="0" dirty="0"/>
              <a:t>to sort a subarray. </a:t>
            </a:r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21C01C28-C736-428E-8D36-4E8ECB37D8A5}"/>
              </a:ext>
            </a:extLst>
          </p:cNvPr>
          <p:cNvSpPr/>
          <p:nvPr/>
        </p:nvSpPr>
        <p:spPr>
          <a:xfrm>
            <a:off x="5346879" y="2743200"/>
            <a:ext cx="3730156" cy="4093428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void sort(int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[], int a, </a:t>
            </a:r>
            <a:r>
              <a:rPr lang="en-US" sz="2000" i="0">
                <a:solidFill>
                  <a:schemeClr val="bg2"/>
                </a:solidFill>
              </a:rPr>
              <a:t>int b)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{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</p:txBody>
      </p:sp>
      <p:sp>
        <p:nvSpPr>
          <p:cNvPr id="16" name="AutoShape 8">
            <a:extLst>
              <a:ext uri="{FF2B5EF4-FFF2-40B4-BE49-F238E27FC236}">
                <a16:creationId xmlns:a16="http://schemas.microsoft.com/office/drawing/2014/main" id="{87AE79CE-4B9D-4E9F-9CE4-AF1C367B54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598" y="1219200"/>
            <a:ext cx="2590802" cy="863600"/>
          </a:xfrm>
          <a:prstGeom prst="wedgeRectCallout">
            <a:avLst>
              <a:gd name="adj1" fmla="val -53798"/>
              <a:gd name="adj2" fmla="val -23695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sz="2400" i="0" dirty="0"/>
              <a:t>Consider </a:t>
            </a:r>
            <a:br>
              <a:rPr lang="en-CA" altLang="en-US" sz="2400" i="0" dirty="0"/>
            </a:br>
            <a:r>
              <a:rPr lang="en-CA" altLang="en-US" sz="2400" i="0" dirty="0"/>
              <a:t>the I/O of the list.</a:t>
            </a:r>
            <a:endParaRPr lang="en-US" altLang="en-US" sz="2400" i="0" dirty="0"/>
          </a:p>
        </p:txBody>
      </p:sp>
      <p:grpSp>
        <p:nvGrpSpPr>
          <p:cNvPr id="12" name="Group 11">
            <a:extLst>
              <a:ext uri="{FF2B5EF4-FFF2-40B4-BE49-F238E27FC236}">
                <a16:creationId xmlns:a16="http://schemas.microsoft.com/office/drawing/2014/main" id="{519E9655-D5A5-486C-9DDA-1AC6AAA6337C}"/>
              </a:ext>
            </a:extLst>
          </p:cNvPr>
          <p:cNvGrpSpPr/>
          <p:nvPr/>
        </p:nvGrpSpPr>
        <p:grpSpPr>
          <a:xfrm>
            <a:off x="1005327" y="3740150"/>
            <a:ext cx="4023873" cy="427098"/>
            <a:chOff x="459227" y="5797550"/>
            <a:chExt cx="4023873" cy="427098"/>
          </a:xfrm>
        </p:grpSpPr>
        <p:sp>
          <p:nvSpPr>
            <p:cNvPr id="36" name="Text Box 19">
              <a:extLst>
                <a:ext uri="{FF2B5EF4-FFF2-40B4-BE49-F238E27FC236}">
                  <a16:creationId xmlns:a16="http://schemas.microsoft.com/office/drawing/2014/main" id="{3CF2F047-33AD-4C49-A90A-A2360F64F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5824538"/>
              <a:ext cx="332655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88,31,25,98,52,62,79,14,30,23</a:t>
              </a:r>
              <a:endParaRPr lang="en-CA" altLang="en-US" sz="2000" i="0" dirty="0"/>
            </a:p>
          </p:txBody>
        </p:sp>
        <p:sp>
          <p:nvSpPr>
            <p:cNvPr id="37" name="Rectangle 20">
              <a:extLst>
                <a:ext uri="{FF2B5EF4-FFF2-40B4-BE49-F238E27FC236}">
                  <a16:creationId xmlns:a16="http://schemas.microsoft.com/office/drawing/2014/main" id="{00D952BA-D477-45C8-B62A-5D438D1F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773" y="5797550"/>
              <a:ext cx="3273425" cy="400050"/>
            </a:xfrm>
            <a:prstGeom prst="rect">
              <a:avLst/>
            </a:prstGeom>
            <a:noFill/>
            <a:ln w="38100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0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227" y="5819542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/>
                <a:t>arr</a:t>
              </a:r>
              <a:r>
                <a:rPr lang="en-US" altLang="en-US" sz="2000" i="0" dirty="0"/>
                <a:t> =</a:t>
              </a:r>
              <a:endParaRPr lang="en-CA" altLang="en-US" sz="2000" i="0" dirty="0"/>
            </a:p>
          </p:txBody>
        </p:sp>
      </p:grpSp>
      <p:grpSp>
        <p:nvGrpSpPr>
          <p:cNvPr id="10" name="Group 9">
            <a:extLst>
              <a:ext uri="{FF2B5EF4-FFF2-40B4-BE49-F238E27FC236}">
                <a16:creationId xmlns:a16="http://schemas.microsoft.com/office/drawing/2014/main" id="{044623F5-1E2B-4A71-9A56-E1C278985F54}"/>
              </a:ext>
            </a:extLst>
          </p:cNvPr>
          <p:cNvGrpSpPr/>
          <p:nvPr/>
        </p:nvGrpSpPr>
        <p:grpSpPr>
          <a:xfrm>
            <a:off x="2316480" y="3943925"/>
            <a:ext cx="1130449" cy="941339"/>
            <a:chOff x="1108447" y="5767496"/>
            <a:chExt cx="1130449" cy="941339"/>
          </a:xfrm>
        </p:grpSpPr>
        <p:sp>
          <p:nvSpPr>
            <p:cNvPr id="38" name="Text Box 19">
              <a:extLst>
                <a:ext uri="{FF2B5EF4-FFF2-40B4-BE49-F238E27FC236}">
                  <a16:creationId xmlns:a16="http://schemas.microsoft.com/office/drawing/2014/main" id="{75614CD7-7C17-4C6C-978C-4F6BBEDE0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6308725"/>
              <a:ext cx="108234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25,52,98</a:t>
              </a:r>
              <a:endParaRPr lang="en-CA" altLang="en-US" sz="2000" i="0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33BCA9A-7F80-435E-AED1-C3CB7A6F9E88}"/>
                </a:ext>
              </a:extLst>
            </p:cNvPr>
            <p:cNvCxnSpPr>
              <a:cxnSpLocks/>
            </p:cNvCxnSpPr>
            <p:nvPr/>
          </p:nvCxnSpPr>
          <p:spPr bwMode="auto">
            <a:xfrm flipV="1">
              <a:off x="1108447" y="5767496"/>
              <a:ext cx="965129" cy="18476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9" name="Group 8">
            <a:extLst>
              <a:ext uri="{FF2B5EF4-FFF2-40B4-BE49-F238E27FC236}">
                <a16:creationId xmlns:a16="http://schemas.microsoft.com/office/drawing/2014/main" id="{0A9D03C9-5FCF-463E-99AF-C17F9BE744B4}"/>
              </a:ext>
            </a:extLst>
          </p:cNvPr>
          <p:cNvGrpSpPr/>
          <p:nvPr/>
        </p:nvGrpSpPr>
        <p:grpSpPr>
          <a:xfrm>
            <a:off x="5199529" y="824755"/>
            <a:ext cx="820271" cy="381566"/>
            <a:chOff x="5199529" y="824755"/>
            <a:chExt cx="820271" cy="381566"/>
          </a:xfrm>
        </p:grpSpPr>
        <p:cxnSp>
          <p:nvCxnSpPr>
            <p:cNvPr id="44" name="Straight Connector 43">
              <a:extLst>
                <a:ext uri="{FF2B5EF4-FFF2-40B4-BE49-F238E27FC236}">
                  <a16:creationId xmlns:a16="http://schemas.microsoft.com/office/drawing/2014/main" id="{7D895E77-7BE8-401C-A5CD-A1283709182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199529" y="824755"/>
              <a:ext cx="820271" cy="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74BEECEE-2857-4960-BD32-54DBCAAD7F93}"/>
                </a:ext>
              </a:extLst>
            </p:cNvPr>
            <p:cNvSpPr/>
            <p:nvPr/>
          </p:nvSpPr>
          <p:spPr>
            <a:xfrm>
              <a:off x="5257800" y="836989"/>
              <a:ext cx="671480" cy="369332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lvl="0" eaLnBrk="0" hangingPunct="0"/>
              <a:r>
                <a:rPr lang="en-US" altLang="en-US" sz="1800" i="0" dirty="0" err="1">
                  <a:solidFill>
                    <a:schemeClr val="bg2"/>
                  </a:solidFill>
                  <a:latin typeface="Consolas" panose="020B0609020204030204" pitchFamily="49" charset="0"/>
                </a:rPr>
                <a:t>arr</a:t>
              </a:r>
              <a:endParaRPr lang="en-US" altLang="en-US" sz="1800" i="0" dirty="0">
                <a:solidFill>
                  <a:schemeClr val="bg2"/>
                </a:solidFill>
                <a:latin typeface="Arial" panose="020B0604020202020204" pitchFamily="34" charset="0"/>
              </a:endParaRPr>
            </a:p>
          </p:txBody>
        </p:sp>
      </p:grpSp>
      <p:cxnSp>
        <p:nvCxnSpPr>
          <p:cNvPr id="50" name="Straight Connector 49">
            <a:extLst>
              <a:ext uri="{FF2B5EF4-FFF2-40B4-BE49-F238E27FC236}">
                <a16:creationId xmlns:a16="http://schemas.microsoft.com/office/drawing/2014/main" id="{D3B0A3A1-A9F4-4A75-9278-A0A8AB8C770C}"/>
              </a:ext>
            </a:extLst>
          </p:cNvPr>
          <p:cNvCxnSpPr>
            <a:cxnSpLocks/>
          </p:cNvCxnSpPr>
          <p:nvPr/>
        </p:nvCxnSpPr>
        <p:spPr bwMode="auto">
          <a:xfrm>
            <a:off x="4334087" y="2768958"/>
            <a:ext cx="1672834" cy="0"/>
          </a:xfrm>
          <a:prstGeom prst="line">
            <a:avLst/>
          </a:prstGeom>
          <a:noFill/>
          <a:ln w="25400" cap="flat" cmpd="sng" algn="ctr">
            <a:solidFill>
              <a:srgbClr val="FF0000"/>
            </a:solidFill>
            <a:prstDash val="solid"/>
            <a:round/>
            <a:headEnd type="none" w="med" len="med"/>
            <a:tailEnd type="none" w="med" len="med"/>
          </a:ln>
          <a:effectLst/>
        </p:spPr>
      </p:cxnSp>
      <p:grpSp>
        <p:nvGrpSpPr>
          <p:cNvPr id="30" name="Group 49">
            <a:extLst>
              <a:ext uri="{FF2B5EF4-FFF2-40B4-BE49-F238E27FC236}">
                <a16:creationId xmlns:a16="http://schemas.microsoft.com/office/drawing/2014/main" id="{2AE9CFD7-1D74-4ED4-A18D-2EB4E225139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2226" y="3646523"/>
            <a:ext cx="374974" cy="773077"/>
            <a:chOff x="2308" y="1513"/>
            <a:chExt cx="1162" cy="2570"/>
          </a:xfrm>
        </p:grpSpPr>
        <p:grpSp>
          <p:nvGrpSpPr>
            <p:cNvPr id="31" name="Group 50">
              <a:extLst>
                <a:ext uri="{FF2B5EF4-FFF2-40B4-BE49-F238E27FC236}">
                  <a16:creationId xmlns:a16="http://schemas.microsoft.com/office/drawing/2014/main" id="{C0EDD788-A7FD-4CDD-B558-B1EB01E675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3" name="Freeform 51">
                <a:extLst>
                  <a:ext uri="{FF2B5EF4-FFF2-40B4-BE49-F238E27FC236}">
                    <a16:creationId xmlns:a16="http://schemas.microsoft.com/office/drawing/2014/main" id="{CB2CBFA7-C429-44A6-B75E-BEC83612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2">
                <a:extLst>
                  <a:ext uri="{FF2B5EF4-FFF2-40B4-BE49-F238E27FC236}">
                    <a16:creationId xmlns:a16="http://schemas.microsoft.com/office/drawing/2014/main" id="{D7485526-8A9E-4234-9397-71BAFBB7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3">
                <a:extLst>
                  <a:ext uri="{FF2B5EF4-FFF2-40B4-BE49-F238E27FC236}">
                    <a16:creationId xmlns:a16="http://schemas.microsoft.com/office/drawing/2014/main" id="{5591B867-FCA2-4DBC-8F7E-9A9BC222E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2A8FAEF0-9698-4872-8A0A-2678C710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67AD3E1E-6586-48B2-83FE-CA070CB46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" name="Freeform 56">
                <a:extLst>
                  <a:ext uri="{FF2B5EF4-FFF2-40B4-BE49-F238E27FC236}">
                    <a16:creationId xmlns:a16="http://schemas.microsoft.com/office/drawing/2014/main" id="{5BE2CA1B-BC59-4A7B-B99E-0FC027CFC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" name="Freeform 57">
              <a:extLst>
                <a:ext uri="{FF2B5EF4-FFF2-40B4-BE49-F238E27FC236}">
                  <a16:creationId xmlns:a16="http://schemas.microsoft.com/office/drawing/2014/main" id="{C62D2393-DC9E-4091-80F8-1097F814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58">
              <a:extLst>
                <a:ext uri="{FF2B5EF4-FFF2-40B4-BE49-F238E27FC236}">
                  <a16:creationId xmlns:a16="http://schemas.microsoft.com/office/drawing/2014/main" id="{2354DE45-3D6F-4B75-8A6D-2D7E2FA4A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Oval 59">
              <a:extLst>
                <a:ext uri="{FF2B5EF4-FFF2-40B4-BE49-F238E27FC236}">
                  <a16:creationId xmlns:a16="http://schemas.microsoft.com/office/drawing/2014/main" id="{FC6B2E89-8736-4936-9E4C-C1DA8343325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" name="Oval 60">
              <a:extLst>
                <a:ext uri="{FF2B5EF4-FFF2-40B4-BE49-F238E27FC236}">
                  <a16:creationId xmlns:a16="http://schemas.microsoft.com/office/drawing/2014/main" id="{7D764967-0870-422E-9CB2-F38F9CCBB4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9D2A1BAC-1DBD-454F-A4E4-F6F425D228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2">
              <a:extLst>
                <a:ext uri="{FF2B5EF4-FFF2-40B4-BE49-F238E27FC236}">
                  <a16:creationId xmlns:a16="http://schemas.microsoft.com/office/drawing/2014/main" id="{C92568B9-9875-41C3-B460-C2980B6549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3">
              <a:extLst>
                <a:ext uri="{FF2B5EF4-FFF2-40B4-BE49-F238E27FC236}">
                  <a16:creationId xmlns:a16="http://schemas.microsoft.com/office/drawing/2014/main" id="{0082A3E6-D2E9-41BA-9A2F-F08EDD56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grpSp>
        <p:nvGrpSpPr>
          <p:cNvPr id="7" name="Group 6">
            <a:extLst>
              <a:ext uri="{FF2B5EF4-FFF2-40B4-BE49-F238E27FC236}">
                <a16:creationId xmlns:a16="http://schemas.microsoft.com/office/drawing/2014/main" id="{E67A5526-4FAF-4886-B0F8-7F8A2776B7CA}"/>
              </a:ext>
            </a:extLst>
          </p:cNvPr>
          <p:cNvGrpSpPr/>
          <p:nvPr/>
        </p:nvGrpSpPr>
        <p:grpSpPr>
          <a:xfrm>
            <a:off x="2362200" y="3769659"/>
            <a:ext cx="1024285" cy="726141"/>
            <a:chOff x="2057400" y="3769659"/>
            <a:chExt cx="1024285" cy="726141"/>
          </a:xfrm>
        </p:grpSpPr>
        <p:sp>
          <p:nvSpPr>
            <p:cNvPr id="28" name="Text Box 19">
              <a:extLst>
                <a:ext uri="{FF2B5EF4-FFF2-40B4-BE49-F238E27FC236}">
                  <a16:creationId xmlns:a16="http://schemas.microsoft.com/office/drawing/2014/main" id="{321F9812-2DBE-44FB-8138-05E33FEEE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9702" y="4095690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chemeClr val="accent2"/>
                  </a:solidFill>
                </a:rPr>
                <a:t>a</a:t>
              </a:r>
              <a:endParaRPr lang="en-CA" altLang="en-US" sz="2000" i="0" dirty="0">
                <a:solidFill>
                  <a:schemeClr val="accent2"/>
                </a:solidFill>
              </a:endParaRPr>
            </a:p>
          </p:txBody>
        </p:sp>
        <p:sp>
          <p:nvSpPr>
            <p:cNvPr id="29" name="Text Box 19">
              <a:extLst>
                <a:ext uri="{FF2B5EF4-FFF2-40B4-BE49-F238E27FC236}">
                  <a16:creationId xmlns:a16="http://schemas.microsoft.com/office/drawing/2014/main" id="{3EF7FE31-3EFB-4AD3-BFEC-F15010F5C2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68779" y="408904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accent2"/>
                  </a:solidFill>
                </a:rPr>
                <a:t>b</a:t>
              </a:r>
              <a:endParaRPr lang="en-CA" altLang="en-US" sz="2000" i="0" dirty="0">
                <a:solidFill>
                  <a:schemeClr val="accent2"/>
                </a:solidFill>
              </a:endParaRPr>
            </a:p>
          </p:txBody>
        </p:sp>
        <p:sp>
          <p:nvSpPr>
            <p:cNvPr id="55" name="Rectangle 20">
              <a:extLst>
                <a:ext uri="{FF2B5EF4-FFF2-40B4-BE49-F238E27FC236}">
                  <a16:creationId xmlns:a16="http://schemas.microsoft.com/office/drawing/2014/main" id="{8D00AF80-2055-40DB-B071-323C283C98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7400" y="3769659"/>
              <a:ext cx="966577" cy="348532"/>
            </a:xfrm>
            <a:prstGeom prst="rect">
              <a:avLst/>
            </a:prstGeom>
            <a:noFill/>
            <a:ln w="381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56" name="AutoShape 8">
            <a:extLst>
              <a:ext uri="{FF2B5EF4-FFF2-40B4-BE49-F238E27FC236}">
                <a16:creationId xmlns:a16="http://schemas.microsoft.com/office/drawing/2014/main" id="{F67F663B-740F-48C0-BA68-28249ABC6A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81000" y="4977409"/>
            <a:ext cx="3953087" cy="1540667"/>
          </a:xfrm>
          <a:prstGeom prst="wedgeRectCallout">
            <a:avLst>
              <a:gd name="adj1" fmla="val -38943"/>
              <a:gd name="adj2" fmla="val -63650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400" i="0"/>
              <a:t>But </a:t>
            </a:r>
            <a:r>
              <a:rPr lang="en-US" altLang="en-US" sz="2400" i="0" dirty="0"/>
              <a:t>if we change the precondition for our friend,</a:t>
            </a:r>
          </a:p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400" i="0" dirty="0"/>
              <a:t>then we must change it for ourselves too.</a:t>
            </a:r>
          </a:p>
        </p:txBody>
      </p:sp>
      <p:pic>
        <p:nvPicPr>
          <p:cNvPr id="60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3400" y="4221314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61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731" y="3739515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8536505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5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 animBg="1"/>
      <p:bldP spid="59" grpId="0" animBg="1"/>
      <p:bldP spid="56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Footer Placeholder 16"/>
          <p:cNvSpPr>
            <a:spLocks noGrp="1"/>
          </p:cNvSpPr>
          <p:nvPr>
            <p:ph type="ftr" sz="quarter" idx="11"/>
          </p:nvPr>
        </p:nvSpPr>
        <p:spPr>
          <a:xfrm>
            <a:off x="3124200" y="64770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r>
              <a:rPr lang="en-US" sz="1400" b="1" i="1" dirty="0" err="1"/>
              <a:t>Andranik</a:t>
            </a:r>
            <a:r>
              <a:rPr lang="en-US" sz="1400" b="1" i="1" dirty="0"/>
              <a:t> </a:t>
            </a:r>
            <a:r>
              <a:rPr lang="en-US" sz="1400" b="1" i="1" dirty="0" err="1"/>
              <a:t>Mirzaian</a:t>
            </a:r>
            <a:endParaRPr lang="en-US" sz="1400" b="1" dirty="0"/>
          </a:p>
        </p:txBody>
      </p:sp>
      <p:pic>
        <p:nvPicPr>
          <p:cNvPr id="48135" name="Picture 4"/>
          <p:cNvPicPr>
            <a:picLocks noChangeAspect="1" noChangeArrowheads="1"/>
          </p:cNvPicPr>
          <p:nvPr/>
        </p:nvPicPr>
        <p:blipFill>
          <a:blip r:embed="rId3" cstate="print">
            <a:duotone>
              <a:prstClr val="black"/>
              <a:srgbClr val="D9C3A5">
                <a:tint val="50000"/>
                <a:satMod val="180000"/>
              </a:srgbClr>
            </a:duotone>
          </a:blip>
          <a:srcRect/>
          <a:stretch>
            <a:fillRect/>
          </a:stretch>
        </p:blipFill>
        <p:spPr bwMode="auto">
          <a:xfrm>
            <a:off x="381000" y="1905000"/>
            <a:ext cx="4800600" cy="34163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3485794" y="58738"/>
            <a:ext cx="283122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 dirty="0">
                <a:solidFill>
                  <a:schemeClr val="tx2"/>
                </a:solidFill>
              </a:rPr>
              <a:t>Draw Ruler</a:t>
            </a:r>
          </a:p>
        </p:txBody>
      </p:sp>
      <p:sp>
        <p:nvSpPr>
          <p:cNvPr id="15" name="Rectangle 5"/>
          <p:cNvSpPr>
            <a:spLocks noChangeArrowheads="1"/>
          </p:cNvSpPr>
          <p:nvPr/>
        </p:nvSpPr>
        <p:spPr bwMode="auto">
          <a:xfrm>
            <a:off x="5486400" y="1134070"/>
            <a:ext cx="358140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location, length )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put curser at location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loop j = 1..length   print(“-”)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495300" y="1981200"/>
            <a:ext cx="9271000" cy="3263900"/>
            <a:chOff x="495300" y="1981200"/>
            <a:chExt cx="9271000" cy="3263900"/>
          </a:xfrm>
        </p:grpSpPr>
        <p:sp>
          <p:nvSpPr>
            <p:cNvPr id="13" name="Rectangle 5"/>
            <p:cNvSpPr>
              <a:spLocks noChangeArrowheads="1"/>
            </p:cNvSpPr>
            <p:nvPr/>
          </p:nvSpPr>
          <p:spPr bwMode="auto">
            <a:xfrm>
              <a:off x="5499100" y="2590800"/>
              <a:ext cx="4267200" cy="203132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drawRuler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( length )  </a:t>
              </a: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</a:t>
              </a:r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drawLine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(0,4)   </a:t>
              </a:r>
              <a:r>
                <a:rPr lang="en-US" sz="1800" i="0" dirty="0">
                  <a:solidFill>
                    <a:schemeClr val="accent1"/>
                  </a:solidFill>
                </a:rPr>
                <a:t>print(0)</a:t>
              </a:r>
              <a:endParaRPr lang="en-US" sz="1800" i="0" dirty="0">
                <a:solidFill>
                  <a:schemeClr val="accent1"/>
                </a:solidFill>
                <a:latin typeface="+mj-lt"/>
              </a:endParaRP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loop </a:t>
              </a:r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i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= 1..12</a:t>
              </a: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      </a:t>
              </a:r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drawLine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(i,4) </a:t>
              </a:r>
              <a:r>
                <a:rPr lang="en-US" sz="1800" i="0" dirty="0">
                  <a:solidFill>
                    <a:schemeClr val="accent1"/>
                  </a:solidFill>
                </a:rPr>
                <a:t>  print(</a:t>
              </a:r>
              <a:r>
                <a:rPr lang="en-US" sz="1800" i="0" dirty="0" err="1">
                  <a:solidFill>
                    <a:schemeClr val="accent1"/>
                  </a:solidFill>
                </a:rPr>
                <a:t>i</a:t>
              </a:r>
              <a:r>
                <a:rPr lang="en-US" sz="1800" i="0" dirty="0">
                  <a:solidFill>
                    <a:schemeClr val="accent1"/>
                  </a:solidFill>
                </a:rPr>
                <a:t>)</a:t>
              </a:r>
              <a:endParaRPr lang="en-US" sz="1800" i="0" dirty="0">
                <a:solidFill>
                  <a:schemeClr val="accent1"/>
                </a:solidFill>
                <a:latin typeface="+mj-lt"/>
              </a:endParaRP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      </a:t>
              </a:r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drawInterval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(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  <a:sym typeface="Symbol"/>
                </a:rPr>
                <a:t>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i-1,i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  <a:sym typeface="Symbol"/>
                </a:rPr>
                <a:t>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,length-1) </a:t>
              </a:r>
            </a:p>
            <a:p>
              <a:endParaRPr lang="en-US" sz="1800" i="0" dirty="0">
                <a:solidFill>
                  <a:schemeClr val="accent1"/>
                </a:solidFill>
                <a:latin typeface="+mj-lt"/>
              </a:endParaRPr>
            </a:p>
            <a:p>
              <a:endParaRPr lang="en-US" sz="1800" i="0" dirty="0">
                <a:solidFill>
                  <a:schemeClr val="accent1"/>
                </a:solidFill>
                <a:latin typeface="+mj-lt"/>
              </a:endParaRPr>
            </a:p>
          </p:txBody>
        </p:sp>
        <p:sp>
          <p:nvSpPr>
            <p:cNvPr id="16392" name="Oval 6"/>
            <p:cNvSpPr>
              <a:spLocks noChangeArrowheads="1"/>
            </p:cNvSpPr>
            <p:nvPr/>
          </p:nvSpPr>
          <p:spPr bwMode="auto">
            <a:xfrm>
              <a:off x="533400" y="1981200"/>
              <a:ext cx="685800" cy="2921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5" name="Line 9"/>
            <p:cNvSpPr>
              <a:spLocks noChangeShapeType="1"/>
            </p:cNvSpPr>
            <p:nvPr/>
          </p:nvSpPr>
          <p:spPr bwMode="auto">
            <a:xfrm flipH="1" flipV="1">
              <a:off x="1219200" y="2127250"/>
              <a:ext cx="4343400" cy="92075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" name="Oval 6"/>
            <p:cNvSpPr>
              <a:spLocks noChangeArrowheads="1"/>
            </p:cNvSpPr>
            <p:nvPr/>
          </p:nvSpPr>
          <p:spPr bwMode="auto">
            <a:xfrm>
              <a:off x="508000" y="4953000"/>
              <a:ext cx="685800" cy="2921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" name="Line 9"/>
            <p:cNvSpPr>
              <a:spLocks noChangeShapeType="1"/>
            </p:cNvSpPr>
            <p:nvPr/>
          </p:nvSpPr>
          <p:spPr bwMode="auto">
            <a:xfrm flipH="1">
              <a:off x="1219200" y="3644900"/>
              <a:ext cx="4800600" cy="13716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8" name="Oval 6"/>
            <p:cNvSpPr>
              <a:spLocks noChangeArrowheads="1"/>
            </p:cNvSpPr>
            <p:nvPr/>
          </p:nvSpPr>
          <p:spPr bwMode="auto">
            <a:xfrm>
              <a:off x="495300" y="3479800"/>
              <a:ext cx="685800" cy="2921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9" name="Line 9"/>
            <p:cNvSpPr>
              <a:spLocks noChangeShapeType="1"/>
            </p:cNvSpPr>
            <p:nvPr/>
          </p:nvSpPr>
          <p:spPr bwMode="auto">
            <a:xfrm flipH="1" flipV="1">
              <a:off x="1206500" y="3543300"/>
              <a:ext cx="4800600" cy="1016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9857226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44623F5-1E2B-4A71-9A56-E1C278985F54}"/>
              </a:ext>
            </a:extLst>
          </p:cNvPr>
          <p:cNvGrpSpPr/>
          <p:nvPr/>
        </p:nvGrpSpPr>
        <p:grpSpPr>
          <a:xfrm>
            <a:off x="1666240" y="3982720"/>
            <a:ext cx="1723549" cy="1281334"/>
            <a:chOff x="1156548" y="5427501"/>
            <a:chExt cx="1723549" cy="1281334"/>
          </a:xfrm>
        </p:grpSpPr>
        <p:sp>
          <p:nvSpPr>
            <p:cNvPr id="38" name="Text Box 19">
              <a:extLst>
                <a:ext uri="{FF2B5EF4-FFF2-40B4-BE49-F238E27FC236}">
                  <a16:creationId xmlns:a16="http://schemas.microsoft.com/office/drawing/2014/main" id="{75614CD7-7C17-4C6C-978C-4F6BBEDE0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6308725"/>
              <a:ext cx="172354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2000" i="0" dirty="0"/>
                <a:t>25,31,52,88,98</a:t>
              </a:r>
              <a:endParaRPr lang="en-CA" altLang="en-US" sz="2000" i="0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33BCA9A-7F80-435E-AED1-C3CB7A6F9E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81373" y="5427501"/>
              <a:ext cx="1622909" cy="4793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2AE9CFD7-1D74-4ED4-A18D-2EB4E225139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844226" y="4343400"/>
            <a:ext cx="374974" cy="773077"/>
            <a:chOff x="2308" y="1513"/>
            <a:chExt cx="1162" cy="2570"/>
          </a:xfrm>
        </p:grpSpPr>
        <p:grpSp>
          <p:nvGrpSpPr>
            <p:cNvPr id="31" name="Group 50">
              <a:extLst>
                <a:ext uri="{FF2B5EF4-FFF2-40B4-BE49-F238E27FC236}">
                  <a16:creationId xmlns:a16="http://schemas.microsoft.com/office/drawing/2014/main" id="{C0EDD788-A7FD-4CDD-B558-B1EB01E675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3" name="Freeform 51">
                <a:extLst>
                  <a:ext uri="{FF2B5EF4-FFF2-40B4-BE49-F238E27FC236}">
                    <a16:creationId xmlns:a16="http://schemas.microsoft.com/office/drawing/2014/main" id="{CB2CBFA7-C429-44A6-B75E-BEC83612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2">
                <a:extLst>
                  <a:ext uri="{FF2B5EF4-FFF2-40B4-BE49-F238E27FC236}">
                    <a16:creationId xmlns:a16="http://schemas.microsoft.com/office/drawing/2014/main" id="{D7485526-8A9E-4234-9397-71BAFBB7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3">
                <a:extLst>
                  <a:ext uri="{FF2B5EF4-FFF2-40B4-BE49-F238E27FC236}">
                    <a16:creationId xmlns:a16="http://schemas.microsoft.com/office/drawing/2014/main" id="{5591B867-FCA2-4DBC-8F7E-9A9BC222E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2A8FAEF0-9698-4872-8A0A-2678C710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67AD3E1E-6586-48B2-83FE-CA070CB46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" name="Freeform 56">
                <a:extLst>
                  <a:ext uri="{FF2B5EF4-FFF2-40B4-BE49-F238E27FC236}">
                    <a16:creationId xmlns:a16="http://schemas.microsoft.com/office/drawing/2014/main" id="{5BE2CA1B-BC59-4A7B-B99E-0FC027CFC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" name="Freeform 57">
              <a:extLst>
                <a:ext uri="{FF2B5EF4-FFF2-40B4-BE49-F238E27FC236}">
                  <a16:creationId xmlns:a16="http://schemas.microsoft.com/office/drawing/2014/main" id="{C62D2393-DC9E-4091-80F8-1097F814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58">
              <a:extLst>
                <a:ext uri="{FF2B5EF4-FFF2-40B4-BE49-F238E27FC236}">
                  <a16:creationId xmlns:a16="http://schemas.microsoft.com/office/drawing/2014/main" id="{2354DE45-3D6F-4B75-8A6D-2D7E2FA4A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Oval 59">
              <a:extLst>
                <a:ext uri="{FF2B5EF4-FFF2-40B4-BE49-F238E27FC236}">
                  <a16:creationId xmlns:a16="http://schemas.microsoft.com/office/drawing/2014/main" id="{FC6B2E89-8736-4936-9E4C-C1DA8343325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" name="Oval 60">
              <a:extLst>
                <a:ext uri="{FF2B5EF4-FFF2-40B4-BE49-F238E27FC236}">
                  <a16:creationId xmlns:a16="http://schemas.microsoft.com/office/drawing/2014/main" id="{7D764967-0870-422E-9CB2-F38F9CCBB4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9D2A1BAC-1DBD-454F-A4E4-F6F425D228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2">
              <a:extLst>
                <a:ext uri="{FF2B5EF4-FFF2-40B4-BE49-F238E27FC236}">
                  <a16:creationId xmlns:a16="http://schemas.microsoft.com/office/drawing/2014/main" id="{C92568B9-9875-41C3-B460-C2980B6549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3">
              <a:extLst>
                <a:ext uri="{FF2B5EF4-FFF2-40B4-BE49-F238E27FC236}">
                  <a16:creationId xmlns:a16="http://schemas.microsoft.com/office/drawing/2014/main" id="{0082A3E6-D2E9-41BA-9A2F-F08EDD56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2" name="Rectangle 51">
            <a:extLst>
              <a:ext uri="{FF2B5EF4-FFF2-40B4-BE49-F238E27FC236}">
                <a16:creationId xmlns:a16="http://schemas.microsoft.com/office/drawing/2014/main" id="{48D13269-C285-4D1B-9B99-790BE2C00D4A}"/>
              </a:ext>
            </a:extLst>
          </p:cNvPr>
          <p:cNvSpPr/>
          <p:nvPr/>
        </p:nvSpPr>
        <p:spPr>
          <a:xfrm>
            <a:off x="5346879" y="2743200"/>
            <a:ext cx="3730156" cy="4093428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void sort(int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[], int a, </a:t>
            </a:r>
            <a:r>
              <a:rPr lang="en-US" sz="2000" i="0">
                <a:solidFill>
                  <a:schemeClr val="bg2"/>
                </a:solidFill>
              </a:rPr>
              <a:t>int b)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{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Find the middle point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int m = (</a:t>
            </a:r>
            <a:r>
              <a:rPr lang="en-US" sz="2000" i="0">
                <a:solidFill>
                  <a:schemeClr val="bg2"/>
                </a:solidFill>
              </a:rPr>
              <a:t>a+b)/</a:t>
            </a:r>
            <a:r>
              <a:rPr lang="en-US" sz="2000" i="0" dirty="0">
                <a:solidFill>
                  <a:schemeClr val="bg2"/>
                </a:solidFill>
              </a:rPr>
              <a:t>2;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Sort first and second halves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sort(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, a, m);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</p:txBody>
      </p:sp>
      <p:grpSp>
        <p:nvGrpSpPr>
          <p:cNvPr id="60" name="Group 98">
            <a:extLst>
              <a:ext uri="{FF2B5EF4-FFF2-40B4-BE49-F238E27FC236}">
                <a16:creationId xmlns:a16="http://schemas.microsoft.com/office/drawing/2014/main" id="{75AC853D-1BC1-4691-96D7-C671E79B9678}"/>
              </a:ext>
            </a:extLst>
          </p:cNvPr>
          <p:cNvGrpSpPr>
            <a:grpSpLocks/>
          </p:cNvGrpSpPr>
          <p:nvPr/>
        </p:nvGrpSpPr>
        <p:grpSpPr bwMode="auto">
          <a:xfrm>
            <a:off x="101663" y="3651726"/>
            <a:ext cx="368886" cy="837240"/>
            <a:chOff x="2432" y="1328"/>
            <a:chExt cx="906" cy="2075"/>
          </a:xfrm>
        </p:grpSpPr>
        <p:sp>
          <p:nvSpPr>
            <p:cNvPr id="70" name="Freeform 99">
              <a:extLst>
                <a:ext uri="{FF2B5EF4-FFF2-40B4-BE49-F238E27FC236}">
                  <a16:creationId xmlns:a16="http://schemas.microsoft.com/office/drawing/2014/main" id="{1FC45C88-EFB5-4B03-9DF6-9BCD350D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1" name="Freeform 100">
              <a:extLst>
                <a:ext uri="{FF2B5EF4-FFF2-40B4-BE49-F238E27FC236}">
                  <a16:creationId xmlns:a16="http://schemas.microsoft.com/office/drawing/2014/main" id="{D5704FA0-7A17-42F9-AA36-C68D75D79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2" name="Freeform 101">
              <a:extLst>
                <a:ext uri="{FF2B5EF4-FFF2-40B4-BE49-F238E27FC236}">
                  <a16:creationId xmlns:a16="http://schemas.microsoft.com/office/drawing/2014/main" id="{DC760F7F-FC43-4803-9151-C3048087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3" name="Freeform 102">
              <a:extLst>
                <a:ext uri="{FF2B5EF4-FFF2-40B4-BE49-F238E27FC236}">
                  <a16:creationId xmlns:a16="http://schemas.microsoft.com/office/drawing/2014/main" id="{A82DE2D1-7867-4F3B-93A3-2A359668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4" name="Freeform 103">
              <a:extLst>
                <a:ext uri="{FF2B5EF4-FFF2-40B4-BE49-F238E27FC236}">
                  <a16:creationId xmlns:a16="http://schemas.microsoft.com/office/drawing/2014/main" id="{6B1A5EEA-5215-484E-B4CB-87E76AF6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5" name="Freeform 104">
              <a:extLst>
                <a:ext uri="{FF2B5EF4-FFF2-40B4-BE49-F238E27FC236}">
                  <a16:creationId xmlns:a16="http://schemas.microsoft.com/office/drawing/2014/main" id="{C5F43C6D-C1F9-4136-A2E6-FC710DA0007F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grpSp>
        <p:nvGrpSpPr>
          <p:cNvPr id="76" name="Group 75">
            <a:extLst>
              <a:ext uri="{FF2B5EF4-FFF2-40B4-BE49-F238E27FC236}">
                <a16:creationId xmlns:a16="http://schemas.microsoft.com/office/drawing/2014/main" id="{3753F26C-7199-4A8E-8616-A34B91390C50}"/>
              </a:ext>
            </a:extLst>
          </p:cNvPr>
          <p:cNvGrpSpPr/>
          <p:nvPr/>
        </p:nvGrpSpPr>
        <p:grpSpPr>
          <a:xfrm>
            <a:off x="1747957" y="3772199"/>
            <a:ext cx="1645208" cy="1094441"/>
            <a:chOff x="2082800" y="3401359"/>
            <a:chExt cx="1645208" cy="1094441"/>
          </a:xfrm>
        </p:grpSpPr>
        <p:sp>
          <p:nvSpPr>
            <p:cNvPr id="77" name="Text Box 19">
              <a:extLst>
                <a:ext uri="{FF2B5EF4-FFF2-40B4-BE49-F238E27FC236}">
                  <a16:creationId xmlns:a16="http://schemas.microsoft.com/office/drawing/2014/main" id="{D153C4E2-53C5-4E87-9B2D-D20BF33CB5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19702" y="4095690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accent2"/>
                  </a:solidFill>
                </a:rPr>
                <a:t>a</a:t>
              </a:r>
              <a:endParaRPr lang="en-CA" altLang="en-US" sz="2000" i="0" dirty="0">
                <a:solidFill>
                  <a:schemeClr val="accent2"/>
                </a:solidFill>
              </a:endParaRPr>
            </a:p>
          </p:txBody>
        </p:sp>
        <p:sp>
          <p:nvSpPr>
            <p:cNvPr id="78" name="Text Box 19">
              <a:extLst>
                <a:ext uri="{FF2B5EF4-FFF2-40B4-BE49-F238E27FC236}">
                  <a16:creationId xmlns:a16="http://schemas.microsoft.com/office/drawing/2014/main" id="{7B731B07-D54B-4F3A-8E25-5B19CA3C98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5102" y="408904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accent2"/>
                  </a:solidFill>
                </a:rPr>
                <a:t>b</a:t>
              </a:r>
              <a:endParaRPr lang="en-CA" altLang="en-US" sz="2000" i="0" dirty="0">
                <a:solidFill>
                  <a:schemeClr val="accent2"/>
                </a:solidFill>
              </a:endParaRPr>
            </a:p>
          </p:txBody>
        </p:sp>
        <p:sp>
          <p:nvSpPr>
            <p:cNvPr id="79" name="Rectangle 20">
              <a:extLst>
                <a:ext uri="{FF2B5EF4-FFF2-40B4-BE49-F238E27FC236}">
                  <a16:creationId xmlns:a16="http://schemas.microsoft.com/office/drawing/2014/main" id="{3C008780-F718-481F-9DB9-7954E927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3401359"/>
              <a:ext cx="1566017" cy="332441"/>
            </a:xfrm>
            <a:prstGeom prst="rect">
              <a:avLst/>
            </a:prstGeom>
            <a:noFill/>
            <a:ln w="381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83815" y="4114800"/>
            <a:ext cx="3181908" cy="406758"/>
            <a:chOff x="1783815" y="4114800"/>
            <a:chExt cx="3181908" cy="406758"/>
          </a:xfrm>
        </p:grpSpPr>
        <p:sp>
          <p:nvSpPr>
            <p:cNvPr id="81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815" y="4121448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tx2"/>
                  </a:solidFill>
                </a:rPr>
                <a:t>a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  <p:sp>
          <p:nvSpPr>
            <p:cNvPr id="82" name="Text Box 19">
              <a:extLst>
                <a:ext uri="{FF2B5EF4-FFF2-40B4-BE49-F238E27FC236}">
                  <a16:creationId xmlns:a16="http://schemas.microsoft.com/office/drawing/2014/main" id="{53E1CFA4-7E9B-4933-93FE-0D79E90B4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817" y="411480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tx2"/>
                  </a:solidFill>
                </a:rPr>
                <a:t>b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</p:grpSp>
      <p:sp>
        <p:nvSpPr>
          <p:cNvPr id="84" name="Text Box 19">
            <a:extLst>
              <a:ext uri="{FF2B5EF4-FFF2-40B4-BE49-F238E27FC236}">
                <a16:creationId xmlns:a16="http://schemas.microsoft.com/office/drawing/2014/main" id="{B5BAB7D8-A4D4-4F2C-AD5B-A798828CD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5257" y="4102100"/>
            <a:ext cx="3834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chemeClr val="tx2"/>
                </a:solidFill>
              </a:rPr>
              <a:t>m</a:t>
            </a:r>
            <a:endParaRPr lang="en-CA" altLang="en-US" sz="2000" i="0" dirty="0">
              <a:solidFill>
                <a:schemeClr val="tx2"/>
              </a:solidFill>
            </a:endParaRP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519E9655-D5A5-486C-9DDA-1AC6AAA6337C}"/>
              </a:ext>
            </a:extLst>
          </p:cNvPr>
          <p:cNvGrpSpPr/>
          <p:nvPr/>
        </p:nvGrpSpPr>
        <p:grpSpPr>
          <a:xfrm>
            <a:off x="1005327" y="3740150"/>
            <a:ext cx="4023873" cy="427098"/>
            <a:chOff x="459227" y="5797550"/>
            <a:chExt cx="4023873" cy="427098"/>
          </a:xfrm>
        </p:grpSpPr>
        <p:sp>
          <p:nvSpPr>
            <p:cNvPr id="47" name="Text Box 19">
              <a:extLst>
                <a:ext uri="{FF2B5EF4-FFF2-40B4-BE49-F238E27FC236}">
                  <a16:creationId xmlns:a16="http://schemas.microsoft.com/office/drawing/2014/main" id="{3CF2F047-33AD-4C49-A90A-A2360F64F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5824538"/>
              <a:ext cx="332655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88,31,25,98,52,62,79,14,30,23</a:t>
              </a:r>
              <a:endParaRPr lang="en-CA" altLang="en-US" sz="2000" i="0" dirty="0"/>
            </a:p>
          </p:txBody>
        </p:sp>
        <p:sp>
          <p:nvSpPr>
            <p:cNvPr id="50" name="Rectangle 20">
              <a:extLst>
                <a:ext uri="{FF2B5EF4-FFF2-40B4-BE49-F238E27FC236}">
                  <a16:creationId xmlns:a16="http://schemas.microsoft.com/office/drawing/2014/main" id="{00D952BA-D477-45C8-B62A-5D438D1F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773" y="5797550"/>
              <a:ext cx="3273425" cy="400050"/>
            </a:xfrm>
            <a:prstGeom prst="rect">
              <a:avLst/>
            </a:prstGeom>
            <a:noFill/>
            <a:ln w="38100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3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227" y="5819542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/>
                <a:t>arr</a:t>
              </a:r>
              <a:r>
                <a:rPr lang="en-US" altLang="en-US" sz="2000" i="0" dirty="0"/>
                <a:t> =</a:t>
              </a:r>
              <a:endParaRPr lang="en-CA" altLang="en-US" sz="2000" i="0" dirty="0"/>
            </a:p>
          </p:txBody>
        </p:sp>
      </p:grpSp>
      <p:pic>
        <p:nvPicPr>
          <p:cNvPr id="57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21862" y="4800600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731" y="3759200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75863" y="4419600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" name="AutoShape 8">
            <a:extLst>
              <a:ext uri="{FF2B5EF4-FFF2-40B4-BE49-F238E27FC236}">
                <a16:creationId xmlns:a16="http://schemas.microsoft.com/office/drawing/2014/main" id="{8691B3C4-8E61-4476-86CC-FF138FD47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1" y="1295400"/>
            <a:ext cx="3276599" cy="533400"/>
          </a:xfrm>
          <a:prstGeom prst="wedgeRectCallout">
            <a:avLst>
              <a:gd name="adj1" fmla="val -46385"/>
              <a:gd name="adj2" fmla="val 66826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400" i="0" dirty="0"/>
              <a:t>Lets code the algorithm.</a:t>
            </a:r>
          </a:p>
        </p:txBody>
      </p:sp>
    </p:spTree>
    <p:extLst>
      <p:ext uri="{BB962C8B-B14F-4D97-AF65-F5344CB8AC3E}">
        <p14:creationId xmlns:p14="http://schemas.microsoft.com/office/powerpoint/2010/main" val="8809966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52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2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52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3" fill="hold">
                      <p:stCondLst>
                        <p:cond delay="indefinite"/>
                      </p:stCondLst>
                      <p:childTnLst>
                        <p:par>
                          <p:cTn id="54" fill="hold">
                            <p:stCondLst>
                              <p:cond delay="0"/>
                            </p:stCondLst>
                            <p:childTnLst>
                              <p:par>
                                <p:cTn id="5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52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" grpId="0"/>
      <p:bldP spid="6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4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44623F5-1E2B-4A71-9A56-E1C278985F54}"/>
              </a:ext>
            </a:extLst>
          </p:cNvPr>
          <p:cNvGrpSpPr/>
          <p:nvPr/>
        </p:nvGrpSpPr>
        <p:grpSpPr>
          <a:xfrm>
            <a:off x="3285814" y="3982720"/>
            <a:ext cx="1723549" cy="1281334"/>
            <a:chOff x="1156548" y="5427501"/>
            <a:chExt cx="1723549" cy="1281334"/>
          </a:xfrm>
        </p:grpSpPr>
        <p:sp>
          <p:nvSpPr>
            <p:cNvPr id="38" name="Text Box 19">
              <a:extLst>
                <a:ext uri="{FF2B5EF4-FFF2-40B4-BE49-F238E27FC236}">
                  <a16:creationId xmlns:a16="http://schemas.microsoft.com/office/drawing/2014/main" id="{75614CD7-7C17-4C6C-978C-4F6BBEDE0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6308725"/>
              <a:ext cx="172354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2000" i="0" dirty="0"/>
                <a:t>14,23,30,62,79</a:t>
              </a:r>
              <a:endParaRPr lang="en-CA" altLang="en-US" sz="2000" i="0" dirty="0"/>
            </a:p>
          </p:txBody>
        </p:sp>
        <p:cxnSp>
          <p:nvCxnSpPr>
            <p:cNvPr id="6" name="Straight Connector 5">
              <a:extLst>
                <a:ext uri="{FF2B5EF4-FFF2-40B4-BE49-F238E27FC236}">
                  <a16:creationId xmlns:a16="http://schemas.microsoft.com/office/drawing/2014/main" id="{E33BCA9A-7F80-435E-AED1-C3CB7A6F9E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181373" y="5427501"/>
              <a:ext cx="1622909" cy="4793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30" name="Group 49">
            <a:extLst>
              <a:ext uri="{FF2B5EF4-FFF2-40B4-BE49-F238E27FC236}">
                <a16:creationId xmlns:a16="http://schemas.microsoft.com/office/drawing/2014/main" id="{2AE9CFD7-1D74-4ED4-A18D-2EB4E225139D}"/>
              </a:ext>
            </a:extLst>
          </p:cNvPr>
          <p:cNvGrpSpPr>
            <a:grpSpLocks/>
          </p:cNvGrpSpPr>
          <p:nvPr/>
        </p:nvGrpSpPr>
        <p:grpSpPr bwMode="auto">
          <a:xfrm flipH="1">
            <a:off x="2463800" y="4343400"/>
            <a:ext cx="374974" cy="773077"/>
            <a:chOff x="2308" y="1513"/>
            <a:chExt cx="1162" cy="2570"/>
          </a:xfrm>
        </p:grpSpPr>
        <p:grpSp>
          <p:nvGrpSpPr>
            <p:cNvPr id="31" name="Group 50">
              <a:extLst>
                <a:ext uri="{FF2B5EF4-FFF2-40B4-BE49-F238E27FC236}">
                  <a16:creationId xmlns:a16="http://schemas.microsoft.com/office/drawing/2014/main" id="{C0EDD788-A7FD-4CDD-B558-B1EB01E675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08" y="1740"/>
              <a:ext cx="957" cy="2343"/>
              <a:chOff x="2308" y="1740"/>
              <a:chExt cx="957" cy="2343"/>
            </a:xfrm>
          </p:grpSpPr>
          <p:sp>
            <p:nvSpPr>
              <p:cNvPr id="43" name="Freeform 51">
                <a:extLst>
                  <a:ext uri="{FF2B5EF4-FFF2-40B4-BE49-F238E27FC236}">
                    <a16:creationId xmlns:a16="http://schemas.microsoft.com/office/drawing/2014/main" id="{CB2CBFA7-C429-44A6-B75E-BEC83612A1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1740"/>
                <a:ext cx="432" cy="485"/>
              </a:xfrm>
              <a:custGeom>
                <a:avLst/>
                <a:gdLst>
                  <a:gd name="T0" fmla="*/ 123 w 432"/>
                  <a:gd name="T1" fmla="*/ 206 h 485"/>
                  <a:gd name="T2" fmla="*/ 159 w 432"/>
                  <a:gd name="T3" fmla="*/ 53 h 485"/>
                  <a:gd name="T4" fmla="*/ 248 w 432"/>
                  <a:gd name="T5" fmla="*/ 0 h 485"/>
                  <a:gd name="T6" fmla="*/ 335 w 432"/>
                  <a:gd name="T7" fmla="*/ 0 h 485"/>
                  <a:gd name="T8" fmla="*/ 388 w 432"/>
                  <a:gd name="T9" fmla="*/ 53 h 485"/>
                  <a:gd name="T10" fmla="*/ 432 w 432"/>
                  <a:gd name="T11" fmla="*/ 215 h 485"/>
                  <a:gd name="T12" fmla="*/ 415 w 432"/>
                  <a:gd name="T13" fmla="*/ 349 h 485"/>
                  <a:gd name="T14" fmla="*/ 379 w 432"/>
                  <a:gd name="T15" fmla="*/ 458 h 485"/>
                  <a:gd name="T16" fmla="*/ 309 w 432"/>
                  <a:gd name="T17" fmla="*/ 485 h 485"/>
                  <a:gd name="T18" fmla="*/ 221 w 432"/>
                  <a:gd name="T19" fmla="*/ 475 h 485"/>
                  <a:gd name="T20" fmla="*/ 132 w 432"/>
                  <a:gd name="T21" fmla="*/ 368 h 485"/>
                  <a:gd name="T22" fmla="*/ 123 w 432"/>
                  <a:gd name="T23" fmla="*/ 288 h 485"/>
                  <a:gd name="T24" fmla="*/ 0 w 432"/>
                  <a:gd name="T25" fmla="*/ 242 h 485"/>
                  <a:gd name="T26" fmla="*/ 0 w 432"/>
                  <a:gd name="T27" fmla="*/ 189 h 485"/>
                  <a:gd name="T28" fmla="*/ 123 w 432"/>
                  <a:gd name="T29" fmla="*/ 206 h 48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w 432"/>
                  <a:gd name="T46" fmla="*/ 0 h 485"/>
                  <a:gd name="T47" fmla="*/ 432 w 432"/>
                  <a:gd name="T48" fmla="*/ 485 h 485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T45" t="T46" r="T47" b="T48"/>
                <a:pathLst>
                  <a:path w="432" h="485">
                    <a:moveTo>
                      <a:pt x="123" y="206"/>
                    </a:moveTo>
                    <a:lnTo>
                      <a:pt x="159" y="53"/>
                    </a:lnTo>
                    <a:lnTo>
                      <a:pt x="248" y="0"/>
                    </a:lnTo>
                    <a:lnTo>
                      <a:pt x="335" y="0"/>
                    </a:lnTo>
                    <a:lnTo>
                      <a:pt x="388" y="53"/>
                    </a:lnTo>
                    <a:lnTo>
                      <a:pt x="432" y="215"/>
                    </a:lnTo>
                    <a:lnTo>
                      <a:pt x="415" y="349"/>
                    </a:lnTo>
                    <a:lnTo>
                      <a:pt x="379" y="458"/>
                    </a:lnTo>
                    <a:lnTo>
                      <a:pt x="309" y="485"/>
                    </a:lnTo>
                    <a:lnTo>
                      <a:pt x="221" y="475"/>
                    </a:lnTo>
                    <a:lnTo>
                      <a:pt x="132" y="368"/>
                    </a:lnTo>
                    <a:lnTo>
                      <a:pt x="123" y="288"/>
                    </a:lnTo>
                    <a:lnTo>
                      <a:pt x="0" y="242"/>
                    </a:lnTo>
                    <a:lnTo>
                      <a:pt x="0" y="189"/>
                    </a:lnTo>
                    <a:lnTo>
                      <a:pt x="123" y="20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Freeform 52">
                <a:extLst>
                  <a:ext uri="{FF2B5EF4-FFF2-40B4-BE49-F238E27FC236}">
                    <a16:creationId xmlns:a16="http://schemas.microsoft.com/office/drawing/2014/main" id="{D7485526-8A9E-4234-9397-71BAFBB7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2253"/>
                <a:ext cx="500" cy="828"/>
              </a:xfrm>
              <a:custGeom>
                <a:avLst/>
                <a:gdLst>
                  <a:gd name="T0" fmla="*/ 41 w 500"/>
                  <a:gd name="T1" fmla="*/ 173 h 828"/>
                  <a:gd name="T2" fmla="*/ 163 w 500"/>
                  <a:gd name="T3" fmla="*/ 35 h 828"/>
                  <a:gd name="T4" fmla="*/ 232 w 500"/>
                  <a:gd name="T5" fmla="*/ 0 h 828"/>
                  <a:gd name="T6" fmla="*/ 366 w 500"/>
                  <a:gd name="T7" fmla="*/ 5 h 828"/>
                  <a:gd name="T8" fmla="*/ 488 w 500"/>
                  <a:gd name="T9" fmla="*/ 57 h 828"/>
                  <a:gd name="T10" fmla="*/ 500 w 500"/>
                  <a:gd name="T11" fmla="*/ 126 h 828"/>
                  <a:gd name="T12" fmla="*/ 483 w 500"/>
                  <a:gd name="T13" fmla="*/ 207 h 828"/>
                  <a:gd name="T14" fmla="*/ 396 w 500"/>
                  <a:gd name="T15" fmla="*/ 281 h 828"/>
                  <a:gd name="T16" fmla="*/ 349 w 500"/>
                  <a:gd name="T17" fmla="*/ 414 h 828"/>
                  <a:gd name="T18" fmla="*/ 349 w 500"/>
                  <a:gd name="T19" fmla="*/ 552 h 828"/>
                  <a:gd name="T20" fmla="*/ 384 w 500"/>
                  <a:gd name="T21" fmla="*/ 637 h 828"/>
                  <a:gd name="T22" fmla="*/ 448 w 500"/>
                  <a:gd name="T23" fmla="*/ 695 h 828"/>
                  <a:gd name="T24" fmla="*/ 448 w 500"/>
                  <a:gd name="T25" fmla="*/ 765 h 828"/>
                  <a:gd name="T26" fmla="*/ 419 w 500"/>
                  <a:gd name="T27" fmla="*/ 800 h 828"/>
                  <a:gd name="T28" fmla="*/ 384 w 500"/>
                  <a:gd name="T29" fmla="*/ 816 h 828"/>
                  <a:gd name="T30" fmla="*/ 268 w 500"/>
                  <a:gd name="T31" fmla="*/ 828 h 828"/>
                  <a:gd name="T32" fmla="*/ 163 w 500"/>
                  <a:gd name="T33" fmla="*/ 747 h 828"/>
                  <a:gd name="T34" fmla="*/ 53 w 500"/>
                  <a:gd name="T35" fmla="*/ 574 h 828"/>
                  <a:gd name="T36" fmla="*/ 0 w 500"/>
                  <a:gd name="T37" fmla="*/ 368 h 828"/>
                  <a:gd name="T38" fmla="*/ 140 w 500"/>
                  <a:gd name="T39" fmla="*/ 436 h 828"/>
                  <a:gd name="T40" fmla="*/ 192 w 500"/>
                  <a:gd name="T41" fmla="*/ 436 h 828"/>
                  <a:gd name="T42" fmla="*/ 227 w 500"/>
                  <a:gd name="T43" fmla="*/ 396 h 828"/>
                  <a:gd name="T44" fmla="*/ 251 w 500"/>
                  <a:gd name="T45" fmla="*/ 316 h 828"/>
                  <a:gd name="T46" fmla="*/ 209 w 500"/>
                  <a:gd name="T47" fmla="*/ 293 h 828"/>
                  <a:gd name="T48" fmla="*/ 53 w 500"/>
                  <a:gd name="T49" fmla="*/ 293 h 828"/>
                  <a:gd name="T50" fmla="*/ 18 w 500"/>
                  <a:gd name="T51" fmla="*/ 293 h 828"/>
                  <a:gd name="T52" fmla="*/ 41 w 500"/>
                  <a:gd name="T53" fmla="*/ 173 h 828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00"/>
                  <a:gd name="T82" fmla="*/ 0 h 828"/>
                  <a:gd name="T83" fmla="*/ 500 w 500"/>
                  <a:gd name="T84" fmla="*/ 828 h 828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00" h="828">
                    <a:moveTo>
                      <a:pt x="41" y="173"/>
                    </a:moveTo>
                    <a:lnTo>
                      <a:pt x="163" y="35"/>
                    </a:lnTo>
                    <a:lnTo>
                      <a:pt x="232" y="0"/>
                    </a:lnTo>
                    <a:lnTo>
                      <a:pt x="366" y="5"/>
                    </a:lnTo>
                    <a:lnTo>
                      <a:pt x="488" y="57"/>
                    </a:lnTo>
                    <a:lnTo>
                      <a:pt x="500" y="126"/>
                    </a:lnTo>
                    <a:lnTo>
                      <a:pt x="483" y="207"/>
                    </a:lnTo>
                    <a:lnTo>
                      <a:pt x="396" y="281"/>
                    </a:lnTo>
                    <a:lnTo>
                      <a:pt x="349" y="414"/>
                    </a:lnTo>
                    <a:lnTo>
                      <a:pt x="349" y="552"/>
                    </a:lnTo>
                    <a:lnTo>
                      <a:pt x="384" y="637"/>
                    </a:lnTo>
                    <a:lnTo>
                      <a:pt x="448" y="695"/>
                    </a:lnTo>
                    <a:lnTo>
                      <a:pt x="448" y="765"/>
                    </a:lnTo>
                    <a:lnTo>
                      <a:pt x="419" y="800"/>
                    </a:lnTo>
                    <a:lnTo>
                      <a:pt x="384" y="816"/>
                    </a:lnTo>
                    <a:lnTo>
                      <a:pt x="268" y="828"/>
                    </a:lnTo>
                    <a:lnTo>
                      <a:pt x="163" y="747"/>
                    </a:lnTo>
                    <a:lnTo>
                      <a:pt x="53" y="574"/>
                    </a:lnTo>
                    <a:lnTo>
                      <a:pt x="0" y="368"/>
                    </a:lnTo>
                    <a:lnTo>
                      <a:pt x="140" y="436"/>
                    </a:lnTo>
                    <a:lnTo>
                      <a:pt x="192" y="436"/>
                    </a:lnTo>
                    <a:lnTo>
                      <a:pt x="227" y="396"/>
                    </a:lnTo>
                    <a:lnTo>
                      <a:pt x="251" y="316"/>
                    </a:lnTo>
                    <a:lnTo>
                      <a:pt x="209" y="293"/>
                    </a:lnTo>
                    <a:lnTo>
                      <a:pt x="53" y="293"/>
                    </a:lnTo>
                    <a:lnTo>
                      <a:pt x="18" y="293"/>
                    </a:lnTo>
                    <a:lnTo>
                      <a:pt x="41" y="17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Freeform 53">
                <a:extLst>
                  <a:ext uri="{FF2B5EF4-FFF2-40B4-BE49-F238E27FC236}">
                    <a16:creationId xmlns:a16="http://schemas.microsoft.com/office/drawing/2014/main" id="{5591B867-FCA2-4DBC-8F7E-9A9BC222E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2289"/>
                <a:ext cx="265" cy="895"/>
              </a:xfrm>
              <a:custGeom>
                <a:avLst/>
                <a:gdLst>
                  <a:gd name="T0" fmla="*/ 0 w 265"/>
                  <a:gd name="T1" fmla="*/ 75 h 895"/>
                  <a:gd name="T2" fmla="*/ 29 w 265"/>
                  <a:gd name="T3" fmla="*/ 23 h 895"/>
                  <a:gd name="T4" fmla="*/ 83 w 265"/>
                  <a:gd name="T5" fmla="*/ 0 h 895"/>
                  <a:gd name="T6" fmla="*/ 135 w 265"/>
                  <a:gd name="T7" fmla="*/ 5 h 895"/>
                  <a:gd name="T8" fmla="*/ 206 w 265"/>
                  <a:gd name="T9" fmla="*/ 108 h 895"/>
                  <a:gd name="T10" fmla="*/ 265 w 265"/>
                  <a:gd name="T11" fmla="*/ 264 h 895"/>
                  <a:gd name="T12" fmla="*/ 265 w 265"/>
                  <a:gd name="T13" fmla="*/ 384 h 895"/>
                  <a:gd name="T14" fmla="*/ 241 w 265"/>
                  <a:gd name="T15" fmla="*/ 447 h 895"/>
                  <a:gd name="T16" fmla="*/ 118 w 265"/>
                  <a:gd name="T17" fmla="*/ 522 h 895"/>
                  <a:gd name="T18" fmla="*/ 83 w 265"/>
                  <a:gd name="T19" fmla="*/ 573 h 895"/>
                  <a:gd name="T20" fmla="*/ 83 w 265"/>
                  <a:gd name="T21" fmla="*/ 608 h 895"/>
                  <a:gd name="T22" fmla="*/ 123 w 265"/>
                  <a:gd name="T23" fmla="*/ 654 h 895"/>
                  <a:gd name="T24" fmla="*/ 189 w 265"/>
                  <a:gd name="T25" fmla="*/ 723 h 895"/>
                  <a:gd name="T26" fmla="*/ 224 w 265"/>
                  <a:gd name="T27" fmla="*/ 814 h 895"/>
                  <a:gd name="T28" fmla="*/ 212 w 265"/>
                  <a:gd name="T29" fmla="*/ 895 h 895"/>
                  <a:gd name="T30" fmla="*/ 177 w 265"/>
                  <a:gd name="T31" fmla="*/ 877 h 895"/>
                  <a:gd name="T32" fmla="*/ 159 w 265"/>
                  <a:gd name="T33" fmla="*/ 764 h 895"/>
                  <a:gd name="T34" fmla="*/ 101 w 265"/>
                  <a:gd name="T35" fmla="*/ 694 h 895"/>
                  <a:gd name="T36" fmla="*/ 54 w 265"/>
                  <a:gd name="T37" fmla="*/ 676 h 895"/>
                  <a:gd name="T38" fmla="*/ 29 w 265"/>
                  <a:gd name="T39" fmla="*/ 643 h 895"/>
                  <a:gd name="T40" fmla="*/ 29 w 265"/>
                  <a:gd name="T41" fmla="*/ 568 h 895"/>
                  <a:gd name="T42" fmla="*/ 64 w 265"/>
                  <a:gd name="T43" fmla="*/ 505 h 895"/>
                  <a:gd name="T44" fmla="*/ 123 w 265"/>
                  <a:gd name="T45" fmla="*/ 465 h 895"/>
                  <a:gd name="T46" fmla="*/ 212 w 265"/>
                  <a:gd name="T47" fmla="*/ 402 h 895"/>
                  <a:gd name="T48" fmla="*/ 224 w 265"/>
                  <a:gd name="T49" fmla="*/ 327 h 895"/>
                  <a:gd name="T50" fmla="*/ 177 w 265"/>
                  <a:gd name="T51" fmla="*/ 224 h 895"/>
                  <a:gd name="T52" fmla="*/ 101 w 265"/>
                  <a:gd name="T53" fmla="*/ 143 h 895"/>
                  <a:gd name="T54" fmla="*/ 0 w 265"/>
                  <a:gd name="T55" fmla="*/ 75 h 89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265"/>
                  <a:gd name="T85" fmla="*/ 0 h 895"/>
                  <a:gd name="T86" fmla="*/ 265 w 265"/>
                  <a:gd name="T87" fmla="*/ 895 h 895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265" h="895">
                    <a:moveTo>
                      <a:pt x="0" y="75"/>
                    </a:moveTo>
                    <a:lnTo>
                      <a:pt x="29" y="23"/>
                    </a:lnTo>
                    <a:lnTo>
                      <a:pt x="83" y="0"/>
                    </a:lnTo>
                    <a:lnTo>
                      <a:pt x="135" y="5"/>
                    </a:lnTo>
                    <a:lnTo>
                      <a:pt x="206" y="108"/>
                    </a:lnTo>
                    <a:lnTo>
                      <a:pt x="265" y="264"/>
                    </a:lnTo>
                    <a:lnTo>
                      <a:pt x="265" y="384"/>
                    </a:lnTo>
                    <a:lnTo>
                      <a:pt x="241" y="447"/>
                    </a:lnTo>
                    <a:lnTo>
                      <a:pt x="118" y="522"/>
                    </a:lnTo>
                    <a:lnTo>
                      <a:pt x="83" y="573"/>
                    </a:lnTo>
                    <a:lnTo>
                      <a:pt x="83" y="608"/>
                    </a:lnTo>
                    <a:lnTo>
                      <a:pt x="123" y="654"/>
                    </a:lnTo>
                    <a:lnTo>
                      <a:pt x="189" y="723"/>
                    </a:lnTo>
                    <a:lnTo>
                      <a:pt x="224" y="814"/>
                    </a:lnTo>
                    <a:lnTo>
                      <a:pt x="212" y="895"/>
                    </a:lnTo>
                    <a:lnTo>
                      <a:pt x="177" y="877"/>
                    </a:lnTo>
                    <a:lnTo>
                      <a:pt x="159" y="764"/>
                    </a:lnTo>
                    <a:lnTo>
                      <a:pt x="101" y="694"/>
                    </a:lnTo>
                    <a:lnTo>
                      <a:pt x="54" y="676"/>
                    </a:lnTo>
                    <a:lnTo>
                      <a:pt x="29" y="643"/>
                    </a:lnTo>
                    <a:lnTo>
                      <a:pt x="29" y="568"/>
                    </a:lnTo>
                    <a:lnTo>
                      <a:pt x="64" y="505"/>
                    </a:lnTo>
                    <a:lnTo>
                      <a:pt x="123" y="465"/>
                    </a:lnTo>
                    <a:lnTo>
                      <a:pt x="212" y="402"/>
                    </a:lnTo>
                    <a:lnTo>
                      <a:pt x="224" y="327"/>
                    </a:lnTo>
                    <a:lnTo>
                      <a:pt x="177" y="224"/>
                    </a:lnTo>
                    <a:lnTo>
                      <a:pt x="101" y="143"/>
                    </a:lnTo>
                    <a:lnTo>
                      <a:pt x="0" y="7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54">
                <a:extLst>
                  <a:ext uri="{FF2B5EF4-FFF2-40B4-BE49-F238E27FC236}">
                    <a16:creationId xmlns:a16="http://schemas.microsoft.com/office/drawing/2014/main" id="{2A8FAEF0-9698-4872-8A0A-2678C710F4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8" y="2238"/>
                <a:ext cx="520" cy="435"/>
              </a:xfrm>
              <a:custGeom>
                <a:avLst/>
                <a:gdLst>
                  <a:gd name="T0" fmla="*/ 398 w 520"/>
                  <a:gd name="T1" fmla="*/ 5 h 435"/>
                  <a:gd name="T2" fmla="*/ 485 w 520"/>
                  <a:gd name="T3" fmla="*/ 0 h 435"/>
                  <a:gd name="T4" fmla="*/ 520 w 520"/>
                  <a:gd name="T5" fmla="*/ 35 h 435"/>
                  <a:gd name="T6" fmla="*/ 497 w 520"/>
                  <a:gd name="T7" fmla="*/ 87 h 435"/>
                  <a:gd name="T8" fmla="*/ 428 w 520"/>
                  <a:gd name="T9" fmla="*/ 110 h 435"/>
                  <a:gd name="T10" fmla="*/ 365 w 520"/>
                  <a:gd name="T11" fmla="*/ 110 h 435"/>
                  <a:gd name="T12" fmla="*/ 272 w 520"/>
                  <a:gd name="T13" fmla="*/ 127 h 435"/>
                  <a:gd name="T14" fmla="*/ 168 w 520"/>
                  <a:gd name="T15" fmla="*/ 145 h 435"/>
                  <a:gd name="T16" fmla="*/ 87 w 520"/>
                  <a:gd name="T17" fmla="*/ 180 h 435"/>
                  <a:gd name="T18" fmla="*/ 63 w 520"/>
                  <a:gd name="T19" fmla="*/ 214 h 435"/>
                  <a:gd name="T20" fmla="*/ 70 w 520"/>
                  <a:gd name="T21" fmla="*/ 249 h 435"/>
                  <a:gd name="T22" fmla="*/ 115 w 520"/>
                  <a:gd name="T23" fmla="*/ 296 h 435"/>
                  <a:gd name="T24" fmla="*/ 202 w 520"/>
                  <a:gd name="T25" fmla="*/ 331 h 435"/>
                  <a:gd name="T26" fmla="*/ 306 w 520"/>
                  <a:gd name="T27" fmla="*/ 331 h 435"/>
                  <a:gd name="T28" fmla="*/ 382 w 520"/>
                  <a:gd name="T29" fmla="*/ 331 h 435"/>
                  <a:gd name="T30" fmla="*/ 468 w 520"/>
                  <a:gd name="T31" fmla="*/ 348 h 435"/>
                  <a:gd name="T32" fmla="*/ 450 w 520"/>
                  <a:gd name="T33" fmla="*/ 435 h 435"/>
                  <a:gd name="T34" fmla="*/ 330 w 520"/>
                  <a:gd name="T35" fmla="*/ 401 h 435"/>
                  <a:gd name="T36" fmla="*/ 290 w 520"/>
                  <a:gd name="T37" fmla="*/ 371 h 435"/>
                  <a:gd name="T38" fmla="*/ 208 w 520"/>
                  <a:gd name="T39" fmla="*/ 371 h 435"/>
                  <a:gd name="T40" fmla="*/ 70 w 520"/>
                  <a:gd name="T41" fmla="*/ 336 h 435"/>
                  <a:gd name="T42" fmla="*/ 12 w 520"/>
                  <a:gd name="T43" fmla="*/ 284 h 435"/>
                  <a:gd name="T44" fmla="*/ 0 w 520"/>
                  <a:gd name="T45" fmla="*/ 214 h 435"/>
                  <a:gd name="T46" fmla="*/ 46 w 520"/>
                  <a:gd name="T47" fmla="*/ 145 h 435"/>
                  <a:gd name="T48" fmla="*/ 202 w 520"/>
                  <a:gd name="T49" fmla="*/ 75 h 435"/>
                  <a:gd name="T50" fmla="*/ 340 w 520"/>
                  <a:gd name="T51" fmla="*/ 40 h 435"/>
                  <a:gd name="T52" fmla="*/ 398 w 520"/>
                  <a:gd name="T53" fmla="*/ 5 h 435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520"/>
                  <a:gd name="T82" fmla="*/ 0 h 435"/>
                  <a:gd name="T83" fmla="*/ 520 w 520"/>
                  <a:gd name="T84" fmla="*/ 435 h 435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520" h="435">
                    <a:moveTo>
                      <a:pt x="398" y="5"/>
                    </a:moveTo>
                    <a:lnTo>
                      <a:pt x="485" y="0"/>
                    </a:lnTo>
                    <a:lnTo>
                      <a:pt x="520" y="35"/>
                    </a:lnTo>
                    <a:lnTo>
                      <a:pt x="497" y="87"/>
                    </a:lnTo>
                    <a:lnTo>
                      <a:pt x="428" y="110"/>
                    </a:lnTo>
                    <a:lnTo>
                      <a:pt x="365" y="110"/>
                    </a:lnTo>
                    <a:lnTo>
                      <a:pt x="272" y="127"/>
                    </a:lnTo>
                    <a:lnTo>
                      <a:pt x="168" y="145"/>
                    </a:lnTo>
                    <a:lnTo>
                      <a:pt x="87" y="180"/>
                    </a:lnTo>
                    <a:lnTo>
                      <a:pt x="63" y="214"/>
                    </a:lnTo>
                    <a:lnTo>
                      <a:pt x="70" y="249"/>
                    </a:lnTo>
                    <a:lnTo>
                      <a:pt x="115" y="296"/>
                    </a:lnTo>
                    <a:lnTo>
                      <a:pt x="202" y="331"/>
                    </a:lnTo>
                    <a:lnTo>
                      <a:pt x="306" y="331"/>
                    </a:lnTo>
                    <a:lnTo>
                      <a:pt x="382" y="331"/>
                    </a:lnTo>
                    <a:lnTo>
                      <a:pt x="468" y="348"/>
                    </a:lnTo>
                    <a:lnTo>
                      <a:pt x="450" y="435"/>
                    </a:lnTo>
                    <a:lnTo>
                      <a:pt x="330" y="401"/>
                    </a:lnTo>
                    <a:lnTo>
                      <a:pt x="290" y="371"/>
                    </a:lnTo>
                    <a:lnTo>
                      <a:pt x="208" y="371"/>
                    </a:lnTo>
                    <a:lnTo>
                      <a:pt x="70" y="336"/>
                    </a:lnTo>
                    <a:lnTo>
                      <a:pt x="12" y="284"/>
                    </a:lnTo>
                    <a:lnTo>
                      <a:pt x="0" y="214"/>
                    </a:lnTo>
                    <a:lnTo>
                      <a:pt x="46" y="145"/>
                    </a:lnTo>
                    <a:lnTo>
                      <a:pt x="202" y="75"/>
                    </a:lnTo>
                    <a:lnTo>
                      <a:pt x="340" y="40"/>
                    </a:lnTo>
                    <a:lnTo>
                      <a:pt x="398" y="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55">
                <a:extLst>
                  <a:ext uri="{FF2B5EF4-FFF2-40B4-BE49-F238E27FC236}">
                    <a16:creationId xmlns:a16="http://schemas.microsoft.com/office/drawing/2014/main" id="{67AD3E1E-6586-48B2-83FE-CA070CB46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2" y="2923"/>
                <a:ext cx="383" cy="1160"/>
              </a:xfrm>
              <a:custGeom>
                <a:avLst/>
                <a:gdLst>
                  <a:gd name="T0" fmla="*/ 0 w 383"/>
                  <a:gd name="T1" fmla="*/ 0 h 1160"/>
                  <a:gd name="T2" fmla="*/ 99 w 383"/>
                  <a:gd name="T3" fmla="*/ 17 h 1160"/>
                  <a:gd name="T4" fmla="*/ 151 w 383"/>
                  <a:gd name="T5" fmla="*/ 103 h 1160"/>
                  <a:gd name="T6" fmla="*/ 203 w 383"/>
                  <a:gd name="T7" fmla="*/ 257 h 1160"/>
                  <a:gd name="T8" fmla="*/ 226 w 383"/>
                  <a:gd name="T9" fmla="*/ 451 h 1160"/>
                  <a:gd name="T10" fmla="*/ 226 w 383"/>
                  <a:gd name="T11" fmla="*/ 560 h 1160"/>
                  <a:gd name="T12" fmla="*/ 191 w 383"/>
                  <a:gd name="T13" fmla="*/ 696 h 1160"/>
                  <a:gd name="T14" fmla="*/ 134 w 383"/>
                  <a:gd name="T15" fmla="*/ 885 h 1160"/>
                  <a:gd name="T16" fmla="*/ 122 w 383"/>
                  <a:gd name="T17" fmla="*/ 937 h 1160"/>
                  <a:gd name="T18" fmla="*/ 139 w 383"/>
                  <a:gd name="T19" fmla="*/ 965 h 1160"/>
                  <a:gd name="T20" fmla="*/ 261 w 383"/>
                  <a:gd name="T21" fmla="*/ 1006 h 1160"/>
                  <a:gd name="T22" fmla="*/ 383 w 383"/>
                  <a:gd name="T23" fmla="*/ 1086 h 1160"/>
                  <a:gd name="T24" fmla="*/ 378 w 383"/>
                  <a:gd name="T25" fmla="*/ 1119 h 1160"/>
                  <a:gd name="T26" fmla="*/ 290 w 383"/>
                  <a:gd name="T27" fmla="*/ 1160 h 1160"/>
                  <a:gd name="T28" fmla="*/ 256 w 383"/>
                  <a:gd name="T29" fmla="*/ 1142 h 1160"/>
                  <a:gd name="T30" fmla="*/ 191 w 383"/>
                  <a:gd name="T31" fmla="*/ 1057 h 1160"/>
                  <a:gd name="T32" fmla="*/ 116 w 383"/>
                  <a:gd name="T33" fmla="*/ 1016 h 1160"/>
                  <a:gd name="T34" fmla="*/ 34 w 383"/>
                  <a:gd name="T35" fmla="*/ 988 h 1160"/>
                  <a:gd name="T36" fmla="*/ 29 w 383"/>
                  <a:gd name="T37" fmla="*/ 948 h 1160"/>
                  <a:gd name="T38" fmla="*/ 52 w 383"/>
                  <a:gd name="T39" fmla="*/ 868 h 1160"/>
                  <a:gd name="T40" fmla="*/ 116 w 383"/>
                  <a:gd name="T41" fmla="*/ 743 h 1160"/>
                  <a:gd name="T42" fmla="*/ 156 w 383"/>
                  <a:gd name="T43" fmla="*/ 594 h 1160"/>
                  <a:gd name="T44" fmla="*/ 156 w 383"/>
                  <a:gd name="T45" fmla="*/ 423 h 1160"/>
                  <a:gd name="T46" fmla="*/ 122 w 383"/>
                  <a:gd name="T47" fmla="*/ 274 h 1160"/>
                  <a:gd name="T48" fmla="*/ 47 w 383"/>
                  <a:gd name="T49" fmla="*/ 136 h 1160"/>
                  <a:gd name="T50" fmla="*/ 12 w 383"/>
                  <a:gd name="T51" fmla="*/ 63 h 1160"/>
                  <a:gd name="T52" fmla="*/ 0 w 383"/>
                  <a:gd name="T53" fmla="*/ 0 h 1160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w 383"/>
                  <a:gd name="T82" fmla="*/ 0 h 1160"/>
                  <a:gd name="T83" fmla="*/ 383 w 383"/>
                  <a:gd name="T84" fmla="*/ 1160 h 1160"/>
                </a:gdLst>
                <a:ahLst/>
                <a:cxnLst>
                  <a:cxn ang="T54">
                    <a:pos x="T0" y="T1"/>
                  </a:cxn>
                  <a:cxn ang="T55">
                    <a:pos x="T2" y="T3"/>
                  </a:cxn>
                  <a:cxn ang="T56">
                    <a:pos x="T4" y="T5"/>
                  </a:cxn>
                  <a:cxn ang="T57">
                    <a:pos x="T6" y="T7"/>
                  </a:cxn>
                  <a:cxn ang="T58">
                    <a:pos x="T8" y="T9"/>
                  </a:cxn>
                  <a:cxn ang="T59">
                    <a:pos x="T10" y="T11"/>
                  </a:cxn>
                  <a:cxn ang="T60">
                    <a:pos x="T12" y="T13"/>
                  </a:cxn>
                  <a:cxn ang="T61">
                    <a:pos x="T14" y="T15"/>
                  </a:cxn>
                  <a:cxn ang="T62">
                    <a:pos x="T16" y="T17"/>
                  </a:cxn>
                  <a:cxn ang="T63">
                    <a:pos x="T18" y="T19"/>
                  </a:cxn>
                  <a:cxn ang="T64">
                    <a:pos x="T20" y="T21"/>
                  </a:cxn>
                  <a:cxn ang="T65">
                    <a:pos x="T22" y="T23"/>
                  </a:cxn>
                  <a:cxn ang="T66">
                    <a:pos x="T24" y="T25"/>
                  </a:cxn>
                  <a:cxn ang="T67">
                    <a:pos x="T26" y="T27"/>
                  </a:cxn>
                  <a:cxn ang="T68">
                    <a:pos x="T28" y="T29"/>
                  </a:cxn>
                  <a:cxn ang="T69">
                    <a:pos x="T30" y="T31"/>
                  </a:cxn>
                  <a:cxn ang="T70">
                    <a:pos x="T32" y="T33"/>
                  </a:cxn>
                  <a:cxn ang="T71">
                    <a:pos x="T34" y="T35"/>
                  </a:cxn>
                  <a:cxn ang="T72">
                    <a:pos x="T36" y="T37"/>
                  </a:cxn>
                  <a:cxn ang="T73">
                    <a:pos x="T38" y="T39"/>
                  </a:cxn>
                  <a:cxn ang="T74">
                    <a:pos x="T40" y="T41"/>
                  </a:cxn>
                  <a:cxn ang="T75">
                    <a:pos x="T42" y="T43"/>
                  </a:cxn>
                  <a:cxn ang="T76">
                    <a:pos x="T44" y="T45"/>
                  </a:cxn>
                  <a:cxn ang="T77">
                    <a:pos x="T46" y="T47"/>
                  </a:cxn>
                  <a:cxn ang="T78">
                    <a:pos x="T48" y="T49"/>
                  </a:cxn>
                  <a:cxn ang="T79">
                    <a:pos x="T50" y="T51"/>
                  </a:cxn>
                  <a:cxn ang="T80">
                    <a:pos x="T52" y="T53"/>
                  </a:cxn>
                </a:cxnLst>
                <a:rect l="T81" t="T82" r="T83" b="T84"/>
                <a:pathLst>
                  <a:path w="383" h="1160">
                    <a:moveTo>
                      <a:pt x="0" y="0"/>
                    </a:moveTo>
                    <a:lnTo>
                      <a:pt x="99" y="17"/>
                    </a:lnTo>
                    <a:lnTo>
                      <a:pt x="151" y="103"/>
                    </a:lnTo>
                    <a:lnTo>
                      <a:pt x="203" y="257"/>
                    </a:lnTo>
                    <a:lnTo>
                      <a:pt x="226" y="451"/>
                    </a:lnTo>
                    <a:lnTo>
                      <a:pt x="226" y="560"/>
                    </a:lnTo>
                    <a:lnTo>
                      <a:pt x="191" y="696"/>
                    </a:lnTo>
                    <a:lnTo>
                      <a:pt x="134" y="885"/>
                    </a:lnTo>
                    <a:lnTo>
                      <a:pt x="122" y="937"/>
                    </a:lnTo>
                    <a:lnTo>
                      <a:pt x="139" y="965"/>
                    </a:lnTo>
                    <a:lnTo>
                      <a:pt x="261" y="1006"/>
                    </a:lnTo>
                    <a:lnTo>
                      <a:pt x="383" y="1086"/>
                    </a:lnTo>
                    <a:lnTo>
                      <a:pt x="378" y="1119"/>
                    </a:lnTo>
                    <a:lnTo>
                      <a:pt x="290" y="1160"/>
                    </a:lnTo>
                    <a:lnTo>
                      <a:pt x="256" y="1142"/>
                    </a:lnTo>
                    <a:lnTo>
                      <a:pt x="191" y="1057"/>
                    </a:lnTo>
                    <a:lnTo>
                      <a:pt x="116" y="1016"/>
                    </a:lnTo>
                    <a:lnTo>
                      <a:pt x="34" y="988"/>
                    </a:lnTo>
                    <a:lnTo>
                      <a:pt x="29" y="948"/>
                    </a:lnTo>
                    <a:lnTo>
                      <a:pt x="52" y="868"/>
                    </a:lnTo>
                    <a:lnTo>
                      <a:pt x="116" y="743"/>
                    </a:lnTo>
                    <a:lnTo>
                      <a:pt x="156" y="594"/>
                    </a:lnTo>
                    <a:lnTo>
                      <a:pt x="156" y="423"/>
                    </a:lnTo>
                    <a:lnTo>
                      <a:pt x="122" y="274"/>
                    </a:lnTo>
                    <a:lnTo>
                      <a:pt x="47" y="136"/>
                    </a:lnTo>
                    <a:lnTo>
                      <a:pt x="12" y="6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" name="Freeform 56">
                <a:extLst>
                  <a:ext uri="{FF2B5EF4-FFF2-40B4-BE49-F238E27FC236}">
                    <a16:creationId xmlns:a16="http://schemas.microsoft.com/office/drawing/2014/main" id="{5BE2CA1B-BC59-4A7B-B99E-0FC027CFC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919"/>
                <a:ext cx="461" cy="1027"/>
              </a:xfrm>
              <a:custGeom>
                <a:avLst/>
                <a:gdLst>
                  <a:gd name="T0" fmla="*/ 421 w 461"/>
                  <a:gd name="T1" fmla="*/ 0 h 1027"/>
                  <a:gd name="T2" fmla="*/ 449 w 461"/>
                  <a:gd name="T3" fmla="*/ 22 h 1027"/>
                  <a:gd name="T4" fmla="*/ 461 w 461"/>
                  <a:gd name="T5" fmla="*/ 91 h 1027"/>
                  <a:gd name="T6" fmla="*/ 439 w 461"/>
                  <a:gd name="T7" fmla="*/ 159 h 1027"/>
                  <a:gd name="T8" fmla="*/ 380 w 461"/>
                  <a:gd name="T9" fmla="*/ 245 h 1027"/>
                  <a:gd name="T10" fmla="*/ 315 w 461"/>
                  <a:gd name="T11" fmla="*/ 348 h 1027"/>
                  <a:gd name="T12" fmla="*/ 293 w 461"/>
                  <a:gd name="T13" fmla="*/ 462 h 1027"/>
                  <a:gd name="T14" fmla="*/ 310 w 461"/>
                  <a:gd name="T15" fmla="*/ 645 h 1027"/>
                  <a:gd name="T16" fmla="*/ 350 w 461"/>
                  <a:gd name="T17" fmla="*/ 868 h 1027"/>
                  <a:gd name="T18" fmla="*/ 380 w 461"/>
                  <a:gd name="T19" fmla="*/ 959 h 1027"/>
                  <a:gd name="T20" fmla="*/ 368 w 461"/>
                  <a:gd name="T21" fmla="*/ 987 h 1027"/>
                  <a:gd name="T22" fmla="*/ 298 w 461"/>
                  <a:gd name="T23" fmla="*/ 992 h 1027"/>
                  <a:gd name="T24" fmla="*/ 211 w 461"/>
                  <a:gd name="T25" fmla="*/ 969 h 1027"/>
                  <a:gd name="T26" fmla="*/ 134 w 461"/>
                  <a:gd name="T27" fmla="*/ 1004 h 1027"/>
                  <a:gd name="T28" fmla="*/ 87 w 461"/>
                  <a:gd name="T29" fmla="*/ 1027 h 1027"/>
                  <a:gd name="T30" fmla="*/ 53 w 461"/>
                  <a:gd name="T31" fmla="*/ 1022 h 1027"/>
                  <a:gd name="T32" fmla="*/ 0 w 461"/>
                  <a:gd name="T33" fmla="*/ 959 h 1027"/>
                  <a:gd name="T34" fmla="*/ 53 w 461"/>
                  <a:gd name="T35" fmla="*/ 936 h 1027"/>
                  <a:gd name="T36" fmla="*/ 187 w 461"/>
                  <a:gd name="T37" fmla="*/ 908 h 1027"/>
                  <a:gd name="T38" fmla="*/ 263 w 461"/>
                  <a:gd name="T39" fmla="*/ 936 h 1027"/>
                  <a:gd name="T40" fmla="*/ 315 w 461"/>
                  <a:gd name="T41" fmla="*/ 936 h 1027"/>
                  <a:gd name="T42" fmla="*/ 310 w 461"/>
                  <a:gd name="T43" fmla="*/ 890 h 1027"/>
                  <a:gd name="T44" fmla="*/ 258 w 461"/>
                  <a:gd name="T45" fmla="*/ 616 h 1027"/>
                  <a:gd name="T46" fmla="*/ 222 w 461"/>
                  <a:gd name="T47" fmla="*/ 456 h 1027"/>
                  <a:gd name="T48" fmla="*/ 228 w 461"/>
                  <a:gd name="T49" fmla="*/ 376 h 1027"/>
                  <a:gd name="T50" fmla="*/ 280 w 461"/>
                  <a:gd name="T51" fmla="*/ 227 h 1027"/>
                  <a:gd name="T52" fmla="*/ 333 w 461"/>
                  <a:gd name="T53" fmla="*/ 91 h 1027"/>
                  <a:gd name="T54" fmla="*/ 421 w 461"/>
                  <a:gd name="T55" fmla="*/ 0 h 1027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w 461"/>
                  <a:gd name="T85" fmla="*/ 0 h 1027"/>
                  <a:gd name="T86" fmla="*/ 461 w 461"/>
                  <a:gd name="T87" fmla="*/ 1027 h 1027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T84" t="T85" r="T86" b="T87"/>
                <a:pathLst>
                  <a:path w="461" h="1027">
                    <a:moveTo>
                      <a:pt x="421" y="0"/>
                    </a:moveTo>
                    <a:lnTo>
                      <a:pt x="449" y="22"/>
                    </a:lnTo>
                    <a:lnTo>
                      <a:pt x="461" y="91"/>
                    </a:lnTo>
                    <a:lnTo>
                      <a:pt x="439" y="159"/>
                    </a:lnTo>
                    <a:lnTo>
                      <a:pt x="380" y="245"/>
                    </a:lnTo>
                    <a:lnTo>
                      <a:pt x="315" y="348"/>
                    </a:lnTo>
                    <a:lnTo>
                      <a:pt x="293" y="462"/>
                    </a:lnTo>
                    <a:lnTo>
                      <a:pt x="310" y="645"/>
                    </a:lnTo>
                    <a:lnTo>
                      <a:pt x="350" y="868"/>
                    </a:lnTo>
                    <a:lnTo>
                      <a:pt x="380" y="959"/>
                    </a:lnTo>
                    <a:lnTo>
                      <a:pt x="368" y="987"/>
                    </a:lnTo>
                    <a:lnTo>
                      <a:pt x="298" y="992"/>
                    </a:lnTo>
                    <a:lnTo>
                      <a:pt x="211" y="969"/>
                    </a:lnTo>
                    <a:lnTo>
                      <a:pt x="134" y="1004"/>
                    </a:lnTo>
                    <a:lnTo>
                      <a:pt x="87" y="1027"/>
                    </a:lnTo>
                    <a:lnTo>
                      <a:pt x="53" y="1022"/>
                    </a:lnTo>
                    <a:lnTo>
                      <a:pt x="0" y="959"/>
                    </a:lnTo>
                    <a:lnTo>
                      <a:pt x="53" y="936"/>
                    </a:lnTo>
                    <a:lnTo>
                      <a:pt x="187" y="908"/>
                    </a:lnTo>
                    <a:lnTo>
                      <a:pt x="263" y="936"/>
                    </a:lnTo>
                    <a:lnTo>
                      <a:pt x="315" y="936"/>
                    </a:lnTo>
                    <a:lnTo>
                      <a:pt x="310" y="890"/>
                    </a:lnTo>
                    <a:lnTo>
                      <a:pt x="258" y="616"/>
                    </a:lnTo>
                    <a:lnTo>
                      <a:pt x="222" y="456"/>
                    </a:lnTo>
                    <a:lnTo>
                      <a:pt x="228" y="376"/>
                    </a:lnTo>
                    <a:lnTo>
                      <a:pt x="280" y="227"/>
                    </a:lnTo>
                    <a:lnTo>
                      <a:pt x="333" y="91"/>
                    </a:lnTo>
                    <a:lnTo>
                      <a:pt x="421" y="0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2" name="Freeform 57">
              <a:extLst>
                <a:ext uri="{FF2B5EF4-FFF2-40B4-BE49-F238E27FC236}">
                  <a16:creationId xmlns:a16="http://schemas.microsoft.com/office/drawing/2014/main" id="{C62D2393-DC9E-4091-80F8-1097F8141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6" y="1540"/>
              <a:ext cx="827" cy="563"/>
            </a:xfrm>
            <a:custGeom>
              <a:avLst/>
              <a:gdLst>
                <a:gd name="T0" fmla="*/ 0 w 827"/>
                <a:gd name="T1" fmla="*/ 139 h 563"/>
                <a:gd name="T2" fmla="*/ 108 w 827"/>
                <a:gd name="T3" fmla="*/ 18 h 563"/>
                <a:gd name="T4" fmla="*/ 160 w 827"/>
                <a:gd name="T5" fmla="*/ 75 h 563"/>
                <a:gd name="T6" fmla="*/ 213 w 827"/>
                <a:gd name="T7" fmla="*/ 110 h 563"/>
                <a:gd name="T8" fmla="*/ 269 w 827"/>
                <a:gd name="T9" fmla="*/ 110 h 563"/>
                <a:gd name="T10" fmla="*/ 327 w 827"/>
                <a:gd name="T11" fmla="*/ 52 h 563"/>
                <a:gd name="T12" fmla="*/ 396 w 827"/>
                <a:gd name="T13" fmla="*/ 5 h 563"/>
                <a:gd name="T14" fmla="*/ 477 w 827"/>
                <a:gd name="T15" fmla="*/ 0 h 563"/>
                <a:gd name="T16" fmla="*/ 563 w 827"/>
                <a:gd name="T17" fmla="*/ 35 h 563"/>
                <a:gd name="T18" fmla="*/ 620 w 827"/>
                <a:gd name="T19" fmla="*/ 87 h 563"/>
                <a:gd name="T20" fmla="*/ 648 w 827"/>
                <a:gd name="T21" fmla="*/ 157 h 563"/>
                <a:gd name="T22" fmla="*/ 654 w 827"/>
                <a:gd name="T23" fmla="*/ 249 h 563"/>
                <a:gd name="T24" fmla="*/ 671 w 827"/>
                <a:gd name="T25" fmla="*/ 331 h 563"/>
                <a:gd name="T26" fmla="*/ 718 w 827"/>
                <a:gd name="T27" fmla="*/ 371 h 563"/>
                <a:gd name="T28" fmla="*/ 774 w 827"/>
                <a:gd name="T29" fmla="*/ 389 h 563"/>
                <a:gd name="T30" fmla="*/ 827 w 827"/>
                <a:gd name="T31" fmla="*/ 401 h 563"/>
                <a:gd name="T32" fmla="*/ 786 w 827"/>
                <a:gd name="T33" fmla="*/ 563 h 563"/>
                <a:gd name="T34" fmla="*/ 654 w 827"/>
                <a:gd name="T35" fmla="*/ 540 h 563"/>
                <a:gd name="T36" fmla="*/ 517 w 827"/>
                <a:gd name="T37" fmla="*/ 493 h 563"/>
                <a:gd name="T38" fmla="*/ 407 w 827"/>
                <a:gd name="T39" fmla="*/ 441 h 563"/>
                <a:gd name="T40" fmla="*/ 286 w 827"/>
                <a:gd name="T41" fmla="*/ 389 h 563"/>
                <a:gd name="T42" fmla="*/ 160 w 827"/>
                <a:gd name="T43" fmla="*/ 331 h 563"/>
                <a:gd name="T44" fmla="*/ 57 w 827"/>
                <a:gd name="T45" fmla="*/ 209 h 563"/>
                <a:gd name="T46" fmla="*/ 0 w 827"/>
                <a:gd name="T47" fmla="*/ 139 h 563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w 827"/>
                <a:gd name="T73" fmla="*/ 0 h 563"/>
                <a:gd name="T74" fmla="*/ 827 w 827"/>
                <a:gd name="T75" fmla="*/ 563 h 563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T72" t="T73" r="T74" b="T75"/>
              <a:pathLst>
                <a:path w="827" h="563">
                  <a:moveTo>
                    <a:pt x="0" y="139"/>
                  </a:moveTo>
                  <a:lnTo>
                    <a:pt x="108" y="18"/>
                  </a:lnTo>
                  <a:lnTo>
                    <a:pt x="160" y="75"/>
                  </a:lnTo>
                  <a:lnTo>
                    <a:pt x="213" y="110"/>
                  </a:lnTo>
                  <a:lnTo>
                    <a:pt x="269" y="110"/>
                  </a:lnTo>
                  <a:lnTo>
                    <a:pt x="327" y="52"/>
                  </a:lnTo>
                  <a:lnTo>
                    <a:pt x="396" y="5"/>
                  </a:lnTo>
                  <a:lnTo>
                    <a:pt x="477" y="0"/>
                  </a:lnTo>
                  <a:lnTo>
                    <a:pt x="563" y="35"/>
                  </a:lnTo>
                  <a:lnTo>
                    <a:pt x="620" y="87"/>
                  </a:lnTo>
                  <a:lnTo>
                    <a:pt x="648" y="157"/>
                  </a:lnTo>
                  <a:lnTo>
                    <a:pt x="654" y="249"/>
                  </a:lnTo>
                  <a:lnTo>
                    <a:pt x="671" y="331"/>
                  </a:lnTo>
                  <a:lnTo>
                    <a:pt x="718" y="371"/>
                  </a:lnTo>
                  <a:lnTo>
                    <a:pt x="774" y="389"/>
                  </a:lnTo>
                  <a:lnTo>
                    <a:pt x="827" y="401"/>
                  </a:lnTo>
                  <a:lnTo>
                    <a:pt x="786" y="563"/>
                  </a:lnTo>
                  <a:lnTo>
                    <a:pt x="654" y="540"/>
                  </a:lnTo>
                  <a:lnTo>
                    <a:pt x="517" y="493"/>
                  </a:lnTo>
                  <a:lnTo>
                    <a:pt x="407" y="441"/>
                  </a:lnTo>
                  <a:lnTo>
                    <a:pt x="286" y="389"/>
                  </a:lnTo>
                  <a:lnTo>
                    <a:pt x="160" y="331"/>
                  </a:lnTo>
                  <a:lnTo>
                    <a:pt x="57" y="209"/>
                  </a:lnTo>
                  <a:lnTo>
                    <a:pt x="0" y="139"/>
                  </a:lnTo>
                  <a:close/>
                </a:path>
              </a:pathLst>
            </a:custGeom>
            <a:solidFill>
              <a:srgbClr val="063DE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3" name="Freeform 58">
              <a:extLst>
                <a:ext uri="{FF2B5EF4-FFF2-40B4-BE49-F238E27FC236}">
                  <a16:creationId xmlns:a16="http://schemas.microsoft.com/office/drawing/2014/main" id="{2354DE45-3D6F-4B75-8A6D-2D7E2FA4A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513"/>
              <a:ext cx="856" cy="606"/>
            </a:xfrm>
            <a:custGeom>
              <a:avLst/>
              <a:gdLst>
                <a:gd name="T0" fmla="*/ 75 w 856"/>
                <a:gd name="T1" fmla="*/ 266 h 606"/>
                <a:gd name="T2" fmla="*/ 172 w 856"/>
                <a:gd name="T3" fmla="*/ 363 h 606"/>
                <a:gd name="T4" fmla="*/ 304 w 856"/>
                <a:gd name="T5" fmla="*/ 428 h 606"/>
                <a:gd name="T6" fmla="*/ 489 w 856"/>
                <a:gd name="T7" fmla="*/ 513 h 606"/>
                <a:gd name="T8" fmla="*/ 615 w 856"/>
                <a:gd name="T9" fmla="*/ 566 h 606"/>
                <a:gd name="T10" fmla="*/ 816 w 856"/>
                <a:gd name="T11" fmla="*/ 606 h 606"/>
                <a:gd name="T12" fmla="*/ 856 w 856"/>
                <a:gd name="T13" fmla="*/ 393 h 606"/>
                <a:gd name="T14" fmla="*/ 804 w 856"/>
                <a:gd name="T15" fmla="*/ 393 h 606"/>
                <a:gd name="T16" fmla="*/ 753 w 856"/>
                <a:gd name="T17" fmla="*/ 363 h 606"/>
                <a:gd name="T18" fmla="*/ 695 w 856"/>
                <a:gd name="T19" fmla="*/ 323 h 606"/>
                <a:gd name="T20" fmla="*/ 695 w 856"/>
                <a:gd name="T21" fmla="*/ 243 h 606"/>
                <a:gd name="T22" fmla="*/ 660 w 856"/>
                <a:gd name="T23" fmla="*/ 116 h 606"/>
                <a:gd name="T24" fmla="*/ 597 w 856"/>
                <a:gd name="T25" fmla="*/ 46 h 606"/>
                <a:gd name="T26" fmla="*/ 505 w 856"/>
                <a:gd name="T27" fmla="*/ 0 h 606"/>
                <a:gd name="T28" fmla="*/ 391 w 856"/>
                <a:gd name="T29" fmla="*/ 12 h 606"/>
                <a:gd name="T30" fmla="*/ 321 w 856"/>
                <a:gd name="T31" fmla="*/ 53 h 606"/>
                <a:gd name="T32" fmla="*/ 286 w 856"/>
                <a:gd name="T33" fmla="*/ 98 h 606"/>
                <a:gd name="T34" fmla="*/ 253 w 856"/>
                <a:gd name="T35" fmla="*/ 121 h 606"/>
                <a:gd name="T36" fmla="*/ 218 w 856"/>
                <a:gd name="T37" fmla="*/ 116 h 606"/>
                <a:gd name="T38" fmla="*/ 166 w 856"/>
                <a:gd name="T39" fmla="*/ 63 h 606"/>
                <a:gd name="T40" fmla="*/ 132 w 856"/>
                <a:gd name="T41" fmla="*/ 0 h 606"/>
                <a:gd name="T42" fmla="*/ 103 w 856"/>
                <a:gd name="T43" fmla="*/ 30 h 606"/>
                <a:gd name="T44" fmla="*/ 0 w 856"/>
                <a:gd name="T45" fmla="*/ 150 h 606"/>
                <a:gd name="T46" fmla="*/ 5 w 856"/>
                <a:gd name="T47" fmla="*/ 178 h 606"/>
                <a:gd name="T48" fmla="*/ 17 w 856"/>
                <a:gd name="T49" fmla="*/ 191 h 606"/>
                <a:gd name="T50" fmla="*/ 120 w 856"/>
                <a:gd name="T51" fmla="*/ 81 h 606"/>
                <a:gd name="T52" fmla="*/ 172 w 856"/>
                <a:gd name="T53" fmla="*/ 133 h 606"/>
                <a:gd name="T54" fmla="*/ 206 w 856"/>
                <a:gd name="T55" fmla="*/ 168 h 606"/>
                <a:gd name="T56" fmla="*/ 253 w 856"/>
                <a:gd name="T57" fmla="*/ 168 h 606"/>
                <a:gd name="T58" fmla="*/ 286 w 856"/>
                <a:gd name="T59" fmla="*/ 156 h 606"/>
                <a:gd name="T60" fmla="*/ 339 w 856"/>
                <a:gd name="T61" fmla="*/ 116 h 606"/>
                <a:gd name="T62" fmla="*/ 367 w 856"/>
                <a:gd name="T63" fmla="*/ 70 h 606"/>
                <a:gd name="T64" fmla="*/ 442 w 856"/>
                <a:gd name="T65" fmla="*/ 46 h 606"/>
                <a:gd name="T66" fmla="*/ 505 w 856"/>
                <a:gd name="T67" fmla="*/ 53 h 606"/>
                <a:gd name="T68" fmla="*/ 562 w 856"/>
                <a:gd name="T69" fmla="*/ 87 h 606"/>
                <a:gd name="T70" fmla="*/ 615 w 856"/>
                <a:gd name="T71" fmla="*/ 138 h 606"/>
                <a:gd name="T72" fmla="*/ 643 w 856"/>
                <a:gd name="T73" fmla="*/ 203 h 606"/>
                <a:gd name="T74" fmla="*/ 643 w 856"/>
                <a:gd name="T75" fmla="*/ 260 h 606"/>
                <a:gd name="T76" fmla="*/ 643 w 856"/>
                <a:gd name="T77" fmla="*/ 323 h 606"/>
                <a:gd name="T78" fmla="*/ 666 w 856"/>
                <a:gd name="T79" fmla="*/ 375 h 606"/>
                <a:gd name="T80" fmla="*/ 730 w 856"/>
                <a:gd name="T81" fmla="*/ 410 h 606"/>
                <a:gd name="T82" fmla="*/ 804 w 856"/>
                <a:gd name="T83" fmla="*/ 444 h 606"/>
                <a:gd name="T84" fmla="*/ 770 w 856"/>
                <a:gd name="T85" fmla="*/ 554 h 606"/>
                <a:gd name="T86" fmla="*/ 580 w 856"/>
                <a:gd name="T87" fmla="*/ 503 h 606"/>
                <a:gd name="T88" fmla="*/ 454 w 856"/>
                <a:gd name="T89" fmla="*/ 450 h 606"/>
                <a:gd name="T90" fmla="*/ 339 w 856"/>
                <a:gd name="T91" fmla="*/ 416 h 606"/>
                <a:gd name="T92" fmla="*/ 241 w 856"/>
                <a:gd name="T93" fmla="*/ 363 h 606"/>
                <a:gd name="T94" fmla="*/ 120 w 856"/>
                <a:gd name="T95" fmla="*/ 266 h 606"/>
                <a:gd name="T96" fmla="*/ 34 w 856"/>
                <a:gd name="T97" fmla="*/ 173 h 606"/>
                <a:gd name="T98" fmla="*/ 22 w 856"/>
                <a:gd name="T99" fmla="*/ 185 h 606"/>
                <a:gd name="T100" fmla="*/ 75 w 856"/>
                <a:gd name="T101" fmla="*/ 266 h 60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w 856"/>
                <a:gd name="T154" fmla="*/ 0 h 606"/>
                <a:gd name="T155" fmla="*/ 856 w 856"/>
                <a:gd name="T156" fmla="*/ 606 h 60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T153" t="T154" r="T155" b="T156"/>
              <a:pathLst>
                <a:path w="856" h="606">
                  <a:moveTo>
                    <a:pt x="75" y="266"/>
                  </a:moveTo>
                  <a:lnTo>
                    <a:pt x="172" y="363"/>
                  </a:lnTo>
                  <a:lnTo>
                    <a:pt x="304" y="428"/>
                  </a:lnTo>
                  <a:lnTo>
                    <a:pt x="489" y="513"/>
                  </a:lnTo>
                  <a:lnTo>
                    <a:pt x="615" y="566"/>
                  </a:lnTo>
                  <a:lnTo>
                    <a:pt x="816" y="606"/>
                  </a:lnTo>
                  <a:lnTo>
                    <a:pt x="856" y="393"/>
                  </a:lnTo>
                  <a:lnTo>
                    <a:pt x="804" y="393"/>
                  </a:lnTo>
                  <a:lnTo>
                    <a:pt x="753" y="363"/>
                  </a:lnTo>
                  <a:lnTo>
                    <a:pt x="695" y="323"/>
                  </a:lnTo>
                  <a:lnTo>
                    <a:pt x="695" y="243"/>
                  </a:lnTo>
                  <a:lnTo>
                    <a:pt x="660" y="116"/>
                  </a:lnTo>
                  <a:lnTo>
                    <a:pt x="597" y="46"/>
                  </a:lnTo>
                  <a:lnTo>
                    <a:pt x="505" y="0"/>
                  </a:lnTo>
                  <a:lnTo>
                    <a:pt x="391" y="12"/>
                  </a:lnTo>
                  <a:lnTo>
                    <a:pt x="321" y="53"/>
                  </a:lnTo>
                  <a:lnTo>
                    <a:pt x="286" y="98"/>
                  </a:lnTo>
                  <a:lnTo>
                    <a:pt x="253" y="121"/>
                  </a:lnTo>
                  <a:lnTo>
                    <a:pt x="218" y="116"/>
                  </a:lnTo>
                  <a:lnTo>
                    <a:pt x="166" y="63"/>
                  </a:lnTo>
                  <a:lnTo>
                    <a:pt x="132" y="0"/>
                  </a:lnTo>
                  <a:lnTo>
                    <a:pt x="103" y="30"/>
                  </a:lnTo>
                  <a:lnTo>
                    <a:pt x="0" y="150"/>
                  </a:lnTo>
                  <a:lnTo>
                    <a:pt x="5" y="178"/>
                  </a:lnTo>
                  <a:lnTo>
                    <a:pt x="17" y="191"/>
                  </a:lnTo>
                  <a:lnTo>
                    <a:pt x="120" y="81"/>
                  </a:lnTo>
                  <a:lnTo>
                    <a:pt x="172" y="133"/>
                  </a:lnTo>
                  <a:lnTo>
                    <a:pt x="206" y="168"/>
                  </a:lnTo>
                  <a:lnTo>
                    <a:pt x="253" y="168"/>
                  </a:lnTo>
                  <a:lnTo>
                    <a:pt x="286" y="156"/>
                  </a:lnTo>
                  <a:lnTo>
                    <a:pt x="339" y="116"/>
                  </a:lnTo>
                  <a:lnTo>
                    <a:pt x="367" y="70"/>
                  </a:lnTo>
                  <a:lnTo>
                    <a:pt x="442" y="46"/>
                  </a:lnTo>
                  <a:lnTo>
                    <a:pt x="505" y="53"/>
                  </a:lnTo>
                  <a:lnTo>
                    <a:pt x="562" y="87"/>
                  </a:lnTo>
                  <a:lnTo>
                    <a:pt x="615" y="138"/>
                  </a:lnTo>
                  <a:lnTo>
                    <a:pt x="643" y="203"/>
                  </a:lnTo>
                  <a:lnTo>
                    <a:pt x="643" y="260"/>
                  </a:lnTo>
                  <a:lnTo>
                    <a:pt x="643" y="323"/>
                  </a:lnTo>
                  <a:lnTo>
                    <a:pt x="666" y="375"/>
                  </a:lnTo>
                  <a:lnTo>
                    <a:pt x="730" y="410"/>
                  </a:lnTo>
                  <a:lnTo>
                    <a:pt x="804" y="444"/>
                  </a:lnTo>
                  <a:lnTo>
                    <a:pt x="770" y="554"/>
                  </a:lnTo>
                  <a:lnTo>
                    <a:pt x="580" y="503"/>
                  </a:lnTo>
                  <a:lnTo>
                    <a:pt x="454" y="450"/>
                  </a:lnTo>
                  <a:lnTo>
                    <a:pt x="339" y="416"/>
                  </a:lnTo>
                  <a:lnTo>
                    <a:pt x="241" y="363"/>
                  </a:lnTo>
                  <a:lnTo>
                    <a:pt x="120" y="266"/>
                  </a:lnTo>
                  <a:lnTo>
                    <a:pt x="34" y="173"/>
                  </a:lnTo>
                  <a:lnTo>
                    <a:pt x="22" y="185"/>
                  </a:lnTo>
                  <a:lnTo>
                    <a:pt x="75" y="266"/>
                  </a:ln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4" name="Oval 59">
              <a:extLst>
                <a:ext uri="{FF2B5EF4-FFF2-40B4-BE49-F238E27FC236}">
                  <a16:creationId xmlns:a16="http://schemas.microsoft.com/office/drawing/2014/main" id="{FC6B2E89-8736-4936-9E4C-C1DA8343325E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9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5" name="Oval 60">
              <a:extLst>
                <a:ext uri="{FF2B5EF4-FFF2-40B4-BE49-F238E27FC236}">
                  <a16:creationId xmlns:a16="http://schemas.microsoft.com/office/drawing/2014/main" id="{7D764967-0870-422E-9CB2-F38F9CCBB41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81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9" name="Oval 61">
              <a:extLst>
                <a:ext uri="{FF2B5EF4-FFF2-40B4-BE49-F238E27FC236}">
                  <a16:creationId xmlns:a16="http://schemas.microsoft.com/office/drawing/2014/main" id="{9D2A1BAC-1DBD-454F-A4E4-F6F425D22801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41" y="1887"/>
              <a:ext cx="141" cy="50"/>
            </a:xfrm>
            <a:prstGeom prst="ellipse">
              <a:avLst/>
            </a:prstGeom>
            <a:solidFill>
              <a:schemeClr val="tx2"/>
            </a:solidFill>
            <a:ln w="12700" cap="sq">
              <a:solidFill>
                <a:schemeClr val="tx1"/>
              </a:solidFill>
              <a:round/>
              <a:headEnd type="none" w="sm" len="sm"/>
              <a:tailEnd type="none" w="sm" len="sm"/>
            </a:ln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1" name="Oval 62">
              <a:extLst>
                <a:ext uri="{FF2B5EF4-FFF2-40B4-BE49-F238E27FC236}">
                  <a16:creationId xmlns:a16="http://schemas.microsoft.com/office/drawing/2014/main" id="{C92568B9-9875-41C3-B460-C2980B65491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17313060">
              <a:off x="2760" y="1913"/>
              <a:ext cx="81" cy="19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wrap="none" lIns="274320" rIns="274320" anchor="ctr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42" name="Oval 63">
              <a:extLst>
                <a:ext uri="{FF2B5EF4-FFF2-40B4-BE49-F238E27FC236}">
                  <a16:creationId xmlns:a16="http://schemas.microsoft.com/office/drawing/2014/main" id="{0082A3E6-D2E9-41BA-9A2F-F08EDD560E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2089"/>
              <a:ext cx="198" cy="85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12700" cap="sq">
                  <a:solidFill>
                    <a:srgbClr val="000000"/>
                  </a:solidFill>
                  <a:round/>
                  <a:headEnd type="none" w="sm" len="sm"/>
                  <a:tailEnd type="none" w="sm" len="sm"/>
                </a14:hiddenLine>
              </a:ext>
            </a:extLst>
          </p:spPr>
          <p:txBody>
            <a:bodyPr lIns="274320" rIns="274320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endParaRPr lang="en-CA" altLang="en-US" sz="2400" i="0"/>
            </a:p>
          </p:txBody>
        </p:sp>
      </p:grpSp>
      <p:sp>
        <p:nvSpPr>
          <p:cNvPr id="52" name="Rectangle 51">
            <a:extLst>
              <a:ext uri="{FF2B5EF4-FFF2-40B4-BE49-F238E27FC236}">
                <a16:creationId xmlns:a16="http://schemas.microsoft.com/office/drawing/2014/main" id="{48D13269-C285-4D1B-9B99-790BE2C00D4A}"/>
              </a:ext>
            </a:extLst>
          </p:cNvPr>
          <p:cNvSpPr/>
          <p:nvPr/>
        </p:nvSpPr>
        <p:spPr>
          <a:xfrm>
            <a:off x="5346879" y="2743200"/>
            <a:ext cx="3730156" cy="4093428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void sort(int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[], int a, </a:t>
            </a:r>
            <a:r>
              <a:rPr lang="en-US" sz="2000" i="0">
                <a:solidFill>
                  <a:schemeClr val="bg2"/>
                </a:solidFill>
              </a:rPr>
              <a:t>int b)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{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Find the middle point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int m = (</a:t>
            </a:r>
            <a:r>
              <a:rPr lang="en-US" sz="2000" i="0">
                <a:solidFill>
                  <a:schemeClr val="bg2"/>
                </a:solidFill>
              </a:rPr>
              <a:t>a+b)/</a:t>
            </a:r>
            <a:r>
              <a:rPr lang="en-US" sz="2000" i="0" dirty="0">
                <a:solidFill>
                  <a:schemeClr val="bg2"/>
                </a:solidFill>
              </a:rPr>
              <a:t>2;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Sort first and second halves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sort(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, a, m);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sort(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 , m+1</a:t>
            </a:r>
            <a:r>
              <a:rPr lang="en-US" sz="2000" i="0">
                <a:solidFill>
                  <a:schemeClr val="bg2"/>
                </a:solidFill>
              </a:rPr>
              <a:t>, b);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</p:txBody>
      </p:sp>
      <p:grpSp>
        <p:nvGrpSpPr>
          <p:cNvPr id="76" name="Group 75">
            <a:extLst>
              <a:ext uri="{FF2B5EF4-FFF2-40B4-BE49-F238E27FC236}">
                <a16:creationId xmlns:a16="http://schemas.microsoft.com/office/drawing/2014/main" id="{3753F26C-7199-4A8E-8616-A34B91390C50}"/>
              </a:ext>
            </a:extLst>
          </p:cNvPr>
          <p:cNvGrpSpPr/>
          <p:nvPr/>
        </p:nvGrpSpPr>
        <p:grpSpPr>
          <a:xfrm>
            <a:off x="3367531" y="3772199"/>
            <a:ext cx="1627937" cy="1094441"/>
            <a:chOff x="2082800" y="3401359"/>
            <a:chExt cx="1627937" cy="1094441"/>
          </a:xfrm>
        </p:grpSpPr>
        <p:sp>
          <p:nvSpPr>
            <p:cNvPr id="77" name="Text Box 19">
              <a:extLst>
                <a:ext uri="{FF2B5EF4-FFF2-40B4-BE49-F238E27FC236}">
                  <a16:creationId xmlns:a16="http://schemas.microsoft.com/office/drawing/2014/main" id="{D153C4E2-53C5-4E87-9B2D-D20BF33CB5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02431" y="4095690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chemeClr val="accent2"/>
                  </a:solidFill>
                </a:rPr>
                <a:t>a</a:t>
              </a:r>
              <a:endParaRPr lang="en-CA" altLang="en-US" sz="2000" i="0" dirty="0">
                <a:solidFill>
                  <a:schemeClr val="accent2"/>
                </a:solidFill>
              </a:endParaRPr>
            </a:p>
          </p:txBody>
        </p:sp>
        <p:sp>
          <p:nvSpPr>
            <p:cNvPr id="78" name="Text Box 19">
              <a:extLst>
                <a:ext uri="{FF2B5EF4-FFF2-40B4-BE49-F238E27FC236}">
                  <a16:creationId xmlns:a16="http://schemas.microsoft.com/office/drawing/2014/main" id="{7B731B07-D54B-4F3A-8E25-5B19CA3C98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397831" y="4089042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accent2"/>
                  </a:solidFill>
                </a:rPr>
                <a:t>b</a:t>
              </a:r>
              <a:endParaRPr lang="en-CA" altLang="en-US" sz="2000" i="0" dirty="0">
                <a:solidFill>
                  <a:schemeClr val="accent2"/>
                </a:solidFill>
              </a:endParaRPr>
            </a:p>
          </p:txBody>
        </p:sp>
        <p:sp>
          <p:nvSpPr>
            <p:cNvPr id="79" name="Rectangle 20">
              <a:extLst>
                <a:ext uri="{FF2B5EF4-FFF2-40B4-BE49-F238E27FC236}">
                  <a16:creationId xmlns:a16="http://schemas.microsoft.com/office/drawing/2014/main" id="{3C008780-F718-481F-9DB9-7954E927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2800" y="3401359"/>
              <a:ext cx="1566017" cy="332441"/>
            </a:xfrm>
            <a:prstGeom prst="rect">
              <a:avLst/>
            </a:prstGeom>
            <a:noFill/>
            <a:ln w="38100">
              <a:solidFill>
                <a:schemeClr val="accent2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1783815" y="4114800"/>
            <a:ext cx="3181908" cy="406758"/>
            <a:chOff x="1783815" y="4114800"/>
            <a:chExt cx="3181908" cy="406758"/>
          </a:xfrm>
        </p:grpSpPr>
        <p:sp>
          <p:nvSpPr>
            <p:cNvPr id="81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815" y="4121448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tx2"/>
                  </a:solidFill>
                </a:rPr>
                <a:t>a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  <p:sp>
          <p:nvSpPr>
            <p:cNvPr id="82" name="Text Box 19">
              <a:extLst>
                <a:ext uri="{FF2B5EF4-FFF2-40B4-BE49-F238E27FC236}">
                  <a16:creationId xmlns:a16="http://schemas.microsoft.com/office/drawing/2014/main" id="{53E1CFA4-7E9B-4933-93FE-0D79E90B4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817" y="411480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tx2"/>
                  </a:solidFill>
                </a:rPr>
                <a:t>b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</p:grpSp>
      <p:sp>
        <p:nvSpPr>
          <p:cNvPr id="84" name="Text Box 19">
            <a:extLst>
              <a:ext uri="{FF2B5EF4-FFF2-40B4-BE49-F238E27FC236}">
                <a16:creationId xmlns:a16="http://schemas.microsoft.com/office/drawing/2014/main" id="{B5BAB7D8-A4D4-4F2C-AD5B-A798828CD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5257" y="4102100"/>
            <a:ext cx="3834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chemeClr val="tx2"/>
                </a:solidFill>
              </a:rPr>
              <a:t>m</a:t>
            </a:r>
            <a:endParaRPr lang="en-CA" altLang="en-US" sz="2000" i="0" dirty="0">
              <a:solidFill>
                <a:schemeClr val="tx2"/>
              </a:solidFill>
            </a:endParaRP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519E9655-D5A5-486C-9DDA-1AC6AAA6337C}"/>
              </a:ext>
            </a:extLst>
          </p:cNvPr>
          <p:cNvGrpSpPr/>
          <p:nvPr/>
        </p:nvGrpSpPr>
        <p:grpSpPr>
          <a:xfrm>
            <a:off x="1005327" y="3740150"/>
            <a:ext cx="4023873" cy="427098"/>
            <a:chOff x="459227" y="5797550"/>
            <a:chExt cx="4023873" cy="427098"/>
          </a:xfrm>
        </p:grpSpPr>
        <p:sp>
          <p:nvSpPr>
            <p:cNvPr id="47" name="Text Box 19">
              <a:extLst>
                <a:ext uri="{FF2B5EF4-FFF2-40B4-BE49-F238E27FC236}">
                  <a16:creationId xmlns:a16="http://schemas.microsoft.com/office/drawing/2014/main" id="{3CF2F047-33AD-4C49-A90A-A2360F64F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5824538"/>
              <a:ext cx="332655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None/>
              </a:pPr>
              <a:r>
                <a:rPr lang="en-US" altLang="en-US" sz="2000" i="0" dirty="0"/>
                <a:t>25,31,52,88,98</a:t>
              </a:r>
              <a:r>
                <a:rPr lang="en-CA" altLang="en-US" sz="2000" i="0" dirty="0"/>
                <a:t>,</a:t>
              </a:r>
              <a:r>
                <a:rPr lang="en-US" altLang="en-US" sz="2000" i="0" dirty="0"/>
                <a:t>62,79,14,30,23</a:t>
              </a:r>
              <a:endParaRPr lang="en-CA" altLang="en-US" sz="2000" i="0" dirty="0"/>
            </a:p>
          </p:txBody>
        </p:sp>
        <p:sp>
          <p:nvSpPr>
            <p:cNvPr id="50" name="Rectangle 20">
              <a:extLst>
                <a:ext uri="{FF2B5EF4-FFF2-40B4-BE49-F238E27FC236}">
                  <a16:creationId xmlns:a16="http://schemas.microsoft.com/office/drawing/2014/main" id="{00D952BA-D477-45C8-B62A-5D438D1F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773" y="5797550"/>
              <a:ext cx="3273425" cy="400050"/>
            </a:xfrm>
            <a:prstGeom prst="rect">
              <a:avLst/>
            </a:prstGeom>
            <a:noFill/>
            <a:ln w="38100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3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227" y="5819542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/>
                <a:t>arr</a:t>
              </a:r>
              <a:r>
                <a:rPr lang="en-US" altLang="en-US" sz="2000" i="0" dirty="0"/>
                <a:t> =</a:t>
              </a:r>
              <a:endParaRPr lang="en-CA" altLang="en-US" sz="2000" i="0" dirty="0"/>
            </a:p>
          </p:txBody>
        </p:sp>
      </p:grpSp>
      <p:pic>
        <p:nvPicPr>
          <p:cNvPr id="57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34640" y="4800600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731" y="3759200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9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95600" y="4419600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97" name="Group 98">
            <a:extLst>
              <a:ext uri="{FF2B5EF4-FFF2-40B4-BE49-F238E27FC236}">
                <a16:creationId xmlns:a16="http://schemas.microsoft.com/office/drawing/2014/main" id="{75AC853D-1BC1-4691-96D7-C671E79B9678}"/>
              </a:ext>
            </a:extLst>
          </p:cNvPr>
          <p:cNvGrpSpPr>
            <a:grpSpLocks/>
          </p:cNvGrpSpPr>
          <p:nvPr/>
        </p:nvGrpSpPr>
        <p:grpSpPr bwMode="auto">
          <a:xfrm>
            <a:off x="101663" y="3651726"/>
            <a:ext cx="368886" cy="837240"/>
            <a:chOff x="2432" y="1328"/>
            <a:chExt cx="906" cy="2075"/>
          </a:xfrm>
        </p:grpSpPr>
        <p:sp>
          <p:nvSpPr>
            <p:cNvPr id="98" name="Freeform 99">
              <a:extLst>
                <a:ext uri="{FF2B5EF4-FFF2-40B4-BE49-F238E27FC236}">
                  <a16:creationId xmlns:a16="http://schemas.microsoft.com/office/drawing/2014/main" id="{1FC45C88-EFB5-4B03-9DF6-9BCD350D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99" name="Freeform 100">
              <a:extLst>
                <a:ext uri="{FF2B5EF4-FFF2-40B4-BE49-F238E27FC236}">
                  <a16:creationId xmlns:a16="http://schemas.microsoft.com/office/drawing/2014/main" id="{D5704FA0-7A17-42F9-AA36-C68D75D79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0" name="Freeform 101">
              <a:extLst>
                <a:ext uri="{FF2B5EF4-FFF2-40B4-BE49-F238E27FC236}">
                  <a16:creationId xmlns:a16="http://schemas.microsoft.com/office/drawing/2014/main" id="{DC760F7F-FC43-4803-9151-C3048087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1" name="Freeform 102">
              <a:extLst>
                <a:ext uri="{FF2B5EF4-FFF2-40B4-BE49-F238E27FC236}">
                  <a16:creationId xmlns:a16="http://schemas.microsoft.com/office/drawing/2014/main" id="{A82DE2D1-7867-4F3B-93A3-2A359668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2" name="Freeform 103">
              <a:extLst>
                <a:ext uri="{FF2B5EF4-FFF2-40B4-BE49-F238E27FC236}">
                  <a16:creationId xmlns:a16="http://schemas.microsoft.com/office/drawing/2014/main" id="{6B1A5EEA-5215-484E-B4CB-87E76AF6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103" name="Freeform 104">
              <a:extLst>
                <a:ext uri="{FF2B5EF4-FFF2-40B4-BE49-F238E27FC236}">
                  <a16:creationId xmlns:a16="http://schemas.microsoft.com/office/drawing/2014/main" id="{C5F43C6D-C1F9-4136-A2E6-FC710DA0007F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sp>
        <p:nvSpPr>
          <p:cNvPr id="104" name="AutoShape 8">
            <a:extLst>
              <a:ext uri="{FF2B5EF4-FFF2-40B4-BE49-F238E27FC236}">
                <a16:creationId xmlns:a16="http://schemas.microsoft.com/office/drawing/2014/main" id="{8691B3C4-8E61-4476-86CC-FF138FD47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1" y="1295400"/>
            <a:ext cx="3276599" cy="533400"/>
          </a:xfrm>
          <a:prstGeom prst="wedgeRectCallout">
            <a:avLst>
              <a:gd name="adj1" fmla="val -46385"/>
              <a:gd name="adj2" fmla="val 66826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400" i="0" dirty="0"/>
              <a:t>Lets code the algorithm.</a:t>
            </a:r>
          </a:p>
        </p:txBody>
      </p:sp>
    </p:spTree>
    <p:extLst>
      <p:ext uri="{BB962C8B-B14F-4D97-AF65-F5344CB8AC3E}">
        <p14:creationId xmlns:p14="http://schemas.microsoft.com/office/powerpoint/2010/main" val="71491139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2">
                                            <p:txEl>
                                              <p:pRg st="9" end="9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8D13269-C285-4D1B-9B99-790BE2C00D4A}"/>
              </a:ext>
            </a:extLst>
          </p:cNvPr>
          <p:cNvSpPr/>
          <p:nvPr/>
        </p:nvSpPr>
        <p:spPr>
          <a:xfrm>
            <a:off x="5346879" y="2743200"/>
            <a:ext cx="3730156" cy="4093428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void sort(int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[], int a, </a:t>
            </a:r>
            <a:r>
              <a:rPr lang="en-US" sz="2000" i="0">
                <a:solidFill>
                  <a:schemeClr val="bg2"/>
                </a:solidFill>
              </a:rPr>
              <a:t>int b)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{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Find the middle point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int m = (</a:t>
            </a:r>
            <a:r>
              <a:rPr lang="en-US" sz="2000" i="0">
                <a:solidFill>
                  <a:schemeClr val="bg2"/>
                </a:solidFill>
              </a:rPr>
              <a:t>a+b)/</a:t>
            </a:r>
            <a:r>
              <a:rPr lang="en-US" sz="2000" i="0" dirty="0">
                <a:solidFill>
                  <a:schemeClr val="bg2"/>
                </a:solidFill>
              </a:rPr>
              <a:t>2;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Sort first and second halves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sort(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, a, m);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sort(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 , m+1</a:t>
            </a:r>
            <a:r>
              <a:rPr lang="en-US" sz="2000" i="0">
                <a:solidFill>
                  <a:schemeClr val="bg2"/>
                </a:solidFill>
              </a:rPr>
              <a:t>, b);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Merge the sorted halves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merge(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, a, m</a:t>
            </a:r>
            <a:r>
              <a:rPr lang="en-US" sz="2000" i="0">
                <a:solidFill>
                  <a:schemeClr val="bg2"/>
                </a:solidFill>
              </a:rPr>
              <a:t>, b);   </a:t>
            </a:r>
            <a:endParaRPr lang="en-US" sz="2000" i="0" dirty="0">
              <a:solidFill>
                <a:schemeClr val="bg2"/>
              </a:solidFill>
            </a:endParaRPr>
          </a:p>
        </p:txBody>
      </p:sp>
      <p:grpSp>
        <p:nvGrpSpPr>
          <p:cNvPr id="60" name="Group 98">
            <a:extLst>
              <a:ext uri="{FF2B5EF4-FFF2-40B4-BE49-F238E27FC236}">
                <a16:creationId xmlns:a16="http://schemas.microsoft.com/office/drawing/2014/main" id="{75AC853D-1BC1-4691-96D7-C671E79B9678}"/>
              </a:ext>
            </a:extLst>
          </p:cNvPr>
          <p:cNvGrpSpPr>
            <a:grpSpLocks/>
          </p:cNvGrpSpPr>
          <p:nvPr/>
        </p:nvGrpSpPr>
        <p:grpSpPr bwMode="auto">
          <a:xfrm>
            <a:off x="101663" y="3651726"/>
            <a:ext cx="368886" cy="837240"/>
            <a:chOff x="2432" y="1328"/>
            <a:chExt cx="906" cy="2075"/>
          </a:xfrm>
        </p:grpSpPr>
        <p:sp>
          <p:nvSpPr>
            <p:cNvPr id="70" name="Freeform 99">
              <a:extLst>
                <a:ext uri="{FF2B5EF4-FFF2-40B4-BE49-F238E27FC236}">
                  <a16:creationId xmlns:a16="http://schemas.microsoft.com/office/drawing/2014/main" id="{1FC45C88-EFB5-4B03-9DF6-9BCD350D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1" name="Freeform 100">
              <a:extLst>
                <a:ext uri="{FF2B5EF4-FFF2-40B4-BE49-F238E27FC236}">
                  <a16:creationId xmlns:a16="http://schemas.microsoft.com/office/drawing/2014/main" id="{D5704FA0-7A17-42F9-AA36-C68D75D79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2" name="Freeform 101">
              <a:extLst>
                <a:ext uri="{FF2B5EF4-FFF2-40B4-BE49-F238E27FC236}">
                  <a16:creationId xmlns:a16="http://schemas.microsoft.com/office/drawing/2014/main" id="{DC760F7F-FC43-4803-9151-C3048087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3" name="Freeform 102">
              <a:extLst>
                <a:ext uri="{FF2B5EF4-FFF2-40B4-BE49-F238E27FC236}">
                  <a16:creationId xmlns:a16="http://schemas.microsoft.com/office/drawing/2014/main" id="{A82DE2D1-7867-4F3B-93A3-2A359668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4" name="Freeform 103">
              <a:extLst>
                <a:ext uri="{FF2B5EF4-FFF2-40B4-BE49-F238E27FC236}">
                  <a16:creationId xmlns:a16="http://schemas.microsoft.com/office/drawing/2014/main" id="{6B1A5EEA-5215-484E-B4CB-87E76AF6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5" name="Freeform 104">
              <a:extLst>
                <a:ext uri="{FF2B5EF4-FFF2-40B4-BE49-F238E27FC236}">
                  <a16:creationId xmlns:a16="http://schemas.microsoft.com/office/drawing/2014/main" id="{C5F43C6D-C1F9-4136-A2E6-FC710DA0007F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519E9655-D5A5-486C-9DDA-1AC6AAA6337C}"/>
              </a:ext>
            </a:extLst>
          </p:cNvPr>
          <p:cNvGrpSpPr/>
          <p:nvPr/>
        </p:nvGrpSpPr>
        <p:grpSpPr>
          <a:xfrm>
            <a:off x="1005327" y="3740150"/>
            <a:ext cx="4087993" cy="427098"/>
            <a:chOff x="459227" y="5797550"/>
            <a:chExt cx="4087993" cy="427098"/>
          </a:xfrm>
        </p:grpSpPr>
        <p:sp>
          <p:nvSpPr>
            <p:cNvPr id="47" name="Text Box 19">
              <a:extLst>
                <a:ext uri="{FF2B5EF4-FFF2-40B4-BE49-F238E27FC236}">
                  <a16:creationId xmlns:a16="http://schemas.microsoft.com/office/drawing/2014/main" id="{3CF2F047-33AD-4C49-A90A-A2360F64F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5824538"/>
              <a:ext cx="339067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2000" i="0" dirty="0"/>
                <a:t>25,31,52,88,98</a:t>
              </a:r>
              <a:r>
                <a:rPr lang="en-CA" altLang="en-US" sz="2000" i="0" dirty="0"/>
                <a:t>,</a:t>
              </a:r>
              <a:r>
                <a:rPr lang="en-US" altLang="en-US" sz="2000" i="0" dirty="0"/>
                <a:t>14,23,30,62,79</a:t>
              </a:r>
              <a:endParaRPr lang="en-CA" altLang="en-US" sz="2000" i="0" dirty="0"/>
            </a:p>
          </p:txBody>
        </p:sp>
        <p:sp>
          <p:nvSpPr>
            <p:cNvPr id="50" name="Rectangle 20">
              <a:extLst>
                <a:ext uri="{FF2B5EF4-FFF2-40B4-BE49-F238E27FC236}">
                  <a16:creationId xmlns:a16="http://schemas.microsoft.com/office/drawing/2014/main" id="{00D952BA-D477-45C8-B62A-5D438D1F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773" y="5797550"/>
              <a:ext cx="3273425" cy="400050"/>
            </a:xfrm>
            <a:prstGeom prst="rect">
              <a:avLst/>
            </a:prstGeom>
            <a:noFill/>
            <a:ln w="38100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3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227" y="5819542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/>
                <a:t>arr</a:t>
              </a:r>
              <a:r>
                <a:rPr lang="en-US" altLang="en-US" sz="2000" i="0" dirty="0"/>
                <a:t> =</a:t>
              </a:r>
              <a:endParaRPr lang="en-CA" altLang="en-US" sz="2000" i="0" dirty="0"/>
            </a:p>
          </p:txBody>
        </p:sp>
      </p:grpSp>
      <p:pic>
        <p:nvPicPr>
          <p:cNvPr id="55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389776" y="5362480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58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731" y="3759200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1" name="Group 60"/>
          <p:cNvGrpSpPr/>
          <p:nvPr/>
        </p:nvGrpSpPr>
        <p:grpSpPr>
          <a:xfrm>
            <a:off x="1783815" y="4114800"/>
            <a:ext cx="3181908" cy="406758"/>
            <a:chOff x="1783815" y="4114800"/>
            <a:chExt cx="3181908" cy="406758"/>
          </a:xfrm>
        </p:grpSpPr>
        <p:sp>
          <p:nvSpPr>
            <p:cNvPr id="62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815" y="4121448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chemeClr val="tx2"/>
                  </a:solidFill>
                </a:rPr>
                <a:t>a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  <p:sp>
          <p:nvSpPr>
            <p:cNvPr id="63" name="Text Box 19">
              <a:extLst>
                <a:ext uri="{FF2B5EF4-FFF2-40B4-BE49-F238E27FC236}">
                  <a16:creationId xmlns:a16="http://schemas.microsoft.com/office/drawing/2014/main" id="{53E1CFA4-7E9B-4933-93FE-0D79E90B4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817" y="411480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chemeClr val="tx2"/>
                  </a:solidFill>
                </a:rPr>
                <a:t>b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</p:grpSp>
      <p:sp>
        <p:nvSpPr>
          <p:cNvPr id="64" name="Text Box 19">
            <a:extLst>
              <a:ext uri="{FF2B5EF4-FFF2-40B4-BE49-F238E27FC236}">
                <a16:creationId xmlns:a16="http://schemas.microsoft.com/office/drawing/2014/main" id="{B5BAB7D8-A4D4-4F2C-AD5B-A798828CDE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5257" y="4102100"/>
            <a:ext cx="38343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chemeClr val="tx2"/>
                </a:solidFill>
              </a:rPr>
              <a:t>m</a:t>
            </a:r>
            <a:endParaRPr lang="en-CA" altLang="en-US" sz="2000" i="0" dirty="0">
              <a:solidFill>
                <a:schemeClr val="tx2"/>
              </a:solidFill>
            </a:endParaRPr>
          </a:p>
        </p:txBody>
      </p:sp>
      <p:pic>
        <p:nvPicPr>
          <p:cNvPr id="65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72383" y="4404360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66" name="Group 65"/>
          <p:cNvGrpSpPr/>
          <p:nvPr/>
        </p:nvGrpSpPr>
        <p:grpSpPr>
          <a:xfrm>
            <a:off x="1783080" y="4419600"/>
            <a:ext cx="3181908" cy="431800"/>
            <a:chOff x="1783815" y="4089758"/>
            <a:chExt cx="3181908" cy="431800"/>
          </a:xfrm>
        </p:grpSpPr>
        <p:sp>
          <p:nvSpPr>
            <p:cNvPr id="67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815" y="4121448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rgbClr val="33CC33"/>
                  </a:solidFill>
                </a:rPr>
                <a:t>a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68" name="Text Box 19">
              <a:extLst>
                <a:ext uri="{FF2B5EF4-FFF2-40B4-BE49-F238E27FC236}">
                  <a16:creationId xmlns:a16="http://schemas.microsoft.com/office/drawing/2014/main" id="{53E1CFA4-7E9B-4933-93FE-0D79E90B4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817" y="411480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rgbClr val="33CC33"/>
                  </a:solidFill>
                </a:rPr>
                <a:t>b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69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8095" y="4089758"/>
              <a:ext cx="38343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m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</p:grpSp>
      <p:grpSp>
        <p:nvGrpSpPr>
          <p:cNvPr id="4" name="Group 3"/>
          <p:cNvGrpSpPr/>
          <p:nvPr/>
        </p:nvGrpSpPr>
        <p:grpSpPr>
          <a:xfrm>
            <a:off x="1763197" y="3780118"/>
            <a:ext cx="3145460" cy="334682"/>
            <a:chOff x="1763197" y="3780118"/>
            <a:chExt cx="3145460" cy="334682"/>
          </a:xfrm>
        </p:grpSpPr>
        <p:sp>
          <p:nvSpPr>
            <p:cNvPr id="87" name="Rectangle 20">
              <a:extLst>
                <a:ext uri="{FF2B5EF4-FFF2-40B4-BE49-F238E27FC236}">
                  <a16:creationId xmlns:a16="http://schemas.microsoft.com/office/drawing/2014/main" id="{3C008780-F718-481F-9DB9-7954E927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197" y="3780118"/>
              <a:ext cx="1566017" cy="332441"/>
            </a:xfrm>
            <a:prstGeom prst="rect">
              <a:avLst/>
            </a:prstGeom>
            <a:noFill/>
            <a:ln w="38100">
              <a:solidFill>
                <a:srgbClr val="33CC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89" name="Rectangle 20">
              <a:extLst>
                <a:ext uri="{FF2B5EF4-FFF2-40B4-BE49-F238E27FC236}">
                  <a16:creationId xmlns:a16="http://schemas.microsoft.com/office/drawing/2014/main" id="{3C008780-F718-481F-9DB9-7954E927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640" y="3782359"/>
              <a:ext cx="1566017" cy="332441"/>
            </a:xfrm>
            <a:prstGeom prst="rect">
              <a:avLst/>
            </a:prstGeom>
            <a:noFill/>
            <a:ln w="38100">
              <a:solidFill>
                <a:srgbClr val="33CC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92" name="Group 28">
            <a:extLst>
              <a:ext uri="{FF2B5EF4-FFF2-40B4-BE49-F238E27FC236}">
                <a16:creationId xmlns:a16="http://schemas.microsoft.com/office/drawing/2014/main" id="{C98EE37A-5D6F-465C-B8E8-521CAB928673}"/>
              </a:ext>
            </a:extLst>
          </p:cNvPr>
          <p:cNvGrpSpPr>
            <a:grpSpLocks/>
          </p:cNvGrpSpPr>
          <p:nvPr/>
        </p:nvGrpSpPr>
        <p:grpSpPr bwMode="auto">
          <a:xfrm>
            <a:off x="1029003" y="5096833"/>
            <a:ext cx="609600" cy="230188"/>
            <a:chOff x="672" y="2016"/>
            <a:chExt cx="5040" cy="1201"/>
          </a:xfrm>
        </p:grpSpPr>
        <p:sp>
          <p:nvSpPr>
            <p:cNvPr id="95" name="Freeform 22">
              <a:extLst>
                <a:ext uri="{FF2B5EF4-FFF2-40B4-BE49-F238E27FC236}">
                  <a16:creationId xmlns:a16="http://schemas.microsoft.com/office/drawing/2014/main" id="{72E7B0BF-150D-464E-AD5A-1AFF89D5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832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1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6" name="Freeform 23">
              <a:extLst>
                <a:ext uri="{FF2B5EF4-FFF2-40B4-BE49-F238E27FC236}">
                  <a16:creationId xmlns:a16="http://schemas.microsoft.com/office/drawing/2014/main" id="{739B7BD4-9285-441C-B0E0-A947A9D5999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72" y="2016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1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7" name="Freeform 24">
              <a:extLst>
                <a:ext uri="{FF2B5EF4-FFF2-40B4-BE49-F238E27FC236}">
                  <a16:creationId xmlns:a16="http://schemas.microsoft.com/office/drawing/2014/main" id="{051ED531-4F5C-4928-9E77-F5854A64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535"/>
              <a:ext cx="2120" cy="112"/>
            </a:xfrm>
            <a:custGeom>
              <a:avLst/>
              <a:gdLst>
                <a:gd name="T0" fmla="*/ 0 w 2120"/>
                <a:gd name="T1" fmla="*/ 9 h 112"/>
                <a:gd name="T2" fmla="*/ 1776 w 2120"/>
                <a:gd name="T3" fmla="*/ 9 h 112"/>
                <a:gd name="T4" fmla="*/ 2066 w 2120"/>
                <a:gd name="T5" fmla="*/ 61 h 112"/>
                <a:gd name="T6" fmla="*/ 1776 w 2120"/>
                <a:gd name="T7" fmla="*/ 105 h 112"/>
                <a:gd name="T8" fmla="*/ 0 w 2120"/>
                <a:gd name="T9" fmla="*/ 10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20"/>
                <a:gd name="T16" fmla="*/ 0 h 112"/>
                <a:gd name="T17" fmla="*/ 2120 w 212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20" h="112">
                  <a:moveTo>
                    <a:pt x="0" y="9"/>
                  </a:moveTo>
                  <a:cubicBezTo>
                    <a:pt x="296" y="9"/>
                    <a:pt x="1432" y="0"/>
                    <a:pt x="1776" y="9"/>
                  </a:cubicBezTo>
                  <a:cubicBezTo>
                    <a:pt x="2120" y="18"/>
                    <a:pt x="2066" y="45"/>
                    <a:pt x="2066" y="61"/>
                  </a:cubicBezTo>
                  <a:cubicBezTo>
                    <a:pt x="2066" y="77"/>
                    <a:pt x="2120" y="98"/>
                    <a:pt x="1776" y="105"/>
                  </a:cubicBezTo>
                  <a:cubicBezTo>
                    <a:pt x="1432" y="112"/>
                    <a:pt x="712" y="109"/>
                    <a:pt x="0" y="105"/>
                  </a:cubicBezTo>
                </a:path>
              </a:pathLst>
            </a:custGeom>
            <a:noFill/>
            <a:ln w="31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1657350" y="3974808"/>
            <a:ext cx="3295650" cy="1449962"/>
            <a:chOff x="1657350" y="3960238"/>
            <a:chExt cx="3295650" cy="1449962"/>
          </a:xfrm>
        </p:grpSpPr>
        <p:sp>
          <p:nvSpPr>
            <p:cNvPr id="90" name="Text Box 19">
              <a:extLst>
                <a:ext uri="{FF2B5EF4-FFF2-40B4-BE49-F238E27FC236}">
                  <a16:creationId xmlns:a16="http://schemas.microsoft.com/office/drawing/2014/main" id="{BE463683-51D9-4FE2-965C-31C2A3DCEB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7350" y="5013325"/>
              <a:ext cx="32956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14,23,25,30,31,52,62,79,88,98</a:t>
              </a:r>
              <a:endParaRPr lang="en-CA" altLang="en-US" sz="2000" i="0" dirty="0"/>
            </a:p>
          </p:txBody>
        </p:sp>
        <p:cxnSp>
          <p:nvCxnSpPr>
            <p:cNvPr id="101" name="Straight Connector 100">
              <a:extLst>
                <a:ext uri="{FF2B5EF4-FFF2-40B4-BE49-F238E27FC236}">
                  <a16:creationId xmlns:a16="http://schemas.microsoft.com/office/drawing/2014/main" id="{E33BCA9A-7F80-435E-AED1-C3CB7A6F9E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772920" y="3960238"/>
              <a:ext cx="3160628" cy="2162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pic>
        <p:nvPicPr>
          <p:cNvPr id="102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0768" y="5886046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27" name="Group 24"/>
          <p:cNvGrpSpPr>
            <a:grpSpLocks/>
          </p:cNvGrpSpPr>
          <p:nvPr/>
        </p:nvGrpSpPr>
        <p:grpSpPr bwMode="auto">
          <a:xfrm>
            <a:off x="1062804" y="4272280"/>
            <a:ext cx="384996" cy="800425"/>
            <a:chOff x="864" y="465"/>
            <a:chExt cx="1046" cy="2358"/>
          </a:xfrm>
        </p:grpSpPr>
        <p:grpSp>
          <p:nvGrpSpPr>
            <p:cNvPr id="128" name="Group 25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31" name="Group 26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33" name="Group 27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40" name="Freeform 28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1" name="Freeform 29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2" name="Freeform 30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3" name="Freeform 31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4" name="Freeform 32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45" name="Freeform 33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46" name="Group 34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47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8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49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50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34" name="Group 39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38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139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  <p:grpSp>
              <p:nvGrpSpPr>
                <p:cNvPr id="135" name="Group 42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36" name="Oval 43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137" name="Oval 44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</p:grpSp>
          <p:sp>
            <p:nvSpPr>
              <p:cNvPr id="132" name="Oval 45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</p:txBody>
          </p:sp>
        </p:grpSp>
        <p:sp>
          <p:nvSpPr>
            <p:cNvPr id="129" name="Freeform 46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0" name="Freeform 47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pic>
        <p:nvPicPr>
          <p:cNvPr id="151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2" name="AutoShape 8">
            <a:extLst>
              <a:ext uri="{FF2B5EF4-FFF2-40B4-BE49-F238E27FC236}">
                <a16:creationId xmlns:a16="http://schemas.microsoft.com/office/drawing/2014/main" id="{8691B3C4-8E61-4476-86CC-FF138FD47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1" y="1295400"/>
            <a:ext cx="3276599" cy="533400"/>
          </a:xfrm>
          <a:prstGeom prst="wedgeRectCallout">
            <a:avLst>
              <a:gd name="adj1" fmla="val -46385"/>
              <a:gd name="adj2" fmla="val 66826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400" i="0" dirty="0"/>
              <a:t>Lets code the algorithm.</a:t>
            </a:r>
          </a:p>
        </p:txBody>
      </p:sp>
    </p:spTree>
    <p:extLst>
      <p:ext uri="{BB962C8B-B14F-4D97-AF65-F5344CB8AC3E}">
        <p14:creationId xmlns:p14="http://schemas.microsoft.com/office/powerpoint/2010/main" val="379346523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2">
                                            <p:txEl>
                                              <p:pRg st="11" end="1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2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2">
                                            <p:txEl>
                                              <p:pRg st="12" end="1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sp>
        <p:nvSpPr>
          <p:cNvPr id="52" name="Rectangle 51">
            <a:extLst>
              <a:ext uri="{FF2B5EF4-FFF2-40B4-BE49-F238E27FC236}">
                <a16:creationId xmlns:a16="http://schemas.microsoft.com/office/drawing/2014/main" id="{48D13269-C285-4D1B-9B99-790BE2C00D4A}"/>
              </a:ext>
            </a:extLst>
          </p:cNvPr>
          <p:cNvSpPr/>
          <p:nvPr/>
        </p:nvSpPr>
        <p:spPr>
          <a:xfrm>
            <a:off x="5346879" y="2743200"/>
            <a:ext cx="3730156" cy="4093428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void sort(int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[], int a, </a:t>
            </a:r>
            <a:r>
              <a:rPr lang="en-US" sz="2000" i="0">
                <a:solidFill>
                  <a:schemeClr val="bg2"/>
                </a:solidFill>
              </a:rPr>
              <a:t>int b)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{ </a:t>
            </a:r>
          </a:p>
          <a:p>
            <a:pPr lvl="0"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 	if                </a:t>
            </a:r>
            <a:r>
              <a:rPr lang="en-US" altLang="en-US" sz="2000" i="0" dirty="0">
                <a:solidFill>
                  <a:schemeClr val="bg2"/>
                </a:solidFill>
              </a:rPr>
              <a:t>/* |list| &gt; l */  </a:t>
            </a:r>
            <a:r>
              <a:rPr lang="en-US" sz="2000" i="0" dirty="0">
                <a:solidFill>
                  <a:schemeClr val="bg2"/>
                </a:solidFill>
              </a:rPr>
              <a:t>		 {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Find the middle point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int m = (</a:t>
            </a:r>
            <a:r>
              <a:rPr lang="en-US" sz="2000" i="0">
                <a:solidFill>
                  <a:schemeClr val="bg2"/>
                </a:solidFill>
              </a:rPr>
              <a:t>a+b)/</a:t>
            </a:r>
            <a:r>
              <a:rPr lang="en-US" sz="2000" i="0" dirty="0">
                <a:solidFill>
                  <a:schemeClr val="bg2"/>
                </a:solidFill>
              </a:rPr>
              <a:t>2;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Sort first and second halves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sort(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, a, m);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sort(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 , m+1</a:t>
            </a:r>
            <a:r>
              <a:rPr lang="en-US" sz="2000" i="0">
                <a:solidFill>
                  <a:schemeClr val="bg2"/>
                </a:solidFill>
              </a:rPr>
              <a:t>, b);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// Merge the sorted halves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merge(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, a, m</a:t>
            </a:r>
            <a:r>
              <a:rPr lang="en-US" sz="2000" i="0">
                <a:solidFill>
                  <a:schemeClr val="bg2"/>
                </a:solidFill>
              </a:rPr>
              <a:t>, b);   </a:t>
            </a:r>
            <a:endParaRPr lang="en-US" sz="2000" i="0" dirty="0">
              <a:solidFill>
                <a:schemeClr val="bg2"/>
              </a:solidFill>
            </a:endParaRPr>
          </a:p>
        </p:txBody>
      </p:sp>
      <p:grpSp>
        <p:nvGrpSpPr>
          <p:cNvPr id="60" name="Group 98">
            <a:extLst>
              <a:ext uri="{FF2B5EF4-FFF2-40B4-BE49-F238E27FC236}">
                <a16:creationId xmlns:a16="http://schemas.microsoft.com/office/drawing/2014/main" id="{75AC853D-1BC1-4691-96D7-C671E79B9678}"/>
              </a:ext>
            </a:extLst>
          </p:cNvPr>
          <p:cNvGrpSpPr>
            <a:grpSpLocks/>
          </p:cNvGrpSpPr>
          <p:nvPr/>
        </p:nvGrpSpPr>
        <p:grpSpPr bwMode="auto">
          <a:xfrm>
            <a:off x="101663" y="3651726"/>
            <a:ext cx="368886" cy="837240"/>
            <a:chOff x="2432" y="1328"/>
            <a:chExt cx="906" cy="2075"/>
          </a:xfrm>
        </p:grpSpPr>
        <p:sp>
          <p:nvSpPr>
            <p:cNvPr id="70" name="Freeform 99">
              <a:extLst>
                <a:ext uri="{FF2B5EF4-FFF2-40B4-BE49-F238E27FC236}">
                  <a16:creationId xmlns:a16="http://schemas.microsoft.com/office/drawing/2014/main" id="{1FC45C88-EFB5-4B03-9DF6-9BCD350DA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1" name="Freeform 100">
              <a:extLst>
                <a:ext uri="{FF2B5EF4-FFF2-40B4-BE49-F238E27FC236}">
                  <a16:creationId xmlns:a16="http://schemas.microsoft.com/office/drawing/2014/main" id="{D5704FA0-7A17-42F9-AA36-C68D75D79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2" name="Freeform 101">
              <a:extLst>
                <a:ext uri="{FF2B5EF4-FFF2-40B4-BE49-F238E27FC236}">
                  <a16:creationId xmlns:a16="http://schemas.microsoft.com/office/drawing/2014/main" id="{DC760F7F-FC43-4803-9151-C3048087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3" name="Freeform 102">
              <a:extLst>
                <a:ext uri="{FF2B5EF4-FFF2-40B4-BE49-F238E27FC236}">
                  <a16:creationId xmlns:a16="http://schemas.microsoft.com/office/drawing/2014/main" id="{A82DE2D1-7867-4F3B-93A3-2A3596686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4" name="Freeform 103">
              <a:extLst>
                <a:ext uri="{FF2B5EF4-FFF2-40B4-BE49-F238E27FC236}">
                  <a16:creationId xmlns:a16="http://schemas.microsoft.com/office/drawing/2014/main" id="{6B1A5EEA-5215-484E-B4CB-87E76AF6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  <p:sp>
          <p:nvSpPr>
            <p:cNvPr id="75" name="Freeform 104">
              <a:extLst>
                <a:ext uri="{FF2B5EF4-FFF2-40B4-BE49-F238E27FC236}">
                  <a16:creationId xmlns:a16="http://schemas.microsoft.com/office/drawing/2014/main" id="{C5F43C6D-C1F9-4136-A2E6-FC710DA0007F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/>
            </a:p>
          </p:txBody>
        </p:sp>
      </p:grpSp>
      <p:grpSp>
        <p:nvGrpSpPr>
          <p:cNvPr id="44" name="Group 43">
            <a:extLst>
              <a:ext uri="{FF2B5EF4-FFF2-40B4-BE49-F238E27FC236}">
                <a16:creationId xmlns:a16="http://schemas.microsoft.com/office/drawing/2014/main" id="{519E9655-D5A5-486C-9DDA-1AC6AAA6337C}"/>
              </a:ext>
            </a:extLst>
          </p:cNvPr>
          <p:cNvGrpSpPr/>
          <p:nvPr/>
        </p:nvGrpSpPr>
        <p:grpSpPr>
          <a:xfrm>
            <a:off x="1005327" y="3740150"/>
            <a:ext cx="1138467" cy="427098"/>
            <a:chOff x="459227" y="5797550"/>
            <a:chExt cx="1138467" cy="427098"/>
          </a:xfrm>
        </p:grpSpPr>
        <p:sp>
          <p:nvSpPr>
            <p:cNvPr id="47" name="Text Box 19">
              <a:extLst>
                <a:ext uri="{FF2B5EF4-FFF2-40B4-BE49-F238E27FC236}">
                  <a16:creationId xmlns:a16="http://schemas.microsoft.com/office/drawing/2014/main" id="{3CF2F047-33AD-4C49-A90A-A2360F64F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5824538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2000" i="0" dirty="0"/>
                <a:t>88</a:t>
              </a:r>
              <a:endParaRPr lang="en-CA" altLang="en-US" sz="2000" i="0" dirty="0"/>
            </a:p>
          </p:txBody>
        </p:sp>
        <p:sp>
          <p:nvSpPr>
            <p:cNvPr id="50" name="Rectangle 20">
              <a:extLst>
                <a:ext uri="{FF2B5EF4-FFF2-40B4-BE49-F238E27FC236}">
                  <a16:creationId xmlns:a16="http://schemas.microsoft.com/office/drawing/2014/main" id="{00D952BA-D477-45C8-B62A-5D438D1F6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78773" y="5797550"/>
              <a:ext cx="408727" cy="400050"/>
            </a:xfrm>
            <a:prstGeom prst="rect">
              <a:avLst/>
            </a:prstGeom>
            <a:noFill/>
            <a:ln w="38100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53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227" y="5819542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/>
                <a:t>arr</a:t>
              </a:r>
              <a:r>
                <a:rPr lang="en-US" altLang="en-US" sz="2000" i="0" dirty="0"/>
                <a:t> =</a:t>
              </a:r>
              <a:endParaRPr lang="en-CA" altLang="en-US" sz="2000" i="0" dirty="0"/>
            </a:p>
          </p:txBody>
        </p:sp>
      </p:grpSp>
      <p:pic>
        <p:nvPicPr>
          <p:cNvPr id="58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731" y="3759200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0" name="Text Box 19">
            <a:extLst>
              <a:ext uri="{FF2B5EF4-FFF2-40B4-BE49-F238E27FC236}">
                <a16:creationId xmlns:a16="http://schemas.microsoft.com/office/drawing/2014/main" id="{362E8BE3-69C8-461D-82BC-1EE8BEC48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3815" y="4121448"/>
            <a:ext cx="29848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 err="1">
                <a:solidFill>
                  <a:schemeClr val="tx2"/>
                </a:solidFill>
              </a:rPr>
              <a:t>a</a:t>
            </a:r>
            <a:endParaRPr lang="en-CA" altLang="en-US" sz="2000" i="0" dirty="0">
              <a:solidFill>
                <a:schemeClr val="tx2"/>
              </a:solidFill>
            </a:endParaRPr>
          </a:p>
        </p:txBody>
      </p:sp>
      <p:sp>
        <p:nvSpPr>
          <p:cNvPr id="41" name="Text Box 19">
            <a:extLst>
              <a:ext uri="{FF2B5EF4-FFF2-40B4-BE49-F238E27FC236}">
                <a16:creationId xmlns:a16="http://schemas.microsoft.com/office/drawing/2014/main" id="{53E1CFA4-7E9B-4933-93FE-0D79E90B4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99920" y="4267200"/>
            <a:ext cx="32893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chemeClr val="tx2"/>
                </a:solidFill>
              </a:rPr>
              <a:t>=</a:t>
            </a:r>
            <a:endParaRPr lang="en-CA" altLang="en-US" sz="2000" i="0" dirty="0">
              <a:solidFill>
                <a:schemeClr val="tx2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5735320" y="3347720"/>
            <a:ext cx="933269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(a </a:t>
            </a:r>
            <a:r>
              <a:rPr lang="en-US" sz="2000" i="0">
                <a:solidFill>
                  <a:schemeClr val="bg2"/>
                </a:solidFill>
              </a:rPr>
              <a:t>&lt; b) </a:t>
            </a:r>
            <a:endParaRPr lang="en-US" sz="2000" i="0" dirty="0">
              <a:solidFill>
                <a:schemeClr val="bg2"/>
              </a:solidFill>
            </a:endParaRPr>
          </a:p>
        </p:txBody>
      </p:sp>
      <p:pic>
        <p:nvPicPr>
          <p:cNvPr id="49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0" y="1905000"/>
            <a:ext cx="2827544" cy="1579880"/>
          </a:xfrm>
          <a:prstGeom prst="wedgeRectCallout">
            <a:avLst>
              <a:gd name="adj1" fmla="val -57832"/>
              <a:gd name="adj2" fmla="val 3989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If instance is </a:t>
            </a:r>
            <a:br>
              <a:rPr lang="en-US" altLang="en-US" sz="2400" i="0" dirty="0"/>
            </a:br>
            <a:r>
              <a:rPr lang="en-US" altLang="en-US" sz="2400" i="0" dirty="0"/>
              <a:t>small enough </a:t>
            </a:r>
            <a:br>
              <a:rPr lang="en-US" altLang="en-US" sz="2400" i="0" dirty="0"/>
            </a:br>
            <a:r>
              <a:rPr lang="en-US" altLang="en-US" sz="2400" i="0" dirty="0"/>
              <a:t>solve it on your own.</a:t>
            </a:r>
          </a:p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|list| = l</a:t>
            </a:r>
          </a:p>
        </p:txBody>
      </p:sp>
      <p:sp>
        <p:nvSpPr>
          <p:cNvPr id="57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601" y="4953000"/>
            <a:ext cx="2133599" cy="457199"/>
          </a:xfrm>
          <a:prstGeom prst="wedgeRoundRectCallout">
            <a:avLst>
              <a:gd name="adj1" fmla="val -39340"/>
              <a:gd name="adj2" fmla="val -94150"/>
              <a:gd name="adj3" fmla="val 16667"/>
            </a:avLst>
          </a:prstGeom>
          <a:noFill/>
          <a:ln w="22225">
            <a:solidFill>
              <a:schemeClr val="tx2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None/>
            </a:pPr>
            <a:r>
              <a:rPr lang="en-US" altLang="en-US" sz="2400" i="0" dirty="0"/>
              <a:t>Nothing to do.</a:t>
            </a:r>
          </a:p>
        </p:txBody>
      </p:sp>
      <p:pic>
        <p:nvPicPr>
          <p:cNvPr id="59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" y="4363720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6" name="Text Box 19">
            <a:extLst>
              <a:ext uri="{FF2B5EF4-FFF2-40B4-BE49-F238E27FC236}">
                <a16:creationId xmlns:a16="http://schemas.microsoft.com/office/drawing/2014/main" id="{53E1CFA4-7E9B-4933-93FE-0D79E90B4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8200" y="44196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>
                <a:solidFill>
                  <a:schemeClr val="tx2"/>
                </a:solidFill>
              </a:rPr>
              <a:t>b</a:t>
            </a:r>
            <a:endParaRPr lang="en-CA" altLang="en-US" sz="2000" i="0" dirty="0">
              <a:solidFill>
                <a:schemeClr val="tx2"/>
              </a:solidFill>
            </a:endParaRPr>
          </a:p>
        </p:txBody>
      </p:sp>
      <p:sp>
        <p:nvSpPr>
          <p:cNvPr id="77" name="Text Box 19">
            <a:extLst>
              <a:ext uri="{FF2B5EF4-FFF2-40B4-BE49-F238E27FC236}">
                <a16:creationId xmlns:a16="http://schemas.microsoft.com/office/drawing/2014/main" id="{53E1CFA4-7E9B-4933-93FE-0D79E90B4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99408" y="4419600"/>
            <a:ext cx="298480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chemeClr val="tx2"/>
                </a:solidFill>
              </a:rPr>
              <a:t>?</a:t>
            </a:r>
            <a:endParaRPr lang="en-CA" altLang="en-US" sz="2000" i="0" dirty="0">
              <a:solidFill>
                <a:schemeClr val="tx2"/>
              </a:solidFill>
            </a:endParaRPr>
          </a:p>
        </p:txBody>
      </p:sp>
      <p:sp>
        <p:nvSpPr>
          <p:cNvPr id="79" name="AutoShape 8">
            <a:extLst>
              <a:ext uri="{FF2B5EF4-FFF2-40B4-BE49-F238E27FC236}">
                <a16:creationId xmlns:a16="http://schemas.microsoft.com/office/drawing/2014/main" id="{8691B3C4-8E61-4476-86CC-FF138FD47C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801" y="1295400"/>
            <a:ext cx="3276599" cy="533400"/>
          </a:xfrm>
          <a:prstGeom prst="wedgeRectCallout">
            <a:avLst>
              <a:gd name="adj1" fmla="val -46385"/>
              <a:gd name="adj2" fmla="val 66826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US" altLang="en-US" sz="2400" i="0" dirty="0"/>
              <a:t>Lets code the algorithm.</a:t>
            </a:r>
          </a:p>
        </p:txBody>
      </p:sp>
    </p:spTree>
    <p:extLst>
      <p:ext uri="{BB962C8B-B14F-4D97-AF65-F5344CB8AC3E}">
        <p14:creationId xmlns:p14="http://schemas.microsoft.com/office/powerpoint/2010/main" val="11174342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5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5" fill="hold">
                      <p:stCondLst>
                        <p:cond delay="indefinite"/>
                      </p:stCondLst>
                      <p:childTnLst>
                        <p:par>
                          <p:cTn id="66" fill="hold">
                            <p:stCondLst>
                              <p:cond delay="0"/>
                            </p:stCondLst>
                            <p:childTnLst>
                              <p:par>
                                <p:cTn id="6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2" grpId="0"/>
      <p:bldP spid="51" grpId="0" animBg="1"/>
      <p:bldP spid="57" grpId="0" animBg="1"/>
      <p:bldP spid="76" grpId="0"/>
      <p:bldP spid="77" grpId="0"/>
      <p:bldP spid="77" grpId="1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" name="Rectangle 46">
            <a:extLst>
              <a:ext uri="{FF2B5EF4-FFF2-40B4-BE49-F238E27FC236}">
                <a16:creationId xmlns:a16="http://schemas.microsoft.com/office/drawing/2014/main" id="{678D30B9-1B7D-4342-A9F2-0C6A1163E6C3}"/>
              </a:ext>
            </a:extLst>
          </p:cNvPr>
          <p:cNvSpPr/>
          <p:nvPr/>
        </p:nvSpPr>
        <p:spPr>
          <a:xfrm>
            <a:off x="4876800" y="609600"/>
            <a:ext cx="4191000" cy="1631216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// Merges </a:t>
            </a:r>
            <a:r>
              <a:rPr lang="en-US" sz="2000" i="0">
                <a:solidFill>
                  <a:schemeClr val="bg2"/>
                </a:solidFill>
              </a:rPr>
              <a:t>two subarrays </a:t>
            </a:r>
            <a:r>
              <a:rPr lang="en-US" sz="2000" i="0" dirty="0">
                <a:solidFill>
                  <a:schemeClr val="bg2"/>
                </a:solidFill>
              </a:rPr>
              <a:t>of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[].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// </a:t>
            </a:r>
            <a:r>
              <a:rPr lang="en-US" sz="2000" i="0">
                <a:solidFill>
                  <a:schemeClr val="bg2"/>
                </a:solidFill>
              </a:rPr>
              <a:t>First subarray </a:t>
            </a:r>
            <a:r>
              <a:rPr lang="en-US" sz="2000" i="0" dirty="0">
                <a:solidFill>
                  <a:schemeClr val="bg2"/>
                </a:solidFill>
              </a:rPr>
              <a:t>is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</a:t>
            </a:r>
            <a:r>
              <a:rPr lang="en-US" sz="2000" i="0" dirty="0" err="1">
                <a:solidFill>
                  <a:schemeClr val="bg2"/>
                </a:solidFill>
              </a:rPr>
              <a:t>l..m</a:t>
            </a:r>
            <a:r>
              <a:rPr lang="en-US" sz="2000" i="0" dirty="0">
                <a:solidFill>
                  <a:schemeClr val="bg2"/>
                </a:solidFill>
              </a:rPr>
              <a:t>]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// </a:t>
            </a:r>
            <a:r>
              <a:rPr lang="en-US" sz="2000" i="0">
                <a:solidFill>
                  <a:schemeClr val="bg2"/>
                </a:solidFill>
              </a:rPr>
              <a:t>Second subarray </a:t>
            </a:r>
            <a:r>
              <a:rPr lang="en-US" sz="2000" i="0" dirty="0">
                <a:solidFill>
                  <a:schemeClr val="bg2"/>
                </a:solidFill>
              </a:rPr>
              <a:t>is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[m+1..r]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void merge(int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[], int a, int m, </a:t>
            </a:r>
            <a:r>
              <a:rPr lang="en-US" sz="2000" i="0">
                <a:solidFill>
                  <a:schemeClr val="bg2"/>
                </a:solidFill>
              </a:rPr>
              <a:t>int b)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{ 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pic>
        <p:nvPicPr>
          <p:cNvPr id="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5" name="Group 14">
            <a:extLst>
              <a:ext uri="{FF2B5EF4-FFF2-40B4-BE49-F238E27FC236}">
                <a16:creationId xmlns:a16="http://schemas.microsoft.com/office/drawing/2014/main" id="{519E9655-D5A5-486C-9DDA-1AC6AAA6337C}"/>
              </a:ext>
            </a:extLst>
          </p:cNvPr>
          <p:cNvGrpSpPr/>
          <p:nvPr/>
        </p:nvGrpSpPr>
        <p:grpSpPr>
          <a:xfrm>
            <a:off x="1005327" y="2777416"/>
            <a:ext cx="4087993" cy="405106"/>
            <a:chOff x="459227" y="5819542"/>
            <a:chExt cx="4087993" cy="405106"/>
          </a:xfrm>
        </p:grpSpPr>
        <p:sp>
          <p:nvSpPr>
            <p:cNvPr id="16" name="Text Box 19">
              <a:extLst>
                <a:ext uri="{FF2B5EF4-FFF2-40B4-BE49-F238E27FC236}">
                  <a16:creationId xmlns:a16="http://schemas.microsoft.com/office/drawing/2014/main" id="{3CF2F047-33AD-4C49-A90A-A2360F64F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5824538"/>
              <a:ext cx="339067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2000" i="0" dirty="0"/>
                <a:t>25,31,52,88,98</a:t>
              </a:r>
              <a:r>
                <a:rPr lang="en-CA" altLang="en-US" sz="2000" i="0" dirty="0"/>
                <a:t>,</a:t>
              </a:r>
              <a:r>
                <a:rPr lang="en-US" altLang="en-US" sz="2000" i="0" dirty="0"/>
                <a:t>14,23,30,62,79</a:t>
              </a:r>
              <a:endParaRPr lang="en-CA" altLang="en-US" sz="2000" i="0" dirty="0"/>
            </a:p>
          </p:txBody>
        </p:sp>
        <p:sp>
          <p:nvSpPr>
            <p:cNvPr id="18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227" y="5819542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/>
                <a:t>arr</a:t>
              </a:r>
              <a:r>
                <a:rPr lang="en-US" altLang="en-US" sz="2000" i="0" dirty="0"/>
                <a:t> =</a:t>
              </a:r>
              <a:endParaRPr lang="en-CA" altLang="en-US" sz="2000" i="0" dirty="0"/>
            </a:p>
          </p:txBody>
        </p:sp>
      </p:grpSp>
      <p:pic>
        <p:nvPicPr>
          <p:cNvPr id="19" name="Picture 4">
            <a:extLst>
              <a:ext uri="{FF2B5EF4-FFF2-40B4-BE49-F238E27FC236}">
                <a16:creationId xmlns:a16="http://schemas.microsoft.com/office/drawing/2014/main" id="{075F2562-51B4-4380-B68E-4D5F8DA2669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2436" y="3724591"/>
            <a:ext cx="486042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731" y="2774474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26"/>
          <p:cNvGrpSpPr/>
          <p:nvPr/>
        </p:nvGrpSpPr>
        <p:grpSpPr>
          <a:xfrm>
            <a:off x="1783080" y="3124200"/>
            <a:ext cx="3181908" cy="431800"/>
            <a:chOff x="1783815" y="4089758"/>
            <a:chExt cx="3181908" cy="431800"/>
          </a:xfrm>
        </p:grpSpPr>
        <p:sp>
          <p:nvSpPr>
            <p:cNvPr id="28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815" y="4121448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rgbClr val="33CC33"/>
                  </a:solidFill>
                </a:rPr>
                <a:t>a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29" name="Text Box 19">
              <a:extLst>
                <a:ext uri="{FF2B5EF4-FFF2-40B4-BE49-F238E27FC236}">
                  <a16:creationId xmlns:a16="http://schemas.microsoft.com/office/drawing/2014/main" id="{53E1CFA4-7E9B-4933-93FE-0D79E90B4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817" y="411480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rgbClr val="33CC33"/>
                  </a:solidFill>
                </a:rPr>
                <a:t>b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30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8095" y="4089758"/>
              <a:ext cx="38343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m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763197" y="2795392"/>
            <a:ext cx="3145460" cy="334682"/>
            <a:chOff x="1763197" y="3780118"/>
            <a:chExt cx="3145460" cy="334682"/>
          </a:xfrm>
        </p:grpSpPr>
        <p:sp>
          <p:nvSpPr>
            <p:cNvPr id="32" name="Rectangle 20">
              <a:extLst>
                <a:ext uri="{FF2B5EF4-FFF2-40B4-BE49-F238E27FC236}">
                  <a16:creationId xmlns:a16="http://schemas.microsoft.com/office/drawing/2014/main" id="{3C008780-F718-481F-9DB9-7954E927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197" y="3780118"/>
              <a:ext cx="1566017" cy="332441"/>
            </a:xfrm>
            <a:prstGeom prst="rect">
              <a:avLst/>
            </a:prstGeom>
            <a:noFill/>
            <a:ln w="38100">
              <a:solidFill>
                <a:srgbClr val="33CC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" name="Rectangle 20">
              <a:extLst>
                <a:ext uri="{FF2B5EF4-FFF2-40B4-BE49-F238E27FC236}">
                  <a16:creationId xmlns:a16="http://schemas.microsoft.com/office/drawing/2014/main" id="{3C008780-F718-481F-9DB9-7954E927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640" y="3782359"/>
              <a:ext cx="1566017" cy="332441"/>
            </a:xfrm>
            <a:prstGeom prst="rect">
              <a:avLst/>
            </a:prstGeom>
            <a:noFill/>
            <a:ln w="38100">
              <a:solidFill>
                <a:srgbClr val="33CC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34" name="Group 28">
            <a:extLst>
              <a:ext uri="{FF2B5EF4-FFF2-40B4-BE49-F238E27FC236}">
                <a16:creationId xmlns:a16="http://schemas.microsoft.com/office/drawing/2014/main" id="{C98EE37A-5D6F-465C-B8E8-521CAB928673}"/>
              </a:ext>
            </a:extLst>
          </p:cNvPr>
          <p:cNvGrpSpPr>
            <a:grpSpLocks/>
          </p:cNvGrpSpPr>
          <p:nvPr/>
        </p:nvGrpSpPr>
        <p:grpSpPr bwMode="auto">
          <a:xfrm>
            <a:off x="1029003" y="3498795"/>
            <a:ext cx="609600" cy="230188"/>
            <a:chOff x="672" y="2016"/>
            <a:chExt cx="5040" cy="1201"/>
          </a:xfrm>
        </p:grpSpPr>
        <p:sp>
          <p:nvSpPr>
            <p:cNvPr id="35" name="Freeform 22">
              <a:extLst>
                <a:ext uri="{FF2B5EF4-FFF2-40B4-BE49-F238E27FC236}">
                  <a16:creationId xmlns:a16="http://schemas.microsoft.com/office/drawing/2014/main" id="{72E7B0BF-150D-464E-AD5A-1AFF89D5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832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1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6" name="Freeform 23">
              <a:extLst>
                <a:ext uri="{FF2B5EF4-FFF2-40B4-BE49-F238E27FC236}">
                  <a16:creationId xmlns:a16="http://schemas.microsoft.com/office/drawing/2014/main" id="{739B7BD4-9285-441C-B0E0-A947A9D59996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72" y="2016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1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7" name="Freeform 24">
              <a:extLst>
                <a:ext uri="{FF2B5EF4-FFF2-40B4-BE49-F238E27FC236}">
                  <a16:creationId xmlns:a16="http://schemas.microsoft.com/office/drawing/2014/main" id="{051ED531-4F5C-4928-9E77-F5854A646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535"/>
              <a:ext cx="2120" cy="112"/>
            </a:xfrm>
            <a:custGeom>
              <a:avLst/>
              <a:gdLst>
                <a:gd name="T0" fmla="*/ 0 w 2120"/>
                <a:gd name="T1" fmla="*/ 9 h 112"/>
                <a:gd name="T2" fmla="*/ 1776 w 2120"/>
                <a:gd name="T3" fmla="*/ 9 h 112"/>
                <a:gd name="T4" fmla="*/ 2066 w 2120"/>
                <a:gd name="T5" fmla="*/ 61 h 112"/>
                <a:gd name="T6" fmla="*/ 1776 w 2120"/>
                <a:gd name="T7" fmla="*/ 105 h 112"/>
                <a:gd name="T8" fmla="*/ 0 w 2120"/>
                <a:gd name="T9" fmla="*/ 10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20"/>
                <a:gd name="T16" fmla="*/ 0 h 112"/>
                <a:gd name="T17" fmla="*/ 2120 w 212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20" h="112">
                  <a:moveTo>
                    <a:pt x="0" y="9"/>
                  </a:moveTo>
                  <a:cubicBezTo>
                    <a:pt x="296" y="9"/>
                    <a:pt x="1432" y="0"/>
                    <a:pt x="1776" y="9"/>
                  </a:cubicBezTo>
                  <a:cubicBezTo>
                    <a:pt x="2120" y="18"/>
                    <a:pt x="2066" y="45"/>
                    <a:pt x="2066" y="61"/>
                  </a:cubicBezTo>
                  <a:cubicBezTo>
                    <a:pt x="2066" y="77"/>
                    <a:pt x="2120" y="98"/>
                    <a:pt x="1776" y="105"/>
                  </a:cubicBezTo>
                  <a:cubicBezTo>
                    <a:pt x="1432" y="112"/>
                    <a:pt x="712" y="109"/>
                    <a:pt x="0" y="105"/>
                  </a:cubicBezTo>
                </a:path>
              </a:pathLst>
            </a:custGeom>
            <a:noFill/>
            <a:ln w="3175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8" name="Group 37"/>
          <p:cNvGrpSpPr/>
          <p:nvPr/>
        </p:nvGrpSpPr>
        <p:grpSpPr>
          <a:xfrm>
            <a:off x="1657350" y="3005472"/>
            <a:ext cx="3295650" cy="842524"/>
            <a:chOff x="1657350" y="4567676"/>
            <a:chExt cx="3295650" cy="842524"/>
          </a:xfrm>
        </p:grpSpPr>
        <p:sp>
          <p:nvSpPr>
            <p:cNvPr id="39" name="Text Box 19">
              <a:extLst>
                <a:ext uri="{FF2B5EF4-FFF2-40B4-BE49-F238E27FC236}">
                  <a16:creationId xmlns:a16="http://schemas.microsoft.com/office/drawing/2014/main" id="{BE463683-51D9-4FE2-965C-31C2A3DCEB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7350" y="5013325"/>
              <a:ext cx="32956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14,23,25,30,31,52,62,79,88,98</a:t>
              </a:r>
              <a:endParaRPr lang="en-CA" altLang="en-US" sz="2000" i="0" dirty="0"/>
            </a:p>
          </p:txBody>
        </p:sp>
        <p:cxnSp>
          <p:nvCxnSpPr>
            <p:cNvPr id="40" name="Straight Connector 39">
              <a:extLst>
                <a:ext uri="{FF2B5EF4-FFF2-40B4-BE49-F238E27FC236}">
                  <a16:creationId xmlns:a16="http://schemas.microsoft.com/office/drawing/2014/main" id="{E33BCA9A-7F80-435E-AED1-C3CB7A6F9E8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772920" y="4567676"/>
              <a:ext cx="3160628" cy="2162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grpSp>
        <p:nvGrpSpPr>
          <p:cNvPr id="42" name="Group 24"/>
          <p:cNvGrpSpPr>
            <a:grpSpLocks/>
          </p:cNvGrpSpPr>
          <p:nvPr/>
        </p:nvGrpSpPr>
        <p:grpSpPr bwMode="auto">
          <a:xfrm>
            <a:off x="111853" y="2582550"/>
            <a:ext cx="384996" cy="800425"/>
            <a:chOff x="864" y="465"/>
            <a:chExt cx="1046" cy="2358"/>
          </a:xfrm>
        </p:grpSpPr>
        <p:grpSp>
          <p:nvGrpSpPr>
            <p:cNvPr id="43" name="Group 25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46" name="Group 26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49" name="Group 27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56" name="Freeform 28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" name="Freeform 29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" name="Freeform 30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" name="Freeform 31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32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33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62" name="Group 34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63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4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5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6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50" name="Group 39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54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55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  <p:grpSp>
              <p:nvGrpSpPr>
                <p:cNvPr id="51" name="Group 42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52" name="Oval 43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53" name="Oval 44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</p:grpSp>
          <p:sp>
            <p:nvSpPr>
              <p:cNvPr id="48" name="Oval 45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</p:txBody>
          </p:sp>
        </p:grpSp>
        <p:sp>
          <p:nvSpPr>
            <p:cNvPr id="44" name="Freeform 46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7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7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599" y="143741"/>
            <a:ext cx="2624243" cy="1227859"/>
          </a:xfrm>
          <a:prstGeom prst="wedgeRectCallout">
            <a:avLst>
              <a:gd name="adj1" fmla="val -63954"/>
              <a:gd name="adj2" fmla="val 54360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Lets code </a:t>
            </a:r>
            <a:br>
              <a:rPr lang="en-US" altLang="en-US" sz="2400" i="0" dirty="0"/>
            </a:br>
            <a:r>
              <a:rPr lang="en-US" altLang="en-US" sz="2400" i="0" dirty="0"/>
              <a:t>merge two sorted lists into one </a:t>
            </a:r>
          </a:p>
        </p:txBody>
      </p:sp>
    </p:spTree>
    <p:extLst>
      <p:ext uri="{BB962C8B-B14F-4D97-AF65-F5344CB8AC3E}">
        <p14:creationId xmlns:p14="http://schemas.microsoft.com/office/powerpoint/2010/main" val="25058004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7" grpId="0" animBg="1"/>
      <p:bldP spid="67" grpId="0" animBg="1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pic>
        <p:nvPicPr>
          <p:cNvPr id="6" name="Picture 5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7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599" y="143741"/>
            <a:ext cx="2624243" cy="1227859"/>
          </a:xfrm>
          <a:prstGeom prst="wedgeRectCallout">
            <a:avLst>
              <a:gd name="adj1" fmla="val -63954"/>
              <a:gd name="adj2" fmla="val 54360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Lets code </a:t>
            </a:r>
            <a:br>
              <a:rPr lang="en-US" altLang="en-US" sz="2400" i="0" dirty="0"/>
            </a:br>
            <a:r>
              <a:rPr lang="en-US" altLang="en-US" sz="2400" i="0" dirty="0"/>
              <a:t>merge two sorted lists into one </a:t>
            </a:r>
          </a:p>
        </p:txBody>
      </p:sp>
      <p:grpSp>
        <p:nvGrpSpPr>
          <p:cNvPr id="15" name="Group 14">
            <a:extLst>
              <a:ext uri="{FF2B5EF4-FFF2-40B4-BE49-F238E27FC236}">
                <a16:creationId xmlns:a16="http://schemas.microsoft.com/office/drawing/2014/main" id="{519E9655-D5A5-486C-9DDA-1AC6AAA6337C}"/>
              </a:ext>
            </a:extLst>
          </p:cNvPr>
          <p:cNvGrpSpPr/>
          <p:nvPr/>
        </p:nvGrpSpPr>
        <p:grpSpPr>
          <a:xfrm>
            <a:off x="1005327" y="2777416"/>
            <a:ext cx="4087993" cy="405106"/>
            <a:chOff x="459227" y="5819542"/>
            <a:chExt cx="4087993" cy="405106"/>
          </a:xfrm>
        </p:grpSpPr>
        <p:sp>
          <p:nvSpPr>
            <p:cNvPr id="16" name="Text Box 19">
              <a:extLst>
                <a:ext uri="{FF2B5EF4-FFF2-40B4-BE49-F238E27FC236}">
                  <a16:creationId xmlns:a16="http://schemas.microsoft.com/office/drawing/2014/main" id="{3CF2F047-33AD-4C49-A90A-A2360F64FC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56548" y="5824538"/>
              <a:ext cx="339067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2000" i="0" dirty="0"/>
                <a:t>25,31,52,88,98</a:t>
              </a:r>
              <a:r>
                <a:rPr lang="en-CA" altLang="en-US" sz="2000" i="0" dirty="0"/>
                <a:t>,</a:t>
              </a:r>
              <a:r>
                <a:rPr lang="en-US" altLang="en-US" sz="2000" i="0" dirty="0"/>
                <a:t>14,23,30,62,79</a:t>
              </a:r>
              <a:endParaRPr lang="en-CA" altLang="en-US" sz="2000" i="0" dirty="0"/>
            </a:p>
          </p:txBody>
        </p:sp>
        <p:sp>
          <p:nvSpPr>
            <p:cNvPr id="18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227" y="5819542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/>
                <a:t>arr</a:t>
              </a:r>
              <a:r>
                <a:rPr lang="en-US" altLang="en-US" sz="2000" i="0" dirty="0"/>
                <a:t> =</a:t>
              </a:r>
              <a:endParaRPr lang="en-CA" altLang="en-US" sz="2000" i="0" dirty="0"/>
            </a:p>
          </p:txBody>
        </p:sp>
      </p:grpSp>
      <p:pic>
        <p:nvPicPr>
          <p:cNvPr id="20" name="Picture 6">
            <a:extLst>
              <a:ext uri="{FF2B5EF4-FFF2-40B4-BE49-F238E27FC236}">
                <a16:creationId xmlns:a16="http://schemas.microsoft.com/office/drawing/2014/main" id="{E092B12A-83F8-48B8-8636-B568E62D240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14731" y="2774474"/>
            <a:ext cx="300537" cy="43831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" name="Group 26"/>
          <p:cNvGrpSpPr/>
          <p:nvPr/>
        </p:nvGrpSpPr>
        <p:grpSpPr>
          <a:xfrm>
            <a:off x="1783080" y="3124200"/>
            <a:ext cx="3181908" cy="431800"/>
            <a:chOff x="1783815" y="4089758"/>
            <a:chExt cx="3181908" cy="431800"/>
          </a:xfrm>
        </p:grpSpPr>
        <p:sp>
          <p:nvSpPr>
            <p:cNvPr id="28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3815" y="4121448"/>
              <a:ext cx="298480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rgbClr val="33CC33"/>
                  </a:solidFill>
                </a:rPr>
                <a:t>a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29" name="Text Box 19">
              <a:extLst>
                <a:ext uri="{FF2B5EF4-FFF2-40B4-BE49-F238E27FC236}">
                  <a16:creationId xmlns:a16="http://schemas.microsoft.com/office/drawing/2014/main" id="{53E1CFA4-7E9B-4933-93FE-0D79E90B4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52817" y="411480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>
                  <a:solidFill>
                    <a:srgbClr val="33CC33"/>
                  </a:solidFill>
                </a:rPr>
                <a:t>b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30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08095" y="4089758"/>
              <a:ext cx="38343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m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</p:grpSp>
      <p:grpSp>
        <p:nvGrpSpPr>
          <p:cNvPr id="31" name="Group 30"/>
          <p:cNvGrpSpPr/>
          <p:nvPr/>
        </p:nvGrpSpPr>
        <p:grpSpPr>
          <a:xfrm>
            <a:off x="1763197" y="2795392"/>
            <a:ext cx="3145460" cy="334682"/>
            <a:chOff x="1763197" y="3780118"/>
            <a:chExt cx="3145460" cy="334682"/>
          </a:xfrm>
        </p:grpSpPr>
        <p:sp>
          <p:nvSpPr>
            <p:cNvPr id="32" name="Rectangle 20">
              <a:extLst>
                <a:ext uri="{FF2B5EF4-FFF2-40B4-BE49-F238E27FC236}">
                  <a16:creationId xmlns:a16="http://schemas.microsoft.com/office/drawing/2014/main" id="{3C008780-F718-481F-9DB9-7954E927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63197" y="3780118"/>
              <a:ext cx="1566017" cy="332441"/>
            </a:xfrm>
            <a:prstGeom prst="rect">
              <a:avLst/>
            </a:prstGeom>
            <a:noFill/>
            <a:ln w="38100">
              <a:solidFill>
                <a:srgbClr val="33CC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33" name="Rectangle 20">
              <a:extLst>
                <a:ext uri="{FF2B5EF4-FFF2-40B4-BE49-F238E27FC236}">
                  <a16:creationId xmlns:a16="http://schemas.microsoft.com/office/drawing/2014/main" id="{3C008780-F718-481F-9DB9-7954E927C1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2640" y="3782359"/>
              <a:ext cx="1566017" cy="332441"/>
            </a:xfrm>
            <a:prstGeom prst="rect">
              <a:avLst/>
            </a:prstGeom>
            <a:noFill/>
            <a:ln w="38100">
              <a:solidFill>
                <a:srgbClr val="33CC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42" name="Group 24"/>
          <p:cNvGrpSpPr>
            <a:grpSpLocks/>
          </p:cNvGrpSpPr>
          <p:nvPr/>
        </p:nvGrpSpPr>
        <p:grpSpPr bwMode="auto">
          <a:xfrm>
            <a:off x="111853" y="2582550"/>
            <a:ext cx="384996" cy="800425"/>
            <a:chOff x="864" y="465"/>
            <a:chExt cx="1046" cy="2358"/>
          </a:xfrm>
        </p:grpSpPr>
        <p:grpSp>
          <p:nvGrpSpPr>
            <p:cNvPr id="43" name="Group 25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46" name="Group 26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49" name="Group 27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56" name="Freeform 28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7" name="Freeform 29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8" name="Freeform 30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9" name="Freeform 31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0" name="Freeform 32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1" name="Freeform 33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62" name="Group 34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63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4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5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6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50" name="Group 39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54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55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  <p:grpSp>
              <p:nvGrpSpPr>
                <p:cNvPr id="51" name="Group 42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52" name="Oval 43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53" name="Oval 44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</p:grpSp>
          <p:sp>
            <p:nvSpPr>
              <p:cNvPr id="48" name="Oval 45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</p:txBody>
          </p:sp>
        </p:grpSp>
        <p:sp>
          <p:nvSpPr>
            <p:cNvPr id="44" name="Freeform 46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47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9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4526" y="1451066"/>
            <a:ext cx="3886199" cy="1219200"/>
          </a:xfrm>
          <a:prstGeom prst="wedgeRoundRectCallout">
            <a:avLst>
              <a:gd name="adj1" fmla="val -61450"/>
              <a:gd name="adj2" fmla="val 37445"/>
              <a:gd name="adj3" fmla="val 16667"/>
            </a:avLst>
          </a:prstGeom>
          <a:noFill/>
          <a:ln w="22225">
            <a:solidFill>
              <a:srgbClr val="33CC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We can’t do this in place.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So we will </a:t>
            </a:r>
            <a:r>
              <a:rPr lang="en-US" altLang="en-US" sz="2400" i="0"/>
              <a:t>start by </a:t>
            </a:r>
            <a:r>
              <a:rPr lang="en-US" altLang="en-US" sz="2400" i="0" dirty="0"/>
              <a:t>copying</a:t>
            </a:r>
            <a:br>
              <a:rPr lang="en-US" altLang="en-US" sz="2400" i="0" dirty="0"/>
            </a:br>
            <a:r>
              <a:rPr lang="en-US" altLang="en-US" sz="2400" i="0" dirty="0"/>
              <a:t>the </a:t>
            </a:r>
            <a:r>
              <a:rPr lang="en-US" altLang="en-US" sz="2400" i="0"/>
              <a:t>two subarrays </a:t>
            </a:r>
            <a:r>
              <a:rPr lang="en-US" altLang="en-US" sz="2400" i="0" dirty="0"/>
              <a:t>out.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1473246" y="4044562"/>
            <a:ext cx="1714275" cy="408101"/>
            <a:chOff x="1473246" y="4044562"/>
            <a:chExt cx="1714275" cy="408101"/>
          </a:xfrm>
        </p:grpSpPr>
        <p:sp>
          <p:nvSpPr>
            <p:cNvPr id="77" name="Text Box 19">
              <a:extLst>
                <a:ext uri="{FF2B5EF4-FFF2-40B4-BE49-F238E27FC236}">
                  <a16:creationId xmlns:a16="http://schemas.microsoft.com/office/drawing/2014/main" id="{B4DD6926-9BEC-4509-B818-6223B0207A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46375" y="4052553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98</a:t>
              </a:r>
              <a:endParaRPr lang="en-CA" altLang="en-US" sz="2000" i="0" dirty="0"/>
            </a:p>
          </p:txBody>
        </p:sp>
        <p:sp>
          <p:nvSpPr>
            <p:cNvPr id="78" name="Text Box 19">
              <a:extLst>
                <a:ext uri="{FF2B5EF4-FFF2-40B4-BE49-F238E27FC236}">
                  <a16:creationId xmlns:a16="http://schemas.microsoft.com/office/drawing/2014/main" id="{FD4E3F3B-244B-4763-9C99-0417C47CCB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0448" y="4044562"/>
              <a:ext cx="5052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88,</a:t>
              </a:r>
              <a:endParaRPr lang="en-CA" altLang="en-US" sz="2000" i="0" dirty="0"/>
            </a:p>
          </p:txBody>
        </p:sp>
        <p:sp>
          <p:nvSpPr>
            <p:cNvPr id="81" name="Text Box 19">
              <a:extLst>
                <a:ext uri="{FF2B5EF4-FFF2-40B4-BE49-F238E27FC236}">
                  <a16:creationId xmlns:a16="http://schemas.microsoft.com/office/drawing/2014/main" id="{D53DAC8F-7E6B-4844-982F-6D0725E5B0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03266" y="4051479"/>
              <a:ext cx="5052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52,</a:t>
              </a:r>
              <a:endParaRPr lang="en-CA" altLang="en-US" sz="2000" i="0" dirty="0"/>
            </a:p>
          </p:txBody>
        </p:sp>
        <p:sp>
          <p:nvSpPr>
            <p:cNvPr id="82" name="Text Box 19">
              <a:extLst>
                <a:ext uri="{FF2B5EF4-FFF2-40B4-BE49-F238E27FC236}">
                  <a16:creationId xmlns:a16="http://schemas.microsoft.com/office/drawing/2014/main" id="{5484DE69-E6C0-4FA7-AC78-CDB82622C2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1237" y="4052221"/>
              <a:ext cx="5052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31,</a:t>
              </a:r>
              <a:endParaRPr lang="en-CA" altLang="en-US" sz="2000" i="0" dirty="0"/>
            </a:p>
          </p:txBody>
        </p:sp>
        <p:sp>
          <p:nvSpPr>
            <p:cNvPr id="84" name="Text Box 19">
              <a:extLst>
                <a:ext uri="{FF2B5EF4-FFF2-40B4-BE49-F238E27FC236}">
                  <a16:creationId xmlns:a16="http://schemas.microsoft.com/office/drawing/2014/main" id="{191C7218-4051-4261-A46F-AC1E65CB4E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3246" y="4048986"/>
              <a:ext cx="5052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25,</a:t>
              </a:r>
              <a:endParaRPr lang="en-CA" altLang="en-US" sz="2000" i="0" dirty="0"/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1473558" y="5042079"/>
            <a:ext cx="1720791" cy="409426"/>
            <a:chOff x="1473558" y="5042079"/>
            <a:chExt cx="1720791" cy="409426"/>
          </a:xfrm>
        </p:grpSpPr>
        <p:sp>
          <p:nvSpPr>
            <p:cNvPr id="79" name="Text Box 19">
              <a:extLst>
                <a:ext uri="{FF2B5EF4-FFF2-40B4-BE49-F238E27FC236}">
                  <a16:creationId xmlns:a16="http://schemas.microsoft.com/office/drawing/2014/main" id="{071F216B-FF75-4977-9CD3-94886B0D4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753203" y="5042079"/>
              <a:ext cx="44114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79</a:t>
              </a:r>
              <a:endParaRPr lang="en-CA" altLang="en-US" sz="2000" i="0" dirty="0"/>
            </a:p>
          </p:txBody>
        </p:sp>
        <p:sp>
          <p:nvSpPr>
            <p:cNvPr id="80" name="Text Box 19">
              <a:extLst>
                <a:ext uri="{FF2B5EF4-FFF2-40B4-BE49-F238E27FC236}">
                  <a16:creationId xmlns:a16="http://schemas.microsoft.com/office/drawing/2014/main" id="{B1B832E2-9CB7-443B-AADC-475C5AF0BE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426595" y="5042079"/>
              <a:ext cx="5052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62,</a:t>
              </a:r>
              <a:endParaRPr lang="en-CA" altLang="en-US" sz="2000" i="0" dirty="0"/>
            </a:p>
          </p:txBody>
        </p:sp>
        <p:sp>
          <p:nvSpPr>
            <p:cNvPr id="83" name="Text Box 19">
              <a:extLst>
                <a:ext uri="{FF2B5EF4-FFF2-40B4-BE49-F238E27FC236}">
                  <a16:creationId xmlns:a16="http://schemas.microsoft.com/office/drawing/2014/main" id="{3C4870B5-86D9-4F3A-8EB3-8E5F0940D7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100638" y="5051395"/>
              <a:ext cx="5052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30,</a:t>
              </a:r>
              <a:endParaRPr lang="en-CA" altLang="en-US" sz="2000" i="0" dirty="0"/>
            </a:p>
          </p:txBody>
        </p:sp>
        <p:sp>
          <p:nvSpPr>
            <p:cNvPr id="85" name="Text Box 19">
              <a:extLst>
                <a:ext uri="{FF2B5EF4-FFF2-40B4-BE49-F238E27FC236}">
                  <a16:creationId xmlns:a16="http://schemas.microsoft.com/office/drawing/2014/main" id="{36D901FA-8293-4F9C-B67D-82243DB1D3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80303" y="5042079"/>
              <a:ext cx="5052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23,</a:t>
              </a:r>
              <a:endParaRPr lang="en-CA" altLang="en-US" sz="2000" i="0" dirty="0"/>
            </a:p>
          </p:txBody>
        </p:sp>
        <p:sp>
          <p:nvSpPr>
            <p:cNvPr id="86" name="Text Box 19">
              <a:extLst>
                <a:ext uri="{FF2B5EF4-FFF2-40B4-BE49-F238E27FC236}">
                  <a16:creationId xmlns:a16="http://schemas.microsoft.com/office/drawing/2014/main" id="{A1DB131C-0C15-46A6-A2F2-7319334DEA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473558" y="5046883"/>
              <a:ext cx="505267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r"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14,</a:t>
              </a:r>
              <a:endParaRPr lang="en-CA" altLang="en-US" sz="2000" i="0" dirty="0"/>
            </a:p>
          </p:txBody>
        </p:sp>
      </p:grpSp>
      <p:sp>
        <p:nvSpPr>
          <p:cNvPr id="87" name="Rectangle 86">
            <a:extLst>
              <a:ext uri="{FF2B5EF4-FFF2-40B4-BE49-F238E27FC236}">
                <a16:creationId xmlns:a16="http://schemas.microsoft.com/office/drawing/2014/main" id="{678D30B9-1B7D-4342-A9F2-0C6A1163E6C3}"/>
              </a:ext>
            </a:extLst>
          </p:cNvPr>
          <p:cNvSpPr/>
          <p:nvPr/>
        </p:nvSpPr>
        <p:spPr>
          <a:xfrm>
            <a:off x="5482168" y="173772"/>
            <a:ext cx="3509432" cy="4093428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// Find sizes of </a:t>
            </a:r>
            <a:r>
              <a:rPr lang="en-US" sz="2000" i="0">
                <a:solidFill>
                  <a:schemeClr val="bg2"/>
                </a:solidFill>
              </a:rPr>
              <a:t>two subarrays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int n1 = m – a + 1;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int n2 </a:t>
            </a:r>
            <a:r>
              <a:rPr lang="en-US" sz="2000" i="0">
                <a:solidFill>
                  <a:schemeClr val="bg2"/>
                </a:solidFill>
              </a:rPr>
              <a:t>= b </a:t>
            </a:r>
            <a:r>
              <a:rPr lang="en-US" sz="2000" i="0" dirty="0">
                <a:solidFill>
                  <a:schemeClr val="bg2"/>
                </a:solidFill>
              </a:rPr>
              <a:t>- m;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/* Create temp arrays */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int L[] = new int [n1];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int R[] = new int [n2];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/*Copy data to temp arrays*/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for (</a:t>
            </a:r>
            <a:r>
              <a:rPr lang="en-US" sz="2000" i="0" dirty="0" err="1">
                <a:solidFill>
                  <a:schemeClr val="bg2"/>
                </a:solidFill>
              </a:rPr>
              <a:t>int</a:t>
            </a:r>
            <a:r>
              <a:rPr lang="en-US" sz="2000" i="0" dirty="0">
                <a:solidFill>
                  <a:schemeClr val="bg2"/>
                </a:solidFill>
              </a:rPr>
              <a:t> 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=0; 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&lt;n1; ++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L[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 =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[a + 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];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for (int j=0; j&lt;n2; ++j)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R[j] =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[m + 1+ j]; 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990600" y="3810000"/>
            <a:ext cx="8001000" cy="1906588"/>
            <a:chOff x="990600" y="3810000"/>
            <a:chExt cx="8001000" cy="1906588"/>
          </a:xfrm>
        </p:grpSpPr>
        <p:sp>
          <p:nvSpPr>
            <p:cNvPr id="70" name="Rectangle 20">
              <a:extLst>
                <a:ext uri="{FF2B5EF4-FFF2-40B4-BE49-F238E27FC236}">
                  <a16:creationId xmlns:a16="http://schemas.microsoft.com/office/drawing/2014/main" id="{0D1C97E8-1B2A-422A-A8B7-13A2E9665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05400" y="4495800"/>
              <a:ext cx="3352800" cy="533400"/>
            </a:xfrm>
            <a:prstGeom prst="rect">
              <a:avLst/>
            </a:prstGeom>
            <a:noFill/>
            <a:ln w="38100">
              <a:solidFill>
                <a:srgbClr val="FFFF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grpSp>
          <p:nvGrpSpPr>
            <p:cNvPr id="71" name="Group 28">
              <a:extLst>
                <a:ext uri="{FF2B5EF4-FFF2-40B4-BE49-F238E27FC236}">
                  <a16:creationId xmlns:a16="http://schemas.microsoft.com/office/drawing/2014/main" id="{967F69C7-B5CC-4A01-AC0D-69AF901687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90600" y="3810000"/>
              <a:ext cx="8001000" cy="1906588"/>
              <a:chOff x="672" y="2016"/>
              <a:chExt cx="5040" cy="1201"/>
            </a:xfrm>
          </p:grpSpPr>
          <p:sp>
            <p:nvSpPr>
              <p:cNvPr id="72" name="Freeform 22">
                <a:extLst>
                  <a:ext uri="{FF2B5EF4-FFF2-40B4-BE49-F238E27FC236}">
                    <a16:creationId xmlns:a16="http://schemas.microsoft.com/office/drawing/2014/main" id="{46BDD8CB-5C95-48EC-8D48-E67E678E79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0" y="2832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" name="Freeform 23">
                <a:extLst>
                  <a:ext uri="{FF2B5EF4-FFF2-40B4-BE49-F238E27FC236}">
                    <a16:creationId xmlns:a16="http://schemas.microsoft.com/office/drawing/2014/main" id="{0F62C656-85F1-4E16-A223-B9D81C20F18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672" y="2016"/>
                <a:ext cx="4992" cy="385"/>
              </a:xfrm>
              <a:custGeom>
                <a:avLst/>
                <a:gdLst>
                  <a:gd name="T0" fmla="*/ 0 w 4992"/>
                  <a:gd name="T1" fmla="*/ 384 h 385"/>
                  <a:gd name="T2" fmla="*/ 1517 w 4992"/>
                  <a:gd name="T3" fmla="*/ 385 h 385"/>
                  <a:gd name="T4" fmla="*/ 2016 w 4992"/>
                  <a:gd name="T5" fmla="*/ 144 h 385"/>
                  <a:gd name="T6" fmla="*/ 2544 w 4992"/>
                  <a:gd name="T7" fmla="*/ 48 h 385"/>
                  <a:gd name="T8" fmla="*/ 4992 w 4992"/>
                  <a:gd name="T9" fmla="*/ 0 h 3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4992"/>
                  <a:gd name="T16" fmla="*/ 0 h 385"/>
                  <a:gd name="T17" fmla="*/ 4992 w 4992"/>
                  <a:gd name="T18" fmla="*/ 385 h 385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4992" h="385">
                    <a:moveTo>
                      <a:pt x="0" y="384"/>
                    </a:moveTo>
                    <a:cubicBezTo>
                      <a:pt x="253" y="384"/>
                      <a:pt x="1179" y="384"/>
                      <a:pt x="1517" y="385"/>
                    </a:cubicBezTo>
                    <a:cubicBezTo>
                      <a:pt x="1852" y="378"/>
                      <a:pt x="1845" y="200"/>
                      <a:pt x="2016" y="144"/>
                    </a:cubicBezTo>
                    <a:cubicBezTo>
                      <a:pt x="2187" y="88"/>
                      <a:pt x="2048" y="72"/>
                      <a:pt x="2544" y="48"/>
                    </a:cubicBezTo>
                    <a:cubicBezTo>
                      <a:pt x="3040" y="24"/>
                      <a:pt x="4016" y="12"/>
                      <a:pt x="4992" y="0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" name="Freeform 24">
                <a:extLst>
                  <a:ext uri="{FF2B5EF4-FFF2-40B4-BE49-F238E27FC236}">
                    <a16:creationId xmlns:a16="http://schemas.microsoft.com/office/drawing/2014/main" id="{6FC4CAE1-3140-40A0-B1C5-5FECAFE20C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72" y="2535"/>
                <a:ext cx="2120" cy="112"/>
              </a:xfrm>
              <a:custGeom>
                <a:avLst/>
                <a:gdLst>
                  <a:gd name="T0" fmla="*/ 0 w 2120"/>
                  <a:gd name="T1" fmla="*/ 9 h 112"/>
                  <a:gd name="T2" fmla="*/ 1776 w 2120"/>
                  <a:gd name="T3" fmla="*/ 9 h 112"/>
                  <a:gd name="T4" fmla="*/ 2066 w 2120"/>
                  <a:gd name="T5" fmla="*/ 61 h 112"/>
                  <a:gd name="T6" fmla="*/ 1776 w 2120"/>
                  <a:gd name="T7" fmla="*/ 105 h 112"/>
                  <a:gd name="T8" fmla="*/ 0 w 2120"/>
                  <a:gd name="T9" fmla="*/ 105 h 1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120"/>
                  <a:gd name="T16" fmla="*/ 0 h 112"/>
                  <a:gd name="T17" fmla="*/ 2120 w 2120"/>
                  <a:gd name="T18" fmla="*/ 112 h 11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120" h="112">
                    <a:moveTo>
                      <a:pt x="0" y="9"/>
                    </a:moveTo>
                    <a:cubicBezTo>
                      <a:pt x="296" y="9"/>
                      <a:pt x="1432" y="0"/>
                      <a:pt x="1776" y="9"/>
                    </a:cubicBezTo>
                    <a:cubicBezTo>
                      <a:pt x="2120" y="18"/>
                      <a:pt x="2066" y="45"/>
                      <a:pt x="2066" y="61"/>
                    </a:cubicBezTo>
                    <a:cubicBezTo>
                      <a:pt x="2066" y="77"/>
                      <a:pt x="2120" y="98"/>
                      <a:pt x="1776" y="105"/>
                    </a:cubicBezTo>
                    <a:cubicBezTo>
                      <a:pt x="1432" y="112"/>
                      <a:pt x="712" y="109"/>
                      <a:pt x="0" y="105"/>
                    </a:cubicBezTo>
                  </a:path>
                </a:pathLst>
              </a:custGeom>
              <a:noFill/>
              <a:ln w="38100" cap="flat" cmpd="sng">
                <a:solidFill>
                  <a:schemeClr val="hlink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5" name="Rectangle 112">
              <a:extLst>
                <a:ext uri="{FF2B5EF4-FFF2-40B4-BE49-F238E27FC236}">
                  <a16:creationId xmlns:a16="http://schemas.microsoft.com/office/drawing/2014/main" id="{F0FA8A82-444E-4524-AE5A-ABC0AE428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800" y="4960402"/>
              <a:ext cx="1813631" cy="533400"/>
            </a:xfrm>
            <a:prstGeom prst="rect">
              <a:avLst/>
            </a:prstGeom>
            <a:noFill/>
            <a:ln w="38100">
              <a:solidFill>
                <a:srgbClr val="33CC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  <p:sp>
          <p:nvSpPr>
            <p:cNvPr id="76" name="Rectangle 109">
              <a:extLst>
                <a:ext uri="{FF2B5EF4-FFF2-40B4-BE49-F238E27FC236}">
                  <a16:creationId xmlns:a16="http://schemas.microsoft.com/office/drawing/2014/main" id="{A6778E28-1EA0-4DD4-B0E3-21DD3EEE00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7800" y="3962400"/>
              <a:ext cx="1905000" cy="533400"/>
            </a:xfrm>
            <a:prstGeom prst="rect">
              <a:avLst/>
            </a:prstGeom>
            <a:noFill/>
            <a:ln w="38100">
              <a:solidFill>
                <a:srgbClr val="33CC33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9" name="Group 8"/>
          <p:cNvGrpSpPr/>
          <p:nvPr/>
        </p:nvGrpSpPr>
        <p:grpSpPr>
          <a:xfrm>
            <a:off x="830939" y="4019490"/>
            <a:ext cx="4233701" cy="1404886"/>
            <a:chOff x="830939" y="4019490"/>
            <a:chExt cx="4233701" cy="1404886"/>
          </a:xfrm>
        </p:grpSpPr>
        <p:sp>
          <p:nvSpPr>
            <p:cNvPr id="88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7852" y="4559978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chemeClr val="tx2"/>
                  </a:solidFill>
                </a:rPr>
                <a:t>arr</a:t>
              </a:r>
              <a:r>
                <a:rPr lang="en-US" altLang="en-US" sz="2000" i="0" dirty="0">
                  <a:solidFill>
                    <a:schemeClr val="tx2"/>
                  </a:solidFill>
                </a:rPr>
                <a:t> =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  <p:sp>
          <p:nvSpPr>
            <p:cNvPr id="89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939" y="4019490"/>
              <a:ext cx="54066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L =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90" name="Text Box 19">
              <a:extLst>
                <a:ext uri="{FF2B5EF4-FFF2-40B4-BE49-F238E27FC236}">
                  <a16:creationId xmlns:a16="http://schemas.microsoft.com/office/drawing/2014/main" id="{92E38AD9-0754-45A2-BE50-359340B2CE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112" y="5024266"/>
              <a:ext cx="56457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R =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</p:grpSp>
      <p:sp>
        <p:nvSpPr>
          <p:cNvPr id="91" name="AutoShape 35">
            <a:extLst>
              <a:ext uri="{FF2B5EF4-FFF2-40B4-BE49-F238E27FC236}">
                <a16:creationId xmlns:a16="http://schemas.microsoft.com/office/drawing/2014/main" id="{6513417F-46E7-4F88-99CA-39D4912A2B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00601" y="5334000"/>
            <a:ext cx="3962399" cy="1295400"/>
          </a:xfrm>
          <a:prstGeom prst="wedgeRoundRectCallout">
            <a:avLst>
              <a:gd name="adj1" fmla="val -56891"/>
              <a:gd name="adj2" fmla="val -33336"/>
              <a:gd name="adj3" fmla="val 16667"/>
            </a:avLst>
          </a:prstGeom>
          <a:noFill/>
          <a:ln w="22225">
            <a:solidFill>
              <a:srgbClr val="33CC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algn="l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algn="l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algn="l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algn="l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algn="l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Note in Java arrays are indexed from </a:t>
            </a:r>
            <a:r>
              <a:rPr lang="en-US" altLang="en-US" sz="2400" i="0" dirty="0" err="1"/>
              <a:t>i</a:t>
            </a:r>
            <a:r>
              <a:rPr lang="en-US" altLang="en-US" sz="2400" i="0" dirty="0"/>
              <a:t> = 0 … n-1.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That is what this code does.</a:t>
            </a:r>
          </a:p>
        </p:txBody>
      </p:sp>
      <p:sp>
        <p:nvSpPr>
          <p:cNvPr id="10" name="Oval 9"/>
          <p:cNvSpPr/>
          <p:nvPr/>
        </p:nvSpPr>
        <p:spPr bwMode="auto">
          <a:xfrm>
            <a:off x="5482168" y="2895600"/>
            <a:ext cx="2976032" cy="439067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92" name="Oval 91"/>
          <p:cNvSpPr/>
          <p:nvPr/>
        </p:nvSpPr>
        <p:spPr bwMode="auto">
          <a:xfrm>
            <a:off x="5710768" y="3218533"/>
            <a:ext cx="1985432" cy="439067"/>
          </a:xfrm>
          <a:prstGeom prst="ellipse">
            <a:avLst/>
          </a:prstGeom>
          <a:noFill/>
          <a:ln w="25400" cap="flat" cmpd="sng" algn="ctr">
            <a:solidFill>
              <a:srgbClr val="33CC33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  <p:sp>
        <p:nvSpPr>
          <p:cNvPr id="12" name="Right Arrow 11"/>
          <p:cNvSpPr/>
          <p:nvPr/>
        </p:nvSpPr>
        <p:spPr bwMode="auto">
          <a:xfrm rot="6062301">
            <a:off x="2266699" y="3507069"/>
            <a:ext cx="1005250" cy="216484"/>
          </a:xfrm>
          <a:prstGeom prst="rightArrow">
            <a:avLst/>
          </a:prstGeom>
          <a:noFill/>
          <a:ln w="25400" cap="flat" cmpd="sng" algn="ctr">
            <a:solidFill>
              <a:schemeClr val="accent1"/>
            </a:solidFill>
            <a:prstDash val="solid"/>
            <a:round/>
            <a:headEnd type="none" w="med" len="med"/>
            <a:tailEnd type="none" w="med" len="med"/>
          </a:ln>
          <a:effectLst/>
        </p:spPr>
        <p:txBody>
          <a:bodyPr vert="horz" wrap="none" lIns="91440" tIns="45720" rIns="91440" bIns="45720" numCol="1" rtlCol="0" anchor="ctr" anchorCtr="0" compatLnSpc="1">
            <a:prstTxWarp prst="textNoShape">
              <a:avLst/>
            </a:prstTxWarp>
          </a:bodyPr>
          <a:lstStyle/>
          <a:p>
            <a:pPr marL="0" marR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CA" sz="2800" b="0" i="1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Times New Roman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6756112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6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7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2917 -0.18171 L -1.11111E-6 -4.44444E-6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458" y="9074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1941 -0.33172 L 1.66667E-6 -0.00486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705" y="1634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7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9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>
                                            <p:bg/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1" fill="hold">
                      <p:stCondLst>
                        <p:cond delay="indefinite"/>
                      </p:stCondLst>
                      <p:childTnLst>
                        <p:par>
                          <p:cTn id="82" fill="hold">
                            <p:stCondLst>
                              <p:cond delay="0"/>
                            </p:stCondLst>
                            <p:childTnLst>
                              <p:par>
                                <p:cTn id="83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5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6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 animBg="1"/>
      <p:bldP spid="87" grpId="0" animBg="1"/>
      <p:bldP spid="91" grpId="0" animBg="1"/>
      <p:bldP spid="91" grpId="1" uiExpand="1" build="allAtOnce" animBg="1"/>
      <p:bldP spid="10" grpId="0" animBg="1"/>
      <p:bldP spid="10" grpId="1" animBg="1"/>
      <p:bldP spid="92" grpId="0" animBg="1"/>
      <p:bldP spid="12" grpId="0" animBg="1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Rectangle 20">
            <a:extLst>
              <a:ext uri="{FF2B5EF4-FFF2-40B4-BE49-F238E27FC236}">
                <a16:creationId xmlns:a16="http://schemas.microsoft.com/office/drawing/2014/main" id="{0D1C97E8-1B2A-422A-A8B7-13A2E9665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495800"/>
            <a:ext cx="3352800" cy="533400"/>
          </a:xfrm>
          <a:prstGeom prst="rect">
            <a:avLst/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88" name="Group 28">
            <a:extLst>
              <a:ext uri="{FF2B5EF4-FFF2-40B4-BE49-F238E27FC236}">
                <a16:creationId xmlns:a16="http://schemas.microsoft.com/office/drawing/2014/main" id="{967F69C7-B5CC-4A01-AC0D-69AF90168725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3810000"/>
            <a:ext cx="8001000" cy="1906588"/>
            <a:chOff x="672" y="2016"/>
            <a:chExt cx="5040" cy="1201"/>
          </a:xfrm>
        </p:grpSpPr>
        <p:sp>
          <p:nvSpPr>
            <p:cNvPr id="89" name="Freeform 22">
              <a:extLst>
                <a:ext uri="{FF2B5EF4-FFF2-40B4-BE49-F238E27FC236}">
                  <a16:creationId xmlns:a16="http://schemas.microsoft.com/office/drawing/2014/main" id="{46BDD8CB-5C95-48EC-8D48-E67E678E7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832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0F62C656-85F1-4E16-A223-B9D81C20F18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72" y="2016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6FC4CAE1-3140-40A0-B1C5-5FECAFE2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535"/>
              <a:ext cx="2120" cy="112"/>
            </a:xfrm>
            <a:custGeom>
              <a:avLst/>
              <a:gdLst>
                <a:gd name="T0" fmla="*/ 0 w 2120"/>
                <a:gd name="T1" fmla="*/ 9 h 112"/>
                <a:gd name="T2" fmla="*/ 1776 w 2120"/>
                <a:gd name="T3" fmla="*/ 9 h 112"/>
                <a:gd name="T4" fmla="*/ 2066 w 2120"/>
                <a:gd name="T5" fmla="*/ 61 h 112"/>
                <a:gd name="T6" fmla="*/ 1776 w 2120"/>
                <a:gd name="T7" fmla="*/ 105 h 112"/>
                <a:gd name="T8" fmla="*/ 0 w 2120"/>
                <a:gd name="T9" fmla="*/ 10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20"/>
                <a:gd name="T16" fmla="*/ 0 h 112"/>
                <a:gd name="T17" fmla="*/ 2120 w 212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20" h="112">
                  <a:moveTo>
                    <a:pt x="0" y="9"/>
                  </a:moveTo>
                  <a:cubicBezTo>
                    <a:pt x="296" y="9"/>
                    <a:pt x="1432" y="0"/>
                    <a:pt x="1776" y="9"/>
                  </a:cubicBezTo>
                  <a:cubicBezTo>
                    <a:pt x="2120" y="18"/>
                    <a:pt x="2066" y="45"/>
                    <a:pt x="2066" y="61"/>
                  </a:cubicBezTo>
                  <a:cubicBezTo>
                    <a:pt x="2066" y="77"/>
                    <a:pt x="2120" y="98"/>
                    <a:pt x="1776" y="105"/>
                  </a:cubicBezTo>
                  <a:cubicBezTo>
                    <a:pt x="1432" y="112"/>
                    <a:pt x="712" y="109"/>
                    <a:pt x="0" y="105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0" name="Rectangle 112">
            <a:extLst>
              <a:ext uri="{FF2B5EF4-FFF2-40B4-BE49-F238E27FC236}">
                <a16:creationId xmlns:a16="http://schemas.microsoft.com/office/drawing/2014/main" id="{F0FA8A82-444E-4524-AE5A-ABC0AE428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960402"/>
            <a:ext cx="1813631" cy="533400"/>
          </a:xfrm>
          <a:prstGeom prst="rect">
            <a:avLst/>
          </a:prstGeom>
          <a:noFill/>
          <a:ln w="38100">
            <a:solidFill>
              <a:srgbClr val="33CC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63" name="Rectangle 109">
            <a:extLst>
              <a:ext uri="{FF2B5EF4-FFF2-40B4-BE49-F238E27FC236}">
                <a16:creationId xmlns:a16="http://schemas.microsoft.com/office/drawing/2014/main" id="{A6778E28-1EA0-4DD4-B0E3-21DD3EEE0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3962400"/>
            <a:ext cx="1905000" cy="533400"/>
          </a:xfrm>
          <a:prstGeom prst="rect">
            <a:avLst/>
          </a:prstGeom>
          <a:noFill/>
          <a:ln w="38100">
            <a:solidFill>
              <a:srgbClr val="33CC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79" name="Text Box 19">
            <a:extLst>
              <a:ext uri="{FF2B5EF4-FFF2-40B4-BE49-F238E27FC236}">
                <a16:creationId xmlns:a16="http://schemas.microsoft.com/office/drawing/2014/main" id="{B4DD6926-9BEC-4509-B818-6223B0207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6375" y="4052553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98</a:t>
            </a:r>
            <a:endParaRPr lang="en-CA" altLang="en-US" sz="2000" i="0" dirty="0"/>
          </a:p>
        </p:txBody>
      </p:sp>
      <p:sp>
        <p:nvSpPr>
          <p:cNvPr id="80" name="Text Box 19">
            <a:extLst>
              <a:ext uri="{FF2B5EF4-FFF2-40B4-BE49-F238E27FC236}">
                <a16:creationId xmlns:a16="http://schemas.microsoft.com/office/drawing/2014/main" id="{FD4E3F3B-244B-4763-9C99-0417C47CC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0448" y="4044562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88,</a:t>
            </a:r>
            <a:endParaRPr lang="en-CA" altLang="en-US" sz="2000" i="0" dirty="0"/>
          </a:p>
        </p:txBody>
      </p:sp>
      <p:sp>
        <p:nvSpPr>
          <p:cNvPr id="81" name="Text Box 19">
            <a:extLst>
              <a:ext uri="{FF2B5EF4-FFF2-40B4-BE49-F238E27FC236}">
                <a16:creationId xmlns:a16="http://schemas.microsoft.com/office/drawing/2014/main" id="{071F216B-FF75-4977-9CD3-94886B0D4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3203" y="5042079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79</a:t>
            </a:r>
            <a:endParaRPr lang="en-CA" altLang="en-US" sz="2000" i="0" dirty="0"/>
          </a:p>
        </p:txBody>
      </p:sp>
      <p:sp>
        <p:nvSpPr>
          <p:cNvPr id="82" name="Text Box 19">
            <a:extLst>
              <a:ext uri="{FF2B5EF4-FFF2-40B4-BE49-F238E27FC236}">
                <a16:creationId xmlns:a16="http://schemas.microsoft.com/office/drawing/2014/main" id="{B1B832E2-9CB7-443B-AADC-475C5AF0B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6595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62,</a:t>
            </a:r>
            <a:endParaRPr lang="en-CA" altLang="en-US" sz="2000" i="0" dirty="0"/>
          </a:p>
        </p:txBody>
      </p:sp>
      <p:sp>
        <p:nvSpPr>
          <p:cNvPr id="83" name="Text Box 19">
            <a:extLst>
              <a:ext uri="{FF2B5EF4-FFF2-40B4-BE49-F238E27FC236}">
                <a16:creationId xmlns:a16="http://schemas.microsoft.com/office/drawing/2014/main" id="{D53DAC8F-7E6B-4844-982F-6D0725E5B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3266" y="40514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52,</a:t>
            </a:r>
            <a:endParaRPr lang="en-CA" altLang="en-US" sz="2000" i="0" dirty="0"/>
          </a:p>
        </p:txBody>
      </p:sp>
      <p:sp>
        <p:nvSpPr>
          <p:cNvPr id="84" name="Text Box 19">
            <a:extLst>
              <a:ext uri="{FF2B5EF4-FFF2-40B4-BE49-F238E27FC236}">
                <a16:creationId xmlns:a16="http://schemas.microsoft.com/office/drawing/2014/main" id="{5484DE69-E6C0-4FA7-AC78-CDB82622C2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1237" y="4052221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31,</a:t>
            </a:r>
            <a:endParaRPr lang="en-CA" altLang="en-US" sz="2000" i="0" dirty="0"/>
          </a:p>
        </p:txBody>
      </p:sp>
      <p:sp>
        <p:nvSpPr>
          <p:cNvPr id="125" name="Text Box 19">
            <a:extLst>
              <a:ext uri="{FF2B5EF4-FFF2-40B4-BE49-F238E27FC236}">
                <a16:creationId xmlns:a16="http://schemas.microsoft.com/office/drawing/2014/main" id="{3C4870B5-86D9-4F3A-8EB3-8E5F0940D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0638" y="5051395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30,</a:t>
            </a:r>
            <a:endParaRPr lang="en-CA" altLang="en-US" sz="2000" i="0" dirty="0"/>
          </a:p>
        </p:txBody>
      </p:sp>
      <p:sp>
        <p:nvSpPr>
          <p:cNvPr id="126" name="Text Box 19">
            <a:extLst>
              <a:ext uri="{FF2B5EF4-FFF2-40B4-BE49-F238E27FC236}">
                <a16:creationId xmlns:a16="http://schemas.microsoft.com/office/drawing/2014/main" id="{191C7218-4051-4261-A46F-AC1E65CB4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246" y="4048986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25,</a:t>
            </a:r>
            <a:endParaRPr lang="en-CA" altLang="en-US" sz="2000" i="0" dirty="0"/>
          </a:p>
        </p:txBody>
      </p:sp>
      <p:sp>
        <p:nvSpPr>
          <p:cNvPr id="127" name="Text Box 19">
            <a:extLst>
              <a:ext uri="{FF2B5EF4-FFF2-40B4-BE49-F238E27FC236}">
                <a16:creationId xmlns:a16="http://schemas.microsoft.com/office/drawing/2014/main" id="{36D901FA-8293-4F9C-B67D-82243DB1D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0303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23,</a:t>
            </a:r>
            <a:endParaRPr lang="en-CA" altLang="en-US" sz="2000" i="0" dirty="0"/>
          </a:p>
        </p:txBody>
      </p:sp>
      <p:sp>
        <p:nvSpPr>
          <p:cNvPr id="128" name="Text Box 19">
            <a:extLst>
              <a:ext uri="{FF2B5EF4-FFF2-40B4-BE49-F238E27FC236}">
                <a16:creationId xmlns:a16="http://schemas.microsoft.com/office/drawing/2014/main" id="{A1DB131C-0C15-46A6-A2F2-7319334DE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558" y="5046883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14,</a:t>
            </a:r>
            <a:endParaRPr lang="en-CA" altLang="en-US" sz="2000" i="0" dirty="0"/>
          </a:p>
        </p:txBody>
      </p:sp>
      <p:pic>
        <p:nvPicPr>
          <p:cNvPr id="226306" name="Picture 2" descr="Image result for merge traffic">
            <a:extLst>
              <a:ext uri="{FF2B5EF4-FFF2-40B4-BE49-F238E27FC236}">
                <a16:creationId xmlns:a16="http://schemas.microsoft.com/office/drawing/2014/main" id="{F24C5E7A-A3ED-4557-AAB0-0F05C58AC4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751" y="5300162"/>
            <a:ext cx="1990849" cy="14931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Rectangle 33">
            <a:extLst>
              <a:ext uri="{FF2B5EF4-FFF2-40B4-BE49-F238E27FC236}">
                <a16:creationId xmlns:a16="http://schemas.microsoft.com/office/drawing/2014/main" id="{678D30B9-1B7D-4342-A9F2-0C6A1163E6C3}"/>
              </a:ext>
            </a:extLst>
          </p:cNvPr>
          <p:cNvSpPr/>
          <p:nvPr/>
        </p:nvSpPr>
        <p:spPr>
          <a:xfrm>
            <a:off x="5486400" y="685800"/>
            <a:ext cx="3568700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/* Merge the temp arrays */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{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if (L[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 &gt;= R[j])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			  { 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[k] = L[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];              }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else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			  { 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[k] = R[j];              }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  } </a:t>
            </a:r>
          </a:p>
        </p:txBody>
      </p:sp>
      <p:sp>
        <p:nvSpPr>
          <p:cNvPr id="35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pic>
        <p:nvPicPr>
          <p:cNvPr id="51" name="Picture 50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599" y="143741"/>
            <a:ext cx="2624243" cy="1227859"/>
          </a:xfrm>
          <a:prstGeom prst="wedgeRectCallout">
            <a:avLst>
              <a:gd name="adj1" fmla="val -63954"/>
              <a:gd name="adj2" fmla="val 54360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Lets code </a:t>
            </a:r>
            <a:br>
              <a:rPr lang="en-US" altLang="en-US" sz="2400" i="0" dirty="0"/>
            </a:br>
            <a:r>
              <a:rPr lang="en-US" altLang="en-US" sz="2400" i="0" dirty="0"/>
              <a:t>merge two sorted lists into one </a:t>
            </a:r>
          </a:p>
        </p:txBody>
      </p:sp>
      <p:sp>
        <p:nvSpPr>
          <p:cNvPr id="54" name="Text Box 19">
            <a:extLst>
              <a:ext uri="{FF2B5EF4-FFF2-40B4-BE49-F238E27FC236}">
                <a16:creationId xmlns:a16="http://schemas.microsoft.com/office/drawing/2014/main" id="{362E8BE3-69C8-461D-82BC-1EE8BEC483C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78402" y="3581400"/>
            <a:ext cx="25519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 err="1">
                <a:solidFill>
                  <a:srgbClr val="33CC33"/>
                </a:solidFill>
              </a:rPr>
              <a:t>i</a:t>
            </a:r>
            <a:endParaRPr lang="en-CA" altLang="en-US" sz="2000" i="0" dirty="0">
              <a:solidFill>
                <a:srgbClr val="33CC33"/>
              </a:solidFill>
            </a:endParaRPr>
          </a:p>
        </p:txBody>
      </p:sp>
      <p:sp>
        <p:nvSpPr>
          <p:cNvPr id="56" name="Text Box 19">
            <a:extLst>
              <a:ext uri="{FF2B5EF4-FFF2-40B4-BE49-F238E27FC236}">
                <a16:creationId xmlns:a16="http://schemas.microsoft.com/office/drawing/2014/main" id="{53E1CFA4-7E9B-4933-93FE-0D79E90B44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26200" y="41148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rgbClr val="33CC33"/>
                </a:solidFill>
              </a:rPr>
              <a:t>k</a:t>
            </a:r>
            <a:endParaRPr lang="en-CA" altLang="en-US" sz="2000" i="0" dirty="0">
              <a:solidFill>
                <a:srgbClr val="33CC33"/>
              </a:solidFill>
            </a:endParaRPr>
          </a:p>
        </p:txBody>
      </p:sp>
      <p:grpSp>
        <p:nvGrpSpPr>
          <p:cNvPr id="137" name="Group 33"/>
          <p:cNvGrpSpPr>
            <a:grpSpLocks noChangeAspect="1"/>
          </p:cNvGrpSpPr>
          <p:nvPr/>
        </p:nvGrpSpPr>
        <p:grpSpPr bwMode="auto">
          <a:xfrm rot="2360341">
            <a:off x="4921343" y="1797143"/>
            <a:ext cx="785984" cy="785984"/>
            <a:chOff x="1224" y="1212"/>
            <a:chExt cx="3144" cy="3112"/>
          </a:xfrm>
        </p:grpSpPr>
        <p:sp>
          <p:nvSpPr>
            <p:cNvPr id="138" name="Freeform 34" descr="Green marble"/>
            <p:cNvSpPr>
              <a:spLocks noChangeAspect="1"/>
            </p:cNvSpPr>
            <p:nvPr/>
          </p:nvSpPr>
          <p:spPr bwMode="auto">
            <a:xfrm>
              <a:off x="1224" y="2539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5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Freeform 35" descr="Green marble"/>
            <p:cNvSpPr>
              <a:spLocks noChangeAspect="1"/>
            </p:cNvSpPr>
            <p:nvPr/>
          </p:nvSpPr>
          <p:spPr bwMode="auto">
            <a:xfrm>
              <a:off x="3056" y="1628"/>
              <a:ext cx="1312" cy="1296"/>
            </a:xfrm>
            <a:custGeom>
              <a:avLst/>
              <a:gdLst>
                <a:gd name="T0" fmla="*/ 592 w 1312"/>
                <a:gd name="T1" fmla="*/ 160 h 1296"/>
                <a:gd name="T2" fmla="*/ 16 w 1312"/>
                <a:gd name="T3" fmla="*/ 640 h 1296"/>
                <a:gd name="T4" fmla="*/ 496 w 1312"/>
                <a:gd name="T5" fmla="*/ 1024 h 1296"/>
                <a:gd name="T6" fmla="*/ 1216 w 1312"/>
                <a:gd name="T7" fmla="*/ 1216 h 1296"/>
                <a:gd name="T8" fmla="*/ 1072 w 1312"/>
                <a:gd name="T9" fmla="*/ 544 h 1296"/>
                <a:gd name="T10" fmla="*/ 1120 w 1312"/>
                <a:gd name="T11" fmla="*/ 64 h 1296"/>
                <a:gd name="T12" fmla="*/ 592 w 1312"/>
                <a:gd name="T13" fmla="*/ 160 h 129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w 1312"/>
                <a:gd name="T22" fmla="*/ 0 h 1296"/>
                <a:gd name="T23" fmla="*/ 1312 w 1312"/>
                <a:gd name="T24" fmla="*/ 1296 h 129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T21" t="T22" r="T23" b="T24"/>
              <a:pathLst>
                <a:path w="1312" h="1296">
                  <a:moveTo>
                    <a:pt x="592" y="160"/>
                  </a:moveTo>
                  <a:cubicBezTo>
                    <a:pt x="408" y="256"/>
                    <a:pt x="32" y="496"/>
                    <a:pt x="16" y="640"/>
                  </a:cubicBezTo>
                  <a:cubicBezTo>
                    <a:pt x="0" y="784"/>
                    <a:pt x="296" y="928"/>
                    <a:pt x="496" y="1024"/>
                  </a:cubicBezTo>
                  <a:cubicBezTo>
                    <a:pt x="696" y="1120"/>
                    <a:pt x="1120" y="1296"/>
                    <a:pt x="1216" y="1216"/>
                  </a:cubicBezTo>
                  <a:cubicBezTo>
                    <a:pt x="1312" y="1136"/>
                    <a:pt x="1088" y="736"/>
                    <a:pt x="1072" y="544"/>
                  </a:cubicBezTo>
                  <a:cubicBezTo>
                    <a:pt x="1056" y="352"/>
                    <a:pt x="1208" y="128"/>
                    <a:pt x="1120" y="64"/>
                  </a:cubicBezTo>
                  <a:cubicBezTo>
                    <a:pt x="1032" y="0"/>
                    <a:pt x="776" y="64"/>
                    <a:pt x="592" y="160"/>
                  </a:cubicBezTo>
                  <a:close/>
                </a:path>
              </a:pathLst>
            </a:custGeom>
            <a:blipFill dpi="0" rotWithShape="0">
              <a:blip r:embed="rId5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140" name="Group 36"/>
            <p:cNvGrpSpPr>
              <a:grpSpLocks noChangeAspect="1"/>
            </p:cNvGrpSpPr>
            <p:nvPr/>
          </p:nvGrpSpPr>
          <p:grpSpPr bwMode="auto">
            <a:xfrm>
              <a:off x="1776" y="1212"/>
              <a:ext cx="1944" cy="2413"/>
              <a:chOff x="2227" y="1194"/>
              <a:chExt cx="1944" cy="2413"/>
            </a:xfrm>
          </p:grpSpPr>
          <p:sp>
            <p:nvSpPr>
              <p:cNvPr id="141" name="Freeform 37"/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 w 600"/>
                  <a:gd name="T1" fmla="*/ 1 h 608"/>
                  <a:gd name="T2" fmla="*/ 1 w 600"/>
                  <a:gd name="T3" fmla="*/ 1 h 608"/>
                  <a:gd name="T4" fmla="*/ 1 w 600"/>
                  <a:gd name="T5" fmla="*/ 1 h 608"/>
                  <a:gd name="T6" fmla="*/ 1 w 600"/>
                  <a:gd name="T7" fmla="*/ 1 h 608"/>
                  <a:gd name="T8" fmla="*/ 1 w 600"/>
                  <a:gd name="T9" fmla="*/ 0 h 608"/>
                  <a:gd name="T10" fmla="*/ 1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1 h 608"/>
                  <a:gd name="T18" fmla="*/ 1 w 600"/>
                  <a:gd name="T19" fmla="*/ 1 h 608"/>
                  <a:gd name="T20" fmla="*/ 1 w 600"/>
                  <a:gd name="T21" fmla="*/ 1 h 608"/>
                  <a:gd name="T22" fmla="*/ 1 w 600"/>
                  <a:gd name="T23" fmla="*/ 1 h 608"/>
                  <a:gd name="T24" fmla="*/ 1 w 600"/>
                  <a:gd name="T25" fmla="*/ 1 h 608"/>
                  <a:gd name="T26" fmla="*/ 1 w 600"/>
                  <a:gd name="T27" fmla="*/ 1 h 608"/>
                  <a:gd name="T28" fmla="*/ 1 w 600"/>
                  <a:gd name="T29" fmla="*/ 1 h 608"/>
                  <a:gd name="T30" fmla="*/ 1 w 600"/>
                  <a:gd name="T31" fmla="*/ 1 h 608"/>
                  <a:gd name="T32" fmla="*/ 1 w 600"/>
                  <a:gd name="T33" fmla="*/ 1 h 608"/>
                  <a:gd name="T34" fmla="*/ 1 w 600"/>
                  <a:gd name="T35" fmla="*/ 1 h 608"/>
                  <a:gd name="T36" fmla="*/ 1 w 600"/>
                  <a:gd name="T37" fmla="*/ 1 h 608"/>
                  <a:gd name="T38" fmla="*/ 1 w 600"/>
                  <a:gd name="T39" fmla="*/ 1 h 608"/>
                  <a:gd name="T40" fmla="*/ 1 w 600"/>
                  <a:gd name="T41" fmla="*/ 1 h 608"/>
                  <a:gd name="T42" fmla="*/ 1 w 600"/>
                  <a:gd name="T43" fmla="*/ 1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" name="Freeform 38"/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1 w 619"/>
                  <a:gd name="T1" fmla="*/ 1 h 1085"/>
                  <a:gd name="T2" fmla="*/ 1 w 619"/>
                  <a:gd name="T3" fmla="*/ 1 h 1085"/>
                  <a:gd name="T4" fmla="*/ 1 w 619"/>
                  <a:gd name="T5" fmla="*/ 1 h 1085"/>
                  <a:gd name="T6" fmla="*/ 1 w 619"/>
                  <a:gd name="T7" fmla="*/ 0 h 1085"/>
                  <a:gd name="T8" fmla="*/ 1 w 619"/>
                  <a:gd name="T9" fmla="*/ 1 h 1085"/>
                  <a:gd name="T10" fmla="*/ 1 w 619"/>
                  <a:gd name="T11" fmla="*/ 1 h 1085"/>
                  <a:gd name="T12" fmla="*/ 1 w 619"/>
                  <a:gd name="T13" fmla="*/ 1 h 1085"/>
                  <a:gd name="T14" fmla="*/ 1 w 619"/>
                  <a:gd name="T15" fmla="*/ 1 h 1085"/>
                  <a:gd name="T16" fmla="*/ 1 w 619"/>
                  <a:gd name="T17" fmla="*/ 1 h 1085"/>
                  <a:gd name="T18" fmla="*/ 1 w 619"/>
                  <a:gd name="T19" fmla="*/ 1 h 1085"/>
                  <a:gd name="T20" fmla="*/ 1 w 619"/>
                  <a:gd name="T21" fmla="*/ 1 h 1085"/>
                  <a:gd name="T22" fmla="*/ 1 w 619"/>
                  <a:gd name="T23" fmla="*/ 1 h 1085"/>
                  <a:gd name="T24" fmla="*/ 1 w 619"/>
                  <a:gd name="T25" fmla="*/ 1 h 1085"/>
                  <a:gd name="T26" fmla="*/ 1 w 619"/>
                  <a:gd name="T27" fmla="*/ 1 h 1085"/>
                  <a:gd name="T28" fmla="*/ 1 w 619"/>
                  <a:gd name="T29" fmla="*/ 1 h 1085"/>
                  <a:gd name="T30" fmla="*/ 1 w 619"/>
                  <a:gd name="T31" fmla="*/ 1 h 1085"/>
                  <a:gd name="T32" fmla="*/ 1 w 619"/>
                  <a:gd name="T33" fmla="*/ 1 h 1085"/>
                  <a:gd name="T34" fmla="*/ 1 w 619"/>
                  <a:gd name="T35" fmla="*/ 1 h 1085"/>
                  <a:gd name="T36" fmla="*/ 1 w 619"/>
                  <a:gd name="T37" fmla="*/ 1 h 1085"/>
                  <a:gd name="T38" fmla="*/ 1 w 619"/>
                  <a:gd name="T39" fmla="*/ 1 h 1085"/>
                  <a:gd name="T40" fmla="*/ 0 w 619"/>
                  <a:gd name="T41" fmla="*/ 1 h 1085"/>
                  <a:gd name="T42" fmla="*/ 1 w 619"/>
                  <a:gd name="T43" fmla="*/ 1 h 1085"/>
                  <a:gd name="T44" fmla="*/ 1 w 619"/>
                  <a:gd name="T45" fmla="*/ 1 h 1085"/>
                  <a:gd name="T46" fmla="*/ 1 w 619"/>
                  <a:gd name="T47" fmla="*/ 1 h 1085"/>
                  <a:gd name="T48" fmla="*/ 1 w 619"/>
                  <a:gd name="T49" fmla="*/ 1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" name="Freeform 39"/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1 h 808"/>
                  <a:gd name="T2" fmla="*/ 158 w 782"/>
                  <a:gd name="T3" fmla="*/ 0 h 808"/>
                  <a:gd name="T4" fmla="*/ 386 w 782"/>
                  <a:gd name="T5" fmla="*/ 0 h 808"/>
                  <a:gd name="T6" fmla="*/ 814 w 782"/>
                  <a:gd name="T7" fmla="*/ 1 h 808"/>
                  <a:gd name="T8" fmla="*/ 1320 w 782"/>
                  <a:gd name="T9" fmla="*/ 1 h 808"/>
                  <a:gd name="T10" fmla="*/ 1508 w 782"/>
                  <a:gd name="T11" fmla="*/ 1 h 808"/>
                  <a:gd name="T12" fmla="*/ 1595 w 782"/>
                  <a:gd name="T13" fmla="*/ 1 h 808"/>
                  <a:gd name="T14" fmla="*/ 1608 w 782"/>
                  <a:gd name="T15" fmla="*/ 1 h 808"/>
                  <a:gd name="T16" fmla="*/ 1552 w 782"/>
                  <a:gd name="T17" fmla="*/ 1 h 808"/>
                  <a:gd name="T18" fmla="*/ 1397 w 782"/>
                  <a:gd name="T19" fmla="*/ 1 h 808"/>
                  <a:gd name="T20" fmla="*/ 1195 w 782"/>
                  <a:gd name="T21" fmla="*/ 1 h 808"/>
                  <a:gd name="T22" fmla="*/ 1048 w 782"/>
                  <a:gd name="T23" fmla="*/ 1 h 808"/>
                  <a:gd name="T24" fmla="*/ 980 w 782"/>
                  <a:gd name="T25" fmla="*/ 1 h 808"/>
                  <a:gd name="T26" fmla="*/ 938 w 782"/>
                  <a:gd name="T27" fmla="*/ 1 h 808"/>
                  <a:gd name="T28" fmla="*/ 951 w 782"/>
                  <a:gd name="T29" fmla="*/ 1 h 808"/>
                  <a:gd name="T30" fmla="*/ 962 w 782"/>
                  <a:gd name="T31" fmla="*/ 1 h 808"/>
                  <a:gd name="T32" fmla="*/ 1143 w 782"/>
                  <a:gd name="T33" fmla="*/ 1 h 808"/>
                  <a:gd name="T34" fmla="*/ 1430 w 782"/>
                  <a:gd name="T35" fmla="*/ 1 h 808"/>
                  <a:gd name="T36" fmla="*/ 1608 w 782"/>
                  <a:gd name="T37" fmla="*/ 1 h 808"/>
                  <a:gd name="T38" fmla="*/ 1799 w 782"/>
                  <a:gd name="T39" fmla="*/ 1 h 808"/>
                  <a:gd name="T40" fmla="*/ 1860 w 782"/>
                  <a:gd name="T41" fmla="*/ 1 h 808"/>
                  <a:gd name="T42" fmla="*/ 1799 w 782"/>
                  <a:gd name="T43" fmla="*/ 1 h 808"/>
                  <a:gd name="T44" fmla="*/ 1724 w 782"/>
                  <a:gd name="T45" fmla="*/ 1 h 808"/>
                  <a:gd name="T46" fmla="*/ 1595 w 782"/>
                  <a:gd name="T47" fmla="*/ 1 h 808"/>
                  <a:gd name="T48" fmla="*/ 1423 w 782"/>
                  <a:gd name="T49" fmla="*/ 1 h 808"/>
                  <a:gd name="T50" fmla="*/ 1236 w 782"/>
                  <a:gd name="T51" fmla="*/ 1 h 808"/>
                  <a:gd name="T52" fmla="*/ 938 w 782"/>
                  <a:gd name="T53" fmla="*/ 1 h 808"/>
                  <a:gd name="T54" fmla="*/ 844 w 782"/>
                  <a:gd name="T55" fmla="*/ 1 h 808"/>
                  <a:gd name="T56" fmla="*/ 793 w 782"/>
                  <a:gd name="T57" fmla="*/ 1 h 808"/>
                  <a:gd name="T58" fmla="*/ 793 w 782"/>
                  <a:gd name="T59" fmla="*/ 1 h 808"/>
                  <a:gd name="T60" fmla="*/ 793 w 782"/>
                  <a:gd name="T61" fmla="*/ 1 h 808"/>
                  <a:gd name="T62" fmla="*/ 922 w 782"/>
                  <a:gd name="T63" fmla="*/ 1 h 808"/>
                  <a:gd name="T64" fmla="*/ 1114 w 782"/>
                  <a:gd name="T65" fmla="*/ 1 h 808"/>
                  <a:gd name="T66" fmla="*/ 1283 w 782"/>
                  <a:gd name="T67" fmla="*/ 1 h 808"/>
                  <a:gd name="T68" fmla="*/ 1389 w 782"/>
                  <a:gd name="T69" fmla="*/ 1 h 808"/>
                  <a:gd name="T70" fmla="*/ 1443 w 782"/>
                  <a:gd name="T71" fmla="*/ 1 h 808"/>
                  <a:gd name="T72" fmla="*/ 1423 w 782"/>
                  <a:gd name="T73" fmla="*/ 1 h 808"/>
                  <a:gd name="T74" fmla="*/ 1344 w 782"/>
                  <a:gd name="T75" fmla="*/ 1 h 808"/>
                  <a:gd name="T76" fmla="*/ 1236 w 782"/>
                  <a:gd name="T77" fmla="*/ 1 h 808"/>
                  <a:gd name="T78" fmla="*/ 1114 w 782"/>
                  <a:gd name="T79" fmla="*/ 1 h 808"/>
                  <a:gd name="T80" fmla="*/ 850 w 782"/>
                  <a:gd name="T81" fmla="*/ 1 h 808"/>
                  <a:gd name="T82" fmla="*/ 460 w 782"/>
                  <a:gd name="T83" fmla="*/ 1 h 808"/>
                  <a:gd name="T84" fmla="*/ 166 w 782"/>
                  <a:gd name="T85" fmla="*/ 1 h 808"/>
                  <a:gd name="T86" fmla="*/ 46 w 782"/>
                  <a:gd name="T87" fmla="*/ 1 h 808"/>
                  <a:gd name="T88" fmla="*/ 0 w 782"/>
                  <a:gd name="T89" fmla="*/ 1 h 808"/>
                  <a:gd name="T90" fmla="*/ 0 w 782"/>
                  <a:gd name="T91" fmla="*/ 1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4" name="Freeform 40"/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28948 w 992"/>
                  <a:gd name="T1" fmla="*/ 1 h 770"/>
                  <a:gd name="T2" fmla="*/ 29494 w 992"/>
                  <a:gd name="T3" fmla="*/ 1 h 770"/>
                  <a:gd name="T4" fmla="*/ 31520 w 992"/>
                  <a:gd name="T5" fmla="*/ 1 h 770"/>
                  <a:gd name="T6" fmla="*/ 34032 w 992"/>
                  <a:gd name="T7" fmla="*/ 1 h 770"/>
                  <a:gd name="T8" fmla="*/ 35520 w 992"/>
                  <a:gd name="T9" fmla="*/ 1 h 770"/>
                  <a:gd name="T10" fmla="*/ 34868 w 992"/>
                  <a:gd name="T11" fmla="*/ 1 h 770"/>
                  <a:gd name="T12" fmla="*/ 33482 w 992"/>
                  <a:gd name="T13" fmla="*/ 1 h 770"/>
                  <a:gd name="T14" fmla="*/ 30702 w 992"/>
                  <a:gd name="T15" fmla="*/ 1 h 770"/>
                  <a:gd name="T16" fmla="*/ 27272 w 992"/>
                  <a:gd name="T17" fmla="*/ 1 h 770"/>
                  <a:gd name="T18" fmla="*/ 24414 w 992"/>
                  <a:gd name="T19" fmla="*/ 1 h 770"/>
                  <a:gd name="T20" fmla="*/ 21207 w 992"/>
                  <a:gd name="T21" fmla="*/ 1 h 770"/>
                  <a:gd name="T22" fmla="*/ 18151 w 992"/>
                  <a:gd name="T23" fmla="*/ 1 h 770"/>
                  <a:gd name="T24" fmla="*/ 15831 w 992"/>
                  <a:gd name="T25" fmla="*/ 1 h 770"/>
                  <a:gd name="T26" fmla="*/ 14986 w 992"/>
                  <a:gd name="T27" fmla="*/ 1 h 770"/>
                  <a:gd name="T28" fmla="*/ 14046 w 992"/>
                  <a:gd name="T29" fmla="*/ 1 h 770"/>
                  <a:gd name="T30" fmla="*/ 12938 w 992"/>
                  <a:gd name="T31" fmla="*/ 1 h 770"/>
                  <a:gd name="T32" fmla="*/ 12113 w 992"/>
                  <a:gd name="T33" fmla="*/ 1 h 770"/>
                  <a:gd name="T34" fmla="*/ 12113 w 992"/>
                  <a:gd name="T35" fmla="*/ 1 h 770"/>
                  <a:gd name="T36" fmla="*/ 11543 w 992"/>
                  <a:gd name="T37" fmla="*/ 1 h 770"/>
                  <a:gd name="T38" fmla="*/ 9958 w 992"/>
                  <a:gd name="T39" fmla="*/ 1 h 770"/>
                  <a:gd name="T40" fmla="*/ 8003 w 992"/>
                  <a:gd name="T41" fmla="*/ 1 h 770"/>
                  <a:gd name="T42" fmla="*/ 6185 w 992"/>
                  <a:gd name="T43" fmla="*/ 1 h 770"/>
                  <a:gd name="T44" fmla="*/ 4103 w 992"/>
                  <a:gd name="T45" fmla="*/ 1 h 770"/>
                  <a:gd name="T46" fmla="*/ 949 w 992"/>
                  <a:gd name="T47" fmla="*/ 1 h 770"/>
                  <a:gd name="T48" fmla="*/ 0 w 992"/>
                  <a:gd name="T49" fmla="*/ 1 h 770"/>
                  <a:gd name="T50" fmla="*/ 0 w 992"/>
                  <a:gd name="T51" fmla="*/ 1 h 770"/>
                  <a:gd name="T52" fmla="*/ 1414 w 992"/>
                  <a:gd name="T53" fmla="*/ 1 h 770"/>
                  <a:gd name="T54" fmla="*/ 2930 w 992"/>
                  <a:gd name="T55" fmla="*/ 1 h 770"/>
                  <a:gd name="T56" fmla="*/ 4241 w 992"/>
                  <a:gd name="T57" fmla="*/ 1 h 770"/>
                  <a:gd name="T58" fmla="*/ 6764 w 992"/>
                  <a:gd name="T59" fmla="*/ 1 h 770"/>
                  <a:gd name="T60" fmla="*/ 9211 w 992"/>
                  <a:gd name="T61" fmla="*/ 1 h 770"/>
                  <a:gd name="T62" fmla="*/ 11543 w 992"/>
                  <a:gd name="T63" fmla="*/ 1 h 770"/>
                  <a:gd name="T64" fmla="*/ 14866 w 992"/>
                  <a:gd name="T65" fmla="*/ 0 h 770"/>
                  <a:gd name="T66" fmla="*/ 14986 w 992"/>
                  <a:gd name="T67" fmla="*/ 1 h 770"/>
                  <a:gd name="T68" fmla="*/ 14233 w 992"/>
                  <a:gd name="T69" fmla="*/ 1 h 770"/>
                  <a:gd name="T70" fmla="*/ 14046 w 992"/>
                  <a:gd name="T71" fmla="*/ 1 h 770"/>
                  <a:gd name="T72" fmla="*/ 14986 w 992"/>
                  <a:gd name="T73" fmla="*/ 1 h 770"/>
                  <a:gd name="T74" fmla="*/ 16554 w 992"/>
                  <a:gd name="T75" fmla="*/ 1 h 770"/>
                  <a:gd name="T76" fmla="*/ 17885 w 992"/>
                  <a:gd name="T77" fmla="*/ 1 h 770"/>
                  <a:gd name="T78" fmla="*/ 19989 w 992"/>
                  <a:gd name="T79" fmla="*/ 1 h 770"/>
                  <a:gd name="T80" fmla="*/ 22026 w 992"/>
                  <a:gd name="T81" fmla="*/ 1 h 770"/>
                  <a:gd name="T82" fmla="*/ 24108 w 992"/>
                  <a:gd name="T83" fmla="*/ 1 h 770"/>
                  <a:gd name="T84" fmla="*/ 26849 w 992"/>
                  <a:gd name="T85" fmla="*/ 1 h 770"/>
                  <a:gd name="T86" fmla="*/ 28658 w 992"/>
                  <a:gd name="T87" fmla="*/ 1 h 770"/>
                  <a:gd name="T88" fmla="*/ 28948 w 992"/>
                  <a:gd name="T89" fmla="*/ 1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5" name="Freeform 41"/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1 w 699"/>
                  <a:gd name="T1" fmla="*/ 1 h 1216"/>
                  <a:gd name="T2" fmla="*/ 1 w 699"/>
                  <a:gd name="T3" fmla="*/ 1 h 1216"/>
                  <a:gd name="T4" fmla="*/ 1 w 699"/>
                  <a:gd name="T5" fmla="*/ 1 h 1216"/>
                  <a:gd name="T6" fmla="*/ 1 w 699"/>
                  <a:gd name="T7" fmla="*/ 1 h 1216"/>
                  <a:gd name="T8" fmla="*/ 1 w 699"/>
                  <a:gd name="T9" fmla="*/ 1 h 1216"/>
                  <a:gd name="T10" fmla="*/ 1 w 699"/>
                  <a:gd name="T11" fmla="*/ 1 h 1216"/>
                  <a:gd name="T12" fmla="*/ 1 w 699"/>
                  <a:gd name="T13" fmla="*/ 1 h 1216"/>
                  <a:gd name="T14" fmla="*/ 1 w 699"/>
                  <a:gd name="T15" fmla="*/ 1 h 1216"/>
                  <a:gd name="T16" fmla="*/ 1 w 699"/>
                  <a:gd name="T17" fmla="*/ 1 h 1216"/>
                  <a:gd name="T18" fmla="*/ 1 w 699"/>
                  <a:gd name="T19" fmla="*/ 1 h 1216"/>
                  <a:gd name="T20" fmla="*/ 1 w 699"/>
                  <a:gd name="T21" fmla="*/ 1 h 1216"/>
                  <a:gd name="T22" fmla="*/ 1 w 699"/>
                  <a:gd name="T23" fmla="*/ 1 h 1216"/>
                  <a:gd name="T24" fmla="*/ 1 w 699"/>
                  <a:gd name="T25" fmla="*/ 1 h 1216"/>
                  <a:gd name="T26" fmla="*/ 1 w 699"/>
                  <a:gd name="T27" fmla="*/ 1 h 1216"/>
                  <a:gd name="T28" fmla="*/ 1 w 699"/>
                  <a:gd name="T29" fmla="*/ 1 h 1216"/>
                  <a:gd name="T30" fmla="*/ 1 w 699"/>
                  <a:gd name="T31" fmla="*/ 1 h 1216"/>
                  <a:gd name="T32" fmla="*/ 0 w 699"/>
                  <a:gd name="T33" fmla="*/ 1 h 1216"/>
                  <a:gd name="T34" fmla="*/ 1 w 699"/>
                  <a:gd name="T35" fmla="*/ 1 h 1216"/>
                  <a:gd name="T36" fmla="*/ 1 w 699"/>
                  <a:gd name="T37" fmla="*/ 1 h 1216"/>
                  <a:gd name="T38" fmla="*/ 1 w 699"/>
                  <a:gd name="T39" fmla="*/ 1 h 1216"/>
                  <a:gd name="T40" fmla="*/ 1 w 699"/>
                  <a:gd name="T41" fmla="*/ 1 h 1216"/>
                  <a:gd name="T42" fmla="*/ 1 w 699"/>
                  <a:gd name="T43" fmla="*/ 1 h 1216"/>
                  <a:gd name="T44" fmla="*/ 1 w 699"/>
                  <a:gd name="T45" fmla="*/ 1 h 1216"/>
                  <a:gd name="T46" fmla="*/ 1 w 699"/>
                  <a:gd name="T47" fmla="*/ 1 h 1216"/>
                  <a:gd name="T48" fmla="*/ 1 w 699"/>
                  <a:gd name="T49" fmla="*/ 1 h 1216"/>
                  <a:gd name="T50" fmla="*/ 1 w 699"/>
                  <a:gd name="T51" fmla="*/ 1 h 1216"/>
                  <a:gd name="T52" fmla="*/ 1 w 699"/>
                  <a:gd name="T53" fmla="*/ 0 h 1216"/>
                  <a:gd name="T54" fmla="*/ 1 w 699"/>
                  <a:gd name="T55" fmla="*/ 1 h 1216"/>
                  <a:gd name="T56" fmla="*/ 1 w 699"/>
                  <a:gd name="T57" fmla="*/ 1 h 1216"/>
                  <a:gd name="T58" fmla="*/ 1 w 699"/>
                  <a:gd name="T59" fmla="*/ 1 h 1216"/>
                  <a:gd name="T60" fmla="*/ 1 w 699"/>
                  <a:gd name="T61" fmla="*/ 1 h 1216"/>
                  <a:gd name="T62" fmla="*/ 1 w 699"/>
                  <a:gd name="T63" fmla="*/ 1 h 1216"/>
                  <a:gd name="T64" fmla="*/ 1 w 699"/>
                  <a:gd name="T65" fmla="*/ 1 h 1216"/>
                  <a:gd name="T66" fmla="*/ 1 w 699"/>
                  <a:gd name="T67" fmla="*/ 1 h 1216"/>
                  <a:gd name="T68" fmla="*/ 1 w 699"/>
                  <a:gd name="T69" fmla="*/ 1 h 1216"/>
                  <a:gd name="T70" fmla="*/ 1 w 699"/>
                  <a:gd name="T71" fmla="*/ 1 h 1216"/>
                  <a:gd name="T72" fmla="*/ 1 w 699"/>
                  <a:gd name="T73" fmla="*/ 1 h 1216"/>
                  <a:gd name="T74" fmla="*/ 1 w 699"/>
                  <a:gd name="T75" fmla="*/ 1 h 1216"/>
                  <a:gd name="T76" fmla="*/ 1 w 699"/>
                  <a:gd name="T77" fmla="*/ 1 h 1216"/>
                  <a:gd name="T78" fmla="*/ 1 w 699"/>
                  <a:gd name="T79" fmla="*/ 1 h 1216"/>
                  <a:gd name="T80" fmla="*/ 1 w 699"/>
                  <a:gd name="T81" fmla="*/ 1 h 1216"/>
                  <a:gd name="T82" fmla="*/ 1 w 699"/>
                  <a:gd name="T83" fmla="*/ 1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6" name="Freeform 42"/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 h 1139"/>
                  <a:gd name="T2" fmla="*/ 0 w 915"/>
                  <a:gd name="T3" fmla="*/ 1 h 1139"/>
                  <a:gd name="T4" fmla="*/ 1 w 915"/>
                  <a:gd name="T5" fmla="*/ 1 h 1139"/>
                  <a:gd name="T6" fmla="*/ 1 w 915"/>
                  <a:gd name="T7" fmla="*/ 1 h 1139"/>
                  <a:gd name="T8" fmla="*/ 1 w 915"/>
                  <a:gd name="T9" fmla="*/ 1 h 1139"/>
                  <a:gd name="T10" fmla="*/ 1 w 915"/>
                  <a:gd name="T11" fmla="*/ 1 h 1139"/>
                  <a:gd name="T12" fmla="*/ 1 w 915"/>
                  <a:gd name="T13" fmla="*/ 1 h 1139"/>
                  <a:gd name="T14" fmla="*/ 1 w 915"/>
                  <a:gd name="T15" fmla="*/ 1 h 1139"/>
                  <a:gd name="T16" fmla="*/ 1 w 915"/>
                  <a:gd name="T17" fmla="*/ 1 h 1139"/>
                  <a:gd name="T18" fmla="*/ 1 w 915"/>
                  <a:gd name="T19" fmla="*/ 1 h 1139"/>
                  <a:gd name="T20" fmla="*/ 1 w 915"/>
                  <a:gd name="T21" fmla="*/ 1 h 1139"/>
                  <a:gd name="T22" fmla="*/ 1 w 915"/>
                  <a:gd name="T23" fmla="*/ 1 h 1139"/>
                  <a:gd name="T24" fmla="*/ 1 w 915"/>
                  <a:gd name="T25" fmla="*/ 1 h 1139"/>
                  <a:gd name="T26" fmla="*/ 1 w 915"/>
                  <a:gd name="T27" fmla="*/ 1 h 1139"/>
                  <a:gd name="T28" fmla="*/ 1 w 915"/>
                  <a:gd name="T29" fmla="*/ 1 h 1139"/>
                  <a:gd name="T30" fmla="*/ 1 w 915"/>
                  <a:gd name="T31" fmla="*/ 1 h 1139"/>
                  <a:gd name="T32" fmla="*/ 1 w 915"/>
                  <a:gd name="T33" fmla="*/ 1 h 1139"/>
                  <a:gd name="T34" fmla="*/ 1 w 915"/>
                  <a:gd name="T35" fmla="*/ 1 h 1139"/>
                  <a:gd name="T36" fmla="*/ 1 w 915"/>
                  <a:gd name="T37" fmla="*/ 1 h 1139"/>
                  <a:gd name="T38" fmla="*/ 1 w 915"/>
                  <a:gd name="T39" fmla="*/ 1 h 1139"/>
                  <a:gd name="T40" fmla="*/ 1 w 915"/>
                  <a:gd name="T41" fmla="*/ 1 h 1139"/>
                  <a:gd name="T42" fmla="*/ 1 w 915"/>
                  <a:gd name="T43" fmla="*/ 1 h 1139"/>
                  <a:gd name="T44" fmla="*/ 1 w 915"/>
                  <a:gd name="T45" fmla="*/ 1 h 1139"/>
                  <a:gd name="T46" fmla="*/ 1 w 915"/>
                  <a:gd name="T47" fmla="*/ 0 h 1139"/>
                  <a:gd name="T48" fmla="*/ 1 w 915"/>
                  <a:gd name="T49" fmla="*/ 1 h 1139"/>
                  <a:gd name="T50" fmla="*/ 1 w 915"/>
                  <a:gd name="T51" fmla="*/ 1 h 1139"/>
                  <a:gd name="T52" fmla="*/ 1 w 915"/>
                  <a:gd name="T53" fmla="*/ 1 h 1139"/>
                  <a:gd name="T54" fmla="*/ 1 w 915"/>
                  <a:gd name="T55" fmla="*/ 1 h 1139"/>
                  <a:gd name="T56" fmla="*/ 1 w 915"/>
                  <a:gd name="T57" fmla="*/ 1 h 1139"/>
                  <a:gd name="T58" fmla="*/ 1 w 915"/>
                  <a:gd name="T59" fmla="*/ 1 h 1139"/>
                  <a:gd name="T60" fmla="*/ 1 w 915"/>
                  <a:gd name="T61" fmla="*/ 1 h 1139"/>
                  <a:gd name="T62" fmla="*/ 1 w 915"/>
                  <a:gd name="T63" fmla="*/ 1 h 1139"/>
                  <a:gd name="T64" fmla="*/ 1 w 915"/>
                  <a:gd name="T65" fmla="*/ 1 h 1139"/>
                  <a:gd name="T66" fmla="*/ 1 w 915"/>
                  <a:gd name="T67" fmla="*/ 1 h 1139"/>
                  <a:gd name="T68" fmla="*/ 1 w 915"/>
                  <a:gd name="T69" fmla="*/ 1 h 1139"/>
                  <a:gd name="T70" fmla="*/ 1 w 915"/>
                  <a:gd name="T71" fmla="*/ 1 h 1139"/>
                  <a:gd name="T72" fmla="*/ 1 w 915"/>
                  <a:gd name="T73" fmla="*/ 1 h 1139"/>
                  <a:gd name="T74" fmla="*/ 1 w 915"/>
                  <a:gd name="T75" fmla="*/ 1 h 1139"/>
                  <a:gd name="T76" fmla="*/ 1 w 915"/>
                  <a:gd name="T77" fmla="*/ 1 h 1139"/>
                  <a:gd name="T78" fmla="*/ 1 w 915"/>
                  <a:gd name="T79" fmla="*/ 1 h 1139"/>
                  <a:gd name="T80" fmla="*/ 1 w 915"/>
                  <a:gd name="T81" fmla="*/ 1 h 1139"/>
                  <a:gd name="T82" fmla="*/ 1 w 915"/>
                  <a:gd name="T83" fmla="*/ 1 h 1139"/>
                  <a:gd name="T84" fmla="*/ 1 w 915"/>
                  <a:gd name="T85" fmla="*/ 1 h 1139"/>
                  <a:gd name="T86" fmla="*/ 1 w 915"/>
                  <a:gd name="T87" fmla="*/ 1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147" name="Group 24"/>
          <p:cNvGrpSpPr>
            <a:grpSpLocks/>
          </p:cNvGrpSpPr>
          <p:nvPr/>
        </p:nvGrpSpPr>
        <p:grpSpPr bwMode="auto">
          <a:xfrm>
            <a:off x="111853" y="2582550"/>
            <a:ext cx="384996" cy="800425"/>
            <a:chOff x="864" y="465"/>
            <a:chExt cx="1046" cy="2358"/>
          </a:xfrm>
        </p:grpSpPr>
        <p:grpSp>
          <p:nvGrpSpPr>
            <p:cNvPr id="148" name="Group 25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51" name="Group 26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53" name="Group 27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60" name="Freeform 28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29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30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Freeform 31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Freeform 32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" name="Freeform 33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66" name="Group 34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67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9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0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54" name="Group 39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58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159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  <p:grpSp>
              <p:nvGrpSpPr>
                <p:cNvPr id="155" name="Group 42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56" name="Oval 43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157" name="Oval 44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</p:grpSp>
          <p:sp>
            <p:nvSpPr>
              <p:cNvPr id="152" name="Oval 45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</p:txBody>
          </p:sp>
        </p:grpSp>
        <p:sp>
          <p:nvSpPr>
            <p:cNvPr id="149" name="Freeform 46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47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6" name="Group 19"/>
          <p:cNvGrpSpPr>
            <a:grpSpLocks/>
          </p:cNvGrpSpPr>
          <p:nvPr/>
        </p:nvGrpSpPr>
        <p:grpSpPr bwMode="auto">
          <a:xfrm>
            <a:off x="967903" y="1665287"/>
            <a:ext cx="781050" cy="685800"/>
            <a:chOff x="1224" y="2623"/>
            <a:chExt cx="2280" cy="1785"/>
          </a:xfrm>
        </p:grpSpPr>
        <p:sp>
          <p:nvSpPr>
            <p:cNvPr id="37" name="Freeform 20" descr="Green marble"/>
            <p:cNvSpPr>
              <a:spLocks/>
            </p:cNvSpPr>
            <p:nvPr/>
          </p:nvSpPr>
          <p:spPr bwMode="auto">
            <a:xfrm>
              <a:off x="1224" y="2623"/>
              <a:ext cx="2280" cy="1785"/>
            </a:xfrm>
            <a:custGeom>
              <a:avLst/>
              <a:gdLst>
                <a:gd name="T0" fmla="*/ 748 w 2280"/>
                <a:gd name="T1" fmla="*/ 30 h 1785"/>
                <a:gd name="T2" fmla="*/ 1224 w 2280"/>
                <a:gd name="T3" fmla="*/ 305 h 1785"/>
                <a:gd name="T4" fmla="*/ 2184 w 2280"/>
                <a:gd name="T5" fmla="*/ 257 h 1785"/>
                <a:gd name="T6" fmla="*/ 1800 w 2280"/>
                <a:gd name="T7" fmla="*/ 1121 h 1785"/>
                <a:gd name="T8" fmla="*/ 1743 w 2280"/>
                <a:gd name="T9" fmla="*/ 1313 h 1785"/>
                <a:gd name="T10" fmla="*/ 1717 w 2280"/>
                <a:gd name="T11" fmla="*/ 1479 h 1785"/>
                <a:gd name="T12" fmla="*/ 1560 w 2280"/>
                <a:gd name="T13" fmla="*/ 1549 h 1785"/>
                <a:gd name="T14" fmla="*/ 1272 w 2280"/>
                <a:gd name="T15" fmla="*/ 1553 h 1785"/>
                <a:gd name="T16" fmla="*/ 168 w 2280"/>
                <a:gd name="T17" fmla="*/ 1649 h 1785"/>
                <a:gd name="T18" fmla="*/ 264 w 2280"/>
                <a:gd name="T19" fmla="*/ 737 h 1785"/>
                <a:gd name="T20" fmla="*/ 425 w 2280"/>
                <a:gd name="T21" fmla="*/ 126 h 1785"/>
                <a:gd name="T22" fmla="*/ 748 w 2280"/>
                <a:gd name="T23" fmla="*/ 30 h 178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w 2280"/>
                <a:gd name="T37" fmla="*/ 0 h 1785"/>
                <a:gd name="T38" fmla="*/ 2280 w 2280"/>
                <a:gd name="T39" fmla="*/ 1785 h 1785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T36" t="T37" r="T38" b="T39"/>
              <a:pathLst>
                <a:path w="2280" h="1785">
                  <a:moveTo>
                    <a:pt x="748" y="30"/>
                  </a:moveTo>
                  <a:cubicBezTo>
                    <a:pt x="881" y="60"/>
                    <a:pt x="985" y="267"/>
                    <a:pt x="1224" y="305"/>
                  </a:cubicBezTo>
                  <a:cubicBezTo>
                    <a:pt x="1463" y="343"/>
                    <a:pt x="2088" y="121"/>
                    <a:pt x="2184" y="257"/>
                  </a:cubicBezTo>
                  <a:cubicBezTo>
                    <a:pt x="2280" y="393"/>
                    <a:pt x="1873" y="945"/>
                    <a:pt x="1800" y="1121"/>
                  </a:cubicBezTo>
                  <a:cubicBezTo>
                    <a:pt x="1727" y="1297"/>
                    <a:pt x="1757" y="1253"/>
                    <a:pt x="1743" y="1313"/>
                  </a:cubicBezTo>
                  <a:cubicBezTo>
                    <a:pt x="1729" y="1373"/>
                    <a:pt x="1747" y="1440"/>
                    <a:pt x="1717" y="1479"/>
                  </a:cubicBezTo>
                  <a:cubicBezTo>
                    <a:pt x="1687" y="1518"/>
                    <a:pt x="1634" y="1537"/>
                    <a:pt x="1560" y="1549"/>
                  </a:cubicBezTo>
                  <a:cubicBezTo>
                    <a:pt x="1486" y="1561"/>
                    <a:pt x="1504" y="1536"/>
                    <a:pt x="1272" y="1553"/>
                  </a:cubicBezTo>
                  <a:cubicBezTo>
                    <a:pt x="1040" y="1570"/>
                    <a:pt x="336" y="1785"/>
                    <a:pt x="168" y="1649"/>
                  </a:cubicBezTo>
                  <a:cubicBezTo>
                    <a:pt x="0" y="1513"/>
                    <a:pt x="221" y="991"/>
                    <a:pt x="264" y="737"/>
                  </a:cubicBezTo>
                  <a:cubicBezTo>
                    <a:pt x="307" y="483"/>
                    <a:pt x="344" y="244"/>
                    <a:pt x="425" y="126"/>
                  </a:cubicBezTo>
                  <a:cubicBezTo>
                    <a:pt x="506" y="8"/>
                    <a:pt x="615" y="0"/>
                    <a:pt x="748" y="30"/>
                  </a:cubicBezTo>
                  <a:close/>
                </a:path>
              </a:pathLst>
            </a:custGeom>
            <a:blipFill dpi="0" rotWithShape="0">
              <a:blip r:embed="rId5"/>
              <a:srcRect/>
              <a:tile tx="0" ty="0" sx="100000" sy="100000" flip="none" algn="tl"/>
            </a:blipFill>
            <a:ln w="9525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38" name="Group 21"/>
            <p:cNvGrpSpPr>
              <a:grpSpLocks/>
            </p:cNvGrpSpPr>
            <p:nvPr/>
          </p:nvGrpSpPr>
          <p:grpSpPr bwMode="auto">
            <a:xfrm>
              <a:off x="1584" y="2688"/>
              <a:ext cx="1216" cy="1440"/>
              <a:chOff x="2641" y="1488"/>
              <a:chExt cx="2655" cy="2488"/>
            </a:xfrm>
          </p:grpSpPr>
          <p:grpSp>
            <p:nvGrpSpPr>
              <p:cNvPr id="40" name="Group 22"/>
              <p:cNvGrpSpPr>
                <a:grpSpLocks/>
              </p:cNvGrpSpPr>
              <p:nvPr/>
            </p:nvGrpSpPr>
            <p:grpSpPr bwMode="auto">
              <a:xfrm>
                <a:off x="2641" y="1488"/>
                <a:ext cx="2496" cy="2436"/>
                <a:chOff x="2641" y="1488"/>
                <a:chExt cx="2496" cy="2436"/>
              </a:xfrm>
            </p:grpSpPr>
            <p:sp>
              <p:nvSpPr>
                <p:cNvPr id="45" name="Freeform 23"/>
                <p:cNvSpPr>
                  <a:spLocks/>
                </p:cNvSpPr>
                <p:nvPr/>
              </p:nvSpPr>
              <p:spPr bwMode="auto">
                <a:xfrm>
                  <a:off x="3465" y="1900"/>
                  <a:ext cx="434" cy="514"/>
                </a:xfrm>
                <a:custGeom>
                  <a:avLst/>
                  <a:gdLst>
                    <a:gd name="T0" fmla="*/ 132 w 434"/>
                    <a:gd name="T1" fmla="*/ 186 h 514"/>
                    <a:gd name="T2" fmla="*/ 157 w 434"/>
                    <a:gd name="T3" fmla="*/ 114 h 514"/>
                    <a:gd name="T4" fmla="*/ 189 w 434"/>
                    <a:gd name="T5" fmla="*/ 42 h 514"/>
                    <a:gd name="T6" fmla="*/ 236 w 434"/>
                    <a:gd name="T7" fmla="*/ 6 h 514"/>
                    <a:gd name="T8" fmla="*/ 302 w 434"/>
                    <a:gd name="T9" fmla="*/ 0 h 514"/>
                    <a:gd name="T10" fmla="*/ 355 w 434"/>
                    <a:gd name="T11" fmla="*/ 24 h 514"/>
                    <a:gd name="T12" fmla="*/ 393 w 434"/>
                    <a:gd name="T13" fmla="*/ 63 h 514"/>
                    <a:gd name="T14" fmla="*/ 421 w 434"/>
                    <a:gd name="T15" fmla="*/ 135 h 514"/>
                    <a:gd name="T16" fmla="*/ 434 w 434"/>
                    <a:gd name="T17" fmla="*/ 222 h 514"/>
                    <a:gd name="T18" fmla="*/ 434 w 434"/>
                    <a:gd name="T19" fmla="*/ 312 h 514"/>
                    <a:gd name="T20" fmla="*/ 412 w 434"/>
                    <a:gd name="T21" fmla="*/ 411 h 514"/>
                    <a:gd name="T22" fmla="*/ 355 w 434"/>
                    <a:gd name="T23" fmla="*/ 474 h 514"/>
                    <a:gd name="T24" fmla="*/ 299 w 434"/>
                    <a:gd name="T25" fmla="*/ 514 h 514"/>
                    <a:gd name="T26" fmla="*/ 245 w 434"/>
                    <a:gd name="T27" fmla="*/ 510 h 514"/>
                    <a:gd name="T28" fmla="*/ 198 w 434"/>
                    <a:gd name="T29" fmla="*/ 468 h 514"/>
                    <a:gd name="T30" fmla="*/ 157 w 434"/>
                    <a:gd name="T31" fmla="*/ 396 h 514"/>
                    <a:gd name="T32" fmla="*/ 129 w 434"/>
                    <a:gd name="T33" fmla="*/ 333 h 514"/>
                    <a:gd name="T34" fmla="*/ 129 w 434"/>
                    <a:gd name="T35" fmla="*/ 252 h 514"/>
                    <a:gd name="T36" fmla="*/ 0 w 434"/>
                    <a:gd name="T37" fmla="*/ 234 h 514"/>
                    <a:gd name="T38" fmla="*/ 16 w 434"/>
                    <a:gd name="T39" fmla="*/ 189 h 514"/>
                    <a:gd name="T40" fmla="*/ 132 w 434"/>
                    <a:gd name="T41" fmla="*/ 186 h 514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w 434"/>
                    <a:gd name="T64" fmla="*/ 0 h 514"/>
                    <a:gd name="T65" fmla="*/ 434 w 434"/>
                    <a:gd name="T66" fmla="*/ 514 h 514"/>
                  </a:gdLst>
                  <a:ahLst/>
                  <a:cxnLst>
                    <a:cxn ang="T42">
                      <a:pos x="T0" y="T1"/>
                    </a:cxn>
                    <a:cxn ang="T43">
                      <a:pos x="T2" y="T3"/>
                    </a:cxn>
                    <a:cxn ang="T44">
                      <a:pos x="T4" y="T5"/>
                    </a:cxn>
                    <a:cxn ang="T45">
                      <a:pos x="T6" y="T7"/>
                    </a:cxn>
                    <a:cxn ang="T46">
                      <a:pos x="T8" y="T9"/>
                    </a:cxn>
                    <a:cxn ang="T47">
                      <a:pos x="T10" y="T11"/>
                    </a:cxn>
                    <a:cxn ang="T48">
                      <a:pos x="T12" y="T13"/>
                    </a:cxn>
                    <a:cxn ang="T49">
                      <a:pos x="T14" y="T15"/>
                    </a:cxn>
                    <a:cxn ang="T50">
                      <a:pos x="T16" y="T17"/>
                    </a:cxn>
                    <a:cxn ang="T51">
                      <a:pos x="T18" y="T19"/>
                    </a:cxn>
                    <a:cxn ang="T52">
                      <a:pos x="T20" y="T21"/>
                    </a:cxn>
                    <a:cxn ang="T53">
                      <a:pos x="T22" y="T23"/>
                    </a:cxn>
                    <a:cxn ang="T54">
                      <a:pos x="T24" y="T25"/>
                    </a:cxn>
                    <a:cxn ang="T55">
                      <a:pos x="T26" y="T27"/>
                    </a:cxn>
                    <a:cxn ang="T56">
                      <a:pos x="T28" y="T29"/>
                    </a:cxn>
                    <a:cxn ang="T57">
                      <a:pos x="T30" y="T31"/>
                    </a:cxn>
                    <a:cxn ang="T58">
                      <a:pos x="T32" y="T33"/>
                    </a:cxn>
                    <a:cxn ang="T59">
                      <a:pos x="T34" y="T35"/>
                    </a:cxn>
                    <a:cxn ang="T60">
                      <a:pos x="T36" y="T37"/>
                    </a:cxn>
                    <a:cxn ang="T61">
                      <a:pos x="T38" y="T39"/>
                    </a:cxn>
                    <a:cxn ang="T62">
                      <a:pos x="T40" y="T41"/>
                    </a:cxn>
                  </a:cxnLst>
                  <a:rect l="T63" t="T64" r="T65" b="T66"/>
                  <a:pathLst>
                    <a:path w="434" h="514">
                      <a:moveTo>
                        <a:pt x="132" y="186"/>
                      </a:moveTo>
                      <a:lnTo>
                        <a:pt x="157" y="114"/>
                      </a:lnTo>
                      <a:lnTo>
                        <a:pt x="189" y="42"/>
                      </a:lnTo>
                      <a:lnTo>
                        <a:pt x="236" y="6"/>
                      </a:lnTo>
                      <a:lnTo>
                        <a:pt x="302" y="0"/>
                      </a:lnTo>
                      <a:lnTo>
                        <a:pt x="355" y="24"/>
                      </a:lnTo>
                      <a:lnTo>
                        <a:pt x="393" y="63"/>
                      </a:lnTo>
                      <a:lnTo>
                        <a:pt x="421" y="135"/>
                      </a:lnTo>
                      <a:lnTo>
                        <a:pt x="434" y="222"/>
                      </a:lnTo>
                      <a:lnTo>
                        <a:pt x="434" y="312"/>
                      </a:lnTo>
                      <a:lnTo>
                        <a:pt x="412" y="411"/>
                      </a:lnTo>
                      <a:lnTo>
                        <a:pt x="355" y="474"/>
                      </a:lnTo>
                      <a:lnTo>
                        <a:pt x="299" y="514"/>
                      </a:lnTo>
                      <a:lnTo>
                        <a:pt x="245" y="510"/>
                      </a:lnTo>
                      <a:lnTo>
                        <a:pt x="198" y="468"/>
                      </a:lnTo>
                      <a:lnTo>
                        <a:pt x="157" y="396"/>
                      </a:lnTo>
                      <a:lnTo>
                        <a:pt x="129" y="333"/>
                      </a:lnTo>
                      <a:lnTo>
                        <a:pt x="129" y="252"/>
                      </a:lnTo>
                      <a:lnTo>
                        <a:pt x="0" y="234"/>
                      </a:lnTo>
                      <a:lnTo>
                        <a:pt x="16" y="189"/>
                      </a:lnTo>
                      <a:lnTo>
                        <a:pt x="132" y="18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6" name="Freeform 24"/>
                <p:cNvSpPr>
                  <a:spLocks/>
                </p:cNvSpPr>
                <p:nvPr/>
              </p:nvSpPr>
              <p:spPr bwMode="auto">
                <a:xfrm>
                  <a:off x="3752" y="1488"/>
                  <a:ext cx="566" cy="1154"/>
                </a:xfrm>
                <a:custGeom>
                  <a:avLst/>
                  <a:gdLst>
                    <a:gd name="T0" fmla="*/ 13 w 566"/>
                    <a:gd name="T1" fmla="*/ 1145 h 1154"/>
                    <a:gd name="T2" fmla="*/ 0 w 566"/>
                    <a:gd name="T3" fmla="*/ 1088 h 1154"/>
                    <a:gd name="T4" fmla="*/ 31 w 566"/>
                    <a:gd name="T5" fmla="*/ 1042 h 1154"/>
                    <a:gd name="T6" fmla="*/ 134 w 566"/>
                    <a:gd name="T7" fmla="*/ 988 h 1154"/>
                    <a:gd name="T8" fmla="*/ 226 w 566"/>
                    <a:gd name="T9" fmla="*/ 927 h 1154"/>
                    <a:gd name="T10" fmla="*/ 313 w 566"/>
                    <a:gd name="T11" fmla="*/ 827 h 1154"/>
                    <a:gd name="T12" fmla="*/ 432 w 566"/>
                    <a:gd name="T13" fmla="*/ 689 h 1154"/>
                    <a:gd name="T14" fmla="*/ 463 w 566"/>
                    <a:gd name="T15" fmla="*/ 634 h 1154"/>
                    <a:gd name="T16" fmla="*/ 479 w 566"/>
                    <a:gd name="T17" fmla="*/ 580 h 1154"/>
                    <a:gd name="T18" fmla="*/ 472 w 566"/>
                    <a:gd name="T19" fmla="*/ 526 h 1154"/>
                    <a:gd name="T20" fmla="*/ 444 w 566"/>
                    <a:gd name="T21" fmla="*/ 426 h 1154"/>
                    <a:gd name="T22" fmla="*/ 376 w 566"/>
                    <a:gd name="T23" fmla="*/ 299 h 1154"/>
                    <a:gd name="T24" fmla="*/ 301 w 566"/>
                    <a:gd name="T25" fmla="*/ 229 h 1154"/>
                    <a:gd name="T26" fmla="*/ 235 w 566"/>
                    <a:gd name="T27" fmla="*/ 190 h 1154"/>
                    <a:gd name="T28" fmla="*/ 181 w 566"/>
                    <a:gd name="T29" fmla="*/ 184 h 1154"/>
                    <a:gd name="T30" fmla="*/ 153 w 566"/>
                    <a:gd name="T31" fmla="*/ 190 h 1154"/>
                    <a:gd name="T32" fmla="*/ 150 w 566"/>
                    <a:gd name="T33" fmla="*/ 163 h 1154"/>
                    <a:gd name="T34" fmla="*/ 215 w 566"/>
                    <a:gd name="T35" fmla="*/ 154 h 1154"/>
                    <a:gd name="T36" fmla="*/ 291 w 566"/>
                    <a:gd name="T37" fmla="*/ 154 h 1154"/>
                    <a:gd name="T38" fmla="*/ 238 w 566"/>
                    <a:gd name="T39" fmla="*/ 93 h 1154"/>
                    <a:gd name="T40" fmla="*/ 206 w 566"/>
                    <a:gd name="T41" fmla="*/ 45 h 1154"/>
                    <a:gd name="T42" fmla="*/ 229 w 566"/>
                    <a:gd name="T43" fmla="*/ 27 h 1154"/>
                    <a:gd name="T44" fmla="*/ 313 w 566"/>
                    <a:gd name="T45" fmla="*/ 109 h 1154"/>
                    <a:gd name="T46" fmla="*/ 329 w 566"/>
                    <a:gd name="T47" fmla="*/ 121 h 1154"/>
                    <a:gd name="T48" fmla="*/ 313 w 566"/>
                    <a:gd name="T49" fmla="*/ 57 h 1154"/>
                    <a:gd name="T50" fmla="*/ 301 w 566"/>
                    <a:gd name="T51" fmla="*/ 9 h 1154"/>
                    <a:gd name="T52" fmla="*/ 313 w 566"/>
                    <a:gd name="T53" fmla="*/ 0 h 1154"/>
                    <a:gd name="T54" fmla="*/ 341 w 566"/>
                    <a:gd name="T55" fmla="*/ 9 h 1154"/>
                    <a:gd name="T56" fmla="*/ 366 w 566"/>
                    <a:gd name="T57" fmla="*/ 121 h 1154"/>
                    <a:gd name="T58" fmla="*/ 379 w 566"/>
                    <a:gd name="T59" fmla="*/ 118 h 1154"/>
                    <a:gd name="T60" fmla="*/ 379 w 566"/>
                    <a:gd name="T61" fmla="*/ 30 h 1154"/>
                    <a:gd name="T62" fmla="*/ 404 w 566"/>
                    <a:gd name="T63" fmla="*/ 21 h 1154"/>
                    <a:gd name="T64" fmla="*/ 422 w 566"/>
                    <a:gd name="T65" fmla="*/ 36 h 1154"/>
                    <a:gd name="T66" fmla="*/ 413 w 566"/>
                    <a:gd name="T67" fmla="*/ 154 h 1154"/>
                    <a:gd name="T68" fmla="*/ 407 w 566"/>
                    <a:gd name="T69" fmla="*/ 202 h 1154"/>
                    <a:gd name="T70" fmla="*/ 422 w 566"/>
                    <a:gd name="T71" fmla="*/ 299 h 1154"/>
                    <a:gd name="T72" fmla="*/ 472 w 566"/>
                    <a:gd name="T73" fmla="*/ 402 h 1154"/>
                    <a:gd name="T74" fmla="*/ 525 w 566"/>
                    <a:gd name="T75" fmla="*/ 520 h 1154"/>
                    <a:gd name="T76" fmla="*/ 566 w 566"/>
                    <a:gd name="T77" fmla="*/ 607 h 1154"/>
                    <a:gd name="T78" fmla="*/ 563 w 566"/>
                    <a:gd name="T79" fmla="*/ 652 h 1154"/>
                    <a:gd name="T80" fmla="*/ 488 w 566"/>
                    <a:gd name="T81" fmla="*/ 734 h 1154"/>
                    <a:gd name="T82" fmla="*/ 385 w 566"/>
                    <a:gd name="T83" fmla="*/ 836 h 1154"/>
                    <a:gd name="T84" fmla="*/ 301 w 566"/>
                    <a:gd name="T85" fmla="*/ 937 h 1154"/>
                    <a:gd name="T86" fmla="*/ 197 w 566"/>
                    <a:gd name="T87" fmla="*/ 1070 h 1154"/>
                    <a:gd name="T88" fmla="*/ 112 w 566"/>
                    <a:gd name="T89" fmla="*/ 1136 h 1154"/>
                    <a:gd name="T90" fmla="*/ 47 w 566"/>
                    <a:gd name="T91" fmla="*/ 1154 h 1154"/>
                    <a:gd name="T92" fmla="*/ 13 w 566"/>
                    <a:gd name="T93" fmla="*/ 1145 h 1154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566"/>
                    <a:gd name="T142" fmla="*/ 0 h 1154"/>
                    <a:gd name="T143" fmla="*/ 566 w 566"/>
                    <a:gd name="T144" fmla="*/ 1154 h 1154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566" h="1154">
                      <a:moveTo>
                        <a:pt x="13" y="1145"/>
                      </a:moveTo>
                      <a:lnTo>
                        <a:pt x="0" y="1088"/>
                      </a:lnTo>
                      <a:lnTo>
                        <a:pt x="31" y="1042"/>
                      </a:lnTo>
                      <a:lnTo>
                        <a:pt x="134" y="988"/>
                      </a:lnTo>
                      <a:lnTo>
                        <a:pt x="226" y="927"/>
                      </a:lnTo>
                      <a:lnTo>
                        <a:pt x="313" y="827"/>
                      </a:lnTo>
                      <a:lnTo>
                        <a:pt x="432" y="689"/>
                      </a:lnTo>
                      <a:lnTo>
                        <a:pt x="463" y="634"/>
                      </a:lnTo>
                      <a:lnTo>
                        <a:pt x="479" y="580"/>
                      </a:lnTo>
                      <a:lnTo>
                        <a:pt x="472" y="526"/>
                      </a:lnTo>
                      <a:lnTo>
                        <a:pt x="444" y="426"/>
                      </a:lnTo>
                      <a:lnTo>
                        <a:pt x="376" y="299"/>
                      </a:lnTo>
                      <a:lnTo>
                        <a:pt x="301" y="229"/>
                      </a:lnTo>
                      <a:lnTo>
                        <a:pt x="235" y="190"/>
                      </a:lnTo>
                      <a:lnTo>
                        <a:pt x="181" y="184"/>
                      </a:lnTo>
                      <a:lnTo>
                        <a:pt x="153" y="190"/>
                      </a:lnTo>
                      <a:lnTo>
                        <a:pt x="150" y="163"/>
                      </a:lnTo>
                      <a:lnTo>
                        <a:pt x="215" y="154"/>
                      </a:lnTo>
                      <a:lnTo>
                        <a:pt x="291" y="154"/>
                      </a:lnTo>
                      <a:lnTo>
                        <a:pt x="238" y="93"/>
                      </a:lnTo>
                      <a:lnTo>
                        <a:pt x="206" y="45"/>
                      </a:lnTo>
                      <a:lnTo>
                        <a:pt x="229" y="27"/>
                      </a:lnTo>
                      <a:lnTo>
                        <a:pt x="313" y="109"/>
                      </a:lnTo>
                      <a:lnTo>
                        <a:pt x="329" y="121"/>
                      </a:lnTo>
                      <a:lnTo>
                        <a:pt x="313" y="57"/>
                      </a:lnTo>
                      <a:lnTo>
                        <a:pt x="301" y="9"/>
                      </a:lnTo>
                      <a:lnTo>
                        <a:pt x="313" y="0"/>
                      </a:lnTo>
                      <a:lnTo>
                        <a:pt x="341" y="9"/>
                      </a:lnTo>
                      <a:lnTo>
                        <a:pt x="366" y="121"/>
                      </a:lnTo>
                      <a:lnTo>
                        <a:pt x="379" y="118"/>
                      </a:lnTo>
                      <a:lnTo>
                        <a:pt x="379" y="30"/>
                      </a:lnTo>
                      <a:lnTo>
                        <a:pt x="404" y="21"/>
                      </a:lnTo>
                      <a:lnTo>
                        <a:pt x="422" y="36"/>
                      </a:lnTo>
                      <a:lnTo>
                        <a:pt x="413" y="154"/>
                      </a:lnTo>
                      <a:lnTo>
                        <a:pt x="407" y="202"/>
                      </a:lnTo>
                      <a:lnTo>
                        <a:pt x="422" y="299"/>
                      </a:lnTo>
                      <a:lnTo>
                        <a:pt x="472" y="402"/>
                      </a:lnTo>
                      <a:lnTo>
                        <a:pt x="525" y="520"/>
                      </a:lnTo>
                      <a:lnTo>
                        <a:pt x="566" y="607"/>
                      </a:lnTo>
                      <a:lnTo>
                        <a:pt x="563" y="652"/>
                      </a:lnTo>
                      <a:lnTo>
                        <a:pt x="488" y="734"/>
                      </a:lnTo>
                      <a:lnTo>
                        <a:pt x="385" y="836"/>
                      </a:lnTo>
                      <a:lnTo>
                        <a:pt x="301" y="937"/>
                      </a:lnTo>
                      <a:lnTo>
                        <a:pt x="197" y="1070"/>
                      </a:lnTo>
                      <a:lnTo>
                        <a:pt x="112" y="1136"/>
                      </a:lnTo>
                      <a:lnTo>
                        <a:pt x="47" y="1154"/>
                      </a:lnTo>
                      <a:lnTo>
                        <a:pt x="13" y="1145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7" name="Freeform 25"/>
                <p:cNvSpPr>
                  <a:spLocks/>
                </p:cNvSpPr>
                <p:nvPr/>
              </p:nvSpPr>
              <p:spPr bwMode="auto">
                <a:xfrm>
                  <a:off x="2641" y="2564"/>
                  <a:ext cx="1037" cy="581"/>
                </a:xfrm>
                <a:custGeom>
                  <a:avLst/>
                  <a:gdLst>
                    <a:gd name="T0" fmla="*/ 210 w 1037"/>
                    <a:gd name="T1" fmla="*/ 468 h 581"/>
                    <a:gd name="T2" fmla="*/ 361 w 1037"/>
                    <a:gd name="T3" fmla="*/ 462 h 581"/>
                    <a:gd name="T4" fmla="*/ 498 w 1037"/>
                    <a:gd name="T5" fmla="*/ 444 h 581"/>
                    <a:gd name="T6" fmla="*/ 583 w 1037"/>
                    <a:gd name="T7" fmla="*/ 423 h 581"/>
                    <a:gd name="T8" fmla="*/ 705 w 1037"/>
                    <a:gd name="T9" fmla="*/ 354 h 581"/>
                    <a:gd name="T10" fmla="*/ 792 w 1037"/>
                    <a:gd name="T11" fmla="*/ 288 h 581"/>
                    <a:gd name="T12" fmla="*/ 906 w 1037"/>
                    <a:gd name="T13" fmla="*/ 207 h 581"/>
                    <a:gd name="T14" fmla="*/ 959 w 1037"/>
                    <a:gd name="T15" fmla="*/ 156 h 581"/>
                    <a:gd name="T16" fmla="*/ 1000 w 1037"/>
                    <a:gd name="T17" fmla="*/ 120 h 581"/>
                    <a:gd name="T18" fmla="*/ 1037 w 1037"/>
                    <a:gd name="T19" fmla="*/ 81 h 581"/>
                    <a:gd name="T20" fmla="*/ 1037 w 1037"/>
                    <a:gd name="T21" fmla="*/ 39 h 581"/>
                    <a:gd name="T22" fmla="*/ 996 w 1037"/>
                    <a:gd name="T23" fmla="*/ 0 h 581"/>
                    <a:gd name="T24" fmla="*/ 971 w 1037"/>
                    <a:gd name="T25" fmla="*/ 9 h 581"/>
                    <a:gd name="T26" fmla="*/ 903 w 1037"/>
                    <a:gd name="T27" fmla="*/ 90 h 581"/>
                    <a:gd name="T28" fmla="*/ 828 w 1037"/>
                    <a:gd name="T29" fmla="*/ 183 h 581"/>
                    <a:gd name="T30" fmla="*/ 752 w 1037"/>
                    <a:gd name="T31" fmla="*/ 270 h 581"/>
                    <a:gd name="T32" fmla="*/ 642 w 1037"/>
                    <a:gd name="T33" fmla="*/ 342 h 581"/>
                    <a:gd name="T34" fmla="*/ 548 w 1037"/>
                    <a:gd name="T35" fmla="*/ 390 h 581"/>
                    <a:gd name="T36" fmla="*/ 445 w 1037"/>
                    <a:gd name="T37" fmla="*/ 414 h 581"/>
                    <a:gd name="T38" fmla="*/ 301 w 1037"/>
                    <a:gd name="T39" fmla="*/ 417 h 581"/>
                    <a:gd name="T40" fmla="*/ 216 w 1037"/>
                    <a:gd name="T41" fmla="*/ 417 h 581"/>
                    <a:gd name="T42" fmla="*/ 144 w 1037"/>
                    <a:gd name="T43" fmla="*/ 363 h 581"/>
                    <a:gd name="T44" fmla="*/ 125 w 1037"/>
                    <a:gd name="T45" fmla="*/ 327 h 581"/>
                    <a:gd name="T46" fmla="*/ 94 w 1037"/>
                    <a:gd name="T47" fmla="*/ 327 h 581"/>
                    <a:gd name="T48" fmla="*/ 116 w 1037"/>
                    <a:gd name="T49" fmla="*/ 372 h 581"/>
                    <a:gd name="T50" fmla="*/ 150 w 1037"/>
                    <a:gd name="T51" fmla="*/ 414 h 581"/>
                    <a:gd name="T52" fmla="*/ 66 w 1037"/>
                    <a:gd name="T53" fmla="*/ 396 h 581"/>
                    <a:gd name="T54" fmla="*/ 3 w 1037"/>
                    <a:gd name="T55" fmla="*/ 387 h 581"/>
                    <a:gd name="T56" fmla="*/ 3 w 1037"/>
                    <a:gd name="T57" fmla="*/ 405 h 581"/>
                    <a:gd name="T58" fmla="*/ 59 w 1037"/>
                    <a:gd name="T59" fmla="*/ 417 h 581"/>
                    <a:gd name="T60" fmla="*/ 97 w 1037"/>
                    <a:gd name="T61" fmla="*/ 441 h 581"/>
                    <a:gd name="T62" fmla="*/ 131 w 1037"/>
                    <a:gd name="T63" fmla="*/ 444 h 581"/>
                    <a:gd name="T64" fmla="*/ 78 w 1037"/>
                    <a:gd name="T65" fmla="*/ 462 h 581"/>
                    <a:gd name="T66" fmla="*/ 0 w 1037"/>
                    <a:gd name="T67" fmla="*/ 481 h 581"/>
                    <a:gd name="T68" fmla="*/ 3 w 1037"/>
                    <a:gd name="T69" fmla="*/ 499 h 581"/>
                    <a:gd name="T70" fmla="*/ 28 w 1037"/>
                    <a:gd name="T71" fmla="*/ 505 h 581"/>
                    <a:gd name="T72" fmla="*/ 103 w 1037"/>
                    <a:gd name="T73" fmla="*/ 481 h 581"/>
                    <a:gd name="T74" fmla="*/ 150 w 1037"/>
                    <a:gd name="T75" fmla="*/ 477 h 581"/>
                    <a:gd name="T76" fmla="*/ 122 w 1037"/>
                    <a:gd name="T77" fmla="*/ 505 h 581"/>
                    <a:gd name="T78" fmla="*/ 78 w 1037"/>
                    <a:gd name="T79" fmla="*/ 550 h 581"/>
                    <a:gd name="T80" fmla="*/ 59 w 1037"/>
                    <a:gd name="T81" fmla="*/ 562 h 581"/>
                    <a:gd name="T82" fmla="*/ 75 w 1037"/>
                    <a:gd name="T83" fmla="*/ 581 h 581"/>
                    <a:gd name="T84" fmla="*/ 113 w 1037"/>
                    <a:gd name="T85" fmla="*/ 559 h 581"/>
                    <a:gd name="T86" fmla="*/ 163 w 1037"/>
                    <a:gd name="T87" fmla="*/ 514 h 581"/>
                    <a:gd name="T88" fmla="*/ 210 w 1037"/>
                    <a:gd name="T89" fmla="*/ 468 h 581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1037"/>
                    <a:gd name="T136" fmla="*/ 0 h 581"/>
                    <a:gd name="T137" fmla="*/ 1037 w 1037"/>
                    <a:gd name="T138" fmla="*/ 581 h 581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1037" h="581">
                      <a:moveTo>
                        <a:pt x="210" y="468"/>
                      </a:moveTo>
                      <a:lnTo>
                        <a:pt x="361" y="462"/>
                      </a:lnTo>
                      <a:lnTo>
                        <a:pt x="498" y="444"/>
                      </a:lnTo>
                      <a:lnTo>
                        <a:pt x="583" y="423"/>
                      </a:lnTo>
                      <a:lnTo>
                        <a:pt x="705" y="354"/>
                      </a:lnTo>
                      <a:lnTo>
                        <a:pt x="792" y="288"/>
                      </a:lnTo>
                      <a:lnTo>
                        <a:pt x="906" y="207"/>
                      </a:lnTo>
                      <a:lnTo>
                        <a:pt x="959" y="156"/>
                      </a:lnTo>
                      <a:lnTo>
                        <a:pt x="1000" y="120"/>
                      </a:lnTo>
                      <a:lnTo>
                        <a:pt x="1037" y="81"/>
                      </a:lnTo>
                      <a:lnTo>
                        <a:pt x="1037" y="39"/>
                      </a:lnTo>
                      <a:lnTo>
                        <a:pt x="996" y="0"/>
                      </a:lnTo>
                      <a:lnTo>
                        <a:pt x="971" y="9"/>
                      </a:lnTo>
                      <a:lnTo>
                        <a:pt x="903" y="90"/>
                      </a:lnTo>
                      <a:lnTo>
                        <a:pt x="828" y="183"/>
                      </a:lnTo>
                      <a:lnTo>
                        <a:pt x="752" y="270"/>
                      </a:lnTo>
                      <a:lnTo>
                        <a:pt x="642" y="342"/>
                      </a:lnTo>
                      <a:lnTo>
                        <a:pt x="548" y="390"/>
                      </a:lnTo>
                      <a:lnTo>
                        <a:pt x="445" y="414"/>
                      </a:lnTo>
                      <a:lnTo>
                        <a:pt x="301" y="417"/>
                      </a:lnTo>
                      <a:lnTo>
                        <a:pt x="216" y="417"/>
                      </a:lnTo>
                      <a:lnTo>
                        <a:pt x="144" y="363"/>
                      </a:lnTo>
                      <a:lnTo>
                        <a:pt x="125" y="327"/>
                      </a:lnTo>
                      <a:lnTo>
                        <a:pt x="94" y="327"/>
                      </a:lnTo>
                      <a:lnTo>
                        <a:pt x="116" y="372"/>
                      </a:lnTo>
                      <a:lnTo>
                        <a:pt x="150" y="414"/>
                      </a:lnTo>
                      <a:lnTo>
                        <a:pt x="66" y="396"/>
                      </a:lnTo>
                      <a:lnTo>
                        <a:pt x="3" y="387"/>
                      </a:lnTo>
                      <a:lnTo>
                        <a:pt x="3" y="405"/>
                      </a:lnTo>
                      <a:lnTo>
                        <a:pt x="59" y="417"/>
                      </a:lnTo>
                      <a:lnTo>
                        <a:pt x="97" y="441"/>
                      </a:lnTo>
                      <a:lnTo>
                        <a:pt x="131" y="444"/>
                      </a:lnTo>
                      <a:lnTo>
                        <a:pt x="78" y="462"/>
                      </a:lnTo>
                      <a:lnTo>
                        <a:pt x="0" y="481"/>
                      </a:lnTo>
                      <a:lnTo>
                        <a:pt x="3" y="499"/>
                      </a:lnTo>
                      <a:lnTo>
                        <a:pt x="28" y="505"/>
                      </a:lnTo>
                      <a:lnTo>
                        <a:pt x="103" y="481"/>
                      </a:lnTo>
                      <a:lnTo>
                        <a:pt x="150" y="477"/>
                      </a:lnTo>
                      <a:lnTo>
                        <a:pt x="122" y="505"/>
                      </a:lnTo>
                      <a:lnTo>
                        <a:pt x="78" y="550"/>
                      </a:lnTo>
                      <a:lnTo>
                        <a:pt x="59" y="562"/>
                      </a:lnTo>
                      <a:lnTo>
                        <a:pt x="75" y="581"/>
                      </a:lnTo>
                      <a:lnTo>
                        <a:pt x="113" y="559"/>
                      </a:lnTo>
                      <a:lnTo>
                        <a:pt x="163" y="514"/>
                      </a:lnTo>
                      <a:lnTo>
                        <a:pt x="210" y="46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8" name="Freeform 26"/>
                <p:cNvSpPr>
                  <a:spLocks/>
                </p:cNvSpPr>
                <p:nvPr/>
              </p:nvSpPr>
              <p:spPr bwMode="auto">
                <a:xfrm>
                  <a:off x="3596" y="2504"/>
                  <a:ext cx="608" cy="800"/>
                </a:xfrm>
                <a:custGeom>
                  <a:avLst/>
                  <a:gdLst>
                    <a:gd name="T0" fmla="*/ 38 w 608"/>
                    <a:gd name="T1" fmla="*/ 90 h 800"/>
                    <a:gd name="T2" fmla="*/ 63 w 608"/>
                    <a:gd name="T3" fmla="*/ 27 h 800"/>
                    <a:gd name="T4" fmla="*/ 104 w 608"/>
                    <a:gd name="T5" fmla="*/ 0 h 800"/>
                    <a:gd name="T6" fmla="*/ 141 w 608"/>
                    <a:gd name="T7" fmla="*/ 0 h 800"/>
                    <a:gd name="T8" fmla="*/ 179 w 608"/>
                    <a:gd name="T9" fmla="*/ 18 h 800"/>
                    <a:gd name="T10" fmla="*/ 216 w 608"/>
                    <a:gd name="T11" fmla="*/ 54 h 800"/>
                    <a:gd name="T12" fmla="*/ 235 w 608"/>
                    <a:gd name="T13" fmla="*/ 117 h 800"/>
                    <a:gd name="T14" fmla="*/ 245 w 608"/>
                    <a:gd name="T15" fmla="*/ 180 h 800"/>
                    <a:gd name="T16" fmla="*/ 263 w 608"/>
                    <a:gd name="T17" fmla="*/ 243 h 800"/>
                    <a:gd name="T18" fmla="*/ 298 w 608"/>
                    <a:gd name="T19" fmla="*/ 312 h 800"/>
                    <a:gd name="T20" fmla="*/ 357 w 608"/>
                    <a:gd name="T21" fmla="*/ 384 h 800"/>
                    <a:gd name="T22" fmla="*/ 415 w 608"/>
                    <a:gd name="T23" fmla="*/ 432 h 800"/>
                    <a:gd name="T24" fmla="*/ 499 w 608"/>
                    <a:gd name="T25" fmla="*/ 468 h 800"/>
                    <a:gd name="T26" fmla="*/ 571 w 608"/>
                    <a:gd name="T27" fmla="*/ 522 h 800"/>
                    <a:gd name="T28" fmla="*/ 608 w 608"/>
                    <a:gd name="T29" fmla="*/ 577 h 800"/>
                    <a:gd name="T30" fmla="*/ 602 w 608"/>
                    <a:gd name="T31" fmla="*/ 622 h 800"/>
                    <a:gd name="T32" fmla="*/ 593 w 608"/>
                    <a:gd name="T33" fmla="*/ 676 h 800"/>
                    <a:gd name="T34" fmla="*/ 565 w 608"/>
                    <a:gd name="T35" fmla="*/ 712 h 800"/>
                    <a:gd name="T36" fmla="*/ 518 w 608"/>
                    <a:gd name="T37" fmla="*/ 757 h 800"/>
                    <a:gd name="T38" fmla="*/ 449 w 608"/>
                    <a:gd name="T39" fmla="*/ 790 h 800"/>
                    <a:gd name="T40" fmla="*/ 396 w 608"/>
                    <a:gd name="T41" fmla="*/ 800 h 800"/>
                    <a:gd name="T42" fmla="*/ 320 w 608"/>
                    <a:gd name="T43" fmla="*/ 784 h 800"/>
                    <a:gd name="T44" fmla="*/ 251 w 608"/>
                    <a:gd name="T45" fmla="*/ 748 h 800"/>
                    <a:gd name="T46" fmla="*/ 179 w 608"/>
                    <a:gd name="T47" fmla="*/ 694 h 800"/>
                    <a:gd name="T48" fmla="*/ 129 w 608"/>
                    <a:gd name="T49" fmla="*/ 631 h 800"/>
                    <a:gd name="T50" fmla="*/ 82 w 608"/>
                    <a:gd name="T51" fmla="*/ 550 h 800"/>
                    <a:gd name="T52" fmla="*/ 44 w 608"/>
                    <a:gd name="T53" fmla="*/ 456 h 800"/>
                    <a:gd name="T54" fmla="*/ 19 w 608"/>
                    <a:gd name="T55" fmla="*/ 375 h 800"/>
                    <a:gd name="T56" fmla="*/ 7 w 608"/>
                    <a:gd name="T57" fmla="*/ 297 h 800"/>
                    <a:gd name="T58" fmla="*/ 0 w 608"/>
                    <a:gd name="T59" fmla="*/ 189 h 800"/>
                    <a:gd name="T60" fmla="*/ 19 w 608"/>
                    <a:gd name="T61" fmla="*/ 117 h 800"/>
                    <a:gd name="T62" fmla="*/ 38 w 608"/>
                    <a:gd name="T63" fmla="*/ 90 h 800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w 608"/>
                    <a:gd name="T97" fmla="*/ 0 h 800"/>
                    <a:gd name="T98" fmla="*/ 608 w 608"/>
                    <a:gd name="T99" fmla="*/ 800 h 800"/>
                  </a:gdLst>
                  <a:ahLst/>
                  <a:cxnLst>
                    <a:cxn ang="T64">
                      <a:pos x="T0" y="T1"/>
                    </a:cxn>
                    <a:cxn ang="T65">
                      <a:pos x="T2" y="T3"/>
                    </a:cxn>
                    <a:cxn ang="T66">
                      <a:pos x="T4" y="T5"/>
                    </a:cxn>
                    <a:cxn ang="T67">
                      <a:pos x="T6" y="T7"/>
                    </a:cxn>
                    <a:cxn ang="T68">
                      <a:pos x="T8" y="T9"/>
                    </a:cxn>
                    <a:cxn ang="T69">
                      <a:pos x="T10" y="T11"/>
                    </a:cxn>
                    <a:cxn ang="T70">
                      <a:pos x="T12" y="T13"/>
                    </a:cxn>
                    <a:cxn ang="T71">
                      <a:pos x="T14" y="T15"/>
                    </a:cxn>
                    <a:cxn ang="T72">
                      <a:pos x="T16" y="T17"/>
                    </a:cxn>
                    <a:cxn ang="T73">
                      <a:pos x="T18" y="T19"/>
                    </a:cxn>
                    <a:cxn ang="T74">
                      <a:pos x="T20" y="T21"/>
                    </a:cxn>
                    <a:cxn ang="T75">
                      <a:pos x="T22" y="T23"/>
                    </a:cxn>
                    <a:cxn ang="T76">
                      <a:pos x="T24" y="T25"/>
                    </a:cxn>
                    <a:cxn ang="T77">
                      <a:pos x="T26" y="T27"/>
                    </a:cxn>
                    <a:cxn ang="T78">
                      <a:pos x="T28" y="T29"/>
                    </a:cxn>
                    <a:cxn ang="T79">
                      <a:pos x="T30" y="T31"/>
                    </a:cxn>
                    <a:cxn ang="T80">
                      <a:pos x="T32" y="T33"/>
                    </a:cxn>
                    <a:cxn ang="T81">
                      <a:pos x="T34" y="T35"/>
                    </a:cxn>
                    <a:cxn ang="T82">
                      <a:pos x="T36" y="T37"/>
                    </a:cxn>
                    <a:cxn ang="T83">
                      <a:pos x="T38" y="T39"/>
                    </a:cxn>
                    <a:cxn ang="T84">
                      <a:pos x="T40" y="T41"/>
                    </a:cxn>
                    <a:cxn ang="T85">
                      <a:pos x="T42" y="T43"/>
                    </a:cxn>
                    <a:cxn ang="T86">
                      <a:pos x="T44" y="T45"/>
                    </a:cxn>
                    <a:cxn ang="T87">
                      <a:pos x="T46" y="T47"/>
                    </a:cxn>
                    <a:cxn ang="T88">
                      <a:pos x="T48" y="T49"/>
                    </a:cxn>
                    <a:cxn ang="T89">
                      <a:pos x="T50" y="T51"/>
                    </a:cxn>
                    <a:cxn ang="T90">
                      <a:pos x="T52" y="T53"/>
                    </a:cxn>
                    <a:cxn ang="T91">
                      <a:pos x="T54" y="T55"/>
                    </a:cxn>
                    <a:cxn ang="T92">
                      <a:pos x="T56" y="T57"/>
                    </a:cxn>
                    <a:cxn ang="T93">
                      <a:pos x="T58" y="T59"/>
                    </a:cxn>
                    <a:cxn ang="T94">
                      <a:pos x="T60" y="T61"/>
                    </a:cxn>
                    <a:cxn ang="T95">
                      <a:pos x="T62" y="T63"/>
                    </a:cxn>
                  </a:cxnLst>
                  <a:rect l="T96" t="T97" r="T98" b="T99"/>
                  <a:pathLst>
                    <a:path w="608" h="800">
                      <a:moveTo>
                        <a:pt x="38" y="90"/>
                      </a:moveTo>
                      <a:lnTo>
                        <a:pt x="63" y="27"/>
                      </a:lnTo>
                      <a:lnTo>
                        <a:pt x="104" y="0"/>
                      </a:lnTo>
                      <a:lnTo>
                        <a:pt x="141" y="0"/>
                      </a:lnTo>
                      <a:lnTo>
                        <a:pt x="179" y="18"/>
                      </a:lnTo>
                      <a:lnTo>
                        <a:pt x="216" y="54"/>
                      </a:lnTo>
                      <a:lnTo>
                        <a:pt x="235" y="117"/>
                      </a:lnTo>
                      <a:lnTo>
                        <a:pt x="245" y="180"/>
                      </a:lnTo>
                      <a:lnTo>
                        <a:pt x="263" y="243"/>
                      </a:lnTo>
                      <a:lnTo>
                        <a:pt x="298" y="312"/>
                      </a:lnTo>
                      <a:lnTo>
                        <a:pt x="357" y="384"/>
                      </a:lnTo>
                      <a:lnTo>
                        <a:pt x="415" y="432"/>
                      </a:lnTo>
                      <a:lnTo>
                        <a:pt x="499" y="468"/>
                      </a:lnTo>
                      <a:lnTo>
                        <a:pt x="571" y="522"/>
                      </a:lnTo>
                      <a:lnTo>
                        <a:pt x="608" y="577"/>
                      </a:lnTo>
                      <a:lnTo>
                        <a:pt x="602" y="622"/>
                      </a:lnTo>
                      <a:lnTo>
                        <a:pt x="593" y="676"/>
                      </a:lnTo>
                      <a:lnTo>
                        <a:pt x="565" y="712"/>
                      </a:lnTo>
                      <a:lnTo>
                        <a:pt x="518" y="757"/>
                      </a:lnTo>
                      <a:lnTo>
                        <a:pt x="449" y="790"/>
                      </a:lnTo>
                      <a:lnTo>
                        <a:pt x="396" y="800"/>
                      </a:lnTo>
                      <a:lnTo>
                        <a:pt x="320" y="784"/>
                      </a:lnTo>
                      <a:lnTo>
                        <a:pt x="251" y="748"/>
                      </a:lnTo>
                      <a:lnTo>
                        <a:pt x="179" y="694"/>
                      </a:lnTo>
                      <a:lnTo>
                        <a:pt x="129" y="631"/>
                      </a:lnTo>
                      <a:lnTo>
                        <a:pt x="82" y="550"/>
                      </a:lnTo>
                      <a:lnTo>
                        <a:pt x="44" y="456"/>
                      </a:lnTo>
                      <a:lnTo>
                        <a:pt x="19" y="375"/>
                      </a:lnTo>
                      <a:lnTo>
                        <a:pt x="7" y="297"/>
                      </a:lnTo>
                      <a:lnTo>
                        <a:pt x="0" y="189"/>
                      </a:lnTo>
                      <a:lnTo>
                        <a:pt x="19" y="117"/>
                      </a:lnTo>
                      <a:lnTo>
                        <a:pt x="38" y="9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9" name="Freeform 27"/>
                <p:cNvSpPr>
                  <a:spLocks/>
                </p:cNvSpPr>
                <p:nvPr/>
              </p:nvSpPr>
              <p:spPr bwMode="auto">
                <a:xfrm>
                  <a:off x="4094" y="2846"/>
                  <a:ext cx="1043" cy="726"/>
                </a:xfrm>
                <a:custGeom>
                  <a:avLst/>
                  <a:gdLst>
                    <a:gd name="T0" fmla="*/ 116 w 1043"/>
                    <a:gd name="T1" fmla="*/ 230 h 726"/>
                    <a:gd name="T2" fmla="*/ 216 w 1043"/>
                    <a:gd name="T3" fmla="*/ 147 h 726"/>
                    <a:gd name="T4" fmla="*/ 338 w 1043"/>
                    <a:gd name="T5" fmla="*/ 72 h 726"/>
                    <a:gd name="T6" fmla="*/ 417 w 1043"/>
                    <a:gd name="T7" fmla="*/ 27 h 726"/>
                    <a:gd name="T8" fmla="*/ 479 w 1043"/>
                    <a:gd name="T9" fmla="*/ 12 h 726"/>
                    <a:gd name="T10" fmla="*/ 529 w 1043"/>
                    <a:gd name="T11" fmla="*/ 0 h 726"/>
                    <a:gd name="T12" fmla="*/ 573 w 1043"/>
                    <a:gd name="T13" fmla="*/ 18 h 726"/>
                    <a:gd name="T14" fmla="*/ 601 w 1043"/>
                    <a:gd name="T15" fmla="*/ 75 h 726"/>
                    <a:gd name="T16" fmla="*/ 620 w 1043"/>
                    <a:gd name="T17" fmla="*/ 230 h 726"/>
                    <a:gd name="T18" fmla="*/ 620 w 1043"/>
                    <a:gd name="T19" fmla="*/ 416 h 726"/>
                    <a:gd name="T20" fmla="*/ 620 w 1043"/>
                    <a:gd name="T21" fmla="*/ 536 h 726"/>
                    <a:gd name="T22" fmla="*/ 642 w 1043"/>
                    <a:gd name="T23" fmla="*/ 609 h 726"/>
                    <a:gd name="T24" fmla="*/ 686 w 1043"/>
                    <a:gd name="T25" fmla="*/ 597 h 726"/>
                    <a:gd name="T26" fmla="*/ 717 w 1043"/>
                    <a:gd name="T27" fmla="*/ 552 h 726"/>
                    <a:gd name="T28" fmla="*/ 779 w 1043"/>
                    <a:gd name="T29" fmla="*/ 500 h 726"/>
                    <a:gd name="T30" fmla="*/ 876 w 1043"/>
                    <a:gd name="T31" fmla="*/ 470 h 726"/>
                    <a:gd name="T32" fmla="*/ 943 w 1043"/>
                    <a:gd name="T33" fmla="*/ 470 h 726"/>
                    <a:gd name="T34" fmla="*/ 1043 w 1043"/>
                    <a:gd name="T35" fmla="*/ 488 h 726"/>
                    <a:gd name="T36" fmla="*/ 1037 w 1043"/>
                    <a:gd name="T37" fmla="*/ 524 h 726"/>
                    <a:gd name="T38" fmla="*/ 1015 w 1043"/>
                    <a:gd name="T39" fmla="*/ 555 h 726"/>
                    <a:gd name="T40" fmla="*/ 981 w 1043"/>
                    <a:gd name="T41" fmla="*/ 561 h 726"/>
                    <a:gd name="T42" fmla="*/ 943 w 1043"/>
                    <a:gd name="T43" fmla="*/ 542 h 726"/>
                    <a:gd name="T44" fmla="*/ 886 w 1043"/>
                    <a:gd name="T45" fmla="*/ 518 h 726"/>
                    <a:gd name="T46" fmla="*/ 829 w 1043"/>
                    <a:gd name="T47" fmla="*/ 518 h 726"/>
                    <a:gd name="T48" fmla="*/ 754 w 1043"/>
                    <a:gd name="T49" fmla="*/ 564 h 726"/>
                    <a:gd name="T50" fmla="*/ 708 w 1043"/>
                    <a:gd name="T51" fmla="*/ 633 h 726"/>
                    <a:gd name="T52" fmla="*/ 698 w 1043"/>
                    <a:gd name="T53" fmla="*/ 690 h 726"/>
                    <a:gd name="T54" fmla="*/ 679 w 1043"/>
                    <a:gd name="T55" fmla="*/ 726 h 726"/>
                    <a:gd name="T56" fmla="*/ 604 w 1043"/>
                    <a:gd name="T57" fmla="*/ 723 h 726"/>
                    <a:gd name="T58" fmla="*/ 601 w 1043"/>
                    <a:gd name="T59" fmla="*/ 669 h 726"/>
                    <a:gd name="T60" fmla="*/ 576 w 1043"/>
                    <a:gd name="T61" fmla="*/ 591 h 726"/>
                    <a:gd name="T62" fmla="*/ 567 w 1043"/>
                    <a:gd name="T63" fmla="*/ 509 h 726"/>
                    <a:gd name="T64" fmla="*/ 573 w 1043"/>
                    <a:gd name="T65" fmla="*/ 401 h 726"/>
                    <a:gd name="T66" fmla="*/ 564 w 1043"/>
                    <a:gd name="T67" fmla="*/ 248 h 726"/>
                    <a:gd name="T68" fmla="*/ 558 w 1043"/>
                    <a:gd name="T69" fmla="*/ 147 h 726"/>
                    <a:gd name="T70" fmla="*/ 539 w 1043"/>
                    <a:gd name="T71" fmla="*/ 111 h 726"/>
                    <a:gd name="T72" fmla="*/ 501 w 1043"/>
                    <a:gd name="T73" fmla="*/ 75 h 726"/>
                    <a:gd name="T74" fmla="*/ 461 w 1043"/>
                    <a:gd name="T75" fmla="*/ 75 h 726"/>
                    <a:gd name="T76" fmla="*/ 403 w 1043"/>
                    <a:gd name="T77" fmla="*/ 111 h 726"/>
                    <a:gd name="T78" fmla="*/ 328 w 1043"/>
                    <a:gd name="T79" fmla="*/ 181 h 726"/>
                    <a:gd name="T80" fmla="*/ 235 w 1043"/>
                    <a:gd name="T81" fmla="*/ 272 h 726"/>
                    <a:gd name="T82" fmla="*/ 141 w 1043"/>
                    <a:gd name="T83" fmla="*/ 356 h 726"/>
                    <a:gd name="T84" fmla="*/ 94 w 1043"/>
                    <a:gd name="T85" fmla="*/ 383 h 726"/>
                    <a:gd name="T86" fmla="*/ 38 w 1043"/>
                    <a:gd name="T87" fmla="*/ 383 h 726"/>
                    <a:gd name="T88" fmla="*/ 0 w 1043"/>
                    <a:gd name="T89" fmla="*/ 344 h 726"/>
                    <a:gd name="T90" fmla="*/ 3 w 1043"/>
                    <a:gd name="T91" fmla="*/ 281 h 726"/>
                    <a:gd name="T92" fmla="*/ 41 w 1043"/>
                    <a:gd name="T93" fmla="*/ 248 h 726"/>
                    <a:gd name="T94" fmla="*/ 84 w 1043"/>
                    <a:gd name="T95" fmla="*/ 239 h 726"/>
                    <a:gd name="T96" fmla="*/ 116 w 1043"/>
                    <a:gd name="T97" fmla="*/ 230 h 72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w 1043"/>
                    <a:gd name="T148" fmla="*/ 0 h 726"/>
                    <a:gd name="T149" fmla="*/ 1043 w 1043"/>
                    <a:gd name="T150" fmla="*/ 726 h 726"/>
                  </a:gdLst>
                  <a:ahLst/>
                  <a:cxnLst>
                    <a:cxn ang="T98">
                      <a:pos x="T0" y="T1"/>
                    </a:cxn>
                    <a:cxn ang="T99">
                      <a:pos x="T2" y="T3"/>
                    </a:cxn>
                    <a:cxn ang="T100">
                      <a:pos x="T4" y="T5"/>
                    </a:cxn>
                    <a:cxn ang="T101">
                      <a:pos x="T6" y="T7"/>
                    </a:cxn>
                    <a:cxn ang="T102">
                      <a:pos x="T8" y="T9"/>
                    </a:cxn>
                    <a:cxn ang="T103">
                      <a:pos x="T10" y="T11"/>
                    </a:cxn>
                    <a:cxn ang="T104">
                      <a:pos x="T12" y="T13"/>
                    </a:cxn>
                    <a:cxn ang="T105">
                      <a:pos x="T14" y="T15"/>
                    </a:cxn>
                    <a:cxn ang="T106">
                      <a:pos x="T16" y="T17"/>
                    </a:cxn>
                    <a:cxn ang="T107">
                      <a:pos x="T18" y="T19"/>
                    </a:cxn>
                    <a:cxn ang="T108">
                      <a:pos x="T20" y="T21"/>
                    </a:cxn>
                    <a:cxn ang="T109">
                      <a:pos x="T22" y="T23"/>
                    </a:cxn>
                    <a:cxn ang="T110">
                      <a:pos x="T24" y="T25"/>
                    </a:cxn>
                    <a:cxn ang="T111">
                      <a:pos x="T26" y="T27"/>
                    </a:cxn>
                    <a:cxn ang="T112">
                      <a:pos x="T28" y="T29"/>
                    </a:cxn>
                    <a:cxn ang="T113">
                      <a:pos x="T30" y="T31"/>
                    </a:cxn>
                    <a:cxn ang="T114">
                      <a:pos x="T32" y="T33"/>
                    </a:cxn>
                    <a:cxn ang="T115">
                      <a:pos x="T34" y="T35"/>
                    </a:cxn>
                    <a:cxn ang="T116">
                      <a:pos x="T36" y="T37"/>
                    </a:cxn>
                    <a:cxn ang="T117">
                      <a:pos x="T38" y="T39"/>
                    </a:cxn>
                    <a:cxn ang="T118">
                      <a:pos x="T40" y="T41"/>
                    </a:cxn>
                    <a:cxn ang="T119">
                      <a:pos x="T42" y="T43"/>
                    </a:cxn>
                    <a:cxn ang="T120">
                      <a:pos x="T44" y="T45"/>
                    </a:cxn>
                    <a:cxn ang="T121">
                      <a:pos x="T46" y="T47"/>
                    </a:cxn>
                    <a:cxn ang="T122">
                      <a:pos x="T48" y="T49"/>
                    </a:cxn>
                    <a:cxn ang="T123">
                      <a:pos x="T50" y="T51"/>
                    </a:cxn>
                    <a:cxn ang="T124">
                      <a:pos x="T52" y="T53"/>
                    </a:cxn>
                    <a:cxn ang="T125">
                      <a:pos x="T54" y="T55"/>
                    </a:cxn>
                    <a:cxn ang="T126">
                      <a:pos x="T56" y="T57"/>
                    </a:cxn>
                    <a:cxn ang="T127">
                      <a:pos x="T58" y="T59"/>
                    </a:cxn>
                    <a:cxn ang="T128">
                      <a:pos x="T60" y="T61"/>
                    </a:cxn>
                    <a:cxn ang="T129">
                      <a:pos x="T62" y="T63"/>
                    </a:cxn>
                    <a:cxn ang="T130">
                      <a:pos x="T64" y="T65"/>
                    </a:cxn>
                    <a:cxn ang="T131">
                      <a:pos x="T66" y="T67"/>
                    </a:cxn>
                    <a:cxn ang="T132">
                      <a:pos x="T68" y="T69"/>
                    </a:cxn>
                    <a:cxn ang="T133">
                      <a:pos x="T70" y="T71"/>
                    </a:cxn>
                    <a:cxn ang="T134">
                      <a:pos x="T72" y="T73"/>
                    </a:cxn>
                    <a:cxn ang="T135">
                      <a:pos x="T74" y="T75"/>
                    </a:cxn>
                    <a:cxn ang="T136">
                      <a:pos x="T76" y="T77"/>
                    </a:cxn>
                    <a:cxn ang="T137">
                      <a:pos x="T78" y="T79"/>
                    </a:cxn>
                    <a:cxn ang="T138">
                      <a:pos x="T80" y="T81"/>
                    </a:cxn>
                    <a:cxn ang="T139">
                      <a:pos x="T82" y="T83"/>
                    </a:cxn>
                    <a:cxn ang="T140">
                      <a:pos x="T84" y="T85"/>
                    </a:cxn>
                    <a:cxn ang="T141">
                      <a:pos x="T86" y="T87"/>
                    </a:cxn>
                    <a:cxn ang="T142">
                      <a:pos x="T88" y="T89"/>
                    </a:cxn>
                    <a:cxn ang="T143">
                      <a:pos x="T90" y="T91"/>
                    </a:cxn>
                    <a:cxn ang="T144">
                      <a:pos x="T92" y="T93"/>
                    </a:cxn>
                    <a:cxn ang="T145">
                      <a:pos x="T94" y="T95"/>
                    </a:cxn>
                    <a:cxn ang="T146">
                      <a:pos x="T96" y="T97"/>
                    </a:cxn>
                  </a:cxnLst>
                  <a:rect l="T147" t="T148" r="T149" b="T150"/>
                  <a:pathLst>
                    <a:path w="1043" h="726">
                      <a:moveTo>
                        <a:pt x="116" y="230"/>
                      </a:moveTo>
                      <a:lnTo>
                        <a:pt x="216" y="147"/>
                      </a:lnTo>
                      <a:lnTo>
                        <a:pt x="338" y="72"/>
                      </a:lnTo>
                      <a:lnTo>
                        <a:pt x="417" y="27"/>
                      </a:lnTo>
                      <a:lnTo>
                        <a:pt x="479" y="12"/>
                      </a:lnTo>
                      <a:lnTo>
                        <a:pt x="529" y="0"/>
                      </a:lnTo>
                      <a:lnTo>
                        <a:pt x="573" y="18"/>
                      </a:lnTo>
                      <a:lnTo>
                        <a:pt x="601" y="75"/>
                      </a:lnTo>
                      <a:lnTo>
                        <a:pt x="620" y="230"/>
                      </a:lnTo>
                      <a:lnTo>
                        <a:pt x="620" y="416"/>
                      </a:lnTo>
                      <a:lnTo>
                        <a:pt x="620" y="536"/>
                      </a:lnTo>
                      <a:lnTo>
                        <a:pt x="642" y="609"/>
                      </a:lnTo>
                      <a:lnTo>
                        <a:pt x="686" y="597"/>
                      </a:lnTo>
                      <a:lnTo>
                        <a:pt x="717" y="552"/>
                      </a:lnTo>
                      <a:lnTo>
                        <a:pt x="779" y="500"/>
                      </a:lnTo>
                      <a:lnTo>
                        <a:pt x="876" y="470"/>
                      </a:lnTo>
                      <a:lnTo>
                        <a:pt x="943" y="470"/>
                      </a:lnTo>
                      <a:lnTo>
                        <a:pt x="1043" y="488"/>
                      </a:lnTo>
                      <a:lnTo>
                        <a:pt x="1037" y="524"/>
                      </a:lnTo>
                      <a:lnTo>
                        <a:pt x="1015" y="555"/>
                      </a:lnTo>
                      <a:lnTo>
                        <a:pt x="981" y="561"/>
                      </a:lnTo>
                      <a:lnTo>
                        <a:pt x="943" y="542"/>
                      </a:lnTo>
                      <a:lnTo>
                        <a:pt x="886" y="518"/>
                      </a:lnTo>
                      <a:lnTo>
                        <a:pt x="829" y="518"/>
                      </a:lnTo>
                      <a:lnTo>
                        <a:pt x="754" y="564"/>
                      </a:lnTo>
                      <a:lnTo>
                        <a:pt x="708" y="633"/>
                      </a:lnTo>
                      <a:lnTo>
                        <a:pt x="698" y="690"/>
                      </a:lnTo>
                      <a:lnTo>
                        <a:pt x="679" y="726"/>
                      </a:lnTo>
                      <a:lnTo>
                        <a:pt x="604" y="723"/>
                      </a:lnTo>
                      <a:lnTo>
                        <a:pt x="601" y="669"/>
                      </a:lnTo>
                      <a:lnTo>
                        <a:pt x="576" y="591"/>
                      </a:lnTo>
                      <a:lnTo>
                        <a:pt x="567" y="509"/>
                      </a:lnTo>
                      <a:lnTo>
                        <a:pt x="573" y="401"/>
                      </a:lnTo>
                      <a:lnTo>
                        <a:pt x="564" y="248"/>
                      </a:lnTo>
                      <a:lnTo>
                        <a:pt x="558" y="147"/>
                      </a:lnTo>
                      <a:lnTo>
                        <a:pt x="539" y="111"/>
                      </a:lnTo>
                      <a:lnTo>
                        <a:pt x="501" y="75"/>
                      </a:lnTo>
                      <a:lnTo>
                        <a:pt x="461" y="75"/>
                      </a:lnTo>
                      <a:lnTo>
                        <a:pt x="403" y="111"/>
                      </a:lnTo>
                      <a:lnTo>
                        <a:pt x="328" y="181"/>
                      </a:lnTo>
                      <a:lnTo>
                        <a:pt x="235" y="272"/>
                      </a:lnTo>
                      <a:lnTo>
                        <a:pt x="141" y="356"/>
                      </a:lnTo>
                      <a:lnTo>
                        <a:pt x="94" y="383"/>
                      </a:lnTo>
                      <a:lnTo>
                        <a:pt x="38" y="383"/>
                      </a:lnTo>
                      <a:lnTo>
                        <a:pt x="0" y="344"/>
                      </a:lnTo>
                      <a:lnTo>
                        <a:pt x="3" y="281"/>
                      </a:lnTo>
                      <a:lnTo>
                        <a:pt x="41" y="248"/>
                      </a:lnTo>
                      <a:lnTo>
                        <a:pt x="84" y="239"/>
                      </a:lnTo>
                      <a:lnTo>
                        <a:pt x="116" y="23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50" name="Freeform 28"/>
                <p:cNvSpPr>
                  <a:spLocks/>
                </p:cNvSpPr>
                <p:nvPr/>
              </p:nvSpPr>
              <p:spPr bwMode="auto">
                <a:xfrm>
                  <a:off x="4038" y="3162"/>
                  <a:ext cx="713" cy="762"/>
                </a:xfrm>
                <a:custGeom>
                  <a:avLst/>
                  <a:gdLst>
                    <a:gd name="T0" fmla="*/ 0 w 713"/>
                    <a:gd name="T1" fmla="*/ 64 h 762"/>
                    <a:gd name="T2" fmla="*/ 22 w 713"/>
                    <a:gd name="T3" fmla="*/ 16 h 762"/>
                    <a:gd name="T4" fmla="*/ 69 w 713"/>
                    <a:gd name="T5" fmla="*/ 0 h 762"/>
                    <a:gd name="T6" fmla="*/ 134 w 713"/>
                    <a:gd name="T7" fmla="*/ 7 h 762"/>
                    <a:gd name="T8" fmla="*/ 150 w 713"/>
                    <a:gd name="T9" fmla="*/ 52 h 762"/>
                    <a:gd name="T10" fmla="*/ 125 w 713"/>
                    <a:gd name="T11" fmla="*/ 227 h 762"/>
                    <a:gd name="T12" fmla="*/ 122 w 713"/>
                    <a:gd name="T13" fmla="*/ 360 h 762"/>
                    <a:gd name="T14" fmla="*/ 116 w 713"/>
                    <a:gd name="T15" fmla="*/ 435 h 762"/>
                    <a:gd name="T16" fmla="*/ 116 w 713"/>
                    <a:gd name="T17" fmla="*/ 450 h 762"/>
                    <a:gd name="T18" fmla="*/ 131 w 713"/>
                    <a:gd name="T19" fmla="*/ 524 h 762"/>
                    <a:gd name="T20" fmla="*/ 172 w 713"/>
                    <a:gd name="T21" fmla="*/ 536 h 762"/>
                    <a:gd name="T22" fmla="*/ 225 w 713"/>
                    <a:gd name="T23" fmla="*/ 524 h 762"/>
                    <a:gd name="T24" fmla="*/ 303 w 713"/>
                    <a:gd name="T25" fmla="*/ 481 h 762"/>
                    <a:gd name="T26" fmla="*/ 387 w 713"/>
                    <a:gd name="T27" fmla="*/ 460 h 762"/>
                    <a:gd name="T28" fmla="*/ 482 w 713"/>
                    <a:gd name="T29" fmla="*/ 444 h 762"/>
                    <a:gd name="T30" fmla="*/ 585 w 713"/>
                    <a:gd name="T31" fmla="*/ 432 h 762"/>
                    <a:gd name="T32" fmla="*/ 660 w 713"/>
                    <a:gd name="T33" fmla="*/ 432 h 762"/>
                    <a:gd name="T34" fmla="*/ 694 w 713"/>
                    <a:gd name="T35" fmla="*/ 441 h 762"/>
                    <a:gd name="T36" fmla="*/ 713 w 713"/>
                    <a:gd name="T37" fmla="*/ 463 h 762"/>
                    <a:gd name="T38" fmla="*/ 704 w 713"/>
                    <a:gd name="T39" fmla="*/ 496 h 762"/>
                    <a:gd name="T40" fmla="*/ 657 w 713"/>
                    <a:gd name="T41" fmla="*/ 524 h 762"/>
                    <a:gd name="T42" fmla="*/ 613 w 713"/>
                    <a:gd name="T43" fmla="*/ 563 h 762"/>
                    <a:gd name="T44" fmla="*/ 572 w 713"/>
                    <a:gd name="T45" fmla="*/ 618 h 762"/>
                    <a:gd name="T46" fmla="*/ 547 w 713"/>
                    <a:gd name="T47" fmla="*/ 663 h 762"/>
                    <a:gd name="T48" fmla="*/ 526 w 713"/>
                    <a:gd name="T49" fmla="*/ 708 h 762"/>
                    <a:gd name="T50" fmla="*/ 510 w 713"/>
                    <a:gd name="T51" fmla="*/ 762 h 762"/>
                    <a:gd name="T52" fmla="*/ 488 w 713"/>
                    <a:gd name="T53" fmla="*/ 762 h 762"/>
                    <a:gd name="T54" fmla="*/ 469 w 713"/>
                    <a:gd name="T55" fmla="*/ 741 h 762"/>
                    <a:gd name="T56" fmla="*/ 462 w 713"/>
                    <a:gd name="T57" fmla="*/ 681 h 762"/>
                    <a:gd name="T58" fmla="*/ 507 w 713"/>
                    <a:gd name="T59" fmla="*/ 627 h 762"/>
                    <a:gd name="T60" fmla="*/ 566 w 713"/>
                    <a:gd name="T61" fmla="*/ 563 h 762"/>
                    <a:gd name="T62" fmla="*/ 622 w 713"/>
                    <a:gd name="T63" fmla="*/ 515 h 762"/>
                    <a:gd name="T64" fmla="*/ 647 w 713"/>
                    <a:gd name="T65" fmla="*/ 499 h 762"/>
                    <a:gd name="T66" fmla="*/ 657 w 713"/>
                    <a:gd name="T67" fmla="*/ 478 h 762"/>
                    <a:gd name="T68" fmla="*/ 632 w 713"/>
                    <a:gd name="T69" fmla="*/ 463 h 762"/>
                    <a:gd name="T70" fmla="*/ 547 w 713"/>
                    <a:gd name="T71" fmla="*/ 463 h 762"/>
                    <a:gd name="T72" fmla="*/ 440 w 713"/>
                    <a:gd name="T73" fmla="*/ 481 h 762"/>
                    <a:gd name="T74" fmla="*/ 356 w 713"/>
                    <a:gd name="T75" fmla="*/ 509 h 762"/>
                    <a:gd name="T76" fmla="*/ 265 w 713"/>
                    <a:gd name="T77" fmla="*/ 560 h 762"/>
                    <a:gd name="T78" fmla="*/ 187 w 713"/>
                    <a:gd name="T79" fmla="*/ 596 h 762"/>
                    <a:gd name="T80" fmla="*/ 103 w 713"/>
                    <a:gd name="T81" fmla="*/ 599 h 762"/>
                    <a:gd name="T82" fmla="*/ 69 w 713"/>
                    <a:gd name="T83" fmla="*/ 587 h 762"/>
                    <a:gd name="T84" fmla="*/ 50 w 713"/>
                    <a:gd name="T85" fmla="*/ 542 h 762"/>
                    <a:gd name="T86" fmla="*/ 37 w 713"/>
                    <a:gd name="T87" fmla="*/ 478 h 762"/>
                    <a:gd name="T88" fmla="*/ 31 w 713"/>
                    <a:gd name="T89" fmla="*/ 360 h 762"/>
                    <a:gd name="T90" fmla="*/ 19 w 713"/>
                    <a:gd name="T91" fmla="*/ 151 h 762"/>
                    <a:gd name="T92" fmla="*/ 0 w 713"/>
                    <a:gd name="T93" fmla="*/ 64 h 762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w 713"/>
                    <a:gd name="T142" fmla="*/ 0 h 762"/>
                    <a:gd name="T143" fmla="*/ 713 w 713"/>
                    <a:gd name="T144" fmla="*/ 762 h 762"/>
                  </a:gdLst>
                  <a:ahLst/>
                  <a:cxnLst>
                    <a:cxn ang="T94">
                      <a:pos x="T0" y="T1"/>
                    </a:cxn>
                    <a:cxn ang="T95">
                      <a:pos x="T2" y="T3"/>
                    </a:cxn>
                    <a:cxn ang="T96">
                      <a:pos x="T4" y="T5"/>
                    </a:cxn>
                    <a:cxn ang="T97">
                      <a:pos x="T6" y="T7"/>
                    </a:cxn>
                    <a:cxn ang="T98">
                      <a:pos x="T8" y="T9"/>
                    </a:cxn>
                    <a:cxn ang="T99">
                      <a:pos x="T10" y="T11"/>
                    </a:cxn>
                    <a:cxn ang="T100">
                      <a:pos x="T12" y="T13"/>
                    </a:cxn>
                    <a:cxn ang="T101">
                      <a:pos x="T14" y="T15"/>
                    </a:cxn>
                    <a:cxn ang="T102">
                      <a:pos x="T16" y="T17"/>
                    </a:cxn>
                    <a:cxn ang="T103">
                      <a:pos x="T18" y="T19"/>
                    </a:cxn>
                    <a:cxn ang="T104">
                      <a:pos x="T20" y="T21"/>
                    </a:cxn>
                    <a:cxn ang="T105">
                      <a:pos x="T22" y="T23"/>
                    </a:cxn>
                    <a:cxn ang="T106">
                      <a:pos x="T24" y="T25"/>
                    </a:cxn>
                    <a:cxn ang="T107">
                      <a:pos x="T26" y="T27"/>
                    </a:cxn>
                    <a:cxn ang="T108">
                      <a:pos x="T28" y="T29"/>
                    </a:cxn>
                    <a:cxn ang="T109">
                      <a:pos x="T30" y="T31"/>
                    </a:cxn>
                    <a:cxn ang="T110">
                      <a:pos x="T32" y="T33"/>
                    </a:cxn>
                    <a:cxn ang="T111">
                      <a:pos x="T34" y="T35"/>
                    </a:cxn>
                    <a:cxn ang="T112">
                      <a:pos x="T36" y="T37"/>
                    </a:cxn>
                    <a:cxn ang="T113">
                      <a:pos x="T38" y="T39"/>
                    </a:cxn>
                    <a:cxn ang="T114">
                      <a:pos x="T40" y="T41"/>
                    </a:cxn>
                    <a:cxn ang="T115">
                      <a:pos x="T42" y="T43"/>
                    </a:cxn>
                    <a:cxn ang="T116">
                      <a:pos x="T44" y="T45"/>
                    </a:cxn>
                    <a:cxn ang="T117">
                      <a:pos x="T46" y="T47"/>
                    </a:cxn>
                    <a:cxn ang="T118">
                      <a:pos x="T48" y="T49"/>
                    </a:cxn>
                    <a:cxn ang="T119">
                      <a:pos x="T50" y="T51"/>
                    </a:cxn>
                    <a:cxn ang="T120">
                      <a:pos x="T52" y="T53"/>
                    </a:cxn>
                    <a:cxn ang="T121">
                      <a:pos x="T54" y="T55"/>
                    </a:cxn>
                    <a:cxn ang="T122">
                      <a:pos x="T56" y="T57"/>
                    </a:cxn>
                    <a:cxn ang="T123">
                      <a:pos x="T58" y="T59"/>
                    </a:cxn>
                    <a:cxn ang="T124">
                      <a:pos x="T60" y="T61"/>
                    </a:cxn>
                    <a:cxn ang="T125">
                      <a:pos x="T62" y="T63"/>
                    </a:cxn>
                    <a:cxn ang="T126">
                      <a:pos x="T64" y="T65"/>
                    </a:cxn>
                    <a:cxn ang="T127">
                      <a:pos x="T66" y="T67"/>
                    </a:cxn>
                    <a:cxn ang="T128">
                      <a:pos x="T68" y="T69"/>
                    </a:cxn>
                    <a:cxn ang="T129">
                      <a:pos x="T70" y="T71"/>
                    </a:cxn>
                    <a:cxn ang="T130">
                      <a:pos x="T72" y="T73"/>
                    </a:cxn>
                    <a:cxn ang="T131">
                      <a:pos x="T74" y="T75"/>
                    </a:cxn>
                    <a:cxn ang="T132">
                      <a:pos x="T76" y="T77"/>
                    </a:cxn>
                    <a:cxn ang="T133">
                      <a:pos x="T78" y="T79"/>
                    </a:cxn>
                    <a:cxn ang="T134">
                      <a:pos x="T80" y="T81"/>
                    </a:cxn>
                    <a:cxn ang="T135">
                      <a:pos x="T82" y="T83"/>
                    </a:cxn>
                    <a:cxn ang="T136">
                      <a:pos x="T84" y="T85"/>
                    </a:cxn>
                    <a:cxn ang="T137">
                      <a:pos x="T86" y="T87"/>
                    </a:cxn>
                    <a:cxn ang="T138">
                      <a:pos x="T88" y="T89"/>
                    </a:cxn>
                    <a:cxn ang="T139">
                      <a:pos x="T90" y="T91"/>
                    </a:cxn>
                    <a:cxn ang="T140">
                      <a:pos x="T92" y="T93"/>
                    </a:cxn>
                  </a:cxnLst>
                  <a:rect l="T141" t="T142" r="T143" b="T144"/>
                  <a:pathLst>
                    <a:path w="713" h="762">
                      <a:moveTo>
                        <a:pt x="0" y="64"/>
                      </a:moveTo>
                      <a:lnTo>
                        <a:pt x="22" y="16"/>
                      </a:lnTo>
                      <a:lnTo>
                        <a:pt x="69" y="0"/>
                      </a:lnTo>
                      <a:lnTo>
                        <a:pt x="134" y="7"/>
                      </a:lnTo>
                      <a:lnTo>
                        <a:pt x="150" y="52"/>
                      </a:lnTo>
                      <a:lnTo>
                        <a:pt x="125" y="227"/>
                      </a:lnTo>
                      <a:lnTo>
                        <a:pt x="122" y="360"/>
                      </a:lnTo>
                      <a:lnTo>
                        <a:pt x="116" y="435"/>
                      </a:lnTo>
                      <a:lnTo>
                        <a:pt x="116" y="450"/>
                      </a:lnTo>
                      <a:lnTo>
                        <a:pt x="131" y="524"/>
                      </a:lnTo>
                      <a:lnTo>
                        <a:pt x="172" y="536"/>
                      </a:lnTo>
                      <a:lnTo>
                        <a:pt x="225" y="524"/>
                      </a:lnTo>
                      <a:lnTo>
                        <a:pt x="303" y="481"/>
                      </a:lnTo>
                      <a:lnTo>
                        <a:pt x="387" y="460"/>
                      </a:lnTo>
                      <a:lnTo>
                        <a:pt x="482" y="444"/>
                      </a:lnTo>
                      <a:lnTo>
                        <a:pt x="585" y="432"/>
                      </a:lnTo>
                      <a:lnTo>
                        <a:pt x="660" y="432"/>
                      </a:lnTo>
                      <a:lnTo>
                        <a:pt x="694" y="441"/>
                      </a:lnTo>
                      <a:lnTo>
                        <a:pt x="713" y="463"/>
                      </a:lnTo>
                      <a:lnTo>
                        <a:pt x="704" y="496"/>
                      </a:lnTo>
                      <a:lnTo>
                        <a:pt x="657" y="524"/>
                      </a:lnTo>
                      <a:lnTo>
                        <a:pt x="613" y="563"/>
                      </a:lnTo>
                      <a:lnTo>
                        <a:pt x="572" y="618"/>
                      </a:lnTo>
                      <a:lnTo>
                        <a:pt x="547" y="663"/>
                      </a:lnTo>
                      <a:lnTo>
                        <a:pt x="526" y="708"/>
                      </a:lnTo>
                      <a:lnTo>
                        <a:pt x="510" y="762"/>
                      </a:lnTo>
                      <a:lnTo>
                        <a:pt x="488" y="762"/>
                      </a:lnTo>
                      <a:lnTo>
                        <a:pt x="469" y="741"/>
                      </a:lnTo>
                      <a:lnTo>
                        <a:pt x="462" y="681"/>
                      </a:lnTo>
                      <a:lnTo>
                        <a:pt x="507" y="627"/>
                      </a:lnTo>
                      <a:lnTo>
                        <a:pt x="566" y="563"/>
                      </a:lnTo>
                      <a:lnTo>
                        <a:pt x="622" y="515"/>
                      </a:lnTo>
                      <a:lnTo>
                        <a:pt x="647" y="499"/>
                      </a:lnTo>
                      <a:lnTo>
                        <a:pt x="657" y="478"/>
                      </a:lnTo>
                      <a:lnTo>
                        <a:pt x="632" y="463"/>
                      </a:lnTo>
                      <a:lnTo>
                        <a:pt x="547" y="463"/>
                      </a:lnTo>
                      <a:lnTo>
                        <a:pt x="440" y="481"/>
                      </a:lnTo>
                      <a:lnTo>
                        <a:pt x="356" y="509"/>
                      </a:lnTo>
                      <a:lnTo>
                        <a:pt x="265" y="560"/>
                      </a:lnTo>
                      <a:lnTo>
                        <a:pt x="187" y="596"/>
                      </a:lnTo>
                      <a:lnTo>
                        <a:pt x="103" y="599"/>
                      </a:lnTo>
                      <a:lnTo>
                        <a:pt x="69" y="587"/>
                      </a:lnTo>
                      <a:lnTo>
                        <a:pt x="50" y="542"/>
                      </a:lnTo>
                      <a:lnTo>
                        <a:pt x="37" y="478"/>
                      </a:lnTo>
                      <a:lnTo>
                        <a:pt x="31" y="360"/>
                      </a:lnTo>
                      <a:lnTo>
                        <a:pt x="19" y="151"/>
                      </a:lnTo>
                      <a:lnTo>
                        <a:pt x="0" y="64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grpSp>
            <p:nvGrpSpPr>
              <p:cNvPr id="41" name="Group 29"/>
              <p:cNvGrpSpPr>
                <a:grpSpLocks/>
              </p:cNvGrpSpPr>
              <p:nvPr/>
            </p:nvGrpSpPr>
            <p:grpSpPr bwMode="auto">
              <a:xfrm>
                <a:off x="4864" y="3099"/>
                <a:ext cx="432" cy="877"/>
                <a:chOff x="4864" y="3099"/>
                <a:chExt cx="432" cy="877"/>
              </a:xfrm>
            </p:grpSpPr>
            <p:sp>
              <p:nvSpPr>
                <p:cNvPr id="42" name="Freeform 30"/>
                <p:cNvSpPr>
                  <a:spLocks/>
                </p:cNvSpPr>
                <p:nvPr/>
              </p:nvSpPr>
              <p:spPr bwMode="auto">
                <a:xfrm>
                  <a:off x="4956" y="3588"/>
                  <a:ext cx="340" cy="109"/>
                </a:xfrm>
                <a:custGeom>
                  <a:avLst/>
                  <a:gdLst>
                    <a:gd name="T0" fmla="*/ 340 w 340"/>
                    <a:gd name="T1" fmla="*/ 109 h 109"/>
                    <a:gd name="T2" fmla="*/ 165 w 340"/>
                    <a:gd name="T3" fmla="*/ 30 h 109"/>
                    <a:gd name="T4" fmla="*/ 48 w 340"/>
                    <a:gd name="T5" fmla="*/ 0 h 109"/>
                    <a:gd name="T6" fmla="*/ 10 w 340"/>
                    <a:gd name="T7" fmla="*/ 0 h 109"/>
                    <a:gd name="T8" fmla="*/ 0 w 340"/>
                    <a:gd name="T9" fmla="*/ 27 h 109"/>
                    <a:gd name="T10" fmla="*/ 22 w 340"/>
                    <a:gd name="T11" fmla="*/ 48 h 109"/>
                    <a:gd name="T12" fmla="*/ 70 w 340"/>
                    <a:gd name="T13" fmla="*/ 54 h 109"/>
                    <a:gd name="T14" fmla="*/ 184 w 340"/>
                    <a:gd name="T15" fmla="*/ 75 h 109"/>
                    <a:gd name="T16" fmla="*/ 340 w 340"/>
                    <a:gd name="T17" fmla="*/ 109 h 109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340"/>
                    <a:gd name="T28" fmla="*/ 0 h 109"/>
                    <a:gd name="T29" fmla="*/ 340 w 340"/>
                    <a:gd name="T30" fmla="*/ 109 h 109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340" h="109">
                      <a:moveTo>
                        <a:pt x="340" y="109"/>
                      </a:moveTo>
                      <a:lnTo>
                        <a:pt x="165" y="30"/>
                      </a:lnTo>
                      <a:lnTo>
                        <a:pt x="48" y="0"/>
                      </a:lnTo>
                      <a:lnTo>
                        <a:pt x="10" y="0"/>
                      </a:lnTo>
                      <a:lnTo>
                        <a:pt x="0" y="27"/>
                      </a:lnTo>
                      <a:lnTo>
                        <a:pt x="22" y="48"/>
                      </a:lnTo>
                      <a:lnTo>
                        <a:pt x="70" y="54"/>
                      </a:lnTo>
                      <a:lnTo>
                        <a:pt x="184" y="75"/>
                      </a:lnTo>
                      <a:lnTo>
                        <a:pt x="340" y="10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3" name="Freeform 31"/>
                <p:cNvSpPr>
                  <a:spLocks/>
                </p:cNvSpPr>
                <p:nvPr/>
              </p:nvSpPr>
              <p:spPr bwMode="auto">
                <a:xfrm>
                  <a:off x="4864" y="3685"/>
                  <a:ext cx="97" cy="291"/>
                </a:xfrm>
                <a:custGeom>
                  <a:avLst/>
                  <a:gdLst>
                    <a:gd name="T0" fmla="*/ 97 w 97"/>
                    <a:gd name="T1" fmla="*/ 291 h 291"/>
                    <a:gd name="T2" fmla="*/ 94 w 97"/>
                    <a:gd name="T3" fmla="*/ 148 h 291"/>
                    <a:gd name="T4" fmla="*/ 69 w 97"/>
                    <a:gd name="T5" fmla="*/ 39 h 291"/>
                    <a:gd name="T6" fmla="*/ 41 w 97"/>
                    <a:gd name="T7" fmla="*/ 0 h 291"/>
                    <a:gd name="T8" fmla="*/ 19 w 97"/>
                    <a:gd name="T9" fmla="*/ 0 h 291"/>
                    <a:gd name="T10" fmla="*/ 0 w 97"/>
                    <a:gd name="T11" fmla="*/ 12 h 291"/>
                    <a:gd name="T12" fmla="*/ 0 w 97"/>
                    <a:gd name="T13" fmla="*/ 54 h 291"/>
                    <a:gd name="T14" fmla="*/ 47 w 97"/>
                    <a:gd name="T15" fmla="*/ 184 h 291"/>
                    <a:gd name="T16" fmla="*/ 97 w 97"/>
                    <a:gd name="T17" fmla="*/ 291 h 291"/>
                    <a:gd name="T18" fmla="*/ 0 60000 65536"/>
                    <a:gd name="T19" fmla="*/ 0 60000 65536"/>
                    <a:gd name="T20" fmla="*/ 0 60000 65536"/>
                    <a:gd name="T21" fmla="*/ 0 60000 65536"/>
                    <a:gd name="T22" fmla="*/ 0 60000 65536"/>
                    <a:gd name="T23" fmla="*/ 0 60000 65536"/>
                    <a:gd name="T24" fmla="*/ 0 60000 65536"/>
                    <a:gd name="T25" fmla="*/ 0 60000 65536"/>
                    <a:gd name="T26" fmla="*/ 0 60000 65536"/>
                    <a:gd name="T27" fmla="*/ 0 w 97"/>
                    <a:gd name="T28" fmla="*/ 0 h 291"/>
                    <a:gd name="T29" fmla="*/ 97 w 97"/>
                    <a:gd name="T30" fmla="*/ 291 h 291"/>
                  </a:gdLst>
                  <a:ahLst/>
                  <a:cxnLst>
                    <a:cxn ang="T18">
                      <a:pos x="T0" y="T1"/>
                    </a:cxn>
                    <a:cxn ang="T19">
                      <a:pos x="T2" y="T3"/>
                    </a:cxn>
                    <a:cxn ang="T20">
                      <a:pos x="T4" y="T5"/>
                    </a:cxn>
                    <a:cxn ang="T21">
                      <a:pos x="T6" y="T7"/>
                    </a:cxn>
                    <a:cxn ang="T22">
                      <a:pos x="T8" y="T9"/>
                    </a:cxn>
                    <a:cxn ang="T23">
                      <a:pos x="T10" y="T11"/>
                    </a:cxn>
                    <a:cxn ang="T24">
                      <a:pos x="T12" y="T13"/>
                    </a:cxn>
                    <a:cxn ang="T25">
                      <a:pos x="T14" y="T15"/>
                    </a:cxn>
                    <a:cxn ang="T26">
                      <a:pos x="T16" y="T17"/>
                    </a:cxn>
                  </a:cxnLst>
                  <a:rect l="T27" t="T28" r="T29" b="T30"/>
                  <a:pathLst>
                    <a:path w="97" h="291">
                      <a:moveTo>
                        <a:pt x="97" y="291"/>
                      </a:moveTo>
                      <a:lnTo>
                        <a:pt x="94" y="148"/>
                      </a:lnTo>
                      <a:lnTo>
                        <a:pt x="69" y="39"/>
                      </a:lnTo>
                      <a:lnTo>
                        <a:pt x="41" y="0"/>
                      </a:lnTo>
                      <a:lnTo>
                        <a:pt x="19" y="0"/>
                      </a:lnTo>
                      <a:lnTo>
                        <a:pt x="0" y="12"/>
                      </a:lnTo>
                      <a:lnTo>
                        <a:pt x="0" y="54"/>
                      </a:lnTo>
                      <a:lnTo>
                        <a:pt x="47" y="184"/>
                      </a:lnTo>
                      <a:lnTo>
                        <a:pt x="97" y="29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Freeform 32"/>
                <p:cNvSpPr>
                  <a:spLocks/>
                </p:cNvSpPr>
                <p:nvPr/>
              </p:nvSpPr>
              <p:spPr bwMode="auto">
                <a:xfrm>
                  <a:off x="5004" y="3099"/>
                  <a:ext cx="214" cy="111"/>
                </a:xfrm>
                <a:custGeom>
                  <a:avLst/>
                  <a:gdLst>
                    <a:gd name="T0" fmla="*/ 0 w 214"/>
                    <a:gd name="T1" fmla="*/ 72 h 111"/>
                    <a:gd name="T2" fmla="*/ 42 w 214"/>
                    <a:gd name="T3" fmla="*/ 30 h 111"/>
                    <a:gd name="T4" fmla="*/ 100 w 214"/>
                    <a:gd name="T5" fmla="*/ 3 h 111"/>
                    <a:gd name="T6" fmla="*/ 166 w 214"/>
                    <a:gd name="T7" fmla="*/ 0 h 111"/>
                    <a:gd name="T8" fmla="*/ 214 w 214"/>
                    <a:gd name="T9" fmla="*/ 9 h 111"/>
                    <a:gd name="T10" fmla="*/ 138 w 214"/>
                    <a:gd name="T11" fmla="*/ 18 h 111"/>
                    <a:gd name="T12" fmla="*/ 109 w 214"/>
                    <a:gd name="T13" fmla="*/ 36 h 111"/>
                    <a:gd name="T14" fmla="*/ 81 w 214"/>
                    <a:gd name="T15" fmla="*/ 63 h 111"/>
                    <a:gd name="T16" fmla="*/ 68 w 214"/>
                    <a:gd name="T17" fmla="*/ 93 h 111"/>
                    <a:gd name="T18" fmla="*/ 42 w 214"/>
                    <a:gd name="T19" fmla="*/ 111 h 111"/>
                    <a:gd name="T20" fmla="*/ 10 w 214"/>
                    <a:gd name="T21" fmla="*/ 108 h 111"/>
                    <a:gd name="T22" fmla="*/ 0 w 214"/>
                    <a:gd name="T23" fmla="*/ 72 h 111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14"/>
                    <a:gd name="T37" fmla="*/ 0 h 111"/>
                    <a:gd name="T38" fmla="*/ 214 w 214"/>
                    <a:gd name="T39" fmla="*/ 111 h 111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14" h="111">
                      <a:moveTo>
                        <a:pt x="0" y="72"/>
                      </a:moveTo>
                      <a:lnTo>
                        <a:pt x="42" y="30"/>
                      </a:lnTo>
                      <a:lnTo>
                        <a:pt x="100" y="3"/>
                      </a:lnTo>
                      <a:lnTo>
                        <a:pt x="166" y="0"/>
                      </a:lnTo>
                      <a:lnTo>
                        <a:pt x="214" y="9"/>
                      </a:lnTo>
                      <a:lnTo>
                        <a:pt x="138" y="18"/>
                      </a:lnTo>
                      <a:lnTo>
                        <a:pt x="109" y="36"/>
                      </a:lnTo>
                      <a:lnTo>
                        <a:pt x="81" y="63"/>
                      </a:lnTo>
                      <a:lnTo>
                        <a:pt x="68" y="93"/>
                      </a:lnTo>
                      <a:lnTo>
                        <a:pt x="42" y="111"/>
                      </a:lnTo>
                      <a:lnTo>
                        <a:pt x="10" y="108"/>
                      </a:lnTo>
                      <a:lnTo>
                        <a:pt x="0" y="72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76" name="Text Box 19">
            <a:extLst>
              <a:ext uri="{FF2B5EF4-FFF2-40B4-BE49-F238E27FC236}">
                <a16:creationId xmlns:a16="http://schemas.microsoft.com/office/drawing/2014/main" id="{BFA4856E-CCC0-4033-859C-0F4C6BD4D2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290227"/>
            <a:ext cx="3692165" cy="113877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None/>
            </a:pPr>
            <a:r>
              <a:rPr lang="en-US" altLang="en-US" sz="2000" i="0" dirty="0"/>
              <a:t>Loop Inv:</a:t>
            </a:r>
          </a:p>
          <a:p>
            <a:pPr marL="342900" indent="-342900"/>
            <a:r>
              <a:rPr lang="en-US" altLang="en-US" sz="2000" i="0" dirty="0" err="1">
                <a:solidFill>
                  <a:srgbClr val="33CC33"/>
                </a:solidFill>
              </a:rPr>
              <a:t>i</a:t>
            </a:r>
            <a:r>
              <a:rPr lang="en-US" altLang="en-US" sz="2000" i="0" dirty="0"/>
              <a:t> &amp; </a:t>
            </a:r>
            <a:r>
              <a:rPr lang="en-US" altLang="en-US" sz="2000" i="0" dirty="0">
                <a:solidFill>
                  <a:srgbClr val="33CC33"/>
                </a:solidFill>
              </a:rPr>
              <a:t>j</a:t>
            </a:r>
            <a:r>
              <a:rPr lang="en-US" altLang="en-US" sz="2000" i="0" dirty="0"/>
              <a:t> index next item in </a:t>
            </a:r>
            <a:r>
              <a:rPr lang="en-US" altLang="en-US" sz="2000" i="0" dirty="0">
                <a:solidFill>
                  <a:srgbClr val="33CC33"/>
                </a:solidFill>
              </a:rPr>
              <a:t>L</a:t>
            </a:r>
            <a:r>
              <a:rPr lang="en-US" altLang="en-US" sz="2000" i="0" dirty="0"/>
              <a:t> &amp; </a:t>
            </a:r>
            <a:r>
              <a:rPr lang="en-US" altLang="en-US" sz="2000" i="0" dirty="0">
                <a:solidFill>
                  <a:srgbClr val="33CC33"/>
                </a:solidFill>
              </a:rPr>
              <a:t>R</a:t>
            </a:r>
          </a:p>
          <a:p>
            <a:pPr marL="342900" indent="-342900"/>
            <a:r>
              <a:rPr lang="en-US" altLang="en-US" sz="2000" i="0" dirty="0">
                <a:solidFill>
                  <a:srgbClr val="33CC33"/>
                </a:solidFill>
              </a:rPr>
              <a:t>k</a:t>
            </a:r>
            <a:r>
              <a:rPr lang="en-US" altLang="en-US" sz="2000" i="0" dirty="0"/>
              <a:t> indexes next location in </a:t>
            </a:r>
            <a:r>
              <a:rPr lang="en-US" altLang="en-US" sz="2000" i="0" dirty="0">
                <a:solidFill>
                  <a:schemeClr val="tx2"/>
                </a:solidFill>
              </a:rPr>
              <a:t>arr</a:t>
            </a:r>
            <a:r>
              <a:rPr lang="en-US" altLang="en-US" sz="2000" i="0" dirty="0"/>
              <a:t>.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EEAE1AD6-962F-4309-9161-BEC2D871C83B}"/>
              </a:ext>
            </a:extLst>
          </p:cNvPr>
          <p:cNvGrpSpPr/>
          <p:nvPr/>
        </p:nvGrpSpPr>
        <p:grpSpPr>
          <a:xfrm>
            <a:off x="830939" y="4019490"/>
            <a:ext cx="4233701" cy="1404886"/>
            <a:chOff x="830939" y="4019490"/>
            <a:chExt cx="4233701" cy="1404886"/>
          </a:xfrm>
        </p:grpSpPr>
        <p:sp>
          <p:nvSpPr>
            <p:cNvPr id="78" name="Text Box 19">
              <a:extLst>
                <a:ext uri="{FF2B5EF4-FFF2-40B4-BE49-F238E27FC236}">
                  <a16:creationId xmlns:a16="http://schemas.microsoft.com/office/drawing/2014/main" id="{CE64C2DC-3085-40AF-B345-3830EA70B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7852" y="4559978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chemeClr val="tx2"/>
                  </a:solidFill>
                </a:rPr>
                <a:t>arr</a:t>
              </a:r>
              <a:r>
                <a:rPr lang="en-US" altLang="en-US" sz="2000" i="0" dirty="0">
                  <a:solidFill>
                    <a:schemeClr val="tx2"/>
                  </a:solidFill>
                </a:rPr>
                <a:t> =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  <p:sp>
          <p:nvSpPr>
            <p:cNvPr id="85" name="Text Box 19">
              <a:extLst>
                <a:ext uri="{FF2B5EF4-FFF2-40B4-BE49-F238E27FC236}">
                  <a16:creationId xmlns:a16="http://schemas.microsoft.com/office/drawing/2014/main" id="{3E397B15-DCB1-436E-9CB5-952EF8C3D0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939" y="4019490"/>
              <a:ext cx="54066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L =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86" name="Text Box 19">
              <a:extLst>
                <a:ext uri="{FF2B5EF4-FFF2-40B4-BE49-F238E27FC236}">
                  <a16:creationId xmlns:a16="http://schemas.microsoft.com/office/drawing/2014/main" id="{D7E03CDE-82FA-4C05-B8C0-8DFEEDB95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112" y="5024266"/>
              <a:ext cx="56457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R =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FECE735B-8E08-43A8-AA9C-6F52C320943E}"/>
              </a:ext>
            </a:extLst>
          </p:cNvPr>
          <p:cNvSpPr/>
          <p:nvPr/>
        </p:nvSpPr>
        <p:spPr>
          <a:xfrm>
            <a:off x="7590188" y="2206170"/>
            <a:ext cx="105670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--; k--;  </a:t>
            </a:r>
            <a:endParaRPr lang="en-US" sz="2000" dirty="0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1F72AF5E-7DB9-4040-9BF1-DFF04DC9698F}"/>
              </a:ext>
            </a:extLst>
          </p:cNvPr>
          <p:cNvSpPr/>
          <p:nvPr/>
        </p:nvSpPr>
        <p:spPr>
          <a:xfrm>
            <a:off x="7590972" y="2819400"/>
            <a:ext cx="105670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0" dirty="0">
                <a:solidFill>
                  <a:schemeClr val="bg2"/>
                </a:solidFill>
              </a:rPr>
              <a:t>j--; k--;  </a:t>
            </a:r>
            <a:endParaRPr lang="en-US" sz="2000" dirty="0"/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B8CBFD9B-EE76-4C92-98A8-8AE032896558}"/>
              </a:ext>
            </a:extLst>
          </p:cNvPr>
          <p:cNvGrpSpPr/>
          <p:nvPr/>
        </p:nvGrpSpPr>
        <p:grpSpPr>
          <a:xfrm>
            <a:off x="6219825" y="2400240"/>
            <a:ext cx="2238375" cy="400110"/>
            <a:chOff x="6219825" y="3007678"/>
            <a:chExt cx="2238375" cy="400110"/>
          </a:xfrm>
        </p:grpSpPr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8F46464F-4AA6-4270-8149-058C9C2EE3EB}"/>
                </a:ext>
              </a:extLst>
            </p:cNvPr>
            <p:cNvSpPr/>
            <p:nvPr/>
          </p:nvSpPr>
          <p:spPr>
            <a:xfrm>
              <a:off x="6219825" y="3007678"/>
              <a:ext cx="1846980" cy="40011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2000" i="0" dirty="0" err="1">
                  <a:solidFill>
                    <a:schemeClr val="bg2"/>
                  </a:solidFill>
                </a:rPr>
                <a:t>arr</a:t>
              </a:r>
              <a:r>
                <a:rPr lang="en-US" sz="2000" i="0" dirty="0">
                  <a:solidFill>
                    <a:schemeClr val="bg2"/>
                  </a:solidFill>
                </a:rPr>
                <a:t>[k--] = L[i--];</a:t>
              </a:r>
              <a:endParaRPr lang="en-US" sz="2000" dirty="0"/>
            </a:p>
          </p:txBody>
        </p:sp>
        <p:cxnSp>
          <p:nvCxnSpPr>
            <p:cNvPr id="94" name="Straight Connector 93">
              <a:extLst>
                <a:ext uri="{FF2B5EF4-FFF2-40B4-BE49-F238E27FC236}">
                  <a16:creationId xmlns:a16="http://schemas.microsoft.com/office/drawing/2014/main" id="{18EDC04B-0456-4A02-9C18-66914661190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248400" y="3007738"/>
              <a:ext cx="2209800" cy="8301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</p:grpSp>
      <p:sp>
        <p:nvSpPr>
          <p:cNvPr id="95" name="Text Box 19">
            <a:extLst>
              <a:ext uri="{FF2B5EF4-FFF2-40B4-BE49-F238E27FC236}">
                <a16:creationId xmlns:a16="http://schemas.microsoft.com/office/drawing/2014/main" id="{191B8192-0C4A-4AC2-A411-6B44DFCE93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09800" y="5486400"/>
            <a:ext cx="25519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rgbClr val="33CC33"/>
                </a:solidFill>
              </a:rPr>
              <a:t>j</a:t>
            </a:r>
            <a:endParaRPr lang="en-CA" altLang="en-US" sz="2000" i="0" dirty="0">
              <a:solidFill>
                <a:srgbClr val="33CC33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9160654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08 1.11111E-6 L 0.57344 0.07778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767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0.00278 L 0.57327 0.07871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715" y="4074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17 -0.00139 L 0.504 -0.06736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8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4983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521 -1.85185E-6 L 0.50173 -0.06597 " pathEditMode="relative" rAng="0" ptsTypes="AA">
                                      <p:cBhvr>
                                        <p:cTn id="18" dur="1000" fill="hold"/>
                                        <p:tgtEl>
                                          <p:spTgt spid="8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347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417 -0.00139 L 0.50486 0.07639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35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7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>
                      <p:stCondLst>
                        <p:cond delay="indefinite"/>
                      </p:stCondLst>
                      <p:childTnLst>
                        <p:par>
                          <p:cTn id="64" fill="hold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4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3" dur="500" fill="hold"/>
                                        <p:tgtEl>
                                          <p:spTgt spid="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4" dur="500" fill="hold"/>
                                        <p:tgtEl>
                                          <p:spTgt spid="34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5" fill="hold">
                      <p:stCondLst>
                        <p:cond delay="indefinite"/>
                      </p:stCondLst>
                      <p:childTnLst>
                        <p:par>
                          <p:cTn id="76" fill="hold">
                            <p:stCondLst>
                              <p:cond delay="0"/>
                            </p:stCondLst>
                            <p:childTnLst>
                              <p:par>
                                <p:cTn id="7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08 -0.00278 L 0.50364 0.07755 " pathEditMode="relative" rAng="0" ptsTypes="AA">
                                      <p:cBhvr>
                                        <p:cTn id="78" dur="10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5069" y="4005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9" fill="hold">
                      <p:stCondLst>
                        <p:cond delay="indefinite"/>
                      </p:stCondLst>
                      <p:childTnLst>
                        <p:par>
                          <p:cTn id="80" fill="hold">
                            <p:stCondLst>
                              <p:cond delay="0"/>
                            </p:stCondLst>
                            <p:childTnLst>
                              <p:par>
                                <p:cTn id="81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5" fill="hold">
                      <p:stCondLst>
                        <p:cond delay="indefinite"/>
                      </p:stCondLst>
                      <p:childTnLst>
                        <p:par>
                          <p:cTn id="86" fill="hold">
                            <p:stCondLst>
                              <p:cond delay="0"/>
                            </p:stCondLst>
                            <p:childTnLst>
                              <p:par>
                                <p:cTn id="87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8.33333E-7 1.11111E-6 L -0.03594 -0.00046 " pathEditMode="relative" rAng="0" ptsTypes="AA">
                                      <p:cBhvr>
                                        <p:cTn id="88" dur="1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06" y="-23"/>
                                    </p:animMotion>
                                  </p:childTnLst>
                                </p:cTn>
                              </p:par>
                              <p:par>
                                <p:cTn id="89" presetID="42" presetClass="path" presetSubtype="0" accel="50000" decel="5000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61111E-6 3.7037E-7 L -0.03507 -0.00139 " pathEditMode="relative" rAng="0" ptsTypes="AA">
                                      <p:cBhvr>
                                        <p:cTn id="90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19" y="532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1" fill="hold">
                      <p:stCondLst>
                        <p:cond delay="indefinite"/>
                      </p:stCondLst>
                      <p:childTnLst>
                        <p:par>
                          <p:cTn id="92" fill="hold">
                            <p:stCondLst>
                              <p:cond delay="0"/>
                            </p:stCondLst>
                            <p:childTnLst>
                              <p:par>
                                <p:cTn id="9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7" fill="hold">
                      <p:stCondLst>
                        <p:cond delay="indefinite"/>
                      </p:stCondLst>
                      <p:childTnLst>
                        <p:par>
                          <p:cTn id="98" fill="hold">
                            <p:stCondLst>
                              <p:cond delay="0"/>
                            </p:stCondLst>
                            <p:childTnLst>
                              <p:par>
                                <p:cTn id="9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1" dur="500" fill="hold"/>
                                        <p:tgtEl>
                                          <p:spTgt spid="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2" dur="500" fill="hold"/>
                                        <p:tgtEl>
                                          <p:spTgt spid="34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5" dur="500" fill="hold"/>
                                        <p:tgtEl>
                                          <p:spTgt spid="3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6" dur="500" fill="hold"/>
                                        <p:tgtEl>
                                          <p:spTgt spid="34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7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9" fill="hold">
                      <p:stCondLst>
                        <p:cond delay="indefinite"/>
                      </p:stCondLst>
                      <p:childTnLst>
                        <p:par>
                          <p:cTn id="110" fill="hold">
                            <p:stCondLst>
                              <p:cond delay="0"/>
                            </p:stCondLst>
                            <p:childTnLst>
                              <p:par>
                                <p:cTn id="111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104 -7.40741E-7 L 0.43542 -0.06736 " pathEditMode="relative" rAng="0" ptsTypes="AA">
                                      <p:cBhvr>
                                        <p:cTn id="112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1719" y="-338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42" presetClass="path" presetSubtype="0" accel="50000" decel="5000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44444E-6 3.33333E-6 L -0.03594 -0.00047 " pathEditMode="relative" rAng="0" ptsTypes="AA">
                                      <p:cBhvr>
                                        <p:cTn id="122" dur="10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806" y="-23"/>
                                    </p:animMotion>
                                  </p:childTnLst>
                                </p:cTn>
                              </p:par>
                              <p:par>
                                <p:cTn id="123" presetID="42" presetClass="path" presetSubtype="0" accel="50000" decel="50000" fill="hold" grpId="2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646 0.00092 L -0.07066 -0.00116 " pathEditMode="relative" rAng="0" ptsTypes="AA">
                                      <p:cBhvr>
                                        <p:cTn id="124" dur="10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719" y="-116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5 4.07407E-6 L 0.46857 0.07777 " pathEditMode="relative" rAng="0" ptsTypes="AA">
                                      <p:cBhvr>
                                        <p:cTn id="128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3472" y="388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9" fill="hold">
                      <p:stCondLst>
                        <p:cond delay="indefinite"/>
                      </p:stCondLst>
                      <p:childTnLst>
                        <p:par>
                          <p:cTn id="130" fill="hold">
                            <p:stCondLst>
                              <p:cond delay="0"/>
                            </p:stCondLst>
                            <p:childTnLst>
                              <p:par>
                                <p:cTn id="131" presetID="42" presetClass="path" presetSubtype="0" accel="50000" decel="50000" fill="hold" grpId="2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3403 1.11111E-6 L -0.08489 -0.00046 " pathEditMode="relative" rAng="0" ptsTypes="AA">
                                      <p:cBhvr>
                                        <p:cTn id="132" dur="20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552" y="-2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80" grpId="0"/>
      <p:bldP spid="81" grpId="0"/>
      <p:bldP spid="82" grpId="0"/>
      <p:bldP spid="83" grpId="0"/>
      <p:bldP spid="84" grpId="0"/>
      <p:bldP spid="125" grpId="0"/>
      <p:bldP spid="126" grpId="0"/>
      <p:bldP spid="54" grpId="0"/>
      <p:bldP spid="54" grpId="1"/>
      <p:bldP spid="54" grpId="2"/>
      <p:bldP spid="56" grpId="0"/>
      <p:bldP spid="56" grpId="1"/>
      <p:bldP spid="56" grpId="2"/>
      <p:bldP spid="4" grpId="0"/>
      <p:bldP spid="90" grpId="0"/>
      <p:bldP spid="95" grpId="0"/>
      <p:bldP spid="95" grpId="1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Rectangle 20">
            <a:extLst>
              <a:ext uri="{FF2B5EF4-FFF2-40B4-BE49-F238E27FC236}">
                <a16:creationId xmlns:a16="http://schemas.microsoft.com/office/drawing/2014/main" id="{0D1C97E8-1B2A-422A-A8B7-13A2E9665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495800"/>
            <a:ext cx="3352800" cy="533400"/>
          </a:xfrm>
          <a:prstGeom prst="rect">
            <a:avLst/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88" name="Group 28">
            <a:extLst>
              <a:ext uri="{FF2B5EF4-FFF2-40B4-BE49-F238E27FC236}">
                <a16:creationId xmlns:a16="http://schemas.microsoft.com/office/drawing/2014/main" id="{967F69C7-B5CC-4A01-AC0D-69AF90168725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3810000"/>
            <a:ext cx="8001000" cy="1906588"/>
            <a:chOff x="672" y="2016"/>
            <a:chExt cx="5040" cy="1201"/>
          </a:xfrm>
        </p:grpSpPr>
        <p:sp>
          <p:nvSpPr>
            <p:cNvPr id="89" name="Freeform 22">
              <a:extLst>
                <a:ext uri="{FF2B5EF4-FFF2-40B4-BE49-F238E27FC236}">
                  <a16:creationId xmlns:a16="http://schemas.microsoft.com/office/drawing/2014/main" id="{46BDD8CB-5C95-48EC-8D48-E67E678E7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832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0F62C656-85F1-4E16-A223-B9D81C20F18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72" y="2016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6FC4CAE1-3140-40A0-B1C5-5FECAFE2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535"/>
              <a:ext cx="2120" cy="112"/>
            </a:xfrm>
            <a:custGeom>
              <a:avLst/>
              <a:gdLst>
                <a:gd name="T0" fmla="*/ 0 w 2120"/>
                <a:gd name="T1" fmla="*/ 9 h 112"/>
                <a:gd name="T2" fmla="*/ 1776 w 2120"/>
                <a:gd name="T3" fmla="*/ 9 h 112"/>
                <a:gd name="T4" fmla="*/ 2066 w 2120"/>
                <a:gd name="T5" fmla="*/ 61 h 112"/>
                <a:gd name="T6" fmla="*/ 1776 w 2120"/>
                <a:gd name="T7" fmla="*/ 105 h 112"/>
                <a:gd name="T8" fmla="*/ 0 w 2120"/>
                <a:gd name="T9" fmla="*/ 10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20"/>
                <a:gd name="T16" fmla="*/ 0 h 112"/>
                <a:gd name="T17" fmla="*/ 2120 w 212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20" h="112">
                  <a:moveTo>
                    <a:pt x="0" y="9"/>
                  </a:moveTo>
                  <a:cubicBezTo>
                    <a:pt x="296" y="9"/>
                    <a:pt x="1432" y="0"/>
                    <a:pt x="1776" y="9"/>
                  </a:cubicBezTo>
                  <a:cubicBezTo>
                    <a:pt x="2120" y="18"/>
                    <a:pt x="2066" y="45"/>
                    <a:pt x="2066" y="61"/>
                  </a:cubicBezTo>
                  <a:cubicBezTo>
                    <a:pt x="2066" y="77"/>
                    <a:pt x="2120" y="98"/>
                    <a:pt x="1776" y="105"/>
                  </a:cubicBezTo>
                  <a:cubicBezTo>
                    <a:pt x="1432" y="112"/>
                    <a:pt x="712" y="109"/>
                    <a:pt x="0" y="105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0" name="Rectangle 112">
            <a:extLst>
              <a:ext uri="{FF2B5EF4-FFF2-40B4-BE49-F238E27FC236}">
                <a16:creationId xmlns:a16="http://schemas.microsoft.com/office/drawing/2014/main" id="{F0FA8A82-444E-4524-AE5A-ABC0AE428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960402"/>
            <a:ext cx="1813631" cy="533400"/>
          </a:xfrm>
          <a:prstGeom prst="rect">
            <a:avLst/>
          </a:prstGeom>
          <a:noFill/>
          <a:ln w="38100">
            <a:solidFill>
              <a:srgbClr val="33CC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63" name="Rectangle 109">
            <a:extLst>
              <a:ext uri="{FF2B5EF4-FFF2-40B4-BE49-F238E27FC236}">
                <a16:creationId xmlns:a16="http://schemas.microsoft.com/office/drawing/2014/main" id="{A6778E28-1EA0-4DD4-B0E3-21DD3EEE0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3962400"/>
            <a:ext cx="1905000" cy="533400"/>
          </a:xfrm>
          <a:prstGeom prst="rect">
            <a:avLst/>
          </a:prstGeom>
          <a:noFill/>
          <a:ln w="38100">
            <a:solidFill>
              <a:srgbClr val="33CC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127" name="Text Box 19">
            <a:extLst>
              <a:ext uri="{FF2B5EF4-FFF2-40B4-BE49-F238E27FC236}">
                <a16:creationId xmlns:a16="http://schemas.microsoft.com/office/drawing/2014/main" id="{36D901FA-8293-4F9C-B67D-82243DB1D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0303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23,</a:t>
            </a:r>
            <a:endParaRPr lang="en-CA" altLang="en-US" sz="2000" i="0" dirty="0"/>
          </a:p>
        </p:txBody>
      </p:sp>
      <p:sp>
        <p:nvSpPr>
          <p:cNvPr id="128" name="Text Box 19">
            <a:extLst>
              <a:ext uri="{FF2B5EF4-FFF2-40B4-BE49-F238E27FC236}">
                <a16:creationId xmlns:a16="http://schemas.microsoft.com/office/drawing/2014/main" id="{A1DB131C-0C15-46A6-A2F2-7319334DE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558" y="5046883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14,</a:t>
            </a:r>
            <a:endParaRPr lang="en-CA" altLang="en-US" sz="2000" i="0" dirty="0"/>
          </a:p>
        </p:txBody>
      </p:sp>
      <p:pic>
        <p:nvPicPr>
          <p:cNvPr id="226306" name="Picture 2" descr="Image result for merge traffic">
            <a:extLst>
              <a:ext uri="{FF2B5EF4-FFF2-40B4-BE49-F238E27FC236}">
                <a16:creationId xmlns:a16="http://schemas.microsoft.com/office/drawing/2014/main" id="{F24C5E7A-A3ED-4557-AAB0-0F05C58AC4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751" y="5300162"/>
            <a:ext cx="1990849" cy="14931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4" name="Rectangle 33">
            <a:extLst>
              <a:ext uri="{FF2B5EF4-FFF2-40B4-BE49-F238E27FC236}">
                <a16:creationId xmlns:a16="http://schemas.microsoft.com/office/drawing/2014/main" id="{678D30B9-1B7D-4342-A9F2-0C6A1163E6C3}"/>
              </a:ext>
            </a:extLst>
          </p:cNvPr>
          <p:cNvSpPr/>
          <p:nvPr/>
        </p:nvSpPr>
        <p:spPr>
          <a:xfrm>
            <a:off x="5486400" y="685800"/>
            <a:ext cx="3568700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/* Merge the temp arrays */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int 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 = n1-1, j = n2-1; k </a:t>
            </a:r>
            <a:r>
              <a:rPr lang="en-US" sz="2000" i="0">
                <a:solidFill>
                  <a:schemeClr val="bg2"/>
                </a:solidFill>
              </a:rPr>
              <a:t>= b;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while (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&gt;=0 &amp;&amp; j&gt;=0)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{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if (L[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 &gt;= R[j])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			  { 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[k] = L[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];              }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else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			  { 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[k] = R[j];              }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  } </a:t>
            </a:r>
          </a:p>
        </p:txBody>
      </p:sp>
      <p:sp>
        <p:nvSpPr>
          <p:cNvPr id="35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pic>
        <p:nvPicPr>
          <p:cNvPr id="51" name="Picture 50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599" y="143741"/>
            <a:ext cx="2624243" cy="1227859"/>
          </a:xfrm>
          <a:prstGeom prst="wedgeRectCallout">
            <a:avLst>
              <a:gd name="adj1" fmla="val -63954"/>
              <a:gd name="adj2" fmla="val 54360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Lets code </a:t>
            </a:r>
            <a:br>
              <a:rPr lang="en-US" altLang="en-US" sz="2400" i="0" dirty="0"/>
            </a:br>
            <a:r>
              <a:rPr lang="en-US" altLang="en-US" sz="2400" i="0" dirty="0"/>
              <a:t>merge two sorted lists into one </a:t>
            </a:r>
          </a:p>
        </p:txBody>
      </p:sp>
      <p:grpSp>
        <p:nvGrpSpPr>
          <p:cNvPr id="147" name="Group 24"/>
          <p:cNvGrpSpPr>
            <a:grpSpLocks/>
          </p:cNvGrpSpPr>
          <p:nvPr/>
        </p:nvGrpSpPr>
        <p:grpSpPr bwMode="auto">
          <a:xfrm>
            <a:off x="111853" y="2582550"/>
            <a:ext cx="384996" cy="800425"/>
            <a:chOff x="864" y="465"/>
            <a:chExt cx="1046" cy="2358"/>
          </a:xfrm>
        </p:grpSpPr>
        <p:grpSp>
          <p:nvGrpSpPr>
            <p:cNvPr id="148" name="Group 25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51" name="Group 26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53" name="Group 27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60" name="Freeform 28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29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30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Freeform 31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Freeform 32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" name="Freeform 33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66" name="Group 34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67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9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0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54" name="Group 39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58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159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  <p:grpSp>
              <p:nvGrpSpPr>
                <p:cNvPr id="155" name="Group 42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56" name="Oval 43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157" name="Oval 44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</p:grpSp>
          <p:sp>
            <p:nvSpPr>
              <p:cNvPr id="152" name="Oval 45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</p:txBody>
          </p:sp>
        </p:grpSp>
        <p:sp>
          <p:nvSpPr>
            <p:cNvPr id="149" name="Freeform 46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47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6" name="Text Box 19">
            <a:extLst>
              <a:ext uri="{FF2B5EF4-FFF2-40B4-BE49-F238E27FC236}">
                <a16:creationId xmlns:a16="http://schemas.microsoft.com/office/drawing/2014/main" id="{BFA4856E-CCC0-4033-859C-0F4C6BD4D2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5800" y="2290227"/>
            <a:ext cx="3812390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buNone/>
            </a:pPr>
            <a:r>
              <a:rPr lang="en-US" altLang="en-US" sz="2000" i="0" dirty="0"/>
              <a:t>Exit when: </a:t>
            </a:r>
          </a:p>
          <a:p>
            <a:pPr marL="342900" indent="-342900"/>
            <a:r>
              <a:rPr lang="en-US" altLang="en-US" sz="2000" i="0" dirty="0"/>
              <a:t>no next in </a:t>
            </a:r>
            <a:r>
              <a:rPr lang="en-US" altLang="en-US" sz="2000" i="0" dirty="0">
                <a:solidFill>
                  <a:srgbClr val="33CC33"/>
                </a:solidFill>
              </a:rPr>
              <a:t>L</a:t>
            </a:r>
            <a:r>
              <a:rPr lang="en-US" altLang="en-US" sz="2000" i="0" dirty="0"/>
              <a:t> or </a:t>
            </a:r>
            <a:r>
              <a:rPr lang="en-US" altLang="en-US" sz="2000" i="0" dirty="0">
                <a:solidFill>
                  <a:srgbClr val="33CC33"/>
                </a:solidFill>
              </a:rPr>
              <a:t>R</a:t>
            </a:r>
            <a:r>
              <a:rPr lang="en-US" altLang="en-US" sz="2000" i="0" dirty="0"/>
              <a:t>, i.e.</a:t>
            </a:r>
            <a:r>
              <a:rPr lang="en-US" altLang="en-US" sz="2000" i="0" dirty="0">
                <a:solidFill>
                  <a:srgbClr val="33CC33"/>
                </a:solidFill>
              </a:rPr>
              <a:t> </a:t>
            </a:r>
            <a:r>
              <a:rPr lang="en-US" altLang="en-US" sz="2000" i="0" dirty="0" err="1">
                <a:solidFill>
                  <a:srgbClr val="33CC33"/>
                </a:solidFill>
              </a:rPr>
              <a:t>i</a:t>
            </a:r>
            <a:r>
              <a:rPr lang="en-US" altLang="en-US" sz="2000" i="0" dirty="0"/>
              <a:t>&lt;0 or </a:t>
            </a:r>
            <a:r>
              <a:rPr lang="en-US" altLang="en-US" sz="2000" i="0" dirty="0">
                <a:solidFill>
                  <a:srgbClr val="33CC33"/>
                </a:solidFill>
              </a:rPr>
              <a:t>j</a:t>
            </a:r>
            <a:r>
              <a:rPr lang="en-US" altLang="en-US" sz="2000" i="0" dirty="0"/>
              <a:t>&lt;0</a:t>
            </a:r>
          </a:p>
        </p:txBody>
      </p:sp>
      <p:grpSp>
        <p:nvGrpSpPr>
          <p:cNvPr id="77" name="Group 76">
            <a:extLst>
              <a:ext uri="{FF2B5EF4-FFF2-40B4-BE49-F238E27FC236}">
                <a16:creationId xmlns:a16="http://schemas.microsoft.com/office/drawing/2014/main" id="{EEAE1AD6-962F-4309-9161-BEC2D871C83B}"/>
              </a:ext>
            </a:extLst>
          </p:cNvPr>
          <p:cNvGrpSpPr/>
          <p:nvPr/>
        </p:nvGrpSpPr>
        <p:grpSpPr>
          <a:xfrm>
            <a:off x="830939" y="4019490"/>
            <a:ext cx="4233701" cy="1404886"/>
            <a:chOff x="830939" y="4019490"/>
            <a:chExt cx="4233701" cy="1404886"/>
          </a:xfrm>
        </p:grpSpPr>
        <p:sp>
          <p:nvSpPr>
            <p:cNvPr id="78" name="Text Box 19">
              <a:extLst>
                <a:ext uri="{FF2B5EF4-FFF2-40B4-BE49-F238E27FC236}">
                  <a16:creationId xmlns:a16="http://schemas.microsoft.com/office/drawing/2014/main" id="{CE64C2DC-3085-40AF-B345-3830EA70B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7852" y="4559978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chemeClr val="tx2"/>
                  </a:solidFill>
                </a:rPr>
                <a:t>arr</a:t>
              </a:r>
              <a:r>
                <a:rPr lang="en-US" altLang="en-US" sz="2000" i="0" dirty="0">
                  <a:solidFill>
                    <a:schemeClr val="tx2"/>
                  </a:solidFill>
                </a:rPr>
                <a:t> =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  <p:sp>
          <p:nvSpPr>
            <p:cNvPr id="85" name="Text Box 19">
              <a:extLst>
                <a:ext uri="{FF2B5EF4-FFF2-40B4-BE49-F238E27FC236}">
                  <a16:creationId xmlns:a16="http://schemas.microsoft.com/office/drawing/2014/main" id="{3E397B15-DCB1-436E-9CB5-952EF8C3D0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939" y="4019490"/>
              <a:ext cx="54066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L =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86" name="Text Box 19">
              <a:extLst>
                <a:ext uri="{FF2B5EF4-FFF2-40B4-BE49-F238E27FC236}">
                  <a16:creationId xmlns:a16="http://schemas.microsoft.com/office/drawing/2014/main" id="{D7E03CDE-82FA-4C05-B8C0-8DFEEDB95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112" y="5024266"/>
              <a:ext cx="56457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R =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</p:grpSp>
      <p:sp>
        <p:nvSpPr>
          <p:cNvPr id="4" name="Rectangle 3">
            <a:extLst>
              <a:ext uri="{FF2B5EF4-FFF2-40B4-BE49-F238E27FC236}">
                <a16:creationId xmlns:a16="http://schemas.microsoft.com/office/drawing/2014/main" id="{FECE735B-8E08-43A8-AA9C-6F52C320943E}"/>
              </a:ext>
            </a:extLst>
          </p:cNvPr>
          <p:cNvSpPr/>
          <p:nvPr/>
        </p:nvSpPr>
        <p:spPr>
          <a:xfrm>
            <a:off x="7590188" y="2206170"/>
            <a:ext cx="105670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--; k--;  </a:t>
            </a:r>
            <a:endParaRPr lang="en-US" sz="2000" dirty="0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1F72AF5E-7DB9-4040-9BF1-DFF04DC9698F}"/>
              </a:ext>
            </a:extLst>
          </p:cNvPr>
          <p:cNvSpPr/>
          <p:nvPr/>
        </p:nvSpPr>
        <p:spPr>
          <a:xfrm>
            <a:off x="7590972" y="2819400"/>
            <a:ext cx="105670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0" dirty="0">
                <a:solidFill>
                  <a:schemeClr val="bg2"/>
                </a:solidFill>
              </a:rPr>
              <a:t>j--; k--;  </a:t>
            </a:r>
            <a:endParaRPr lang="en-US" sz="2000" dirty="0"/>
          </a:p>
        </p:txBody>
      </p:sp>
      <p:sp>
        <p:nvSpPr>
          <p:cNvPr id="95" name="Text Box 19">
            <a:extLst>
              <a:ext uri="{FF2B5EF4-FFF2-40B4-BE49-F238E27FC236}">
                <a16:creationId xmlns:a16="http://schemas.microsoft.com/office/drawing/2014/main" id="{191B8192-0C4A-4AC2-A411-6B44DFCE93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28800" y="5473700"/>
            <a:ext cx="25519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rgbClr val="33CC33"/>
                </a:solidFill>
              </a:rPr>
              <a:t>j</a:t>
            </a:r>
            <a:endParaRPr lang="en-CA" altLang="en-US" sz="2000" i="0" dirty="0">
              <a:solidFill>
                <a:srgbClr val="33CC33"/>
              </a:solidFill>
            </a:endParaRPr>
          </a:p>
        </p:txBody>
      </p:sp>
      <p:grpSp>
        <p:nvGrpSpPr>
          <p:cNvPr id="96" name="Group 18">
            <a:extLst>
              <a:ext uri="{FF2B5EF4-FFF2-40B4-BE49-F238E27FC236}">
                <a16:creationId xmlns:a16="http://schemas.microsoft.com/office/drawing/2014/main" id="{98DBFCC9-30A3-415D-AED3-2702A00B66D6}"/>
              </a:ext>
            </a:extLst>
          </p:cNvPr>
          <p:cNvGrpSpPr>
            <a:grpSpLocks/>
          </p:cNvGrpSpPr>
          <p:nvPr/>
        </p:nvGrpSpPr>
        <p:grpSpPr bwMode="auto">
          <a:xfrm>
            <a:off x="800007" y="1837274"/>
            <a:ext cx="764354" cy="449718"/>
            <a:chOff x="1584" y="2256"/>
            <a:chExt cx="768" cy="672"/>
          </a:xfrm>
        </p:grpSpPr>
        <p:sp>
          <p:nvSpPr>
            <p:cNvPr id="97" name="AutoShape 19">
              <a:extLst>
                <a:ext uri="{FF2B5EF4-FFF2-40B4-BE49-F238E27FC236}">
                  <a16:creationId xmlns:a16="http://schemas.microsoft.com/office/drawing/2014/main" id="{AF0CC6C6-5975-4DC1-AFAE-2E0E79CFD7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84" y="2256"/>
              <a:ext cx="768" cy="576"/>
            </a:xfrm>
            <a:prstGeom prst="horizontalScroll">
              <a:avLst>
                <a:gd name="adj" fmla="val 12500"/>
              </a:avLst>
            </a:prstGeom>
            <a:solidFill>
              <a:srgbClr val="FFFFFF"/>
            </a:solidFill>
            <a:ln w="38100">
              <a:solidFill>
                <a:srgbClr val="FF0000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50000"/>
                </a:spcBef>
                <a:buFontTx/>
                <a:buNone/>
              </a:pPr>
              <a:r>
                <a:rPr lang="en-US" altLang="en-US" sz="2800" i="0" baseline="-8000" dirty="0">
                  <a:solidFill>
                    <a:schemeClr val="bg2"/>
                  </a:solidFill>
                </a:rPr>
                <a:t>Exit</a:t>
              </a:r>
              <a:endParaRPr lang="en-CA" altLang="en-US" sz="2800" i="0" baseline="-8000" dirty="0">
                <a:solidFill>
                  <a:schemeClr val="bg2"/>
                </a:solidFill>
              </a:endParaRPr>
            </a:p>
          </p:txBody>
        </p:sp>
        <p:sp>
          <p:nvSpPr>
            <p:cNvPr id="98" name="Line 20">
              <a:extLst>
                <a:ext uri="{FF2B5EF4-FFF2-40B4-BE49-F238E27FC236}">
                  <a16:creationId xmlns:a16="http://schemas.microsoft.com/office/drawing/2014/main" id="{B6469C72-EA34-4C4E-8435-D96F5343AAD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1968" y="2784"/>
              <a:ext cx="0" cy="144"/>
            </a:xfrm>
            <a:prstGeom prst="line">
              <a:avLst/>
            </a:prstGeom>
            <a:noFill/>
            <a:ln w="6350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99" name="Text Box 19">
            <a:extLst>
              <a:ext uri="{FF2B5EF4-FFF2-40B4-BE49-F238E27FC236}">
                <a16:creationId xmlns:a16="http://schemas.microsoft.com/office/drawing/2014/main" id="{55D66E22-5490-40F6-9BD5-01AE89BE01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08494" y="4114800"/>
            <a:ext cx="31290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>
                <a:solidFill>
                  <a:srgbClr val="33CC33"/>
                </a:solidFill>
              </a:rPr>
              <a:t>k</a:t>
            </a:r>
            <a:endParaRPr lang="en-CA" altLang="en-US" sz="2000" i="0" dirty="0">
              <a:solidFill>
                <a:srgbClr val="33CC33"/>
              </a:solidFill>
            </a:endParaRPr>
          </a:p>
        </p:txBody>
      </p:sp>
      <p:sp>
        <p:nvSpPr>
          <p:cNvPr id="100" name="Text Box 19">
            <a:extLst>
              <a:ext uri="{FF2B5EF4-FFF2-40B4-BE49-F238E27FC236}">
                <a16:creationId xmlns:a16="http://schemas.microsoft.com/office/drawing/2014/main" id="{250CDC45-90FD-4D72-9CB7-4B93744177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17600" y="3568700"/>
            <a:ext cx="255198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 err="1">
                <a:solidFill>
                  <a:srgbClr val="33CC33"/>
                </a:solidFill>
              </a:rPr>
              <a:t>i</a:t>
            </a:r>
            <a:endParaRPr lang="en-CA" altLang="en-US" sz="2000" i="0" dirty="0">
              <a:solidFill>
                <a:srgbClr val="33CC33"/>
              </a:solidFill>
            </a:endParaRPr>
          </a:p>
        </p:txBody>
      </p:sp>
      <p:sp>
        <p:nvSpPr>
          <p:cNvPr id="101" name="Text Box 19">
            <a:extLst>
              <a:ext uri="{FF2B5EF4-FFF2-40B4-BE49-F238E27FC236}">
                <a16:creationId xmlns:a16="http://schemas.microsoft.com/office/drawing/2014/main" id="{14B3D813-FA4B-46B0-AC34-D1E5F9F4F5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85549" y="4578290"/>
            <a:ext cx="2685351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25,30,31,52,62,79,88,98</a:t>
            </a:r>
            <a:endParaRPr lang="en-CA" altLang="en-US" sz="2000" i="0" dirty="0"/>
          </a:p>
        </p:txBody>
      </p:sp>
      <p:sp>
        <p:nvSpPr>
          <p:cNvPr id="102" name="Rectangle 101">
            <a:extLst>
              <a:ext uri="{FF2B5EF4-FFF2-40B4-BE49-F238E27FC236}">
                <a16:creationId xmlns:a16="http://schemas.microsoft.com/office/drawing/2014/main" id="{1DE07667-7C24-4C21-8B22-A771FFFFE128}"/>
              </a:ext>
            </a:extLst>
          </p:cNvPr>
          <p:cNvSpPr/>
          <p:nvPr/>
        </p:nvSpPr>
        <p:spPr>
          <a:xfrm>
            <a:off x="4178300" y="972917"/>
            <a:ext cx="4876800" cy="2246769"/>
          </a:xfrm>
          <a:prstGeom prst="rect">
            <a:avLst/>
          </a:prstGeom>
          <a:solidFill>
            <a:schemeClr val="tx1"/>
          </a:solidFill>
          <a:ln w="3175">
            <a:solidFill>
              <a:schemeClr val="bg1"/>
            </a:solidFill>
          </a:ln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/* Copy remaining elements of L[] if any */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while (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&gt;=0)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  	{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[k] = L[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]; 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--; k--; }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/* Copy remaining elements of R[] if any */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while </a:t>
            </a:r>
            <a:r>
              <a:rPr lang="en-US" sz="2000" i="0">
                <a:solidFill>
                  <a:schemeClr val="bg2"/>
                </a:solidFill>
              </a:rPr>
              <a:t>(j&gt;=</a:t>
            </a:r>
            <a:r>
              <a:rPr lang="en-US" sz="2000" i="0" dirty="0">
                <a:solidFill>
                  <a:schemeClr val="bg2"/>
                </a:solidFill>
              </a:rPr>
              <a:t>0)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  {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[k] = R[j]; j--; k--; } </a:t>
            </a:r>
          </a:p>
        </p:txBody>
      </p:sp>
    </p:spTree>
    <p:extLst>
      <p:ext uri="{BB962C8B-B14F-4D97-AF65-F5344CB8AC3E}">
        <p14:creationId xmlns:p14="http://schemas.microsoft.com/office/powerpoint/2010/main" val="5723824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7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1" fill="hold">
                      <p:stCondLst>
                        <p:cond delay="indefinite"/>
                      </p:stCondLst>
                      <p:childTnLst>
                        <p:par>
                          <p:cTn id="32" fill="hold">
                            <p:stCondLst>
                              <p:cond delay="0"/>
                            </p:stCondLst>
                            <p:childTnLst>
                              <p:par>
                                <p:cTn id="33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104 -1.85185E-6 L 0.40174 -0.06597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139" y="-3310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42" presetClass="path" presetSubtype="0" accel="50000" decel="5000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313 3.7037E-6 L 0.39982 -0.06667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0139" y="-3333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7" grpId="0"/>
      <p:bldP spid="128" grpId="0"/>
      <p:bldP spid="102" grpId="0" animBg="1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" name="Rectangle 20">
            <a:extLst>
              <a:ext uri="{FF2B5EF4-FFF2-40B4-BE49-F238E27FC236}">
                <a16:creationId xmlns:a16="http://schemas.microsoft.com/office/drawing/2014/main" id="{0D1C97E8-1B2A-422A-A8B7-13A2E9665E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05400" y="4495800"/>
            <a:ext cx="3352800" cy="533400"/>
          </a:xfrm>
          <a:prstGeom prst="rect">
            <a:avLst/>
          </a:prstGeom>
          <a:noFill/>
          <a:ln w="38100">
            <a:solidFill>
              <a:srgbClr val="FFFF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grpSp>
        <p:nvGrpSpPr>
          <p:cNvPr id="88" name="Group 28">
            <a:extLst>
              <a:ext uri="{FF2B5EF4-FFF2-40B4-BE49-F238E27FC236}">
                <a16:creationId xmlns:a16="http://schemas.microsoft.com/office/drawing/2014/main" id="{967F69C7-B5CC-4A01-AC0D-69AF90168725}"/>
              </a:ext>
            </a:extLst>
          </p:cNvPr>
          <p:cNvGrpSpPr>
            <a:grpSpLocks/>
          </p:cNvGrpSpPr>
          <p:nvPr/>
        </p:nvGrpSpPr>
        <p:grpSpPr bwMode="auto">
          <a:xfrm>
            <a:off x="990600" y="3810000"/>
            <a:ext cx="8001000" cy="1906588"/>
            <a:chOff x="672" y="2016"/>
            <a:chExt cx="5040" cy="1201"/>
          </a:xfrm>
        </p:grpSpPr>
        <p:sp>
          <p:nvSpPr>
            <p:cNvPr id="89" name="Freeform 22">
              <a:extLst>
                <a:ext uri="{FF2B5EF4-FFF2-40B4-BE49-F238E27FC236}">
                  <a16:creationId xmlns:a16="http://schemas.microsoft.com/office/drawing/2014/main" id="{46BDD8CB-5C95-48EC-8D48-E67E678E7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2832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" name="Freeform 23">
              <a:extLst>
                <a:ext uri="{FF2B5EF4-FFF2-40B4-BE49-F238E27FC236}">
                  <a16:creationId xmlns:a16="http://schemas.microsoft.com/office/drawing/2014/main" id="{0F62C656-85F1-4E16-A223-B9D81C20F18D}"/>
                </a:ext>
              </a:extLst>
            </p:cNvPr>
            <p:cNvSpPr>
              <a:spLocks/>
            </p:cNvSpPr>
            <p:nvPr/>
          </p:nvSpPr>
          <p:spPr bwMode="auto">
            <a:xfrm flipV="1">
              <a:off x="672" y="2016"/>
              <a:ext cx="4992" cy="385"/>
            </a:xfrm>
            <a:custGeom>
              <a:avLst/>
              <a:gdLst>
                <a:gd name="T0" fmla="*/ 0 w 4992"/>
                <a:gd name="T1" fmla="*/ 384 h 385"/>
                <a:gd name="T2" fmla="*/ 1517 w 4992"/>
                <a:gd name="T3" fmla="*/ 385 h 385"/>
                <a:gd name="T4" fmla="*/ 2016 w 4992"/>
                <a:gd name="T5" fmla="*/ 144 h 385"/>
                <a:gd name="T6" fmla="*/ 2544 w 4992"/>
                <a:gd name="T7" fmla="*/ 48 h 385"/>
                <a:gd name="T8" fmla="*/ 4992 w 4992"/>
                <a:gd name="T9" fmla="*/ 0 h 3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4992"/>
                <a:gd name="T16" fmla="*/ 0 h 385"/>
                <a:gd name="T17" fmla="*/ 4992 w 4992"/>
                <a:gd name="T18" fmla="*/ 385 h 385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4992" h="385">
                  <a:moveTo>
                    <a:pt x="0" y="384"/>
                  </a:moveTo>
                  <a:cubicBezTo>
                    <a:pt x="253" y="384"/>
                    <a:pt x="1179" y="384"/>
                    <a:pt x="1517" y="385"/>
                  </a:cubicBezTo>
                  <a:cubicBezTo>
                    <a:pt x="1852" y="378"/>
                    <a:pt x="1845" y="200"/>
                    <a:pt x="2016" y="144"/>
                  </a:cubicBezTo>
                  <a:cubicBezTo>
                    <a:pt x="2187" y="88"/>
                    <a:pt x="2048" y="72"/>
                    <a:pt x="2544" y="48"/>
                  </a:cubicBezTo>
                  <a:cubicBezTo>
                    <a:pt x="3040" y="24"/>
                    <a:pt x="4016" y="12"/>
                    <a:pt x="4992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" name="Freeform 24">
              <a:extLst>
                <a:ext uri="{FF2B5EF4-FFF2-40B4-BE49-F238E27FC236}">
                  <a16:creationId xmlns:a16="http://schemas.microsoft.com/office/drawing/2014/main" id="{6FC4CAE1-3140-40A0-B1C5-5FECAFE20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2" y="2535"/>
              <a:ext cx="2120" cy="112"/>
            </a:xfrm>
            <a:custGeom>
              <a:avLst/>
              <a:gdLst>
                <a:gd name="T0" fmla="*/ 0 w 2120"/>
                <a:gd name="T1" fmla="*/ 9 h 112"/>
                <a:gd name="T2" fmla="*/ 1776 w 2120"/>
                <a:gd name="T3" fmla="*/ 9 h 112"/>
                <a:gd name="T4" fmla="*/ 2066 w 2120"/>
                <a:gd name="T5" fmla="*/ 61 h 112"/>
                <a:gd name="T6" fmla="*/ 1776 w 2120"/>
                <a:gd name="T7" fmla="*/ 105 h 112"/>
                <a:gd name="T8" fmla="*/ 0 w 2120"/>
                <a:gd name="T9" fmla="*/ 105 h 1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120"/>
                <a:gd name="T16" fmla="*/ 0 h 112"/>
                <a:gd name="T17" fmla="*/ 2120 w 2120"/>
                <a:gd name="T18" fmla="*/ 112 h 11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120" h="112">
                  <a:moveTo>
                    <a:pt x="0" y="9"/>
                  </a:moveTo>
                  <a:cubicBezTo>
                    <a:pt x="296" y="9"/>
                    <a:pt x="1432" y="0"/>
                    <a:pt x="1776" y="9"/>
                  </a:cubicBezTo>
                  <a:cubicBezTo>
                    <a:pt x="2120" y="18"/>
                    <a:pt x="2066" y="45"/>
                    <a:pt x="2066" y="61"/>
                  </a:cubicBezTo>
                  <a:cubicBezTo>
                    <a:pt x="2066" y="77"/>
                    <a:pt x="2120" y="98"/>
                    <a:pt x="1776" y="105"/>
                  </a:cubicBezTo>
                  <a:cubicBezTo>
                    <a:pt x="1432" y="112"/>
                    <a:pt x="712" y="109"/>
                    <a:pt x="0" y="105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0" name="Rectangle 112">
            <a:extLst>
              <a:ext uri="{FF2B5EF4-FFF2-40B4-BE49-F238E27FC236}">
                <a16:creationId xmlns:a16="http://schemas.microsoft.com/office/drawing/2014/main" id="{F0FA8A82-444E-4524-AE5A-ABC0AE428FA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4960402"/>
            <a:ext cx="1813631" cy="533400"/>
          </a:xfrm>
          <a:prstGeom prst="rect">
            <a:avLst/>
          </a:prstGeom>
          <a:noFill/>
          <a:ln w="38100">
            <a:solidFill>
              <a:srgbClr val="33CC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63" name="Rectangle 109">
            <a:extLst>
              <a:ext uri="{FF2B5EF4-FFF2-40B4-BE49-F238E27FC236}">
                <a16:creationId xmlns:a16="http://schemas.microsoft.com/office/drawing/2014/main" id="{A6778E28-1EA0-4DD4-B0E3-21DD3EEE00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47800" y="3962400"/>
            <a:ext cx="1905000" cy="533400"/>
          </a:xfrm>
          <a:prstGeom prst="rect">
            <a:avLst/>
          </a:prstGeom>
          <a:noFill/>
          <a:ln w="38100">
            <a:solidFill>
              <a:srgbClr val="33CC33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sz="2800"/>
          </a:p>
        </p:txBody>
      </p:sp>
      <p:sp>
        <p:nvSpPr>
          <p:cNvPr id="79" name="Text Box 19">
            <a:extLst>
              <a:ext uri="{FF2B5EF4-FFF2-40B4-BE49-F238E27FC236}">
                <a16:creationId xmlns:a16="http://schemas.microsoft.com/office/drawing/2014/main" id="{B4DD6926-9BEC-4509-B818-6223B0207A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6375" y="4052553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98</a:t>
            </a:r>
            <a:endParaRPr lang="en-CA" altLang="en-US" sz="2000" i="0" dirty="0"/>
          </a:p>
        </p:txBody>
      </p:sp>
      <p:sp>
        <p:nvSpPr>
          <p:cNvPr id="80" name="Text Box 19">
            <a:extLst>
              <a:ext uri="{FF2B5EF4-FFF2-40B4-BE49-F238E27FC236}">
                <a16:creationId xmlns:a16="http://schemas.microsoft.com/office/drawing/2014/main" id="{FD4E3F3B-244B-4763-9C99-0417C47CCB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0448" y="4044562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88,</a:t>
            </a:r>
            <a:endParaRPr lang="en-CA" altLang="en-US" sz="2000" i="0" dirty="0"/>
          </a:p>
        </p:txBody>
      </p:sp>
      <p:sp>
        <p:nvSpPr>
          <p:cNvPr id="81" name="Text Box 19">
            <a:extLst>
              <a:ext uri="{FF2B5EF4-FFF2-40B4-BE49-F238E27FC236}">
                <a16:creationId xmlns:a16="http://schemas.microsoft.com/office/drawing/2014/main" id="{071F216B-FF75-4977-9CD3-94886B0D4BA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53203" y="5042079"/>
            <a:ext cx="441146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79</a:t>
            </a:r>
            <a:endParaRPr lang="en-CA" altLang="en-US" sz="2000" i="0" dirty="0"/>
          </a:p>
        </p:txBody>
      </p:sp>
      <p:sp>
        <p:nvSpPr>
          <p:cNvPr id="82" name="Text Box 19">
            <a:extLst>
              <a:ext uri="{FF2B5EF4-FFF2-40B4-BE49-F238E27FC236}">
                <a16:creationId xmlns:a16="http://schemas.microsoft.com/office/drawing/2014/main" id="{B1B832E2-9CB7-443B-AADC-475C5AF0BE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26595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62,</a:t>
            </a:r>
            <a:endParaRPr lang="en-CA" altLang="en-US" sz="2000" i="0" dirty="0"/>
          </a:p>
        </p:txBody>
      </p:sp>
      <p:sp>
        <p:nvSpPr>
          <p:cNvPr id="83" name="Text Box 19">
            <a:extLst>
              <a:ext uri="{FF2B5EF4-FFF2-40B4-BE49-F238E27FC236}">
                <a16:creationId xmlns:a16="http://schemas.microsoft.com/office/drawing/2014/main" id="{D53DAC8F-7E6B-4844-982F-6D0725E5B0E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3266" y="40514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52,</a:t>
            </a:r>
            <a:endParaRPr lang="en-CA" altLang="en-US" sz="2000" i="0" dirty="0"/>
          </a:p>
        </p:txBody>
      </p:sp>
      <p:sp>
        <p:nvSpPr>
          <p:cNvPr id="84" name="Text Box 19">
            <a:extLst>
              <a:ext uri="{FF2B5EF4-FFF2-40B4-BE49-F238E27FC236}">
                <a16:creationId xmlns:a16="http://schemas.microsoft.com/office/drawing/2014/main" id="{5484DE69-E6C0-4FA7-AC78-CDB82622C2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91237" y="4052221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31,</a:t>
            </a:r>
            <a:endParaRPr lang="en-CA" altLang="en-US" sz="2000" i="0" dirty="0"/>
          </a:p>
        </p:txBody>
      </p:sp>
      <p:sp>
        <p:nvSpPr>
          <p:cNvPr id="125" name="Text Box 19">
            <a:extLst>
              <a:ext uri="{FF2B5EF4-FFF2-40B4-BE49-F238E27FC236}">
                <a16:creationId xmlns:a16="http://schemas.microsoft.com/office/drawing/2014/main" id="{3C4870B5-86D9-4F3A-8EB3-8E5F0940D7C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00638" y="5051395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30,</a:t>
            </a:r>
            <a:endParaRPr lang="en-CA" altLang="en-US" sz="2000" i="0" dirty="0"/>
          </a:p>
        </p:txBody>
      </p:sp>
      <p:sp>
        <p:nvSpPr>
          <p:cNvPr id="126" name="Text Box 19">
            <a:extLst>
              <a:ext uri="{FF2B5EF4-FFF2-40B4-BE49-F238E27FC236}">
                <a16:creationId xmlns:a16="http://schemas.microsoft.com/office/drawing/2014/main" id="{191C7218-4051-4261-A46F-AC1E65CB4E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246" y="4048986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25,</a:t>
            </a:r>
            <a:endParaRPr lang="en-CA" altLang="en-US" sz="2000" i="0" dirty="0"/>
          </a:p>
        </p:txBody>
      </p:sp>
      <p:sp>
        <p:nvSpPr>
          <p:cNvPr id="127" name="Text Box 19">
            <a:extLst>
              <a:ext uri="{FF2B5EF4-FFF2-40B4-BE49-F238E27FC236}">
                <a16:creationId xmlns:a16="http://schemas.microsoft.com/office/drawing/2014/main" id="{36D901FA-8293-4F9C-B67D-82243DB1D3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80303" y="5042079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23,</a:t>
            </a:r>
            <a:endParaRPr lang="en-CA" altLang="en-US" sz="2000" i="0" dirty="0"/>
          </a:p>
        </p:txBody>
      </p:sp>
      <p:sp>
        <p:nvSpPr>
          <p:cNvPr id="128" name="Text Box 19">
            <a:extLst>
              <a:ext uri="{FF2B5EF4-FFF2-40B4-BE49-F238E27FC236}">
                <a16:creationId xmlns:a16="http://schemas.microsoft.com/office/drawing/2014/main" id="{A1DB131C-0C15-46A6-A2F2-7319334DEAF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73558" y="5046883"/>
            <a:ext cx="505267" cy="4001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r>
              <a:rPr lang="en-US" altLang="en-US" sz="2000" i="0" dirty="0"/>
              <a:t>14,</a:t>
            </a:r>
            <a:endParaRPr lang="en-CA" altLang="en-US" sz="2000" i="0" dirty="0"/>
          </a:p>
        </p:txBody>
      </p:sp>
      <p:pic>
        <p:nvPicPr>
          <p:cNvPr id="226306" name="Picture 2" descr="Image result for merge traffic">
            <a:extLst>
              <a:ext uri="{FF2B5EF4-FFF2-40B4-BE49-F238E27FC236}">
                <a16:creationId xmlns:a16="http://schemas.microsoft.com/office/drawing/2014/main" id="{F24C5E7A-A3ED-4557-AAB0-0F05C58AC40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14751" y="5300162"/>
            <a:ext cx="1990849" cy="149313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5" name="Rectangle 2">
            <a:extLst>
              <a:ext uri="{FF2B5EF4-FFF2-40B4-BE49-F238E27FC236}">
                <a16:creationId xmlns:a16="http://schemas.microsoft.com/office/drawing/2014/main" id="{CC2A2F2B-AF71-443C-B387-F96C097F3D9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  <p:pic>
        <p:nvPicPr>
          <p:cNvPr id="51" name="Picture 50" descr="j0116172">
            <a:extLst>
              <a:ext uri="{FF2B5EF4-FFF2-40B4-BE49-F238E27FC236}">
                <a16:creationId xmlns:a16="http://schemas.microsoft.com/office/drawing/2014/main" id="{FCBDEB13-6C98-46D1-A820-992F40229B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0" y="1429958"/>
            <a:ext cx="700121" cy="95232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2" name="AutoShape 8">
            <a:extLst>
              <a:ext uri="{FF2B5EF4-FFF2-40B4-BE49-F238E27FC236}">
                <a16:creationId xmlns:a16="http://schemas.microsoft.com/office/drawing/2014/main" id="{E10EA6AD-5F51-46BE-A2A6-0C6879E4B9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0599" y="143741"/>
            <a:ext cx="2624243" cy="1227859"/>
          </a:xfrm>
          <a:prstGeom prst="wedgeRectCallout">
            <a:avLst>
              <a:gd name="adj1" fmla="val -63954"/>
              <a:gd name="adj2" fmla="val 54360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Lets code </a:t>
            </a:r>
            <a:br>
              <a:rPr lang="en-US" altLang="en-US" sz="2400" i="0" dirty="0"/>
            </a:br>
            <a:r>
              <a:rPr lang="en-US" altLang="en-US" sz="2400" i="0" dirty="0"/>
              <a:t>merge two sorted lists into one </a:t>
            </a:r>
          </a:p>
        </p:txBody>
      </p:sp>
      <p:grpSp>
        <p:nvGrpSpPr>
          <p:cNvPr id="147" name="Group 24"/>
          <p:cNvGrpSpPr>
            <a:grpSpLocks/>
          </p:cNvGrpSpPr>
          <p:nvPr/>
        </p:nvGrpSpPr>
        <p:grpSpPr bwMode="auto">
          <a:xfrm>
            <a:off x="111853" y="2582550"/>
            <a:ext cx="384996" cy="800425"/>
            <a:chOff x="864" y="465"/>
            <a:chExt cx="1046" cy="2358"/>
          </a:xfrm>
        </p:grpSpPr>
        <p:grpSp>
          <p:nvGrpSpPr>
            <p:cNvPr id="148" name="Group 25"/>
            <p:cNvGrpSpPr>
              <a:grpSpLocks/>
            </p:cNvGrpSpPr>
            <p:nvPr/>
          </p:nvGrpSpPr>
          <p:grpSpPr bwMode="auto">
            <a:xfrm>
              <a:off x="864" y="465"/>
              <a:ext cx="1008" cy="2319"/>
              <a:chOff x="587" y="528"/>
              <a:chExt cx="1008" cy="2319"/>
            </a:xfrm>
          </p:grpSpPr>
          <p:grpSp>
            <p:nvGrpSpPr>
              <p:cNvPr id="151" name="Group 26"/>
              <p:cNvGrpSpPr>
                <a:grpSpLocks/>
              </p:cNvGrpSpPr>
              <p:nvPr/>
            </p:nvGrpSpPr>
            <p:grpSpPr bwMode="auto">
              <a:xfrm>
                <a:off x="587" y="528"/>
                <a:ext cx="1008" cy="2319"/>
                <a:chOff x="587" y="528"/>
                <a:chExt cx="1008" cy="2319"/>
              </a:xfrm>
            </p:grpSpPr>
            <p:grpSp>
              <p:nvGrpSpPr>
                <p:cNvPr id="153" name="Group 27"/>
                <p:cNvGrpSpPr>
                  <a:grpSpLocks/>
                </p:cNvGrpSpPr>
                <p:nvPr/>
              </p:nvGrpSpPr>
              <p:grpSpPr bwMode="auto">
                <a:xfrm>
                  <a:off x="587" y="528"/>
                  <a:ext cx="1008" cy="2319"/>
                  <a:chOff x="1151" y="1104"/>
                  <a:chExt cx="686" cy="1741"/>
                </a:xfrm>
              </p:grpSpPr>
              <p:sp>
                <p:nvSpPr>
                  <p:cNvPr id="160" name="Freeform 28"/>
                  <p:cNvSpPr>
                    <a:spLocks/>
                  </p:cNvSpPr>
                  <p:nvPr/>
                </p:nvSpPr>
                <p:spPr bwMode="auto">
                  <a:xfrm flipH="1">
                    <a:off x="1321" y="1581"/>
                    <a:ext cx="304" cy="566"/>
                  </a:xfrm>
                  <a:custGeom>
                    <a:avLst/>
                    <a:gdLst>
                      <a:gd name="T0" fmla="*/ 7 w 304"/>
                      <a:gd name="T1" fmla="*/ 174 h 566"/>
                      <a:gd name="T2" fmla="*/ 18 w 304"/>
                      <a:gd name="T3" fmla="*/ 122 h 566"/>
                      <a:gd name="T4" fmla="*/ 42 w 304"/>
                      <a:gd name="T5" fmla="*/ 83 h 566"/>
                      <a:gd name="T6" fmla="*/ 81 w 304"/>
                      <a:gd name="T7" fmla="*/ 45 h 566"/>
                      <a:gd name="T8" fmla="*/ 148 w 304"/>
                      <a:gd name="T9" fmla="*/ 7 h 566"/>
                      <a:gd name="T10" fmla="*/ 205 w 304"/>
                      <a:gd name="T11" fmla="*/ 0 h 566"/>
                      <a:gd name="T12" fmla="*/ 255 w 304"/>
                      <a:gd name="T13" fmla="*/ 10 h 566"/>
                      <a:gd name="T14" fmla="*/ 290 w 304"/>
                      <a:gd name="T15" fmla="*/ 31 h 566"/>
                      <a:gd name="T16" fmla="*/ 304 w 304"/>
                      <a:gd name="T17" fmla="*/ 59 h 566"/>
                      <a:gd name="T18" fmla="*/ 304 w 304"/>
                      <a:gd name="T19" fmla="*/ 87 h 566"/>
                      <a:gd name="T20" fmla="*/ 290 w 304"/>
                      <a:gd name="T21" fmla="*/ 118 h 566"/>
                      <a:gd name="T22" fmla="*/ 262 w 304"/>
                      <a:gd name="T23" fmla="*/ 146 h 566"/>
                      <a:gd name="T24" fmla="*/ 223 w 304"/>
                      <a:gd name="T25" fmla="*/ 181 h 566"/>
                      <a:gd name="T26" fmla="*/ 201 w 304"/>
                      <a:gd name="T27" fmla="*/ 215 h 566"/>
                      <a:gd name="T28" fmla="*/ 194 w 304"/>
                      <a:gd name="T29" fmla="*/ 240 h 566"/>
                      <a:gd name="T30" fmla="*/ 194 w 304"/>
                      <a:gd name="T31" fmla="*/ 260 h 566"/>
                      <a:gd name="T32" fmla="*/ 205 w 304"/>
                      <a:gd name="T33" fmla="*/ 295 h 566"/>
                      <a:gd name="T34" fmla="*/ 230 w 304"/>
                      <a:gd name="T35" fmla="*/ 344 h 566"/>
                      <a:gd name="T36" fmla="*/ 247 w 304"/>
                      <a:gd name="T37" fmla="*/ 399 h 566"/>
                      <a:gd name="T38" fmla="*/ 251 w 304"/>
                      <a:gd name="T39" fmla="*/ 438 h 566"/>
                      <a:gd name="T40" fmla="*/ 244 w 304"/>
                      <a:gd name="T41" fmla="*/ 479 h 566"/>
                      <a:gd name="T42" fmla="*/ 233 w 304"/>
                      <a:gd name="T43" fmla="*/ 510 h 566"/>
                      <a:gd name="T44" fmla="*/ 201 w 304"/>
                      <a:gd name="T45" fmla="*/ 545 h 566"/>
                      <a:gd name="T46" fmla="*/ 173 w 304"/>
                      <a:gd name="T47" fmla="*/ 559 h 566"/>
                      <a:gd name="T48" fmla="*/ 141 w 304"/>
                      <a:gd name="T49" fmla="*/ 566 h 566"/>
                      <a:gd name="T50" fmla="*/ 113 w 304"/>
                      <a:gd name="T51" fmla="*/ 563 h 566"/>
                      <a:gd name="T52" fmla="*/ 92 w 304"/>
                      <a:gd name="T53" fmla="*/ 549 h 566"/>
                      <a:gd name="T54" fmla="*/ 67 w 304"/>
                      <a:gd name="T55" fmla="*/ 521 h 566"/>
                      <a:gd name="T56" fmla="*/ 42 w 304"/>
                      <a:gd name="T57" fmla="*/ 472 h 566"/>
                      <a:gd name="T58" fmla="*/ 14 w 304"/>
                      <a:gd name="T59" fmla="*/ 392 h 566"/>
                      <a:gd name="T60" fmla="*/ 4 w 304"/>
                      <a:gd name="T61" fmla="*/ 333 h 566"/>
                      <a:gd name="T62" fmla="*/ 0 w 304"/>
                      <a:gd name="T63" fmla="*/ 257 h 566"/>
                      <a:gd name="T64" fmla="*/ 0 w 304"/>
                      <a:gd name="T65" fmla="*/ 222 h 566"/>
                      <a:gd name="T66" fmla="*/ 7 w 304"/>
                      <a:gd name="T67" fmla="*/ 174 h 56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w 304"/>
                      <a:gd name="T103" fmla="*/ 0 h 566"/>
                      <a:gd name="T104" fmla="*/ 304 w 304"/>
                      <a:gd name="T105" fmla="*/ 566 h 566"/>
                    </a:gdLst>
                    <a:ahLst/>
                    <a:cxnLst>
                      <a:cxn ang="T68">
                        <a:pos x="T0" y="T1"/>
                      </a:cxn>
                      <a:cxn ang="T69">
                        <a:pos x="T2" y="T3"/>
                      </a:cxn>
                      <a:cxn ang="T70">
                        <a:pos x="T4" y="T5"/>
                      </a:cxn>
                      <a:cxn ang="T71">
                        <a:pos x="T6" y="T7"/>
                      </a:cxn>
                      <a:cxn ang="T72">
                        <a:pos x="T8" y="T9"/>
                      </a:cxn>
                      <a:cxn ang="T73">
                        <a:pos x="T10" y="T11"/>
                      </a:cxn>
                      <a:cxn ang="T74">
                        <a:pos x="T12" y="T13"/>
                      </a:cxn>
                      <a:cxn ang="T75">
                        <a:pos x="T14" y="T15"/>
                      </a:cxn>
                      <a:cxn ang="T76">
                        <a:pos x="T16" y="T17"/>
                      </a:cxn>
                      <a:cxn ang="T77">
                        <a:pos x="T18" y="T19"/>
                      </a:cxn>
                      <a:cxn ang="T78">
                        <a:pos x="T20" y="T21"/>
                      </a:cxn>
                      <a:cxn ang="T79">
                        <a:pos x="T22" y="T23"/>
                      </a:cxn>
                      <a:cxn ang="T80">
                        <a:pos x="T24" y="T25"/>
                      </a:cxn>
                      <a:cxn ang="T81">
                        <a:pos x="T26" y="T27"/>
                      </a:cxn>
                      <a:cxn ang="T82">
                        <a:pos x="T28" y="T29"/>
                      </a:cxn>
                      <a:cxn ang="T83">
                        <a:pos x="T30" y="T31"/>
                      </a:cxn>
                      <a:cxn ang="T84">
                        <a:pos x="T32" y="T33"/>
                      </a:cxn>
                      <a:cxn ang="T85">
                        <a:pos x="T34" y="T35"/>
                      </a:cxn>
                      <a:cxn ang="T86">
                        <a:pos x="T36" y="T37"/>
                      </a:cxn>
                      <a:cxn ang="T87">
                        <a:pos x="T38" y="T39"/>
                      </a:cxn>
                      <a:cxn ang="T88">
                        <a:pos x="T40" y="T41"/>
                      </a:cxn>
                      <a:cxn ang="T89">
                        <a:pos x="T42" y="T43"/>
                      </a:cxn>
                      <a:cxn ang="T90">
                        <a:pos x="T44" y="T45"/>
                      </a:cxn>
                      <a:cxn ang="T91">
                        <a:pos x="T46" y="T47"/>
                      </a:cxn>
                      <a:cxn ang="T92">
                        <a:pos x="T48" y="T49"/>
                      </a:cxn>
                      <a:cxn ang="T93">
                        <a:pos x="T50" y="T51"/>
                      </a:cxn>
                      <a:cxn ang="T94">
                        <a:pos x="T52" y="T53"/>
                      </a:cxn>
                      <a:cxn ang="T95">
                        <a:pos x="T54" y="T55"/>
                      </a:cxn>
                      <a:cxn ang="T96">
                        <a:pos x="T56" y="T57"/>
                      </a:cxn>
                      <a:cxn ang="T97">
                        <a:pos x="T58" y="T59"/>
                      </a:cxn>
                      <a:cxn ang="T98">
                        <a:pos x="T60" y="T61"/>
                      </a:cxn>
                      <a:cxn ang="T99">
                        <a:pos x="T62" y="T63"/>
                      </a:cxn>
                      <a:cxn ang="T100">
                        <a:pos x="T64" y="T65"/>
                      </a:cxn>
                      <a:cxn ang="T101">
                        <a:pos x="T66" y="T67"/>
                      </a:cxn>
                    </a:cxnLst>
                    <a:rect l="T102" t="T103" r="T104" b="T105"/>
                    <a:pathLst>
                      <a:path w="304" h="566">
                        <a:moveTo>
                          <a:pt x="7" y="174"/>
                        </a:moveTo>
                        <a:lnTo>
                          <a:pt x="18" y="122"/>
                        </a:lnTo>
                        <a:lnTo>
                          <a:pt x="42" y="83"/>
                        </a:lnTo>
                        <a:lnTo>
                          <a:pt x="81" y="45"/>
                        </a:lnTo>
                        <a:lnTo>
                          <a:pt x="148" y="7"/>
                        </a:lnTo>
                        <a:lnTo>
                          <a:pt x="205" y="0"/>
                        </a:lnTo>
                        <a:lnTo>
                          <a:pt x="255" y="10"/>
                        </a:lnTo>
                        <a:lnTo>
                          <a:pt x="290" y="31"/>
                        </a:lnTo>
                        <a:lnTo>
                          <a:pt x="304" y="59"/>
                        </a:lnTo>
                        <a:lnTo>
                          <a:pt x="304" y="87"/>
                        </a:lnTo>
                        <a:lnTo>
                          <a:pt x="290" y="118"/>
                        </a:lnTo>
                        <a:lnTo>
                          <a:pt x="262" y="146"/>
                        </a:lnTo>
                        <a:lnTo>
                          <a:pt x="223" y="181"/>
                        </a:lnTo>
                        <a:lnTo>
                          <a:pt x="201" y="215"/>
                        </a:lnTo>
                        <a:lnTo>
                          <a:pt x="194" y="240"/>
                        </a:lnTo>
                        <a:lnTo>
                          <a:pt x="194" y="260"/>
                        </a:lnTo>
                        <a:lnTo>
                          <a:pt x="205" y="295"/>
                        </a:lnTo>
                        <a:lnTo>
                          <a:pt x="230" y="344"/>
                        </a:lnTo>
                        <a:lnTo>
                          <a:pt x="247" y="399"/>
                        </a:lnTo>
                        <a:lnTo>
                          <a:pt x="251" y="438"/>
                        </a:lnTo>
                        <a:lnTo>
                          <a:pt x="244" y="479"/>
                        </a:lnTo>
                        <a:lnTo>
                          <a:pt x="233" y="510"/>
                        </a:lnTo>
                        <a:lnTo>
                          <a:pt x="201" y="545"/>
                        </a:lnTo>
                        <a:lnTo>
                          <a:pt x="173" y="559"/>
                        </a:lnTo>
                        <a:lnTo>
                          <a:pt x="141" y="566"/>
                        </a:lnTo>
                        <a:lnTo>
                          <a:pt x="113" y="563"/>
                        </a:lnTo>
                        <a:lnTo>
                          <a:pt x="92" y="549"/>
                        </a:lnTo>
                        <a:lnTo>
                          <a:pt x="67" y="521"/>
                        </a:lnTo>
                        <a:lnTo>
                          <a:pt x="42" y="472"/>
                        </a:lnTo>
                        <a:lnTo>
                          <a:pt x="14" y="392"/>
                        </a:lnTo>
                        <a:lnTo>
                          <a:pt x="4" y="333"/>
                        </a:lnTo>
                        <a:lnTo>
                          <a:pt x="0" y="257"/>
                        </a:lnTo>
                        <a:lnTo>
                          <a:pt x="0" y="222"/>
                        </a:lnTo>
                        <a:lnTo>
                          <a:pt x="7" y="174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1" name="Freeform 29"/>
                  <p:cNvSpPr>
                    <a:spLocks/>
                  </p:cNvSpPr>
                  <p:nvPr/>
                </p:nvSpPr>
                <p:spPr bwMode="auto">
                  <a:xfrm flipH="1">
                    <a:off x="1151" y="1619"/>
                    <a:ext cx="249" cy="572"/>
                  </a:xfrm>
                  <a:custGeom>
                    <a:avLst/>
                    <a:gdLst>
                      <a:gd name="T0" fmla="*/ 25 w 249"/>
                      <a:gd name="T1" fmla="*/ 65 h 572"/>
                      <a:gd name="T2" fmla="*/ 7 w 249"/>
                      <a:gd name="T3" fmla="*/ 44 h 572"/>
                      <a:gd name="T4" fmla="*/ 0 w 249"/>
                      <a:gd name="T5" fmla="*/ 27 h 572"/>
                      <a:gd name="T6" fmla="*/ 11 w 249"/>
                      <a:gd name="T7" fmla="*/ 7 h 572"/>
                      <a:gd name="T8" fmla="*/ 28 w 249"/>
                      <a:gd name="T9" fmla="*/ 0 h 572"/>
                      <a:gd name="T10" fmla="*/ 60 w 249"/>
                      <a:gd name="T11" fmla="*/ 0 h 572"/>
                      <a:gd name="T12" fmla="*/ 96 w 249"/>
                      <a:gd name="T13" fmla="*/ 24 h 572"/>
                      <a:gd name="T14" fmla="*/ 132 w 249"/>
                      <a:gd name="T15" fmla="*/ 61 h 572"/>
                      <a:gd name="T16" fmla="*/ 192 w 249"/>
                      <a:gd name="T17" fmla="*/ 140 h 572"/>
                      <a:gd name="T18" fmla="*/ 231 w 249"/>
                      <a:gd name="T19" fmla="*/ 204 h 572"/>
                      <a:gd name="T20" fmla="*/ 249 w 249"/>
                      <a:gd name="T21" fmla="*/ 255 h 572"/>
                      <a:gd name="T22" fmla="*/ 245 w 249"/>
                      <a:gd name="T23" fmla="*/ 283 h 572"/>
                      <a:gd name="T24" fmla="*/ 224 w 249"/>
                      <a:gd name="T25" fmla="*/ 320 h 572"/>
                      <a:gd name="T26" fmla="*/ 181 w 249"/>
                      <a:gd name="T27" fmla="*/ 347 h 572"/>
                      <a:gd name="T28" fmla="*/ 110 w 249"/>
                      <a:gd name="T29" fmla="*/ 371 h 572"/>
                      <a:gd name="T30" fmla="*/ 75 w 249"/>
                      <a:gd name="T31" fmla="*/ 395 h 572"/>
                      <a:gd name="T32" fmla="*/ 60 w 249"/>
                      <a:gd name="T33" fmla="*/ 415 h 572"/>
                      <a:gd name="T34" fmla="*/ 68 w 249"/>
                      <a:gd name="T35" fmla="*/ 436 h 572"/>
                      <a:gd name="T36" fmla="*/ 107 w 249"/>
                      <a:gd name="T37" fmla="*/ 456 h 572"/>
                      <a:gd name="T38" fmla="*/ 139 w 249"/>
                      <a:gd name="T39" fmla="*/ 497 h 572"/>
                      <a:gd name="T40" fmla="*/ 153 w 249"/>
                      <a:gd name="T41" fmla="*/ 538 h 572"/>
                      <a:gd name="T42" fmla="*/ 149 w 249"/>
                      <a:gd name="T43" fmla="*/ 558 h 572"/>
                      <a:gd name="T44" fmla="*/ 117 w 249"/>
                      <a:gd name="T45" fmla="*/ 572 h 572"/>
                      <a:gd name="T46" fmla="*/ 107 w 249"/>
                      <a:gd name="T47" fmla="*/ 572 h 572"/>
                      <a:gd name="T48" fmla="*/ 92 w 249"/>
                      <a:gd name="T49" fmla="*/ 535 h 572"/>
                      <a:gd name="T50" fmla="*/ 85 w 249"/>
                      <a:gd name="T51" fmla="*/ 494 h 572"/>
                      <a:gd name="T52" fmla="*/ 64 w 249"/>
                      <a:gd name="T53" fmla="*/ 463 h 572"/>
                      <a:gd name="T54" fmla="*/ 32 w 249"/>
                      <a:gd name="T55" fmla="*/ 446 h 572"/>
                      <a:gd name="T56" fmla="*/ 21 w 249"/>
                      <a:gd name="T57" fmla="*/ 426 h 572"/>
                      <a:gd name="T58" fmla="*/ 25 w 249"/>
                      <a:gd name="T59" fmla="*/ 405 h 572"/>
                      <a:gd name="T60" fmla="*/ 53 w 249"/>
                      <a:gd name="T61" fmla="*/ 371 h 572"/>
                      <a:gd name="T62" fmla="*/ 107 w 249"/>
                      <a:gd name="T63" fmla="*/ 351 h 572"/>
                      <a:gd name="T64" fmla="*/ 157 w 249"/>
                      <a:gd name="T65" fmla="*/ 320 h 572"/>
                      <a:gd name="T66" fmla="*/ 196 w 249"/>
                      <a:gd name="T67" fmla="*/ 286 h 572"/>
                      <a:gd name="T68" fmla="*/ 210 w 249"/>
                      <a:gd name="T69" fmla="*/ 252 h 572"/>
                      <a:gd name="T70" fmla="*/ 206 w 249"/>
                      <a:gd name="T71" fmla="*/ 238 h 572"/>
                      <a:gd name="T72" fmla="*/ 189 w 249"/>
                      <a:gd name="T73" fmla="*/ 208 h 572"/>
                      <a:gd name="T74" fmla="*/ 157 w 249"/>
                      <a:gd name="T75" fmla="*/ 163 h 572"/>
                      <a:gd name="T76" fmla="*/ 121 w 249"/>
                      <a:gd name="T77" fmla="*/ 136 h 572"/>
                      <a:gd name="T78" fmla="*/ 82 w 249"/>
                      <a:gd name="T79" fmla="*/ 106 h 572"/>
                      <a:gd name="T80" fmla="*/ 53 w 249"/>
                      <a:gd name="T81" fmla="*/ 89 h 572"/>
                      <a:gd name="T82" fmla="*/ 25 w 249"/>
                      <a:gd name="T83" fmla="*/ 65 h 572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w 249"/>
                      <a:gd name="T127" fmla="*/ 0 h 572"/>
                      <a:gd name="T128" fmla="*/ 249 w 249"/>
                      <a:gd name="T129" fmla="*/ 572 h 572"/>
                    </a:gdLst>
                    <a:ahLst/>
                    <a:cxnLst>
                      <a:cxn ang="T84">
                        <a:pos x="T0" y="T1"/>
                      </a:cxn>
                      <a:cxn ang="T85">
                        <a:pos x="T2" y="T3"/>
                      </a:cxn>
                      <a:cxn ang="T86">
                        <a:pos x="T4" y="T5"/>
                      </a:cxn>
                      <a:cxn ang="T87">
                        <a:pos x="T6" y="T7"/>
                      </a:cxn>
                      <a:cxn ang="T88">
                        <a:pos x="T8" y="T9"/>
                      </a:cxn>
                      <a:cxn ang="T89">
                        <a:pos x="T10" y="T11"/>
                      </a:cxn>
                      <a:cxn ang="T90">
                        <a:pos x="T12" y="T13"/>
                      </a:cxn>
                      <a:cxn ang="T91">
                        <a:pos x="T14" y="T15"/>
                      </a:cxn>
                      <a:cxn ang="T92">
                        <a:pos x="T16" y="T17"/>
                      </a:cxn>
                      <a:cxn ang="T93">
                        <a:pos x="T18" y="T19"/>
                      </a:cxn>
                      <a:cxn ang="T94">
                        <a:pos x="T20" y="T21"/>
                      </a:cxn>
                      <a:cxn ang="T95">
                        <a:pos x="T22" y="T23"/>
                      </a:cxn>
                      <a:cxn ang="T96">
                        <a:pos x="T24" y="T25"/>
                      </a:cxn>
                      <a:cxn ang="T97">
                        <a:pos x="T26" y="T27"/>
                      </a:cxn>
                      <a:cxn ang="T98">
                        <a:pos x="T28" y="T29"/>
                      </a:cxn>
                      <a:cxn ang="T99">
                        <a:pos x="T30" y="T31"/>
                      </a:cxn>
                      <a:cxn ang="T100">
                        <a:pos x="T32" y="T33"/>
                      </a:cxn>
                      <a:cxn ang="T101">
                        <a:pos x="T34" y="T35"/>
                      </a:cxn>
                      <a:cxn ang="T102">
                        <a:pos x="T36" y="T37"/>
                      </a:cxn>
                      <a:cxn ang="T103">
                        <a:pos x="T38" y="T39"/>
                      </a:cxn>
                      <a:cxn ang="T104">
                        <a:pos x="T40" y="T41"/>
                      </a:cxn>
                      <a:cxn ang="T105">
                        <a:pos x="T42" y="T43"/>
                      </a:cxn>
                      <a:cxn ang="T106">
                        <a:pos x="T44" y="T45"/>
                      </a:cxn>
                      <a:cxn ang="T107">
                        <a:pos x="T46" y="T47"/>
                      </a:cxn>
                      <a:cxn ang="T108">
                        <a:pos x="T48" y="T49"/>
                      </a:cxn>
                      <a:cxn ang="T109">
                        <a:pos x="T50" y="T51"/>
                      </a:cxn>
                      <a:cxn ang="T110">
                        <a:pos x="T52" y="T53"/>
                      </a:cxn>
                      <a:cxn ang="T111">
                        <a:pos x="T54" y="T55"/>
                      </a:cxn>
                      <a:cxn ang="T112">
                        <a:pos x="T56" y="T57"/>
                      </a:cxn>
                      <a:cxn ang="T113">
                        <a:pos x="T58" y="T59"/>
                      </a:cxn>
                      <a:cxn ang="T114">
                        <a:pos x="T60" y="T61"/>
                      </a:cxn>
                      <a:cxn ang="T115">
                        <a:pos x="T62" y="T63"/>
                      </a:cxn>
                      <a:cxn ang="T116">
                        <a:pos x="T64" y="T65"/>
                      </a:cxn>
                      <a:cxn ang="T117">
                        <a:pos x="T66" y="T67"/>
                      </a:cxn>
                      <a:cxn ang="T118">
                        <a:pos x="T68" y="T69"/>
                      </a:cxn>
                      <a:cxn ang="T119">
                        <a:pos x="T70" y="T71"/>
                      </a:cxn>
                      <a:cxn ang="T120">
                        <a:pos x="T72" y="T73"/>
                      </a:cxn>
                      <a:cxn ang="T121">
                        <a:pos x="T74" y="T75"/>
                      </a:cxn>
                      <a:cxn ang="T122">
                        <a:pos x="T76" y="T77"/>
                      </a:cxn>
                      <a:cxn ang="T123">
                        <a:pos x="T78" y="T79"/>
                      </a:cxn>
                      <a:cxn ang="T124">
                        <a:pos x="T80" y="T81"/>
                      </a:cxn>
                      <a:cxn ang="T125">
                        <a:pos x="T82" y="T83"/>
                      </a:cxn>
                    </a:cxnLst>
                    <a:rect l="T126" t="T127" r="T128" b="T129"/>
                    <a:pathLst>
                      <a:path w="249" h="572">
                        <a:moveTo>
                          <a:pt x="25" y="65"/>
                        </a:moveTo>
                        <a:lnTo>
                          <a:pt x="7" y="44"/>
                        </a:lnTo>
                        <a:lnTo>
                          <a:pt x="0" y="27"/>
                        </a:lnTo>
                        <a:lnTo>
                          <a:pt x="11" y="7"/>
                        </a:lnTo>
                        <a:lnTo>
                          <a:pt x="28" y="0"/>
                        </a:lnTo>
                        <a:lnTo>
                          <a:pt x="60" y="0"/>
                        </a:lnTo>
                        <a:lnTo>
                          <a:pt x="96" y="24"/>
                        </a:lnTo>
                        <a:lnTo>
                          <a:pt x="132" y="61"/>
                        </a:lnTo>
                        <a:lnTo>
                          <a:pt x="192" y="140"/>
                        </a:lnTo>
                        <a:lnTo>
                          <a:pt x="231" y="204"/>
                        </a:lnTo>
                        <a:lnTo>
                          <a:pt x="249" y="255"/>
                        </a:lnTo>
                        <a:lnTo>
                          <a:pt x="245" y="283"/>
                        </a:lnTo>
                        <a:lnTo>
                          <a:pt x="224" y="320"/>
                        </a:lnTo>
                        <a:lnTo>
                          <a:pt x="181" y="347"/>
                        </a:lnTo>
                        <a:lnTo>
                          <a:pt x="110" y="371"/>
                        </a:lnTo>
                        <a:lnTo>
                          <a:pt x="75" y="395"/>
                        </a:lnTo>
                        <a:lnTo>
                          <a:pt x="60" y="415"/>
                        </a:lnTo>
                        <a:lnTo>
                          <a:pt x="68" y="436"/>
                        </a:lnTo>
                        <a:lnTo>
                          <a:pt x="107" y="456"/>
                        </a:lnTo>
                        <a:lnTo>
                          <a:pt x="139" y="497"/>
                        </a:lnTo>
                        <a:lnTo>
                          <a:pt x="153" y="538"/>
                        </a:lnTo>
                        <a:lnTo>
                          <a:pt x="149" y="558"/>
                        </a:lnTo>
                        <a:lnTo>
                          <a:pt x="117" y="572"/>
                        </a:lnTo>
                        <a:lnTo>
                          <a:pt x="107" y="572"/>
                        </a:lnTo>
                        <a:lnTo>
                          <a:pt x="92" y="535"/>
                        </a:lnTo>
                        <a:lnTo>
                          <a:pt x="85" y="494"/>
                        </a:lnTo>
                        <a:lnTo>
                          <a:pt x="64" y="463"/>
                        </a:lnTo>
                        <a:lnTo>
                          <a:pt x="32" y="446"/>
                        </a:lnTo>
                        <a:lnTo>
                          <a:pt x="21" y="426"/>
                        </a:lnTo>
                        <a:lnTo>
                          <a:pt x="25" y="405"/>
                        </a:lnTo>
                        <a:lnTo>
                          <a:pt x="53" y="371"/>
                        </a:lnTo>
                        <a:lnTo>
                          <a:pt x="107" y="351"/>
                        </a:lnTo>
                        <a:lnTo>
                          <a:pt x="157" y="320"/>
                        </a:lnTo>
                        <a:lnTo>
                          <a:pt x="196" y="286"/>
                        </a:lnTo>
                        <a:lnTo>
                          <a:pt x="210" y="252"/>
                        </a:lnTo>
                        <a:lnTo>
                          <a:pt x="206" y="238"/>
                        </a:lnTo>
                        <a:lnTo>
                          <a:pt x="189" y="208"/>
                        </a:lnTo>
                        <a:lnTo>
                          <a:pt x="157" y="163"/>
                        </a:lnTo>
                        <a:lnTo>
                          <a:pt x="121" y="136"/>
                        </a:lnTo>
                        <a:lnTo>
                          <a:pt x="82" y="106"/>
                        </a:lnTo>
                        <a:lnTo>
                          <a:pt x="53" y="89"/>
                        </a:lnTo>
                        <a:lnTo>
                          <a:pt x="25" y="6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2" name="Freeform 30"/>
                  <p:cNvSpPr>
                    <a:spLocks/>
                  </p:cNvSpPr>
                  <p:nvPr/>
                </p:nvSpPr>
                <p:spPr bwMode="auto">
                  <a:xfrm flipH="1">
                    <a:off x="1447" y="1581"/>
                    <a:ext cx="362" cy="499"/>
                  </a:xfrm>
                  <a:custGeom>
                    <a:avLst/>
                    <a:gdLst>
                      <a:gd name="T0" fmla="*/ 151 w 362"/>
                      <a:gd name="T1" fmla="*/ 35 h 499"/>
                      <a:gd name="T2" fmla="*/ 221 w 362"/>
                      <a:gd name="T3" fmla="*/ 0 h 499"/>
                      <a:gd name="T4" fmla="*/ 281 w 362"/>
                      <a:gd name="T5" fmla="*/ 0 h 499"/>
                      <a:gd name="T6" fmla="*/ 344 w 362"/>
                      <a:gd name="T7" fmla="*/ 14 h 499"/>
                      <a:gd name="T8" fmla="*/ 362 w 362"/>
                      <a:gd name="T9" fmla="*/ 35 h 499"/>
                      <a:gd name="T10" fmla="*/ 351 w 362"/>
                      <a:gd name="T11" fmla="*/ 59 h 499"/>
                      <a:gd name="T12" fmla="*/ 334 w 362"/>
                      <a:gd name="T13" fmla="*/ 91 h 499"/>
                      <a:gd name="T14" fmla="*/ 302 w 362"/>
                      <a:gd name="T15" fmla="*/ 87 h 499"/>
                      <a:gd name="T16" fmla="*/ 274 w 362"/>
                      <a:gd name="T17" fmla="*/ 77 h 499"/>
                      <a:gd name="T18" fmla="*/ 253 w 362"/>
                      <a:gd name="T19" fmla="*/ 63 h 499"/>
                      <a:gd name="T20" fmla="*/ 232 w 362"/>
                      <a:gd name="T21" fmla="*/ 59 h 499"/>
                      <a:gd name="T22" fmla="*/ 193 w 362"/>
                      <a:gd name="T23" fmla="*/ 70 h 499"/>
                      <a:gd name="T24" fmla="*/ 137 w 362"/>
                      <a:gd name="T25" fmla="*/ 94 h 499"/>
                      <a:gd name="T26" fmla="*/ 91 w 362"/>
                      <a:gd name="T27" fmla="*/ 136 h 499"/>
                      <a:gd name="T28" fmla="*/ 70 w 362"/>
                      <a:gd name="T29" fmla="*/ 164 h 499"/>
                      <a:gd name="T30" fmla="*/ 60 w 362"/>
                      <a:gd name="T31" fmla="*/ 185 h 499"/>
                      <a:gd name="T32" fmla="*/ 60 w 362"/>
                      <a:gd name="T33" fmla="*/ 202 h 499"/>
                      <a:gd name="T34" fmla="*/ 74 w 362"/>
                      <a:gd name="T35" fmla="*/ 220 h 499"/>
                      <a:gd name="T36" fmla="*/ 116 w 362"/>
                      <a:gd name="T37" fmla="*/ 248 h 499"/>
                      <a:gd name="T38" fmla="*/ 155 w 362"/>
                      <a:gd name="T39" fmla="*/ 286 h 499"/>
                      <a:gd name="T40" fmla="*/ 179 w 362"/>
                      <a:gd name="T41" fmla="*/ 325 h 499"/>
                      <a:gd name="T42" fmla="*/ 193 w 362"/>
                      <a:gd name="T43" fmla="*/ 352 h 499"/>
                      <a:gd name="T44" fmla="*/ 186 w 362"/>
                      <a:gd name="T45" fmla="*/ 370 h 499"/>
                      <a:gd name="T46" fmla="*/ 169 w 362"/>
                      <a:gd name="T47" fmla="*/ 387 h 499"/>
                      <a:gd name="T48" fmla="*/ 134 w 362"/>
                      <a:gd name="T49" fmla="*/ 398 h 499"/>
                      <a:gd name="T50" fmla="*/ 95 w 362"/>
                      <a:gd name="T51" fmla="*/ 412 h 499"/>
                      <a:gd name="T52" fmla="*/ 77 w 362"/>
                      <a:gd name="T53" fmla="*/ 433 h 499"/>
                      <a:gd name="T54" fmla="*/ 81 w 362"/>
                      <a:gd name="T55" fmla="*/ 468 h 499"/>
                      <a:gd name="T56" fmla="*/ 53 w 362"/>
                      <a:gd name="T57" fmla="*/ 499 h 499"/>
                      <a:gd name="T58" fmla="*/ 39 w 362"/>
                      <a:gd name="T59" fmla="*/ 489 h 499"/>
                      <a:gd name="T60" fmla="*/ 42 w 362"/>
                      <a:gd name="T61" fmla="*/ 429 h 499"/>
                      <a:gd name="T62" fmla="*/ 67 w 362"/>
                      <a:gd name="T63" fmla="*/ 398 h 499"/>
                      <a:gd name="T64" fmla="*/ 102 w 362"/>
                      <a:gd name="T65" fmla="*/ 373 h 499"/>
                      <a:gd name="T66" fmla="*/ 137 w 362"/>
                      <a:gd name="T67" fmla="*/ 359 h 499"/>
                      <a:gd name="T68" fmla="*/ 155 w 362"/>
                      <a:gd name="T69" fmla="*/ 352 h 499"/>
                      <a:gd name="T70" fmla="*/ 158 w 362"/>
                      <a:gd name="T71" fmla="*/ 342 h 499"/>
                      <a:gd name="T72" fmla="*/ 148 w 362"/>
                      <a:gd name="T73" fmla="*/ 325 h 499"/>
                      <a:gd name="T74" fmla="*/ 112 w 362"/>
                      <a:gd name="T75" fmla="*/ 290 h 499"/>
                      <a:gd name="T76" fmla="*/ 70 w 362"/>
                      <a:gd name="T77" fmla="*/ 262 h 499"/>
                      <a:gd name="T78" fmla="*/ 35 w 362"/>
                      <a:gd name="T79" fmla="*/ 241 h 499"/>
                      <a:gd name="T80" fmla="*/ 7 w 362"/>
                      <a:gd name="T81" fmla="*/ 220 h 499"/>
                      <a:gd name="T82" fmla="*/ 0 w 362"/>
                      <a:gd name="T83" fmla="*/ 195 h 499"/>
                      <a:gd name="T84" fmla="*/ 18 w 362"/>
                      <a:gd name="T85" fmla="*/ 157 h 499"/>
                      <a:gd name="T86" fmla="*/ 56 w 362"/>
                      <a:gd name="T87" fmla="*/ 108 h 499"/>
                      <a:gd name="T88" fmla="*/ 95 w 362"/>
                      <a:gd name="T89" fmla="*/ 70 h 499"/>
                      <a:gd name="T90" fmla="*/ 123 w 362"/>
                      <a:gd name="T91" fmla="*/ 52 h 499"/>
                      <a:gd name="T92" fmla="*/ 151 w 362"/>
                      <a:gd name="T93" fmla="*/ 35 h 499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362"/>
                      <a:gd name="T142" fmla="*/ 0 h 499"/>
                      <a:gd name="T143" fmla="*/ 362 w 362"/>
                      <a:gd name="T144" fmla="*/ 499 h 499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362" h="499">
                        <a:moveTo>
                          <a:pt x="151" y="35"/>
                        </a:moveTo>
                        <a:lnTo>
                          <a:pt x="221" y="0"/>
                        </a:lnTo>
                        <a:lnTo>
                          <a:pt x="281" y="0"/>
                        </a:lnTo>
                        <a:lnTo>
                          <a:pt x="344" y="14"/>
                        </a:lnTo>
                        <a:lnTo>
                          <a:pt x="362" y="35"/>
                        </a:lnTo>
                        <a:lnTo>
                          <a:pt x="351" y="59"/>
                        </a:lnTo>
                        <a:lnTo>
                          <a:pt x="334" y="91"/>
                        </a:lnTo>
                        <a:lnTo>
                          <a:pt x="302" y="87"/>
                        </a:lnTo>
                        <a:lnTo>
                          <a:pt x="274" y="77"/>
                        </a:lnTo>
                        <a:lnTo>
                          <a:pt x="253" y="63"/>
                        </a:lnTo>
                        <a:lnTo>
                          <a:pt x="232" y="59"/>
                        </a:lnTo>
                        <a:lnTo>
                          <a:pt x="193" y="70"/>
                        </a:lnTo>
                        <a:lnTo>
                          <a:pt x="137" y="94"/>
                        </a:lnTo>
                        <a:lnTo>
                          <a:pt x="91" y="136"/>
                        </a:lnTo>
                        <a:lnTo>
                          <a:pt x="70" y="164"/>
                        </a:lnTo>
                        <a:lnTo>
                          <a:pt x="60" y="185"/>
                        </a:lnTo>
                        <a:lnTo>
                          <a:pt x="60" y="202"/>
                        </a:lnTo>
                        <a:lnTo>
                          <a:pt x="74" y="220"/>
                        </a:lnTo>
                        <a:lnTo>
                          <a:pt x="116" y="248"/>
                        </a:lnTo>
                        <a:lnTo>
                          <a:pt x="155" y="286"/>
                        </a:lnTo>
                        <a:lnTo>
                          <a:pt x="179" y="325"/>
                        </a:lnTo>
                        <a:lnTo>
                          <a:pt x="193" y="352"/>
                        </a:lnTo>
                        <a:lnTo>
                          <a:pt x="186" y="370"/>
                        </a:lnTo>
                        <a:lnTo>
                          <a:pt x="169" y="387"/>
                        </a:lnTo>
                        <a:lnTo>
                          <a:pt x="134" y="398"/>
                        </a:lnTo>
                        <a:lnTo>
                          <a:pt x="95" y="412"/>
                        </a:lnTo>
                        <a:lnTo>
                          <a:pt x="77" y="433"/>
                        </a:lnTo>
                        <a:lnTo>
                          <a:pt x="81" y="468"/>
                        </a:lnTo>
                        <a:lnTo>
                          <a:pt x="53" y="499"/>
                        </a:lnTo>
                        <a:lnTo>
                          <a:pt x="39" y="489"/>
                        </a:lnTo>
                        <a:lnTo>
                          <a:pt x="42" y="429"/>
                        </a:lnTo>
                        <a:lnTo>
                          <a:pt x="67" y="398"/>
                        </a:lnTo>
                        <a:lnTo>
                          <a:pt x="102" y="373"/>
                        </a:lnTo>
                        <a:lnTo>
                          <a:pt x="137" y="359"/>
                        </a:lnTo>
                        <a:lnTo>
                          <a:pt x="155" y="352"/>
                        </a:lnTo>
                        <a:lnTo>
                          <a:pt x="158" y="342"/>
                        </a:lnTo>
                        <a:lnTo>
                          <a:pt x="148" y="325"/>
                        </a:lnTo>
                        <a:lnTo>
                          <a:pt x="112" y="290"/>
                        </a:lnTo>
                        <a:lnTo>
                          <a:pt x="70" y="262"/>
                        </a:lnTo>
                        <a:lnTo>
                          <a:pt x="35" y="241"/>
                        </a:lnTo>
                        <a:lnTo>
                          <a:pt x="7" y="220"/>
                        </a:lnTo>
                        <a:lnTo>
                          <a:pt x="0" y="195"/>
                        </a:lnTo>
                        <a:lnTo>
                          <a:pt x="18" y="157"/>
                        </a:lnTo>
                        <a:lnTo>
                          <a:pt x="56" y="108"/>
                        </a:lnTo>
                        <a:lnTo>
                          <a:pt x="95" y="70"/>
                        </a:lnTo>
                        <a:lnTo>
                          <a:pt x="123" y="52"/>
                        </a:lnTo>
                        <a:lnTo>
                          <a:pt x="151" y="35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3" name="Freeform 31"/>
                  <p:cNvSpPr>
                    <a:spLocks/>
                  </p:cNvSpPr>
                  <p:nvPr/>
                </p:nvSpPr>
                <p:spPr bwMode="auto">
                  <a:xfrm flipH="1">
                    <a:off x="1376" y="2005"/>
                    <a:ext cx="229" cy="840"/>
                  </a:xfrm>
                  <a:custGeom>
                    <a:avLst/>
                    <a:gdLst>
                      <a:gd name="T0" fmla="*/ 132 w 229"/>
                      <a:gd name="T1" fmla="*/ 69 h 840"/>
                      <a:gd name="T2" fmla="*/ 136 w 229"/>
                      <a:gd name="T3" fmla="*/ 21 h 840"/>
                      <a:gd name="T4" fmla="*/ 168 w 229"/>
                      <a:gd name="T5" fmla="*/ 0 h 840"/>
                      <a:gd name="T6" fmla="*/ 204 w 229"/>
                      <a:gd name="T7" fmla="*/ 3 h 840"/>
                      <a:gd name="T8" fmla="*/ 225 w 229"/>
                      <a:gd name="T9" fmla="*/ 21 h 840"/>
                      <a:gd name="T10" fmla="*/ 229 w 229"/>
                      <a:gd name="T11" fmla="*/ 90 h 840"/>
                      <a:gd name="T12" fmla="*/ 218 w 229"/>
                      <a:gd name="T13" fmla="*/ 266 h 840"/>
                      <a:gd name="T14" fmla="*/ 204 w 229"/>
                      <a:gd name="T15" fmla="*/ 373 h 840"/>
                      <a:gd name="T16" fmla="*/ 222 w 229"/>
                      <a:gd name="T17" fmla="*/ 460 h 840"/>
                      <a:gd name="T18" fmla="*/ 225 w 229"/>
                      <a:gd name="T19" fmla="*/ 546 h 840"/>
                      <a:gd name="T20" fmla="*/ 215 w 229"/>
                      <a:gd name="T21" fmla="*/ 633 h 840"/>
                      <a:gd name="T22" fmla="*/ 197 w 229"/>
                      <a:gd name="T23" fmla="*/ 743 h 840"/>
                      <a:gd name="T24" fmla="*/ 204 w 229"/>
                      <a:gd name="T25" fmla="*/ 802 h 840"/>
                      <a:gd name="T26" fmla="*/ 186 w 229"/>
                      <a:gd name="T27" fmla="*/ 812 h 840"/>
                      <a:gd name="T28" fmla="*/ 72 w 229"/>
                      <a:gd name="T29" fmla="*/ 833 h 840"/>
                      <a:gd name="T30" fmla="*/ 43 w 229"/>
                      <a:gd name="T31" fmla="*/ 840 h 840"/>
                      <a:gd name="T32" fmla="*/ 0 w 229"/>
                      <a:gd name="T33" fmla="*/ 816 h 840"/>
                      <a:gd name="T34" fmla="*/ 0 w 229"/>
                      <a:gd name="T35" fmla="*/ 802 h 840"/>
                      <a:gd name="T36" fmla="*/ 125 w 229"/>
                      <a:gd name="T37" fmla="*/ 795 h 840"/>
                      <a:gd name="T38" fmla="*/ 168 w 229"/>
                      <a:gd name="T39" fmla="*/ 778 h 840"/>
                      <a:gd name="T40" fmla="*/ 172 w 229"/>
                      <a:gd name="T41" fmla="*/ 740 h 840"/>
                      <a:gd name="T42" fmla="*/ 175 w 229"/>
                      <a:gd name="T43" fmla="*/ 622 h 840"/>
                      <a:gd name="T44" fmla="*/ 165 w 229"/>
                      <a:gd name="T45" fmla="*/ 525 h 840"/>
                      <a:gd name="T46" fmla="*/ 154 w 229"/>
                      <a:gd name="T47" fmla="*/ 408 h 840"/>
                      <a:gd name="T48" fmla="*/ 157 w 229"/>
                      <a:gd name="T49" fmla="*/ 335 h 840"/>
                      <a:gd name="T50" fmla="*/ 165 w 229"/>
                      <a:gd name="T51" fmla="*/ 242 h 840"/>
                      <a:gd name="T52" fmla="*/ 147 w 229"/>
                      <a:gd name="T53" fmla="*/ 152 h 840"/>
                      <a:gd name="T54" fmla="*/ 132 w 229"/>
                      <a:gd name="T55" fmla="*/ 69 h 840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w 229"/>
                      <a:gd name="T85" fmla="*/ 0 h 840"/>
                      <a:gd name="T86" fmla="*/ 229 w 229"/>
                      <a:gd name="T87" fmla="*/ 840 h 840"/>
                    </a:gdLst>
                    <a:ahLst/>
                    <a:cxnLst>
                      <a:cxn ang="T56">
                        <a:pos x="T0" y="T1"/>
                      </a:cxn>
                      <a:cxn ang="T57">
                        <a:pos x="T2" y="T3"/>
                      </a:cxn>
                      <a:cxn ang="T58">
                        <a:pos x="T4" y="T5"/>
                      </a:cxn>
                      <a:cxn ang="T59">
                        <a:pos x="T6" y="T7"/>
                      </a:cxn>
                      <a:cxn ang="T60">
                        <a:pos x="T8" y="T9"/>
                      </a:cxn>
                      <a:cxn ang="T61">
                        <a:pos x="T10" y="T11"/>
                      </a:cxn>
                      <a:cxn ang="T62">
                        <a:pos x="T12" y="T13"/>
                      </a:cxn>
                      <a:cxn ang="T63">
                        <a:pos x="T14" y="T15"/>
                      </a:cxn>
                      <a:cxn ang="T64">
                        <a:pos x="T16" y="T17"/>
                      </a:cxn>
                      <a:cxn ang="T65">
                        <a:pos x="T18" y="T19"/>
                      </a:cxn>
                      <a:cxn ang="T66">
                        <a:pos x="T20" y="T21"/>
                      </a:cxn>
                      <a:cxn ang="T67">
                        <a:pos x="T22" y="T23"/>
                      </a:cxn>
                      <a:cxn ang="T68">
                        <a:pos x="T24" y="T25"/>
                      </a:cxn>
                      <a:cxn ang="T69">
                        <a:pos x="T26" y="T27"/>
                      </a:cxn>
                      <a:cxn ang="T70">
                        <a:pos x="T28" y="T29"/>
                      </a:cxn>
                      <a:cxn ang="T71">
                        <a:pos x="T30" y="T31"/>
                      </a:cxn>
                      <a:cxn ang="T72">
                        <a:pos x="T32" y="T33"/>
                      </a:cxn>
                      <a:cxn ang="T73">
                        <a:pos x="T34" y="T35"/>
                      </a:cxn>
                      <a:cxn ang="T74">
                        <a:pos x="T36" y="T37"/>
                      </a:cxn>
                      <a:cxn ang="T75">
                        <a:pos x="T38" y="T39"/>
                      </a:cxn>
                      <a:cxn ang="T76">
                        <a:pos x="T40" y="T41"/>
                      </a:cxn>
                      <a:cxn ang="T77">
                        <a:pos x="T42" y="T43"/>
                      </a:cxn>
                      <a:cxn ang="T78">
                        <a:pos x="T44" y="T45"/>
                      </a:cxn>
                      <a:cxn ang="T79">
                        <a:pos x="T46" y="T47"/>
                      </a:cxn>
                      <a:cxn ang="T80">
                        <a:pos x="T48" y="T49"/>
                      </a:cxn>
                      <a:cxn ang="T81">
                        <a:pos x="T50" y="T51"/>
                      </a:cxn>
                      <a:cxn ang="T82">
                        <a:pos x="T52" y="T53"/>
                      </a:cxn>
                      <a:cxn ang="T83">
                        <a:pos x="T54" y="T55"/>
                      </a:cxn>
                    </a:cxnLst>
                    <a:rect l="T84" t="T85" r="T86" b="T87"/>
                    <a:pathLst>
                      <a:path w="229" h="840">
                        <a:moveTo>
                          <a:pt x="132" y="69"/>
                        </a:moveTo>
                        <a:lnTo>
                          <a:pt x="136" y="21"/>
                        </a:lnTo>
                        <a:lnTo>
                          <a:pt x="168" y="0"/>
                        </a:lnTo>
                        <a:lnTo>
                          <a:pt x="204" y="3"/>
                        </a:lnTo>
                        <a:lnTo>
                          <a:pt x="225" y="21"/>
                        </a:lnTo>
                        <a:lnTo>
                          <a:pt x="229" y="90"/>
                        </a:lnTo>
                        <a:lnTo>
                          <a:pt x="218" y="266"/>
                        </a:lnTo>
                        <a:lnTo>
                          <a:pt x="204" y="373"/>
                        </a:lnTo>
                        <a:lnTo>
                          <a:pt x="222" y="460"/>
                        </a:lnTo>
                        <a:lnTo>
                          <a:pt x="225" y="546"/>
                        </a:lnTo>
                        <a:lnTo>
                          <a:pt x="215" y="633"/>
                        </a:lnTo>
                        <a:lnTo>
                          <a:pt x="197" y="743"/>
                        </a:lnTo>
                        <a:lnTo>
                          <a:pt x="204" y="802"/>
                        </a:lnTo>
                        <a:lnTo>
                          <a:pt x="186" y="812"/>
                        </a:lnTo>
                        <a:lnTo>
                          <a:pt x="72" y="833"/>
                        </a:lnTo>
                        <a:lnTo>
                          <a:pt x="43" y="840"/>
                        </a:lnTo>
                        <a:lnTo>
                          <a:pt x="0" y="816"/>
                        </a:lnTo>
                        <a:lnTo>
                          <a:pt x="0" y="802"/>
                        </a:lnTo>
                        <a:lnTo>
                          <a:pt x="125" y="795"/>
                        </a:lnTo>
                        <a:lnTo>
                          <a:pt x="168" y="778"/>
                        </a:lnTo>
                        <a:lnTo>
                          <a:pt x="172" y="740"/>
                        </a:lnTo>
                        <a:lnTo>
                          <a:pt x="175" y="622"/>
                        </a:lnTo>
                        <a:lnTo>
                          <a:pt x="165" y="525"/>
                        </a:lnTo>
                        <a:lnTo>
                          <a:pt x="154" y="408"/>
                        </a:lnTo>
                        <a:lnTo>
                          <a:pt x="157" y="335"/>
                        </a:lnTo>
                        <a:lnTo>
                          <a:pt x="165" y="242"/>
                        </a:lnTo>
                        <a:lnTo>
                          <a:pt x="147" y="152"/>
                        </a:lnTo>
                        <a:lnTo>
                          <a:pt x="132" y="69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4" name="Freeform 32"/>
                  <p:cNvSpPr>
                    <a:spLocks/>
                  </p:cNvSpPr>
                  <p:nvPr/>
                </p:nvSpPr>
                <p:spPr bwMode="auto">
                  <a:xfrm flipH="1">
                    <a:off x="1390" y="2033"/>
                    <a:ext cx="447" cy="658"/>
                  </a:xfrm>
                  <a:custGeom>
                    <a:avLst/>
                    <a:gdLst>
                      <a:gd name="T0" fmla="*/ 212 w 447"/>
                      <a:gd name="T1" fmla="*/ 268 h 658"/>
                      <a:gd name="T2" fmla="*/ 212 w 447"/>
                      <a:gd name="T3" fmla="*/ 233 h 658"/>
                      <a:gd name="T4" fmla="*/ 230 w 447"/>
                      <a:gd name="T5" fmla="*/ 174 h 658"/>
                      <a:gd name="T6" fmla="*/ 284 w 447"/>
                      <a:gd name="T7" fmla="*/ 80 h 658"/>
                      <a:gd name="T8" fmla="*/ 370 w 447"/>
                      <a:gd name="T9" fmla="*/ 0 h 658"/>
                      <a:gd name="T10" fmla="*/ 424 w 447"/>
                      <a:gd name="T11" fmla="*/ 0 h 658"/>
                      <a:gd name="T12" fmla="*/ 447 w 447"/>
                      <a:gd name="T13" fmla="*/ 38 h 658"/>
                      <a:gd name="T14" fmla="*/ 415 w 447"/>
                      <a:gd name="T15" fmla="*/ 91 h 658"/>
                      <a:gd name="T16" fmla="*/ 348 w 447"/>
                      <a:gd name="T17" fmla="*/ 129 h 658"/>
                      <a:gd name="T18" fmla="*/ 307 w 447"/>
                      <a:gd name="T19" fmla="*/ 167 h 658"/>
                      <a:gd name="T20" fmla="*/ 266 w 447"/>
                      <a:gd name="T21" fmla="*/ 223 h 658"/>
                      <a:gd name="T22" fmla="*/ 257 w 447"/>
                      <a:gd name="T23" fmla="*/ 261 h 658"/>
                      <a:gd name="T24" fmla="*/ 262 w 447"/>
                      <a:gd name="T25" fmla="*/ 303 h 658"/>
                      <a:gd name="T26" fmla="*/ 284 w 447"/>
                      <a:gd name="T27" fmla="*/ 373 h 658"/>
                      <a:gd name="T28" fmla="*/ 289 w 447"/>
                      <a:gd name="T29" fmla="*/ 449 h 658"/>
                      <a:gd name="T30" fmla="*/ 280 w 447"/>
                      <a:gd name="T31" fmla="*/ 547 h 658"/>
                      <a:gd name="T32" fmla="*/ 257 w 447"/>
                      <a:gd name="T33" fmla="*/ 616 h 658"/>
                      <a:gd name="T34" fmla="*/ 217 w 447"/>
                      <a:gd name="T35" fmla="*/ 658 h 658"/>
                      <a:gd name="T36" fmla="*/ 190 w 447"/>
                      <a:gd name="T37" fmla="*/ 658 h 658"/>
                      <a:gd name="T38" fmla="*/ 104 w 447"/>
                      <a:gd name="T39" fmla="*/ 637 h 658"/>
                      <a:gd name="T40" fmla="*/ 27 w 447"/>
                      <a:gd name="T41" fmla="*/ 634 h 658"/>
                      <a:gd name="T42" fmla="*/ 0 w 447"/>
                      <a:gd name="T43" fmla="*/ 620 h 658"/>
                      <a:gd name="T44" fmla="*/ 50 w 447"/>
                      <a:gd name="T45" fmla="*/ 606 h 658"/>
                      <a:gd name="T46" fmla="*/ 131 w 447"/>
                      <a:gd name="T47" fmla="*/ 609 h 658"/>
                      <a:gd name="T48" fmla="*/ 181 w 447"/>
                      <a:gd name="T49" fmla="*/ 623 h 658"/>
                      <a:gd name="T50" fmla="*/ 212 w 447"/>
                      <a:gd name="T51" fmla="*/ 613 h 658"/>
                      <a:gd name="T52" fmla="*/ 244 w 447"/>
                      <a:gd name="T53" fmla="*/ 557 h 658"/>
                      <a:gd name="T54" fmla="*/ 248 w 447"/>
                      <a:gd name="T55" fmla="*/ 477 h 658"/>
                      <a:gd name="T56" fmla="*/ 239 w 447"/>
                      <a:gd name="T57" fmla="*/ 404 h 658"/>
                      <a:gd name="T58" fmla="*/ 212 w 447"/>
                      <a:gd name="T59" fmla="*/ 317 h 658"/>
                      <a:gd name="T60" fmla="*/ 212 w 447"/>
                      <a:gd name="T61" fmla="*/ 268 h 658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w 447"/>
                      <a:gd name="T94" fmla="*/ 0 h 658"/>
                      <a:gd name="T95" fmla="*/ 447 w 447"/>
                      <a:gd name="T96" fmla="*/ 658 h 658"/>
                    </a:gdLst>
                    <a:ahLst/>
                    <a:cxnLst>
                      <a:cxn ang="T62">
                        <a:pos x="T0" y="T1"/>
                      </a:cxn>
                      <a:cxn ang="T63">
                        <a:pos x="T2" y="T3"/>
                      </a:cxn>
                      <a:cxn ang="T64">
                        <a:pos x="T4" y="T5"/>
                      </a:cxn>
                      <a:cxn ang="T65">
                        <a:pos x="T6" y="T7"/>
                      </a:cxn>
                      <a:cxn ang="T66">
                        <a:pos x="T8" y="T9"/>
                      </a:cxn>
                      <a:cxn ang="T67">
                        <a:pos x="T10" y="T11"/>
                      </a:cxn>
                      <a:cxn ang="T68">
                        <a:pos x="T12" y="T13"/>
                      </a:cxn>
                      <a:cxn ang="T69">
                        <a:pos x="T14" y="T15"/>
                      </a:cxn>
                      <a:cxn ang="T70">
                        <a:pos x="T16" y="T17"/>
                      </a:cxn>
                      <a:cxn ang="T71">
                        <a:pos x="T18" y="T19"/>
                      </a:cxn>
                      <a:cxn ang="T72">
                        <a:pos x="T20" y="T21"/>
                      </a:cxn>
                      <a:cxn ang="T73">
                        <a:pos x="T22" y="T23"/>
                      </a:cxn>
                      <a:cxn ang="T74">
                        <a:pos x="T24" y="T25"/>
                      </a:cxn>
                      <a:cxn ang="T75">
                        <a:pos x="T26" y="T27"/>
                      </a:cxn>
                      <a:cxn ang="T76">
                        <a:pos x="T28" y="T29"/>
                      </a:cxn>
                      <a:cxn ang="T77">
                        <a:pos x="T30" y="T31"/>
                      </a:cxn>
                      <a:cxn ang="T78">
                        <a:pos x="T32" y="T33"/>
                      </a:cxn>
                      <a:cxn ang="T79">
                        <a:pos x="T34" y="T35"/>
                      </a:cxn>
                      <a:cxn ang="T80">
                        <a:pos x="T36" y="T37"/>
                      </a:cxn>
                      <a:cxn ang="T81">
                        <a:pos x="T38" y="T39"/>
                      </a:cxn>
                      <a:cxn ang="T82">
                        <a:pos x="T40" y="T41"/>
                      </a:cxn>
                      <a:cxn ang="T83">
                        <a:pos x="T42" y="T43"/>
                      </a:cxn>
                      <a:cxn ang="T84">
                        <a:pos x="T44" y="T45"/>
                      </a:cxn>
                      <a:cxn ang="T85">
                        <a:pos x="T46" y="T47"/>
                      </a:cxn>
                      <a:cxn ang="T86">
                        <a:pos x="T48" y="T49"/>
                      </a:cxn>
                      <a:cxn ang="T87">
                        <a:pos x="T50" y="T51"/>
                      </a:cxn>
                      <a:cxn ang="T88">
                        <a:pos x="T52" y="T53"/>
                      </a:cxn>
                      <a:cxn ang="T89">
                        <a:pos x="T54" y="T55"/>
                      </a:cxn>
                      <a:cxn ang="T90">
                        <a:pos x="T56" y="T57"/>
                      </a:cxn>
                      <a:cxn ang="T91">
                        <a:pos x="T58" y="T59"/>
                      </a:cxn>
                      <a:cxn ang="T92">
                        <a:pos x="T60" y="T61"/>
                      </a:cxn>
                    </a:cxnLst>
                    <a:rect l="T93" t="T94" r="T95" b="T96"/>
                    <a:pathLst>
                      <a:path w="447" h="658">
                        <a:moveTo>
                          <a:pt x="212" y="268"/>
                        </a:moveTo>
                        <a:lnTo>
                          <a:pt x="212" y="233"/>
                        </a:lnTo>
                        <a:lnTo>
                          <a:pt x="230" y="174"/>
                        </a:lnTo>
                        <a:lnTo>
                          <a:pt x="284" y="80"/>
                        </a:lnTo>
                        <a:lnTo>
                          <a:pt x="370" y="0"/>
                        </a:lnTo>
                        <a:lnTo>
                          <a:pt x="424" y="0"/>
                        </a:lnTo>
                        <a:lnTo>
                          <a:pt x="447" y="38"/>
                        </a:lnTo>
                        <a:lnTo>
                          <a:pt x="415" y="91"/>
                        </a:lnTo>
                        <a:lnTo>
                          <a:pt x="348" y="129"/>
                        </a:lnTo>
                        <a:lnTo>
                          <a:pt x="307" y="167"/>
                        </a:lnTo>
                        <a:lnTo>
                          <a:pt x="266" y="223"/>
                        </a:lnTo>
                        <a:lnTo>
                          <a:pt x="257" y="261"/>
                        </a:lnTo>
                        <a:lnTo>
                          <a:pt x="262" y="303"/>
                        </a:lnTo>
                        <a:lnTo>
                          <a:pt x="284" y="373"/>
                        </a:lnTo>
                        <a:lnTo>
                          <a:pt x="289" y="449"/>
                        </a:lnTo>
                        <a:lnTo>
                          <a:pt x="280" y="547"/>
                        </a:lnTo>
                        <a:lnTo>
                          <a:pt x="257" y="616"/>
                        </a:lnTo>
                        <a:lnTo>
                          <a:pt x="217" y="658"/>
                        </a:lnTo>
                        <a:lnTo>
                          <a:pt x="190" y="658"/>
                        </a:lnTo>
                        <a:lnTo>
                          <a:pt x="104" y="637"/>
                        </a:lnTo>
                        <a:lnTo>
                          <a:pt x="27" y="634"/>
                        </a:lnTo>
                        <a:lnTo>
                          <a:pt x="0" y="620"/>
                        </a:lnTo>
                        <a:lnTo>
                          <a:pt x="50" y="606"/>
                        </a:lnTo>
                        <a:lnTo>
                          <a:pt x="131" y="609"/>
                        </a:lnTo>
                        <a:lnTo>
                          <a:pt x="181" y="623"/>
                        </a:lnTo>
                        <a:lnTo>
                          <a:pt x="212" y="613"/>
                        </a:lnTo>
                        <a:lnTo>
                          <a:pt x="244" y="557"/>
                        </a:lnTo>
                        <a:lnTo>
                          <a:pt x="248" y="477"/>
                        </a:lnTo>
                        <a:lnTo>
                          <a:pt x="239" y="404"/>
                        </a:lnTo>
                        <a:lnTo>
                          <a:pt x="212" y="317"/>
                        </a:lnTo>
                        <a:lnTo>
                          <a:pt x="212" y="268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165" name="Freeform 33"/>
                  <p:cNvSpPr>
                    <a:spLocks/>
                  </p:cNvSpPr>
                  <p:nvPr/>
                </p:nvSpPr>
                <p:spPr bwMode="auto">
                  <a:xfrm flipH="1">
                    <a:off x="1353" y="1223"/>
                    <a:ext cx="282" cy="326"/>
                  </a:xfrm>
                  <a:custGeom>
                    <a:avLst/>
                    <a:gdLst>
                      <a:gd name="T0" fmla="*/ 81 w 282"/>
                      <a:gd name="T1" fmla="*/ 137 h 326"/>
                      <a:gd name="T2" fmla="*/ 78 w 282"/>
                      <a:gd name="T3" fmla="*/ 84 h 326"/>
                      <a:gd name="T4" fmla="*/ 88 w 282"/>
                      <a:gd name="T5" fmla="*/ 35 h 326"/>
                      <a:gd name="T6" fmla="*/ 127 w 282"/>
                      <a:gd name="T7" fmla="*/ 7 h 326"/>
                      <a:gd name="T8" fmla="*/ 173 w 282"/>
                      <a:gd name="T9" fmla="*/ 0 h 326"/>
                      <a:gd name="T10" fmla="*/ 208 w 282"/>
                      <a:gd name="T11" fmla="*/ 4 h 326"/>
                      <a:gd name="T12" fmla="*/ 240 w 282"/>
                      <a:gd name="T13" fmla="*/ 25 h 326"/>
                      <a:gd name="T14" fmla="*/ 257 w 282"/>
                      <a:gd name="T15" fmla="*/ 60 h 326"/>
                      <a:gd name="T16" fmla="*/ 278 w 282"/>
                      <a:gd name="T17" fmla="*/ 130 h 326"/>
                      <a:gd name="T18" fmla="*/ 282 w 282"/>
                      <a:gd name="T19" fmla="*/ 207 h 326"/>
                      <a:gd name="T20" fmla="*/ 271 w 282"/>
                      <a:gd name="T21" fmla="*/ 263 h 326"/>
                      <a:gd name="T22" fmla="*/ 250 w 282"/>
                      <a:gd name="T23" fmla="*/ 298 h 326"/>
                      <a:gd name="T24" fmla="*/ 215 w 282"/>
                      <a:gd name="T25" fmla="*/ 319 h 326"/>
                      <a:gd name="T26" fmla="*/ 187 w 282"/>
                      <a:gd name="T27" fmla="*/ 326 h 326"/>
                      <a:gd name="T28" fmla="*/ 145 w 282"/>
                      <a:gd name="T29" fmla="*/ 315 h 326"/>
                      <a:gd name="T30" fmla="*/ 123 w 282"/>
                      <a:gd name="T31" fmla="*/ 284 h 326"/>
                      <a:gd name="T32" fmla="*/ 102 w 282"/>
                      <a:gd name="T33" fmla="*/ 238 h 326"/>
                      <a:gd name="T34" fmla="*/ 85 w 282"/>
                      <a:gd name="T35" fmla="*/ 186 h 326"/>
                      <a:gd name="T36" fmla="*/ 53 w 282"/>
                      <a:gd name="T37" fmla="*/ 207 h 326"/>
                      <a:gd name="T38" fmla="*/ 18 w 282"/>
                      <a:gd name="T39" fmla="*/ 221 h 326"/>
                      <a:gd name="T40" fmla="*/ 4 w 282"/>
                      <a:gd name="T41" fmla="*/ 221 h 326"/>
                      <a:gd name="T42" fmla="*/ 0 w 282"/>
                      <a:gd name="T43" fmla="*/ 207 h 326"/>
                      <a:gd name="T44" fmla="*/ 7 w 282"/>
                      <a:gd name="T45" fmla="*/ 189 h 326"/>
                      <a:gd name="T46" fmla="*/ 60 w 282"/>
                      <a:gd name="T47" fmla="*/ 168 h 326"/>
                      <a:gd name="T48" fmla="*/ 81 w 282"/>
                      <a:gd name="T49" fmla="*/ 137 h 32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60000 65536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w 282"/>
                      <a:gd name="T76" fmla="*/ 0 h 326"/>
                      <a:gd name="T77" fmla="*/ 282 w 282"/>
                      <a:gd name="T78" fmla="*/ 326 h 326"/>
                    </a:gdLst>
                    <a:ahLst/>
                    <a:cxnLst>
                      <a:cxn ang="T50">
                        <a:pos x="T0" y="T1"/>
                      </a:cxn>
                      <a:cxn ang="T51">
                        <a:pos x="T2" y="T3"/>
                      </a:cxn>
                      <a:cxn ang="T52">
                        <a:pos x="T4" y="T5"/>
                      </a:cxn>
                      <a:cxn ang="T53">
                        <a:pos x="T6" y="T7"/>
                      </a:cxn>
                      <a:cxn ang="T54">
                        <a:pos x="T8" y="T9"/>
                      </a:cxn>
                      <a:cxn ang="T55">
                        <a:pos x="T10" y="T11"/>
                      </a:cxn>
                      <a:cxn ang="T56">
                        <a:pos x="T12" y="T13"/>
                      </a:cxn>
                      <a:cxn ang="T57">
                        <a:pos x="T14" y="T15"/>
                      </a:cxn>
                      <a:cxn ang="T58">
                        <a:pos x="T16" y="T17"/>
                      </a:cxn>
                      <a:cxn ang="T59">
                        <a:pos x="T18" y="T19"/>
                      </a:cxn>
                      <a:cxn ang="T60">
                        <a:pos x="T20" y="T21"/>
                      </a:cxn>
                      <a:cxn ang="T61">
                        <a:pos x="T22" y="T23"/>
                      </a:cxn>
                      <a:cxn ang="T62">
                        <a:pos x="T24" y="T25"/>
                      </a:cxn>
                      <a:cxn ang="T63">
                        <a:pos x="T26" y="T27"/>
                      </a:cxn>
                      <a:cxn ang="T64">
                        <a:pos x="T28" y="T29"/>
                      </a:cxn>
                      <a:cxn ang="T65">
                        <a:pos x="T30" y="T31"/>
                      </a:cxn>
                      <a:cxn ang="T66">
                        <a:pos x="T32" y="T33"/>
                      </a:cxn>
                      <a:cxn ang="T67">
                        <a:pos x="T34" y="T35"/>
                      </a:cxn>
                      <a:cxn ang="T68">
                        <a:pos x="T36" y="T37"/>
                      </a:cxn>
                      <a:cxn ang="T69">
                        <a:pos x="T38" y="T39"/>
                      </a:cxn>
                      <a:cxn ang="T70">
                        <a:pos x="T40" y="T41"/>
                      </a:cxn>
                      <a:cxn ang="T71">
                        <a:pos x="T42" y="T43"/>
                      </a:cxn>
                      <a:cxn ang="T72">
                        <a:pos x="T44" y="T45"/>
                      </a:cxn>
                      <a:cxn ang="T73">
                        <a:pos x="T46" y="T47"/>
                      </a:cxn>
                      <a:cxn ang="T74">
                        <a:pos x="T48" y="T49"/>
                      </a:cxn>
                    </a:cxnLst>
                    <a:rect l="T75" t="T76" r="T77" b="T78"/>
                    <a:pathLst>
                      <a:path w="282" h="326">
                        <a:moveTo>
                          <a:pt x="81" y="137"/>
                        </a:moveTo>
                        <a:lnTo>
                          <a:pt x="78" y="84"/>
                        </a:lnTo>
                        <a:lnTo>
                          <a:pt x="88" y="35"/>
                        </a:lnTo>
                        <a:lnTo>
                          <a:pt x="127" y="7"/>
                        </a:lnTo>
                        <a:lnTo>
                          <a:pt x="173" y="0"/>
                        </a:lnTo>
                        <a:lnTo>
                          <a:pt x="208" y="4"/>
                        </a:lnTo>
                        <a:lnTo>
                          <a:pt x="240" y="25"/>
                        </a:lnTo>
                        <a:lnTo>
                          <a:pt x="257" y="60"/>
                        </a:lnTo>
                        <a:lnTo>
                          <a:pt x="278" y="130"/>
                        </a:lnTo>
                        <a:lnTo>
                          <a:pt x="282" y="207"/>
                        </a:lnTo>
                        <a:lnTo>
                          <a:pt x="271" y="263"/>
                        </a:lnTo>
                        <a:lnTo>
                          <a:pt x="250" y="298"/>
                        </a:lnTo>
                        <a:lnTo>
                          <a:pt x="215" y="319"/>
                        </a:lnTo>
                        <a:lnTo>
                          <a:pt x="187" y="326"/>
                        </a:lnTo>
                        <a:lnTo>
                          <a:pt x="145" y="315"/>
                        </a:lnTo>
                        <a:lnTo>
                          <a:pt x="123" y="284"/>
                        </a:lnTo>
                        <a:lnTo>
                          <a:pt x="102" y="238"/>
                        </a:lnTo>
                        <a:lnTo>
                          <a:pt x="85" y="186"/>
                        </a:lnTo>
                        <a:lnTo>
                          <a:pt x="53" y="207"/>
                        </a:lnTo>
                        <a:lnTo>
                          <a:pt x="18" y="221"/>
                        </a:lnTo>
                        <a:lnTo>
                          <a:pt x="4" y="221"/>
                        </a:lnTo>
                        <a:lnTo>
                          <a:pt x="0" y="207"/>
                        </a:lnTo>
                        <a:lnTo>
                          <a:pt x="7" y="189"/>
                        </a:lnTo>
                        <a:lnTo>
                          <a:pt x="60" y="168"/>
                        </a:lnTo>
                        <a:lnTo>
                          <a:pt x="81" y="137"/>
                        </a:lnTo>
                        <a:close/>
                      </a:path>
                    </a:pathLst>
                  </a:custGeom>
                  <a:solidFill>
                    <a:srgbClr val="92D050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166" name="Group 34"/>
                  <p:cNvGrpSpPr>
                    <a:grpSpLocks/>
                  </p:cNvGrpSpPr>
                  <p:nvPr/>
                </p:nvGrpSpPr>
                <p:grpSpPr bwMode="auto">
                  <a:xfrm flipH="1">
                    <a:off x="1212" y="1104"/>
                    <a:ext cx="277" cy="235"/>
                    <a:chOff x="1590" y="1104"/>
                    <a:chExt cx="277" cy="235"/>
                  </a:xfrm>
                </p:grpSpPr>
                <p:sp>
                  <p:nvSpPr>
                    <p:cNvPr id="167" name="Freeform 35"/>
                    <p:cNvSpPr>
                      <a:spLocks/>
                    </p:cNvSpPr>
                    <p:nvPr/>
                  </p:nvSpPr>
                  <p:spPr bwMode="auto">
                    <a:xfrm>
                      <a:off x="1683" y="1257"/>
                      <a:ext cx="184" cy="82"/>
                    </a:xfrm>
                    <a:custGeom>
                      <a:avLst/>
                      <a:gdLst>
                        <a:gd name="T0" fmla="*/ 13 w 184"/>
                        <a:gd name="T1" fmla="*/ 82 h 82"/>
                        <a:gd name="T2" fmla="*/ 0 w 184"/>
                        <a:gd name="T3" fmla="*/ 71 h 82"/>
                        <a:gd name="T4" fmla="*/ 0 w 184"/>
                        <a:gd name="T5" fmla="*/ 45 h 82"/>
                        <a:gd name="T6" fmla="*/ 16 w 184"/>
                        <a:gd name="T7" fmla="*/ 17 h 82"/>
                        <a:gd name="T8" fmla="*/ 36 w 184"/>
                        <a:gd name="T9" fmla="*/ 9 h 82"/>
                        <a:gd name="T10" fmla="*/ 61 w 184"/>
                        <a:gd name="T11" fmla="*/ 22 h 82"/>
                        <a:gd name="T12" fmla="*/ 86 w 184"/>
                        <a:gd name="T13" fmla="*/ 19 h 82"/>
                        <a:gd name="T14" fmla="*/ 102 w 184"/>
                        <a:gd name="T15" fmla="*/ 0 h 82"/>
                        <a:gd name="T16" fmla="*/ 123 w 184"/>
                        <a:gd name="T17" fmla="*/ 2 h 82"/>
                        <a:gd name="T18" fmla="*/ 155 w 184"/>
                        <a:gd name="T19" fmla="*/ 15 h 82"/>
                        <a:gd name="T20" fmla="*/ 182 w 184"/>
                        <a:gd name="T21" fmla="*/ 13 h 82"/>
                        <a:gd name="T22" fmla="*/ 184 w 184"/>
                        <a:gd name="T23" fmla="*/ 32 h 82"/>
                        <a:gd name="T24" fmla="*/ 175 w 184"/>
                        <a:gd name="T25" fmla="*/ 45 h 82"/>
                        <a:gd name="T26" fmla="*/ 141 w 184"/>
                        <a:gd name="T27" fmla="*/ 43 h 82"/>
                        <a:gd name="T28" fmla="*/ 118 w 184"/>
                        <a:gd name="T29" fmla="*/ 39 h 82"/>
                        <a:gd name="T30" fmla="*/ 105 w 184"/>
                        <a:gd name="T31" fmla="*/ 48 h 82"/>
                        <a:gd name="T32" fmla="*/ 91 w 184"/>
                        <a:gd name="T33" fmla="*/ 67 h 82"/>
                        <a:gd name="T34" fmla="*/ 66 w 184"/>
                        <a:gd name="T35" fmla="*/ 62 h 82"/>
                        <a:gd name="T36" fmla="*/ 54 w 184"/>
                        <a:gd name="T37" fmla="*/ 56 h 82"/>
                        <a:gd name="T38" fmla="*/ 45 w 184"/>
                        <a:gd name="T39" fmla="*/ 63 h 82"/>
                        <a:gd name="T40" fmla="*/ 32 w 184"/>
                        <a:gd name="T41" fmla="*/ 76 h 82"/>
                        <a:gd name="T42" fmla="*/ 13 w 184"/>
                        <a:gd name="T43" fmla="*/ 82 h 82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84"/>
                        <a:gd name="T67" fmla="*/ 0 h 82"/>
                        <a:gd name="T68" fmla="*/ 184 w 184"/>
                        <a:gd name="T69" fmla="*/ 82 h 82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84" h="82">
                          <a:moveTo>
                            <a:pt x="13" y="82"/>
                          </a:moveTo>
                          <a:lnTo>
                            <a:pt x="0" y="71"/>
                          </a:lnTo>
                          <a:lnTo>
                            <a:pt x="0" y="45"/>
                          </a:lnTo>
                          <a:lnTo>
                            <a:pt x="16" y="17"/>
                          </a:lnTo>
                          <a:lnTo>
                            <a:pt x="36" y="9"/>
                          </a:lnTo>
                          <a:lnTo>
                            <a:pt x="61" y="22"/>
                          </a:lnTo>
                          <a:lnTo>
                            <a:pt x="86" y="19"/>
                          </a:lnTo>
                          <a:lnTo>
                            <a:pt x="102" y="0"/>
                          </a:lnTo>
                          <a:lnTo>
                            <a:pt x="123" y="2"/>
                          </a:lnTo>
                          <a:lnTo>
                            <a:pt x="155" y="15"/>
                          </a:lnTo>
                          <a:lnTo>
                            <a:pt x="182" y="13"/>
                          </a:lnTo>
                          <a:lnTo>
                            <a:pt x="184" y="32"/>
                          </a:lnTo>
                          <a:lnTo>
                            <a:pt x="175" y="45"/>
                          </a:lnTo>
                          <a:lnTo>
                            <a:pt x="141" y="43"/>
                          </a:lnTo>
                          <a:lnTo>
                            <a:pt x="118" y="39"/>
                          </a:lnTo>
                          <a:lnTo>
                            <a:pt x="105" y="48"/>
                          </a:lnTo>
                          <a:lnTo>
                            <a:pt x="91" y="67"/>
                          </a:lnTo>
                          <a:lnTo>
                            <a:pt x="66" y="62"/>
                          </a:lnTo>
                          <a:lnTo>
                            <a:pt x="54" y="56"/>
                          </a:lnTo>
                          <a:lnTo>
                            <a:pt x="45" y="63"/>
                          </a:lnTo>
                          <a:lnTo>
                            <a:pt x="32" y="76"/>
                          </a:lnTo>
                          <a:lnTo>
                            <a:pt x="13" y="8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8" name="Freeform 36"/>
                    <p:cNvSpPr>
                      <a:spLocks/>
                    </p:cNvSpPr>
                    <p:nvPr/>
                  </p:nvSpPr>
                  <p:spPr bwMode="auto">
                    <a:xfrm>
                      <a:off x="1654" y="1193"/>
                      <a:ext cx="178" cy="114"/>
                    </a:xfrm>
                    <a:custGeom>
                      <a:avLst/>
                      <a:gdLst>
                        <a:gd name="T0" fmla="*/ 23 w 178"/>
                        <a:gd name="T1" fmla="*/ 114 h 114"/>
                        <a:gd name="T2" fmla="*/ 11 w 178"/>
                        <a:gd name="T3" fmla="*/ 108 h 114"/>
                        <a:gd name="T4" fmla="*/ 0 w 178"/>
                        <a:gd name="T5" fmla="*/ 79 h 114"/>
                        <a:gd name="T6" fmla="*/ 11 w 178"/>
                        <a:gd name="T7" fmla="*/ 51 h 114"/>
                        <a:gd name="T8" fmla="*/ 27 w 178"/>
                        <a:gd name="T9" fmla="*/ 39 h 114"/>
                        <a:gd name="T10" fmla="*/ 56 w 178"/>
                        <a:gd name="T11" fmla="*/ 42 h 114"/>
                        <a:gd name="T12" fmla="*/ 76 w 178"/>
                        <a:gd name="T13" fmla="*/ 35 h 114"/>
                        <a:gd name="T14" fmla="*/ 90 w 178"/>
                        <a:gd name="T15" fmla="*/ 13 h 114"/>
                        <a:gd name="T16" fmla="*/ 111 w 178"/>
                        <a:gd name="T17" fmla="*/ 4 h 114"/>
                        <a:gd name="T18" fmla="*/ 146 w 178"/>
                        <a:gd name="T19" fmla="*/ 9 h 114"/>
                        <a:gd name="T20" fmla="*/ 171 w 178"/>
                        <a:gd name="T21" fmla="*/ 0 h 114"/>
                        <a:gd name="T22" fmla="*/ 178 w 178"/>
                        <a:gd name="T23" fmla="*/ 17 h 114"/>
                        <a:gd name="T24" fmla="*/ 171 w 178"/>
                        <a:gd name="T25" fmla="*/ 33 h 114"/>
                        <a:gd name="T26" fmla="*/ 140 w 178"/>
                        <a:gd name="T27" fmla="*/ 42 h 114"/>
                        <a:gd name="T28" fmla="*/ 120 w 178"/>
                        <a:gd name="T29" fmla="*/ 40 h 114"/>
                        <a:gd name="T30" fmla="*/ 108 w 178"/>
                        <a:gd name="T31" fmla="*/ 57 h 114"/>
                        <a:gd name="T32" fmla="*/ 97 w 178"/>
                        <a:gd name="T33" fmla="*/ 79 h 114"/>
                        <a:gd name="T34" fmla="*/ 72 w 178"/>
                        <a:gd name="T35" fmla="*/ 81 h 114"/>
                        <a:gd name="T36" fmla="*/ 59 w 178"/>
                        <a:gd name="T37" fmla="*/ 79 h 114"/>
                        <a:gd name="T38" fmla="*/ 47 w 178"/>
                        <a:gd name="T39" fmla="*/ 88 h 114"/>
                        <a:gd name="T40" fmla="*/ 41 w 178"/>
                        <a:gd name="T41" fmla="*/ 99 h 114"/>
                        <a:gd name="T42" fmla="*/ 23 w 178"/>
                        <a:gd name="T43" fmla="*/ 114 h 11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78"/>
                        <a:gd name="T67" fmla="*/ 0 h 114"/>
                        <a:gd name="T68" fmla="*/ 178 w 178"/>
                        <a:gd name="T69" fmla="*/ 114 h 11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78" h="114">
                          <a:moveTo>
                            <a:pt x="23" y="114"/>
                          </a:moveTo>
                          <a:lnTo>
                            <a:pt x="11" y="108"/>
                          </a:lnTo>
                          <a:lnTo>
                            <a:pt x="0" y="79"/>
                          </a:lnTo>
                          <a:lnTo>
                            <a:pt x="11" y="51"/>
                          </a:lnTo>
                          <a:lnTo>
                            <a:pt x="27" y="39"/>
                          </a:lnTo>
                          <a:lnTo>
                            <a:pt x="56" y="42"/>
                          </a:lnTo>
                          <a:lnTo>
                            <a:pt x="76" y="35"/>
                          </a:lnTo>
                          <a:lnTo>
                            <a:pt x="90" y="13"/>
                          </a:lnTo>
                          <a:lnTo>
                            <a:pt x="111" y="4"/>
                          </a:lnTo>
                          <a:lnTo>
                            <a:pt x="146" y="9"/>
                          </a:lnTo>
                          <a:lnTo>
                            <a:pt x="171" y="0"/>
                          </a:lnTo>
                          <a:lnTo>
                            <a:pt x="178" y="17"/>
                          </a:lnTo>
                          <a:lnTo>
                            <a:pt x="171" y="33"/>
                          </a:lnTo>
                          <a:lnTo>
                            <a:pt x="140" y="42"/>
                          </a:lnTo>
                          <a:lnTo>
                            <a:pt x="120" y="40"/>
                          </a:lnTo>
                          <a:lnTo>
                            <a:pt x="108" y="57"/>
                          </a:lnTo>
                          <a:lnTo>
                            <a:pt x="97" y="79"/>
                          </a:lnTo>
                          <a:lnTo>
                            <a:pt x="72" y="81"/>
                          </a:lnTo>
                          <a:lnTo>
                            <a:pt x="59" y="79"/>
                          </a:lnTo>
                          <a:lnTo>
                            <a:pt x="47" y="88"/>
                          </a:lnTo>
                          <a:lnTo>
                            <a:pt x="41" y="99"/>
                          </a:lnTo>
                          <a:lnTo>
                            <a:pt x="23" y="114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69" name="Freeform 37"/>
                    <p:cNvSpPr>
                      <a:spLocks/>
                    </p:cNvSpPr>
                    <p:nvPr/>
                  </p:nvSpPr>
                  <p:spPr bwMode="auto">
                    <a:xfrm>
                      <a:off x="1630" y="1154"/>
                      <a:ext cx="161" cy="138"/>
                    </a:xfrm>
                    <a:custGeom>
                      <a:avLst/>
                      <a:gdLst>
                        <a:gd name="T0" fmla="*/ 31 w 161"/>
                        <a:gd name="T1" fmla="*/ 138 h 138"/>
                        <a:gd name="T2" fmla="*/ 16 w 161"/>
                        <a:gd name="T3" fmla="*/ 133 h 138"/>
                        <a:gd name="T4" fmla="*/ 0 w 161"/>
                        <a:gd name="T5" fmla="*/ 109 h 138"/>
                        <a:gd name="T6" fmla="*/ 5 w 161"/>
                        <a:gd name="T7" fmla="*/ 78 h 138"/>
                        <a:gd name="T8" fmla="*/ 16 w 161"/>
                        <a:gd name="T9" fmla="*/ 65 h 138"/>
                        <a:gd name="T10" fmla="*/ 43 w 161"/>
                        <a:gd name="T11" fmla="*/ 62 h 138"/>
                        <a:gd name="T12" fmla="*/ 65 w 161"/>
                        <a:gd name="T13" fmla="*/ 51 h 138"/>
                        <a:gd name="T14" fmla="*/ 72 w 161"/>
                        <a:gd name="T15" fmla="*/ 25 h 138"/>
                        <a:gd name="T16" fmla="*/ 92 w 161"/>
                        <a:gd name="T17" fmla="*/ 15 h 138"/>
                        <a:gd name="T18" fmla="*/ 127 w 161"/>
                        <a:gd name="T19" fmla="*/ 13 h 138"/>
                        <a:gd name="T20" fmla="*/ 148 w 161"/>
                        <a:gd name="T21" fmla="*/ 0 h 138"/>
                        <a:gd name="T22" fmla="*/ 161 w 161"/>
                        <a:gd name="T23" fmla="*/ 13 h 138"/>
                        <a:gd name="T24" fmla="*/ 156 w 161"/>
                        <a:gd name="T25" fmla="*/ 25 h 138"/>
                        <a:gd name="T26" fmla="*/ 128 w 161"/>
                        <a:gd name="T27" fmla="*/ 44 h 138"/>
                        <a:gd name="T28" fmla="*/ 107 w 161"/>
                        <a:gd name="T29" fmla="*/ 49 h 138"/>
                        <a:gd name="T30" fmla="*/ 99 w 161"/>
                        <a:gd name="T31" fmla="*/ 65 h 138"/>
                        <a:gd name="T32" fmla="*/ 94 w 161"/>
                        <a:gd name="T33" fmla="*/ 91 h 138"/>
                        <a:gd name="T34" fmla="*/ 69 w 161"/>
                        <a:gd name="T35" fmla="*/ 98 h 138"/>
                        <a:gd name="T36" fmla="*/ 54 w 161"/>
                        <a:gd name="T37" fmla="*/ 94 h 138"/>
                        <a:gd name="T38" fmla="*/ 45 w 161"/>
                        <a:gd name="T39" fmla="*/ 105 h 138"/>
                        <a:gd name="T40" fmla="*/ 40 w 161"/>
                        <a:gd name="T41" fmla="*/ 123 h 138"/>
                        <a:gd name="T42" fmla="*/ 31 w 161"/>
                        <a:gd name="T43" fmla="*/ 138 h 13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61"/>
                        <a:gd name="T67" fmla="*/ 0 h 138"/>
                        <a:gd name="T68" fmla="*/ 161 w 161"/>
                        <a:gd name="T69" fmla="*/ 138 h 13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61" h="138">
                          <a:moveTo>
                            <a:pt x="31" y="138"/>
                          </a:moveTo>
                          <a:lnTo>
                            <a:pt x="16" y="133"/>
                          </a:lnTo>
                          <a:lnTo>
                            <a:pt x="0" y="109"/>
                          </a:lnTo>
                          <a:lnTo>
                            <a:pt x="5" y="78"/>
                          </a:lnTo>
                          <a:lnTo>
                            <a:pt x="16" y="65"/>
                          </a:lnTo>
                          <a:lnTo>
                            <a:pt x="43" y="62"/>
                          </a:lnTo>
                          <a:lnTo>
                            <a:pt x="65" y="51"/>
                          </a:lnTo>
                          <a:lnTo>
                            <a:pt x="72" y="25"/>
                          </a:lnTo>
                          <a:lnTo>
                            <a:pt x="92" y="15"/>
                          </a:lnTo>
                          <a:lnTo>
                            <a:pt x="127" y="13"/>
                          </a:lnTo>
                          <a:lnTo>
                            <a:pt x="148" y="0"/>
                          </a:lnTo>
                          <a:lnTo>
                            <a:pt x="161" y="13"/>
                          </a:lnTo>
                          <a:lnTo>
                            <a:pt x="156" y="25"/>
                          </a:lnTo>
                          <a:lnTo>
                            <a:pt x="128" y="44"/>
                          </a:lnTo>
                          <a:lnTo>
                            <a:pt x="107" y="49"/>
                          </a:lnTo>
                          <a:lnTo>
                            <a:pt x="99" y="65"/>
                          </a:lnTo>
                          <a:lnTo>
                            <a:pt x="94" y="91"/>
                          </a:lnTo>
                          <a:lnTo>
                            <a:pt x="69" y="98"/>
                          </a:lnTo>
                          <a:lnTo>
                            <a:pt x="54" y="94"/>
                          </a:lnTo>
                          <a:lnTo>
                            <a:pt x="45" y="105"/>
                          </a:lnTo>
                          <a:lnTo>
                            <a:pt x="40" y="123"/>
                          </a:lnTo>
                          <a:lnTo>
                            <a:pt x="31" y="138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170" name="Freeform 38"/>
                    <p:cNvSpPr>
                      <a:spLocks/>
                    </p:cNvSpPr>
                    <p:nvPr/>
                  </p:nvSpPr>
                  <p:spPr bwMode="auto">
                    <a:xfrm>
                      <a:off x="1590" y="1104"/>
                      <a:ext cx="123" cy="174"/>
                    </a:xfrm>
                    <a:custGeom>
                      <a:avLst/>
                      <a:gdLst>
                        <a:gd name="T0" fmla="*/ 48 w 123"/>
                        <a:gd name="T1" fmla="*/ 172 h 174"/>
                        <a:gd name="T2" fmla="*/ 31 w 123"/>
                        <a:gd name="T3" fmla="*/ 174 h 174"/>
                        <a:gd name="T4" fmla="*/ 9 w 123"/>
                        <a:gd name="T5" fmla="*/ 158 h 174"/>
                        <a:gd name="T6" fmla="*/ 0 w 123"/>
                        <a:gd name="T7" fmla="*/ 131 h 174"/>
                        <a:gd name="T8" fmla="*/ 4 w 123"/>
                        <a:gd name="T9" fmla="*/ 113 h 174"/>
                        <a:gd name="T10" fmla="*/ 29 w 123"/>
                        <a:gd name="T11" fmla="*/ 97 h 174"/>
                        <a:gd name="T12" fmla="*/ 46 w 123"/>
                        <a:gd name="T13" fmla="*/ 79 h 174"/>
                        <a:gd name="T14" fmla="*/ 46 w 123"/>
                        <a:gd name="T15" fmla="*/ 52 h 174"/>
                        <a:gd name="T16" fmla="*/ 59 w 123"/>
                        <a:gd name="T17" fmla="*/ 39 h 174"/>
                        <a:gd name="T18" fmla="*/ 90 w 123"/>
                        <a:gd name="T19" fmla="*/ 22 h 174"/>
                        <a:gd name="T20" fmla="*/ 106 w 123"/>
                        <a:gd name="T21" fmla="*/ 0 h 174"/>
                        <a:gd name="T22" fmla="*/ 121 w 123"/>
                        <a:gd name="T23" fmla="*/ 7 h 174"/>
                        <a:gd name="T24" fmla="*/ 123 w 123"/>
                        <a:gd name="T25" fmla="*/ 22 h 174"/>
                        <a:gd name="T26" fmla="*/ 105 w 123"/>
                        <a:gd name="T27" fmla="*/ 47 h 174"/>
                        <a:gd name="T28" fmla="*/ 84 w 123"/>
                        <a:gd name="T29" fmla="*/ 61 h 174"/>
                        <a:gd name="T30" fmla="*/ 86 w 123"/>
                        <a:gd name="T31" fmla="*/ 81 h 174"/>
                        <a:gd name="T32" fmla="*/ 90 w 123"/>
                        <a:gd name="T33" fmla="*/ 104 h 174"/>
                        <a:gd name="T34" fmla="*/ 68 w 123"/>
                        <a:gd name="T35" fmla="*/ 118 h 174"/>
                        <a:gd name="T36" fmla="*/ 59 w 123"/>
                        <a:gd name="T37" fmla="*/ 124 h 174"/>
                        <a:gd name="T38" fmla="*/ 51 w 123"/>
                        <a:gd name="T39" fmla="*/ 138 h 174"/>
                        <a:gd name="T40" fmla="*/ 50 w 123"/>
                        <a:gd name="T41" fmla="*/ 152 h 174"/>
                        <a:gd name="T42" fmla="*/ 48 w 123"/>
                        <a:gd name="T43" fmla="*/ 172 h 174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123"/>
                        <a:gd name="T67" fmla="*/ 0 h 174"/>
                        <a:gd name="T68" fmla="*/ 123 w 123"/>
                        <a:gd name="T69" fmla="*/ 174 h 174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123" h="174">
                          <a:moveTo>
                            <a:pt x="48" y="172"/>
                          </a:moveTo>
                          <a:lnTo>
                            <a:pt x="31" y="174"/>
                          </a:lnTo>
                          <a:lnTo>
                            <a:pt x="9" y="158"/>
                          </a:lnTo>
                          <a:lnTo>
                            <a:pt x="0" y="131"/>
                          </a:lnTo>
                          <a:lnTo>
                            <a:pt x="4" y="113"/>
                          </a:lnTo>
                          <a:lnTo>
                            <a:pt x="29" y="97"/>
                          </a:lnTo>
                          <a:lnTo>
                            <a:pt x="46" y="79"/>
                          </a:lnTo>
                          <a:lnTo>
                            <a:pt x="46" y="52"/>
                          </a:lnTo>
                          <a:lnTo>
                            <a:pt x="59" y="39"/>
                          </a:lnTo>
                          <a:lnTo>
                            <a:pt x="90" y="22"/>
                          </a:lnTo>
                          <a:lnTo>
                            <a:pt x="106" y="0"/>
                          </a:lnTo>
                          <a:lnTo>
                            <a:pt x="121" y="7"/>
                          </a:lnTo>
                          <a:lnTo>
                            <a:pt x="123" y="22"/>
                          </a:lnTo>
                          <a:lnTo>
                            <a:pt x="105" y="47"/>
                          </a:lnTo>
                          <a:lnTo>
                            <a:pt x="84" y="61"/>
                          </a:lnTo>
                          <a:lnTo>
                            <a:pt x="86" y="81"/>
                          </a:lnTo>
                          <a:lnTo>
                            <a:pt x="90" y="104"/>
                          </a:lnTo>
                          <a:lnTo>
                            <a:pt x="68" y="118"/>
                          </a:lnTo>
                          <a:lnTo>
                            <a:pt x="59" y="124"/>
                          </a:lnTo>
                          <a:lnTo>
                            <a:pt x="51" y="138"/>
                          </a:lnTo>
                          <a:lnTo>
                            <a:pt x="50" y="152"/>
                          </a:lnTo>
                          <a:lnTo>
                            <a:pt x="48" y="172"/>
                          </a:lnTo>
                          <a:close/>
                        </a:path>
                      </a:pathLst>
                    </a:custGeom>
                    <a:solidFill>
                      <a:srgbClr val="92D050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grpSp>
              <p:nvGrpSpPr>
                <p:cNvPr id="154" name="Group 39"/>
                <p:cNvGrpSpPr>
                  <a:grpSpLocks/>
                </p:cNvGrpSpPr>
                <p:nvPr/>
              </p:nvGrpSpPr>
              <p:grpSpPr bwMode="auto">
                <a:xfrm rot="4286940" flipH="1">
                  <a:off x="1038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58" name="Oval 40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159" name="Oval 41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  <p:grpSp>
              <p:nvGrpSpPr>
                <p:cNvPr id="155" name="Group 42"/>
                <p:cNvGrpSpPr>
                  <a:grpSpLocks/>
                </p:cNvGrpSpPr>
                <p:nvPr/>
              </p:nvGrpSpPr>
              <p:grpSpPr bwMode="auto">
                <a:xfrm rot="4286940" flipH="1">
                  <a:off x="962" y="766"/>
                  <a:ext cx="141" cy="50"/>
                  <a:chOff x="4032" y="2817"/>
                  <a:chExt cx="417" cy="635"/>
                </a:xfrm>
              </p:grpSpPr>
              <p:sp>
                <p:nvSpPr>
                  <p:cNvPr id="156" name="Oval 43"/>
                  <p:cNvSpPr>
                    <a:spLocks noChangeArrowheads="1"/>
                  </p:cNvSpPr>
                  <p:nvPr/>
                </p:nvSpPr>
                <p:spPr bwMode="auto">
                  <a:xfrm>
                    <a:off x="4032" y="2817"/>
                    <a:ext cx="417" cy="635"/>
                  </a:xfrm>
                  <a:prstGeom prst="ellipse">
                    <a:avLst/>
                  </a:prstGeom>
                  <a:solidFill>
                    <a:schemeClr val="tx2"/>
                  </a:solidFill>
                  <a:ln w="12700" cap="sq">
                    <a:solidFill>
                      <a:schemeClr val="tx1"/>
                    </a:solidFill>
                    <a:round/>
                    <a:headEnd type="none" w="sm" len="sm"/>
                    <a:tailEnd type="none" w="sm" len="sm"/>
                  </a:ln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  <p:sp>
                <p:nvSpPr>
                  <p:cNvPr id="157" name="Oval 44"/>
                  <p:cNvSpPr>
                    <a:spLocks noChangeArrowheads="1"/>
                  </p:cNvSpPr>
                  <p:nvPr/>
                </p:nvSpPr>
                <p:spPr bwMode="auto">
                  <a:xfrm>
                    <a:off x="4080" y="2928"/>
                    <a:ext cx="240" cy="240"/>
                  </a:xfrm>
                  <a:prstGeom prst="ellipse">
                    <a:avLst/>
                  </a:prstGeom>
                  <a:solidFill>
                    <a:schemeClr val="bg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12700" cap="sq">
                        <a:solidFill>
                          <a:srgbClr val="000000"/>
                        </a:solidFill>
                        <a:round/>
                        <a:headEnd type="none" w="sm" len="sm"/>
                        <a:tailEnd type="none" w="sm" len="sm"/>
                      </a14:hiddenLine>
                    </a:ext>
                  </a:extLst>
                </p:spPr>
                <p:txBody>
                  <a:bodyPr wrap="none" lIns="274320" rIns="274320" anchor="ctr">
                    <a:spAutoFit/>
                  </a:bodyPr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eaLnBrk="1" hangingPunct="1">
                      <a:spcBef>
                        <a:spcPct val="50000"/>
                      </a:spcBef>
                      <a:buFontTx/>
                      <a:buNone/>
                    </a:pPr>
                    <a:endParaRPr lang="en-US" altLang="en-US" sz="3000"/>
                  </a:p>
                </p:txBody>
              </p:sp>
            </p:grpSp>
          </p:grpSp>
          <p:sp>
            <p:nvSpPr>
              <p:cNvPr id="152" name="Oval 45"/>
              <p:cNvSpPr>
                <a:spLocks noChangeArrowheads="1"/>
              </p:cNvSpPr>
              <p:nvPr/>
            </p:nvSpPr>
            <p:spPr bwMode="auto">
              <a:xfrm>
                <a:off x="1098" y="1008"/>
                <a:ext cx="198" cy="74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</p:txBody>
          </p:sp>
        </p:grpSp>
        <p:sp>
          <p:nvSpPr>
            <p:cNvPr id="149" name="Freeform 46"/>
            <p:cNvSpPr>
              <a:spLocks noChangeAspect="1"/>
            </p:cNvSpPr>
            <p:nvPr/>
          </p:nvSpPr>
          <p:spPr bwMode="auto">
            <a:xfrm>
              <a:off x="1153" y="2448"/>
              <a:ext cx="446" cy="375"/>
            </a:xfrm>
            <a:custGeom>
              <a:avLst/>
              <a:gdLst>
                <a:gd name="T0" fmla="*/ 194 w 446"/>
                <a:gd name="T1" fmla="*/ 93 h 375"/>
                <a:gd name="T2" fmla="*/ 183 w 446"/>
                <a:gd name="T3" fmla="*/ 57 h 375"/>
                <a:gd name="T4" fmla="*/ 164 w 446"/>
                <a:gd name="T5" fmla="*/ 22 h 375"/>
                <a:gd name="T6" fmla="*/ 131 w 446"/>
                <a:gd name="T7" fmla="*/ 0 h 375"/>
                <a:gd name="T8" fmla="*/ 93 w 446"/>
                <a:gd name="T9" fmla="*/ 0 h 375"/>
                <a:gd name="T10" fmla="*/ 54 w 446"/>
                <a:gd name="T11" fmla="*/ 13 h 375"/>
                <a:gd name="T12" fmla="*/ 2 w 446"/>
                <a:gd name="T13" fmla="*/ 57 h 375"/>
                <a:gd name="T14" fmla="*/ 0 w 446"/>
                <a:gd name="T15" fmla="*/ 79 h 375"/>
                <a:gd name="T16" fmla="*/ 16 w 446"/>
                <a:gd name="T17" fmla="*/ 115 h 375"/>
                <a:gd name="T18" fmla="*/ 68 w 446"/>
                <a:gd name="T19" fmla="*/ 159 h 375"/>
                <a:gd name="T20" fmla="*/ 68 w 446"/>
                <a:gd name="T21" fmla="*/ 177 h 375"/>
                <a:gd name="T22" fmla="*/ 46 w 446"/>
                <a:gd name="T23" fmla="*/ 203 h 375"/>
                <a:gd name="T24" fmla="*/ 49 w 446"/>
                <a:gd name="T25" fmla="*/ 225 h 375"/>
                <a:gd name="T26" fmla="*/ 63 w 446"/>
                <a:gd name="T27" fmla="*/ 234 h 375"/>
                <a:gd name="T28" fmla="*/ 80 w 446"/>
                <a:gd name="T29" fmla="*/ 243 h 375"/>
                <a:gd name="T30" fmla="*/ 80 w 446"/>
                <a:gd name="T31" fmla="*/ 265 h 375"/>
                <a:gd name="T32" fmla="*/ 52 w 446"/>
                <a:gd name="T33" fmla="*/ 305 h 375"/>
                <a:gd name="T34" fmla="*/ 54 w 446"/>
                <a:gd name="T35" fmla="*/ 322 h 375"/>
                <a:gd name="T36" fmla="*/ 82 w 446"/>
                <a:gd name="T37" fmla="*/ 344 h 375"/>
                <a:gd name="T38" fmla="*/ 123 w 446"/>
                <a:gd name="T39" fmla="*/ 327 h 375"/>
                <a:gd name="T40" fmla="*/ 142 w 446"/>
                <a:gd name="T41" fmla="*/ 331 h 375"/>
                <a:gd name="T42" fmla="*/ 189 w 446"/>
                <a:gd name="T43" fmla="*/ 340 h 375"/>
                <a:gd name="T44" fmla="*/ 232 w 446"/>
                <a:gd name="T45" fmla="*/ 366 h 375"/>
                <a:gd name="T46" fmla="*/ 259 w 446"/>
                <a:gd name="T47" fmla="*/ 375 h 375"/>
                <a:gd name="T48" fmla="*/ 355 w 446"/>
                <a:gd name="T49" fmla="*/ 356 h 375"/>
                <a:gd name="T50" fmla="*/ 446 w 446"/>
                <a:gd name="T51" fmla="*/ 273 h 375"/>
                <a:gd name="T52" fmla="*/ 408 w 446"/>
                <a:gd name="T53" fmla="*/ 349 h 375"/>
                <a:gd name="T54" fmla="*/ 325 w 446"/>
                <a:gd name="T55" fmla="*/ 364 h 375"/>
                <a:gd name="T56" fmla="*/ 431 w 446"/>
                <a:gd name="T57" fmla="*/ 303 h 375"/>
                <a:gd name="T58" fmla="*/ 393 w 446"/>
                <a:gd name="T59" fmla="*/ 273 h 375"/>
                <a:gd name="T60" fmla="*/ 281 w 446"/>
                <a:gd name="T61" fmla="*/ 260 h 375"/>
                <a:gd name="T62" fmla="*/ 197 w 446"/>
                <a:gd name="T63" fmla="*/ 247 h 375"/>
                <a:gd name="T64" fmla="*/ 153 w 446"/>
                <a:gd name="T65" fmla="*/ 238 h 375"/>
                <a:gd name="T66" fmla="*/ 161 w 446"/>
                <a:gd name="T67" fmla="*/ 221 h 375"/>
                <a:gd name="T68" fmla="*/ 186 w 446"/>
                <a:gd name="T69" fmla="*/ 199 h 375"/>
                <a:gd name="T70" fmla="*/ 180 w 446"/>
                <a:gd name="T71" fmla="*/ 172 h 375"/>
                <a:gd name="T72" fmla="*/ 156 w 446"/>
                <a:gd name="T73" fmla="*/ 146 h 375"/>
                <a:gd name="T74" fmla="*/ 156 w 446"/>
                <a:gd name="T75" fmla="*/ 124 h 375"/>
                <a:gd name="T76" fmla="*/ 169 w 446"/>
                <a:gd name="T77" fmla="*/ 75 h 375"/>
                <a:gd name="T78" fmla="*/ 147 w 446"/>
                <a:gd name="T79" fmla="*/ 167 h 375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46"/>
                <a:gd name="T121" fmla="*/ 0 h 375"/>
                <a:gd name="T122" fmla="*/ 446 w 446"/>
                <a:gd name="T123" fmla="*/ 375 h 375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46" h="375">
                  <a:moveTo>
                    <a:pt x="194" y="93"/>
                  </a:moveTo>
                  <a:lnTo>
                    <a:pt x="183" y="57"/>
                  </a:lnTo>
                  <a:lnTo>
                    <a:pt x="164" y="22"/>
                  </a:lnTo>
                  <a:lnTo>
                    <a:pt x="131" y="0"/>
                  </a:lnTo>
                  <a:lnTo>
                    <a:pt x="93" y="0"/>
                  </a:lnTo>
                  <a:lnTo>
                    <a:pt x="54" y="13"/>
                  </a:lnTo>
                  <a:lnTo>
                    <a:pt x="2" y="57"/>
                  </a:lnTo>
                  <a:lnTo>
                    <a:pt x="0" y="79"/>
                  </a:lnTo>
                  <a:lnTo>
                    <a:pt x="16" y="115"/>
                  </a:lnTo>
                  <a:lnTo>
                    <a:pt x="68" y="159"/>
                  </a:lnTo>
                  <a:lnTo>
                    <a:pt x="68" y="177"/>
                  </a:lnTo>
                  <a:lnTo>
                    <a:pt x="46" y="203"/>
                  </a:lnTo>
                  <a:lnTo>
                    <a:pt x="49" y="225"/>
                  </a:lnTo>
                  <a:lnTo>
                    <a:pt x="63" y="234"/>
                  </a:lnTo>
                  <a:lnTo>
                    <a:pt x="80" y="243"/>
                  </a:lnTo>
                  <a:lnTo>
                    <a:pt x="80" y="265"/>
                  </a:lnTo>
                  <a:lnTo>
                    <a:pt x="52" y="305"/>
                  </a:lnTo>
                  <a:lnTo>
                    <a:pt x="54" y="322"/>
                  </a:lnTo>
                  <a:lnTo>
                    <a:pt x="82" y="344"/>
                  </a:lnTo>
                  <a:lnTo>
                    <a:pt x="123" y="327"/>
                  </a:lnTo>
                  <a:lnTo>
                    <a:pt x="142" y="331"/>
                  </a:lnTo>
                  <a:lnTo>
                    <a:pt x="189" y="340"/>
                  </a:lnTo>
                  <a:lnTo>
                    <a:pt x="232" y="366"/>
                  </a:lnTo>
                  <a:lnTo>
                    <a:pt x="259" y="375"/>
                  </a:lnTo>
                  <a:lnTo>
                    <a:pt x="355" y="356"/>
                  </a:lnTo>
                  <a:lnTo>
                    <a:pt x="446" y="273"/>
                  </a:lnTo>
                  <a:lnTo>
                    <a:pt x="408" y="349"/>
                  </a:lnTo>
                  <a:lnTo>
                    <a:pt x="325" y="364"/>
                  </a:lnTo>
                  <a:lnTo>
                    <a:pt x="431" y="303"/>
                  </a:lnTo>
                  <a:lnTo>
                    <a:pt x="393" y="273"/>
                  </a:lnTo>
                  <a:lnTo>
                    <a:pt x="281" y="260"/>
                  </a:lnTo>
                  <a:lnTo>
                    <a:pt x="197" y="247"/>
                  </a:lnTo>
                  <a:lnTo>
                    <a:pt x="153" y="238"/>
                  </a:lnTo>
                  <a:lnTo>
                    <a:pt x="161" y="221"/>
                  </a:lnTo>
                  <a:lnTo>
                    <a:pt x="186" y="199"/>
                  </a:lnTo>
                  <a:lnTo>
                    <a:pt x="180" y="172"/>
                  </a:lnTo>
                  <a:lnTo>
                    <a:pt x="156" y="146"/>
                  </a:lnTo>
                  <a:lnTo>
                    <a:pt x="156" y="124"/>
                  </a:lnTo>
                  <a:lnTo>
                    <a:pt x="169" y="75"/>
                  </a:lnTo>
                  <a:lnTo>
                    <a:pt x="147" y="167"/>
                  </a:lnTo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Freeform 47"/>
            <p:cNvSpPr>
              <a:spLocks/>
            </p:cNvSpPr>
            <p:nvPr/>
          </p:nvSpPr>
          <p:spPr bwMode="auto">
            <a:xfrm>
              <a:off x="1440" y="2304"/>
              <a:ext cx="470" cy="320"/>
            </a:xfrm>
            <a:custGeom>
              <a:avLst/>
              <a:gdLst>
                <a:gd name="T0" fmla="*/ 88 w 470"/>
                <a:gd name="T1" fmla="*/ 0 h 320"/>
                <a:gd name="T2" fmla="*/ 48 w 470"/>
                <a:gd name="T3" fmla="*/ 9 h 320"/>
                <a:gd name="T4" fmla="*/ 13 w 470"/>
                <a:gd name="T5" fmla="*/ 77 h 320"/>
                <a:gd name="T6" fmla="*/ 0 w 470"/>
                <a:gd name="T7" fmla="*/ 133 h 320"/>
                <a:gd name="T8" fmla="*/ 8 w 470"/>
                <a:gd name="T9" fmla="*/ 133 h 320"/>
                <a:gd name="T10" fmla="*/ 19 w 470"/>
                <a:gd name="T11" fmla="*/ 124 h 320"/>
                <a:gd name="T12" fmla="*/ 31 w 470"/>
                <a:gd name="T13" fmla="*/ 133 h 320"/>
                <a:gd name="T14" fmla="*/ 25 w 470"/>
                <a:gd name="T15" fmla="*/ 152 h 320"/>
                <a:gd name="T16" fmla="*/ 17 w 470"/>
                <a:gd name="T17" fmla="*/ 181 h 320"/>
                <a:gd name="T18" fmla="*/ 23 w 470"/>
                <a:gd name="T19" fmla="*/ 206 h 320"/>
                <a:gd name="T20" fmla="*/ 35 w 470"/>
                <a:gd name="T21" fmla="*/ 200 h 320"/>
                <a:gd name="T22" fmla="*/ 40 w 470"/>
                <a:gd name="T23" fmla="*/ 220 h 320"/>
                <a:gd name="T24" fmla="*/ 35 w 470"/>
                <a:gd name="T25" fmla="*/ 253 h 320"/>
                <a:gd name="T26" fmla="*/ 40 w 470"/>
                <a:gd name="T27" fmla="*/ 301 h 320"/>
                <a:gd name="T28" fmla="*/ 48 w 470"/>
                <a:gd name="T29" fmla="*/ 320 h 320"/>
                <a:gd name="T30" fmla="*/ 65 w 470"/>
                <a:gd name="T31" fmla="*/ 320 h 320"/>
                <a:gd name="T32" fmla="*/ 88 w 470"/>
                <a:gd name="T33" fmla="*/ 306 h 320"/>
                <a:gd name="T34" fmla="*/ 103 w 470"/>
                <a:gd name="T35" fmla="*/ 301 h 320"/>
                <a:gd name="T36" fmla="*/ 111 w 470"/>
                <a:gd name="T37" fmla="*/ 291 h 320"/>
                <a:gd name="T38" fmla="*/ 132 w 470"/>
                <a:gd name="T39" fmla="*/ 282 h 320"/>
                <a:gd name="T40" fmla="*/ 178 w 470"/>
                <a:gd name="T41" fmla="*/ 291 h 320"/>
                <a:gd name="T42" fmla="*/ 195 w 470"/>
                <a:gd name="T43" fmla="*/ 301 h 320"/>
                <a:gd name="T44" fmla="*/ 204 w 470"/>
                <a:gd name="T45" fmla="*/ 277 h 320"/>
                <a:gd name="T46" fmla="*/ 394 w 470"/>
                <a:gd name="T47" fmla="*/ 264 h 320"/>
                <a:gd name="T48" fmla="*/ 470 w 470"/>
                <a:gd name="T49" fmla="*/ 219 h 320"/>
                <a:gd name="T50" fmla="*/ 341 w 470"/>
                <a:gd name="T51" fmla="*/ 205 h 320"/>
                <a:gd name="T52" fmla="*/ 265 w 470"/>
                <a:gd name="T53" fmla="*/ 205 h 320"/>
                <a:gd name="T54" fmla="*/ 197 w 470"/>
                <a:gd name="T55" fmla="*/ 205 h 320"/>
                <a:gd name="T56" fmla="*/ 181 w 470"/>
                <a:gd name="T57" fmla="*/ 177 h 320"/>
                <a:gd name="T58" fmla="*/ 135 w 470"/>
                <a:gd name="T59" fmla="*/ 177 h 320"/>
                <a:gd name="T60" fmla="*/ 120 w 470"/>
                <a:gd name="T61" fmla="*/ 172 h 320"/>
                <a:gd name="T62" fmla="*/ 101 w 470"/>
                <a:gd name="T63" fmla="*/ 162 h 320"/>
                <a:gd name="T64" fmla="*/ 94 w 470"/>
                <a:gd name="T65" fmla="*/ 143 h 320"/>
                <a:gd name="T66" fmla="*/ 97 w 470"/>
                <a:gd name="T67" fmla="*/ 124 h 320"/>
                <a:gd name="T68" fmla="*/ 93 w 470"/>
                <a:gd name="T69" fmla="*/ 106 h 320"/>
                <a:gd name="T70" fmla="*/ 84 w 470"/>
                <a:gd name="T71" fmla="*/ 91 h 320"/>
                <a:gd name="T72" fmla="*/ 90 w 470"/>
                <a:gd name="T73" fmla="*/ 67 h 320"/>
                <a:gd name="T74" fmla="*/ 107 w 470"/>
                <a:gd name="T75" fmla="*/ 52 h 320"/>
                <a:gd name="T76" fmla="*/ 105 w 470"/>
                <a:gd name="T77" fmla="*/ 29 h 320"/>
                <a:gd name="T78" fmla="*/ 88 w 470"/>
                <a:gd name="T79" fmla="*/ 0 h 32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w 470"/>
                <a:gd name="T121" fmla="*/ 0 h 320"/>
                <a:gd name="T122" fmla="*/ 470 w 470"/>
                <a:gd name="T123" fmla="*/ 320 h 320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T120" t="T121" r="T122" b="T123"/>
              <a:pathLst>
                <a:path w="470" h="320">
                  <a:moveTo>
                    <a:pt x="88" y="0"/>
                  </a:moveTo>
                  <a:lnTo>
                    <a:pt x="48" y="9"/>
                  </a:lnTo>
                  <a:lnTo>
                    <a:pt x="13" y="77"/>
                  </a:lnTo>
                  <a:lnTo>
                    <a:pt x="0" y="133"/>
                  </a:lnTo>
                  <a:lnTo>
                    <a:pt x="8" y="133"/>
                  </a:lnTo>
                  <a:lnTo>
                    <a:pt x="19" y="124"/>
                  </a:lnTo>
                  <a:lnTo>
                    <a:pt x="31" y="133"/>
                  </a:lnTo>
                  <a:lnTo>
                    <a:pt x="25" y="152"/>
                  </a:lnTo>
                  <a:lnTo>
                    <a:pt x="17" y="181"/>
                  </a:lnTo>
                  <a:lnTo>
                    <a:pt x="23" y="206"/>
                  </a:lnTo>
                  <a:lnTo>
                    <a:pt x="35" y="200"/>
                  </a:lnTo>
                  <a:lnTo>
                    <a:pt x="40" y="220"/>
                  </a:lnTo>
                  <a:lnTo>
                    <a:pt x="35" y="253"/>
                  </a:lnTo>
                  <a:lnTo>
                    <a:pt x="40" y="301"/>
                  </a:lnTo>
                  <a:lnTo>
                    <a:pt x="48" y="320"/>
                  </a:lnTo>
                  <a:lnTo>
                    <a:pt x="65" y="320"/>
                  </a:lnTo>
                  <a:lnTo>
                    <a:pt x="88" y="306"/>
                  </a:lnTo>
                  <a:lnTo>
                    <a:pt x="103" y="301"/>
                  </a:lnTo>
                  <a:lnTo>
                    <a:pt x="111" y="291"/>
                  </a:lnTo>
                  <a:lnTo>
                    <a:pt x="132" y="282"/>
                  </a:lnTo>
                  <a:lnTo>
                    <a:pt x="178" y="291"/>
                  </a:lnTo>
                  <a:lnTo>
                    <a:pt x="195" y="301"/>
                  </a:lnTo>
                  <a:lnTo>
                    <a:pt x="204" y="277"/>
                  </a:lnTo>
                  <a:lnTo>
                    <a:pt x="394" y="264"/>
                  </a:lnTo>
                  <a:lnTo>
                    <a:pt x="470" y="219"/>
                  </a:lnTo>
                  <a:lnTo>
                    <a:pt x="341" y="205"/>
                  </a:lnTo>
                  <a:lnTo>
                    <a:pt x="265" y="205"/>
                  </a:lnTo>
                  <a:lnTo>
                    <a:pt x="197" y="205"/>
                  </a:lnTo>
                  <a:lnTo>
                    <a:pt x="181" y="177"/>
                  </a:lnTo>
                  <a:lnTo>
                    <a:pt x="135" y="177"/>
                  </a:lnTo>
                  <a:lnTo>
                    <a:pt x="120" y="172"/>
                  </a:lnTo>
                  <a:lnTo>
                    <a:pt x="101" y="162"/>
                  </a:lnTo>
                  <a:lnTo>
                    <a:pt x="94" y="143"/>
                  </a:lnTo>
                  <a:lnTo>
                    <a:pt x="97" y="124"/>
                  </a:lnTo>
                  <a:lnTo>
                    <a:pt x="93" y="106"/>
                  </a:lnTo>
                  <a:lnTo>
                    <a:pt x="84" y="91"/>
                  </a:lnTo>
                  <a:lnTo>
                    <a:pt x="90" y="67"/>
                  </a:lnTo>
                  <a:lnTo>
                    <a:pt x="107" y="52"/>
                  </a:lnTo>
                  <a:lnTo>
                    <a:pt x="105" y="29"/>
                  </a:lnTo>
                  <a:lnTo>
                    <a:pt x="8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575B9776-7391-4DD8-BB65-17D410EA8576}"/>
              </a:ext>
            </a:extLst>
          </p:cNvPr>
          <p:cNvGrpSpPr/>
          <p:nvPr/>
        </p:nvGrpSpPr>
        <p:grpSpPr>
          <a:xfrm>
            <a:off x="685800" y="1665287"/>
            <a:ext cx="3692165" cy="1763713"/>
            <a:chOff x="685800" y="1665287"/>
            <a:chExt cx="3692165" cy="1763713"/>
          </a:xfrm>
        </p:grpSpPr>
        <p:grpSp>
          <p:nvGrpSpPr>
            <p:cNvPr id="36" name="Group 19"/>
            <p:cNvGrpSpPr>
              <a:grpSpLocks/>
            </p:cNvGrpSpPr>
            <p:nvPr/>
          </p:nvGrpSpPr>
          <p:grpSpPr bwMode="auto">
            <a:xfrm>
              <a:off x="967903" y="1665287"/>
              <a:ext cx="781050" cy="685800"/>
              <a:chOff x="1224" y="2623"/>
              <a:chExt cx="2280" cy="1785"/>
            </a:xfrm>
          </p:grpSpPr>
          <p:sp>
            <p:nvSpPr>
              <p:cNvPr id="37" name="Freeform 20" descr="Green marble"/>
              <p:cNvSpPr>
                <a:spLocks/>
              </p:cNvSpPr>
              <p:nvPr/>
            </p:nvSpPr>
            <p:spPr bwMode="auto">
              <a:xfrm>
                <a:off x="1224" y="2623"/>
                <a:ext cx="2280" cy="1785"/>
              </a:xfrm>
              <a:custGeom>
                <a:avLst/>
                <a:gdLst>
                  <a:gd name="T0" fmla="*/ 748 w 2280"/>
                  <a:gd name="T1" fmla="*/ 30 h 1785"/>
                  <a:gd name="T2" fmla="*/ 1224 w 2280"/>
                  <a:gd name="T3" fmla="*/ 305 h 1785"/>
                  <a:gd name="T4" fmla="*/ 2184 w 2280"/>
                  <a:gd name="T5" fmla="*/ 257 h 1785"/>
                  <a:gd name="T6" fmla="*/ 1800 w 2280"/>
                  <a:gd name="T7" fmla="*/ 1121 h 1785"/>
                  <a:gd name="T8" fmla="*/ 1743 w 2280"/>
                  <a:gd name="T9" fmla="*/ 1313 h 1785"/>
                  <a:gd name="T10" fmla="*/ 1717 w 2280"/>
                  <a:gd name="T11" fmla="*/ 1479 h 1785"/>
                  <a:gd name="T12" fmla="*/ 1560 w 2280"/>
                  <a:gd name="T13" fmla="*/ 1549 h 1785"/>
                  <a:gd name="T14" fmla="*/ 1272 w 2280"/>
                  <a:gd name="T15" fmla="*/ 1553 h 1785"/>
                  <a:gd name="T16" fmla="*/ 168 w 2280"/>
                  <a:gd name="T17" fmla="*/ 1649 h 1785"/>
                  <a:gd name="T18" fmla="*/ 264 w 2280"/>
                  <a:gd name="T19" fmla="*/ 737 h 1785"/>
                  <a:gd name="T20" fmla="*/ 425 w 2280"/>
                  <a:gd name="T21" fmla="*/ 126 h 1785"/>
                  <a:gd name="T22" fmla="*/ 748 w 2280"/>
                  <a:gd name="T23" fmla="*/ 3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5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38" name="Group 21"/>
              <p:cNvGrpSpPr>
                <a:grpSpLocks/>
              </p:cNvGrpSpPr>
              <p:nvPr/>
            </p:nvGrpSpPr>
            <p:grpSpPr bwMode="auto">
              <a:xfrm>
                <a:off x="1584" y="2688"/>
                <a:ext cx="1216" cy="1440"/>
                <a:chOff x="2641" y="1488"/>
                <a:chExt cx="2655" cy="2488"/>
              </a:xfrm>
            </p:grpSpPr>
            <p:grpSp>
              <p:nvGrpSpPr>
                <p:cNvPr id="40" name="Group 22"/>
                <p:cNvGrpSpPr>
                  <a:grpSpLocks/>
                </p:cNvGrpSpPr>
                <p:nvPr/>
              </p:nvGrpSpPr>
              <p:grpSpPr bwMode="auto">
                <a:xfrm>
                  <a:off x="2641" y="1488"/>
                  <a:ext cx="2496" cy="2436"/>
                  <a:chOff x="2641" y="1488"/>
                  <a:chExt cx="2496" cy="2436"/>
                </a:xfrm>
              </p:grpSpPr>
              <p:sp>
                <p:nvSpPr>
                  <p:cNvPr id="45" name="Freeform 23"/>
                  <p:cNvSpPr>
                    <a:spLocks/>
                  </p:cNvSpPr>
                  <p:nvPr/>
                </p:nvSpPr>
                <p:spPr bwMode="auto">
                  <a:xfrm>
                    <a:off x="3465" y="1900"/>
                    <a:ext cx="434" cy="514"/>
                  </a:xfrm>
                  <a:custGeom>
                    <a:avLst/>
                    <a:gdLst>
                      <a:gd name="T0" fmla="*/ 132 w 434"/>
                      <a:gd name="T1" fmla="*/ 186 h 514"/>
                      <a:gd name="T2" fmla="*/ 157 w 434"/>
                      <a:gd name="T3" fmla="*/ 114 h 514"/>
                      <a:gd name="T4" fmla="*/ 189 w 434"/>
                      <a:gd name="T5" fmla="*/ 42 h 514"/>
                      <a:gd name="T6" fmla="*/ 236 w 434"/>
                      <a:gd name="T7" fmla="*/ 6 h 514"/>
                      <a:gd name="T8" fmla="*/ 302 w 434"/>
                      <a:gd name="T9" fmla="*/ 0 h 514"/>
                      <a:gd name="T10" fmla="*/ 355 w 434"/>
                      <a:gd name="T11" fmla="*/ 24 h 514"/>
                      <a:gd name="T12" fmla="*/ 393 w 434"/>
                      <a:gd name="T13" fmla="*/ 63 h 514"/>
                      <a:gd name="T14" fmla="*/ 421 w 434"/>
                      <a:gd name="T15" fmla="*/ 135 h 514"/>
                      <a:gd name="T16" fmla="*/ 434 w 434"/>
                      <a:gd name="T17" fmla="*/ 222 h 514"/>
                      <a:gd name="T18" fmla="*/ 434 w 434"/>
                      <a:gd name="T19" fmla="*/ 312 h 514"/>
                      <a:gd name="T20" fmla="*/ 412 w 434"/>
                      <a:gd name="T21" fmla="*/ 411 h 514"/>
                      <a:gd name="T22" fmla="*/ 355 w 434"/>
                      <a:gd name="T23" fmla="*/ 474 h 514"/>
                      <a:gd name="T24" fmla="*/ 299 w 434"/>
                      <a:gd name="T25" fmla="*/ 514 h 514"/>
                      <a:gd name="T26" fmla="*/ 245 w 434"/>
                      <a:gd name="T27" fmla="*/ 510 h 514"/>
                      <a:gd name="T28" fmla="*/ 198 w 434"/>
                      <a:gd name="T29" fmla="*/ 468 h 514"/>
                      <a:gd name="T30" fmla="*/ 157 w 434"/>
                      <a:gd name="T31" fmla="*/ 396 h 514"/>
                      <a:gd name="T32" fmla="*/ 129 w 434"/>
                      <a:gd name="T33" fmla="*/ 333 h 514"/>
                      <a:gd name="T34" fmla="*/ 129 w 434"/>
                      <a:gd name="T35" fmla="*/ 252 h 514"/>
                      <a:gd name="T36" fmla="*/ 0 w 434"/>
                      <a:gd name="T37" fmla="*/ 234 h 514"/>
                      <a:gd name="T38" fmla="*/ 16 w 434"/>
                      <a:gd name="T39" fmla="*/ 189 h 514"/>
                      <a:gd name="T40" fmla="*/ 132 w 434"/>
                      <a:gd name="T41" fmla="*/ 186 h 514"/>
                      <a:gd name="T42" fmla="*/ 0 60000 65536"/>
                      <a:gd name="T43" fmla="*/ 0 60000 65536"/>
                      <a:gd name="T44" fmla="*/ 0 60000 65536"/>
                      <a:gd name="T45" fmla="*/ 0 60000 65536"/>
                      <a:gd name="T46" fmla="*/ 0 60000 65536"/>
                      <a:gd name="T47" fmla="*/ 0 60000 65536"/>
                      <a:gd name="T48" fmla="*/ 0 60000 65536"/>
                      <a:gd name="T49" fmla="*/ 0 60000 65536"/>
                      <a:gd name="T50" fmla="*/ 0 60000 65536"/>
                      <a:gd name="T51" fmla="*/ 0 60000 65536"/>
                      <a:gd name="T52" fmla="*/ 0 60000 65536"/>
                      <a:gd name="T53" fmla="*/ 0 60000 65536"/>
                      <a:gd name="T54" fmla="*/ 0 60000 65536"/>
                      <a:gd name="T55" fmla="*/ 0 60000 65536"/>
                      <a:gd name="T56" fmla="*/ 0 60000 65536"/>
                      <a:gd name="T57" fmla="*/ 0 60000 65536"/>
                      <a:gd name="T58" fmla="*/ 0 60000 65536"/>
                      <a:gd name="T59" fmla="*/ 0 60000 65536"/>
                      <a:gd name="T60" fmla="*/ 0 60000 65536"/>
                      <a:gd name="T61" fmla="*/ 0 60000 65536"/>
                      <a:gd name="T62" fmla="*/ 0 60000 65536"/>
                      <a:gd name="T63" fmla="*/ 0 w 434"/>
                      <a:gd name="T64" fmla="*/ 0 h 514"/>
                      <a:gd name="T65" fmla="*/ 434 w 434"/>
                      <a:gd name="T66" fmla="*/ 514 h 514"/>
                    </a:gdLst>
                    <a:ahLst/>
                    <a:cxnLst>
                      <a:cxn ang="T42">
                        <a:pos x="T0" y="T1"/>
                      </a:cxn>
                      <a:cxn ang="T43">
                        <a:pos x="T2" y="T3"/>
                      </a:cxn>
                      <a:cxn ang="T44">
                        <a:pos x="T4" y="T5"/>
                      </a:cxn>
                      <a:cxn ang="T45">
                        <a:pos x="T6" y="T7"/>
                      </a:cxn>
                      <a:cxn ang="T46">
                        <a:pos x="T8" y="T9"/>
                      </a:cxn>
                      <a:cxn ang="T47">
                        <a:pos x="T10" y="T11"/>
                      </a:cxn>
                      <a:cxn ang="T48">
                        <a:pos x="T12" y="T13"/>
                      </a:cxn>
                      <a:cxn ang="T49">
                        <a:pos x="T14" y="T15"/>
                      </a:cxn>
                      <a:cxn ang="T50">
                        <a:pos x="T16" y="T17"/>
                      </a:cxn>
                      <a:cxn ang="T51">
                        <a:pos x="T18" y="T19"/>
                      </a:cxn>
                      <a:cxn ang="T52">
                        <a:pos x="T20" y="T21"/>
                      </a:cxn>
                      <a:cxn ang="T53">
                        <a:pos x="T22" y="T23"/>
                      </a:cxn>
                      <a:cxn ang="T54">
                        <a:pos x="T24" y="T25"/>
                      </a:cxn>
                      <a:cxn ang="T55">
                        <a:pos x="T26" y="T27"/>
                      </a:cxn>
                      <a:cxn ang="T56">
                        <a:pos x="T28" y="T29"/>
                      </a:cxn>
                      <a:cxn ang="T57">
                        <a:pos x="T30" y="T31"/>
                      </a:cxn>
                      <a:cxn ang="T58">
                        <a:pos x="T32" y="T33"/>
                      </a:cxn>
                      <a:cxn ang="T59">
                        <a:pos x="T34" y="T35"/>
                      </a:cxn>
                      <a:cxn ang="T60">
                        <a:pos x="T36" y="T37"/>
                      </a:cxn>
                      <a:cxn ang="T61">
                        <a:pos x="T38" y="T39"/>
                      </a:cxn>
                      <a:cxn ang="T62">
                        <a:pos x="T40" y="T41"/>
                      </a:cxn>
                    </a:cxnLst>
                    <a:rect l="T63" t="T64" r="T65" b="T66"/>
                    <a:pathLst>
                      <a:path w="434" h="514">
                        <a:moveTo>
                          <a:pt x="132" y="186"/>
                        </a:moveTo>
                        <a:lnTo>
                          <a:pt x="157" y="114"/>
                        </a:lnTo>
                        <a:lnTo>
                          <a:pt x="189" y="42"/>
                        </a:lnTo>
                        <a:lnTo>
                          <a:pt x="236" y="6"/>
                        </a:lnTo>
                        <a:lnTo>
                          <a:pt x="302" y="0"/>
                        </a:lnTo>
                        <a:lnTo>
                          <a:pt x="355" y="24"/>
                        </a:lnTo>
                        <a:lnTo>
                          <a:pt x="393" y="63"/>
                        </a:lnTo>
                        <a:lnTo>
                          <a:pt x="421" y="135"/>
                        </a:lnTo>
                        <a:lnTo>
                          <a:pt x="434" y="222"/>
                        </a:lnTo>
                        <a:lnTo>
                          <a:pt x="434" y="312"/>
                        </a:lnTo>
                        <a:lnTo>
                          <a:pt x="412" y="411"/>
                        </a:lnTo>
                        <a:lnTo>
                          <a:pt x="355" y="474"/>
                        </a:lnTo>
                        <a:lnTo>
                          <a:pt x="299" y="514"/>
                        </a:lnTo>
                        <a:lnTo>
                          <a:pt x="245" y="510"/>
                        </a:lnTo>
                        <a:lnTo>
                          <a:pt x="198" y="468"/>
                        </a:lnTo>
                        <a:lnTo>
                          <a:pt x="157" y="396"/>
                        </a:lnTo>
                        <a:lnTo>
                          <a:pt x="129" y="333"/>
                        </a:lnTo>
                        <a:lnTo>
                          <a:pt x="129" y="252"/>
                        </a:lnTo>
                        <a:lnTo>
                          <a:pt x="0" y="234"/>
                        </a:lnTo>
                        <a:lnTo>
                          <a:pt x="16" y="189"/>
                        </a:lnTo>
                        <a:lnTo>
                          <a:pt x="132" y="186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6" name="Freeform 24"/>
                  <p:cNvSpPr>
                    <a:spLocks/>
                  </p:cNvSpPr>
                  <p:nvPr/>
                </p:nvSpPr>
                <p:spPr bwMode="auto">
                  <a:xfrm>
                    <a:off x="3752" y="1488"/>
                    <a:ext cx="566" cy="1154"/>
                  </a:xfrm>
                  <a:custGeom>
                    <a:avLst/>
                    <a:gdLst>
                      <a:gd name="T0" fmla="*/ 13 w 566"/>
                      <a:gd name="T1" fmla="*/ 1145 h 1154"/>
                      <a:gd name="T2" fmla="*/ 0 w 566"/>
                      <a:gd name="T3" fmla="*/ 1088 h 1154"/>
                      <a:gd name="T4" fmla="*/ 31 w 566"/>
                      <a:gd name="T5" fmla="*/ 1042 h 1154"/>
                      <a:gd name="T6" fmla="*/ 134 w 566"/>
                      <a:gd name="T7" fmla="*/ 988 h 1154"/>
                      <a:gd name="T8" fmla="*/ 226 w 566"/>
                      <a:gd name="T9" fmla="*/ 927 h 1154"/>
                      <a:gd name="T10" fmla="*/ 313 w 566"/>
                      <a:gd name="T11" fmla="*/ 827 h 1154"/>
                      <a:gd name="T12" fmla="*/ 432 w 566"/>
                      <a:gd name="T13" fmla="*/ 689 h 1154"/>
                      <a:gd name="T14" fmla="*/ 463 w 566"/>
                      <a:gd name="T15" fmla="*/ 634 h 1154"/>
                      <a:gd name="T16" fmla="*/ 479 w 566"/>
                      <a:gd name="T17" fmla="*/ 580 h 1154"/>
                      <a:gd name="T18" fmla="*/ 472 w 566"/>
                      <a:gd name="T19" fmla="*/ 526 h 1154"/>
                      <a:gd name="T20" fmla="*/ 444 w 566"/>
                      <a:gd name="T21" fmla="*/ 426 h 1154"/>
                      <a:gd name="T22" fmla="*/ 376 w 566"/>
                      <a:gd name="T23" fmla="*/ 299 h 1154"/>
                      <a:gd name="T24" fmla="*/ 301 w 566"/>
                      <a:gd name="T25" fmla="*/ 229 h 1154"/>
                      <a:gd name="T26" fmla="*/ 235 w 566"/>
                      <a:gd name="T27" fmla="*/ 190 h 1154"/>
                      <a:gd name="T28" fmla="*/ 181 w 566"/>
                      <a:gd name="T29" fmla="*/ 184 h 1154"/>
                      <a:gd name="T30" fmla="*/ 153 w 566"/>
                      <a:gd name="T31" fmla="*/ 190 h 1154"/>
                      <a:gd name="T32" fmla="*/ 150 w 566"/>
                      <a:gd name="T33" fmla="*/ 163 h 1154"/>
                      <a:gd name="T34" fmla="*/ 215 w 566"/>
                      <a:gd name="T35" fmla="*/ 154 h 1154"/>
                      <a:gd name="T36" fmla="*/ 291 w 566"/>
                      <a:gd name="T37" fmla="*/ 154 h 1154"/>
                      <a:gd name="T38" fmla="*/ 238 w 566"/>
                      <a:gd name="T39" fmla="*/ 93 h 1154"/>
                      <a:gd name="T40" fmla="*/ 206 w 566"/>
                      <a:gd name="T41" fmla="*/ 45 h 1154"/>
                      <a:gd name="T42" fmla="*/ 229 w 566"/>
                      <a:gd name="T43" fmla="*/ 27 h 1154"/>
                      <a:gd name="T44" fmla="*/ 313 w 566"/>
                      <a:gd name="T45" fmla="*/ 109 h 1154"/>
                      <a:gd name="T46" fmla="*/ 329 w 566"/>
                      <a:gd name="T47" fmla="*/ 121 h 1154"/>
                      <a:gd name="T48" fmla="*/ 313 w 566"/>
                      <a:gd name="T49" fmla="*/ 57 h 1154"/>
                      <a:gd name="T50" fmla="*/ 301 w 566"/>
                      <a:gd name="T51" fmla="*/ 9 h 1154"/>
                      <a:gd name="T52" fmla="*/ 313 w 566"/>
                      <a:gd name="T53" fmla="*/ 0 h 1154"/>
                      <a:gd name="T54" fmla="*/ 341 w 566"/>
                      <a:gd name="T55" fmla="*/ 9 h 1154"/>
                      <a:gd name="T56" fmla="*/ 366 w 566"/>
                      <a:gd name="T57" fmla="*/ 121 h 1154"/>
                      <a:gd name="T58" fmla="*/ 379 w 566"/>
                      <a:gd name="T59" fmla="*/ 118 h 1154"/>
                      <a:gd name="T60" fmla="*/ 379 w 566"/>
                      <a:gd name="T61" fmla="*/ 30 h 1154"/>
                      <a:gd name="T62" fmla="*/ 404 w 566"/>
                      <a:gd name="T63" fmla="*/ 21 h 1154"/>
                      <a:gd name="T64" fmla="*/ 422 w 566"/>
                      <a:gd name="T65" fmla="*/ 36 h 1154"/>
                      <a:gd name="T66" fmla="*/ 413 w 566"/>
                      <a:gd name="T67" fmla="*/ 154 h 1154"/>
                      <a:gd name="T68" fmla="*/ 407 w 566"/>
                      <a:gd name="T69" fmla="*/ 202 h 1154"/>
                      <a:gd name="T70" fmla="*/ 422 w 566"/>
                      <a:gd name="T71" fmla="*/ 299 h 1154"/>
                      <a:gd name="T72" fmla="*/ 472 w 566"/>
                      <a:gd name="T73" fmla="*/ 402 h 1154"/>
                      <a:gd name="T74" fmla="*/ 525 w 566"/>
                      <a:gd name="T75" fmla="*/ 520 h 1154"/>
                      <a:gd name="T76" fmla="*/ 566 w 566"/>
                      <a:gd name="T77" fmla="*/ 607 h 1154"/>
                      <a:gd name="T78" fmla="*/ 563 w 566"/>
                      <a:gd name="T79" fmla="*/ 652 h 1154"/>
                      <a:gd name="T80" fmla="*/ 488 w 566"/>
                      <a:gd name="T81" fmla="*/ 734 h 1154"/>
                      <a:gd name="T82" fmla="*/ 385 w 566"/>
                      <a:gd name="T83" fmla="*/ 836 h 1154"/>
                      <a:gd name="T84" fmla="*/ 301 w 566"/>
                      <a:gd name="T85" fmla="*/ 937 h 1154"/>
                      <a:gd name="T86" fmla="*/ 197 w 566"/>
                      <a:gd name="T87" fmla="*/ 1070 h 1154"/>
                      <a:gd name="T88" fmla="*/ 112 w 566"/>
                      <a:gd name="T89" fmla="*/ 1136 h 1154"/>
                      <a:gd name="T90" fmla="*/ 47 w 566"/>
                      <a:gd name="T91" fmla="*/ 1154 h 1154"/>
                      <a:gd name="T92" fmla="*/ 13 w 566"/>
                      <a:gd name="T93" fmla="*/ 1145 h 1154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566"/>
                      <a:gd name="T142" fmla="*/ 0 h 1154"/>
                      <a:gd name="T143" fmla="*/ 566 w 566"/>
                      <a:gd name="T144" fmla="*/ 1154 h 1154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566" h="1154">
                        <a:moveTo>
                          <a:pt x="13" y="1145"/>
                        </a:moveTo>
                        <a:lnTo>
                          <a:pt x="0" y="1088"/>
                        </a:lnTo>
                        <a:lnTo>
                          <a:pt x="31" y="1042"/>
                        </a:lnTo>
                        <a:lnTo>
                          <a:pt x="134" y="988"/>
                        </a:lnTo>
                        <a:lnTo>
                          <a:pt x="226" y="927"/>
                        </a:lnTo>
                        <a:lnTo>
                          <a:pt x="313" y="827"/>
                        </a:lnTo>
                        <a:lnTo>
                          <a:pt x="432" y="689"/>
                        </a:lnTo>
                        <a:lnTo>
                          <a:pt x="463" y="634"/>
                        </a:lnTo>
                        <a:lnTo>
                          <a:pt x="479" y="580"/>
                        </a:lnTo>
                        <a:lnTo>
                          <a:pt x="472" y="526"/>
                        </a:lnTo>
                        <a:lnTo>
                          <a:pt x="444" y="426"/>
                        </a:lnTo>
                        <a:lnTo>
                          <a:pt x="376" y="299"/>
                        </a:lnTo>
                        <a:lnTo>
                          <a:pt x="301" y="229"/>
                        </a:lnTo>
                        <a:lnTo>
                          <a:pt x="235" y="190"/>
                        </a:lnTo>
                        <a:lnTo>
                          <a:pt x="181" y="184"/>
                        </a:lnTo>
                        <a:lnTo>
                          <a:pt x="153" y="190"/>
                        </a:lnTo>
                        <a:lnTo>
                          <a:pt x="150" y="163"/>
                        </a:lnTo>
                        <a:lnTo>
                          <a:pt x="215" y="154"/>
                        </a:lnTo>
                        <a:lnTo>
                          <a:pt x="291" y="154"/>
                        </a:lnTo>
                        <a:lnTo>
                          <a:pt x="238" y="93"/>
                        </a:lnTo>
                        <a:lnTo>
                          <a:pt x="206" y="45"/>
                        </a:lnTo>
                        <a:lnTo>
                          <a:pt x="229" y="27"/>
                        </a:lnTo>
                        <a:lnTo>
                          <a:pt x="313" y="109"/>
                        </a:lnTo>
                        <a:lnTo>
                          <a:pt x="329" y="121"/>
                        </a:lnTo>
                        <a:lnTo>
                          <a:pt x="313" y="57"/>
                        </a:lnTo>
                        <a:lnTo>
                          <a:pt x="301" y="9"/>
                        </a:lnTo>
                        <a:lnTo>
                          <a:pt x="313" y="0"/>
                        </a:lnTo>
                        <a:lnTo>
                          <a:pt x="341" y="9"/>
                        </a:lnTo>
                        <a:lnTo>
                          <a:pt x="366" y="121"/>
                        </a:lnTo>
                        <a:lnTo>
                          <a:pt x="379" y="118"/>
                        </a:lnTo>
                        <a:lnTo>
                          <a:pt x="379" y="30"/>
                        </a:lnTo>
                        <a:lnTo>
                          <a:pt x="404" y="21"/>
                        </a:lnTo>
                        <a:lnTo>
                          <a:pt x="422" y="36"/>
                        </a:lnTo>
                        <a:lnTo>
                          <a:pt x="413" y="154"/>
                        </a:lnTo>
                        <a:lnTo>
                          <a:pt x="407" y="202"/>
                        </a:lnTo>
                        <a:lnTo>
                          <a:pt x="422" y="299"/>
                        </a:lnTo>
                        <a:lnTo>
                          <a:pt x="472" y="402"/>
                        </a:lnTo>
                        <a:lnTo>
                          <a:pt x="525" y="520"/>
                        </a:lnTo>
                        <a:lnTo>
                          <a:pt x="566" y="607"/>
                        </a:lnTo>
                        <a:lnTo>
                          <a:pt x="563" y="652"/>
                        </a:lnTo>
                        <a:lnTo>
                          <a:pt x="488" y="734"/>
                        </a:lnTo>
                        <a:lnTo>
                          <a:pt x="385" y="836"/>
                        </a:lnTo>
                        <a:lnTo>
                          <a:pt x="301" y="937"/>
                        </a:lnTo>
                        <a:lnTo>
                          <a:pt x="197" y="1070"/>
                        </a:lnTo>
                        <a:lnTo>
                          <a:pt x="112" y="1136"/>
                        </a:lnTo>
                        <a:lnTo>
                          <a:pt x="47" y="1154"/>
                        </a:lnTo>
                        <a:lnTo>
                          <a:pt x="13" y="1145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7" name="Freeform 25"/>
                  <p:cNvSpPr>
                    <a:spLocks/>
                  </p:cNvSpPr>
                  <p:nvPr/>
                </p:nvSpPr>
                <p:spPr bwMode="auto">
                  <a:xfrm>
                    <a:off x="2641" y="2564"/>
                    <a:ext cx="1037" cy="581"/>
                  </a:xfrm>
                  <a:custGeom>
                    <a:avLst/>
                    <a:gdLst>
                      <a:gd name="T0" fmla="*/ 210 w 1037"/>
                      <a:gd name="T1" fmla="*/ 468 h 581"/>
                      <a:gd name="T2" fmla="*/ 361 w 1037"/>
                      <a:gd name="T3" fmla="*/ 462 h 581"/>
                      <a:gd name="T4" fmla="*/ 498 w 1037"/>
                      <a:gd name="T5" fmla="*/ 444 h 581"/>
                      <a:gd name="T6" fmla="*/ 583 w 1037"/>
                      <a:gd name="T7" fmla="*/ 423 h 581"/>
                      <a:gd name="T8" fmla="*/ 705 w 1037"/>
                      <a:gd name="T9" fmla="*/ 354 h 581"/>
                      <a:gd name="T10" fmla="*/ 792 w 1037"/>
                      <a:gd name="T11" fmla="*/ 288 h 581"/>
                      <a:gd name="T12" fmla="*/ 906 w 1037"/>
                      <a:gd name="T13" fmla="*/ 207 h 581"/>
                      <a:gd name="T14" fmla="*/ 959 w 1037"/>
                      <a:gd name="T15" fmla="*/ 156 h 581"/>
                      <a:gd name="T16" fmla="*/ 1000 w 1037"/>
                      <a:gd name="T17" fmla="*/ 120 h 581"/>
                      <a:gd name="T18" fmla="*/ 1037 w 1037"/>
                      <a:gd name="T19" fmla="*/ 81 h 581"/>
                      <a:gd name="T20" fmla="*/ 1037 w 1037"/>
                      <a:gd name="T21" fmla="*/ 39 h 581"/>
                      <a:gd name="T22" fmla="*/ 996 w 1037"/>
                      <a:gd name="T23" fmla="*/ 0 h 581"/>
                      <a:gd name="T24" fmla="*/ 971 w 1037"/>
                      <a:gd name="T25" fmla="*/ 9 h 581"/>
                      <a:gd name="T26" fmla="*/ 903 w 1037"/>
                      <a:gd name="T27" fmla="*/ 90 h 581"/>
                      <a:gd name="T28" fmla="*/ 828 w 1037"/>
                      <a:gd name="T29" fmla="*/ 183 h 581"/>
                      <a:gd name="T30" fmla="*/ 752 w 1037"/>
                      <a:gd name="T31" fmla="*/ 270 h 581"/>
                      <a:gd name="T32" fmla="*/ 642 w 1037"/>
                      <a:gd name="T33" fmla="*/ 342 h 581"/>
                      <a:gd name="T34" fmla="*/ 548 w 1037"/>
                      <a:gd name="T35" fmla="*/ 390 h 581"/>
                      <a:gd name="T36" fmla="*/ 445 w 1037"/>
                      <a:gd name="T37" fmla="*/ 414 h 581"/>
                      <a:gd name="T38" fmla="*/ 301 w 1037"/>
                      <a:gd name="T39" fmla="*/ 417 h 581"/>
                      <a:gd name="T40" fmla="*/ 216 w 1037"/>
                      <a:gd name="T41" fmla="*/ 417 h 581"/>
                      <a:gd name="T42" fmla="*/ 144 w 1037"/>
                      <a:gd name="T43" fmla="*/ 363 h 581"/>
                      <a:gd name="T44" fmla="*/ 125 w 1037"/>
                      <a:gd name="T45" fmla="*/ 327 h 581"/>
                      <a:gd name="T46" fmla="*/ 94 w 1037"/>
                      <a:gd name="T47" fmla="*/ 327 h 581"/>
                      <a:gd name="T48" fmla="*/ 116 w 1037"/>
                      <a:gd name="T49" fmla="*/ 372 h 581"/>
                      <a:gd name="T50" fmla="*/ 150 w 1037"/>
                      <a:gd name="T51" fmla="*/ 414 h 581"/>
                      <a:gd name="T52" fmla="*/ 66 w 1037"/>
                      <a:gd name="T53" fmla="*/ 396 h 581"/>
                      <a:gd name="T54" fmla="*/ 3 w 1037"/>
                      <a:gd name="T55" fmla="*/ 387 h 581"/>
                      <a:gd name="T56" fmla="*/ 3 w 1037"/>
                      <a:gd name="T57" fmla="*/ 405 h 581"/>
                      <a:gd name="T58" fmla="*/ 59 w 1037"/>
                      <a:gd name="T59" fmla="*/ 417 h 581"/>
                      <a:gd name="T60" fmla="*/ 97 w 1037"/>
                      <a:gd name="T61" fmla="*/ 441 h 581"/>
                      <a:gd name="T62" fmla="*/ 131 w 1037"/>
                      <a:gd name="T63" fmla="*/ 444 h 581"/>
                      <a:gd name="T64" fmla="*/ 78 w 1037"/>
                      <a:gd name="T65" fmla="*/ 462 h 581"/>
                      <a:gd name="T66" fmla="*/ 0 w 1037"/>
                      <a:gd name="T67" fmla="*/ 481 h 581"/>
                      <a:gd name="T68" fmla="*/ 3 w 1037"/>
                      <a:gd name="T69" fmla="*/ 499 h 581"/>
                      <a:gd name="T70" fmla="*/ 28 w 1037"/>
                      <a:gd name="T71" fmla="*/ 505 h 581"/>
                      <a:gd name="T72" fmla="*/ 103 w 1037"/>
                      <a:gd name="T73" fmla="*/ 481 h 581"/>
                      <a:gd name="T74" fmla="*/ 150 w 1037"/>
                      <a:gd name="T75" fmla="*/ 477 h 581"/>
                      <a:gd name="T76" fmla="*/ 122 w 1037"/>
                      <a:gd name="T77" fmla="*/ 505 h 581"/>
                      <a:gd name="T78" fmla="*/ 78 w 1037"/>
                      <a:gd name="T79" fmla="*/ 550 h 581"/>
                      <a:gd name="T80" fmla="*/ 59 w 1037"/>
                      <a:gd name="T81" fmla="*/ 562 h 581"/>
                      <a:gd name="T82" fmla="*/ 75 w 1037"/>
                      <a:gd name="T83" fmla="*/ 581 h 581"/>
                      <a:gd name="T84" fmla="*/ 113 w 1037"/>
                      <a:gd name="T85" fmla="*/ 559 h 581"/>
                      <a:gd name="T86" fmla="*/ 163 w 1037"/>
                      <a:gd name="T87" fmla="*/ 514 h 581"/>
                      <a:gd name="T88" fmla="*/ 210 w 1037"/>
                      <a:gd name="T89" fmla="*/ 468 h 581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w 1037"/>
                      <a:gd name="T136" fmla="*/ 0 h 581"/>
                      <a:gd name="T137" fmla="*/ 1037 w 1037"/>
                      <a:gd name="T138" fmla="*/ 581 h 581"/>
                    </a:gdLst>
                    <a:ahLst/>
                    <a:cxnLst>
                      <a:cxn ang="T90">
                        <a:pos x="T0" y="T1"/>
                      </a:cxn>
                      <a:cxn ang="T91">
                        <a:pos x="T2" y="T3"/>
                      </a:cxn>
                      <a:cxn ang="T92">
                        <a:pos x="T4" y="T5"/>
                      </a:cxn>
                      <a:cxn ang="T93">
                        <a:pos x="T6" y="T7"/>
                      </a:cxn>
                      <a:cxn ang="T94">
                        <a:pos x="T8" y="T9"/>
                      </a:cxn>
                      <a:cxn ang="T95">
                        <a:pos x="T10" y="T11"/>
                      </a:cxn>
                      <a:cxn ang="T96">
                        <a:pos x="T12" y="T13"/>
                      </a:cxn>
                      <a:cxn ang="T97">
                        <a:pos x="T14" y="T15"/>
                      </a:cxn>
                      <a:cxn ang="T98">
                        <a:pos x="T16" y="T17"/>
                      </a:cxn>
                      <a:cxn ang="T99">
                        <a:pos x="T18" y="T19"/>
                      </a:cxn>
                      <a:cxn ang="T100">
                        <a:pos x="T20" y="T21"/>
                      </a:cxn>
                      <a:cxn ang="T101">
                        <a:pos x="T22" y="T23"/>
                      </a:cxn>
                      <a:cxn ang="T102">
                        <a:pos x="T24" y="T25"/>
                      </a:cxn>
                      <a:cxn ang="T103">
                        <a:pos x="T26" y="T27"/>
                      </a:cxn>
                      <a:cxn ang="T104">
                        <a:pos x="T28" y="T29"/>
                      </a:cxn>
                      <a:cxn ang="T105">
                        <a:pos x="T30" y="T31"/>
                      </a:cxn>
                      <a:cxn ang="T106">
                        <a:pos x="T32" y="T33"/>
                      </a:cxn>
                      <a:cxn ang="T107">
                        <a:pos x="T34" y="T35"/>
                      </a:cxn>
                      <a:cxn ang="T108">
                        <a:pos x="T36" y="T37"/>
                      </a:cxn>
                      <a:cxn ang="T109">
                        <a:pos x="T38" y="T39"/>
                      </a:cxn>
                      <a:cxn ang="T110">
                        <a:pos x="T40" y="T41"/>
                      </a:cxn>
                      <a:cxn ang="T111">
                        <a:pos x="T42" y="T43"/>
                      </a:cxn>
                      <a:cxn ang="T112">
                        <a:pos x="T44" y="T45"/>
                      </a:cxn>
                      <a:cxn ang="T113">
                        <a:pos x="T46" y="T47"/>
                      </a:cxn>
                      <a:cxn ang="T114">
                        <a:pos x="T48" y="T49"/>
                      </a:cxn>
                      <a:cxn ang="T115">
                        <a:pos x="T50" y="T51"/>
                      </a:cxn>
                      <a:cxn ang="T116">
                        <a:pos x="T52" y="T53"/>
                      </a:cxn>
                      <a:cxn ang="T117">
                        <a:pos x="T54" y="T55"/>
                      </a:cxn>
                      <a:cxn ang="T118">
                        <a:pos x="T56" y="T57"/>
                      </a:cxn>
                      <a:cxn ang="T119">
                        <a:pos x="T58" y="T59"/>
                      </a:cxn>
                      <a:cxn ang="T120">
                        <a:pos x="T60" y="T61"/>
                      </a:cxn>
                      <a:cxn ang="T121">
                        <a:pos x="T62" y="T63"/>
                      </a:cxn>
                      <a:cxn ang="T122">
                        <a:pos x="T64" y="T65"/>
                      </a:cxn>
                      <a:cxn ang="T123">
                        <a:pos x="T66" y="T67"/>
                      </a:cxn>
                      <a:cxn ang="T124">
                        <a:pos x="T68" y="T69"/>
                      </a:cxn>
                      <a:cxn ang="T125">
                        <a:pos x="T70" y="T71"/>
                      </a:cxn>
                      <a:cxn ang="T126">
                        <a:pos x="T72" y="T73"/>
                      </a:cxn>
                      <a:cxn ang="T127">
                        <a:pos x="T74" y="T75"/>
                      </a:cxn>
                      <a:cxn ang="T128">
                        <a:pos x="T76" y="T77"/>
                      </a:cxn>
                      <a:cxn ang="T129">
                        <a:pos x="T78" y="T79"/>
                      </a:cxn>
                      <a:cxn ang="T130">
                        <a:pos x="T80" y="T81"/>
                      </a:cxn>
                      <a:cxn ang="T131">
                        <a:pos x="T82" y="T83"/>
                      </a:cxn>
                      <a:cxn ang="T132">
                        <a:pos x="T84" y="T85"/>
                      </a:cxn>
                      <a:cxn ang="T133">
                        <a:pos x="T86" y="T87"/>
                      </a:cxn>
                      <a:cxn ang="T134">
                        <a:pos x="T88" y="T89"/>
                      </a:cxn>
                    </a:cxnLst>
                    <a:rect l="T135" t="T136" r="T137" b="T138"/>
                    <a:pathLst>
                      <a:path w="1037" h="581">
                        <a:moveTo>
                          <a:pt x="210" y="468"/>
                        </a:moveTo>
                        <a:lnTo>
                          <a:pt x="361" y="462"/>
                        </a:lnTo>
                        <a:lnTo>
                          <a:pt x="498" y="444"/>
                        </a:lnTo>
                        <a:lnTo>
                          <a:pt x="583" y="423"/>
                        </a:lnTo>
                        <a:lnTo>
                          <a:pt x="705" y="354"/>
                        </a:lnTo>
                        <a:lnTo>
                          <a:pt x="792" y="288"/>
                        </a:lnTo>
                        <a:lnTo>
                          <a:pt x="906" y="207"/>
                        </a:lnTo>
                        <a:lnTo>
                          <a:pt x="959" y="156"/>
                        </a:lnTo>
                        <a:lnTo>
                          <a:pt x="1000" y="120"/>
                        </a:lnTo>
                        <a:lnTo>
                          <a:pt x="1037" y="81"/>
                        </a:lnTo>
                        <a:lnTo>
                          <a:pt x="1037" y="39"/>
                        </a:lnTo>
                        <a:lnTo>
                          <a:pt x="996" y="0"/>
                        </a:lnTo>
                        <a:lnTo>
                          <a:pt x="971" y="9"/>
                        </a:lnTo>
                        <a:lnTo>
                          <a:pt x="903" y="90"/>
                        </a:lnTo>
                        <a:lnTo>
                          <a:pt x="828" y="183"/>
                        </a:lnTo>
                        <a:lnTo>
                          <a:pt x="752" y="270"/>
                        </a:lnTo>
                        <a:lnTo>
                          <a:pt x="642" y="342"/>
                        </a:lnTo>
                        <a:lnTo>
                          <a:pt x="548" y="390"/>
                        </a:lnTo>
                        <a:lnTo>
                          <a:pt x="445" y="414"/>
                        </a:lnTo>
                        <a:lnTo>
                          <a:pt x="301" y="417"/>
                        </a:lnTo>
                        <a:lnTo>
                          <a:pt x="216" y="417"/>
                        </a:lnTo>
                        <a:lnTo>
                          <a:pt x="144" y="363"/>
                        </a:lnTo>
                        <a:lnTo>
                          <a:pt x="125" y="327"/>
                        </a:lnTo>
                        <a:lnTo>
                          <a:pt x="94" y="327"/>
                        </a:lnTo>
                        <a:lnTo>
                          <a:pt x="116" y="372"/>
                        </a:lnTo>
                        <a:lnTo>
                          <a:pt x="150" y="414"/>
                        </a:lnTo>
                        <a:lnTo>
                          <a:pt x="66" y="396"/>
                        </a:lnTo>
                        <a:lnTo>
                          <a:pt x="3" y="387"/>
                        </a:lnTo>
                        <a:lnTo>
                          <a:pt x="3" y="405"/>
                        </a:lnTo>
                        <a:lnTo>
                          <a:pt x="59" y="417"/>
                        </a:lnTo>
                        <a:lnTo>
                          <a:pt x="97" y="441"/>
                        </a:lnTo>
                        <a:lnTo>
                          <a:pt x="131" y="444"/>
                        </a:lnTo>
                        <a:lnTo>
                          <a:pt x="78" y="462"/>
                        </a:lnTo>
                        <a:lnTo>
                          <a:pt x="0" y="481"/>
                        </a:lnTo>
                        <a:lnTo>
                          <a:pt x="3" y="499"/>
                        </a:lnTo>
                        <a:lnTo>
                          <a:pt x="28" y="505"/>
                        </a:lnTo>
                        <a:lnTo>
                          <a:pt x="103" y="481"/>
                        </a:lnTo>
                        <a:lnTo>
                          <a:pt x="150" y="477"/>
                        </a:lnTo>
                        <a:lnTo>
                          <a:pt x="122" y="505"/>
                        </a:lnTo>
                        <a:lnTo>
                          <a:pt x="78" y="550"/>
                        </a:lnTo>
                        <a:lnTo>
                          <a:pt x="59" y="562"/>
                        </a:lnTo>
                        <a:lnTo>
                          <a:pt x="75" y="581"/>
                        </a:lnTo>
                        <a:lnTo>
                          <a:pt x="113" y="559"/>
                        </a:lnTo>
                        <a:lnTo>
                          <a:pt x="163" y="514"/>
                        </a:lnTo>
                        <a:lnTo>
                          <a:pt x="210" y="468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8" name="Freeform 26"/>
                  <p:cNvSpPr>
                    <a:spLocks/>
                  </p:cNvSpPr>
                  <p:nvPr/>
                </p:nvSpPr>
                <p:spPr bwMode="auto">
                  <a:xfrm>
                    <a:off x="3596" y="2504"/>
                    <a:ext cx="608" cy="800"/>
                  </a:xfrm>
                  <a:custGeom>
                    <a:avLst/>
                    <a:gdLst>
                      <a:gd name="T0" fmla="*/ 38 w 608"/>
                      <a:gd name="T1" fmla="*/ 90 h 800"/>
                      <a:gd name="T2" fmla="*/ 63 w 608"/>
                      <a:gd name="T3" fmla="*/ 27 h 800"/>
                      <a:gd name="T4" fmla="*/ 104 w 608"/>
                      <a:gd name="T5" fmla="*/ 0 h 800"/>
                      <a:gd name="T6" fmla="*/ 141 w 608"/>
                      <a:gd name="T7" fmla="*/ 0 h 800"/>
                      <a:gd name="T8" fmla="*/ 179 w 608"/>
                      <a:gd name="T9" fmla="*/ 18 h 800"/>
                      <a:gd name="T10" fmla="*/ 216 w 608"/>
                      <a:gd name="T11" fmla="*/ 54 h 800"/>
                      <a:gd name="T12" fmla="*/ 235 w 608"/>
                      <a:gd name="T13" fmla="*/ 117 h 800"/>
                      <a:gd name="T14" fmla="*/ 245 w 608"/>
                      <a:gd name="T15" fmla="*/ 180 h 800"/>
                      <a:gd name="T16" fmla="*/ 263 w 608"/>
                      <a:gd name="T17" fmla="*/ 243 h 800"/>
                      <a:gd name="T18" fmla="*/ 298 w 608"/>
                      <a:gd name="T19" fmla="*/ 312 h 800"/>
                      <a:gd name="T20" fmla="*/ 357 w 608"/>
                      <a:gd name="T21" fmla="*/ 384 h 800"/>
                      <a:gd name="T22" fmla="*/ 415 w 608"/>
                      <a:gd name="T23" fmla="*/ 432 h 800"/>
                      <a:gd name="T24" fmla="*/ 499 w 608"/>
                      <a:gd name="T25" fmla="*/ 468 h 800"/>
                      <a:gd name="T26" fmla="*/ 571 w 608"/>
                      <a:gd name="T27" fmla="*/ 522 h 800"/>
                      <a:gd name="T28" fmla="*/ 608 w 608"/>
                      <a:gd name="T29" fmla="*/ 577 h 800"/>
                      <a:gd name="T30" fmla="*/ 602 w 608"/>
                      <a:gd name="T31" fmla="*/ 622 h 800"/>
                      <a:gd name="T32" fmla="*/ 593 w 608"/>
                      <a:gd name="T33" fmla="*/ 676 h 800"/>
                      <a:gd name="T34" fmla="*/ 565 w 608"/>
                      <a:gd name="T35" fmla="*/ 712 h 800"/>
                      <a:gd name="T36" fmla="*/ 518 w 608"/>
                      <a:gd name="T37" fmla="*/ 757 h 800"/>
                      <a:gd name="T38" fmla="*/ 449 w 608"/>
                      <a:gd name="T39" fmla="*/ 790 h 800"/>
                      <a:gd name="T40" fmla="*/ 396 w 608"/>
                      <a:gd name="T41" fmla="*/ 800 h 800"/>
                      <a:gd name="T42" fmla="*/ 320 w 608"/>
                      <a:gd name="T43" fmla="*/ 784 h 800"/>
                      <a:gd name="T44" fmla="*/ 251 w 608"/>
                      <a:gd name="T45" fmla="*/ 748 h 800"/>
                      <a:gd name="T46" fmla="*/ 179 w 608"/>
                      <a:gd name="T47" fmla="*/ 694 h 800"/>
                      <a:gd name="T48" fmla="*/ 129 w 608"/>
                      <a:gd name="T49" fmla="*/ 631 h 800"/>
                      <a:gd name="T50" fmla="*/ 82 w 608"/>
                      <a:gd name="T51" fmla="*/ 550 h 800"/>
                      <a:gd name="T52" fmla="*/ 44 w 608"/>
                      <a:gd name="T53" fmla="*/ 456 h 800"/>
                      <a:gd name="T54" fmla="*/ 19 w 608"/>
                      <a:gd name="T55" fmla="*/ 375 h 800"/>
                      <a:gd name="T56" fmla="*/ 7 w 608"/>
                      <a:gd name="T57" fmla="*/ 297 h 800"/>
                      <a:gd name="T58" fmla="*/ 0 w 608"/>
                      <a:gd name="T59" fmla="*/ 189 h 800"/>
                      <a:gd name="T60" fmla="*/ 19 w 608"/>
                      <a:gd name="T61" fmla="*/ 117 h 800"/>
                      <a:gd name="T62" fmla="*/ 38 w 608"/>
                      <a:gd name="T63" fmla="*/ 90 h 800"/>
                      <a:gd name="T64" fmla="*/ 0 60000 65536"/>
                      <a:gd name="T65" fmla="*/ 0 60000 65536"/>
                      <a:gd name="T66" fmla="*/ 0 60000 65536"/>
                      <a:gd name="T67" fmla="*/ 0 60000 65536"/>
                      <a:gd name="T68" fmla="*/ 0 60000 65536"/>
                      <a:gd name="T69" fmla="*/ 0 60000 65536"/>
                      <a:gd name="T70" fmla="*/ 0 60000 65536"/>
                      <a:gd name="T71" fmla="*/ 0 60000 65536"/>
                      <a:gd name="T72" fmla="*/ 0 60000 65536"/>
                      <a:gd name="T73" fmla="*/ 0 60000 65536"/>
                      <a:gd name="T74" fmla="*/ 0 60000 65536"/>
                      <a:gd name="T75" fmla="*/ 0 60000 65536"/>
                      <a:gd name="T76" fmla="*/ 0 60000 65536"/>
                      <a:gd name="T77" fmla="*/ 0 60000 65536"/>
                      <a:gd name="T78" fmla="*/ 0 60000 65536"/>
                      <a:gd name="T79" fmla="*/ 0 60000 65536"/>
                      <a:gd name="T80" fmla="*/ 0 60000 65536"/>
                      <a:gd name="T81" fmla="*/ 0 60000 65536"/>
                      <a:gd name="T82" fmla="*/ 0 60000 65536"/>
                      <a:gd name="T83" fmla="*/ 0 60000 65536"/>
                      <a:gd name="T84" fmla="*/ 0 60000 65536"/>
                      <a:gd name="T85" fmla="*/ 0 60000 65536"/>
                      <a:gd name="T86" fmla="*/ 0 60000 65536"/>
                      <a:gd name="T87" fmla="*/ 0 60000 65536"/>
                      <a:gd name="T88" fmla="*/ 0 60000 65536"/>
                      <a:gd name="T89" fmla="*/ 0 60000 65536"/>
                      <a:gd name="T90" fmla="*/ 0 60000 65536"/>
                      <a:gd name="T91" fmla="*/ 0 60000 65536"/>
                      <a:gd name="T92" fmla="*/ 0 60000 65536"/>
                      <a:gd name="T93" fmla="*/ 0 60000 65536"/>
                      <a:gd name="T94" fmla="*/ 0 60000 65536"/>
                      <a:gd name="T95" fmla="*/ 0 60000 65536"/>
                      <a:gd name="T96" fmla="*/ 0 w 608"/>
                      <a:gd name="T97" fmla="*/ 0 h 800"/>
                      <a:gd name="T98" fmla="*/ 608 w 608"/>
                      <a:gd name="T99" fmla="*/ 800 h 800"/>
                    </a:gdLst>
                    <a:ahLst/>
                    <a:cxnLst>
                      <a:cxn ang="T64">
                        <a:pos x="T0" y="T1"/>
                      </a:cxn>
                      <a:cxn ang="T65">
                        <a:pos x="T2" y="T3"/>
                      </a:cxn>
                      <a:cxn ang="T66">
                        <a:pos x="T4" y="T5"/>
                      </a:cxn>
                      <a:cxn ang="T67">
                        <a:pos x="T6" y="T7"/>
                      </a:cxn>
                      <a:cxn ang="T68">
                        <a:pos x="T8" y="T9"/>
                      </a:cxn>
                      <a:cxn ang="T69">
                        <a:pos x="T10" y="T11"/>
                      </a:cxn>
                      <a:cxn ang="T70">
                        <a:pos x="T12" y="T13"/>
                      </a:cxn>
                      <a:cxn ang="T71">
                        <a:pos x="T14" y="T15"/>
                      </a:cxn>
                      <a:cxn ang="T72">
                        <a:pos x="T16" y="T17"/>
                      </a:cxn>
                      <a:cxn ang="T73">
                        <a:pos x="T18" y="T19"/>
                      </a:cxn>
                      <a:cxn ang="T74">
                        <a:pos x="T20" y="T21"/>
                      </a:cxn>
                      <a:cxn ang="T75">
                        <a:pos x="T22" y="T23"/>
                      </a:cxn>
                      <a:cxn ang="T76">
                        <a:pos x="T24" y="T25"/>
                      </a:cxn>
                      <a:cxn ang="T77">
                        <a:pos x="T26" y="T27"/>
                      </a:cxn>
                      <a:cxn ang="T78">
                        <a:pos x="T28" y="T29"/>
                      </a:cxn>
                      <a:cxn ang="T79">
                        <a:pos x="T30" y="T31"/>
                      </a:cxn>
                      <a:cxn ang="T80">
                        <a:pos x="T32" y="T33"/>
                      </a:cxn>
                      <a:cxn ang="T81">
                        <a:pos x="T34" y="T35"/>
                      </a:cxn>
                      <a:cxn ang="T82">
                        <a:pos x="T36" y="T37"/>
                      </a:cxn>
                      <a:cxn ang="T83">
                        <a:pos x="T38" y="T39"/>
                      </a:cxn>
                      <a:cxn ang="T84">
                        <a:pos x="T40" y="T41"/>
                      </a:cxn>
                      <a:cxn ang="T85">
                        <a:pos x="T42" y="T43"/>
                      </a:cxn>
                      <a:cxn ang="T86">
                        <a:pos x="T44" y="T45"/>
                      </a:cxn>
                      <a:cxn ang="T87">
                        <a:pos x="T46" y="T47"/>
                      </a:cxn>
                      <a:cxn ang="T88">
                        <a:pos x="T48" y="T49"/>
                      </a:cxn>
                      <a:cxn ang="T89">
                        <a:pos x="T50" y="T51"/>
                      </a:cxn>
                      <a:cxn ang="T90">
                        <a:pos x="T52" y="T53"/>
                      </a:cxn>
                      <a:cxn ang="T91">
                        <a:pos x="T54" y="T55"/>
                      </a:cxn>
                      <a:cxn ang="T92">
                        <a:pos x="T56" y="T57"/>
                      </a:cxn>
                      <a:cxn ang="T93">
                        <a:pos x="T58" y="T59"/>
                      </a:cxn>
                      <a:cxn ang="T94">
                        <a:pos x="T60" y="T61"/>
                      </a:cxn>
                      <a:cxn ang="T95">
                        <a:pos x="T62" y="T63"/>
                      </a:cxn>
                    </a:cxnLst>
                    <a:rect l="T96" t="T97" r="T98" b="T99"/>
                    <a:pathLst>
                      <a:path w="608" h="800">
                        <a:moveTo>
                          <a:pt x="38" y="90"/>
                        </a:moveTo>
                        <a:lnTo>
                          <a:pt x="63" y="27"/>
                        </a:lnTo>
                        <a:lnTo>
                          <a:pt x="104" y="0"/>
                        </a:lnTo>
                        <a:lnTo>
                          <a:pt x="141" y="0"/>
                        </a:lnTo>
                        <a:lnTo>
                          <a:pt x="179" y="18"/>
                        </a:lnTo>
                        <a:lnTo>
                          <a:pt x="216" y="54"/>
                        </a:lnTo>
                        <a:lnTo>
                          <a:pt x="235" y="117"/>
                        </a:lnTo>
                        <a:lnTo>
                          <a:pt x="245" y="180"/>
                        </a:lnTo>
                        <a:lnTo>
                          <a:pt x="263" y="243"/>
                        </a:lnTo>
                        <a:lnTo>
                          <a:pt x="298" y="312"/>
                        </a:lnTo>
                        <a:lnTo>
                          <a:pt x="357" y="384"/>
                        </a:lnTo>
                        <a:lnTo>
                          <a:pt x="415" y="432"/>
                        </a:lnTo>
                        <a:lnTo>
                          <a:pt x="499" y="468"/>
                        </a:lnTo>
                        <a:lnTo>
                          <a:pt x="571" y="522"/>
                        </a:lnTo>
                        <a:lnTo>
                          <a:pt x="608" y="577"/>
                        </a:lnTo>
                        <a:lnTo>
                          <a:pt x="602" y="622"/>
                        </a:lnTo>
                        <a:lnTo>
                          <a:pt x="593" y="676"/>
                        </a:lnTo>
                        <a:lnTo>
                          <a:pt x="565" y="712"/>
                        </a:lnTo>
                        <a:lnTo>
                          <a:pt x="518" y="757"/>
                        </a:lnTo>
                        <a:lnTo>
                          <a:pt x="449" y="790"/>
                        </a:lnTo>
                        <a:lnTo>
                          <a:pt x="396" y="800"/>
                        </a:lnTo>
                        <a:lnTo>
                          <a:pt x="320" y="784"/>
                        </a:lnTo>
                        <a:lnTo>
                          <a:pt x="251" y="748"/>
                        </a:lnTo>
                        <a:lnTo>
                          <a:pt x="179" y="694"/>
                        </a:lnTo>
                        <a:lnTo>
                          <a:pt x="129" y="631"/>
                        </a:lnTo>
                        <a:lnTo>
                          <a:pt x="82" y="550"/>
                        </a:lnTo>
                        <a:lnTo>
                          <a:pt x="44" y="456"/>
                        </a:lnTo>
                        <a:lnTo>
                          <a:pt x="19" y="375"/>
                        </a:lnTo>
                        <a:lnTo>
                          <a:pt x="7" y="297"/>
                        </a:lnTo>
                        <a:lnTo>
                          <a:pt x="0" y="189"/>
                        </a:lnTo>
                        <a:lnTo>
                          <a:pt x="19" y="117"/>
                        </a:lnTo>
                        <a:lnTo>
                          <a:pt x="38" y="9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9" name="Freeform 27"/>
                  <p:cNvSpPr>
                    <a:spLocks/>
                  </p:cNvSpPr>
                  <p:nvPr/>
                </p:nvSpPr>
                <p:spPr bwMode="auto">
                  <a:xfrm>
                    <a:off x="4094" y="2846"/>
                    <a:ext cx="1043" cy="726"/>
                  </a:xfrm>
                  <a:custGeom>
                    <a:avLst/>
                    <a:gdLst>
                      <a:gd name="T0" fmla="*/ 116 w 1043"/>
                      <a:gd name="T1" fmla="*/ 230 h 726"/>
                      <a:gd name="T2" fmla="*/ 216 w 1043"/>
                      <a:gd name="T3" fmla="*/ 147 h 726"/>
                      <a:gd name="T4" fmla="*/ 338 w 1043"/>
                      <a:gd name="T5" fmla="*/ 72 h 726"/>
                      <a:gd name="T6" fmla="*/ 417 w 1043"/>
                      <a:gd name="T7" fmla="*/ 27 h 726"/>
                      <a:gd name="T8" fmla="*/ 479 w 1043"/>
                      <a:gd name="T9" fmla="*/ 12 h 726"/>
                      <a:gd name="T10" fmla="*/ 529 w 1043"/>
                      <a:gd name="T11" fmla="*/ 0 h 726"/>
                      <a:gd name="T12" fmla="*/ 573 w 1043"/>
                      <a:gd name="T13" fmla="*/ 18 h 726"/>
                      <a:gd name="T14" fmla="*/ 601 w 1043"/>
                      <a:gd name="T15" fmla="*/ 75 h 726"/>
                      <a:gd name="T16" fmla="*/ 620 w 1043"/>
                      <a:gd name="T17" fmla="*/ 230 h 726"/>
                      <a:gd name="T18" fmla="*/ 620 w 1043"/>
                      <a:gd name="T19" fmla="*/ 416 h 726"/>
                      <a:gd name="T20" fmla="*/ 620 w 1043"/>
                      <a:gd name="T21" fmla="*/ 536 h 726"/>
                      <a:gd name="T22" fmla="*/ 642 w 1043"/>
                      <a:gd name="T23" fmla="*/ 609 h 726"/>
                      <a:gd name="T24" fmla="*/ 686 w 1043"/>
                      <a:gd name="T25" fmla="*/ 597 h 726"/>
                      <a:gd name="T26" fmla="*/ 717 w 1043"/>
                      <a:gd name="T27" fmla="*/ 552 h 726"/>
                      <a:gd name="T28" fmla="*/ 779 w 1043"/>
                      <a:gd name="T29" fmla="*/ 500 h 726"/>
                      <a:gd name="T30" fmla="*/ 876 w 1043"/>
                      <a:gd name="T31" fmla="*/ 470 h 726"/>
                      <a:gd name="T32" fmla="*/ 943 w 1043"/>
                      <a:gd name="T33" fmla="*/ 470 h 726"/>
                      <a:gd name="T34" fmla="*/ 1043 w 1043"/>
                      <a:gd name="T35" fmla="*/ 488 h 726"/>
                      <a:gd name="T36" fmla="*/ 1037 w 1043"/>
                      <a:gd name="T37" fmla="*/ 524 h 726"/>
                      <a:gd name="T38" fmla="*/ 1015 w 1043"/>
                      <a:gd name="T39" fmla="*/ 555 h 726"/>
                      <a:gd name="T40" fmla="*/ 981 w 1043"/>
                      <a:gd name="T41" fmla="*/ 561 h 726"/>
                      <a:gd name="T42" fmla="*/ 943 w 1043"/>
                      <a:gd name="T43" fmla="*/ 542 h 726"/>
                      <a:gd name="T44" fmla="*/ 886 w 1043"/>
                      <a:gd name="T45" fmla="*/ 518 h 726"/>
                      <a:gd name="T46" fmla="*/ 829 w 1043"/>
                      <a:gd name="T47" fmla="*/ 518 h 726"/>
                      <a:gd name="T48" fmla="*/ 754 w 1043"/>
                      <a:gd name="T49" fmla="*/ 564 h 726"/>
                      <a:gd name="T50" fmla="*/ 708 w 1043"/>
                      <a:gd name="T51" fmla="*/ 633 h 726"/>
                      <a:gd name="T52" fmla="*/ 698 w 1043"/>
                      <a:gd name="T53" fmla="*/ 690 h 726"/>
                      <a:gd name="T54" fmla="*/ 679 w 1043"/>
                      <a:gd name="T55" fmla="*/ 726 h 726"/>
                      <a:gd name="T56" fmla="*/ 604 w 1043"/>
                      <a:gd name="T57" fmla="*/ 723 h 726"/>
                      <a:gd name="T58" fmla="*/ 601 w 1043"/>
                      <a:gd name="T59" fmla="*/ 669 h 726"/>
                      <a:gd name="T60" fmla="*/ 576 w 1043"/>
                      <a:gd name="T61" fmla="*/ 591 h 726"/>
                      <a:gd name="T62" fmla="*/ 567 w 1043"/>
                      <a:gd name="T63" fmla="*/ 509 h 726"/>
                      <a:gd name="T64" fmla="*/ 573 w 1043"/>
                      <a:gd name="T65" fmla="*/ 401 h 726"/>
                      <a:gd name="T66" fmla="*/ 564 w 1043"/>
                      <a:gd name="T67" fmla="*/ 248 h 726"/>
                      <a:gd name="T68" fmla="*/ 558 w 1043"/>
                      <a:gd name="T69" fmla="*/ 147 h 726"/>
                      <a:gd name="T70" fmla="*/ 539 w 1043"/>
                      <a:gd name="T71" fmla="*/ 111 h 726"/>
                      <a:gd name="T72" fmla="*/ 501 w 1043"/>
                      <a:gd name="T73" fmla="*/ 75 h 726"/>
                      <a:gd name="T74" fmla="*/ 461 w 1043"/>
                      <a:gd name="T75" fmla="*/ 75 h 726"/>
                      <a:gd name="T76" fmla="*/ 403 w 1043"/>
                      <a:gd name="T77" fmla="*/ 111 h 726"/>
                      <a:gd name="T78" fmla="*/ 328 w 1043"/>
                      <a:gd name="T79" fmla="*/ 181 h 726"/>
                      <a:gd name="T80" fmla="*/ 235 w 1043"/>
                      <a:gd name="T81" fmla="*/ 272 h 726"/>
                      <a:gd name="T82" fmla="*/ 141 w 1043"/>
                      <a:gd name="T83" fmla="*/ 356 h 726"/>
                      <a:gd name="T84" fmla="*/ 94 w 1043"/>
                      <a:gd name="T85" fmla="*/ 383 h 726"/>
                      <a:gd name="T86" fmla="*/ 38 w 1043"/>
                      <a:gd name="T87" fmla="*/ 383 h 726"/>
                      <a:gd name="T88" fmla="*/ 0 w 1043"/>
                      <a:gd name="T89" fmla="*/ 344 h 726"/>
                      <a:gd name="T90" fmla="*/ 3 w 1043"/>
                      <a:gd name="T91" fmla="*/ 281 h 726"/>
                      <a:gd name="T92" fmla="*/ 41 w 1043"/>
                      <a:gd name="T93" fmla="*/ 248 h 726"/>
                      <a:gd name="T94" fmla="*/ 84 w 1043"/>
                      <a:gd name="T95" fmla="*/ 239 h 726"/>
                      <a:gd name="T96" fmla="*/ 116 w 1043"/>
                      <a:gd name="T97" fmla="*/ 230 h 72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60000 65536"/>
                      <a:gd name="T142" fmla="*/ 0 60000 65536"/>
                      <a:gd name="T143" fmla="*/ 0 60000 65536"/>
                      <a:gd name="T144" fmla="*/ 0 60000 65536"/>
                      <a:gd name="T145" fmla="*/ 0 60000 65536"/>
                      <a:gd name="T146" fmla="*/ 0 60000 65536"/>
                      <a:gd name="T147" fmla="*/ 0 w 1043"/>
                      <a:gd name="T148" fmla="*/ 0 h 726"/>
                      <a:gd name="T149" fmla="*/ 1043 w 1043"/>
                      <a:gd name="T150" fmla="*/ 726 h 726"/>
                    </a:gdLst>
                    <a:ahLst/>
                    <a:cxnLst>
                      <a:cxn ang="T98">
                        <a:pos x="T0" y="T1"/>
                      </a:cxn>
                      <a:cxn ang="T99">
                        <a:pos x="T2" y="T3"/>
                      </a:cxn>
                      <a:cxn ang="T100">
                        <a:pos x="T4" y="T5"/>
                      </a:cxn>
                      <a:cxn ang="T101">
                        <a:pos x="T6" y="T7"/>
                      </a:cxn>
                      <a:cxn ang="T102">
                        <a:pos x="T8" y="T9"/>
                      </a:cxn>
                      <a:cxn ang="T103">
                        <a:pos x="T10" y="T11"/>
                      </a:cxn>
                      <a:cxn ang="T104">
                        <a:pos x="T12" y="T13"/>
                      </a:cxn>
                      <a:cxn ang="T105">
                        <a:pos x="T14" y="T15"/>
                      </a:cxn>
                      <a:cxn ang="T106">
                        <a:pos x="T16" y="T17"/>
                      </a:cxn>
                      <a:cxn ang="T107">
                        <a:pos x="T18" y="T19"/>
                      </a:cxn>
                      <a:cxn ang="T108">
                        <a:pos x="T20" y="T21"/>
                      </a:cxn>
                      <a:cxn ang="T109">
                        <a:pos x="T22" y="T23"/>
                      </a:cxn>
                      <a:cxn ang="T110">
                        <a:pos x="T24" y="T25"/>
                      </a:cxn>
                      <a:cxn ang="T111">
                        <a:pos x="T26" y="T27"/>
                      </a:cxn>
                      <a:cxn ang="T112">
                        <a:pos x="T28" y="T29"/>
                      </a:cxn>
                      <a:cxn ang="T113">
                        <a:pos x="T30" y="T31"/>
                      </a:cxn>
                      <a:cxn ang="T114">
                        <a:pos x="T32" y="T33"/>
                      </a:cxn>
                      <a:cxn ang="T115">
                        <a:pos x="T34" y="T35"/>
                      </a:cxn>
                      <a:cxn ang="T116">
                        <a:pos x="T36" y="T37"/>
                      </a:cxn>
                      <a:cxn ang="T117">
                        <a:pos x="T38" y="T39"/>
                      </a:cxn>
                      <a:cxn ang="T118">
                        <a:pos x="T40" y="T41"/>
                      </a:cxn>
                      <a:cxn ang="T119">
                        <a:pos x="T42" y="T43"/>
                      </a:cxn>
                      <a:cxn ang="T120">
                        <a:pos x="T44" y="T45"/>
                      </a:cxn>
                      <a:cxn ang="T121">
                        <a:pos x="T46" y="T47"/>
                      </a:cxn>
                      <a:cxn ang="T122">
                        <a:pos x="T48" y="T49"/>
                      </a:cxn>
                      <a:cxn ang="T123">
                        <a:pos x="T50" y="T51"/>
                      </a:cxn>
                      <a:cxn ang="T124">
                        <a:pos x="T52" y="T53"/>
                      </a:cxn>
                      <a:cxn ang="T125">
                        <a:pos x="T54" y="T55"/>
                      </a:cxn>
                      <a:cxn ang="T126">
                        <a:pos x="T56" y="T57"/>
                      </a:cxn>
                      <a:cxn ang="T127">
                        <a:pos x="T58" y="T59"/>
                      </a:cxn>
                      <a:cxn ang="T128">
                        <a:pos x="T60" y="T61"/>
                      </a:cxn>
                      <a:cxn ang="T129">
                        <a:pos x="T62" y="T63"/>
                      </a:cxn>
                      <a:cxn ang="T130">
                        <a:pos x="T64" y="T65"/>
                      </a:cxn>
                      <a:cxn ang="T131">
                        <a:pos x="T66" y="T67"/>
                      </a:cxn>
                      <a:cxn ang="T132">
                        <a:pos x="T68" y="T69"/>
                      </a:cxn>
                      <a:cxn ang="T133">
                        <a:pos x="T70" y="T71"/>
                      </a:cxn>
                      <a:cxn ang="T134">
                        <a:pos x="T72" y="T73"/>
                      </a:cxn>
                      <a:cxn ang="T135">
                        <a:pos x="T74" y="T75"/>
                      </a:cxn>
                      <a:cxn ang="T136">
                        <a:pos x="T76" y="T77"/>
                      </a:cxn>
                      <a:cxn ang="T137">
                        <a:pos x="T78" y="T79"/>
                      </a:cxn>
                      <a:cxn ang="T138">
                        <a:pos x="T80" y="T81"/>
                      </a:cxn>
                      <a:cxn ang="T139">
                        <a:pos x="T82" y="T83"/>
                      </a:cxn>
                      <a:cxn ang="T140">
                        <a:pos x="T84" y="T85"/>
                      </a:cxn>
                      <a:cxn ang="T141">
                        <a:pos x="T86" y="T87"/>
                      </a:cxn>
                      <a:cxn ang="T142">
                        <a:pos x="T88" y="T89"/>
                      </a:cxn>
                      <a:cxn ang="T143">
                        <a:pos x="T90" y="T91"/>
                      </a:cxn>
                      <a:cxn ang="T144">
                        <a:pos x="T92" y="T93"/>
                      </a:cxn>
                      <a:cxn ang="T145">
                        <a:pos x="T94" y="T95"/>
                      </a:cxn>
                      <a:cxn ang="T146">
                        <a:pos x="T96" y="T97"/>
                      </a:cxn>
                    </a:cxnLst>
                    <a:rect l="T147" t="T148" r="T149" b="T150"/>
                    <a:pathLst>
                      <a:path w="1043" h="726">
                        <a:moveTo>
                          <a:pt x="116" y="230"/>
                        </a:moveTo>
                        <a:lnTo>
                          <a:pt x="216" y="147"/>
                        </a:lnTo>
                        <a:lnTo>
                          <a:pt x="338" y="72"/>
                        </a:lnTo>
                        <a:lnTo>
                          <a:pt x="417" y="27"/>
                        </a:lnTo>
                        <a:lnTo>
                          <a:pt x="479" y="12"/>
                        </a:lnTo>
                        <a:lnTo>
                          <a:pt x="529" y="0"/>
                        </a:lnTo>
                        <a:lnTo>
                          <a:pt x="573" y="18"/>
                        </a:lnTo>
                        <a:lnTo>
                          <a:pt x="601" y="75"/>
                        </a:lnTo>
                        <a:lnTo>
                          <a:pt x="620" y="230"/>
                        </a:lnTo>
                        <a:lnTo>
                          <a:pt x="620" y="416"/>
                        </a:lnTo>
                        <a:lnTo>
                          <a:pt x="620" y="536"/>
                        </a:lnTo>
                        <a:lnTo>
                          <a:pt x="642" y="609"/>
                        </a:lnTo>
                        <a:lnTo>
                          <a:pt x="686" y="597"/>
                        </a:lnTo>
                        <a:lnTo>
                          <a:pt x="717" y="552"/>
                        </a:lnTo>
                        <a:lnTo>
                          <a:pt x="779" y="500"/>
                        </a:lnTo>
                        <a:lnTo>
                          <a:pt x="876" y="470"/>
                        </a:lnTo>
                        <a:lnTo>
                          <a:pt x="943" y="470"/>
                        </a:lnTo>
                        <a:lnTo>
                          <a:pt x="1043" y="488"/>
                        </a:lnTo>
                        <a:lnTo>
                          <a:pt x="1037" y="524"/>
                        </a:lnTo>
                        <a:lnTo>
                          <a:pt x="1015" y="555"/>
                        </a:lnTo>
                        <a:lnTo>
                          <a:pt x="981" y="561"/>
                        </a:lnTo>
                        <a:lnTo>
                          <a:pt x="943" y="542"/>
                        </a:lnTo>
                        <a:lnTo>
                          <a:pt x="886" y="518"/>
                        </a:lnTo>
                        <a:lnTo>
                          <a:pt x="829" y="518"/>
                        </a:lnTo>
                        <a:lnTo>
                          <a:pt x="754" y="564"/>
                        </a:lnTo>
                        <a:lnTo>
                          <a:pt x="708" y="633"/>
                        </a:lnTo>
                        <a:lnTo>
                          <a:pt x="698" y="690"/>
                        </a:lnTo>
                        <a:lnTo>
                          <a:pt x="679" y="726"/>
                        </a:lnTo>
                        <a:lnTo>
                          <a:pt x="604" y="723"/>
                        </a:lnTo>
                        <a:lnTo>
                          <a:pt x="601" y="669"/>
                        </a:lnTo>
                        <a:lnTo>
                          <a:pt x="576" y="591"/>
                        </a:lnTo>
                        <a:lnTo>
                          <a:pt x="567" y="509"/>
                        </a:lnTo>
                        <a:lnTo>
                          <a:pt x="573" y="401"/>
                        </a:lnTo>
                        <a:lnTo>
                          <a:pt x="564" y="248"/>
                        </a:lnTo>
                        <a:lnTo>
                          <a:pt x="558" y="147"/>
                        </a:lnTo>
                        <a:lnTo>
                          <a:pt x="539" y="111"/>
                        </a:lnTo>
                        <a:lnTo>
                          <a:pt x="501" y="75"/>
                        </a:lnTo>
                        <a:lnTo>
                          <a:pt x="461" y="75"/>
                        </a:lnTo>
                        <a:lnTo>
                          <a:pt x="403" y="111"/>
                        </a:lnTo>
                        <a:lnTo>
                          <a:pt x="328" y="181"/>
                        </a:lnTo>
                        <a:lnTo>
                          <a:pt x="235" y="272"/>
                        </a:lnTo>
                        <a:lnTo>
                          <a:pt x="141" y="356"/>
                        </a:lnTo>
                        <a:lnTo>
                          <a:pt x="94" y="383"/>
                        </a:lnTo>
                        <a:lnTo>
                          <a:pt x="38" y="383"/>
                        </a:lnTo>
                        <a:lnTo>
                          <a:pt x="0" y="344"/>
                        </a:lnTo>
                        <a:lnTo>
                          <a:pt x="3" y="281"/>
                        </a:lnTo>
                        <a:lnTo>
                          <a:pt x="41" y="248"/>
                        </a:lnTo>
                        <a:lnTo>
                          <a:pt x="84" y="239"/>
                        </a:lnTo>
                        <a:lnTo>
                          <a:pt x="116" y="230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50" name="Freeform 28"/>
                  <p:cNvSpPr>
                    <a:spLocks/>
                  </p:cNvSpPr>
                  <p:nvPr/>
                </p:nvSpPr>
                <p:spPr bwMode="auto">
                  <a:xfrm>
                    <a:off x="4038" y="3162"/>
                    <a:ext cx="713" cy="762"/>
                  </a:xfrm>
                  <a:custGeom>
                    <a:avLst/>
                    <a:gdLst>
                      <a:gd name="T0" fmla="*/ 0 w 713"/>
                      <a:gd name="T1" fmla="*/ 64 h 762"/>
                      <a:gd name="T2" fmla="*/ 22 w 713"/>
                      <a:gd name="T3" fmla="*/ 16 h 762"/>
                      <a:gd name="T4" fmla="*/ 69 w 713"/>
                      <a:gd name="T5" fmla="*/ 0 h 762"/>
                      <a:gd name="T6" fmla="*/ 134 w 713"/>
                      <a:gd name="T7" fmla="*/ 7 h 762"/>
                      <a:gd name="T8" fmla="*/ 150 w 713"/>
                      <a:gd name="T9" fmla="*/ 52 h 762"/>
                      <a:gd name="T10" fmla="*/ 125 w 713"/>
                      <a:gd name="T11" fmla="*/ 227 h 762"/>
                      <a:gd name="T12" fmla="*/ 122 w 713"/>
                      <a:gd name="T13" fmla="*/ 360 h 762"/>
                      <a:gd name="T14" fmla="*/ 116 w 713"/>
                      <a:gd name="T15" fmla="*/ 435 h 762"/>
                      <a:gd name="T16" fmla="*/ 116 w 713"/>
                      <a:gd name="T17" fmla="*/ 450 h 762"/>
                      <a:gd name="T18" fmla="*/ 131 w 713"/>
                      <a:gd name="T19" fmla="*/ 524 h 762"/>
                      <a:gd name="T20" fmla="*/ 172 w 713"/>
                      <a:gd name="T21" fmla="*/ 536 h 762"/>
                      <a:gd name="T22" fmla="*/ 225 w 713"/>
                      <a:gd name="T23" fmla="*/ 524 h 762"/>
                      <a:gd name="T24" fmla="*/ 303 w 713"/>
                      <a:gd name="T25" fmla="*/ 481 h 762"/>
                      <a:gd name="T26" fmla="*/ 387 w 713"/>
                      <a:gd name="T27" fmla="*/ 460 h 762"/>
                      <a:gd name="T28" fmla="*/ 482 w 713"/>
                      <a:gd name="T29" fmla="*/ 444 h 762"/>
                      <a:gd name="T30" fmla="*/ 585 w 713"/>
                      <a:gd name="T31" fmla="*/ 432 h 762"/>
                      <a:gd name="T32" fmla="*/ 660 w 713"/>
                      <a:gd name="T33" fmla="*/ 432 h 762"/>
                      <a:gd name="T34" fmla="*/ 694 w 713"/>
                      <a:gd name="T35" fmla="*/ 441 h 762"/>
                      <a:gd name="T36" fmla="*/ 713 w 713"/>
                      <a:gd name="T37" fmla="*/ 463 h 762"/>
                      <a:gd name="T38" fmla="*/ 704 w 713"/>
                      <a:gd name="T39" fmla="*/ 496 h 762"/>
                      <a:gd name="T40" fmla="*/ 657 w 713"/>
                      <a:gd name="T41" fmla="*/ 524 h 762"/>
                      <a:gd name="T42" fmla="*/ 613 w 713"/>
                      <a:gd name="T43" fmla="*/ 563 h 762"/>
                      <a:gd name="T44" fmla="*/ 572 w 713"/>
                      <a:gd name="T45" fmla="*/ 618 h 762"/>
                      <a:gd name="T46" fmla="*/ 547 w 713"/>
                      <a:gd name="T47" fmla="*/ 663 h 762"/>
                      <a:gd name="T48" fmla="*/ 526 w 713"/>
                      <a:gd name="T49" fmla="*/ 708 h 762"/>
                      <a:gd name="T50" fmla="*/ 510 w 713"/>
                      <a:gd name="T51" fmla="*/ 762 h 762"/>
                      <a:gd name="T52" fmla="*/ 488 w 713"/>
                      <a:gd name="T53" fmla="*/ 762 h 762"/>
                      <a:gd name="T54" fmla="*/ 469 w 713"/>
                      <a:gd name="T55" fmla="*/ 741 h 762"/>
                      <a:gd name="T56" fmla="*/ 462 w 713"/>
                      <a:gd name="T57" fmla="*/ 681 h 762"/>
                      <a:gd name="T58" fmla="*/ 507 w 713"/>
                      <a:gd name="T59" fmla="*/ 627 h 762"/>
                      <a:gd name="T60" fmla="*/ 566 w 713"/>
                      <a:gd name="T61" fmla="*/ 563 h 762"/>
                      <a:gd name="T62" fmla="*/ 622 w 713"/>
                      <a:gd name="T63" fmla="*/ 515 h 762"/>
                      <a:gd name="T64" fmla="*/ 647 w 713"/>
                      <a:gd name="T65" fmla="*/ 499 h 762"/>
                      <a:gd name="T66" fmla="*/ 657 w 713"/>
                      <a:gd name="T67" fmla="*/ 478 h 762"/>
                      <a:gd name="T68" fmla="*/ 632 w 713"/>
                      <a:gd name="T69" fmla="*/ 463 h 762"/>
                      <a:gd name="T70" fmla="*/ 547 w 713"/>
                      <a:gd name="T71" fmla="*/ 463 h 762"/>
                      <a:gd name="T72" fmla="*/ 440 w 713"/>
                      <a:gd name="T73" fmla="*/ 481 h 762"/>
                      <a:gd name="T74" fmla="*/ 356 w 713"/>
                      <a:gd name="T75" fmla="*/ 509 h 762"/>
                      <a:gd name="T76" fmla="*/ 265 w 713"/>
                      <a:gd name="T77" fmla="*/ 560 h 762"/>
                      <a:gd name="T78" fmla="*/ 187 w 713"/>
                      <a:gd name="T79" fmla="*/ 596 h 762"/>
                      <a:gd name="T80" fmla="*/ 103 w 713"/>
                      <a:gd name="T81" fmla="*/ 599 h 762"/>
                      <a:gd name="T82" fmla="*/ 69 w 713"/>
                      <a:gd name="T83" fmla="*/ 587 h 762"/>
                      <a:gd name="T84" fmla="*/ 50 w 713"/>
                      <a:gd name="T85" fmla="*/ 542 h 762"/>
                      <a:gd name="T86" fmla="*/ 37 w 713"/>
                      <a:gd name="T87" fmla="*/ 478 h 762"/>
                      <a:gd name="T88" fmla="*/ 31 w 713"/>
                      <a:gd name="T89" fmla="*/ 360 h 762"/>
                      <a:gd name="T90" fmla="*/ 19 w 713"/>
                      <a:gd name="T91" fmla="*/ 151 h 762"/>
                      <a:gd name="T92" fmla="*/ 0 w 713"/>
                      <a:gd name="T93" fmla="*/ 64 h 762"/>
                      <a:gd name="T94" fmla="*/ 0 60000 65536"/>
                      <a:gd name="T95" fmla="*/ 0 60000 65536"/>
                      <a:gd name="T96" fmla="*/ 0 60000 65536"/>
                      <a:gd name="T97" fmla="*/ 0 60000 65536"/>
                      <a:gd name="T98" fmla="*/ 0 60000 65536"/>
                      <a:gd name="T99" fmla="*/ 0 60000 65536"/>
                      <a:gd name="T100" fmla="*/ 0 60000 65536"/>
                      <a:gd name="T101" fmla="*/ 0 60000 65536"/>
                      <a:gd name="T102" fmla="*/ 0 60000 65536"/>
                      <a:gd name="T103" fmla="*/ 0 60000 65536"/>
                      <a:gd name="T104" fmla="*/ 0 60000 65536"/>
                      <a:gd name="T105" fmla="*/ 0 60000 65536"/>
                      <a:gd name="T106" fmla="*/ 0 60000 65536"/>
                      <a:gd name="T107" fmla="*/ 0 60000 65536"/>
                      <a:gd name="T108" fmla="*/ 0 60000 65536"/>
                      <a:gd name="T109" fmla="*/ 0 60000 65536"/>
                      <a:gd name="T110" fmla="*/ 0 60000 65536"/>
                      <a:gd name="T111" fmla="*/ 0 60000 65536"/>
                      <a:gd name="T112" fmla="*/ 0 60000 65536"/>
                      <a:gd name="T113" fmla="*/ 0 60000 65536"/>
                      <a:gd name="T114" fmla="*/ 0 60000 65536"/>
                      <a:gd name="T115" fmla="*/ 0 60000 65536"/>
                      <a:gd name="T116" fmla="*/ 0 60000 65536"/>
                      <a:gd name="T117" fmla="*/ 0 60000 65536"/>
                      <a:gd name="T118" fmla="*/ 0 60000 65536"/>
                      <a:gd name="T119" fmla="*/ 0 60000 65536"/>
                      <a:gd name="T120" fmla="*/ 0 60000 65536"/>
                      <a:gd name="T121" fmla="*/ 0 60000 65536"/>
                      <a:gd name="T122" fmla="*/ 0 60000 65536"/>
                      <a:gd name="T123" fmla="*/ 0 60000 65536"/>
                      <a:gd name="T124" fmla="*/ 0 60000 65536"/>
                      <a:gd name="T125" fmla="*/ 0 60000 65536"/>
                      <a:gd name="T126" fmla="*/ 0 60000 65536"/>
                      <a:gd name="T127" fmla="*/ 0 60000 65536"/>
                      <a:gd name="T128" fmla="*/ 0 60000 65536"/>
                      <a:gd name="T129" fmla="*/ 0 60000 65536"/>
                      <a:gd name="T130" fmla="*/ 0 60000 65536"/>
                      <a:gd name="T131" fmla="*/ 0 60000 65536"/>
                      <a:gd name="T132" fmla="*/ 0 60000 65536"/>
                      <a:gd name="T133" fmla="*/ 0 60000 65536"/>
                      <a:gd name="T134" fmla="*/ 0 60000 65536"/>
                      <a:gd name="T135" fmla="*/ 0 60000 65536"/>
                      <a:gd name="T136" fmla="*/ 0 60000 65536"/>
                      <a:gd name="T137" fmla="*/ 0 60000 65536"/>
                      <a:gd name="T138" fmla="*/ 0 60000 65536"/>
                      <a:gd name="T139" fmla="*/ 0 60000 65536"/>
                      <a:gd name="T140" fmla="*/ 0 60000 65536"/>
                      <a:gd name="T141" fmla="*/ 0 w 713"/>
                      <a:gd name="T142" fmla="*/ 0 h 762"/>
                      <a:gd name="T143" fmla="*/ 713 w 713"/>
                      <a:gd name="T144" fmla="*/ 762 h 762"/>
                    </a:gdLst>
                    <a:ahLst/>
                    <a:cxnLst>
                      <a:cxn ang="T94">
                        <a:pos x="T0" y="T1"/>
                      </a:cxn>
                      <a:cxn ang="T95">
                        <a:pos x="T2" y="T3"/>
                      </a:cxn>
                      <a:cxn ang="T96">
                        <a:pos x="T4" y="T5"/>
                      </a:cxn>
                      <a:cxn ang="T97">
                        <a:pos x="T6" y="T7"/>
                      </a:cxn>
                      <a:cxn ang="T98">
                        <a:pos x="T8" y="T9"/>
                      </a:cxn>
                      <a:cxn ang="T99">
                        <a:pos x="T10" y="T11"/>
                      </a:cxn>
                      <a:cxn ang="T100">
                        <a:pos x="T12" y="T13"/>
                      </a:cxn>
                      <a:cxn ang="T101">
                        <a:pos x="T14" y="T15"/>
                      </a:cxn>
                      <a:cxn ang="T102">
                        <a:pos x="T16" y="T17"/>
                      </a:cxn>
                      <a:cxn ang="T103">
                        <a:pos x="T18" y="T19"/>
                      </a:cxn>
                      <a:cxn ang="T104">
                        <a:pos x="T20" y="T21"/>
                      </a:cxn>
                      <a:cxn ang="T105">
                        <a:pos x="T22" y="T23"/>
                      </a:cxn>
                      <a:cxn ang="T106">
                        <a:pos x="T24" y="T25"/>
                      </a:cxn>
                      <a:cxn ang="T107">
                        <a:pos x="T26" y="T27"/>
                      </a:cxn>
                      <a:cxn ang="T108">
                        <a:pos x="T28" y="T29"/>
                      </a:cxn>
                      <a:cxn ang="T109">
                        <a:pos x="T30" y="T31"/>
                      </a:cxn>
                      <a:cxn ang="T110">
                        <a:pos x="T32" y="T33"/>
                      </a:cxn>
                      <a:cxn ang="T111">
                        <a:pos x="T34" y="T35"/>
                      </a:cxn>
                      <a:cxn ang="T112">
                        <a:pos x="T36" y="T37"/>
                      </a:cxn>
                      <a:cxn ang="T113">
                        <a:pos x="T38" y="T39"/>
                      </a:cxn>
                      <a:cxn ang="T114">
                        <a:pos x="T40" y="T41"/>
                      </a:cxn>
                      <a:cxn ang="T115">
                        <a:pos x="T42" y="T43"/>
                      </a:cxn>
                      <a:cxn ang="T116">
                        <a:pos x="T44" y="T45"/>
                      </a:cxn>
                      <a:cxn ang="T117">
                        <a:pos x="T46" y="T47"/>
                      </a:cxn>
                      <a:cxn ang="T118">
                        <a:pos x="T48" y="T49"/>
                      </a:cxn>
                      <a:cxn ang="T119">
                        <a:pos x="T50" y="T51"/>
                      </a:cxn>
                      <a:cxn ang="T120">
                        <a:pos x="T52" y="T53"/>
                      </a:cxn>
                      <a:cxn ang="T121">
                        <a:pos x="T54" y="T55"/>
                      </a:cxn>
                      <a:cxn ang="T122">
                        <a:pos x="T56" y="T57"/>
                      </a:cxn>
                      <a:cxn ang="T123">
                        <a:pos x="T58" y="T59"/>
                      </a:cxn>
                      <a:cxn ang="T124">
                        <a:pos x="T60" y="T61"/>
                      </a:cxn>
                      <a:cxn ang="T125">
                        <a:pos x="T62" y="T63"/>
                      </a:cxn>
                      <a:cxn ang="T126">
                        <a:pos x="T64" y="T65"/>
                      </a:cxn>
                      <a:cxn ang="T127">
                        <a:pos x="T66" y="T67"/>
                      </a:cxn>
                      <a:cxn ang="T128">
                        <a:pos x="T68" y="T69"/>
                      </a:cxn>
                      <a:cxn ang="T129">
                        <a:pos x="T70" y="T71"/>
                      </a:cxn>
                      <a:cxn ang="T130">
                        <a:pos x="T72" y="T73"/>
                      </a:cxn>
                      <a:cxn ang="T131">
                        <a:pos x="T74" y="T75"/>
                      </a:cxn>
                      <a:cxn ang="T132">
                        <a:pos x="T76" y="T77"/>
                      </a:cxn>
                      <a:cxn ang="T133">
                        <a:pos x="T78" y="T79"/>
                      </a:cxn>
                      <a:cxn ang="T134">
                        <a:pos x="T80" y="T81"/>
                      </a:cxn>
                      <a:cxn ang="T135">
                        <a:pos x="T82" y="T83"/>
                      </a:cxn>
                      <a:cxn ang="T136">
                        <a:pos x="T84" y="T85"/>
                      </a:cxn>
                      <a:cxn ang="T137">
                        <a:pos x="T86" y="T87"/>
                      </a:cxn>
                      <a:cxn ang="T138">
                        <a:pos x="T88" y="T89"/>
                      </a:cxn>
                      <a:cxn ang="T139">
                        <a:pos x="T90" y="T91"/>
                      </a:cxn>
                      <a:cxn ang="T140">
                        <a:pos x="T92" y="T93"/>
                      </a:cxn>
                    </a:cxnLst>
                    <a:rect l="T141" t="T142" r="T143" b="T144"/>
                    <a:pathLst>
                      <a:path w="713" h="762">
                        <a:moveTo>
                          <a:pt x="0" y="64"/>
                        </a:moveTo>
                        <a:lnTo>
                          <a:pt x="22" y="16"/>
                        </a:lnTo>
                        <a:lnTo>
                          <a:pt x="69" y="0"/>
                        </a:lnTo>
                        <a:lnTo>
                          <a:pt x="134" y="7"/>
                        </a:lnTo>
                        <a:lnTo>
                          <a:pt x="150" y="52"/>
                        </a:lnTo>
                        <a:lnTo>
                          <a:pt x="125" y="227"/>
                        </a:lnTo>
                        <a:lnTo>
                          <a:pt x="122" y="360"/>
                        </a:lnTo>
                        <a:lnTo>
                          <a:pt x="116" y="435"/>
                        </a:lnTo>
                        <a:lnTo>
                          <a:pt x="116" y="450"/>
                        </a:lnTo>
                        <a:lnTo>
                          <a:pt x="131" y="524"/>
                        </a:lnTo>
                        <a:lnTo>
                          <a:pt x="172" y="536"/>
                        </a:lnTo>
                        <a:lnTo>
                          <a:pt x="225" y="524"/>
                        </a:lnTo>
                        <a:lnTo>
                          <a:pt x="303" y="481"/>
                        </a:lnTo>
                        <a:lnTo>
                          <a:pt x="387" y="460"/>
                        </a:lnTo>
                        <a:lnTo>
                          <a:pt x="482" y="444"/>
                        </a:lnTo>
                        <a:lnTo>
                          <a:pt x="585" y="432"/>
                        </a:lnTo>
                        <a:lnTo>
                          <a:pt x="660" y="432"/>
                        </a:lnTo>
                        <a:lnTo>
                          <a:pt x="694" y="441"/>
                        </a:lnTo>
                        <a:lnTo>
                          <a:pt x="713" y="463"/>
                        </a:lnTo>
                        <a:lnTo>
                          <a:pt x="704" y="496"/>
                        </a:lnTo>
                        <a:lnTo>
                          <a:pt x="657" y="524"/>
                        </a:lnTo>
                        <a:lnTo>
                          <a:pt x="613" y="563"/>
                        </a:lnTo>
                        <a:lnTo>
                          <a:pt x="572" y="618"/>
                        </a:lnTo>
                        <a:lnTo>
                          <a:pt x="547" y="663"/>
                        </a:lnTo>
                        <a:lnTo>
                          <a:pt x="526" y="708"/>
                        </a:lnTo>
                        <a:lnTo>
                          <a:pt x="510" y="762"/>
                        </a:lnTo>
                        <a:lnTo>
                          <a:pt x="488" y="762"/>
                        </a:lnTo>
                        <a:lnTo>
                          <a:pt x="469" y="741"/>
                        </a:lnTo>
                        <a:lnTo>
                          <a:pt x="462" y="681"/>
                        </a:lnTo>
                        <a:lnTo>
                          <a:pt x="507" y="627"/>
                        </a:lnTo>
                        <a:lnTo>
                          <a:pt x="566" y="563"/>
                        </a:lnTo>
                        <a:lnTo>
                          <a:pt x="622" y="515"/>
                        </a:lnTo>
                        <a:lnTo>
                          <a:pt x="647" y="499"/>
                        </a:lnTo>
                        <a:lnTo>
                          <a:pt x="657" y="478"/>
                        </a:lnTo>
                        <a:lnTo>
                          <a:pt x="632" y="463"/>
                        </a:lnTo>
                        <a:lnTo>
                          <a:pt x="547" y="463"/>
                        </a:lnTo>
                        <a:lnTo>
                          <a:pt x="440" y="481"/>
                        </a:lnTo>
                        <a:lnTo>
                          <a:pt x="356" y="509"/>
                        </a:lnTo>
                        <a:lnTo>
                          <a:pt x="265" y="560"/>
                        </a:lnTo>
                        <a:lnTo>
                          <a:pt x="187" y="596"/>
                        </a:lnTo>
                        <a:lnTo>
                          <a:pt x="103" y="599"/>
                        </a:lnTo>
                        <a:lnTo>
                          <a:pt x="69" y="587"/>
                        </a:lnTo>
                        <a:lnTo>
                          <a:pt x="50" y="542"/>
                        </a:lnTo>
                        <a:lnTo>
                          <a:pt x="37" y="478"/>
                        </a:lnTo>
                        <a:lnTo>
                          <a:pt x="31" y="360"/>
                        </a:lnTo>
                        <a:lnTo>
                          <a:pt x="19" y="151"/>
                        </a:lnTo>
                        <a:lnTo>
                          <a:pt x="0" y="64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  <p:grpSp>
              <p:nvGrpSpPr>
                <p:cNvPr id="41" name="Group 29"/>
                <p:cNvGrpSpPr>
                  <a:grpSpLocks/>
                </p:cNvGrpSpPr>
                <p:nvPr/>
              </p:nvGrpSpPr>
              <p:grpSpPr bwMode="auto">
                <a:xfrm>
                  <a:off x="4864" y="3099"/>
                  <a:ext cx="432" cy="877"/>
                  <a:chOff x="4864" y="3099"/>
                  <a:chExt cx="432" cy="877"/>
                </a:xfrm>
              </p:grpSpPr>
              <p:sp>
                <p:nvSpPr>
                  <p:cNvPr id="42" name="Freeform 30"/>
                  <p:cNvSpPr>
                    <a:spLocks/>
                  </p:cNvSpPr>
                  <p:nvPr/>
                </p:nvSpPr>
                <p:spPr bwMode="auto">
                  <a:xfrm>
                    <a:off x="4956" y="3588"/>
                    <a:ext cx="340" cy="109"/>
                  </a:xfrm>
                  <a:custGeom>
                    <a:avLst/>
                    <a:gdLst>
                      <a:gd name="T0" fmla="*/ 340 w 340"/>
                      <a:gd name="T1" fmla="*/ 109 h 109"/>
                      <a:gd name="T2" fmla="*/ 165 w 340"/>
                      <a:gd name="T3" fmla="*/ 30 h 109"/>
                      <a:gd name="T4" fmla="*/ 48 w 340"/>
                      <a:gd name="T5" fmla="*/ 0 h 109"/>
                      <a:gd name="T6" fmla="*/ 10 w 340"/>
                      <a:gd name="T7" fmla="*/ 0 h 109"/>
                      <a:gd name="T8" fmla="*/ 0 w 340"/>
                      <a:gd name="T9" fmla="*/ 27 h 109"/>
                      <a:gd name="T10" fmla="*/ 22 w 340"/>
                      <a:gd name="T11" fmla="*/ 48 h 109"/>
                      <a:gd name="T12" fmla="*/ 70 w 340"/>
                      <a:gd name="T13" fmla="*/ 54 h 109"/>
                      <a:gd name="T14" fmla="*/ 184 w 340"/>
                      <a:gd name="T15" fmla="*/ 75 h 109"/>
                      <a:gd name="T16" fmla="*/ 340 w 340"/>
                      <a:gd name="T17" fmla="*/ 109 h 109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340"/>
                      <a:gd name="T28" fmla="*/ 0 h 109"/>
                      <a:gd name="T29" fmla="*/ 340 w 340"/>
                      <a:gd name="T30" fmla="*/ 109 h 109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340" h="109">
                        <a:moveTo>
                          <a:pt x="340" y="109"/>
                        </a:moveTo>
                        <a:lnTo>
                          <a:pt x="165" y="30"/>
                        </a:lnTo>
                        <a:lnTo>
                          <a:pt x="48" y="0"/>
                        </a:lnTo>
                        <a:lnTo>
                          <a:pt x="10" y="0"/>
                        </a:lnTo>
                        <a:lnTo>
                          <a:pt x="0" y="27"/>
                        </a:lnTo>
                        <a:lnTo>
                          <a:pt x="22" y="48"/>
                        </a:lnTo>
                        <a:lnTo>
                          <a:pt x="70" y="54"/>
                        </a:lnTo>
                        <a:lnTo>
                          <a:pt x="184" y="75"/>
                        </a:lnTo>
                        <a:lnTo>
                          <a:pt x="340" y="109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3" name="Freeform 31"/>
                  <p:cNvSpPr>
                    <a:spLocks/>
                  </p:cNvSpPr>
                  <p:nvPr/>
                </p:nvSpPr>
                <p:spPr bwMode="auto">
                  <a:xfrm>
                    <a:off x="4864" y="3685"/>
                    <a:ext cx="97" cy="291"/>
                  </a:xfrm>
                  <a:custGeom>
                    <a:avLst/>
                    <a:gdLst>
                      <a:gd name="T0" fmla="*/ 97 w 97"/>
                      <a:gd name="T1" fmla="*/ 291 h 291"/>
                      <a:gd name="T2" fmla="*/ 94 w 97"/>
                      <a:gd name="T3" fmla="*/ 148 h 291"/>
                      <a:gd name="T4" fmla="*/ 69 w 97"/>
                      <a:gd name="T5" fmla="*/ 39 h 291"/>
                      <a:gd name="T6" fmla="*/ 41 w 97"/>
                      <a:gd name="T7" fmla="*/ 0 h 291"/>
                      <a:gd name="T8" fmla="*/ 19 w 97"/>
                      <a:gd name="T9" fmla="*/ 0 h 291"/>
                      <a:gd name="T10" fmla="*/ 0 w 97"/>
                      <a:gd name="T11" fmla="*/ 12 h 291"/>
                      <a:gd name="T12" fmla="*/ 0 w 97"/>
                      <a:gd name="T13" fmla="*/ 54 h 291"/>
                      <a:gd name="T14" fmla="*/ 47 w 97"/>
                      <a:gd name="T15" fmla="*/ 184 h 291"/>
                      <a:gd name="T16" fmla="*/ 97 w 97"/>
                      <a:gd name="T17" fmla="*/ 291 h 291"/>
                      <a:gd name="T18" fmla="*/ 0 60000 65536"/>
                      <a:gd name="T19" fmla="*/ 0 60000 65536"/>
                      <a:gd name="T20" fmla="*/ 0 60000 65536"/>
                      <a:gd name="T21" fmla="*/ 0 60000 65536"/>
                      <a:gd name="T22" fmla="*/ 0 60000 65536"/>
                      <a:gd name="T23" fmla="*/ 0 60000 65536"/>
                      <a:gd name="T24" fmla="*/ 0 60000 65536"/>
                      <a:gd name="T25" fmla="*/ 0 60000 65536"/>
                      <a:gd name="T26" fmla="*/ 0 60000 65536"/>
                      <a:gd name="T27" fmla="*/ 0 w 97"/>
                      <a:gd name="T28" fmla="*/ 0 h 291"/>
                      <a:gd name="T29" fmla="*/ 97 w 97"/>
                      <a:gd name="T30" fmla="*/ 291 h 291"/>
                    </a:gdLst>
                    <a:ahLst/>
                    <a:cxnLst>
                      <a:cxn ang="T18">
                        <a:pos x="T0" y="T1"/>
                      </a:cxn>
                      <a:cxn ang="T19">
                        <a:pos x="T2" y="T3"/>
                      </a:cxn>
                      <a:cxn ang="T20">
                        <a:pos x="T4" y="T5"/>
                      </a:cxn>
                      <a:cxn ang="T21">
                        <a:pos x="T6" y="T7"/>
                      </a:cxn>
                      <a:cxn ang="T22">
                        <a:pos x="T8" y="T9"/>
                      </a:cxn>
                      <a:cxn ang="T23">
                        <a:pos x="T10" y="T11"/>
                      </a:cxn>
                      <a:cxn ang="T24">
                        <a:pos x="T12" y="T13"/>
                      </a:cxn>
                      <a:cxn ang="T25">
                        <a:pos x="T14" y="T15"/>
                      </a:cxn>
                      <a:cxn ang="T26">
                        <a:pos x="T16" y="T17"/>
                      </a:cxn>
                    </a:cxnLst>
                    <a:rect l="T27" t="T28" r="T29" b="T30"/>
                    <a:pathLst>
                      <a:path w="97" h="291">
                        <a:moveTo>
                          <a:pt x="97" y="291"/>
                        </a:moveTo>
                        <a:lnTo>
                          <a:pt x="94" y="148"/>
                        </a:lnTo>
                        <a:lnTo>
                          <a:pt x="69" y="39"/>
                        </a:lnTo>
                        <a:lnTo>
                          <a:pt x="41" y="0"/>
                        </a:lnTo>
                        <a:lnTo>
                          <a:pt x="19" y="0"/>
                        </a:lnTo>
                        <a:lnTo>
                          <a:pt x="0" y="12"/>
                        </a:lnTo>
                        <a:lnTo>
                          <a:pt x="0" y="54"/>
                        </a:lnTo>
                        <a:lnTo>
                          <a:pt x="47" y="184"/>
                        </a:lnTo>
                        <a:lnTo>
                          <a:pt x="97" y="291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44" name="Freeform 32"/>
                  <p:cNvSpPr>
                    <a:spLocks/>
                  </p:cNvSpPr>
                  <p:nvPr/>
                </p:nvSpPr>
                <p:spPr bwMode="auto">
                  <a:xfrm>
                    <a:off x="5004" y="3099"/>
                    <a:ext cx="214" cy="111"/>
                  </a:xfrm>
                  <a:custGeom>
                    <a:avLst/>
                    <a:gdLst>
                      <a:gd name="T0" fmla="*/ 0 w 214"/>
                      <a:gd name="T1" fmla="*/ 72 h 111"/>
                      <a:gd name="T2" fmla="*/ 42 w 214"/>
                      <a:gd name="T3" fmla="*/ 30 h 111"/>
                      <a:gd name="T4" fmla="*/ 100 w 214"/>
                      <a:gd name="T5" fmla="*/ 3 h 111"/>
                      <a:gd name="T6" fmla="*/ 166 w 214"/>
                      <a:gd name="T7" fmla="*/ 0 h 111"/>
                      <a:gd name="T8" fmla="*/ 214 w 214"/>
                      <a:gd name="T9" fmla="*/ 9 h 111"/>
                      <a:gd name="T10" fmla="*/ 138 w 214"/>
                      <a:gd name="T11" fmla="*/ 18 h 111"/>
                      <a:gd name="T12" fmla="*/ 109 w 214"/>
                      <a:gd name="T13" fmla="*/ 36 h 111"/>
                      <a:gd name="T14" fmla="*/ 81 w 214"/>
                      <a:gd name="T15" fmla="*/ 63 h 111"/>
                      <a:gd name="T16" fmla="*/ 68 w 214"/>
                      <a:gd name="T17" fmla="*/ 93 h 111"/>
                      <a:gd name="T18" fmla="*/ 42 w 214"/>
                      <a:gd name="T19" fmla="*/ 111 h 111"/>
                      <a:gd name="T20" fmla="*/ 10 w 214"/>
                      <a:gd name="T21" fmla="*/ 108 h 111"/>
                      <a:gd name="T22" fmla="*/ 0 w 214"/>
                      <a:gd name="T23" fmla="*/ 72 h 111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14"/>
                      <a:gd name="T37" fmla="*/ 0 h 111"/>
                      <a:gd name="T38" fmla="*/ 214 w 214"/>
                      <a:gd name="T39" fmla="*/ 111 h 111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14" h="111">
                        <a:moveTo>
                          <a:pt x="0" y="72"/>
                        </a:moveTo>
                        <a:lnTo>
                          <a:pt x="42" y="30"/>
                        </a:lnTo>
                        <a:lnTo>
                          <a:pt x="100" y="3"/>
                        </a:lnTo>
                        <a:lnTo>
                          <a:pt x="166" y="0"/>
                        </a:lnTo>
                        <a:lnTo>
                          <a:pt x="214" y="9"/>
                        </a:lnTo>
                        <a:lnTo>
                          <a:pt x="138" y="18"/>
                        </a:lnTo>
                        <a:lnTo>
                          <a:pt x="109" y="36"/>
                        </a:lnTo>
                        <a:lnTo>
                          <a:pt x="81" y="63"/>
                        </a:lnTo>
                        <a:lnTo>
                          <a:pt x="68" y="93"/>
                        </a:lnTo>
                        <a:lnTo>
                          <a:pt x="42" y="111"/>
                        </a:lnTo>
                        <a:lnTo>
                          <a:pt x="10" y="108"/>
                        </a:lnTo>
                        <a:lnTo>
                          <a:pt x="0" y="72"/>
                        </a:lnTo>
                        <a:close/>
                      </a:path>
                    </a:pathLst>
                  </a:custGeom>
                  <a:solidFill>
                    <a:schemeClr val="tx2"/>
                  </a:solidFill>
                  <a:ln>
                    <a:noFill/>
                  </a:ln>
                  <a:extLs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round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/>
                  <a:p>
                    <a:endParaRPr lang="en-US"/>
                  </a:p>
                </p:txBody>
              </p:sp>
            </p:grpSp>
          </p:grpSp>
        </p:grpSp>
        <p:sp>
          <p:nvSpPr>
            <p:cNvPr id="76" name="Text Box 19">
              <a:extLst>
                <a:ext uri="{FF2B5EF4-FFF2-40B4-BE49-F238E27FC236}">
                  <a16:creationId xmlns:a16="http://schemas.microsoft.com/office/drawing/2014/main" id="{BFA4856E-CCC0-4033-859C-0F4C6BD4D2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5800" y="2290227"/>
              <a:ext cx="3692165" cy="113877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buNone/>
              </a:pPr>
              <a:r>
                <a:rPr lang="en-US" altLang="en-US" sz="2000" i="0" dirty="0"/>
                <a:t>Loop Inv:</a:t>
              </a:r>
            </a:p>
            <a:p>
              <a:pPr marL="342900" indent="-342900"/>
              <a:r>
                <a:rPr lang="en-US" altLang="en-US" sz="2000" i="0" dirty="0" err="1">
                  <a:solidFill>
                    <a:srgbClr val="33CC33"/>
                  </a:solidFill>
                </a:rPr>
                <a:t>i</a:t>
              </a:r>
              <a:r>
                <a:rPr lang="en-US" altLang="en-US" sz="2000" i="0" dirty="0"/>
                <a:t> &amp; </a:t>
              </a:r>
              <a:r>
                <a:rPr lang="en-US" altLang="en-US" sz="2000" i="0" dirty="0">
                  <a:solidFill>
                    <a:srgbClr val="33CC33"/>
                  </a:solidFill>
                </a:rPr>
                <a:t>j</a:t>
              </a:r>
              <a:r>
                <a:rPr lang="en-US" altLang="en-US" sz="2000" i="0" dirty="0"/>
                <a:t> index next item in </a:t>
              </a:r>
              <a:r>
                <a:rPr lang="en-US" altLang="en-US" sz="2000" i="0" dirty="0">
                  <a:solidFill>
                    <a:srgbClr val="33CC33"/>
                  </a:solidFill>
                </a:rPr>
                <a:t>L</a:t>
              </a:r>
              <a:r>
                <a:rPr lang="en-US" altLang="en-US" sz="2000" i="0" dirty="0"/>
                <a:t> &amp; </a:t>
              </a:r>
              <a:r>
                <a:rPr lang="en-US" altLang="en-US" sz="2000" i="0" dirty="0">
                  <a:solidFill>
                    <a:srgbClr val="33CC33"/>
                  </a:solidFill>
                </a:rPr>
                <a:t>R</a:t>
              </a:r>
            </a:p>
            <a:p>
              <a:pPr marL="342900" indent="-342900"/>
              <a:r>
                <a:rPr lang="en-US" altLang="en-US" sz="2000" i="0" dirty="0">
                  <a:solidFill>
                    <a:srgbClr val="33CC33"/>
                  </a:solidFill>
                </a:rPr>
                <a:t>k</a:t>
              </a:r>
              <a:r>
                <a:rPr lang="en-US" altLang="en-US" sz="2000" i="0" dirty="0"/>
                <a:t> indexes next location in </a:t>
              </a:r>
              <a:r>
                <a:rPr lang="en-US" altLang="en-US" sz="2000" i="0" dirty="0">
                  <a:solidFill>
                    <a:schemeClr val="tx2"/>
                  </a:solidFill>
                </a:rPr>
                <a:t>arr</a:t>
              </a:r>
              <a:r>
                <a:rPr lang="en-US" altLang="en-US" sz="2000" i="0" dirty="0"/>
                <a:t>.</a:t>
              </a:r>
            </a:p>
          </p:txBody>
        </p:sp>
      </p:grpSp>
      <p:grpSp>
        <p:nvGrpSpPr>
          <p:cNvPr id="77" name="Group 76">
            <a:extLst>
              <a:ext uri="{FF2B5EF4-FFF2-40B4-BE49-F238E27FC236}">
                <a16:creationId xmlns:a16="http://schemas.microsoft.com/office/drawing/2014/main" id="{EEAE1AD6-962F-4309-9161-BEC2D871C83B}"/>
              </a:ext>
            </a:extLst>
          </p:cNvPr>
          <p:cNvGrpSpPr/>
          <p:nvPr/>
        </p:nvGrpSpPr>
        <p:grpSpPr>
          <a:xfrm>
            <a:off x="830939" y="4019490"/>
            <a:ext cx="4233701" cy="1404886"/>
            <a:chOff x="830939" y="4019490"/>
            <a:chExt cx="4233701" cy="1404886"/>
          </a:xfrm>
        </p:grpSpPr>
        <p:sp>
          <p:nvSpPr>
            <p:cNvPr id="78" name="Text Box 19">
              <a:extLst>
                <a:ext uri="{FF2B5EF4-FFF2-40B4-BE49-F238E27FC236}">
                  <a16:creationId xmlns:a16="http://schemas.microsoft.com/office/drawing/2014/main" id="{CE64C2DC-3085-40AF-B345-3830EA70BD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87852" y="4559978"/>
              <a:ext cx="67678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chemeClr val="tx2"/>
                  </a:solidFill>
                </a:rPr>
                <a:t>arr</a:t>
              </a:r>
              <a:r>
                <a:rPr lang="en-US" altLang="en-US" sz="2000" i="0" dirty="0">
                  <a:solidFill>
                    <a:schemeClr val="tx2"/>
                  </a:solidFill>
                </a:rPr>
                <a:t> =</a:t>
              </a:r>
              <a:endParaRPr lang="en-CA" altLang="en-US" sz="2000" i="0" dirty="0">
                <a:solidFill>
                  <a:schemeClr val="tx2"/>
                </a:solidFill>
              </a:endParaRPr>
            </a:p>
          </p:txBody>
        </p:sp>
        <p:sp>
          <p:nvSpPr>
            <p:cNvPr id="85" name="Text Box 19">
              <a:extLst>
                <a:ext uri="{FF2B5EF4-FFF2-40B4-BE49-F238E27FC236}">
                  <a16:creationId xmlns:a16="http://schemas.microsoft.com/office/drawing/2014/main" id="{3E397B15-DCB1-436E-9CB5-952EF8C3D0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0939" y="4019490"/>
              <a:ext cx="540661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L =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86" name="Text Box 19">
              <a:extLst>
                <a:ext uri="{FF2B5EF4-FFF2-40B4-BE49-F238E27FC236}">
                  <a16:creationId xmlns:a16="http://schemas.microsoft.com/office/drawing/2014/main" id="{D7E03CDE-82FA-4C05-B8C0-8DFEEDB952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31112" y="5024266"/>
              <a:ext cx="56457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R =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60B03114-71BE-42D2-98F7-8E53BDC6EC15}"/>
              </a:ext>
            </a:extLst>
          </p:cNvPr>
          <p:cNvGrpSpPr/>
          <p:nvPr/>
        </p:nvGrpSpPr>
        <p:grpSpPr>
          <a:xfrm>
            <a:off x="2832100" y="3581400"/>
            <a:ext cx="5558006" cy="2305110"/>
            <a:chOff x="2832100" y="3581400"/>
            <a:chExt cx="5558006" cy="2305110"/>
          </a:xfrm>
        </p:grpSpPr>
        <p:sp>
          <p:nvSpPr>
            <p:cNvPr id="54" name="Text Box 19">
              <a:extLst>
                <a:ext uri="{FF2B5EF4-FFF2-40B4-BE49-F238E27FC236}">
                  <a16:creationId xmlns:a16="http://schemas.microsoft.com/office/drawing/2014/main" id="{362E8BE3-69C8-461D-82BC-1EE8BEC483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5496" y="3581400"/>
              <a:ext cx="25519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 err="1">
                  <a:solidFill>
                    <a:srgbClr val="33CC33"/>
                  </a:solidFill>
                </a:rPr>
                <a:t>i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56" name="Text Box 19">
              <a:extLst>
                <a:ext uri="{FF2B5EF4-FFF2-40B4-BE49-F238E27FC236}">
                  <a16:creationId xmlns:a16="http://schemas.microsoft.com/office/drawing/2014/main" id="{53E1CFA4-7E9B-4933-93FE-0D79E90B4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77200" y="4114800"/>
              <a:ext cx="312906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k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  <p:sp>
          <p:nvSpPr>
            <p:cNvPr id="95" name="Text Box 19">
              <a:extLst>
                <a:ext uri="{FF2B5EF4-FFF2-40B4-BE49-F238E27FC236}">
                  <a16:creationId xmlns:a16="http://schemas.microsoft.com/office/drawing/2014/main" id="{191B8192-0C4A-4AC2-A411-6B44DFCE93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832100" y="5486400"/>
              <a:ext cx="25519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solidFill>
                    <a:srgbClr val="33CC33"/>
                  </a:solidFill>
                </a:rPr>
                <a:t>j</a:t>
              </a:r>
              <a:endParaRPr lang="en-CA" altLang="en-US" sz="2000" i="0" dirty="0">
                <a:solidFill>
                  <a:srgbClr val="33CC33"/>
                </a:solidFill>
              </a:endParaRPr>
            </a:p>
          </p:txBody>
        </p:sp>
      </p:grpSp>
      <p:sp>
        <p:nvSpPr>
          <p:cNvPr id="96" name="Rectangle 95">
            <a:extLst>
              <a:ext uri="{FF2B5EF4-FFF2-40B4-BE49-F238E27FC236}">
                <a16:creationId xmlns:a16="http://schemas.microsoft.com/office/drawing/2014/main" id="{16B5ADB2-0B20-482A-A0D5-B5FE76E182A4}"/>
              </a:ext>
            </a:extLst>
          </p:cNvPr>
          <p:cNvSpPr/>
          <p:nvPr/>
        </p:nvSpPr>
        <p:spPr>
          <a:xfrm>
            <a:off x="5486400" y="685800"/>
            <a:ext cx="3568700" cy="286232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/* Merge the temp arrays */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int 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 = n1-1, j = n2-1; k </a:t>
            </a:r>
            <a:r>
              <a:rPr lang="en-US" sz="2000" i="0">
                <a:solidFill>
                  <a:schemeClr val="bg2"/>
                </a:solidFill>
              </a:rPr>
              <a:t>= b; </a:t>
            </a:r>
            <a:endParaRPr lang="en-US" sz="2000" i="0" dirty="0">
              <a:solidFill>
                <a:schemeClr val="bg2"/>
              </a:solidFill>
            </a:endParaRP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while (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&gt;=0 &amp;&amp; j&gt;=0)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{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if (L[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 &gt;= R[j])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			  { 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[k] = L[</a:t>
            </a:r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];              }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			else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			  {  </a:t>
            </a:r>
            <a:r>
              <a:rPr lang="en-US" sz="2000" i="0" dirty="0" err="1">
                <a:solidFill>
                  <a:schemeClr val="bg2"/>
                </a:solidFill>
              </a:rPr>
              <a:t>arr</a:t>
            </a:r>
            <a:r>
              <a:rPr lang="en-US" sz="2000" i="0" dirty="0">
                <a:solidFill>
                  <a:schemeClr val="bg2"/>
                </a:solidFill>
              </a:rPr>
              <a:t>[k] = R[j];              } </a:t>
            </a:r>
          </a:p>
          <a:p>
            <a:pPr>
              <a:tabLst>
                <a:tab pos="91440" algn="l"/>
                <a:tab pos="182880" algn="l"/>
                <a:tab pos="356616" algn="l"/>
              </a:tabLst>
            </a:pPr>
            <a:r>
              <a:rPr lang="en-US" sz="2000" i="0" dirty="0">
                <a:solidFill>
                  <a:schemeClr val="bg2"/>
                </a:solidFill>
              </a:rPr>
              <a:t>   } </a:t>
            </a:r>
          </a:p>
        </p:txBody>
      </p:sp>
      <p:sp>
        <p:nvSpPr>
          <p:cNvPr id="97" name="Rectangle 96">
            <a:extLst>
              <a:ext uri="{FF2B5EF4-FFF2-40B4-BE49-F238E27FC236}">
                <a16:creationId xmlns:a16="http://schemas.microsoft.com/office/drawing/2014/main" id="{E599EBFD-E2A8-47EF-91D6-9CE4D84ECF34}"/>
              </a:ext>
            </a:extLst>
          </p:cNvPr>
          <p:cNvSpPr/>
          <p:nvPr/>
        </p:nvSpPr>
        <p:spPr>
          <a:xfrm>
            <a:off x="7590188" y="2206170"/>
            <a:ext cx="105670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0" dirty="0" err="1">
                <a:solidFill>
                  <a:schemeClr val="bg2"/>
                </a:solidFill>
              </a:rPr>
              <a:t>i</a:t>
            </a:r>
            <a:r>
              <a:rPr lang="en-US" sz="2000" i="0" dirty="0">
                <a:solidFill>
                  <a:schemeClr val="bg2"/>
                </a:solidFill>
              </a:rPr>
              <a:t>--; k--;  </a:t>
            </a:r>
            <a:endParaRPr lang="en-US" sz="2000" dirty="0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C1CAC37B-6CFB-4C18-AC32-054CBF1A5DAB}"/>
              </a:ext>
            </a:extLst>
          </p:cNvPr>
          <p:cNvSpPr/>
          <p:nvPr/>
        </p:nvSpPr>
        <p:spPr>
          <a:xfrm>
            <a:off x="7590972" y="2819400"/>
            <a:ext cx="1056700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000" i="0" dirty="0">
                <a:solidFill>
                  <a:schemeClr val="bg2"/>
                </a:solidFill>
              </a:rPr>
              <a:t>j--; k--;  </a:t>
            </a:r>
            <a:endParaRPr lang="en-US" sz="2000" dirty="0"/>
          </a:p>
        </p:txBody>
      </p:sp>
      <p:grpSp>
        <p:nvGrpSpPr>
          <p:cNvPr id="100" name="Group 189">
            <a:extLst>
              <a:ext uri="{FF2B5EF4-FFF2-40B4-BE49-F238E27FC236}">
                <a16:creationId xmlns:a16="http://schemas.microsoft.com/office/drawing/2014/main" id="{5DCE351C-D2BD-4150-A959-1EEC5968FC37}"/>
              </a:ext>
            </a:extLst>
          </p:cNvPr>
          <p:cNvGrpSpPr>
            <a:grpSpLocks/>
          </p:cNvGrpSpPr>
          <p:nvPr/>
        </p:nvGrpSpPr>
        <p:grpSpPr bwMode="auto">
          <a:xfrm>
            <a:off x="2541129" y="1676400"/>
            <a:ext cx="1017886" cy="795278"/>
            <a:chOff x="239" y="819"/>
            <a:chExt cx="643" cy="592"/>
          </a:xfrm>
        </p:grpSpPr>
        <p:grpSp>
          <p:nvGrpSpPr>
            <p:cNvPr id="101" name="Group 194">
              <a:extLst>
                <a:ext uri="{FF2B5EF4-FFF2-40B4-BE49-F238E27FC236}">
                  <a16:creationId xmlns:a16="http://schemas.microsoft.com/office/drawing/2014/main" id="{D82B3D5B-B1B2-423B-85A0-931BC52F9E0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39" y="819"/>
              <a:ext cx="643" cy="325"/>
              <a:chOff x="3092" y="2606"/>
              <a:chExt cx="791" cy="399"/>
            </a:xfrm>
          </p:grpSpPr>
          <p:sp>
            <p:nvSpPr>
              <p:cNvPr id="109" name="Freeform 202" descr="Green marble">
                <a:extLst>
                  <a:ext uri="{FF2B5EF4-FFF2-40B4-BE49-F238E27FC236}">
                    <a16:creationId xmlns:a16="http://schemas.microsoft.com/office/drawing/2014/main" id="{A14D22C8-59A8-4B43-B81E-058CD83CBD9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2360341">
                <a:off x="3403" y="2606"/>
                <a:ext cx="480" cy="380"/>
              </a:xfrm>
              <a:custGeom>
                <a:avLst/>
                <a:gdLst>
                  <a:gd name="T0" fmla="*/ 0 w 2280"/>
                  <a:gd name="T1" fmla="*/ 0 h 1785"/>
                  <a:gd name="T2" fmla="*/ 0 w 2280"/>
                  <a:gd name="T3" fmla="*/ 0 h 1785"/>
                  <a:gd name="T4" fmla="*/ 0 w 2280"/>
                  <a:gd name="T5" fmla="*/ 0 h 1785"/>
                  <a:gd name="T6" fmla="*/ 0 w 2280"/>
                  <a:gd name="T7" fmla="*/ 0 h 1785"/>
                  <a:gd name="T8" fmla="*/ 0 w 2280"/>
                  <a:gd name="T9" fmla="*/ 0 h 1785"/>
                  <a:gd name="T10" fmla="*/ 0 w 2280"/>
                  <a:gd name="T11" fmla="*/ 0 h 1785"/>
                  <a:gd name="T12" fmla="*/ 0 w 2280"/>
                  <a:gd name="T13" fmla="*/ 0 h 1785"/>
                  <a:gd name="T14" fmla="*/ 0 w 2280"/>
                  <a:gd name="T15" fmla="*/ 0 h 1785"/>
                  <a:gd name="T16" fmla="*/ 0 w 2280"/>
                  <a:gd name="T17" fmla="*/ 0 h 1785"/>
                  <a:gd name="T18" fmla="*/ 0 w 2280"/>
                  <a:gd name="T19" fmla="*/ 0 h 1785"/>
                  <a:gd name="T20" fmla="*/ 0 w 2280"/>
                  <a:gd name="T21" fmla="*/ 0 h 1785"/>
                  <a:gd name="T22" fmla="*/ 0 w 2280"/>
                  <a:gd name="T23" fmla="*/ 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5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pic>
            <p:nvPicPr>
              <p:cNvPr id="110" name="Picture 204">
                <a:extLst>
                  <a:ext uri="{FF2B5EF4-FFF2-40B4-BE49-F238E27FC236}">
                    <a16:creationId xmlns:a16="http://schemas.microsoft.com/office/drawing/2014/main" id="{061148D7-2ADA-4C34-B9C6-534099B8386F}"/>
                  </a:ext>
                </a:extLst>
              </p:cNvPr>
              <p:cNvPicPr>
                <a:picLocks noChangeAspect="1" noChangeArrowheads="1"/>
              </p:cNvPicPr>
              <p:nvPr/>
            </p:nvPicPr>
            <p:blipFill>
              <a:blip r:embed="rId6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092" y="2621"/>
                <a:ext cx="263" cy="3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102" name="Group 195">
              <a:extLst>
                <a:ext uri="{FF2B5EF4-FFF2-40B4-BE49-F238E27FC236}">
                  <a16:creationId xmlns:a16="http://schemas.microsoft.com/office/drawing/2014/main" id="{288C5D56-C198-4174-8EC2-A0A3717F155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 rot="2360341">
              <a:off x="375" y="983"/>
              <a:ext cx="343" cy="428"/>
              <a:chOff x="2227" y="1194"/>
              <a:chExt cx="1944" cy="2413"/>
            </a:xfrm>
          </p:grpSpPr>
          <p:sp>
            <p:nvSpPr>
              <p:cNvPr id="103" name="Freeform 196">
                <a:extLst>
                  <a:ext uri="{FF2B5EF4-FFF2-40B4-BE49-F238E27FC236}">
                    <a16:creationId xmlns:a16="http://schemas.microsoft.com/office/drawing/2014/main" id="{E244D842-BDB0-4845-B979-9094E199EE4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708" y="1513"/>
                <a:ext cx="406" cy="340"/>
              </a:xfrm>
              <a:custGeom>
                <a:avLst/>
                <a:gdLst>
                  <a:gd name="T0" fmla="*/ 1 w 600"/>
                  <a:gd name="T1" fmla="*/ 1 h 608"/>
                  <a:gd name="T2" fmla="*/ 1 w 600"/>
                  <a:gd name="T3" fmla="*/ 1 h 608"/>
                  <a:gd name="T4" fmla="*/ 1 w 600"/>
                  <a:gd name="T5" fmla="*/ 1 h 608"/>
                  <a:gd name="T6" fmla="*/ 1 w 600"/>
                  <a:gd name="T7" fmla="*/ 1 h 608"/>
                  <a:gd name="T8" fmla="*/ 1 w 600"/>
                  <a:gd name="T9" fmla="*/ 0 h 608"/>
                  <a:gd name="T10" fmla="*/ 1 w 600"/>
                  <a:gd name="T11" fmla="*/ 1 h 608"/>
                  <a:gd name="T12" fmla="*/ 1 w 600"/>
                  <a:gd name="T13" fmla="*/ 1 h 608"/>
                  <a:gd name="T14" fmla="*/ 0 w 600"/>
                  <a:gd name="T15" fmla="*/ 1 h 608"/>
                  <a:gd name="T16" fmla="*/ 1 w 600"/>
                  <a:gd name="T17" fmla="*/ 1 h 608"/>
                  <a:gd name="T18" fmla="*/ 1 w 600"/>
                  <a:gd name="T19" fmla="*/ 1 h 608"/>
                  <a:gd name="T20" fmla="*/ 1 w 600"/>
                  <a:gd name="T21" fmla="*/ 1 h 608"/>
                  <a:gd name="T22" fmla="*/ 1 w 600"/>
                  <a:gd name="T23" fmla="*/ 1 h 608"/>
                  <a:gd name="T24" fmla="*/ 1 w 600"/>
                  <a:gd name="T25" fmla="*/ 1 h 608"/>
                  <a:gd name="T26" fmla="*/ 1 w 600"/>
                  <a:gd name="T27" fmla="*/ 1 h 608"/>
                  <a:gd name="T28" fmla="*/ 1 w 600"/>
                  <a:gd name="T29" fmla="*/ 1 h 608"/>
                  <a:gd name="T30" fmla="*/ 1 w 600"/>
                  <a:gd name="T31" fmla="*/ 1 h 608"/>
                  <a:gd name="T32" fmla="*/ 1 w 600"/>
                  <a:gd name="T33" fmla="*/ 1 h 608"/>
                  <a:gd name="T34" fmla="*/ 1 w 600"/>
                  <a:gd name="T35" fmla="*/ 1 h 608"/>
                  <a:gd name="T36" fmla="*/ 1 w 600"/>
                  <a:gd name="T37" fmla="*/ 1 h 608"/>
                  <a:gd name="T38" fmla="*/ 1 w 600"/>
                  <a:gd name="T39" fmla="*/ 1 h 608"/>
                  <a:gd name="T40" fmla="*/ 1 w 600"/>
                  <a:gd name="T41" fmla="*/ 1 h 608"/>
                  <a:gd name="T42" fmla="*/ 1 w 600"/>
                  <a:gd name="T43" fmla="*/ 1 h 608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600"/>
                  <a:gd name="T67" fmla="*/ 0 h 608"/>
                  <a:gd name="T68" fmla="*/ 600 w 600"/>
                  <a:gd name="T69" fmla="*/ 608 h 608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600" h="608">
                    <a:moveTo>
                      <a:pt x="388" y="289"/>
                    </a:moveTo>
                    <a:lnTo>
                      <a:pt x="372" y="177"/>
                    </a:lnTo>
                    <a:lnTo>
                      <a:pt x="341" y="78"/>
                    </a:lnTo>
                    <a:lnTo>
                      <a:pt x="284" y="24"/>
                    </a:lnTo>
                    <a:lnTo>
                      <a:pt x="185" y="0"/>
                    </a:lnTo>
                    <a:lnTo>
                      <a:pt x="100" y="24"/>
                    </a:lnTo>
                    <a:lnTo>
                      <a:pt x="19" y="123"/>
                    </a:lnTo>
                    <a:lnTo>
                      <a:pt x="0" y="243"/>
                    </a:lnTo>
                    <a:lnTo>
                      <a:pt x="19" y="370"/>
                    </a:lnTo>
                    <a:lnTo>
                      <a:pt x="50" y="447"/>
                    </a:lnTo>
                    <a:lnTo>
                      <a:pt x="88" y="528"/>
                    </a:lnTo>
                    <a:lnTo>
                      <a:pt x="130" y="582"/>
                    </a:lnTo>
                    <a:lnTo>
                      <a:pt x="177" y="608"/>
                    </a:lnTo>
                    <a:lnTo>
                      <a:pt x="242" y="585"/>
                    </a:lnTo>
                    <a:lnTo>
                      <a:pt x="307" y="531"/>
                    </a:lnTo>
                    <a:lnTo>
                      <a:pt x="349" y="455"/>
                    </a:lnTo>
                    <a:lnTo>
                      <a:pt x="388" y="390"/>
                    </a:lnTo>
                    <a:lnTo>
                      <a:pt x="400" y="351"/>
                    </a:lnTo>
                    <a:lnTo>
                      <a:pt x="565" y="293"/>
                    </a:lnTo>
                    <a:lnTo>
                      <a:pt x="600" y="270"/>
                    </a:lnTo>
                    <a:lnTo>
                      <a:pt x="580" y="235"/>
                    </a:lnTo>
                    <a:lnTo>
                      <a:pt x="388" y="289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4" name="Freeform 197">
                <a:extLst>
                  <a:ext uri="{FF2B5EF4-FFF2-40B4-BE49-F238E27FC236}">
                    <a16:creationId xmlns:a16="http://schemas.microsoft.com/office/drawing/2014/main" id="{93E0FAA0-A905-47F9-83DC-370E5C815B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999" y="1873"/>
                <a:ext cx="418" cy="758"/>
              </a:xfrm>
              <a:custGeom>
                <a:avLst/>
                <a:gdLst>
                  <a:gd name="T0" fmla="*/ 1 w 619"/>
                  <a:gd name="T1" fmla="*/ 1 h 1085"/>
                  <a:gd name="T2" fmla="*/ 1 w 619"/>
                  <a:gd name="T3" fmla="*/ 1 h 1085"/>
                  <a:gd name="T4" fmla="*/ 1 w 619"/>
                  <a:gd name="T5" fmla="*/ 1 h 1085"/>
                  <a:gd name="T6" fmla="*/ 1 w 619"/>
                  <a:gd name="T7" fmla="*/ 0 h 1085"/>
                  <a:gd name="T8" fmla="*/ 1 w 619"/>
                  <a:gd name="T9" fmla="*/ 1 h 1085"/>
                  <a:gd name="T10" fmla="*/ 1 w 619"/>
                  <a:gd name="T11" fmla="*/ 1 h 1085"/>
                  <a:gd name="T12" fmla="*/ 1 w 619"/>
                  <a:gd name="T13" fmla="*/ 1 h 1085"/>
                  <a:gd name="T14" fmla="*/ 1 w 619"/>
                  <a:gd name="T15" fmla="*/ 1 h 1085"/>
                  <a:gd name="T16" fmla="*/ 1 w 619"/>
                  <a:gd name="T17" fmla="*/ 1 h 1085"/>
                  <a:gd name="T18" fmla="*/ 1 w 619"/>
                  <a:gd name="T19" fmla="*/ 1 h 1085"/>
                  <a:gd name="T20" fmla="*/ 1 w 619"/>
                  <a:gd name="T21" fmla="*/ 1 h 1085"/>
                  <a:gd name="T22" fmla="*/ 1 w 619"/>
                  <a:gd name="T23" fmla="*/ 1 h 1085"/>
                  <a:gd name="T24" fmla="*/ 1 w 619"/>
                  <a:gd name="T25" fmla="*/ 1 h 1085"/>
                  <a:gd name="T26" fmla="*/ 1 w 619"/>
                  <a:gd name="T27" fmla="*/ 1 h 1085"/>
                  <a:gd name="T28" fmla="*/ 1 w 619"/>
                  <a:gd name="T29" fmla="*/ 1 h 1085"/>
                  <a:gd name="T30" fmla="*/ 1 w 619"/>
                  <a:gd name="T31" fmla="*/ 1 h 1085"/>
                  <a:gd name="T32" fmla="*/ 1 w 619"/>
                  <a:gd name="T33" fmla="*/ 1 h 1085"/>
                  <a:gd name="T34" fmla="*/ 1 w 619"/>
                  <a:gd name="T35" fmla="*/ 1 h 1085"/>
                  <a:gd name="T36" fmla="*/ 1 w 619"/>
                  <a:gd name="T37" fmla="*/ 1 h 1085"/>
                  <a:gd name="T38" fmla="*/ 1 w 619"/>
                  <a:gd name="T39" fmla="*/ 1 h 1085"/>
                  <a:gd name="T40" fmla="*/ 0 w 619"/>
                  <a:gd name="T41" fmla="*/ 1 h 1085"/>
                  <a:gd name="T42" fmla="*/ 1 w 619"/>
                  <a:gd name="T43" fmla="*/ 1 h 1085"/>
                  <a:gd name="T44" fmla="*/ 1 w 619"/>
                  <a:gd name="T45" fmla="*/ 1 h 1085"/>
                  <a:gd name="T46" fmla="*/ 1 w 619"/>
                  <a:gd name="T47" fmla="*/ 1 h 1085"/>
                  <a:gd name="T48" fmla="*/ 1 w 619"/>
                  <a:gd name="T49" fmla="*/ 1 h 1085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w 619"/>
                  <a:gd name="T76" fmla="*/ 0 h 1085"/>
                  <a:gd name="T77" fmla="*/ 619 w 619"/>
                  <a:gd name="T78" fmla="*/ 1085 h 1085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T75" t="T76" r="T77" b="T78"/>
                <a:pathLst>
                  <a:path w="619" h="1085">
                    <a:moveTo>
                      <a:pt x="208" y="161"/>
                    </a:moveTo>
                    <a:lnTo>
                      <a:pt x="284" y="80"/>
                    </a:lnTo>
                    <a:lnTo>
                      <a:pt x="411" y="3"/>
                    </a:lnTo>
                    <a:lnTo>
                      <a:pt x="469" y="0"/>
                    </a:lnTo>
                    <a:lnTo>
                      <a:pt x="573" y="34"/>
                    </a:lnTo>
                    <a:lnTo>
                      <a:pt x="619" y="85"/>
                    </a:lnTo>
                    <a:lnTo>
                      <a:pt x="619" y="161"/>
                    </a:lnTo>
                    <a:lnTo>
                      <a:pt x="542" y="304"/>
                    </a:lnTo>
                    <a:lnTo>
                      <a:pt x="458" y="415"/>
                    </a:lnTo>
                    <a:lnTo>
                      <a:pt x="422" y="508"/>
                    </a:lnTo>
                    <a:lnTo>
                      <a:pt x="399" y="615"/>
                    </a:lnTo>
                    <a:lnTo>
                      <a:pt x="422" y="719"/>
                    </a:lnTo>
                    <a:lnTo>
                      <a:pt x="445" y="820"/>
                    </a:lnTo>
                    <a:lnTo>
                      <a:pt x="445" y="935"/>
                    </a:lnTo>
                    <a:lnTo>
                      <a:pt x="411" y="1005"/>
                    </a:lnTo>
                    <a:lnTo>
                      <a:pt x="334" y="1043"/>
                    </a:lnTo>
                    <a:lnTo>
                      <a:pt x="242" y="1085"/>
                    </a:lnTo>
                    <a:lnTo>
                      <a:pt x="157" y="1085"/>
                    </a:lnTo>
                    <a:lnTo>
                      <a:pt x="100" y="1054"/>
                    </a:lnTo>
                    <a:lnTo>
                      <a:pt x="23" y="927"/>
                    </a:lnTo>
                    <a:lnTo>
                      <a:pt x="0" y="797"/>
                    </a:lnTo>
                    <a:lnTo>
                      <a:pt x="8" y="628"/>
                    </a:lnTo>
                    <a:lnTo>
                      <a:pt x="65" y="415"/>
                    </a:lnTo>
                    <a:lnTo>
                      <a:pt x="123" y="277"/>
                    </a:lnTo>
                    <a:lnTo>
                      <a:pt x="208" y="161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5" name="Freeform 198">
                <a:extLst>
                  <a:ext uri="{FF2B5EF4-FFF2-40B4-BE49-F238E27FC236}">
                    <a16:creationId xmlns:a16="http://schemas.microsoft.com/office/drawing/2014/main" id="{4C614F37-0AC4-4F0C-9C7E-06E70F68B13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3504" y="2064"/>
                <a:ext cx="812" cy="523"/>
              </a:xfrm>
              <a:custGeom>
                <a:avLst/>
                <a:gdLst>
                  <a:gd name="T0" fmla="*/ 0 w 782"/>
                  <a:gd name="T1" fmla="*/ 1 h 808"/>
                  <a:gd name="T2" fmla="*/ 158 w 782"/>
                  <a:gd name="T3" fmla="*/ 0 h 808"/>
                  <a:gd name="T4" fmla="*/ 386 w 782"/>
                  <a:gd name="T5" fmla="*/ 0 h 808"/>
                  <a:gd name="T6" fmla="*/ 814 w 782"/>
                  <a:gd name="T7" fmla="*/ 1 h 808"/>
                  <a:gd name="T8" fmla="*/ 1320 w 782"/>
                  <a:gd name="T9" fmla="*/ 1 h 808"/>
                  <a:gd name="T10" fmla="*/ 1508 w 782"/>
                  <a:gd name="T11" fmla="*/ 1 h 808"/>
                  <a:gd name="T12" fmla="*/ 1595 w 782"/>
                  <a:gd name="T13" fmla="*/ 1 h 808"/>
                  <a:gd name="T14" fmla="*/ 1608 w 782"/>
                  <a:gd name="T15" fmla="*/ 1 h 808"/>
                  <a:gd name="T16" fmla="*/ 1552 w 782"/>
                  <a:gd name="T17" fmla="*/ 1 h 808"/>
                  <a:gd name="T18" fmla="*/ 1397 w 782"/>
                  <a:gd name="T19" fmla="*/ 1 h 808"/>
                  <a:gd name="T20" fmla="*/ 1195 w 782"/>
                  <a:gd name="T21" fmla="*/ 1 h 808"/>
                  <a:gd name="T22" fmla="*/ 1048 w 782"/>
                  <a:gd name="T23" fmla="*/ 1 h 808"/>
                  <a:gd name="T24" fmla="*/ 980 w 782"/>
                  <a:gd name="T25" fmla="*/ 1 h 808"/>
                  <a:gd name="T26" fmla="*/ 938 w 782"/>
                  <a:gd name="T27" fmla="*/ 1 h 808"/>
                  <a:gd name="T28" fmla="*/ 951 w 782"/>
                  <a:gd name="T29" fmla="*/ 1 h 808"/>
                  <a:gd name="T30" fmla="*/ 962 w 782"/>
                  <a:gd name="T31" fmla="*/ 1 h 808"/>
                  <a:gd name="T32" fmla="*/ 1143 w 782"/>
                  <a:gd name="T33" fmla="*/ 1 h 808"/>
                  <a:gd name="T34" fmla="*/ 1430 w 782"/>
                  <a:gd name="T35" fmla="*/ 1 h 808"/>
                  <a:gd name="T36" fmla="*/ 1608 w 782"/>
                  <a:gd name="T37" fmla="*/ 1 h 808"/>
                  <a:gd name="T38" fmla="*/ 1799 w 782"/>
                  <a:gd name="T39" fmla="*/ 1 h 808"/>
                  <a:gd name="T40" fmla="*/ 1860 w 782"/>
                  <a:gd name="T41" fmla="*/ 1 h 808"/>
                  <a:gd name="T42" fmla="*/ 1799 w 782"/>
                  <a:gd name="T43" fmla="*/ 1 h 808"/>
                  <a:gd name="T44" fmla="*/ 1724 w 782"/>
                  <a:gd name="T45" fmla="*/ 1 h 808"/>
                  <a:gd name="T46" fmla="*/ 1595 w 782"/>
                  <a:gd name="T47" fmla="*/ 1 h 808"/>
                  <a:gd name="T48" fmla="*/ 1423 w 782"/>
                  <a:gd name="T49" fmla="*/ 1 h 808"/>
                  <a:gd name="T50" fmla="*/ 1236 w 782"/>
                  <a:gd name="T51" fmla="*/ 1 h 808"/>
                  <a:gd name="T52" fmla="*/ 938 w 782"/>
                  <a:gd name="T53" fmla="*/ 1 h 808"/>
                  <a:gd name="T54" fmla="*/ 844 w 782"/>
                  <a:gd name="T55" fmla="*/ 1 h 808"/>
                  <a:gd name="T56" fmla="*/ 793 w 782"/>
                  <a:gd name="T57" fmla="*/ 1 h 808"/>
                  <a:gd name="T58" fmla="*/ 793 w 782"/>
                  <a:gd name="T59" fmla="*/ 1 h 808"/>
                  <a:gd name="T60" fmla="*/ 793 w 782"/>
                  <a:gd name="T61" fmla="*/ 1 h 808"/>
                  <a:gd name="T62" fmla="*/ 922 w 782"/>
                  <a:gd name="T63" fmla="*/ 1 h 808"/>
                  <a:gd name="T64" fmla="*/ 1114 w 782"/>
                  <a:gd name="T65" fmla="*/ 1 h 808"/>
                  <a:gd name="T66" fmla="*/ 1283 w 782"/>
                  <a:gd name="T67" fmla="*/ 1 h 808"/>
                  <a:gd name="T68" fmla="*/ 1389 w 782"/>
                  <a:gd name="T69" fmla="*/ 1 h 808"/>
                  <a:gd name="T70" fmla="*/ 1443 w 782"/>
                  <a:gd name="T71" fmla="*/ 1 h 808"/>
                  <a:gd name="T72" fmla="*/ 1423 w 782"/>
                  <a:gd name="T73" fmla="*/ 1 h 808"/>
                  <a:gd name="T74" fmla="*/ 1344 w 782"/>
                  <a:gd name="T75" fmla="*/ 1 h 808"/>
                  <a:gd name="T76" fmla="*/ 1236 w 782"/>
                  <a:gd name="T77" fmla="*/ 1 h 808"/>
                  <a:gd name="T78" fmla="*/ 1114 w 782"/>
                  <a:gd name="T79" fmla="*/ 1 h 808"/>
                  <a:gd name="T80" fmla="*/ 850 w 782"/>
                  <a:gd name="T81" fmla="*/ 1 h 808"/>
                  <a:gd name="T82" fmla="*/ 460 w 782"/>
                  <a:gd name="T83" fmla="*/ 1 h 808"/>
                  <a:gd name="T84" fmla="*/ 166 w 782"/>
                  <a:gd name="T85" fmla="*/ 1 h 808"/>
                  <a:gd name="T86" fmla="*/ 46 w 782"/>
                  <a:gd name="T87" fmla="*/ 1 h 808"/>
                  <a:gd name="T88" fmla="*/ 0 w 782"/>
                  <a:gd name="T89" fmla="*/ 1 h 808"/>
                  <a:gd name="T90" fmla="*/ 0 w 782"/>
                  <a:gd name="T91" fmla="*/ 1 h 808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w 782"/>
                  <a:gd name="T139" fmla="*/ 0 h 808"/>
                  <a:gd name="T140" fmla="*/ 782 w 782"/>
                  <a:gd name="T141" fmla="*/ 808 h 808"/>
                </a:gdLst>
                <a:ahLst/>
                <a:cxnLst>
                  <a:cxn ang="T92">
                    <a:pos x="T0" y="T1"/>
                  </a:cxn>
                  <a:cxn ang="T93">
                    <a:pos x="T2" y="T3"/>
                  </a:cxn>
                  <a:cxn ang="T94">
                    <a:pos x="T4" y="T5"/>
                  </a:cxn>
                  <a:cxn ang="T95">
                    <a:pos x="T6" y="T7"/>
                  </a:cxn>
                  <a:cxn ang="T96">
                    <a:pos x="T8" y="T9"/>
                  </a:cxn>
                  <a:cxn ang="T97">
                    <a:pos x="T10" y="T11"/>
                  </a:cxn>
                  <a:cxn ang="T98">
                    <a:pos x="T12" y="T13"/>
                  </a:cxn>
                  <a:cxn ang="T99">
                    <a:pos x="T14" y="T15"/>
                  </a:cxn>
                  <a:cxn ang="T100">
                    <a:pos x="T16" y="T17"/>
                  </a:cxn>
                  <a:cxn ang="T101">
                    <a:pos x="T18" y="T19"/>
                  </a:cxn>
                  <a:cxn ang="T102">
                    <a:pos x="T20" y="T21"/>
                  </a:cxn>
                  <a:cxn ang="T103">
                    <a:pos x="T22" y="T23"/>
                  </a:cxn>
                  <a:cxn ang="T104">
                    <a:pos x="T24" y="T25"/>
                  </a:cxn>
                  <a:cxn ang="T105">
                    <a:pos x="T26" y="T27"/>
                  </a:cxn>
                  <a:cxn ang="T106">
                    <a:pos x="T28" y="T29"/>
                  </a:cxn>
                  <a:cxn ang="T107">
                    <a:pos x="T30" y="T31"/>
                  </a:cxn>
                  <a:cxn ang="T108">
                    <a:pos x="T32" y="T33"/>
                  </a:cxn>
                  <a:cxn ang="T109">
                    <a:pos x="T34" y="T35"/>
                  </a:cxn>
                  <a:cxn ang="T110">
                    <a:pos x="T36" y="T37"/>
                  </a:cxn>
                  <a:cxn ang="T111">
                    <a:pos x="T38" y="T39"/>
                  </a:cxn>
                  <a:cxn ang="T112">
                    <a:pos x="T40" y="T41"/>
                  </a:cxn>
                  <a:cxn ang="T113">
                    <a:pos x="T42" y="T43"/>
                  </a:cxn>
                  <a:cxn ang="T114">
                    <a:pos x="T44" y="T45"/>
                  </a:cxn>
                  <a:cxn ang="T115">
                    <a:pos x="T46" y="T47"/>
                  </a:cxn>
                  <a:cxn ang="T116">
                    <a:pos x="T48" y="T49"/>
                  </a:cxn>
                  <a:cxn ang="T117">
                    <a:pos x="T50" y="T51"/>
                  </a:cxn>
                  <a:cxn ang="T118">
                    <a:pos x="T52" y="T53"/>
                  </a:cxn>
                  <a:cxn ang="T119">
                    <a:pos x="T54" y="T55"/>
                  </a:cxn>
                  <a:cxn ang="T120">
                    <a:pos x="T56" y="T57"/>
                  </a:cxn>
                  <a:cxn ang="T121">
                    <a:pos x="T58" y="T59"/>
                  </a:cxn>
                  <a:cxn ang="T122">
                    <a:pos x="T60" y="T61"/>
                  </a:cxn>
                  <a:cxn ang="T123">
                    <a:pos x="T62" y="T63"/>
                  </a:cxn>
                  <a:cxn ang="T124">
                    <a:pos x="T64" y="T65"/>
                  </a:cxn>
                  <a:cxn ang="T125">
                    <a:pos x="T66" y="T67"/>
                  </a:cxn>
                  <a:cxn ang="T126">
                    <a:pos x="T68" y="T69"/>
                  </a:cxn>
                  <a:cxn ang="T127">
                    <a:pos x="T70" y="T71"/>
                  </a:cxn>
                  <a:cxn ang="T128">
                    <a:pos x="T72" y="T73"/>
                  </a:cxn>
                  <a:cxn ang="T129">
                    <a:pos x="T74" y="T75"/>
                  </a:cxn>
                  <a:cxn ang="T130">
                    <a:pos x="T76" y="T77"/>
                  </a:cxn>
                  <a:cxn ang="T131">
                    <a:pos x="T78" y="T79"/>
                  </a:cxn>
                  <a:cxn ang="T132">
                    <a:pos x="T80" y="T81"/>
                  </a:cxn>
                  <a:cxn ang="T133">
                    <a:pos x="T82" y="T83"/>
                  </a:cxn>
                  <a:cxn ang="T134">
                    <a:pos x="T84" y="T85"/>
                  </a:cxn>
                  <a:cxn ang="T135">
                    <a:pos x="T86" y="T87"/>
                  </a:cxn>
                  <a:cxn ang="T136">
                    <a:pos x="T88" y="T89"/>
                  </a:cxn>
                  <a:cxn ang="T137">
                    <a:pos x="T90" y="T91"/>
                  </a:cxn>
                </a:cxnLst>
                <a:rect l="T138" t="T139" r="T140" b="T141"/>
                <a:pathLst>
                  <a:path w="782" h="808">
                    <a:moveTo>
                      <a:pt x="0" y="76"/>
                    </a:moveTo>
                    <a:lnTo>
                      <a:pt x="66" y="0"/>
                    </a:lnTo>
                    <a:lnTo>
                      <a:pt x="163" y="0"/>
                    </a:lnTo>
                    <a:lnTo>
                      <a:pt x="343" y="19"/>
                    </a:lnTo>
                    <a:lnTo>
                      <a:pt x="555" y="30"/>
                    </a:lnTo>
                    <a:lnTo>
                      <a:pt x="636" y="65"/>
                    </a:lnTo>
                    <a:lnTo>
                      <a:pt x="670" y="110"/>
                    </a:lnTo>
                    <a:lnTo>
                      <a:pt x="678" y="180"/>
                    </a:lnTo>
                    <a:lnTo>
                      <a:pt x="654" y="253"/>
                    </a:lnTo>
                    <a:lnTo>
                      <a:pt x="589" y="365"/>
                    </a:lnTo>
                    <a:lnTo>
                      <a:pt x="504" y="457"/>
                    </a:lnTo>
                    <a:lnTo>
                      <a:pt x="439" y="541"/>
                    </a:lnTo>
                    <a:lnTo>
                      <a:pt x="412" y="607"/>
                    </a:lnTo>
                    <a:lnTo>
                      <a:pt x="393" y="653"/>
                    </a:lnTo>
                    <a:lnTo>
                      <a:pt x="400" y="689"/>
                    </a:lnTo>
                    <a:lnTo>
                      <a:pt x="405" y="711"/>
                    </a:lnTo>
                    <a:lnTo>
                      <a:pt x="482" y="711"/>
                    </a:lnTo>
                    <a:lnTo>
                      <a:pt x="601" y="692"/>
                    </a:lnTo>
                    <a:lnTo>
                      <a:pt x="678" y="692"/>
                    </a:lnTo>
                    <a:lnTo>
                      <a:pt x="758" y="723"/>
                    </a:lnTo>
                    <a:lnTo>
                      <a:pt x="782" y="761"/>
                    </a:lnTo>
                    <a:lnTo>
                      <a:pt x="758" y="796"/>
                    </a:lnTo>
                    <a:lnTo>
                      <a:pt x="724" y="808"/>
                    </a:lnTo>
                    <a:lnTo>
                      <a:pt x="670" y="792"/>
                    </a:lnTo>
                    <a:lnTo>
                      <a:pt x="597" y="749"/>
                    </a:lnTo>
                    <a:lnTo>
                      <a:pt x="520" y="757"/>
                    </a:lnTo>
                    <a:lnTo>
                      <a:pt x="393" y="780"/>
                    </a:lnTo>
                    <a:lnTo>
                      <a:pt x="355" y="773"/>
                    </a:lnTo>
                    <a:lnTo>
                      <a:pt x="335" y="746"/>
                    </a:lnTo>
                    <a:lnTo>
                      <a:pt x="335" y="681"/>
                    </a:lnTo>
                    <a:lnTo>
                      <a:pt x="335" y="588"/>
                    </a:lnTo>
                    <a:lnTo>
                      <a:pt x="389" y="518"/>
                    </a:lnTo>
                    <a:lnTo>
                      <a:pt x="470" y="414"/>
                    </a:lnTo>
                    <a:lnTo>
                      <a:pt x="540" y="323"/>
                    </a:lnTo>
                    <a:lnTo>
                      <a:pt x="586" y="253"/>
                    </a:lnTo>
                    <a:lnTo>
                      <a:pt x="609" y="192"/>
                    </a:lnTo>
                    <a:lnTo>
                      <a:pt x="597" y="157"/>
                    </a:lnTo>
                    <a:lnTo>
                      <a:pt x="566" y="115"/>
                    </a:lnTo>
                    <a:lnTo>
                      <a:pt x="520" y="103"/>
                    </a:lnTo>
                    <a:lnTo>
                      <a:pt x="470" y="103"/>
                    </a:lnTo>
                    <a:lnTo>
                      <a:pt x="358" y="103"/>
                    </a:lnTo>
                    <a:lnTo>
                      <a:pt x="193" y="134"/>
                    </a:lnTo>
                    <a:lnTo>
                      <a:pt x="70" y="146"/>
                    </a:lnTo>
                    <a:lnTo>
                      <a:pt x="20" y="134"/>
                    </a:lnTo>
                    <a:lnTo>
                      <a:pt x="0" y="115"/>
                    </a:lnTo>
                    <a:lnTo>
                      <a:pt x="0" y="7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6" name="Freeform 199">
                <a:extLst>
                  <a:ext uri="{FF2B5EF4-FFF2-40B4-BE49-F238E27FC236}">
                    <a16:creationId xmlns:a16="http://schemas.microsoft.com/office/drawing/2014/main" id="{2BBBC822-8420-4AA4-B79F-1BB10CBE15D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4121048">
                <a:off x="2675" y="2797"/>
                <a:ext cx="1159" cy="461"/>
              </a:xfrm>
              <a:custGeom>
                <a:avLst/>
                <a:gdLst>
                  <a:gd name="T0" fmla="*/ 28948 w 992"/>
                  <a:gd name="T1" fmla="*/ 1 h 770"/>
                  <a:gd name="T2" fmla="*/ 29494 w 992"/>
                  <a:gd name="T3" fmla="*/ 1 h 770"/>
                  <a:gd name="T4" fmla="*/ 31520 w 992"/>
                  <a:gd name="T5" fmla="*/ 1 h 770"/>
                  <a:gd name="T6" fmla="*/ 34032 w 992"/>
                  <a:gd name="T7" fmla="*/ 1 h 770"/>
                  <a:gd name="T8" fmla="*/ 35520 w 992"/>
                  <a:gd name="T9" fmla="*/ 1 h 770"/>
                  <a:gd name="T10" fmla="*/ 34868 w 992"/>
                  <a:gd name="T11" fmla="*/ 1 h 770"/>
                  <a:gd name="T12" fmla="*/ 33482 w 992"/>
                  <a:gd name="T13" fmla="*/ 1 h 770"/>
                  <a:gd name="T14" fmla="*/ 30702 w 992"/>
                  <a:gd name="T15" fmla="*/ 1 h 770"/>
                  <a:gd name="T16" fmla="*/ 27272 w 992"/>
                  <a:gd name="T17" fmla="*/ 1 h 770"/>
                  <a:gd name="T18" fmla="*/ 24414 w 992"/>
                  <a:gd name="T19" fmla="*/ 1 h 770"/>
                  <a:gd name="T20" fmla="*/ 21207 w 992"/>
                  <a:gd name="T21" fmla="*/ 1 h 770"/>
                  <a:gd name="T22" fmla="*/ 18151 w 992"/>
                  <a:gd name="T23" fmla="*/ 1 h 770"/>
                  <a:gd name="T24" fmla="*/ 15831 w 992"/>
                  <a:gd name="T25" fmla="*/ 1 h 770"/>
                  <a:gd name="T26" fmla="*/ 14986 w 992"/>
                  <a:gd name="T27" fmla="*/ 1 h 770"/>
                  <a:gd name="T28" fmla="*/ 14046 w 992"/>
                  <a:gd name="T29" fmla="*/ 1 h 770"/>
                  <a:gd name="T30" fmla="*/ 12938 w 992"/>
                  <a:gd name="T31" fmla="*/ 1 h 770"/>
                  <a:gd name="T32" fmla="*/ 12113 w 992"/>
                  <a:gd name="T33" fmla="*/ 1 h 770"/>
                  <a:gd name="T34" fmla="*/ 12113 w 992"/>
                  <a:gd name="T35" fmla="*/ 1 h 770"/>
                  <a:gd name="T36" fmla="*/ 11543 w 992"/>
                  <a:gd name="T37" fmla="*/ 1 h 770"/>
                  <a:gd name="T38" fmla="*/ 9958 w 992"/>
                  <a:gd name="T39" fmla="*/ 1 h 770"/>
                  <a:gd name="T40" fmla="*/ 8003 w 992"/>
                  <a:gd name="T41" fmla="*/ 1 h 770"/>
                  <a:gd name="T42" fmla="*/ 6185 w 992"/>
                  <a:gd name="T43" fmla="*/ 1 h 770"/>
                  <a:gd name="T44" fmla="*/ 4103 w 992"/>
                  <a:gd name="T45" fmla="*/ 1 h 770"/>
                  <a:gd name="T46" fmla="*/ 949 w 992"/>
                  <a:gd name="T47" fmla="*/ 1 h 770"/>
                  <a:gd name="T48" fmla="*/ 0 w 992"/>
                  <a:gd name="T49" fmla="*/ 1 h 770"/>
                  <a:gd name="T50" fmla="*/ 0 w 992"/>
                  <a:gd name="T51" fmla="*/ 1 h 770"/>
                  <a:gd name="T52" fmla="*/ 1414 w 992"/>
                  <a:gd name="T53" fmla="*/ 1 h 770"/>
                  <a:gd name="T54" fmla="*/ 2930 w 992"/>
                  <a:gd name="T55" fmla="*/ 1 h 770"/>
                  <a:gd name="T56" fmla="*/ 4241 w 992"/>
                  <a:gd name="T57" fmla="*/ 1 h 770"/>
                  <a:gd name="T58" fmla="*/ 6764 w 992"/>
                  <a:gd name="T59" fmla="*/ 1 h 770"/>
                  <a:gd name="T60" fmla="*/ 9211 w 992"/>
                  <a:gd name="T61" fmla="*/ 1 h 770"/>
                  <a:gd name="T62" fmla="*/ 11543 w 992"/>
                  <a:gd name="T63" fmla="*/ 1 h 770"/>
                  <a:gd name="T64" fmla="*/ 14866 w 992"/>
                  <a:gd name="T65" fmla="*/ 0 h 770"/>
                  <a:gd name="T66" fmla="*/ 14986 w 992"/>
                  <a:gd name="T67" fmla="*/ 1 h 770"/>
                  <a:gd name="T68" fmla="*/ 14233 w 992"/>
                  <a:gd name="T69" fmla="*/ 1 h 770"/>
                  <a:gd name="T70" fmla="*/ 14046 w 992"/>
                  <a:gd name="T71" fmla="*/ 1 h 770"/>
                  <a:gd name="T72" fmla="*/ 14986 w 992"/>
                  <a:gd name="T73" fmla="*/ 1 h 770"/>
                  <a:gd name="T74" fmla="*/ 16554 w 992"/>
                  <a:gd name="T75" fmla="*/ 1 h 770"/>
                  <a:gd name="T76" fmla="*/ 17885 w 992"/>
                  <a:gd name="T77" fmla="*/ 1 h 770"/>
                  <a:gd name="T78" fmla="*/ 19989 w 992"/>
                  <a:gd name="T79" fmla="*/ 1 h 770"/>
                  <a:gd name="T80" fmla="*/ 22026 w 992"/>
                  <a:gd name="T81" fmla="*/ 1 h 770"/>
                  <a:gd name="T82" fmla="*/ 24108 w 992"/>
                  <a:gd name="T83" fmla="*/ 1 h 770"/>
                  <a:gd name="T84" fmla="*/ 26849 w 992"/>
                  <a:gd name="T85" fmla="*/ 1 h 770"/>
                  <a:gd name="T86" fmla="*/ 28658 w 992"/>
                  <a:gd name="T87" fmla="*/ 1 h 770"/>
                  <a:gd name="T88" fmla="*/ 28948 w 992"/>
                  <a:gd name="T89" fmla="*/ 1 h 770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w 992"/>
                  <a:gd name="T136" fmla="*/ 0 h 770"/>
                  <a:gd name="T137" fmla="*/ 992 w 992"/>
                  <a:gd name="T138" fmla="*/ 770 h 770"/>
                </a:gdLst>
                <a:ahLst/>
                <a:cxnLst>
                  <a:cxn ang="T90">
                    <a:pos x="T0" y="T1"/>
                  </a:cxn>
                  <a:cxn ang="T91">
                    <a:pos x="T2" y="T3"/>
                  </a:cxn>
                  <a:cxn ang="T92">
                    <a:pos x="T4" y="T5"/>
                  </a:cxn>
                  <a:cxn ang="T93">
                    <a:pos x="T6" y="T7"/>
                  </a:cxn>
                  <a:cxn ang="T94">
                    <a:pos x="T8" y="T9"/>
                  </a:cxn>
                  <a:cxn ang="T95">
                    <a:pos x="T10" y="T11"/>
                  </a:cxn>
                  <a:cxn ang="T96">
                    <a:pos x="T12" y="T13"/>
                  </a:cxn>
                  <a:cxn ang="T97">
                    <a:pos x="T14" y="T15"/>
                  </a:cxn>
                  <a:cxn ang="T98">
                    <a:pos x="T16" y="T17"/>
                  </a:cxn>
                  <a:cxn ang="T99">
                    <a:pos x="T18" y="T19"/>
                  </a:cxn>
                  <a:cxn ang="T100">
                    <a:pos x="T20" y="T21"/>
                  </a:cxn>
                  <a:cxn ang="T101">
                    <a:pos x="T22" y="T23"/>
                  </a:cxn>
                  <a:cxn ang="T102">
                    <a:pos x="T24" y="T25"/>
                  </a:cxn>
                  <a:cxn ang="T103">
                    <a:pos x="T26" y="T27"/>
                  </a:cxn>
                  <a:cxn ang="T104">
                    <a:pos x="T28" y="T29"/>
                  </a:cxn>
                  <a:cxn ang="T105">
                    <a:pos x="T30" y="T31"/>
                  </a:cxn>
                  <a:cxn ang="T106">
                    <a:pos x="T32" y="T33"/>
                  </a:cxn>
                  <a:cxn ang="T107">
                    <a:pos x="T34" y="T35"/>
                  </a:cxn>
                  <a:cxn ang="T108">
                    <a:pos x="T36" y="T37"/>
                  </a:cxn>
                  <a:cxn ang="T109">
                    <a:pos x="T38" y="T39"/>
                  </a:cxn>
                  <a:cxn ang="T110">
                    <a:pos x="T40" y="T41"/>
                  </a:cxn>
                  <a:cxn ang="T111">
                    <a:pos x="T42" y="T43"/>
                  </a:cxn>
                  <a:cxn ang="T112">
                    <a:pos x="T44" y="T45"/>
                  </a:cxn>
                  <a:cxn ang="T113">
                    <a:pos x="T46" y="T47"/>
                  </a:cxn>
                  <a:cxn ang="T114">
                    <a:pos x="T48" y="T49"/>
                  </a:cxn>
                  <a:cxn ang="T115">
                    <a:pos x="T50" y="T51"/>
                  </a:cxn>
                  <a:cxn ang="T116">
                    <a:pos x="T52" y="T53"/>
                  </a:cxn>
                  <a:cxn ang="T117">
                    <a:pos x="T54" y="T55"/>
                  </a:cxn>
                  <a:cxn ang="T118">
                    <a:pos x="T56" y="T57"/>
                  </a:cxn>
                  <a:cxn ang="T119">
                    <a:pos x="T58" y="T59"/>
                  </a:cxn>
                  <a:cxn ang="T120">
                    <a:pos x="T60" y="T61"/>
                  </a:cxn>
                  <a:cxn ang="T121">
                    <a:pos x="T62" y="T63"/>
                  </a:cxn>
                  <a:cxn ang="T122">
                    <a:pos x="T64" y="T65"/>
                  </a:cxn>
                  <a:cxn ang="T123">
                    <a:pos x="T66" y="T67"/>
                  </a:cxn>
                  <a:cxn ang="T124">
                    <a:pos x="T68" y="T69"/>
                  </a:cxn>
                  <a:cxn ang="T125">
                    <a:pos x="T70" y="T71"/>
                  </a:cxn>
                  <a:cxn ang="T126">
                    <a:pos x="T72" y="T73"/>
                  </a:cxn>
                  <a:cxn ang="T127">
                    <a:pos x="T74" y="T75"/>
                  </a:cxn>
                  <a:cxn ang="T128">
                    <a:pos x="T76" y="T77"/>
                  </a:cxn>
                  <a:cxn ang="T129">
                    <a:pos x="T78" y="T79"/>
                  </a:cxn>
                  <a:cxn ang="T130">
                    <a:pos x="T80" y="T81"/>
                  </a:cxn>
                  <a:cxn ang="T131">
                    <a:pos x="T82" y="T83"/>
                  </a:cxn>
                  <a:cxn ang="T132">
                    <a:pos x="T84" y="T85"/>
                  </a:cxn>
                  <a:cxn ang="T133">
                    <a:pos x="T86" y="T87"/>
                  </a:cxn>
                  <a:cxn ang="T134">
                    <a:pos x="T88" y="T89"/>
                  </a:cxn>
                </a:cxnLst>
                <a:rect l="T135" t="T136" r="T137" b="T138"/>
                <a:pathLst>
                  <a:path w="992" h="770">
                    <a:moveTo>
                      <a:pt x="808" y="320"/>
                    </a:moveTo>
                    <a:lnTo>
                      <a:pt x="823" y="219"/>
                    </a:lnTo>
                    <a:lnTo>
                      <a:pt x="881" y="181"/>
                    </a:lnTo>
                    <a:lnTo>
                      <a:pt x="950" y="174"/>
                    </a:lnTo>
                    <a:lnTo>
                      <a:pt x="992" y="219"/>
                    </a:lnTo>
                    <a:lnTo>
                      <a:pt x="973" y="308"/>
                    </a:lnTo>
                    <a:lnTo>
                      <a:pt x="935" y="427"/>
                    </a:lnTo>
                    <a:lnTo>
                      <a:pt x="857" y="562"/>
                    </a:lnTo>
                    <a:lnTo>
                      <a:pt x="761" y="677"/>
                    </a:lnTo>
                    <a:lnTo>
                      <a:pt x="681" y="739"/>
                    </a:lnTo>
                    <a:lnTo>
                      <a:pt x="592" y="770"/>
                    </a:lnTo>
                    <a:lnTo>
                      <a:pt x="507" y="759"/>
                    </a:lnTo>
                    <a:lnTo>
                      <a:pt x="442" y="723"/>
                    </a:lnTo>
                    <a:lnTo>
                      <a:pt x="419" y="666"/>
                    </a:lnTo>
                    <a:lnTo>
                      <a:pt x="392" y="566"/>
                    </a:lnTo>
                    <a:lnTo>
                      <a:pt x="361" y="382"/>
                    </a:lnTo>
                    <a:lnTo>
                      <a:pt x="338" y="254"/>
                    </a:lnTo>
                    <a:lnTo>
                      <a:pt x="338" y="104"/>
                    </a:lnTo>
                    <a:lnTo>
                      <a:pt x="323" y="78"/>
                    </a:lnTo>
                    <a:lnTo>
                      <a:pt x="277" y="70"/>
                    </a:lnTo>
                    <a:lnTo>
                      <a:pt x="223" y="112"/>
                    </a:lnTo>
                    <a:lnTo>
                      <a:pt x="173" y="181"/>
                    </a:lnTo>
                    <a:lnTo>
                      <a:pt x="115" y="219"/>
                    </a:lnTo>
                    <a:lnTo>
                      <a:pt x="27" y="219"/>
                    </a:lnTo>
                    <a:lnTo>
                      <a:pt x="0" y="196"/>
                    </a:lnTo>
                    <a:lnTo>
                      <a:pt x="0" y="158"/>
                    </a:lnTo>
                    <a:lnTo>
                      <a:pt x="39" y="123"/>
                    </a:lnTo>
                    <a:lnTo>
                      <a:pt x="81" y="135"/>
                    </a:lnTo>
                    <a:lnTo>
                      <a:pt x="119" y="127"/>
                    </a:lnTo>
                    <a:lnTo>
                      <a:pt x="189" y="78"/>
                    </a:lnTo>
                    <a:lnTo>
                      <a:pt x="257" y="23"/>
                    </a:lnTo>
                    <a:lnTo>
                      <a:pt x="323" y="8"/>
                    </a:lnTo>
                    <a:lnTo>
                      <a:pt x="415" y="0"/>
                    </a:lnTo>
                    <a:lnTo>
                      <a:pt x="419" y="42"/>
                    </a:lnTo>
                    <a:lnTo>
                      <a:pt x="397" y="89"/>
                    </a:lnTo>
                    <a:lnTo>
                      <a:pt x="392" y="208"/>
                    </a:lnTo>
                    <a:lnTo>
                      <a:pt x="419" y="366"/>
                    </a:lnTo>
                    <a:lnTo>
                      <a:pt x="462" y="520"/>
                    </a:lnTo>
                    <a:lnTo>
                      <a:pt x="499" y="612"/>
                    </a:lnTo>
                    <a:lnTo>
                      <a:pt x="558" y="655"/>
                    </a:lnTo>
                    <a:lnTo>
                      <a:pt x="615" y="655"/>
                    </a:lnTo>
                    <a:lnTo>
                      <a:pt x="673" y="612"/>
                    </a:lnTo>
                    <a:lnTo>
                      <a:pt x="750" y="515"/>
                    </a:lnTo>
                    <a:lnTo>
                      <a:pt x="800" y="377"/>
                    </a:lnTo>
                    <a:lnTo>
                      <a:pt x="808" y="320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7" name="Freeform 200">
                <a:extLst>
                  <a:ext uri="{FF2B5EF4-FFF2-40B4-BE49-F238E27FC236}">
                    <a16:creationId xmlns:a16="http://schemas.microsoft.com/office/drawing/2014/main" id="{F3A34AD9-3617-4585-AF44-2BA6DD3DD0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414" y="1540"/>
                <a:ext cx="474" cy="848"/>
              </a:xfrm>
              <a:custGeom>
                <a:avLst/>
                <a:gdLst>
                  <a:gd name="T0" fmla="*/ 1 w 699"/>
                  <a:gd name="T1" fmla="*/ 1 h 1216"/>
                  <a:gd name="T2" fmla="*/ 1 w 699"/>
                  <a:gd name="T3" fmla="*/ 1 h 1216"/>
                  <a:gd name="T4" fmla="*/ 1 w 699"/>
                  <a:gd name="T5" fmla="*/ 1 h 1216"/>
                  <a:gd name="T6" fmla="*/ 1 w 699"/>
                  <a:gd name="T7" fmla="*/ 1 h 1216"/>
                  <a:gd name="T8" fmla="*/ 1 w 699"/>
                  <a:gd name="T9" fmla="*/ 1 h 1216"/>
                  <a:gd name="T10" fmla="*/ 1 w 699"/>
                  <a:gd name="T11" fmla="*/ 1 h 1216"/>
                  <a:gd name="T12" fmla="*/ 1 w 699"/>
                  <a:gd name="T13" fmla="*/ 1 h 1216"/>
                  <a:gd name="T14" fmla="*/ 1 w 699"/>
                  <a:gd name="T15" fmla="*/ 1 h 1216"/>
                  <a:gd name="T16" fmla="*/ 1 w 699"/>
                  <a:gd name="T17" fmla="*/ 1 h 1216"/>
                  <a:gd name="T18" fmla="*/ 1 w 699"/>
                  <a:gd name="T19" fmla="*/ 1 h 1216"/>
                  <a:gd name="T20" fmla="*/ 1 w 699"/>
                  <a:gd name="T21" fmla="*/ 1 h 1216"/>
                  <a:gd name="T22" fmla="*/ 1 w 699"/>
                  <a:gd name="T23" fmla="*/ 1 h 1216"/>
                  <a:gd name="T24" fmla="*/ 1 w 699"/>
                  <a:gd name="T25" fmla="*/ 1 h 1216"/>
                  <a:gd name="T26" fmla="*/ 1 w 699"/>
                  <a:gd name="T27" fmla="*/ 1 h 1216"/>
                  <a:gd name="T28" fmla="*/ 1 w 699"/>
                  <a:gd name="T29" fmla="*/ 1 h 1216"/>
                  <a:gd name="T30" fmla="*/ 1 w 699"/>
                  <a:gd name="T31" fmla="*/ 1 h 1216"/>
                  <a:gd name="T32" fmla="*/ 0 w 699"/>
                  <a:gd name="T33" fmla="*/ 1 h 1216"/>
                  <a:gd name="T34" fmla="*/ 1 w 699"/>
                  <a:gd name="T35" fmla="*/ 1 h 1216"/>
                  <a:gd name="T36" fmla="*/ 1 w 699"/>
                  <a:gd name="T37" fmla="*/ 1 h 1216"/>
                  <a:gd name="T38" fmla="*/ 1 w 699"/>
                  <a:gd name="T39" fmla="*/ 1 h 1216"/>
                  <a:gd name="T40" fmla="*/ 1 w 699"/>
                  <a:gd name="T41" fmla="*/ 1 h 1216"/>
                  <a:gd name="T42" fmla="*/ 1 w 699"/>
                  <a:gd name="T43" fmla="*/ 1 h 1216"/>
                  <a:gd name="T44" fmla="*/ 1 w 699"/>
                  <a:gd name="T45" fmla="*/ 1 h 1216"/>
                  <a:gd name="T46" fmla="*/ 1 w 699"/>
                  <a:gd name="T47" fmla="*/ 1 h 1216"/>
                  <a:gd name="T48" fmla="*/ 1 w 699"/>
                  <a:gd name="T49" fmla="*/ 1 h 1216"/>
                  <a:gd name="T50" fmla="*/ 1 w 699"/>
                  <a:gd name="T51" fmla="*/ 1 h 1216"/>
                  <a:gd name="T52" fmla="*/ 1 w 699"/>
                  <a:gd name="T53" fmla="*/ 0 h 1216"/>
                  <a:gd name="T54" fmla="*/ 1 w 699"/>
                  <a:gd name="T55" fmla="*/ 1 h 1216"/>
                  <a:gd name="T56" fmla="*/ 1 w 699"/>
                  <a:gd name="T57" fmla="*/ 1 h 1216"/>
                  <a:gd name="T58" fmla="*/ 1 w 699"/>
                  <a:gd name="T59" fmla="*/ 1 h 1216"/>
                  <a:gd name="T60" fmla="*/ 1 w 699"/>
                  <a:gd name="T61" fmla="*/ 1 h 1216"/>
                  <a:gd name="T62" fmla="*/ 1 w 699"/>
                  <a:gd name="T63" fmla="*/ 1 h 1216"/>
                  <a:gd name="T64" fmla="*/ 1 w 699"/>
                  <a:gd name="T65" fmla="*/ 1 h 1216"/>
                  <a:gd name="T66" fmla="*/ 1 w 699"/>
                  <a:gd name="T67" fmla="*/ 1 h 1216"/>
                  <a:gd name="T68" fmla="*/ 1 w 699"/>
                  <a:gd name="T69" fmla="*/ 1 h 1216"/>
                  <a:gd name="T70" fmla="*/ 1 w 699"/>
                  <a:gd name="T71" fmla="*/ 1 h 1216"/>
                  <a:gd name="T72" fmla="*/ 1 w 699"/>
                  <a:gd name="T73" fmla="*/ 1 h 1216"/>
                  <a:gd name="T74" fmla="*/ 1 w 699"/>
                  <a:gd name="T75" fmla="*/ 1 h 1216"/>
                  <a:gd name="T76" fmla="*/ 1 w 699"/>
                  <a:gd name="T77" fmla="*/ 1 h 1216"/>
                  <a:gd name="T78" fmla="*/ 1 w 699"/>
                  <a:gd name="T79" fmla="*/ 1 h 1216"/>
                  <a:gd name="T80" fmla="*/ 1 w 699"/>
                  <a:gd name="T81" fmla="*/ 1 h 1216"/>
                  <a:gd name="T82" fmla="*/ 1 w 699"/>
                  <a:gd name="T83" fmla="*/ 1 h 121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w 699"/>
                  <a:gd name="T127" fmla="*/ 0 h 1216"/>
                  <a:gd name="T128" fmla="*/ 699 w 699"/>
                  <a:gd name="T129" fmla="*/ 1216 h 1216"/>
                </a:gdLst>
                <a:ahLst/>
                <a:cxnLst>
                  <a:cxn ang="T84">
                    <a:pos x="T0" y="T1"/>
                  </a:cxn>
                  <a:cxn ang="T85">
                    <a:pos x="T2" y="T3"/>
                  </a:cxn>
                  <a:cxn ang="T86">
                    <a:pos x="T4" y="T5"/>
                  </a:cxn>
                  <a:cxn ang="T87">
                    <a:pos x="T6" y="T7"/>
                  </a:cxn>
                  <a:cxn ang="T88">
                    <a:pos x="T8" y="T9"/>
                  </a:cxn>
                  <a:cxn ang="T89">
                    <a:pos x="T10" y="T11"/>
                  </a:cxn>
                  <a:cxn ang="T90">
                    <a:pos x="T12" y="T13"/>
                  </a:cxn>
                  <a:cxn ang="T91">
                    <a:pos x="T14" y="T15"/>
                  </a:cxn>
                  <a:cxn ang="T92">
                    <a:pos x="T16" y="T17"/>
                  </a:cxn>
                  <a:cxn ang="T93">
                    <a:pos x="T18" y="T19"/>
                  </a:cxn>
                  <a:cxn ang="T94">
                    <a:pos x="T20" y="T21"/>
                  </a:cxn>
                  <a:cxn ang="T95">
                    <a:pos x="T22" y="T23"/>
                  </a:cxn>
                  <a:cxn ang="T96">
                    <a:pos x="T24" y="T25"/>
                  </a:cxn>
                  <a:cxn ang="T97">
                    <a:pos x="T26" y="T27"/>
                  </a:cxn>
                  <a:cxn ang="T98">
                    <a:pos x="T28" y="T29"/>
                  </a:cxn>
                  <a:cxn ang="T99">
                    <a:pos x="T30" y="T31"/>
                  </a:cxn>
                  <a:cxn ang="T100">
                    <a:pos x="T32" y="T33"/>
                  </a:cxn>
                  <a:cxn ang="T101">
                    <a:pos x="T34" y="T35"/>
                  </a:cxn>
                  <a:cxn ang="T102">
                    <a:pos x="T36" y="T37"/>
                  </a:cxn>
                  <a:cxn ang="T103">
                    <a:pos x="T38" y="T39"/>
                  </a:cxn>
                  <a:cxn ang="T104">
                    <a:pos x="T40" y="T41"/>
                  </a:cxn>
                  <a:cxn ang="T105">
                    <a:pos x="T42" y="T43"/>
                  </a:cxn>
                  <a:cxn ang="T106">
                    <a:pos x="T44" y="T45"/>
                  </a:cxn>
                  <a:cxn ang="T107">
                    <a:pos x="T46" y="T47"/>
                  </a:cxn>
                  <a:cxn ang="T108">
                    <a:pos x="T48" y="T49"/>
                  </a:cxn>
                  <a:cxn ang="T109">
                    <a:pos x="T50" y="T51"/>
                  </a:cxn>
                  <a:cxn ang="T110">
                    <a:pos x="T52" y="T53"/>
                  </a:cxn>
                  <a:cxn ang="T111">
                    <a:pos x="T54" y="T55"/>
                  </a:cxn>
                  <a:cxn ang="T112">
                    <a:pos x="T56" y="T57"/>
                  </a:cxn>
                  <a:cxn ang="T113">
                    <a:pos x="T58" y="T59"/>
                  </a:cxn>
                  <a:cxn ang="T114">
                    <a:pos x="T60" y="T61"/>
                  </a:cxn>
                  <a:cxn ang="T115">
                    <a:pos x="T62" y="T63"/>
                  </a:cxn>
                  <a:cxn ang="T116">
                    <a:pos x="T64" y="T65"/>
                  </a:cxn>
                  <a:cxn ang="T117">
                    <a:pos x="T66" y="T67"/>
                  </a:cxn>
                  <a:cxn ang="T118">
                    <a:pos x="T68" y="T69"/>
                  </a:cxn>
                  <a:cxn ang="T119">
                    <a:pos x="T70" y="T71"/>
                  </a:cxn>
                  <a:cxn ang="T120">
                    <a:pos x="T72" y="T73"/>
                  </a:cxn>
                  <a:cxn ang="T121">
                    <a:pos x="T74" y="T75"/>
                  </a:cxn>
                  <a:cxn ang="T122">
                    <a:pos x="T76" y="T77"/>
                  </a:cxn>
                  <a:cxn ang="T123">
                    <a:pos x="T78" y="T79"/>
                  </a:cxn>
                  <a:cxn ang="T124">
                    <a:pos x="T80" y="T81"/>
                  </a:cxn>
                  <a:cxn ang="T125">
                    <a:pos x="T82" y="T83"/>
                  </a:cxn>
                </a:cxnLst>
                <a:rect l="T126" t="T127" r="T128" b="T129"/>
                <a:pathLst>
                  <a:path w="699" h="1216">
                    <a:moveTo>
                      <a:pt x="445" y="923"/>
                    </a:moveTo>
                    <a:lnTo>
                      <a:pt x="560" y="1039"/>
                    </a:lnTo>
                    <a:lnTo>
                      <a:pt x="606" y="1039"/>
                    </a:lnTo>
                    <a:lnTo>
                      <a:pt x="684" y="1086"/>
                    </a:lnTo>
                    <a:lnTo>
                      <a:pt x="699" y="1139"/>
                    </a:lnTo>
                    <a:lnTo>
                      <a:pt x="676" y="1208"/>
                    </a:lnTo>
                    <a:lnTo>
                      <a:pt x="614" y="1216"/>
                    </a:lnTo>
                    <a:lnTo>
                      <a:pt x="537" y="1162"/>
                    </a:lnTo>
                    <a:lnTo>
                      <a:pt x="383" y="1016"/>
                    </a:lnTo>
                    <a:lnTo>
                      <a:pt x="284" y="878"/>
                    </a:lnTo>
                    <a:lnTo>
                      <a:pt x="237" y="769"/>
                    </a:lnTo>
                    <a:lnTo>
                      <a:pt x="206" y="585"/>
                    </a:lnTo>
                    <a:lnTo>
                      <a:pt x="206" y="346"/>
                    </a:lnTo>
                    <a:lnTo>
                      <a:pt x="198" y="285"/>
                    </a:lnTo>
                    <a:lnTo>
                      <a:pt x="153" y="239"/>
                    </a:lnTo>
                    <a:lnTo>
                      <a:pt x="22" y="247"/>
                    </a:lnTo>
                    <a:lnTo>
                      <a:pt x="0" y="223"/>
                    </a:lnTo>
                    <a:lnTo>
                      <a:pt x="29" y="208"/>
                    </a:lnTo>
                    <a:lnTo>
                      <a:pt x="122" y="200"/>
                    </a:lnTo>
                    <a:lnTo>
                      <a:pt x="138" y="185"/>
                    </a:lnTo>
                    <a:lnTo>
                      <a:pt x="6" y="107"/>
                    </a:lnTo>
                    <a:lnTo>
                      <a:pt x="6" y="77"/>
                    </a:lnTo>
                    <a:lnTo>
                      <a:pt x="29" y="70"/>
                    </a:lnTo>
                    <a:lnTo>
                      <a:pt x="138" y="130"/>
                    </a:lnTo>
                    <a:lnTo>
                      <a:pt x="161" y="123"/>
                    </a:lnTo>
                    <a:lnTo>
                      <a:pt x="138" y="8"/>
                    </a:lnTo>
                    <a:lnTo>
                      <a:pt x="153" y="0"/>
                    </a:lnTo>
                    <a:lnTo>
                      <a:pt x="169" y="8"/>
                    </a:lnTo>
                    <a:lnTo>
                      <a:pt x="198" y="123"/>
                    </a:lnTo>
                    <a:lnTo>
                      <a:pt x="222" y="130"/>
                    </a:lnTo>
                    <a:lnTo>
                      <a:pt x="284" y="8"/>
                    </a:lnTo>
                    <a:lnTo>
                      <a:pt x="299" y="8"/>
                    </a:lnTo>
                    <a:lnTo>
                      <a:pt x="299" y="46"/>
                    </a:lnTo>
                    <a:lnTo>
                      <a:pt x="260" y="146"/>
                    </a:lnTo>
                    <a:lnTo>
                      <a:pt x="260" y="200"/>
                    </a:lnTo>
                    <a:lnTo>
                      <a:pt x="276" y="270"/>
                    </a:lnTo>
                    <a:lnTo>
                      <a:pt x="268" y="361"/>
                    </a:lnTo>
                    <a:lnTo>
                      <a:pt x="276" y="531"/>
                    </a:lnTo>
                    <a:lnTo>
                      <a:pt x="291" y="639"/>
                    </a:lnTo>
                    <a:lnTo>
                      <a:pt x="330" y="762"/>
                    </a:lnTo>
                    <a:lnTo>
                      <a:pt x="383" y="855"/>
                    </a:lnTo>
                    <a:lnTo>
                      <a:pt x="445" y="923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08" name="Freeform 201">
                <a:extLst>
                  <a:ext uri="{FF2B5EF4-FFF2-40B4-BE49-F238E27FC236}">
                    <a16:creationId xmlns:a16="http://schemas.microsoft.com/office/drawing/2014/main" id="{CC6F0291-A25D-4B59-B27F-3A2D3634CF8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-2705309">
                <a:off x="2793" y="1150"/>
                <a:ext cx="620" cy="708"/>
              </a:xfrm>
              <a:custGeom>
                <a:avLst/>
                <a:gdLst>
                  <a:gd name="T0" fmla="*/ 1 w 915"/>
                  <a:gd name="T1" fmla="*/ 1 h 1139"/>
                  <a:gd name="T2" fmla="*/ 0 w 915"/>
                  <a:gd name="T3" fmla="*/ 1 h 1139"/>
                  <a:gd name="T4" fmla="*/ 1 w 915"/>
                  <a:gd name="T5" fmla="*/ 1 h 1139"/>
                  <a:gd name="T6" fmla="*/ 1 w 915"/>
                  <a:gd name="T7" fmla="*/ 1 h 1139"/>
                  <a:gd name="T8" fmla="*/ 1 w 915"/>
                  <a:gd name="T9" fmla="*/ 1 h 1139"/>
                  <a:gd name="T10" fmla="*/ 1 w 915"/>
                  <a:gd name="T11" fmla="*/ 1 h 1139"/>
                  <a:gd name="T12" fmla="*/ 1 w 915"/>
                  <a:gd name="T13" fmla="*/ 1 h 1139"/>
                  <a:gd name="T14" fmla="*/ 1 w 915"/>
                  <a:gd name="T15" fmla="*/ 1 h 1139"/>
                  <a:gd name="T16" fmla="*/ 1 w 915"/>
                  <a:gd name="T17" fmla="*/ 1 h 1139"/>
                  <a:gd name="T18" fmla="*/ 1 w 915"/>
                  <a:gd name="T19" fmla="*/ 1 h 1139"/>
                  <a:gd name="T20" fmla="*/ 1 w 915"/>
                  <a:gd name="T21" fmla="*/ 1 h 1139"/>
                  <a:gd name="T22" fmla="*/ 1 w 915"/>
                  <a:gd name="T23" fmla="*/ 1 h 1139"/>
                  <a:gd name="T24" fmla="*/ 1 w 915"/>
                  <a:gd name="T25" fmla="*/ 1 h 1139"/>
                  <a:gd name="T26" fmla="*/ 1 w 915"/>
                  <a:gd name="T27" fmla="*/ 1 h 1139"/>
                  <a:gd name="T28" fmla="*/ 1 w 915"/>
                  <a:gd name="T29" fmla="*/ 1 h 1139"/>
                  <a:gd name="T30" fmla="*/ 1 w 915"/>
                  <a:gd name="T31" fmla="*/ 1 h 1139"/>
                  <a:gd name="T32" fmla="*/ 1 w 915"/>
                  <a:gd name="T33" fmla="*/ 1 h 1139"/>
                  <a:gd name="T34" fmla="*/ 1 w 915"/>
                  <a:gd name="T35" fmla="*/ 1 h 1139"/>
                  <a:gd name="T36" fmla="*/ 1 w 915"/>
                  <a:gd name="T37" fmla="*/ 1 h 1139"/>
                  <a:gd name="T38" fmla="*/ 1 w 915"/>
                  <a:gd name="T39" fmla="*/ 1 h 1139"/>
                  <a:gd name="T40" fmla="*/ 1 w 915"/>
                  <a:gd name="T41" fmla="*/ 1 h 1139"/>
                  <a:gd name="T42" fmla="*/ 1 w 915"/>
                  <a:gd name="T43" fmla="*/ 1 h 1139"/>
                  <a:gd name="T44" fmla="*/ 1 w 915"/>
                  <a:gd name="T45" fmla="*/ 1 h 1139"/>
                  <a:gd name="T46" fmla="*/ 1 w 915"/>
                  <a:gd name="T47" fmla="*/ 0 h 1139"/>
                  <a:gd name="T48" fmla="*/ 1 w 915"/>
                  <a:gd name="T49" fmla="*/ 1 h 1139"/>
                  <a:gd name="T50" fmla="*/ 1 w 915"/>
                  <a:gd name="T51" fmla="*/ 1 h 1139"/>
                  <a:gd name="T52" fmla="*/ 1 w 915"/>
                  <a:gd name="T53" fmla="*/ 1 h 1139"/>
                  <a:gd name="T54" fmla="*/ 1 w 915"/>
                  <a:gd name="T55" fmla="*/ 1 h 1139"/>
                  <a:gd name="T56" fmla="*/ 1 w 915"/>
                  <a:gd name="T57" fmla="*/ 1 h 1139"/>
                  <a:gd name="T58" fmla="*/ 1 w 915"/>
                  <a:gd name="T59" fmla="*/ 1 h 1139"/>
                  <a:gd name="T60" fmla="*/ 1 w 915"/>
                  <a:gd name="T61" fmla="*/ 1 h 1139"/>
                  <a:gd name="T62" fmla="*/ 1 w 915"/>
                  <a:gd name="T63" fmla="*/ 1 h 1139"/>
                  <a:gd name="T64" fmla="*/ 1 w 915"/>
                  <a:gd name="T65" fmla="*/ 1 h 1139"/>
                  <a:gd name="T66" fmla="*/ 1 w 915"/>
                  <a:gd name="T67" fmla="*/ 1 h 1139"/>
                  <a:gd name="T68" fmla="*/ 1 w 915"/>
                  <a:gd name="T69" fmla="*/ 1 h 1139"/>
                  <a:gd name="T70" fmla="*/ 1 w 915"/>
                  <a:gd name="T71" fmla="*/ 1 h 1139"/>
                  <a:gd name="T72" fmla="*/ 1 w 915"/>
                  <a:gd name="T73" fmla="*/ 1 h 1139"/>
                  <a:gd name="T74" fmla="*/ 1 w 915"/>
                  <a:gd name="T75" fmla="*/ 1 h 1139"/>
                  <a:gd name="T76" fmla="*/ 1 w 915"/>
                  <a:gd name="T77" fmla="*/ 1 h 1139"/>
                  <a:gd name="T78" fmla="*/ 1 w 915"/>
                  <a:gd name="T79" fmla="*/ 1 h 1139"/>
                  <a:gd name="T80" fmla="*/ 1 w 915"/>
                  <a:gd name="T81" fmla="*/ 1 h 1139"/>
                  <a:gd name="T82" fmla="*/ 1 w 915"/>
                  <a:gd name="T83" fmla="*/ 1 h 1139"/>
                  <a:gd name="T84" fmla="*/ 1 w 915"/>
                  <a:gd name="T85" fmla="*/ 1 h 1139"/>
                  <a:gd name="T86" fmla="*/ 1 w 915"/>
                  <a:gd name="T87" fmla="*/ 1 h 1139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915"/>
                  <a:gd name="T133" fmla="*/ 0 h 1139"/>
                  <a:gd name="T134" fmla="*/ 915 w 915"/>
                  <a:gd name="T135" fmla="*/ 1139 h 1139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915" h="1139">
                    <a:moveTo>
                      <a:pt x="15" y="1008"/>
                    </a:moveTo>
                    <a:lnTo>
                      <a:pt x="0" y="1061"/>
                    </a:lnTo>
                    <a:lnTo>
                      <a:pt x="15" y="1139"/>
                    </a:lnTo>
                    <a:lnTo>
                      <a:pt x="70" y="1139"/>
                    </a:lnTo>
                    <a:lnTo>
                      <a:pt x="231" y="1108"/>
                    </a:lnTo>
                    <a:lnTo>
                      <a:pt x="408" y="1046"/>
                    </a:lnTo>
                    <a:lnTo>
                      <a:pt x="554" y="946"/>
                    </a:lnTo>
                    <a:lnTo>
                      <a:pt x="639" y="816"/>
                    </a:lnTo>
                    <a:lnTo>
                      <a:pt x="715" y="593"/>
                    </a:lnTo>
                    <a:lnTo>
                      <a:pt x="738" y="385"/>
                    </a:lnTo>
                    <a:lnTo>
                      <a:pt x="738" y="285"/>
                    </a:lnTo>
                    <a:lnTo>
                      <a:pt x="777" y="224"/>
                    </a:lnTo>
                    <a:lnTo>
                      <a:pt x="845" y="200"/>
                    </a:lnTo>
                    <a:lnTo>
                      <a:pt x="907" y="200"/>
                    </a:lnTo>
                    <a:lnTo>
                      <a:pt x="915" y="169"/>
                    </a:lnTo>
                    <a:lnTo>
                      <a:pt x="823" y="177"/>
                    </a:lnTo>
                    <a:lnTo>
                      <a:pt x="808" y="154"/>
                    </a:lnTo>
                    <a:lnTo>
                      <a:pt x="884" y="70"/>
                    </a:lnTo>
                    <a:lnTo>
                      <a:pt x="868" y="47"/>
                    </a:lnTo>
                    <a:lnTo>
                      <a:pt x="853" y="62"/>
                    </a:lnTo>
                    <a:lnTo>
                      <a:pt x="792" y="123"/>
                    </a:lnTo>
                    <a:lnTo>
                      <a:pt x="777" y="123"/>
                    </a:lnTo>
                    <a:lnTo>
                      <a:pt x="777" y="16"/>
                    </a:lnTo>
                    <a:lnTo>
                      <a:pt x="761" y="0"/>
                    </a:lnTo>
                    <a:lnTo>
                      <a:pt x="738" y="8"/>
                    </a:lnTo>
                    <a:lnTo>
                      <a:pt x="746" y="123"/>
                    </a:lnTo>
                    <a:lnTo>
                      <a:pt x="730" y="131"/>
                    </a:lnTo>
                    <a:lnTo>
                      <a:pt x="668" y="70"/>
                    </a:lnTo>
                    <a:lnTo>
                      <a:pt x="623" y="62"/>
                    </a:lnTo>
                    <a:lnTo>
                      <a:pt x="631" y="93"/>
                    </a:lnTo>
                    <a:lnTo>
                      <a:pt x="699" y="162"/>
                    </a:lnTo>
                    <a:lnTo>
                      <a:pt x="699" y="200"/>
                    </a:lnTo>
                    <a:lnTo>
                      <a:pt x="676" y="278"/>
                    </a:lnTo>
                    <a:lnTo>
                      <a:pt x="676" y="346"/>
                    </a:lnTo>
                    <a:lnTo>
                      <a:pt x="676" y="462"/>
                    </a:lnTo>
                    <a:lnTo>
                      <a:pt x="645" y="608"/>
                    </a:lnTo>
                    <a:lnTo>
                      <a:pt x="615" y="700"/>
                    </a:lnTo>
                    <a:lnTo>
                      <a:pt x="561" y="816"/>
                    </a:lnTo>
                    <a:lnTo>
                      <a:pt x="499" y="908"/>
                    </a:lnTo>
                    <a:lnTo>
                      <a:pt x="454" y="954"/>
                    </a:lnTo>
                    <a:lnTo>
                      <a:pt x="330" y="993"/>
                    </a:lnTo>
                    <a:lnTo>
                      <a:pt x="215" y="1008"/>
                    </a:lnTo>
                    <a:lnTo>
                      <a:pt x="99" y="1024"/>
                    </a:lnTo>
                    <a:lnTo>
                      <a:pt x="15" y="1008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425876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9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12" name="Rectangle 4"/>
          <p:cNvSpPr>
            <a:spLocks noChangeArrowheads="1"/>
          </p:cNvSpPr>
          <p:nvPr/>
        </p:nvSpPr>
        <p:spPr bwMode="auto">
          <a:xfrm>
            <a:off x="685800" y="26670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4400" i="0">
              <a:solidFill>
                <a:schemeClr val="tx2"/>
              </a:solidFill>
            </a:endParaRPr>
          </a:p>
        </p:txBody>
      </p:sp>
      <p:grpSp>
        <p:nvGrpSpPr>
          <p:cNvPr id="2" name="Group 5"/>
          <p:cNvGrpSpPr>
            <a:grpSpLocks/>
          </p:cNvGrpSpPr>
          <p:nvPr/>
        </p:nvGrpSpPr>
        <p:grpSpPr bwMode="auto">
          <a:xfrm>
            <a:off x="3175" y="628650"/>
            <a:ext cx="8385175" cy="1866900"/>
            <a:chOff x="2" y="396"/>
            <a:chExt cx="5282" cy="1176"/>
          </a:xfrm>
        </p:grpSpPr>
        <p:grpSp>
          <p:nvGrpSpPr>
            <p:cNvPr id="68657" name="Group 6"/>
            <p:cNvGrpSpPr>
              <a:grpSpLocks/>
            </p:cNvGrpSpPr>
            <p:nvPr/>
          </p:nvGrpSpPr>
          <p:grpSpPr bwMode="auto">
            <a:xfrm>
              <a:off x="534" y="768"/>
              <a:ext cx="737" cy="804"/>
              <a:chOff x="144" y="607"/>
              <a:chExt cx="737" cy="804"/>
            </a:xfrm>
          </p:grpSpPr>
          <p:grpSp>
            <p:nvGrpSpPr>
              <p:cNvPr id="68662" name="Group 7"/>
              <p:cNvGrpSpPr>
                <a:grpSpLocks noChangeAspect="1"/>
              </p:cNvGrpSpPr>
              <p:nvPr/>
            </p:nvGrpSpPr>
            <p:grpSpPr bwMode="auto">
              <a:xfrm>
                <a:off x="144" y="607"/>
                <a:ext cx="737" cy="737"/>
                <a:chOff x="2976" y="2352"/>
                <a:chExt cx="907" cy="907"/>
              </a:xfrm>
            </p:grpSpPr>
            <p:sp>
              <p:nvSpPr>
                <p:cNvPr id="68670" name="Freeform 8" descr="Green marble"/>
                <p:cNvSpPr>
                  <a:spLocks noChangeAspect="1"/>
                </p:cNvSpPr>
                <p:nvPr/>
              </p:nvSpPr>
              <p:spPr bwMode="auto">
                <a:xfrm rot="2360341">
                  <a:off x="3403" y="2606"/>
                  <a:ext cx="480" cy="380"/>
                </a:xfrm>
                <a:custGeom>
                  <a:avLst/>
                  <a:gdLst>
                    <a:gd name="T0" fmla="*/ 0 w 2280"/>
                    <a:gd name="T1" fmla="*/ 0 h 1785"/>
                    <a:gd name="T2" fmla="*/ 0 w 2280"/>
                    <a:gd name="T3" fmla="*/ 0 h 1785"/>
                    <a:gd name="T4" fmla="*/ 0 w 2280"/>
                    <a:gd name="T5" fmla="*/ 0 h 1785"/>
                    <a:gd name="T6" fmla="*/ 0 w 2280"/>
                    <a:gd name="T7" fmla="*/ 0 h 1785"/>
                    <a:gd name="T8" fmla="*/ 0 w 2280"/>
                    <a:gd name="T9" fmla="*/ 0 h 1785"/>
                    <a:gd name="T10" fmla="*/ 0 w 2280"/>
                    <a:gd name="T11" fmla="*/ 0 h 1785"/>
                    <a:gd name="T12" fmla="*/ 0 w 2280"/>
                    <a:gd name="T13" fmla="*/ 0 h 1785"/>
                    <a:gd name="T14" fmla="*/ 0 w 2280"/>
                    <a:gd name="T15" fmla="*/ 0 h 1785"/>
                    <a:gd name="T16" fmla="*/ 0 w 2280"/>
                    <a:gd name="T17" fmla="*/ 0 h 1785"/>
                    <a:gd name="T18" fmla="*/ 0 w 2280"/>
                    <a:gd name="T19" fmla="*/ 0 h 1785"/>
                    <a:gd name="T20" fmla="*/ 0 w 2280"/>
                    <a:gd name="T21" fmla="*/ 0 h 1785"/>
                    <a:gd name="T22" fmla="*/ 0 w 2280"/>
                    <a:gd name="T23" fmla="*/ 0 h 1785"/>
                    <a:gd name="T24" fmla="*/ 0 60000 65536"/>
                    <a:gd name="T25" fmla="*/ 0 60000 65536"/>
                    <a:gd name="T26" fmla="*/ 0 60000 65536"/>
                    <a:gd name="T27" fmla="*/ 0 60000 65536"/>
                    <a:gd name="T28" fmla="*/ 0 60000 65536"/>
                    <a:gd name="T29" fmla="*/ 0 60000 65536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w 2280"/>
                    <a:gd name="T37" fmla="*/ 0 h 1785"/>
                    <a:gd name="T38" fmla="*/ 2280 w 2280"/>
                    <a:gd name="T39" fmla="*/ 1785 h 1785"/>
                  </a:gdLst>
                  <a:ahLst/>
                  <a:cxnLst>
                    <a:cxn ang="T24">
                      <a:pos x="T0" y="T1"/>
                    </a:cxn>
                    <a:cxn ang="T25">
                      <a:pos x="T2" y="T3"/>
                    </a:cxn>
                    <a:cxn ang="T26">
                      <a:pos x="T4" y="T5"/>
                    </a:cxn>
                    <a:cxn ang="T27">
                      <a:pos x="T6" y="T7"/>
                    </a:cxn>
                    <a:cxn ang="T28">
                      <a:pos x="T8" y="T9"/>
                    </a:cxn>
                    <a:cxn ang="T29">
                      <a:pos x="T10" y="T11"/>
                    </a:cxn>
                    <a:cxn ang="T30">
                      <a:pos x="T12" y="T13"/>
                    </a:cxn>
                    <a:cxn ang="T31">
                      <a:pos x="T14" y="T15"/>
                    </a:cxn>
                    <a:cxn ang="T32">
                      <a:pos x="T16" y="T17"/>
                    </a:cxn>
                    <a:cxn ang="T33">
                      <a:pos x="T18" y="T19"/>
                    </a:cxn>
                    <a:cxn ang="T34">
                      <a:pos x="T20" y="T21"/>
                    </a:cxn>
                    <a:cxn ang="T35">
                      <a:pos x="T22" y="T23"/>
                    </a:cxn>
                  </a:cxnLst>
                  <a:rect l="T36" t="T37" r="T38" b="T39"/>
                  <a:pathLst>
                    <a:path w="2280" h="1785">
                      <a:moveTo>
                        <a:pt x="748" y="30"/>
                      </a:moveTo>
                      <a:cubicBezTo>
                        <a:pt x="881" y="60"/>
                        <a:pt x="985" y="267"/>
                        <a:pt x="1224" y="305"/>
                      </a:cubicBezTo>
                      <a:cubicBezTo>
                        <a:pt x="1463" y="343"/>
                        <a:pt x="2088" y="121"/>
                        <a:pt x="2184" y="257"/>
                      </a:cubicBezTo>
                      <a:cubicBezTo>
                        <a:pt x="2280" y="393"/>
                        <a:pt x="1873" y="945"/>
                        <a:pt x="1800" y="1121"/>
                      </a:cubicBezTo>
                      <a:cubicBezTo>
                        <a:pt x="1727" y="1297"/>
                        <a:pt x="1757" y="1253"/>
                        <a:pt x="1743" y="1313"/>
                      </a:cubicBezTo>
                      <a:cubicBezTo>
                        <a:pt x="1729" y="1373"/>
                        <a:pt x="1747" y="1440"/>
                        <a:pt x="1717" y="1479"/>
                      </a:cubicBezTo>
                      <a:cubicBezTo>
                        <a:pt x="1687" y="1518"/>
                        <a:pt x="1634" y="1537"/>
                        <a:pt x="1560" y="1549"/>
                      </a:cubicBezTo>
                      <a:cubicBezTo>
                        <a:pt x="1486" y="1561"/>
                        <a:pt x="1504" y="1536"/>
                        <a:pt x="1272" y="1553"/>
                      </a:cubicBezTo>
                      <a:cubicBezTo>
                        <a:pt x="1040" y="1570"/>
                        <a:pt x="336" y="1785"/>
                        <a:pt x="168" y="1649"/>
                      </a:cubicBezTo>
                      <a:cubicBezTo>
                        <a:pt x="0" y="1513"/>
                        <a:pt x="221" y="991"/>
                        <a:pt x="264" y="737"/>
                      </a:cubicBezTo>
                      <a:cubicBezTo>
                        <a:pt x="307" y="483"/>
                        <a:pt x="344" y="244"/>
                        <a:pt x="425" y="126"/>
                      </a:cubicBezTo>
                      <a:cubicBezTo>
                        <a:pt x="506" y="8"/>
                        <a:pt x="615" y="0"/>
                        <a:pt x="748" y="30"/>
                      </a:cubicBezTo>
                      <a:close/>
                    </a:path>
                  </a:pathLst>
                </a:custGeom>
                <a:blipFill dpi="0" rotWithShape="0">
                  <a:blip r:embed="rId3"/>
                  <a:srcRect/>
                  <a:tile tx="0" ty="0" sx="100000" sy="100000" flip="none" algn="tl"/>
                </a:blipFill>
                <a:ln w="9525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71" name="Oval 9"/>
                <p:cNvSpPr>
                  <a:spLocks noChangeAspect="1" noChangeArrowheads="1"/>
                </p:cNvSpPr>
                <p:nvPr/>
              </p:nvSpPr>
              <p:spPr bwMode="auto">
                <a:xfrm>
                  <a:off x="2976" y="2352"/>
                  <a:ext cx="907" cy="907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FontTx/>
                    <a:buNone/>
                  </a:pPr>
                  <a:endParaRPr lang="en-US" altLang="en-US" sz="3000"/>
                </a:p>
              </p:txBody>
            </p:sp>
            <p:pic>
              <p:nvPicPr>
                <p:cNvPr id="68672" name="Picture 10"/>
                <p:cNvPicPr>
                  <a:picLocks noChangeAspect="1" noChangeArrowheads="1"/>
                </p:cNvPicPr>
                <p:nvPr/>
              </p:nvPicPr>
              <p:blipFill>
                <a:blip r:embed="rId4" cstate="print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/>
                <a:stretch>
                  <a:fillRect/>
                </a:stretch>
              </p:blipFill>
              <p:spPr bwMode="auto">
                <a:xfrm>
                  <a:off x="3092" y="2621"/>
                  <a:ext cx="263" cy="38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</p:grpSp>
          <p:grpSp>
            <p:nvGrpSpPr>
              <p:cNvPr id="68663" name="Group 11"/>
              <p:cNvGrpSpPr>
                <a:grpSpLocks noChangeAspect="1"/>
              </p:cNvGrpSpPr>
              <p:nvPr/>
            </p:nvGrpSpPr>
            <p:grpSpPr bwMode="auto">
              <a:xfrm rot="2360341">
                <a:off x="374" y="983"/>
                <a:ext cx="342" cy="428"/>
                <a:chOff x="2227" y="1194"/>
                <a:chExt cx="1944" cy="2413"/>
              </a:xfrm>
            </p:grpSpPr>
            <p:sp>
              <p:nvSpPr>
                <p:cNvPr id="68664" name="Freeform 12"/>
                <p:cNvSpPr>
                  <a:spLocks noChangeAspect="1"/>
                </p:cNvSpPr>
                <p:nvPr/>
              </p:nvSpPr>
              <p:spPr bwMode="auto">
                <a:xfrm rot="-2705309">
                  <a:off x="2708" y="1513"/>
                  <a:ext cx="406" cy="340"/>
                </a:xfrm>
                <a:custGeom>
                  <a:avLst/>
                  <a:gdLst>
                    <a:gd name="T0" fmla="*/ 1 w 600"/>
                    <a:gd name="T1" fmla="*/ 1 h 608"/>
                    <a:gd name="T2" fmla="*/ 1 w 600"/>
                    <a:gd name="T3" fmla="*/ 1 h 608"/>
                    <a:gd name="T4" fmla="*/ 1 w 600"/>
                    <a:gd name="T5" fmla="*/ 1 h 608"/>
                    <a:gd name="T6" fmla="*/ 1 w 600"/>
                    <a:gd name="T7" fmla="*/ 1 h 608"/>
                    <a:gd name="T8" fmla="*/ 1 w 600"/>
                    <a:gd name="T9" fmla="*/ 0 h 608"/>
                    <a:gd name="T10" fmla="*/ 1 w 600"/>
                    <a:gd name="T11" fmla="*/ 1 h 608"/>
                    <a:gd name="T12" fmla="*/ 1 w 600"/>
                    <a:gd name="T13" fmla="*/ 1 h 608"/>
                    <a:gd name="T14" fmla="*/ 0 w 600"/>
                    <a:gd name="T15" fmla="*/ 1 h 608"/>
                    <a:gd name="T16" fmla="*/ 1 w 600"/>
                    <a:gd name="T17" fmla="*/ 1 h 608"/>
                    <a:gd name="T18" fmla="*/ 1 w 600"/>
                    <a:gd name="T19" fmla="*/ 1 h 608"/>
                    <a:gd name="T20" fmla="*/ 1 w 600"/>
                    <a:gd name="T21" fmla="*/ 1 h 608"/>
                    <a:gd name="T22" fmla="*/ 1 w 600"/>
                    <a:gd name="T23" fmla="*/ 1 h 608"/>
                    <a:gd name="T24" fmla="*/ 1 w 600"/>
                    <a:gd name="T25" fmla="*/ 1 h 608"/>
                    <a:gd name="T26" fmla="*/ 1 w 600"/>
                    <a:gd name="T27" fmla="*/ 1 h 608"/>
                    <a:gd name="T28" fmla="*/ 1 w 600"/>
                    <a:gd name="T29" fmla="*/ 1 h 608"/>
                    <a:gd name="T30" fmla="*/ 1 w 600"/>
                    <a:gd name="T31" fmla="*/ 1 h 608"/>
                    <a:gd name="T32" fmla="*/ 1 w 600"/>
                    <a:gd name="T33" fmla="*/ 1 h 608"/>
                    <a:gd name="T34" fmla="*/ 1 w 600"/>
                    <a:gd name="T35" fmla="*/ 1 h 608"/>
                    <a:gd name="T36" fmla="*/ 1 w 600"/>
                    <a:gd name="T37" fmla="*/ 1 h 608"/>
                    <a:gd name="T38" fmla="*/ 1 w 600"/>
                    <a:gd name="T39" fmla="*/ 1 h 608"/>
                    <a:gd name="T40" fmla="*/ 1 w 600"/>
                    <a:gd name="T41" fmla="*/ 1 h 608"/>
                    <a:gd name="T42" fmla="*/ 1 w 600"/>
                    <a:gd name="T43" fmla="*/ 1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65" name="Freeform 13"/>
                <p:cNvSpPr>
                  <a:spLocks noChangeAspect="1"/>
                </p:cNvSpPr>
                <p:nvPr/>
              </p:nvSpPr>
              <p:spPr bwMode="auto">
                <a:xfrm rot="-2705309">
                  <a:off x="2999" y="1873"/>
                  <a:ext cx="418" cy="758"/>
                </a:xfrm>
                <a:custGeom>
                  <a:avLst/>
                  <a:gdLst>
                    <a:gd name="T0" fmla="*/ 1 w 619"/>
                    <a:gd name="T1" fmla="*/ 1 h 1085"/>
                    <a:gd name="T2" fmla="*/ 1 w 619"/>
                    <a:gd name="T3" fmla="*/ 1 h 1085"/>
                    <a:gd name="T4" fmla="*/ 1 w 619"/>
                    <a:gd name="T5" fmla="*/ 1 h 1085"/>
                    <a:gd name="T6" fmla="*/ 1 w 619"/>
                    <a:gd name="T7" fmla="*/ 0 h 1085"/>
                    <a:gd name="T8" fmla="*/ 1 w 619"/>
                    <a:gd name="T9" fmla="*/ 1 h 1085"/>
                    <a:gd name="T10" fmla="*/ 1 w 619"/>
                    <a:gd name="T11" fmla="*/ 1 h 1085"/>
                    <a:gd name="T12" fmla="*/ 1 w 619"/>
                    <a:gd name="T13" fmla="*/ 1 h 1085"/>
                    <a:gd name="T14" fmla="*/ 1 w 619"/>
                    <a:gd name="T15" fmla="*/ 1 h 1085"/>
                    <a:gd name="T16" fmla="*/ 1 w 619"/>
                    <a:gd name="T17" fmla="*/ 1 h 1085"/>
                    <a:gd name="T18" fmla="*/ 1 w 619"/>
                    <a:gd name="T19" fmla="*/ 1 h 1085"/>
                    <a:gd name="T20" fmla="*/ 1 w 619"/>
                    <a:gd name="T21" fmla="*/ 1 h 1085"/>
                    <a:gd name="T22" fmla="*/ 1 w 619"/>
                    <a:gd name="T23" fmla="*/ 1 h 1085"/>
                    <a:gd name="T24" fmla="*/ 1 w 619"/>
                    <a:gd name="T25" fmla="*/ 1 h 1085"/>
                    <a:gd name="T26" fmla="*/ 1 w 619"/>
                    <a:gd name="T27" fmla="*/ 1 h 1085"/>
                    <a:gd name="T28" fmla="*/ 1 w 619"/>
                    <a:gd name="T29" fmla="*/ 1 h 1085"/>
                    <a:gd name="T30" fmla="*/ 1 w 619"/>
                    <a:gd name="T31" fmla="*/ 1 h 1085"/>
                    <a:gd name="T32" fmla="*/ 1 w 619"/>
                    <a:gd name="T33" fmla="*/ 1 h 1085"/>
                    <a:gd name="T34" fmla="*/ 1 w 619"/>
                    <a:gd name="T35" fmla="*/ 1 h 1085"/>
                    <a:gd name="T36" fmla="*/ 1 w 619"/>
                    <a:gd name="T37" fmla="*/ 1 h 1085"/>
                    <a:gd name="T38" fmla="*/ 1 w 619"/>
                    <a:gd name="T39" fmla="*/ 1 h 1085"/>
                    <a:gd name="T40" fmla="*/ 0 w 619"/>
                    <a:gd name="T41" fmla="*/ 1 h 1085"/>
                    <a:gd name="T42" fmla="*/ 1 w 619"/>
                    <a:gd name="T43" fmla="*/ 1 h 1085"/>
                    <a:gd name="T44" fmla="*/ 1 w 619"/>
                    <a:gd name="T45" fmla="*/ 1 h 1085"/>
                    <a:gd name="T46" fmla="*/ 1 w 619"/>
                    <a:gd name="T47" fmla="*/ 1 h 1085"/>
                    <a:gd name="T48" fmla="*/ 1 w 619"/>
                    <a:gd name="T49" fmla="*/ 1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66" name="Freeform 14"/>
                <p:cNvSpPr>
                  <a:spLocks noChangeAspect="1"/>
                </p:cNvSpPr>
                <p:nvPr/>
              </p:nvSpPr>
              <p:spPr bwMode="auto">
                <a:xfrm rot="-2705309">
                  <a:off x="3504" y="2064"/>
                  <a:ext cx="812" cy="523"/>
                </a:xfrm>
                <a:custGeom>
                  <a:avLst/>
                  <a:gdLst>
                    <a:gd name="T0" fmla="*/ 0 w 782"/>
                    <a:gd name="T1" fmla="*/ 1 h 808"/>
                    <a:gd name="T2" fmla="*/ 191 w 782"/>
                    <a:gd name="T3" fmla="*/ 0 h 808"/>
                    <a:gd name="T4" fmla="*/ 466 w 782"/>
                    <a:gd name="T5" fmla="*/ 0 h 808"/>
                    <a:gd name="T6" fmla="*/ 982 w 782"/>
                    <a:gd name="T7" fmla="*/ 1 h 808"/>
                    <a:gd name="T8" fmla="*/ 1595 w 782"/>
                    <a:gd name="T9" fmla="*/ 1 h 808"/>
                    <a:gd name="T10" fmla="*/ 1820 w 782"/>
                    <a:gd name="T11" fmla="*/ 1 h 808"/>
                    <a:gd name="T12" fmla="*/ 1926 w 782"/>
                    <a:gd name="T13" fmla="*/ 1 h 808"/>
                    <a:gd name="T14" fmla="*/ 1942 w 782"/>
                    <a:gd name="T15" fmla="*/ 1 h 808"/>
                    <a:gd name="T16" fmla="*/ 1874 w 782"/>
                    <a:gd name="T17" fmla="*/ 1 h 808"/>
                    <a:gd name="T18" fmla="*/ 1687 w 782"/>
                    <a:gd name="T19" fmla="*/ 1 h 808"/>
                    <a:gd name="T20" fmla="*/ 1442 w 782"/>
                    <a:gd name="T21" fmla="*/ 1 h 808"/>
                    <a:gd name="T22" fmla="*/ 1265 w 782"/>
                    <a:gd name="T23" fmla="*/ 1 h 808"/>
                    <a:gd name="T24" fmla="*/ 1184 w 782"/>
                    <a:gd name="T25" fmla="*/ 1 h 808"/>
                    <a:gd name="T26" fmla="*/ 1132 w 782"/>
                    <a:gd name="T27" fmla="*/ 1 h 808"/>
                    <a:gd name="T28" fmla="*/ 1147 w 782"/>
                    <a:gd name="T29" fmla="*/ 1 h 808"/>
                    <a:gd name="T30" fmla="*/ 1161 w 782"/>
                    <a:gd name="T31" fmla="*/ 1 h 808"/>
                    <a:gd name="T32" fmla="*/ 1380 w 782"/>
                    <a:gd name="T33" fmla="*/ 1 h 808"/>
                    <a:gd name="T34" fmla="*/ 1726 w 782"/>
                    <a:gd name="T35" fmla="*/ 1 h 808"/>
                    <a:gd name="T36" fmla="*/ 1942 w 782"/>
                    <a:gd name="T37" fmla="*/ 1 h 808"/>
                    <a:gd name="T38" fmla="*/ 2171 w 782"/>
                    <a:gd name="T39" fmla="*/ 1 h 808"/>
                    <a:gd name="T40" fmla="*/ 2245 w 782"/>
                    <a:gd name="T41" fmla="*/ 1 h 808"/>
                    <a:gd name="T42" fmla="*/ 2171 w 782"/>
                    <a:gd name="T43" fmla="*/ 1 h 808"/>
                    <a:gd name="T44" fmla="*/ 2081 w 782"/>
                    <a:gd name="T45" fmla="*/ 1 h 808"/>
                    <a:gd name="T46" fmla="*/ 1926 w 782"/>
                    <a:gd name="T47" fmla="*/ 1 h 808"/>
                    <a:gd name="T48" fmla="*/ 1718 w 782"/>
                    <a:gd name="T49" fmla="*/ 1 h 808"/>
                    <a:gd name="T50" fmla="*/ 1491 w 782"/>
                    <a:gd name="T51" fmla="*/ 1 h 808"/>
                    <a:gd name="T52" fmla="*/ 1132 w 782"/>
                    <a:gd name="T53" fmla="*/ 1 h 808"/>
                    <a:gd name="T54" fmla="*/ 1019 w 782"/>
                    <a:gd name="T55" fmla="*/ 1 h 808"/>
                    <a:gd name="T56" fmla="*/ 957 w 782"/>
                    <a:gd name="T57" fmla="*/ 1 h 808"/>
                    <a:gd name="T58" fmla="*/ 957 w 782"/>
                    <a:gd name="T59" fmla="*/ 1 h 808"/>
                    <a:gd name="T60" fmla="*/ 957 w 782"/>
                    <a:gd name="T61" fmla="*/ 1 h 808"/>
                    <a:gd name="T62" fmla="*/ 1113 w 782"/>
                    <a:gd name="T63" fmla="*/ 1 h 808"/>
                    <a:gd name="T64" fmla="*/ 1345 w 782"/>
                    <a:gd name="T65" fmla="*/ 1 h 808"/>
                    <a:gd name="T66" fmla="*/ 1548 w 782"/>
                    <a:gd name="T67" fmla="*/ 1 h 808"/>
                    <a:gd name="T68" fmla="*/ 1676 w 782"/>
                    <a:gd name="T69" fmla="*/ 1 h 808"/>
                    <a:gd name="T70" fmla="*/ 1741 w 782"/>
                    <a:gd name="T71" fmla="*/ 1 h 808"/>
                    <a:gd name="T72" fmla="*/ 1718 w 782"/>
                    <a:gd name="T73" fmla="*/ 1 h 808"/>
                    <a:gd name="T74" fmla="*/ 1624 w 782"/>
                    <a:gd name="T75" fmla="*/ 1 h 808"/>
                    <a:gd name="T76" fmla="*/ 1491 w 782"/>
                    <a:gd name="T77" fmla="*/ 1 h 808"/>
                    <a:gd name="T78" fmla="*/ 1345 w 782"/>
                    <a:gd name="T79" fmla="*/ 1 h 808"/>
                    <a:gd name="T80" fmla="*/ 1027 w 782"/>
                    <a:gd name="T81" fmla="*/ 1 h 808"/>
                    <a:gd name="T82" fmla="*/ 556 w 782"/>
                    <a:gd name="T83" fmla="*/ 1 h 808"/>
                    <a:gd name="T84" fmla="*/ 200 w 782"/>
                    <a:gd name="T85" fmla="*/ 1 h 808"/>
                    <a:gd name="T86" fmla="*/ 56 w 782"/>
                    <a:gd name="T87" fmla="*/ 1 h 808"/>
                    <a:gd name="T88" fmla="*/ 0 w 782"/>
                    <a:gd name="T89" fmla="*/ 1 h 808"/>
                    <a:gd name="T90" fmla="*/ 0 w 782"/>
                    <a:gd name="T91" fmla="*/ 1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67" name="Freeform 15"/>
                <p:cNvSpPr>
                  <a:spLocks noChangeAspect="1"/>
                </p:cNvSpPr>
                <p:nvPr/>
              </p:nvSpPr>
              <p:spPr bwMode="auto">
                <a:xfrm rot="-4121048">
                  <a:off x="2675" y="2797"/>
                  <a:ext cx="1159" cy="461"/>
                </a:xfrm>
                <a:custGeom>
                  <a:avLst/>
                  <a:gdLst>
                    <a:gd name="T0" fmla="*/ 63019 w 992"/>
                    <a:gd name="T1" fmla="*/ 1 h 770"/>
                    <a:gd name="T2" fmla="*/ 64209 w 992"/>
                    <a:gd name="T3" fmla="*/ 1 h 770"/>
                    <a:gd name="T4" fmla="*/ 68619 w 992"/>
                    <a:gd name="T5" fmla="*/ 1 h 770"/>
                    <a:gd name="T6" fmla="*/ 74088 w 992"/>
                    <a:gd name="T7" fmla="*/ 1 h 770"/>
                    <a:gd name="T8" fmla="*/ 77327 w 992"/>
                    <a:gd name="T9" fmla="*/ 1 h 770"/>
                    <a:gd name="T10" fmla="*/ 75909 w 992"/>
                    <a:gd name="T11" fmla="*/ 1 h 770"/>
                    <a:gd name="T12" fmla="*/ 72892 w 992"/>
                    <a:gd name="T13" fmla="*/ 1 h 770"/>
                    <a:gd name="T14" fmla="*/ 66839 w 992"/>
                    <a:gd name="T15" fmla="*/ 1 h 770"/>
                    <a:gd name="T16" fmla="*/ 59371 w 992"/>
                    <a:gd name="T17" fmla="*/ 1 h 770"/>
                    <a:gd name="T18" fmla="*/ 53149 w 992"/>
                    <a:gd name="T19" fmla="*/ 1 h 770"/>
                    <a:gd name="T20" fmla="*/ 46167 w 992"/>
                    <a:gd name="T21" fmla="*/ 1 h 770"/>
                    <a:gd name="T22" fmla="*/ 39515 w 992"/>
                    <a:gd name="T23" fmla="*/ 1 h 770"/>
                    <a:gd name="T24" fmla="*/ 34464 w 992"/>
                    <a:gd name="T25" fmla="*/ 1 h 770"/>
                    <a:gd name="T26" fmla="*/ 32626 w 992"/>
                    <a:gd name="T27" fmla="*/ 1 h 770"/>
                    <a:gd name="T28" fmla="*/ 30579 w 992"/>
                    <a:gd name="T29" fmla="*/ 1 h 770"/>
                    <a:gd name="T30" fmla="*/ 28167 w 992"/>
                    <a:gd name="T31" fmla="*/ 1 h 770"/>
                    <a:gd name="T32" fmla="*/ 26368 w 992"/>
                    <a:gd name="T33" fmla="*/ 1 h 770"/>
                    <a:gd name="T34" fmla="*/ 26368 w 992"/>
                    <a:gd name="T35" fmla="*/ 1 h 770"/>
                    <a:gd name="T36" fmla="*/ 25128 w 992"/>
                    <a:gd name="T37" fmla="*/ 1 h 770"/>
                    <a:gd name="T38" fmla="*/ 21679 w 992"/>
                    <a:gd name="T39" fmla="*/ 1 h 770"/>
                    <a:gd name="T40" fmla="*/ 17422 w 992"/>
                    <a:gd name="T41" fmla="*/ 1 h 770"/>
                    <a:gd name="T42" fmla="*/ 13463 w 992"/>
                    <a:gd name="T43" fmla="*/ 1 h 770"/>
                    <a:gd name="T44" fmla="*/ 8933 w 992"/>
                    <a:gd name="T45" fmla="*/ 1 h 770"/>
                    <a:gd name="T46" fmla="*/ 2067 w 992"/>
                    <a:gd name="T47" fmla="*/ 1 h 770"/>
                    <a:gd name="T48" fmla="*/ 0 w 992"/>
                    <a:gd name="T49" fmla="*/ 1 h 770"/>
                    <a:gd name="T50" fmla="*/ 0 w 992"/>
                    <a:gd name="T51" fmla="*/ 1 h 770"/>
                    <a:gd name="T52" fmla="*/ 3079 w 992"/>
                    <a:gd name="T53" fmla="*/ 1 h 770"/>
                    <a:gd name="T54" fmla="*/ 6378 w 992"/>
                    <a:gd name="T55" fmla="*/ 1 h 770"/>
                    <a:gd name="T56" fmla="*/ 9233 w 992"/>
                    <a:gd name="T57" fmla="*/ 1 h 770"/>
                    <a:gd name="T58" fmla="*/ 14725 w 992"/>
                    <a:gd name="T59" fmla="*/ 1 h 770"/>
                    <a:gd name="T60" fmla="*/ 20054 w 992"/>
                    <a:gd name="T61" fmla="*/ 1 h 770"/>
                    <a:gd name="T62" fmla="*/ 25128 w 992"/>
                    <a:gd name="T63" fmla="*/ 1 h 770"/>
                    <a:gd name="T64" fmla="*/ 32363 w 992"/>
                    <a:gd name="T65" fmla="*/ 0 h 770"/>
                    <a:gd name="T66" fmla="*/ 32626 w 992"/>
                    <a:gd name="T67" fmla="*/ 1 h 770"/>
                    <a:gd name="T68" fmla="*/ 30985 w 992"/>
                    <a:gd name="T69" fmla="*/ 1 h 770"/>
                    <a:gd name="T70" fmla="*/ 30579 w 992"/>
                    <a:gd name="T71" fmla="*/ 1 h 770"/>
                    <a:gd name="T72" fmla="*/ 32626 w 992"/>
                    <a:gd name="T73" fmla="*/ 1 h 770"/>
                    <a:gd name="T74" fmla="*/ 36039 w 992"/>
                    <a:gd name="T75" fmla="*/ 1 h 770"/>
                    <a:gd name="T76" fmla="*/ 38936 w 992"/>
                    <a:gd name="T77" fmla="*/ 1 h 770"/>
                    <a:gd name="T78" fmla="*/ 43517 w 992"/>
                    <a:gd name="T79" fmla="*/ 1 h 770"/>
                    <a:gd name="T80" fmla="*/ 47951 w 992"/>
                    <a:gd name="T81" fmla="*/ 1 h 770"/>
                    <a:gd name="T82" fmla="*/ 52484 w 992"/>
                    <a:gd name="T83" fmla="*/ 1 h 770"/>
                    <a:gd name="T84" fmla="*/ 58451 w 992"/>
                    <a:gd name="T85" fmla="*/ 1 h 770"/>
                    <a:gd name="T86" fmla="*/ 62389 w 992"/>
                    <a:gd name="T87" fmla="*/ 1 h 770"/>
                    <a:gd name="T88" fmla="*/ 63019 w 992"/>
                    <a:gd name="T89" fmla="*/ 1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68" name="Freeform 16"/>
                <p:cNvSpPr>
                  <a:spLocks noChangeAspect="1"/>
                </p:cNvSpPr>
                <p:nvPr/>
              </p:nvSpPr>
              <p:spPr bwMode="auto">
                <a:xfrm rot="-2705309">
                  <a:off x="2414" y="1540"/>
                  <a:ext cx="474" cy="848"/>
                </a:xfrm>
                <a:custGeom>
                  <a:avLst/>
                  <a:gdLst>
                    <a:gd name="T0" fmla="*/ 1 w 699"/>
                    <a:gd name="T1" fmla="*/ 1 h 1216"/>
                    <a:gd name="T2" fmla="*/ 1 w 699"/>
                    <a:gd name="T3" fmla="*/ 1 h 1216"/>
                    <a:gd name="T4" fmla="*/ 1 w 699"/>
                    <a:gd name="T5" fmla="*/ 1 h 1216"/>
                    <a:gd name="T6" fmla="*/ 1 w 699"/>
                    <a:gd name="T7" fmla="*/ 1 h 1216"/>
                    <a:gd name="T8" fmla="*/ 1 w 699"/>
                    <a:gd name="T9" fmla="*/ 1 h 1216"/>
                    <a:gd name="T10" fmla="*/ 1 w 699"/>
                    <a:gd name="T11" fmla="*/ 1 h 1216"/>
                    <a:gd name="T12" fmla="*/ 1 w 699"/>
                    <a:gd name="T13" fmla="*/ 1 h 1216"/>
                    <a:gd name="T14" fmla="*/ 1 w 699"/>
                    <a:gd name="T15" fmla="*/ 1 h 1216"/>
                    <a:gd name="T16" fmla="*/ 1 w 699"/>
                    <a:gd name="T17" fmla="*/ 1 h 1216"/>
                    <a:gd name="T18" fmla="*/ 1 w 699"/>
                    <a:gd name="T19" fmla="*/ 1 h 1216"/>
                    <a:gd name="T20" fmla="*/ 1 w 699"/>
                    <a:gd name="T21" fmla="*/ 1 h 1216"/>
                    <a:gd name="T22" fmla="*/ 1 w 699"/>
                    <a:gd name="T23" fmla="*/ 1 h 1216"/>
                    <a:gd name="T24" fmla="*/ 1 w 699"/>
                    <a:gd name="T25" fmla="*/ 1 h 1216"/>
                    <a:gd name="T26" fmla="*/ 1 w 699"/>
                    <a:gd name="T27" fmla="*/ 1 h 1216"/>
                    <a:gd name="T28" fmla="*/ 1 w 699"/>
                    <a:gd name="T29" fmla="*/ 1 h 1216"/>
                    <a:gd name="T30" fmla="*/ 1 w 699"/>
                    <a:gd name="T31" fmla="*/ 1 h 1216"/>
                    <a:gd name="T32" fmla="*/ 0 w 699"/>
                    <a:gd name="T33" fmla="*/ 1 h 1216"/>
                    <a:gd name="T34" fmla="*/ 1 w 699"/>
                    <a:gd name="T35" fmla="*/ 1 h 1216"/>
                    <a:gd name="T36" fmla="*/ 1 w 699"/>
                    <a:gd name="T37" fmla="*/ 1 h 1216"/>
                    <a:gd name="T38" fmla="*/ 1 w 699"/>
                    <a:gd name="T39" fmla="*/ 1 h 1216"/>
                    <a:gd name="T40" fmla="*/ 1 w 699"/>
                    <a:gd name="T41" fmla="*/ 1 h 1216"/>
                    <a:gd name="T42" fmla="*/ 1 w 699"/>
                    <a:gd name="T43" fmla="*/ 1 h 1216"/>
                    <a:gd name="T44" fmla="*/ 1 w 699"/>
                    <a:gd name="T45" fmla="*/ 1 h 1216"/>
                    <a:gd name="T46" fmla="*/ 1 w 699"/>
                    <a:gd name="T47" fmla="*/ 1 h 1216"/>
                    <a:gd name="T48" fmla="*/ 1 w 699"/>
                    <a:gd name="T49" fmla="*/ 1 h 1216"/>
                    <a:gd name="T50" fmla="*/ 1 w 699"/>
                    <a:gd name="T51" fmla="*/ 1 h 1216"/>
                    <a:gd name="T52" fmla="*/ 1 w 699"/>
                    <a:gd name="T53" fmla="*/ 0 h 1216"/>
                    <a:gd name="T54" fmla="*/ 1 w 699"/>
                    <a:gd name="T55" fmla="*/ 1 h 1216"/>
                    <a:gd name="T56" fmla="*/ 1 w 699"/>
                    <a:gd name="T57" fmla="*/ 1 h 1216"/>
                    <a:gd name="T58" fmla="*/ 1 w 699"/>
                    <a:gd name="T59" fmla="*/ 1 h 1216"/>
                    <a:gd name="T60" fmla="*/ 1 w 699"/>
                    <a:gd name="T61" fmla="*/ 1 h 1216"/>
                    <a:gd name="T62" fmla="*/ 1 w 699"/>
                    <a:gd name="T63" fmla="*/ 1 h 1216"/>
                    <a:gd name="T64" fmla="*/ 1 w 699"/>
                    <a:gd name="T65" fmla="*/ 1 h 1216"/>
                    <a:gd name="T66" fmla="*/ 1 w 699"/>
                    <a:gd name="T67" fmla="*/ 1 h 1216"/>
                    <a:gd name="T68" fmla="*/ 1 w 699"/>
                    <a:gd name="T69" fmla="*/ 1 h 1216"/>
                    <a:gd name="T70" fmla="*/ 1 w 699"/>
                    <a:gd name="T71" fmla="*/ 1 h 1216"/>
                    <a:gd name="T72" fmla="*/ 1 w 699"/>
                    <a:gd name="T73" fmla="*/ 1 h 1216"/>
                    <a:gd name="T74" fmla="*/ 1 w 699"/>
                    <a:gd name="T75" fmla="*/ 1 h 1216"/>
                    <a:gd name="T76" fmla="*/ 1 w 699"/>
                    <a:gd name="T77" fmla="*/ 1 h 1216"/>
                    <a:gd name="T78" fmla="*/ 1 w 699"/>
                    <a:gd name="T79" fmla="*/ 1 h 1216"/>
                    <a:gd name="T80" fmla="*/ 1 w 699"/>
                    <a:gd name="T81" fmla="*/ 1 h 1216"/>
                    <a:gd name="T82" fmla="*/ 1 w 699"/>
                    <a:gd name="T83" fmla="*/ 1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69" name="Freeform 17"/>
                <p:cNvSpPr>
                  <a:spLocks noChangeAspect="1"/>
                </p:cNvSpPr>
                <p:nvPr/>
              </p:nvSpPr>
              <p:spPr bwMode="auto">
                <a:xfrm rot="-2705309">
                  <a:off x="2793" y="1150"/>
                  <a:ext cx="620" cy="708"/>
                </a:xfrm>
                <a:custGeom>
                  <a:avLst/>
                  <a:gdLst>
                    <a:gd name="T0" fmla="*/ 1 w 915"/>
                    <a:gd name="T1" fmla="*/ 1 h 1139"/>
                    <a:gd name="T2" fmla="*/ 0 w 915"/>
                    <a:gd name="T3" fmla="*/ 1 h 1139"/>
                    <a:gd name="T4" fmla="*/ 1 w 915"/>
                    <a:gd name="T5" fmla="*/ 1 h 1139"/>
                    <a:gd name="T6" fmla="*/ 1 w 915"/>
                    <a:gd name="T7" fmla="*/ 1 h 1139"/>
                    <a:gd name="T8" fmla="*/ 1 w 915"/>
                    <a:gd name="T9" fmla="*/ 1 h 1139"/>
                    <a:gd name="T10" fmla="*/ 1 w 915"/>
                    <a:gd name="T11" fmla="*/ 1 h 1139"/>
                    <a:gd name="T12" fmla="*/ 1 w 915"/>
                    <a:gd name="T13" fmla="*/ 1 h 1139"/>
                    <a:gd name="T14" fmla="*/ 1 w 915"/>
                    <a:gd name="T15" fmla="*/ 1 h 1139"/>
                    <a:gd name="T16" fmla="*/ 1 w 915"/>
                    <a:gd name="T17" fmla="*/ 1 h 1139"/>
                    <a:gd name="T18" fmla="*/ 1 w 915"/>
                    <a:gd name="T19" fmla="*/ 1 h 1139"/>
                    <a:gd name="T20" fmla="*/ 1 w 915"/>
                    <a:gd name="T21" fmla="*/ 1 h 1139"/>
                    <a:gd name="T22" fmla="*/ 1 w 915"/>
                    <a:gd name="T23" fmla="*/ 1 h 1139"/>
                    <a:gd name="T24" fmla="*/ 1 w 915"/>
                    <a:gd name="T25" fmla="*/ 1 h 1139"/>
                    <a:gd name="T26" fmla="*/ 1 w 915"/>
                    <a:gd name="T27" fmla="*/ 1 h 1139"/>
                    <a:gd name="T28" fmla="*/ 1 w 915"/>
                    <a:gd name="T29" fmla="*/ 1 h 1139"/>
                    <a:gd name="T30" fmla="*/ 1 w 915"/>
                    <a:gd name="T31" fmla="*/ 1 h 1139"/>
                    <a:gd name="T32" fmla="*/ 1 w 915"/>
                    <a:gd name="T33" fmla="*/ 1 h 1139"/>
                    <a:gd name="T34" fmla="*/ 1 w 915"/>
                    <a:gd name="T35" fmla="*/ 1 h 1139"/>
                    <a:gd name="T36" fmla="*/ 1 w 915"/>
                    <a:gd name="T37" fmla="*/ 1 h 1139"/>
                    <a:gd name="T38" fmla="*/ 1 w 915"/>
                    <a:gd name="T39" fmla="*/ 1 h 1139"/>
                    <a:gd name="T40" fmla="*/ 1 w 915"/>
                    <a:gd name="T41" fmla="*/ 1 h 1139"/>
                    <a:gd name="T42" fmla="*/ 1 w 915"/>
                    <a:gd name="T43" fmla="*/ 1 h 1139"/>
                    <a:gd name="T44" fmla="*/ 1 w 915"/>
                    <a:gd name="T45" fmla="*/ 1 h 1139"/>
                    <a:gd name="T46" fmla="*/ 1 w 915"/>
                    <a:gd name="T47" fmla="*/ 0 h 1139"/>
                    <a:gd name="T48" fmla="*/ 1 w 915"/>
                    <a:gd name="T49" fmla="*/ 1 h 1139"/>
                    <a:gd name="T50" fmla="*/ 1 w 915"/>
                    <a:gd name="T51" fmla="*/ 1 h 1139"/>
                    <a:gd name="T52" fmla="*/ 1 w 915"/>
                    <a:gd name="T53" fmla="*/ 1 h 1139"/>
                    <a:gd name="T54" fmla="*/ 1 w 915"/>
                    <a:gd name="T55" fmla="*/ 1 h 1139"/>
                    <a:gd name="T56" fmla="*/ 1 w 915"/>
                    <a:gd name="T57" fmla="*/ 1 h 1139"/>
                    <a:gd name="T58" fmla="*/ 1 w 915"/>
                    <a:gd name="T59" fmla="*/ 1 h 1139"/>
                    <a:gd name="T60" fmla="*/ 1 w 915"/>
                    <a:gd name="T61" fmla="*/ 1 h 1139"/>
                    <a:gd name="T62" fmla="*/ 1 w 915"/>
                    <a:gd name="T63" fmla="*/ 1 h 1139"/>
                    <a:gd name="T64" fmla="*/ 1 w 915"/>
                    <a:gd name="T65" fmla="*/ 1 h 1139"/>
                    <a:gd name="T66" fmla="*/ 1 w 915"/>
                    <a:gd name="T67" fmla="*/ 1 h 1139"/>
                    <a:gd name="T68" fmla="*/ 1 w 915"/>
                    <a:gd name="T69" fmla="*/ 1 h 1139"/>
                    <a:gd name="T70" fmla="*/ 1 w 915"/>
                    <a:gd name="T71" fmla="*/ 1 h 1139"/>
                    <a:gd name="T72" fmla="*/ 1 w 915"/>
                    <a:gd name="T73" fmla="*/ 1 h 1139"/>
                    <a:gd name="T74" fmla="*/ 1 w 915"/>
                    <a:gd name="T75" fmla="*/ 1 h 1139"/>
                    <a:gd name="T76" fmla="*/ 1 w 915"/>
                    <a:gd name="T77" fmla="*/ 1 h 1139"/>
                    <a:gd name="T78" fmla="*/ 1 w 915"/>
                    <a:gd name="T79" fmla="*/ 1 h 1139"/>
                    <a:gd name="T80" fmla="*/ 1 w 915"/>
                    <a:gd name="T81" fmla="*/ 1 h 1139"/>
                    <a:gd name="T82" fmla="*/ 1 w 915"/>
                    <a:gd name="T83" fmla="*/ 1 h 1139"/>
                    <a:gd name="T84" fmla="*/ 1 w 915"/>
                    <a:gd name="T85" fmla="*/ 1 h 1139"/>
                    <a:gd name="T86" fmla="*/ 1 w 915"/>
                    <a:gd name="T87" fmla="*/ 1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  <p:sp>
          <p:nvSpPr>
            <p:cNvPr id="68658" name="Text Box 18"/>
            <p:cNvSpPr txBox="1">
              <a:spLocks noChangeArrowheads="1"/>
            </p:cNvSpPr>
            <p:nvPr/>
          </p:nvSpPr>
          <p:spPr bwMode="auto">
            <a:xfrm>
              <a:off x="1461" y="865"/>
              <a:ext cx="1139" cy="59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rgbClr val="33CC33"/>
                  </a:solidFill>
                </a:rPr>
                <a:t>&lt;</a:t>
              </a:r>
              <a:r>
                <a:rPr lang="en-US" altLang="en-US" sz="2800" i="0">
                  <a:solidFill>
                    <a:srgbClr val="33CC33"/>
                  </a:solidFill>
                </a:rPr>
                <a:t>preCond</a:t>
              </a:r>
              <a:r>
                <a:rPr lang="en-CA" altLang="en-US" sz="2800" i="0">
                  <a:solidFill>
                    <a:srgbClr val="33CC33"/>
                  </a:solidFill>
                </a:rPr>
                <a:t>&gt;</a:t>
              </a:r>
              <a:endParaRPr lang="en-US" altLang="en-US" sz="2800" i="0">
                <a:solidFill>
                  <a:srgbClr val="33CC33"/>
                </a:solidFill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chemeClr val="accent2"/>
                  </a:solidFill>
                </a:rPr>
                <a:t>cod</a:t>
              </a:r>
              <a:r>
                <a:rPr lang="en-US" altLang="en-US" sz="2800" i="0">
                  <a:solidFill>
                    <a:schemeClr val="accent2"/>
                  </a:solidFill>
                </a:rPr>
                <a:t>eA</a:t>
              </a:r>
              <a:endParaRPr lang="en-CA" altLang="en-US" sz="2800" i="0" baseline="-25000">
                <a:solidFill>
                  <a:schemeClr val="accent2"/>
                </a:solidFill>
              </a:endParaRPr>
            </a:p>
          </p:txBody>
        </p:sp>
        <p:sp>
          <p:nvSpPr>
            <p:cNvPr id="68659" name="Text Box 19"/>
            <p:cNvSpPr txBox="1">
              <a:spLocks noChangeArrowheads="1"/>
            </p:cNvSpPr>
            <p:nvPr/>
          </p:nvSpPr>
          <p:spPr bwMode="auto">
            <a:xfrm>
              <a:off x="3648" y="993"/>
              <a:ext cx="1636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rgbClr val="33CC33"/>
                  </a:solidFill>
                </a:rPr>
                <a:t>&lt;loop-invariant&gt;</a:t>
              </a:r>
            </a:p>
          </p:txBody>
        </p:sp>
        <p:sp>
          <p:nvSpPr>
            <p:cNvPr id="68660" name="AutoShape 20"/>
            <p:cNvSpPr>
              <a:spLocks noChangeArrowheads="1"/>
            </p:cNvSpPr>
            <p:nvPr/>
          </p:nvSpPr>
          <p:spPr bwMode="auto">
            <a:xfrm>
              <a:off x="3120" y="1013"/>
              <a:ext cx="432" cy="306"/>
            </a:xfrm>
            <a:prstGeom prst="rightArrow">
              <a:avLst>
                <a:gd name="adj1" fmla="val 50000"/>
                <a:gd name="adj2" fmla="val 35294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400" i="0">
                <a:solidFill>
                  <a:schemeClr val="hlink"/>
                </a:solidFill>
              </a:endParaRPr>
            </a:p>
          </p:txBody>
        </p:sp>
        <p:sp>
          <p:nvSpPr>
            <p:cNvPr id="68661" name="Text Box 21"/>
            <p:cNvSpPr txBox="1">
              <a:spLocks noChangeArrowheads="1"/>
            </p:cNvSpPr>
            <p:nvPr/>
          </p:nvSpPr>
          <p:spPr bwMode="auto">
            <a:xfrm>
              <a:off x="2" y="396"/>
              <a:ext cx="2974" cy="59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Establishing </a:t>
              </a:r>
              <a:r>
                <a:rPr lang="en-US" altLang="en-US" i="0" dirty="0"/>
                <a:t>Loop Invariant</a:t>
              </a:r>
              <a:endParaRPr lang="en-CA" altLang="en-US" i="0" dirty="0"/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400" i="0" dirty="0"/>
            </a:p>
          </p:txBody>
        </p:sp>
      </p:grpSp>
      <p:grpSp>
        <p:nvGrpSpPr>
          <p:cNvPr id="6" name="Group 22"/>
          <p:cNvGrpSpPr>
            <a:grpSpLocks/>
          </p:cNvGrpSpPr>
          <p:nvPr/>
        </p:nvGrpSpPr>
        <p:grpSpPr bwMode="auto">
          <a:xfrm>
            <a:off x="-15875" y="4114800"/>
            <a:ext cx="7753350" cy="1887538"/>
            <a:chOff x="-10" y="2592"/>
            <a:chExt cx="4884" cy="1189"/>
          </a:xfrm>
        </p:grpSpPr>
        <p:sp>
          <p:nvSpPr>
            <p:cNvPr id="68639" name="Text Box 23"/>
            <p:cNvSpPr txBox="1">
              <a:spLocks noChangeArrowheads="1"/>
            </p:cNvSpPr>
            <p:nvPr/>
          </p:nvSpPr>
          <p:spPr bwMode="auto">
            <a:xfrm>
              <a:off x="1461" y="2895"/>
              <a:ext cx="1636" cy="8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rgbClr val="33CC33"/>
                  </a:solidFill>
                </a:rPr>
                <a:t>&lt;loop-invariant&gt;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chemeClr val="accent1"/>
                  </a:solidFill>
                </a:rPr>
                <a:t>&lt;exit Cond&gt;</a:t>
              </a:r>
              <a:endParaRPr lang="en-US" altLang="en-US" sz="2800" i="0">
                <a:solidFill>
                  <a:srgbClr val="33CC33"/>
                </a:solidFill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chemeClr val="accent2"/>
                  </a:solidFill>
                </a:rPr>
                <a:t>code</a:t>
              </a:r>
              <a:r>
                <a:rPr lang="en-US" altLang="en-US" sz="2800" i="0">
                  <a:solidFill>
                    <a:schemeClr val="accent2"/>
                  </a:solidFill>
                </a:rPr>
                <a:t>C</a:t>
              </a:r>
              <a:endParaRPr lang="en-CA" altLang="en-US" sz="2800" i="0">
                <a:solidFill>
                  <a:schemeClr val="accent2"/>
                </a:solidFill>
              </a:endParaRPr>
            </a:p>
          </p:txBody>
        </p:sp>
        <p:sp>
          <p:nvSpPr>
            <p:cNvPr id="68640" name="Text Box 24"/>
            <p:cNvSpPr txBox="1">
              <a:spLocks noChangeArrowheads="1"/>
            </p:cNvSpPr>
            <p:nvPr/>
          </p:nvSpPr>
          <p:spPr bwMode="auto">
            <a:xfrm>
              <a:off x="3648" y="3147"/>
              <a:ext cx="1226" cy="63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rgbClr val="33CC33"/>
                  </a:solidFill>
                </a:rPr>
                <a:t>&lt;postCond&gt;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i="0">
                <a:solidFill>
                  <a:srgbClr val="33CC33"/>
                </a:solidFill>
              </a:endParaRPr>
            </a:p>
          </p:txBody>
        </p:sp>
        <p:sp>
          <p:nvSpPr>
            <p:cNvPr id="68641" name="AutoShape 25"/>
            <p:cNvSpPr>
              <a:spLocks noChangeArrowheads="1"/>
            </p:cNvSpPr>
            <p:nvPr/>
          </p:nvSpPr>
          <p:spPr bwMode="auto">
            <a:xfrm>
              <a:off x="3120" y="3167"/>
              <a:ext cx="432" cy="306"/>
            </a:xfrm>
            <a:prstGeom prst="rightArrow">
              <a:avLst>
                <a:gd name="adj1" fmla="val 50000"/>
                <a:gd name="adj2" fmla="val 35294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400" i="0">
                <a:solidFill>
                  <a:schemeClr val="hlink"/>
                </a:solidFill>
              </a:endParaRPr>
            </a:p>
          </p:txBody>
        </p:sp>
        <p:sp>
          <p:nvSpPr>
            <p:cNvPr id="68642" name="Text Box 26"/>
            <p:cNvSpPr txBox="1">
              <a:spLocks noChangeArrowheads="1"/>
            </p:cNvSpPr>
            <p:nvPr/>
          </p:nvSpPr>
          <p:spPr bwMode="auto">
            <a:xfrm>
              <a:off x="-10" y="2592"/>
              <a:ext cx="2173" cy="5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i="0"/>
                <a:t>Clean up loose ends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1600" i="0"/>
            </a:p>
          </p:txBody>
        </p:sp>
        <p:grpSp>
          <p:nvGrpSpPr>
            <p:cNvPr id="68643" name="Group 27"/>
            <p:cNvGrpSpPr>
              <a:grpSpLocks noChangeAspect="1"/>
            </p:cNvGrpSpPr>
            <p:nvPr/>
          </p:nvGrpSpPr>
          <p:grpSpPr bwMode="auto">
            <a:xfrm>
              <a:off x="543" y="3024"/>
              <a:ext cx="705" cy="737"/>
              <a:chOff x="4641" y="2352"/>
              <a:chExt cx="735" cy="768"/>
            </a:xfrm>
          </p:grpSpPr>
          <p:sp>
            <p:nvSpPr>
              <p:cNvPr id="68644" name="Freeform 28" descr="Green marble"/>
              <p:cNvSpPr>
                <a:spLocks noChangeAspect="1"/>
              </p:cNvSpPr>
              <p:nvPr/>
            </p:nvSpPr>
            <p:spPr bwMode="auto">
              <a:xfrm rot="2360341">
                <a:off x="4656" y="2619"/>
                <a:ext cx="390" cy="309"/>
              </a:xfrm>
              <a:custGeom>
                <a:avLst/>
                <a:gdLst>
                  <a:gd name="T0" fmla="*/ 0 w 2280"/>
                  <a:gd name="T1" fmla="*/ 0 h 1785"/>
                  <a:gd name="T2" fmla="*/ 0 w 2280"/>
                  <a:gd name="T3" fmla="*/ 0 h 1785"/>
                  <a:gd name="T4" fmla="*/ 0 w 2280"/>
                  <a:gd name="T5" fmla="*/ 0 h 1785"/>
                  <a:gd name="T6" fmla="*/ 0 w 2280"/>
                  <a:gd name="T7" fmla="*/ 0 h 1785"/>
                  <a:gd name="T8" fmla="*/ 0 w 2280"/>
                  <a:gd name="T9" fmla="*/ 0 h 1785"/>
                  <a:gd name="T10" fmla="*/ 0 w 2280"/>
                  <a:gd name="T11" fmla="*/ 0 h 1785"/>
                  <a:gd name="T12" fmla="*/ 0 w 2280"/>
                  <a:gd name="T13" fmla="*/ 0 h 1785"/>
                  <a:gd name="T14" fmla="*/ 0 w 2280"/>
                  <a:gd name="T15" fmla="*/ 0 h 1785"/>
                  <a:gd name="T16" fmla="*/ 0 w 2280"/>
                  <a:gd name="T17" fmla="*/ 0 h 1785"/>
                  <a:gd name="T18" fmla="*/ 0 w 2280"/>
                  <a:gd name="T19" fmla="*/ 0 h 1785"/>
                  <a:gd name="T20" fmla="*/ 0 w 2280"/>
                  <a:gd name="T21" fmla="*/ 0 h 1785"/>
                  <a:gd name="T22" fmla="*/ 0 w 2280"/>
                  <a:gd name="T23" fmla="*/ 0 h 178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w 2280"/>
                  <a:gd name="T37" fmla="*/ 0 h 1785"/>
                  <a:gd name="T38" fmla="*/ 2280 w 2280"/>
                  <a:gd name="T39" fmla="*/ 1785 h 1785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T36" t="T37" r="T38" b="T39"/>
                <a:pathLst>
                  <a:path w="2280" h="1785">
                    <a:moveTo>
                      <a:pt x="748" y="30"/>
                    </a:moveTo>
                    <a:cubicBezTo>
                      <a:pt x="881" y="60"/>
                      <a:pt x="985" y="267"/>
                      <a:pt x="1224" y="305"/>
                    </a:cubicBezTo>
                    <a:cubicBezTo>
                      <a:pt x="1463" y="343"/>
                      <a:pt x="2088" y="121"/>
                      <a:pt x="2184" y="257"/>
                    </a:cubicBezTo>
                    <a:cubicBezTo>
                      <a:pt x="2280" y="393"/>
                      <a:pt x="1873" y="945"/>
                      <a:pt x="1800" y="1121"/>
                    </a:cubicBezTo>
                    <a:cubicBezTo>
                      <a:pt x="1727" y="1297"/>
                      <a:pt x="1757" y="1253"/>
                      <a:pt x="1743" y="1313"/>
                    </a:cubicBezTo>
                    <a:cubicBezTo>
                      <a:pt x="1729" y="1373"/>
                      <a:pt x="1747" y="1440"/>
                      <a:pt x="1717" y="1479"/>
                    </a:cubicBezTo>
                    <a:cubicBezTo>
                      <a:pt x="1687" y="1518"/>
                      <a:pt x="1634" y="1537"/>
                      <a:pt x="1560" y="1549"/>
                    </a:cubicBezTo>
                    <a:cubicBezTo>
                      <a:pt x="1486" y="1561"/>
                      <a:pt x="1504" y="1536"/>
                      <a:pt x="1272" y="1553"/>
                    </a:cubicBezTo>
                    <a:cubicBezTo>
                      <a:pt x="1040" y="1570"/>
                      <a:pt x="336" y="1785"/>
                      <a:pt x="168" y="1649"/>
                    </a:cubicBezTo>
                    <a:cubicBezTo>
                      <a:pt x="0" y="1513"/>
                      <a:pt x="221" y="991"/>
                      <a:pt x="264" y="737"/>
                    </a:cubicBezTo>
                    <a:cubicBezTo>
                      <a:pt x="307" y="483"/>
                      <a:pt x="344" y="244"/>
                      <a:pt x="425" y="126"/>
                    </a:cubicBezTo>
                    <a:cubicBezTo>
                      <a:pt x="506" y="8"/>
                      <a:pt x="615" y="0"/>
                      <a:pt x="748" y="30"/>
                    </a:cubicBezTo>
                    <a:close/>
                  </a:path>
                </a:pathLst>
              </a:custGeom>
              <a:blipFill dpi="0" rotWithShape="0">
                <a:blip r:embed="rId3"/>
                <a:srcRect/>
                <a:tile tx="0" ty="0" sx="100000" sy="100000" flip="none" algn="tl"/>
              </a:blipFill>
              <a:ln w="9525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grpSp>
            <p:nvGrpSpPr>
              <p:cNvPr id="68645" name="Group 29"/>
              <p:cNvGrpSpPr>
                <a:grpSpLocks noChangeAspect="1"/>
              </p:cNvGrpSpPr>
              <p:nvPr/>
            </p:nvGrpSpPr>
            <p:grpSpPr bwMode="auto">
              <a:xfrm>
                <a:off x="4703" y="2655"/>
                <a:ext cx="208" cy="170"/>
                <a:chOff x="1728" y="2064"/>
                <a:chExt cx="768" cy="672"/>
              </a:xfrm>
            </p:grpSpPr>
            <p:sp>
              <p:nvSpPr>
                <p:cNvPr id="68655" name="AutoShape 30"/>
                <p:cNvSpPr>
                  <a:spLocks noChangeAspect="1" noChangeArrowheads="1"/>
                </p:cNvSpPr>
                <p:nvPr/>
              </p:nvSpPr>
              <p:spPr bwMode="auto">
                <a:xfrm>
                  <a:off x="1728" y="2064"/>
                  <a:ext cx="768" cy="576"/>
                </a:xfrm>
                <a:prstGeom prst="horizontalScroll">
                  <a:avLst>
                    <a:gd name="adj" fmla="val 12500"/>
                  </a:avLst>
                </a:prstGeom>
                <a:solidFill>
                  <a:srgbClr val="FFFFFF"/>
                </a:solidFill>
                <a:ln w="25400">
                  <a:solidFill>
                    <a:srgbClr val="FF0000"/>
                  </a:solidFill>
                  <a:round/>
                  <a:headEnd/>
                  <a:tailEnd/>
                </a:ln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algn="ctr" eaLnBrk="1" hangingPunct="1">
                    <a:spcBef>
                      <a:spcPct val="50000"/>
                    </a:spcBef>
                    <a:buFontTx/>
                    <a:buNone/>
                  </a:pPr>
                  <a:r>
                    <a:rPr lang="en-US" altLang="en-US" sz="2400" i="0" baseline="-8000">
                      <a:solidFill>
                        <a:schemeClr val="bg2"/>
                      </a:solidFill>
                    </a:rPr>
                    <a:t>Exit</a:t>
                  </a:r>
                  <a:endParaRPr lang="en-CA" altLang="en-US" sz="2400" i="0" baseline="-8000">
                    <a:solidFill>
                      <a:schemeClr val="bg2"/>
                    </a:solidFill>
                  </a:endParaRPr>
                </a:p>
              </p:txBody>
            </p:sp>
            <p:sp>
              <p:nvSpPr>
                <p:cNvPr id="68656" name="Line 31"/>
                <p:cNvSpPr>
                  <a:spLocks noChangeAspect="1" noChangeShapeType="1"/>
                </p:cNvSpPr>
                <p:nvPr/>
              </p:nvSpPr>
              <p:spPr bwMode="auto">
                <a:xfrm>
                  <a:off x="2112" y="2592"/>
                  <a:ext cx="0" cy="144"/>
                </a:xfrm>
                <a:prstGeom prst="line">
                  <a:avLst/>
                </a:prstGeom>
                <a:noFill/>
                <a:ln w="25400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 wrap="none" anchor="ctr"/>
                <a:lstStyle/>
                <a:p>
                  <a:endParaRPr lang="en-US"/>
                </a:p>
              </p:txBody>
            </p:sp>
          </p:grpSp>
          <p:sp>
            <p:nvSpPr>
              <p:cNvPr id="68646" name="Oval 32"/>
              <p:cNvSpPr>
                <a:spLocks noChangeAspect="1" noChangeArrowheads="1"/>
              </p:cNvSpPr>
              <p:nvPr/>
            </p:nvSpPr>
            <p:spPr bwMode="auto">
              <a:xfrm>
                <a:off x="4641" y="2384"/>
                <a:ext cx="735" cy="736"/>
              </a:xfrm>
              <a:prstGeom prst="ellipse">
                <a:avLst/>
              </a:prstGeom>
              <a:noFill/>
              <a:ln w="63500">
                <a:solidFill>
                  <a:srgbClr val="339966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spcBef>
                    <a:spcPct val="20000"/>
                  </a:spcBef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50000"/>
                  </a:spcBef>
                  <a:buFontTx/>
                  <a:buNone/>
                </a:pPr>
                <a:endParaRPr lang="en-US" altLang="en-US" sz="3000"/>
              </a:p>
            </p:txBody>
          </p:sp>
          <p:pic>
            <p:nvPicPr>
              <p:cNvPr id="68647" name="Picture 33"/>
              <p:cNvPicPr>
                <a:picLocks noChangeAspect="1" noChangeArrowheads="1"/>
              </p:cNvPicPr>
              <p:nvPr/>
            </p:nvPicPr>
            <p:blipFill>
              <a:blip r:embed="rId5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4952" y="2540"/>
                <a:ext cx="389" cy="35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grpSp>
            <p:nvGrpSpPr>
              <p:cNvPr id="68648" name="Group 34"/>
              <p:cNvGrpSpPr>
                <a:grpSpLocks noChangeAspect="1"/>
              </p:cNvGrpSpPr>
              <p:nvPr/>
            </p:nvGrpSpPr>
            <p:grpSpPr bwMode="auto">
              <a:xfrm rot="2360341">
                <a:off x="4794" y="2352"/>
                <a:ext cx="342" cy="428"/>
                <a:chOff x="2227" y="1194"/>
                <a:chExt cx="1944" cy="2413"/>
              </a:xfrm>
            </p:grpSpPr>
            <p:sp>
              <p:nvSpPr>
                <p:cNvPr id="68649" name="Freeform 35"/>
                <p:cNvSpPr>
                  <a:spLocks noChangeAspect="1"/>
                </p:cNvSpPr>
                <p:nvPr/>
              </p:nvSpPr>
              <p:spPr bwMode="auto">
                <a:xfrm rot="-2705309">
                  <a:off x="2708" y="1513"/>
                  <a:ext cx="406" cy="340"/>
                </a:xfrm>
                <a:custGeom>
                  <a:avLst/>
                  <a:gdLst>
                    <a:gd name="T0" fmla="*/ 1 w 600"/>
                    <a:gd name="T1" fmla="*/ 1 h 608"/>
                    <a:gd name="T2" fmla="*/ 1 w 600"/>
                    <a:gd name="T3" fmla="*/ 1 h 608"/>
                    <a:gd name="T4" fmla="*/ 1 w 600"/>
                    <a:gd name="T5" fmla="*/ 1 h 608"/>
                    <a:gd name="T6" fmla="*/ 1 w 600"/>
                    <a:gd name="T7" fmla="*/ 1 h 608"/>
                    <a:gd name="T8" fmla="*/ 1 w 600"/>
                    <a:gd name="T9" fmla="*/ 0 h 608"/>
                    <a:gd name="T10" fmla="*/ 1 w 600"/>
                    <a:gd name="T11" fmla="*/ 1 h 608"/>
                    <a:gd name="T12" fmla="*/ 1 w 600"/>
                    <a:gd name="T13" fmla="*/ 1 h 608"/>
                    <a:gd name="T14" fmla="*/ 0 w 600"/>
                    <a:gd name="T15" fmla="*/ 1 h 608"/>
                    <a:gd name="T16" fmla="*/ 1 w 600"/>
                    <a:gd name="T17" fmla="*/ 1 h 608"/>
                    <a:gd name="T18" fmla="*/ 1 w 600"/>
                    <a:gd name="T19" fmla="*/ 1 h 608"/>
                    <a:gd name="T20" fmla="*/ 1 w 600"/>
                    <a:gd name="T21" fmla="*/ 1 h 608"/>
                    <a:gd name="T22" fmla="*/ 1 w 600"/>
                    <a:gd name="T23" fmla="*/ 1 h 608"/>
                    <a:gd name="T24" fmla="*/ 1 w 600"/>
                    <a:gd name="T25" fmla="*/ 1 h 608"/>
                    <a:gd name="T26" fmla="*/ 1 w 600"/>
                    <a:gd name="T27" fmla="*/ 1 h 608"/>
                    <a:gd name="T28" fmla="*/ 1 w 600"/>
                    <a:gd name="T29" fmla="*/ 1 h 608"/>
                    <a:gd name="T30" fmla="*/ 1 w 600"/>
                    <a:gd name="T31" fmla="*/ 1 h 608"/>
                    <a:gd name="T32" fmla="*/ 1 w 600"/>
                    <a:gd name="T33" fmla="*/ 1 h 608"/>
                    <a:gd name="T34" fmla="*/ 1 w 600"/>
                    <a:gd name="T35" fmla="*/ 1 h 608"/>
                    <a:gd name="T36" fmla="*/ 1 w 600"/>
                    <a:gd name="T37" fmla="*/ 1 h 608"/>
                    <a:gd name="T38" fmla="*/ 1 w 600"/>
                    <a:gd name="T39" fmla="*/ 1 h 608"/>
                    <a:gd name="T40" fmla="*/ 1 w 600"/>
                    <a:gd name="T41" fmla="*/ 1 h 608"/>
                    <a:gd name="T42" fmla="*/ 1 w 600"/>
                    <a:gd name="T43" fmla="*/ 1 h 608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w 600"/>
                    <a:gd name="T67" fmla="*/ 0 h 608"/>
                    <a:gd name="T68" fmla="*/ 600 w 600"/>
                    <a:gd name="T69" fmla="*/ 608 h 608"/>
                  </a:gdLst>
                  <a:ahLst/>
                  <a:cxnLst>
                    <a:cxn ang="T44">
                      <a:pos x="T0" y="T1"/>
                    </a:cxn>
                    <a:cxn ang="T45">
                      <a:pos x="T2" y="T3"/>
                    </a:cxn>
                    <a:cxn ang="T46">
                      <a:pos x="T4" y="T5"/>
                    </a:cxn>
                    <a:cxn ang="T47">
                      <a:pos x="T6" y="T7"/>
                    </a:cxn>
                    <a:cxn ang="T48">
                      <a:pos x="T8" y="T9"/>
                    </a:cxn>
                    <a:cxn ang="T49">
                      <a:pos x="T10" y="T11"/>
                    </a:cxn>
                    <a:cxn ang="T50">
                      <a:pos x="T12" y="T13"/>
                    </a:cxn>
                    <a:cxn ang="T51">
                      <a:pos x="T14" y="T15"/>
                    </a:cxn>
                    <a:cxn ang="T52">
                      <a:pos x="T16" y="T17"/>
                    </a:cxn>
                    <a:cxn ang="T53">
                      <a:pos x="T18" y="T19"/>
                    </a:cxn>
                    <a:cxn ang="T54">
                      <a:pos x="T20" y="T21"/>
                    </a:cxn>
                    <a:cxn ang="T55">
                      <a:pos x="T22" y="T23"/>
                    </a:cxn>
                    <a:cxn ang="T56">
                      <a:pos x="T24" y="T25"/>
                    </a:cxn>
                    <a:cxn ang="T57">
                      <a:pos x="T26" y="T27"/>
                    </a:cxn>
                    <a:cxn ang="T58">
                      <a:pos x="T28" y="T29"/>
                    </a:cxn>
                    <a:cxn ang="T59">
                      <a:pos x="T30" y="T31"/>
                    </a:cxn>
                    <a:cxn ang="T60">
                      <a:pos x="T32" y="T33"/>
                    </a:cxn>
                    <a:cxn ang="T61">
                      <a:pos x="T34" y="T35"/>
                    </a:cxn>
                    <a:cxn ang="T62">
                      <a:pos x="T36" y="T37"/>
                    </a:cxn>
                    <a:cxn ang="T63">
                      <a:pos x="T38" y="T39"/>
                    </a:cxn>
                    <a:cxn ang="T64">
                      <a:pos x="T40" y="T41"/>
                    </a:cxn>
                    <a:cxn ang="T65">
                      <a:pos x="T42" y="T43"/>
                    </a:cxn>
                  </a:cxnLst>
                  <a:rect l="T66" t="T67" r="T68" b="T69"/>
                  <a:pathLst>
                    <a:path w="600" h="608">
                      <a:moveTo>
                        <a:pt x="388" y="289"/>
                      </a:moveTo>
                      <a:lnTo>
                        <a:pt x="372" y="177"/>
                      </a:lnTo>
                      <a:lnTo>
                        <a:pt x="341" y="78"/>
                      </a:lnTo>
                      <a:lnTo>
                        <a:pt x="284" y="24"/>
                      </a:lnTo>
                      <a:lnTo>
                        <a:pt x="185" y="0"/>
                      </a:lnTo>
                      <a:lnTo>
                        <a:pt x="100" y="24"/>
                      </a:lnTo>
                      <a:lnTo>
                        <a:pt x="19" y="123"/>
                      </a:lnTo>
                      <a:lnTo>
                        <a:pt x="0" y="243"/>
                      </a:lnTo>
                      <a:lnTo>
                        <a:pt x="19" y="370"/>
                      </a:lnTo>
                      <a:lnTo>
                        <a:pt x="50" y="447"/>
                      </a:lnTo>
                      <a:lnTo>
                        <a:pt x="88" y="528"/>
                      </a:lnTo>
                      <a:lnTo>
                        <a:pt x="130" y="582"/>
                      </a:lnTo>
                      <a:lnTo>
                        <a:pt x="177" y="608"/>
                      </a:lnTo>
                      <a:lnTo>
                        <a:pt x="242" y="585"/>
                      </a:lnTo>
                      <a:lnTo>
                        <a:pt x="307" y="531"/>
                      </a:lnTo>
                      <a:lnTo>
                        <a:pt x="349" y="455"/>
                      </a:lnTo>
                      <a:lnTo>
                        <a:pt x="388" y="390"/>
                      </a:lnTo>
                      <a:lnTo>
                        <a:pt x="400" y="351"/>
                      </a:lnTo>
                      <a:lnTo>
                        <a:pt x="565" y="293"/>
                      </a:lnTo>
                      <a:lnTo>
                        <a:pt x="600" y="270"/>
                      </a:lnTo>
                      <a:lnTo>
                        <a:pt x="580" y="235"/>
                      </a:lnTo>
                      <a:lnTo>
                        <a:pt x="388" y="289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50" name="Freeform 36"/>
                <p:cNvSpPr>
                  <a:spLocks noChangeAspect="1"/>
                </p:cNvSpPr>
                <p:nvPr/>
              </p:nvSpPr>
              <p:spPr bwMode="auto">
                <a:xfrm rot="-2705309">
                  <a:off x="2999" y="1873"/>
                  <a:ext cx="418" cy="758"/>
                </a:xfrm>
                <a:custGeom>
                  <a:avLst/>
                  <a:gdLst>
                    <a:gd name="T0" fmla="*/ 1 w 619"/>
                    <a:gd name="T1" fmla="*/ 1 h 1085"/>
                    <a:gd name="T2" fmla="*/ 1 w 619"/>
                    <a:gd name="T3" fmla="*/ 1 h 1085"/>
                    <a:gd name="T4" fmla="*/ 1 w 619"/>
                    <a:gd name="T5" fmla="*/ 1 h 1085"/>
                    <a:gd name="T6" fmla="*/ 1 w 619"/>
                    <a:gd name="T7" fmla="*/ 0 h 1085"/>
                    <a:gd name="T8" fmla="*/ 1 w 619"/>
                    <a:gd name="T9" fmla="*/ 1 h 1085"/>
                    <a:gd name="T10" fmla="*/ 1 w 619"/>
                    <a:gd name="T11" fmla="*/ 1 h 1085"/>
                    <a:gd name="T12" fmla="*/ 1 w 619"/>
                    <a:gd name="T13" fmla="*/ 1 h 1085"/>
                    <a:gd name="T14" fmla="*/ 1 w 619"/>
                    <a:gd name="T15" fmla="*/ 1 h 1085"/>
                    <a:gd name="T16" fmla="*/ 1 w 619"/>
                    <a:gd name="T17" fmla="*/ 1 h 1085"/>
                    <a:gd name="T18" fmla="*/ 1 w 619"/>
                    <a:gd name="T19" fmla="*/ 1 h 1085"/>
                    <a:gd name="T20" fmla="*/ 1 w 619"/>
                    <a:gd name="T21" fmla="*/ 1 h 1085"/>
                    <a:gd name="T22" fmla="*/ 1 w 619"/>
                    <a:gd name="T23" fmla="*/ 1 h 1085"/>
                    <a:gd name="T24" fmla="*/ 1 w 619"/>
                    <a:gd name="T25" fmla="*/ 1 h 1085"/>
                    <a:gd name="T26" fmla="*/ 1 w 619"/>
                    <a:gd name="T27" fmla="*/ 1 h 1085"/>
                    <a:gd name="T28" fmla="*/ 1 w 619"/>
                    <a:gd name="T29" fmla="*/ 1 h 1085"/>
                    <a:gd name="T30" fmla="*/ 1 w 619"/>
                    <a:gd name="T31" fmla="*/ 1 h 1085"/>
                    <a:gd name="T32" fmla="*/ 1 w 619"/>
                    <a:gd name="T33" fmla="*/ 1 h 1085"/>
                    <a:gd name="T34" fmla="*/ 1 w 619"/>
                    <a:gd name="T35" fmla="*/ 1 h 1085"/>
                    <a:gd name="T36" fmla="*/ 1 w 619"/>
                    <a:gd name="T37" fmla="*/ 1 h 1085"/>
                    <a:gd name="T38" fmla="*/ 1 w 619"/>
                    <a:gd name="T39" fmla="*/ 1 h 1085"/>
                    <a:gd name="T40" fmla="*/ 0 w 619"/>
                    <a:gd name="T41" fmla="*/ 1 h 1085"/>
                    <a:gd name="T42" fmla="*/ 1 w 619"/>
                    <a:gd name="T43" fmla="*/ 1 h 1085"/>
                    <a:gd name="T44" fmla="*/ 1 w 619"/>
                    <a:gd name="T45" fmla="*/ 1 h 1085"/>
                    <a:gd name="T46" fmla="*/ 1 w 619"/>
                    <a:gd name="T47" fmla="*/ 1 h 1085"/>
                    <a:gd name="T48" fmla="*/ 1 w 619"/>
                    <a:gd name="T49" fmla="*/ 1 h 1085"/>
                    <a:gd name="T50" fmla="*/ 0 60000 65536"/>
                    <a:gd name="T51" fmla="*/ 0 60000 65536"/>
                    <a:gd name="T52" fmla="*/ 0 60000 65536"/>
                    <a:gd name="T53" fmla="*/ 0 60000 65536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w 619"/>
                    <a:gd name="T76" fmla="*/ 0 h 1085"/>
                    <a:gd name="T77" fmla="*/ 619 w 619"/>
                    <a:gd name="T78" fmla="*/ 1085 h 1085"/>
                  </a:gdLst>
                  <a:ahLst/>
                  <a:cxnLst>
                    <a:cxn ang="T50">
                      <a:pos x="T0" y="T1"/>
                    </a:cxn>
                    <a:cxn ang="T51">
                      <a:pos x="T2" y="T3"/>
                    </a:cxn>
                    <a:cxn ang="T52">
                      <a:pos x="T4" y="T5"/>
                    </a:cxn>
                    <a:cxn ang="T53">
                      <a:pos x="T6" y="T7"/>
                    </a:cxn>
                    <a:cxn ang="T54">
                      <a:pos x="T8" y="T9"/>
                    </a:cxn>
                    <a:cxn ang="T55">
                      <a:pos x="T10" y="T11"/>
                    </a:cxn>
                    <a:cxn ang="T56">
                      <a:pos x="T12" y="T13"/>
                    </a:cxn>
                    <a:cxn ang="T57">
                      <a:pos x="T14" y="T15"/>
                    </a:cxn>
                    <a:cxn ang="T58">
                      <a:pos x="T16" y="T17"/>
                    </a:cxn>
                    <a:cxn ang="T59">
                      <a:pos x="T18" y="T19"/>
                    </a:cxn>
                    <a:cxn ang="T60">
                      <a:pos x="T20" y="T21"/>
                    </a:cxn>
                    <a:cxn ang="T61">
                      <a:pos x="T22" y="T23"/>
                    </a:cxn>
                    <a:cxn ang="T62">
                      <a:pos x="T24" y="T25"/>
                    </a:cxn>
                    <a:cxn ang="T63">
                      <a:pos x="T26" y="T27"/>
                    </a:cxn>
                    <a:cxn ang="T64">
                      <a:pos x="T28" y="T29"/>
                    </a:cxn>
                    <a:cxn ang="T65">
                      <a:pos x="T30" y="T31"/>
                    </a:cxn>
                    <a:cxn ang="T66">
                      <a:pos x="T32" y="T33"/>
                    </a:cxn>
                    <a:cxn ang="T67">
                      <a:pos x="T34" y="T35"/>
                    </a:cxn>
                    <a:cxn ang="T68">
                      <a:pos x="T36" y="T37"/>
                    </a:cxn>
                    <a:cxn ang="T69">
                      <a:pos x="T38" y="T39"/>
                    </a:cxn>
                    <a:cxn ang="T70">
                      <a:pos x="T40" y="T41"/>
                    </a:cxn>
                    <a:cxn ang="T71">
                      <a:pos x="T42" y="T43"/>
                    </a:cxn>
                    <a:cxn ang="T72">
                      <a:pos x="T44" y="T45"/>
                    </a:cxn>
                    <a:cxn ang="T73">
                      <a:pos x="T46" y="T47"/>
                    </a:cxn>
                    <a:cxn ang="T74">
                      <a:pos x="T48" y="T49"/>
                    </a:cxn>
                  </a:cxnLst>
                  <a:rect l="T75" t="T76" r="T77" b="T78"/>
                  <a:pathLst>
                    <a:path w="619" h="1085">
                      <a:moveTo>
                        <a:pt x="208" y="161"/>
                      </a:moveTo>
                      <a:lnTo>
                        <a:pt x="284" y="80"/>
                      </a:lnTo>
                      <a:lnTo>
                        <a:pt x="411" y="3"/>
                      </a:lnTo>
                      <a:lnTo>
                        <a:pt x="469" y="0"/>
                      </a:lnTo>
                      <a:lnTo>
                        <a:pt x="573" y="34"/>
                      </a:lnTo>
                      <a:lnTo>
                        <a:pt x="619" y="85"/>
                      </a:lnTo>
                      <a:lnTo>
                        <a:pt x="619" y="161"/>
                      </a:lnTo>
                      <a:lnTo>
                        <a:pt x="542" y="304"/>
                      </a:lnTo>
                      <a:lnTo>
                        <a:pt x="458" y="415"/>
                      </a:lnTo>
                      <a:lnTo>
                        <a:pt x="422" y="508"/>
                      </a:lnTo>
                      <a:lnTo>
                        <a:pt x="399" y="615"/>
                      </a:lnTo>
                      <a:lnTo>
                        <a:pt x="422" y="719"/>
                      </a:lnTo>
                      <a:lnTo>
                        <a:pt x="445" y="820"/>
                      </a:lnTo>
                      <a:lnTo>
                        <a:pt x="445" y="935"/>
                      </a:lnTo>
                      <a:lnTo>
                        <a:pt x="411" y="1005"/>
                      </a:lnTo>
                      <a:lnTo>
                        <a:pt x="334" y="1043"/>
                      </a:lnTo>
                      <a:lnTo>
                        <a:pt x="242" y="1085"/>
                      </a:lnTo>
                      <a:lnTo>
                        <a:pt x="157" y="1085"/>
                      </a:lnTo>
                      <a:lnTo>
                        <a:pt x="100" y="1054"/>
                      </a:lnTo>
                      <a:lnTo>
                        <a:pt x="23" y="927"/>
                      </a:lnTo>
                      <a:lnTo>
                        <a:pt x="0" y="797"/>
                      </a:lnTo>
                      <a:lnTo>
                        <a:pt x="8" y="628"/>
                      </a:lnTo>
                      <a:lnTo>
                        <a:pt x="65" y="415"/>
                      </a:lnTo>
                      <a:lnTo>
                        <a:pt x="123" y="277"/>
                      </a:lnTo>
                      <a:lnTo>
                        <a:pt x="208" y="161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51" name="Freeform 37"/>
                <p:cNvSpPr>
                  <a:spLocks noChangeAspect="1"/>
                </p:cNvSpPr>
                <p:nvPr/>
              </p:nvSpPr>
              <p:spPr bwMode="auto">
                <a:xfrm rot="-2705309">
                  <a:off x="3504" y="2064"/>
                  <a:ext cx="812" cy="523"/>
                </a:xfrm>
                <a:custGeom>
                  <a:avLst/>
                  <a:gdLst>
                    <a:gd name="T0" fmla="*/ 0 w 782"/>
                    <a:gd name="T1" fmla="*/ 1 h 808"/>
                    <a:gd name="T2" fmla="*/ 191 w 782"/>
                    <a:gd name="T3" fmla="*/ 0 h 808"/>
                    <a:gd name="T4" fmla="*/ 466 w 782"/>
                    <a:gd name="T5" fmla="*/ 0 h 808"/>
                    <a:gd name="T6" fmla="*/ 982 w 782"/>
                    <a:gd name="T7" fmla="*/ 1 h 808"/>
                    <a:gd name="T8" fmla="*/ 1595 w 782"/>
                    <a:gd name="T9" fmla="*/ 1 h 808"/>
                    <a:gd name="T10" fmla="*/ 1820 w 782"/>
                    <a:gd name="T11" fmla="*/ 1 h 808"/>
                    <a:gd name="T12" fmla="*/ 1926 w 782"/>
                    <a:gd name="T13" fmla="*/ 1 h 808"/>
                    <a:gd name="T14" fmla="*/ 1942 w 782"/>
                    <a:gd name="T15" fmla="*/ 1 h 808"/>
                    <a:gd name="T16" fmla="*/ 1874 w 782"/>
                    <a:gd name="T17" fmla="*/ 1 h 808"/>
                    <a:gd name="T18" fmla="*/ 1687 w 782"/>
                    <a:gd name="T19" fmla="*/ 1 h 808"/>
                    <a:gd name="T20" fmla="*/ 1442 w 782"/>
                    <a:gd name="T21" fmla="*/ 1 h 808"/>
                    <a:gd name="T22" fmla="*/ 1265 w 782"/>
                    <a:gd name="T23" fmla="*/ 1 h 808"/>
                    <a:gd name="T24" fmla="*/ 1184 w 782"/>
                    <a:gd name="T25" fmla="*/ 1 h 808"/>
                    <a:gd name="T26" fmla="*/ 1132 w 782"/>
                    <a:gd name="T27" fmla="*/ 1 h 808"/>
                    <a:gd name="T28" fmla="*/ 1147 w 782"/>
                    <a:gd name="T29" fmla="*/ 1 h 808"/>
                    <a:gd name="T30" fmla="*/ 1161 w 782"/>
                    <a:gd name="T31" fmla="*/ 1 h 808"/>
                    <a:gd name="T32" fmla="*/ 1380 w 782"/>
                    <a:gd name="T33" fmla="*/ 1 h 808"/>
                    <a:gd name="T34" fmla="*/ 1726 w 782"/>
                    <a:gd name="T35" fmla="*/ 1 h 808"/>
                    <a:gd name="T36" fmla="*/ 1942 w 782"/>
                    <a:gd name="T37" fmla="*/ 1 h 808"/>
                    <a:gd name="T38" fmla="*/ 2171 w 782"/>
                    <a:gd name="T39" fmla="*/ 1 h 808"/>
                    <a:gd name="T40" fmla="*/ 2245 w 782"/>
                    <a:gd name="T41" fmla="*/ 1 h 808"/>
                    <a:gd name="T42" fmla="*/ 2171 w 782"/>
                    <a:gd name="T43" fmla="*/ 1 h 808"/>
                    <a:gd name="T44" fmla="*/ 2081 w 782"/>
                    <a:gd name="T45" fmla="*/ 1 h 808"/>
                    <a:gd name="T46" fmla="*/ 1926 w 782"/>
                    <a:gd name="T47" fmla="*/ 1 h 808"/>
                    <a:gd name="T48" fmla="*/ 1718 w 782"/>
                    <a:gd name="T49" fmla="*/ 1 h 808"/>
                    <a:gd name="T50" fmla="*/ 1491 w 782"/>
                    <a:gd name="T51" fmla="*/ 1 h 808"/>
                    <a:gd name="T52" fmla="*/ 1132 w 782"/>
                    <a:gd name="T53" fmla="*/ 1 h 808"/>
                    <a:gd name="T54" fmla="*/ 1019 w 782"/>
                    <a:gd name="T55" fmla="*/ 1 h 808"/>
                    <a:gd name="T56" fmla="*/ 957 w 782"/>
                    <a:gd name="T57" fmla="*/ 1 h 808"/>
                    <a:gd name="T58" fmla="*/ 957 w 782"/>
                    <a:gd name="T59" fmla="*/ 1 h 808"/>
                    <a:gd name="T60" fmla="*/ 957 w 782"/>
                    <a:gd name="T61" fmla="*/ 1 h 808"/>
                    <a:gd name="T62" fmla="*/ 1113 w 782"/>
                    <a:gd name="T63" fmla="*/ 1 h 808"/>
                    <a:gd name="T64" fmla="*/ 1345 w 782"/>
                    <a:gd name="T65" fmla="*/ 1 h 808"/>
                    <a:gd name="T66" fmla="*/ 1548 w 782"/>
                    <a:gd name="T67" fmla="*/ 1 h 808"/>
                    <a:gd name="T68" fmla="*/ 1676 w 782"/>
                    <a:gd name="T69" fmla="*/ 1 h 808"/>
                    <a:gd name="T70" fmla="*/ 1741 w 782"/>
                    <a:gd name="T71" fmla="*/ 1 h 808"/>
                    <a:gd name="T72" fmla="*/ 1718 w 782"/>
                    <a:gd name="T73" fmla="*/ 1 h 808"/>
                    <a:gd name="T74" fmla="*/ 1624 w 782"/>
                    <a:gd name="T75" fmla="*/ 1 h 808"/>
                    <a:gd name="T76" fmla="*/ 1491 w 782"/>
                    <a:gd name="T77" fmla="*/ 1 h 808"/>
                    <a:gd name="T78" fmla="*/ 1345 w 782"/>
                    <a:gd name="T79" fmla="*/ 1 h 808"/>
                    <a:gd name="T80" fmla="*/ 1027 w 782"/>
                    <a:gd name="T81" fmla="*/ 1 h 808"/>
                    <a:gd name="T82" fmla="*/ 556 w 782"/>
                    <a:gd name="T83" fmla="*/ 1 h 808"/>
                    <a:gd name="T84" fmla="*/ 200 w 782"/>
                    <a:gd name="T85" fmla="*/ 1 h 808"/>
                    <a:gd name="T86" fmla="*/ 56 w 782"/>
                    <a:gd name="T87" fmla="*/ 1 h 808"/>
                    <a:gd name="T88" fmla="*/ 0 w 782"/>
                    <a:gd name="T89" fmla="*/ 1 h 808"/>
                    <a:gd name="T90" fmla="*/ 0 w 782"/>
                    <a:gd name="T91" fmla="*/ 1 h 808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w 782"/>
                    <a:gd name="T139" fmla="*/ 0 h 808"/>
                    <a:gd name="T140" fmla="*/ 782 w 782"/>
                    <a:gd name="T141" fmla="*/ 808 h 808"/>
                  </a:gdLst>
                  <a:ahLst/>
                  <a:cxnLst>
                    <a:cxn ang="T92">
                      <a:pos x="T0" y="T1"/>
                    </a:cxn>
                    <a:cxn ang="T93">
                      <a:pos x="T2" y="T3"/>
                    </a:cxn>
                    <a:cxn ang="T94">
                      <a:pos x="T4" y="T5"/>
                    </a:cxn>
                    <a:cxn ang="T95">
                      <a:pos x="T6" y="T7"/>
                    </a:cxn>
                    <a:cxn ang="T96">
                      <a:pos x="T8" y="T9"/>
                    </a:cxn>
                    <a:cxn ang="T97">
                      <a:pos x="T10" y="T11"/>
                    </a:cxn>
                    <a:cxn ang="T98">
                      <a:pos x="T12" y="T13"/>
                    </a:cxn>
                    <a:cxn ang="T99">
                      <a:pos x="T14" y="T15"/>
                    </a:cxn>
                    <a:cxn ang="T100">
                      <a:pos x="T16" y="T17"/>
                    </a:cxn>
                    <a:cxn ang="T101">
                      <a:pos x="T18" y="T19"/>
                    </a:cxn>
                    <a:cxn ang="T102">
                      <a:pos x="T20" y="T21"/>
                    </a:cxn>
                    <a:cxn ang="T103">
                      <a:pos x="T22" y="T23"/>
                    </a:cxn>
                    <a:cxn ang="T104">
                      <a:pos x="T24" y="T25"/>
                    </a:cxn>
                    <a:cxn ang="T105">
                      <a:pos x="T26" y="T27"/>
                    </a:cxn>
                    <a:cxn ang="T106">
                      <a:pos x="T28" y="T29"/>
                    </a:cxn>
                    <a:cxn ang="T107">
                      <a:pos x="T30" y="T31"/>
                    </a:cxn>
                    <a:cxn ang="T108">
                      <a:pos x="T32" y="T33"/>
                    </a:cxn>
                    <a:cxn ang="T109">
                      <a:pos x="T34" y="T35"/>
                    </a:cxn>
                    <a:cxn ang="T110">
                      <a:pos x="T36" y="T37"/>
                    </a:cxn>
                    <a:cxn ang="T111">
                      <a:pos x="T38" y="T39"/>
                    </a:cxn>
                    <a:cxn ang="T112">
                      <a:pos x="T40" y="T41"/>
                    </a:cxn>
                    <a:cxn ang="T113">
                      <a:pos x="T42" y="T43"/>
                    </a:cxn>
                    <a:cxn ang="T114">
                      <a:pos x="T44" y="T45"/>
                    </a:cxn>
                    <a:cxn ang="T115">
                      <a:pos x="T46" y="T47"/>
                    </a:cxn>
                    <a:cxn ang="T116">
                      <a:pos x="T48" y="T49"/>
                    </a:cxn>
                    <a:cxn ang="T117">
                      <a:pos x="T50" y="T51"/>
                    </a:cxn>
                    <a:cxn ang="T118">
                      <a:pos x="T52" y="T53"/>
                    </a:cxn>
                    <a:cxn ang="T119">
                      <a:pos x="T54" y="T55"/>
                    </a:cxn>
                    <a:cxn ang="T120">
                      <a:pos x="T56" y="T57"/>
                    </a:cxn>
                    <a:cxn ang="T121">
                      <a:pos x="T58" y="T59"/>
                    </a:cxn>
                    <a:cxn ang="T122">
                      <a:pos x="T60" y="T61"/>
                    </a:cxn>
                    <a:cxn ang="T123">
                      <a:pos x="T62" y="T63"/>
                    </a:cxn>
                    <a:cxn ang="T124">
                      <a:pos x="T64" y="T65"/>
                    </a:cxn>
                    <a:cxn ang="T125">
                      <a:pos x="T66" y="T67"/>
                    </a:cxn>
                    <a:cxn ang="T126">
                      <a:pos x="T68" y="T69"/>
                    </a:cxn>
                    <a:cxn ang="T127">
                      <a:pos x="T70" y="T71"/>
                    </a:cxn>
                    <a:cxn ang="T128">
                      <a:pos x="T72" y="T73"/>
                    </a:cxn>
                    <a:cxn ang="T129">
                      <a:pos x="T74" y="T75"/>
                    </a:cxn>
                    <a:cxn ang="T130">
                      <a:pos x="T76" y="T77"/>
                    </a:cxn>
                    <a:cxn ang="T131">
                      <a:pos x="T78" y="T79"/>
                    </a:cxn>
                    <a:cxn ang="T132">
                      <a:pos x="T80" y="T81"/>
                    </a:cxn>
                    <a:cxn ang="T133">
                      <a:pos x="T82" y="T83"/>
                    </a:cxn>
                    <a:cxn ang="T134">
                      <a:pos x="T84" y="T85"/>
                    </a:cxn>
                    <a:cxn ang="T135">
                      <a:pos x="T86" y="T87"/>
                    </a:cxn>
                    <a:cxn ang="T136">
                      <a:pos x="T88" y="T89"/>
                    </a:cxn>
                    <a:cxn ang="T137">
                      <a:pos x="T90" y="T91"/>
                    </a:cxn>
                  </a:cxnLst>
                  <a:rect l="T138" t="T139" r="T140" b="T141"/>
                  <a:pathLst>
                    <a:path w="782" h="808">
                      <a:moveTo>
                        <a:pt x="0" y="76"/>
                      </a:moveTo>
                      <a:lnTo>
                        <a:pt x="66" y="0"/>
                      </a:lnTo>
                      <a:lnTo>
                        <a:pt x="163" y="0"/>
                      </a:lnTo>
                      <a:lnTo>
                        <a:pt x="343" y="19"/>
                      </a:lnTo>
                      <a:lnTo>
                        <a:pt x="555" y="30"/>
                      </a:lnTo>
                      <a:lnTo>
                        <a:pt x="636" y="65"/>
                      </a:lnTo>
                      <a:lnTo>
                        <a:pt x="670" y="110"/>
                      </a:lnTo>
                      <a:lnTo>
                        <a:pt x="678" y="180"/>
                      </a:lnTo>
                      <a:lnTo>
                        <a:pt x="654" y="253"/>
                      </a:lnTo>
                      <a:lnTo>
                        <a:pt x="589" y="365"/>
                      </a:lnTo>
                      <a:lnTo>
                        <a:pt x="504" y="457"/>
                      </a:lnTo>
                      <a:lnTo>
                        <a:pt x="439" y="541"/>
                      </a:lnTo>
                      <a:lnTo>
                        <a:pt x="412" y="607"/>
                      </a:lnTo>
                      <a:lnTo>
                        <a:pt x="393" y="653"/>
                      </a:lnTo>
                      <a:lnTo>
                        <a:pt x="400" y="689"/>
                      </a:lnTo>
                      <a:lnTo>
                        <a:pt x="405" y="711"/>
                      </a:lnTo>
                      <a:lnTo>
                        <a:pt x="482" y="711"/>
                      </a:lnTo>
                      <a:lnTo>
                        <a:pt x="601" y="692"/>
                      </a:lnTo>
                      <a:lnTo>
                        <a:pt x="678" y="692"/>
                      </a:lnTo>
                      <a:lnTo>
                        <a:pt x="758" y="723"/>
                      </a:lnTo>
                      <a:lnTo>
                        <a:pt x="782" y="761"/>
                      </a:lnTo>
                      <a:lnTo>
                        <a:pt x="758" y="796"/>
                      </a:lnTo>
                      <a:lnTo>
                        <a:pt x="724" y="808"/>
                      </a:lnTo>
                      <a:lnTo>
                        <a:pt x="670" y="792"/>
                      </a:lnTo>
                      <a:lnTo>
                        <a:pt x="597" y="749"/>
                      </a:lnTo>
                      <a:lnTo>
                        <a:pt x="520" y="757"/>
                      </a:lnTo>
                      <a:lnTo>
                        <a:pt x="393" y="780"/>
                      </a:lnTo>
                      <a:lnTo>
                        <a:pt x="355" y="773"/>
                      </a:lnTo>
                      <a:lnTo>
                        <a:pt x="335" y="746"/>
                      </a:lnTo>
                      <a:lnTo>
                        <a:pt x="335" y="681"/>
                      </a:lnTo>
                      <a:lnTo>
                        <a:pt x="335" y="588"/>
                      </a:lnTo>
                      <a:lnTo>
                        <a:pt x="389" y="518"/>
                      </a:lnTo>
                      <a:lnTo>
                        <a:pt x="470" y="414"/>
                      </a:lnTo>
                      <a:lnTo>
                        <a:pt x="540" y="323"/>
                      </a:lnTo>
                      <a:lnTo>
                        <a:pt x="586" y="253"/>
                      </a:lnTo>
                      <a:lnTo>
                        <a:pt x="609" y="192"/>
                      </a:lnTo>
                      <a:lnTo>
                        <a:pt x="597" y="157"/>
                      </a:lnTo>
                      <a:lnTo>
                        <a:pt x="566" y="115"/>
                      </a:lnTo>
                      <a:lnTo>
                        <a:pt x="520" y="103"/>
                      </a:lnTo>
                      <a:lnTo>
                        <a:pt x="470" y="103"/>
                      </a:lnTo>
                      <a:lnTo>
                        <a:pt x="358" y="103"/>
                      </a:lnTo>
                      <a:lnTo>
                        <a:pt x="193" y="134"/>
                      </a:lnTo>
                      <a:lnTo>
                        <a:pt x="70" y="146"/>
                      </a:lnTo>
                      <a:lnTo>
                        <a:pt x="20" y="134"/>
                      </a:lnTo>
                      <a:lnTo>
                        <a:pt x="0" y="115"/>
                      </a:lnTo>
                      <a:lnTo>
                        <a:pt x="0" y="76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52" name="Freeform 38"/>
                <p:cNvSpPr>
                  <a:spLocks noChangeAspect="1"/>
                </p:cNvSpPr>
                <p:nvPr/>
              </p:nvSpPr>
              <p:spPr bwMode="auto">
                <a:xfrm rot="-4121048">
                  <a:off x="2675" y="2797"/>
                  <a:ext cx="1159" cy="461"/>
                </a:xfrm>
                <a:custGeom>
                  <a:avLst/>
                  <a:gdLst>
                    <a:gd name="T0" fmla="*/ 63019 w 992"/>
                    <a:gd name="T1" fmla="*/ 1 h 770"/>
                    <a:gd name="T2" fmla="*/ 64209 w 992"/>
                    <a:gd name="T3" fmla="*/ 1 h 770"/>
                    <a:gd name="T4" fmla="*/ 68619 w 992"/>
                    <a:gd name="T5" fmla="*/ 1 h 770"/>
                    <a:gd name="T6" fmla="*/ 74088 w 992"/>
                    <a:gd name="T7" fmla="*/ 1 h 770"/>
                    <a:gd name="T8" fmla="*/ 77327 w 992"/>
                    <a:gd name="T9" fmla="*/ 1 h 770"/>
                    <a:gd name="T10" fmla="*/ 75909 w 992"/>
                    <a:gd name="T11" fmla="*/ 1 h 770"/>
                    <a:gd name="T12" fmla="*/ 72892 w 992"/>
                    <a:gd name="T13" fmla="*/ 1 h 770"/>
                    <a:gd name="T14" fmla="*/ 66839 w 992"/>
                    <a:gd name="T15" fmla="*/ 1 h 770"/>
                    <a:gd name="T16" fmla="*/ 59371 w 992"/>
                    <a:gd name="T17" fmla="*/ 1 h 770"/>
                    <a:gd name="T18" fmla="*/ 53149 w 992"/>
                    <a:gd name="T19" fmla="*/ 1 h 770"/>
                    <a:gd name="T20" fmla="*/ 46167 w 992"/>
                    <a:gd name="T21" fmla="*/ 1 h 770"/>
                    <a:gd name="T22" fmla="*/ 39515 w 992"/>
                    <a:gd name="T23" fmla="*/ 1 h 770"/>
                    <a:gd name="T24" fmla="*/ 34464 w 992"/>
                    <a:gd name="T25" fmla="*/ 1 h 770"/>
                    <a:gd name="T26" fmla="*/ 32626 w 992"/>
                    <a:gd name="T27" fmla="*/ 1 h 770"/>
                    <a:gd name="T28" fmla="*/ 30579 w 992"/>
                    <a:gd name="T29" fmla="*/ 1 h 770"/>
                    <a:gd name="T30" fmla="*/ 28167 w 992"/>
                    <a:gd name="T31" fmla="*/ 1 h 770"/>
                    <a:gd name="T32" fmla="*/ 26368 w 992"/>
                    <a:gd name="T33" fmla="*/ 1 h 770"/>
                    <a:gd name="T34" fmla="*/ 26368 w 992"/>
                    <a:gd name="T35" fmla="*/ 1 h 770"/>
                    <a:gd name="T36" fmla="*/ 25128 w 992"/>
                    <a:gd name="T37" fmla="*/ 1 h 770"/>
                    <a:gd name="T38" fmla="*/ 21679 w 992"/>
                    <a:gd name="T39" fmla="*/ 1 h 770"/>
                    <a:gd name="T40" fmla="*/ 17422 w 992"/>
                    <a:gd name="T41" fmla="*/ 1 h 770"/>
                    <a:gd name="T42" fmla="*/ 13463 w 992"/>
                    <a:gd name="T43" fmla="*/ 1 h 770"/>
                    <a:gd name="T44" fmla="*/ 8933 w 992"/>
                    <a:gd name="T45" fmla="*/ 1 h 770"/>
                    <a:gd name="T46" fmla="*/ 2067 w 992"/>
                    <a:gd name="T47" fmla="*/ 1 h 770"/>
                    <a:gd name="T48" fmla="*/ 0 w 992"/>
                    <a:gd name="T49" fmla="*/ 1 h 770"/>
                    <a:gd name="T50" fmla="*/ 0 w 992"/>
                    <a:gd name="T51" fmla="*/ 1 h 770"/>
                    <a:gd name="T52" fmla="*/ 3079 w 992"/>
                    <a:gd name="T53" fmla="*/ 1 h 770"/>
                    <a:gd name="T54" fmla="*/ 6378 w 992"/>
                    <a:gd name="T55" fmla="*/ 1 h 770"/>
                    <a:gd name="T56" fmla="*/ 9233 w 992"/>
                    <a:gd name="T57" fmla="*/ 1 h 770"/>
                    <a:gd name="T58" fmla="*/ 14725 w 992"/>
                    <a:gd name="T59" fmla="*/ 1 h 770"/>
                    <a:gd name="T60" fmla="*/ 20054 w 992"/>
                    <a:gd name="T61" fmla="*/ 1 h 770"/>
                    <a:gd name="T62" fmla="*/ 25128 w 992"/>
                    <a:gd name="T63" fmla="*/ 1 h 770"/>
                    <a:gd name="T64" fmla="*/ 32363 w 992"/>
                    <a:gd name="T65" fmla="*/ 0 h 770"/>
                    <a:gd name="T66" fmla="*/ 32626 w 992"/>
                    <a:gd name="T67" fmla="*/ 1 h 770"/>
                    <a:gd name="T68" fmla="*/ 30985 w 992"/>
                    <a:gd name="T69" fmla="*/ 1 h 770"/>
                    <a:gd name="T70" fmla="*/ 30579 w 992"/>
                    <a:gd name="T71" fmla="*/ 1 h 770"/>
                    <a:gd name="T72" fmla="*/ 32626 w 992"/>
                    <a:gd name="T73" fmla="*/ 1 h 770"/>
                    <a:gd name="T74" fmla="*/ 36039 w 992"/>
                    <a:gd name="T75" fmla="*/ 1 h 770"/>
                    <a:gd name="T76" fmla="*/ 38936 w 992"/>
                    <a:gd name="T77" fmla="*/ 1 h 770"/>
                    <a:gd name="T78" fmla="*/ 43517 w 992"/>
                    <a:gd name="T79" fmla="*/ 1 h 770"/>
                    <a:gd name="T80" fmla="*/ 47951 w 992"/>
                    <a:gd name="T81" fmla="*/ 1 h 770"/>
                    <a:gd name="T82" fmla="*/ 52484 w 992"/>
                    <a:gd name="T83" fmla="*/ 1 h 770"/>
                    <a:gd name="T84" fmla="*/ 58451 w 992"/>
                    <a:gd name="T85" fmla="*/ 1 h 770"/>
                    <a:gd name="T86" fmla="*/ 62389 w 992"/>
                    <a:gd name="T87" fmla="*/ 1 h 770"/>
                    <a:gd name="T88" fmla="*/ 63019 w 992"/>
                    <a:gd name="T89" fmla="*/ 1 h 770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w 992"/>
                    <a:gd name="T136" fmla="*/ 0 h 770"/>
                    <a:gd name="T137" fmla="*/ 992 w 992"/>
                    <a:gd name="T138" fmla="*/ 770 h 770"/>
                  </a:gdLst>
                  <a:ahLst/>
                  <a:cxnLst>
                    <a:cxn ang="T90">
                      <a:pos x="T0" y="T1"/>
                    </a:cxn>
                    <a:cxn ang="T91">
                      <a:pos x="T2" y="T3"/>
                    </a:cxn>
                    <a:cxn ang="T92">
                      <a:pos x="T4" y="T5"/>
                    </a:cxn>
                    <a:cxn ang="T93">
                      <a:pos x="T6" y="T7"/>
                    </a:cxn>
                    <a:cxn ang="T94">
                      <a:pos x="T8" y="T9"/>
                    </a:cxn>
                    <a:cxn ang="T95">
                      <a:pos x="T10" y="T11"/>
                    </a:cxn>
                    <a:cxn ang="T96">
                      <a:pos x="T12" y="T13"/>
                    </a:cxn>
                    <a:cxn ang="T97">
                      <a:pos x="T14" y="T15"/>
                    </a:cxn>
                    <a:cxn ang="T98">
                      <a:pos x="T16" y="T17"/>
                    </a:cxn>
                    <a:cxn ang="T99">
                      <a:pos x="T18" y="T19"/>
                    </a:cxn>
                    <a:cxn ang="T100">
                      <a:pos x="T20" y="T21"/>
                    </a:cxn>
                    <a:cxn ang="T101">
                      <a:pos x="T22" y="T23"/>
                    </a:cxn>
                    <a:cxn ang="T102">
                      <a:pos x="T24" y="T25"/>
                    </a:cxn>
                    <a:cxn ang="T103">
                      <a:pos x="T26" y="T27"/>
                    </a:cxn>
                    <a:cxn ang="T104">
                      <a:pos x="T28" y="T29"/>
                    </a:cxn>
                    <a:cxn ang="T105">
                      <a:pos x="T30" y="T31"/>
                    </a:cxn>
                    <a:cxn ang="T106">
                      <a:pos x="T32" y="T33"/>
                    </a:cxn>
                    <a:cxn ang="T107">
                      <a:pos x="T34" y="T35"/>
                    </a:cxn>
                    <a:cxn ang="T108">
                      <a:pos x="T36" y="T37"/>
                    </a:cxn>
                    <a:cxn ang="T109">
                      <a:pos x="T38" y="T39"/>
                    </a:cxn>
                    <a:cxn ang="T110">
                      <a:pos x="T40" y="T41"/>
                    </a:cxn>
                    <a:cxn ang="T111">
                      <a:pos x="T42" y="T43"/>
                    </a:cxn>
                    <a:cxn ang="T112">
                      <a:pos x="T44" y="T45"/>
                    </a:cxn>
                    <a:cxn ang="T113">
                      <a:pos x="T46" y="T47"/>
                    </a:cxn>
                    <a:cxn ang="T114">
                      <a:pos x="T48" y="T49"/>
                    </a:cxn>
                    <a:cxn ang="T115">
                      <a:pos x="T50" y="T51"/>
                    </a:cxn>
                    <a:cxn ang="T116">
                      <a:pos x="T52" y="T53"/>
                    </a:cxn>
                    <a:cxn ang="T117">
                      <a:pos x="T54" y="T55"/>
                    </a:cxn>
                    <a:cxn ang="T118">
                      <a:pos x="T56" y="T57"/>
                    </a:cxn>
                    <a:cxn ang="T119">
                      <a:pos x="T58" y="T59"/>
                    </a:cxn>
                    <a:cxn ang="T120">
                      <a:pos x="T60" y="T61"/>
                    </a:cxn>
                    <a:cxn ang="T121">
                      <a:pos x="T62" y="T63"/>
                    </a:cxn>
                    <a:cxn ang="T122">
                      <a:pos x="T64" y="T65"/>
                    </a:cxn>
                    <a:cxn ang="T123">
                      <a:pos x="T66" y="T67"/>
                    </a:cxn>
                    <a:cxn ang="T124">
                      <a:pos x="T68" y="T69"/>
                    </a:cxn>
                    <a:cxn ang="T125">
                      <a:pos x="T70" y="T71"/>
                    </a:cxn>
                    <a:cxn ang="T126">
                      <a:pos x="T72" y="T73"/>
                    </a:cxn>
                    <a:cxn ang="T127">
                      <a:pos x="T74" y="T75"/>
                    </a:cxn>
                    <a:cxn ang="T128">
                      <a:pos x="T76" y="T77"/>
                    </a:cxn>
                    <a:cxn ang="T129">
                      <a:pos x="T78" y="T79"/>
                    </a:cxn>
                    <a:cxn ang="T130">
                      <a:pos x="T80" y="T81"/>
                    </a:cxn>
                    <a:cxn ang="T131">
                      <a:pos x="T82" y="T83"/>
                    </a:cxn>
                    <a:cxn ang="T132">
                      <a:pos x="T84" y="T85"/>
                    </a:cxn>
                    <a:cxn ang="T133">
                      <a:pos x="T86" y="T87"/>
                    </a:cxn>
                    <a:cxn ang="T134">
                      <a:pos x="T88" y="T89"/>
                    </a:cxn>
                  </a:cxnLst>
                  <a:rect l="T135" t="T136" r="T137" b="T138"/>
                  <a:pathLst>
                    <a:path w="992" h="770">
                      <a:moveTo>
                        <a:pt x="808" y="320"/>
                      </a:moveTo>
                      <a:lnTo>
                        <a:pt x="823" y="219"/>
                      </a:lnTo>
                      <a:lnTo>
                        <a:pt x="881" y="181"/>
                      </a:lnTo>
                      <a:lnTo>
                        <a:pt x="950" y="174"/>
                      </a:lnTo>
                      <a:lnTo>
                        <a:pt x="992" y="219"/>
                      </a:lnTo>
                      <a:lnTo>
                        <a:pt x="973" y="308"/>
                      </a:lnTo>
                      <a:lnTo>
                        <a:pt x="935" y="427"/>
                      </a:lnTo>
                      <a:lnTo>
                        <a:pt x="857" y="562"/>
                      </a:lnTo>
                      <a:lnTo>
                        <a:pt x="761" y="677"/>
                      </a:lnTo>
                      <a:lnTo>
                        <a:pt x="681" y="739"/>
                      </a:lnTo>
                      <a:lnTo>
                        <a:pt x="592" y="770"/>
                      </a:lnTo>
                      <a:lnTo>
                        <a:pt x="507" y="759"/>
                      </a:lnTo>
                      <a:lnTo>
                        <a:pt x="442" y="723"/>
                      </a:lnTo>
                      <a:lnTo>
                        <a:pt x="419" y="666"/>
                      </a:lnTo>
                      <a:lnTo>
                        <a:pt x="392" y="566"/>
                      </a:lnTo>
                      <a:lnTo>
                        <a:pt x="361" y="382"/>
                      </a:lnTo>
                      <a:lnTo>
                        <a:pt x="338" y="254"/>
                      </a:lnTo>
                      <a:lnTo>
                        <a:pt x="338" y="104"/>
                      </a:lnTo>
                      <a:lnTo>
                        <a:pt x="323" y="78"/>
                      </a:lnTo>
                      <a:lnTo>
                        <a:pt x="277" y="70"/>
                      </a:lnTo>
                      <a:lnTo>
                        <a:pt x="223" y="112"/>
                      </a:lnTo>
                      <a:lnTo>
                        <a:pt x="173" y="181"/>
                      </a:lnTo>
                      <a:lnTo>
                        <a:pt x="115" y="219"/>
                      </a:lnTo>
                      <a:lnTo>
                        <a:pt x="27" y="219"/>
                      </a:lnTo>
                      <a:lnTo>
                        <a:pt x="0" y="196"/>
                      </a:lnTo>
                      <a:lnTo>
                        <a:pt x="0" y="158"/>
                      </a:lnTo>
                      <a:lnTo>
                        <a:pt x="39" y="123"/>
                      </a:lnTo>
                      <a:lnTo>
                        <a:pt x="81" y="135"/>
                      </a:lnTo>
                      <a:lnTo>
                        <a:pt x="119" y="127"/>
                      </a:lnTo>
                      <a:lnTo>
                        <a:pt x="189" y="78"/>
                      </a:lnTo>
                      <a:lnTo>
                        <a:pt x="257" y="23"/>
                      </a:lnTo>
                      <a:lnTo>
                        <a:pt x="323" y="8"/>
                      </a:lnTo>
                      <a:lnTo>
                        <a:pt x="415" y="0"/>
                      </a:lnTo>
                      <a:lnTo>
                        <a:pt x="419" y="42"/>
                      </a:lnTo>
                      <a:lnTo>
                        <a:pt x="397" y="89"/>
                      </a:lnTo>
                      <a:lnTo>
                        <a:pt x="392" y="208"/>
                      </a:lnTo>
                      <a:lnTo>
                        <a:pt x="419" y="366"/>
                      </a:lnTo>
                      <a:lnTo>
                        <a:pt x="462" y="520"/>
                      </a:lnTo>
                      <a:lnTo>
                        <a:pt x="499" y="612"/>
                      </a:lnTo>
                      <a:lnTo>
                        <a:pt x="558" y="655"/>
                      </a:lnTo>
                      <a:lnTo>
                        <a:pt x="615" y="655"/>
                      </a:lnTo>
                      <a:lnTo>
                        <a:pt x="673" y="612"/>
                      </a:lnTo>
                      <a:lnTo>
                        <a:pt x="750" y="515"/>
                      </a:lnTo>
                      <a:lnTo>
                        <a:pt x="800" y="377"/>
                      </a:lnTo>
                      <a:lnTo>
                        <a:pt x="808" y="320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53" name="Freeform 39"/>
                <p:cNvSpPr>
                  <a:spLocks noChangeAspect="1"/>
                </p:cNvSpPr>
                <p:nvPr/>
              </p:nvSpPr>
              <p:spPr bwMode="auto">
                <a:xfrm rot="-2705309">
                  <a:off x="2414" y="1540"/>
                  <a:ext cx="474" cy="848"/>
                </a:xfrm>
                <a:custGeom>
                  <a:avLst/>
                  <a:gdLst>
                    <a:gd name="T0" fmla="*/ 1 w 699"/>
                    <a:gd name="T1" fmla="*/ 1 h 1216"/>
                    <a:gd name="T2" fmla="*/ 1 w 699"/>
                    <a:gd name="T3" fmla="*/ 1 h 1216"/>
                    <a:gd name="T4" fmla="*/ 1 w 699"/>
                    <a:gd name="T5" fmla="*/ 1 h 1216"/>
                    <a:gd name="T6" fmla="*/ 1 w 699"/>
                    <a:gd name="T7" fmla="*/ 1 h 1216"/>
                    <a:gd name="T8" fmla="*/ 1 w 699"/>
                    <a:gd name="T9" fmla="*/ 1 h 1216"/>
                    <a:gd name="T10" fmla="*/ 1 w 699"/>
                    <a:gd name="T11" fmla="*/ 1 h 1216"/>
                    <a:gd name="T12" fmla="*/ 1 w 699"/>
                    <a:gd name="T13" fmla="*/ 1 h 1216"/>
                    <a:gd name="T14" fmla="*/ 1 w 699"/>
                    <a:gd name="T15" fmla="*/ 1 h 1216"/>
                    <a:gd name="T16" fmla="*/ 1 w 699"/>
                    <a:gd name="T17" fmla="*/ 1 h 1216"/>
                    <a:gd name="T18" fmla="*/ 1 w 699"/>
                    <a:gd name="T19" fmla="*/ 1 h 1216"/>
                    <a:gd name="T20" fmla="*/ 1 w 699"/>
                    <a:gd name="T21" fmla="*/ 1 h 1216"/>
                    <a:gd name="T22" fmla="*/ 1 w 699"/>
                    <a:gd name="T23" fmla="*/ 1 h 1216"/>
                    <a:gd name="T24" fmla="*/ 1 w 699"/>
                    <a:gd name="T25" fmla="*/ 1 h 1216"/>
                    <a:gd name="T26" fmla="*/ 1 w 699"/>
                    <a:gd name="T27" fmla="*/ 1 h 1216"/>
                    <a:gd name="T28" fmla="*/ 1 w 699"/>
                    <a:gd name="T29" fmla="*/ 1 h 1216"/>
                    <a:gd name="T30" fmla="*/ 1 w 699"/>
                    <a:gd name="T31" fmla="*/ 1 h 1216"/>
                    <a:gd name="T32" fmla="*/ 0 w 699"/>
                    <a:gd name="T33" fmla="*/ 1 h 1216"/>
                    <a:gd name="T34" fmla="*/ 1 w 699"/>
                    <a:gd name="T35" fmla="*/ 1 h 1216"/>
                    <a:gd name="T36" fmla="*/ 1 w 699"/>
                    <a:gd name="T37" fmla="*/ 1 h 1216"/>
                    <a:gd name="T38" fmla="*/ 1 w 699"/>
                    <a:gd name="T39" fmla="*/ 1 h 1216"/>
                    <a:gd name="T40" fmla="*/ 1 w 699"/>
                    <a:gd name="T41" fmla="*/ 1 h 1216"/>
                    <a:gd name="T42" fmla="*/ 1 w 699"/>
                    <a:gd name="T43" fmla="*/ 1 h 1216"/>
                    <a:gd name="T44" fmla="*/ 1 w 699"/>
                    <a:gd name="T45" fmla="*/ 1 h 1216"/>
                    <a:gd name="T46" fmla="*/ 1 w 699"/>
                    <a:gd name="T47" fmla="*/ 1 h 1216"/>
                    <a:gd name="T48" fmla="*/ 1 w 699"/>
                    <a:gd name="T49" fmla="*/ 1 h 1216"/>
                    <a:gd name="T50" fmla="*/ 1 w 699"/>
                    <a:gd name="T51" fmla="*/ 1 h 1216"/>
                    <a:gd name="T52" fmla="*/ 1 w 699"/>
                    <a:gd name="T53" fmla="*/ 0 h 1216"/>
                    <a:gd name="T54" fmla="*/ 1 w 699"/>
                    <a:gd name="T55" fmla="*/ 1 h 1216"/>
                    <a:gd name="T56" fmla="*/ 1 w 699"/>
                    <a:gd name="T57" fmla="*/ 1 h 1216"/>
                    <a:gd name="T58" fmla="*/ 1 w 699"/>
                    <a:gd name="T59" fmla="*/ 1 h 1216"/>
                    <a:gd name="T60" fmla="*/ 1 w 699"/>
                    <a:gd name="T61" fmla="*/ 1 h 1216"/>
                    <a:gd name="T62" fmla="*/ 1 w 699"/>
                    <a:gd name="T63" fmla="*/ 1 h 1216"/>
                    <a:gd name="T64" fmla="*/ 1 w 699"/>
                    <a:gd name="T65" fmla="*/ 1 h 1216"/>
                    <a:gd name="T66" fmla="*/ 1 w 699"/>
                    <a:gd name="T67" fmla="*/ 1 h 1216"/>
                    <a:gd name="T68" fmla="*/ 1 w 699"/>
                    <a:gd name="T69" fmla="*/ 1 h 1216"/>
                    <a:gd name="T70" fmla="*/ 1 w 699"/>
                    <a:gd name="T71" fmla="*/ 1 h 1216"/>
                    <a:gd name="T72" fmla="*/ 1 w 699"/>
                    <a:gd name="T73" fmla="*/ 1 h 1216"/>
                    <a:gd name="T74" fmla="*/ 1 w 699"/>
                    <a:gd name="T75" fmla="*/ 1 h 1216"/>
                    <a:gd name="T76" fmla="*/ 1 w 699"/>
                    <a:gd name="T77" fmla="*/ 1 h 1216"/>
                    <a:gd name="T78" fmla="*/ 1 w 699"/>
                    <a:gd name="T79" fmla="*/ 1 h 1216"/>
                    <a:gd name="T80" fmla="*/ 1 w 699"/>
                    <a:gd name="T81" fmla="*/ 1 h 1216"/>
                    <a:gd name="T82" fmla="*/ 1 w 699"/>
                    <a:gd name="T83" fmla="*/ 1 h 1216"/>
                    <a:gd name="T84" fmla="*/ 0 60000 65536"/>
                    <a:gd name="T85" fmla="*/ 0 60000 65536"/>
                    <a:gd name="T86" fmla="*/ 0 60000 65536"/>
                    <a:gd name="T87" fmla="*/ 0 60000 65536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w 699"/>
                    <a:gd name="T127" fmla="*/ 0 h 1216"/>
                    <a:gd name="T128" fmla="*/ 699 w 699"/>
                    <a:gd name="T129" fmla="*/ 1216 h 1216"/>
                  </a:gdLst>
                  <a:ahLst/>
                  <a:cxnLst>
                    <a:cxn ang="T84">
                      <a:pos x="T0" y="T1"/>
                    </a:cxn>
                    <a:cxn ang="T85">
                      <a:pos x="T2" y="T3"/>
                    </a:cxn>
                    <a:cxn ang="T86">
                      <a:pos x="T4" y="T5"/>
                    </a:cxn>
                    <a:cxn ang="T87">
                      <a:pos x="T6" y="T7"/>
                    </a:cxn>
                    <a:cxn ang="T88">
                      <a:pos x="T8" y="T9"/>
                    </a:cxn>
                    <a:cxn ang="T89">
                      <a:pos x="T10" y="T11"/>
                    </a:cxn>
                    <a:cxn ang="T90">
                      <a:pos x="T12" y="T13"/>
                    </a:cxn>
                    <a:cxn ang="T91">
                      <a:pos x="T14" y="T15"/>
                    </a:cxn>
                    <a:cxn ang="T92">
                      <a:pos x="T16" y="T17"/>
                    </a:cxn>
                    <a:cxn ang="T93">
                      <a:pos x="T18" y="T19"/>
                    </a:cxn>
                    <a:cxn ang="T94">
                      <a:pos x="T20" y="T21"/>
                    </a:cxn>
                    <a:cxn ang="T95">
                      <a:pos x="T22" y="T23"/>
                    </a:cxn>
                    <a:cxn ang="T96">
                      <a:pos x="T24" y="T25"/>
                    </a:cxn>
                    <a:cxn ang="T97">
                      <a:pos x="T26" y="T27"/>
                    </a:cxn>
                    <a:cxn ang="T98">
                      <a:pos x="T28" y="T29"/>
                    </a:cxn>
                    <a:cxn ang="T99">
                      <a:pos x="T30" y="T31"/>
                    </a:cxn>
                    <a:cxn ang="T100">
                      <a:pos x="T32" y="T33"/>
                    </a:cxn>
                    <a:cxn ang="T101">
                      <a:pos x="T34" y="T35"/>
                    </a:cxn>
                    <a:cxn ang="T102">
                      <a:pos x="T36" y="T37"/>
                    </a:cxn>
                    <a:cxn ang="T103">
                      <a:pos x="T38" y="T39"/>
                    </a:cxn>
                    <a:cxn ang="T104">
                      <a:pos x="T40" y="T41"/>
                    </a:cxn>
                    <a:cxn ang="T105">
                      <a:pos x="T42" y="T43"/>
                    </a:cxn>
                    <a:cxn ang="T106">
                      <a:pos x="T44" y="T45"/>
                    </a:cxn>
                    <a:cxn ang="T107">
                      <a:pos x="T46" y="T47"/>
                    </a:cxn>
                    <a:cxn ang="T108">
                      <a:pos x="T48" y="T49"/>
                    </a:cxn>
                    <a:cxn ang="T109">
                      <a:pos x="T50" y="T51"/>
                    </a:cxn>
                    <a:cxn ang="T110">
                      <a:pos x="T52" y="T53"/>
                    </a:cxn>
                    <a:cxn ang="T111">
                      <a:pos x="T54" y="T55"/>
                    </a:cxn>
                    <a:cxn ang="T112">
                      <a:pos x="T56" y="T57"/>
                    </a:cxn>
                    <a:cxn ang="T113">
                      <a:pos x="T58" y="T59"/>
                    </a:cxn>
                    <a:cxn ang="T114">
                      <a:pos x="T60" y="T61"/>
                    </a:cxn>
                    <a:cxn ang="T115">
                      <a:pos x="T62" y="T63"/>
                    </a:cxn>
                    <a:cxn ang="T116">
                      <a:pos x="T64" y="T65"/>
                    </a:cxn>
                    <a:cxn ang="T117">
                      <a:pos x="T66" y="T67"/>
                    </a:cxn>
                    <a:cxn ang="T118">
                      <a:pos x="T68" y="T69"/>
                    </a:cxn>
                    <a:cxn ang="T119">
                      <a:pos x="T70" y="T71"/>
                    </a:cxn>
                    <a:cxn ang="T120">
                      <a:pos x="T72" y="T73"/>
                    </a:cxn>
                    <a:cxn ang="T121">
                      <a:pos x="T74" y="T75"/>
                    </a:cxn>
                    <a:cxn ang="T122">
                      <a:pos x="T76" y="T77"/>
                    </a:cxn>
                    <a:cxn ang="T123">
                      <a:pos x="T78" y="T79"/>
                    </a:cxn>
                    <a:cxn ang="T124">
                      <a:pos x="T80" y="T81"/>
                    </a:cxn>
                    <a:cxn ang="T125">
                      <a:pos x="T82" y="T83"/>
                    </a:cxn>
                  </a:cxnLst>
                  <a:rect l="T126" t="T127" r="T128" b="T129"/>
                  <a:pathLst>
                    <a:path w="699" h="1216">
                      <a:moveTo>
                        <a:pt x="445" y="923"/>
                      </a:moveTo>
                      <a:lnTo>
                        <a:pt x="560" y="1039"/>
                      </a:lnTo>
                      <a:lnTo>
                        <a:pt x="606" y="1039"/>
                      </a:lnTo>
                      <a:lnTo>
                        <a:pt x="684" y="1086"/>
                      </a:lnTo>
                      <a:lnTo>
                        <a:pt x="699" y="1139"/>
                      </a:lnTo>
                      <a:lnTo>
                        <a:pt x="676" y="1208"/>
                      </a:lnTo>
                      <a:lnTo>
                        <a:pt x="614" y="1216"/>
                      </a:lnTo>
                      <a:lnTo>
                        <a:pt x="537" y="1162"/>
                      </a:lnTo>
                      <a:lnTo>
                        <a:pt x="383" y="1016"/>
                      </a:lnTo>
                      <a:lnTo>
                        <a:pt x="284" y="878"/>
                      </a:lnTo>
                      <a:lnTo>
                        <a:pt x="237" y="769"/>
                      </a:lnTo>
                      <a:lnTo>
                        <a:pt x="206" y="585"/>
                      </a:lnTo>
                      <a:lnTo>
                        <a:pt x="206" y="346"/>
                      </a:lnTo>
                      <a:lnTo>
                        <a:pt x="198" y="285"/>
                      </a:lnTo>
                      <a:lnTo>
                        <a:pt x="153" y="239"/>
                      </a:lnTo>
                      <a:lnTo>
                        <a:pt x="22" y="247"/>
                      </a:lnTo>
                      <a:lnTo>
                        <a:pt x="0" y="223"/>
                      </a:lnTo>
                      <a:lnTo>
                        <a:pt x="29" y="208"/>
                      </a:lnTo>
                      <a:lnTo>
                        <a:pt x="122" y="200"/>
                      </a:lnTo>
                      <a:lnTo>
                        <a:pt x="138" y="185"/>
                      </a:lnTo>
                      <a:lnTo>
                        <a:pt x="6" y="107"/>
                      </a:lnTo>
                      <a:lnTo>
                        <a:pt x="6" y="77"/>
                      </a:lnTo>
                      <a:lnTo>
                        <a:pt x="29" y="70"/>
                      </a:lnTo>
                      <a:lnTo>
                        <a:pt x="138" y="130"/>
                      </a:lnTo>
                      <a:lnTo>
                        <a:pt x="161" y="123"/>
                      </a:lnTo>
                      <a:lnTo>
                        <a:pt x="138" y="8"/>
                      </a:lnTo>
                      <a:lnTo>
                        <a:pt x="153" y="0"/>
                      </a:lnTo>
                      <a:lnTo>
                        <a:pt x="169" y="8"/>
                      </a:lnTo>
                      <a:lnTo>
                        <a:pt x="198" y="123"/>
                      </a:lnTo>
                      <a:lnTo>
                        <a:pt x="222" y="130"/>
                      </a:lnTo>
                      <a:lnTo>
                        <a:pt x="284" y="8"/>
                      </a:lnTo>
                      <a:lnTo>
                        <a:pt x="299" y="8"/>
                      </a:lnTo>
                      <a:lnTo>
                        <a:pt x="299" y="46"/>
                      </a:lnTo>
                      <a:lnTo>
                        <a:pt x="260" y="146"/>
                      </a:lnTo>
                      <a:lnTo>
                        <a:pt x="260" y="200"/>
                      </a:lnTo>
                      <a:lnTo>
                        <a:pt x="276" y="270"/>
                      </a:lnTo>
                      <a:lnTo>
                        <a:pt x="268" y="361"/>
                      </a:lnTo>
                      <a:lnTo>
                        <a:pt x="276" y="531"/>
                      </a:lnTo>
                      <a:lnTo>
                        <a:pt x="291" y="639"/>
                      </a:lnTo>
                      <a:lnTo>
                        <a:pt x="330" y="762"/>
                      </a:lnTo>
                      <a:lnTo>
                        <a:pt x="383" y="855"/>
                      </a:lnTo>
                      <a:lnTo>
                        <a:pt x="445" y="923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54" name="Freeform 40"/>
                <p:cNvSpPr>
                  <a:spLocks noChangeAspect="1"/>
                </p:cNvSpPr>
                <p:nvPr/>
              </p:nvSpPr>
              <p:spPr bwMode="auto">
                <a:xfrm rot="-2705309">
                  <a:off x="2793" y="1150"/>
                  <a:ext cx="620" cy="708"/>
                </a:xfrm>
                <a:custGeom>
                  <a:avLst/>
                  <a:gdLst>
                    <a:gd name="T0" fmla="*/ 1 w 915"/>
                    <a:gd name="T1" fmla="*/ 1 h 1139"/>
                    <a:gd name="T2" fmla="*/ 0 w 915"/>
                    <a:gd name="T3" fmla="*/ 1 h 1139"/>
                    <a:gd name="T4" fmla="*/ 1 w 915"/>
                    <a:gd name="T5" fmla="*/ 1 h 1139"/>
                    <a:gd name="T6" fmla="*/ 1 w 915"/>
                    <a:gd name="T7" fmla="*/ 1 h 1139"/>
                    <a:gd name="T8" fmla="*/ 1 w 915"/>
                    <a:gd name="T9" fmla="*/ 1 h 1139"/>
                    <a:gd name="T10" fmla="*/ 1 w 915"/>
                    <a:gd name="T11" fmla="*/ 1 h 1139"/>
                    <a:gd name="T12" fmla="*/ 1 w 915"/>
                    <a:gd name="T13" fmla="*/ 1 h 1139"/>
                    <a:gd name="T14" fmla="*/ 1 w 915"/>
                    <a:gd name="T15" fmla="*/ 1 h 1139"/>
                    <a:gd name="T16" fmla="*/ 1 w 915"/>
                    <a:gd name="T17" fmla="*/ 1 h 1139"/>
                    <a:gd name="T18" fmla="*/ 1 w 915"/>
                    <a:gd name="T19" fmla="*/ 1 h 1139"/>
                    <a:gd name="T20" fmla="*/ 1 w 915"/>
                    <a:gd name="T21" fmla="*/ 1 h 1139"/>
                    <a:gd name="T22" fmla="*/ 1 w 915"/>
                    <a:gd name="T23" fmla="*/ 1 h 1139"/>
                    <a:gd name="T24" fmla="*/ 1 w 915"/>
                    <a:gd name="T25" fmla="*/ 1 h 1139"/>
                    <a:gd name="T26" fmla="*/ 1 w 915"/>
                    <a:gd name="T27" fmla="*/ 1 h 1139"/>
                    <a:gd name="T28" fmla="*/ 1 w 915"/>
                    <a:gd name="T29" fmla="*/ 1 h 1139"/>
                    <a:gd name="T30" fmla="*/ 1 w 915"/>
                    <a:gd name="T31" fmla="*/ 1 h 1139"/>
                    <a:gd name="T32" fmla="*/ 1 w 915"/>
                    <a:gd name="T33" fmla="*/ 1 h 1139"/>
                    <a:gd name="T34" fmla="*/ 1 w 915"/>
                    <a:gd name="T35" fmla="*/ 1 h 1139"/>
                    <a:gd name="T36" fmla="*/ 1 w 915"/>
                    <a:gd name="T37" fmla="*/ 1 h 1139"/>
                    <a:gd name="T38" fmla="*/ 1 w 915"/>
                    <a:gd name="T39" fmla="*/ 1 h 1139"/>
                    <a:gd name="T40" fmla="*/ 1 w 915"/>
                    <a:gd name="T41" fmla="*/ 1 h 1139"/>
                    <a:gd name="T42" fmla="*/ 1 w 915"/>
                    <a:gd name="T43" fmla="*/ 1 h 1139"/>
                    <a:gd name="T44" fmla="*/ 1 w 915"/>
                    <a:gd name="T45" fmla="*/ 1 h 1139"/>
                    <a:gd name="T46" fmla="*/ 1 w 915"/>
                    <a:gd name="T47" fmla="*/ 0 h 1139"/>
                    <a:gd name="T48" fmla="*/ 1 w 915"/>
                    <a:gd name="T49" fmla="*/ 1 h 1139"/>
                    <a:gd name="T50" fmla="*/ 1 w 915"/>
                    <a:gd name="T51" fmla="*/ 1 h 1139"/>
                    <a:gd name="T52" fmla="*/ 1 w 915"/>
                    <a:gd name="T53" fmla="*/ 1 h 1139"/>
                    <a:gd name="T54" fmla="*/ 1 w 915"/>
                    <a:gd name="T55" fmla="*/ 1 h 1139"/>
                    <a:gd name="T56" fmla="*/ 1 w 915"/>
                    <a:gd name="T57" fmla="*/ 1 h 1139"/>
                    <a:gd name="T58" fmla="*/ 1 w 915"/>
                    <a:gd name="T59" fmla="*/ 1 h 1139"/>
                    <a:gd name="T60" fmla="*/ 1 w 915"/>
                    <a:gd name="T61" fmla="*/ 1 h 1139"/>
                    <a:gd name="T62" fmla="*/ 1 w 915"/>
                    <a:gd name="T63" fmla="*/ 1 h 1139"/>
                    <a:gd name="T64" fmla="*/ 1 w 915"/>
                    <a:gd name="T65" fmla="*/ 1 h 1139"/>
                    <a:gd name="T66" fmla="*/ 1 w 915"/>
                    <a:gd name="T67" fmla="*/ 1 h 1139"/>
                    <a:gd name="T68" fmla="*/ 1 w 915"/>
                    <a:gd name="T69" fmla="*/ 1 h 1139"/>
                    <a:gd name="T70" fmla="*/ 1 w 915"/>
                    <a:gd name="T71" fmla="*/ 1 h 1139"/>
                    <a:gd name="T72" fmla="*/ 1 w 915"/>
                    <a:gd name="T73" fmla="*/ 1 h 1139"/>
                    <a:gd name="T74" fmla="*/ 1 w 915"/>
                    <a:gd name="T75" fmla="*/ 1 h 1139"/>
                    <a:gd name="T76" fmla="*/ 1 w 915"/>
                    <a:gd name="T77" fmla="*/ 1 h 1139"/>
                    <a:gd name="T78" fmla="*/ 1 w 915"/>
                    <a:gd name="T79" fmla="*/ 1 h 1139"/>
                    <a:gd name="T80" fmla="*/ 1 w 915"/>
                    <a:gd name="T81" fmla="*/ 1 h 1139"/>
                    <a:gd name="T82" fmla="*/ 1 w 915"/>
                    <a:gd name="T83" fmla="*/ 1 h 1139"/>
                    <a:gd name="T84" fmla="*/ 1 w 915"/>
                    <a:gd name="T85" fmla="*/ 1 h 1139"/>
                    <a:gd name="T86" fmla="*/ 1 w 915"/>
                    <a:gd name="T87" fmla="*/ 1 h 1139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w 915"/>
                    <a:gd name="T133" fmla="*/ 0 h 1139"/>
                    <a:gd name="T134" fmla="*/ 915 w 915"/>
                    <a:gd name="T135" fmla="*/ 1139 h 1139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T132" t="T133" r="T134" b="T135"/>
                  <a:pathLst>
                    <a:path w="915" h="1139">
                      <a:moveTo>
                        <a:pt x="15" y="1008"/>
                      </a:moveTo>
                      <a:lnTo>
                        <a:pt x="0" y="1061"/>
                      </a:lnTo>
                      <a:lnTo>
                        <a:pt x="15" y="1139"/>
                      </a:lnTo>
                      <a:lnTo>
                        <a:pt x="70" y="1139"/>
                      </a:lnTo>
                      <a:lnTo>
                        <a:pt x="231" y="1108"/>
                      </a:lnTo>
                      <a:lnTo>
                        <a:pt x="408" y="1046"/>
                      </a:lnTo>
                      <a:lnTo>
                        <a:pt x="554" y="946"/>
                      </a:lnTo>
                      <a:lnTo>
                        <a:pt x="639" y="816"/>
                      </a:lnTo>
                      <a:lnTo>
                        <a:pt x="715" y="593"/>
                      </a:lnTo>
                      <a:lnTo>
                        <a:pt x="738" y="385"/>
                      </a:lnTo>
                      <a:lnTo>
                        <a:pt x="738" y="285"/>
                      </a:lnTo>
                      <a:lnTo>
                        <a:pt x="777" y="224"/>
                      </a:lnTo>
                      <a:lnTo>
                        <a:pt x="845" y="200"/>
                      </a:lnTo>
                      <a:lnTo>
                        <a:pt x="907" y="200"/>
                      </a:lnTo>
                      <a:lnTo>
                        <a:pt x="915" y="169"/>
                      </a:lnTo>
                      <a:lnTo>
                        <a:pt x="823" y="177"/>
                      </a:lnTo>
                      <a:lnTo>
                        <a:pt x="808" y="154"/>
                      </a:lnTo>
                      <a:lnTo>
                        <a:pt x="884" y="70"/>
                      </a:lnTo>
                      <a:lnTo>
                        <a:pt x="868" y="47"/>
                      </a:lnTo>
                      <a:lnTo>
                        <a:pt x="853" y="62"/>
                      </a:lnTo>
                      <a:lnTo>
                        <a:pt x="792" y="123"/>
                      </a:lnTo>
                      <a:lnTo>
                        <a:pt x="777" y="123"/>
                      </a:lnTo>
                      <a:lnTo>
                        <a:pt x="777" y="16"/>
                      </a:lnTo>
                      <a:lnTo>
                        <a:pt x="761" y="0"/>
                      </a:lnTo>
                      <a:lnTo>
                        <a:pt x="738" y="8"/>
                      </a:lnTo>
                      <a:lnTo>
                        <a:pt x="746" y="123"/>
                      </a:lnTo>
                      <a:lnTo>
                        <a:pt x="730" y="131"/>
                      </a:lnTo>
                      <a:lnTo>
                        <a:pt x="668" y="70"/>
                      </a:lnTo>
                      <a:lnTo>
                        <a:pt x="623" y="62"/>
                      </a:lnTo>
                      <a:lnTo>
                        <a:pt x="631" y="93"/>
                      </a:lnTo>
                      <a:lnTo>
                        <a:pt x="699" y="162"/>
                      </a:lnTo>
                      <a:lnTo>
                        <a:pt x="699" y="200"/>
                      </a:lnTo>
                      <a:lnTo>
                        <a:pt x="676" y="278"/>
                      </a:lnTo>
                      <a:lnTo>
                        <a:pt x="676" y="346"/>
                      </a:lnTo>
                      <a:lnTo>
                        <a:pt x="676" y="462"/>
                      </a:lnTo>
                      <a:lnTo>
                        <a:pt x="645" y="608"/>
                      </a:lnTo>
                      <a:lnTo>
                        <a:pt x="615" y="700"/>
                      </a:lnTo>
                      <a:lnTo>
                        <a:pt x="561" y="816"/>
                      </a:lnTo>
                      <a:lnTo>
                        <a:pt x="499" y="908"/>
                      </a:lnTo>
                      <a:lnTo>
                        <a:pt x="454" y="954"/>
                      </a:lnTo>
                      <a:lnTo>
                        <a:pt x="330" y="993"/>
                      </a:lnTo>
                      <a:lnTo>
                        <a:pt x="215" y="1008"/>
                      </a:lnTo>
                      <a:lnTo>
                        <a:pt x="99" y="1024"/>
                      </a:lnTo>
                      <a:lnTo>
                        <a:pt x="15" y="1008"/>
                      </a:lnTo>
                      <a:close/>
                    </a:path>
                  </a:pathLst>
                </a:custGeom>
                <a:solidFill>
                  <a:schemeClr val="tx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grpSp>
        <p:nvGrpSpPr>
          <p:cNvPr id="10" name="Group 41"/>
          <p:cNvGrpSpPr>
            <a:grpSpLocks/>
          </p:cNvGrpSpPr>
          <p:nvPr/>
        </p:nvGrpSpPr>
        <p:grpSpPr bwMode="auto">
          <a:xfrm>
            <a:off x="-20638" y="2362200"/>
            <a:ext cx="8753476" cy="1916113"/>
            <a:chOff x="-13" y="1488"/>
            <a:chExt cx="5514" cy="1207"/>
          </a:xfrm>
        </p:grpSpPr>
        <p:sp>
          <p:nvSpPr>
            <p:cNvPr id="68616" name="Text Box 42"/>
            <p:cNvSpPr txBox="1">
              <a:spLocks noChangeArrowheads="1"/>
            </p:cNvSpPr>
            <p:nvPr/>
          </p:nvSpPr>
          <p:spPr bwMode="auto">
            <a:xfrm>
              <a:off x="1461" y="1803"/>
              <a:ext cx="1693" cy="8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 dirty="0">
                  <a:solidFill>
                    <a:srgbClr val="33CC33"/>
                  </a:solidFill>
                </a:rPr>
                <a:t>&lt;loop-</a:t>
              </a:r>
              <a:r>
                <a:rPr lang="en-CA" altLang="en-US" sz="2800" i="0" dirty="0" err="1">
                  <a:solidFill>
                    <a:srgbClr val="33CC33"/>
                  </a:solidFill>
                </a:rPr>
                <a:t>invariant</a:t>
              </a:r>
              <a:r>
                <a:rPr lang="en-CA" altLang="en-US" sz="2800" i="0" baseline="-25000" dirty="0" err="1">
                  <a:solidFill>
                    <a:srgbClr val="33CC33"/>
                  </a:solidFill>
                </a:rPr>
                <a:t>t</a:t>
              </a:r>
              <a:r>
                <a:rPr lang="en-CA" altLang="en-US" sz="2800" i="0" dirty="0">
                  <a:solidFill>
                    <a:srgbClr val="33CC33"/>
                  </a:solidFill>
                </a:rPr>
                <a:t>&gt;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 dirty="0">
                  <a:solidFill>
                    <a:schemeClr val="accent1"/>
                  </a:solidFill>
                  <a:cs typeface="Times New Roman" pitchFamily="18" charset="0"/>
                </a:rPr>
                <a:t>¬</a:t>
              </a:r>
              <a:r>
                <a:rPr lang="en-CA" altLang="en-US" sz="2800" i="0" dirty="0">
                  <a:solidFill>
                    <a:schemeClr val="accent1"/>
                  </a:solidFill>
                </a:rPr>
                <a:t>&lt;exit Cond&gt;</a:t>
              </a:r>
              <a:endParaRPr lang="en-US" altLang="en-US" sz="2800" i="0" dirty="0">
                <a:solidFill>
                  <a:srgbClr val="33CC33"/>
                </a:solidFill>
              </a:endParaRP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chemeClr val="accent2"/>
                  </a:solidFill>
                </a:rPr>
                <a:t>codeB</a:t>
              </a:r>
              <a:endParaRPr lang="en-CA" altLang="en-US" sz="2800" i="0" dirty="0">
                <a:solidFill>
                  <a:schemeClr val="accent2"/>
                </a:solidFill>
              </a:endParaRPr>
            </a:p>
          </p:txBody>
        </p:sp>
        <p:sp>
          <p:nvSpPr>
            <p:cNvPr id="68617" name="Text Box 43"/>
            <p:cNvSpPr txBox="1">
              <a:spLocks noChangeArrowheads="1"/>
            </p:cNvSpPr>
            <p:nvPr/>
          </p:nvSpPr>
          <p:spPr bwMode="auto">
            <a:xfrm>
              <a:off x="3648" y="2055"/>
              <a:ext cx="1853" cy="64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800" i="0">
                  <a:solidFill>
                    <a:srgbClr val="33CC33"/>
                  </a:solidFill>
                </a:rPr>
                <a:t>&lt;loop-invariant</a:t>
              </a:r>
              <a:r>
                <a:rPr lang="en-CA" altLang="en-US" sz="2800" i="0" baseline="-25000">
                  <a:solidFill>
                    <a:srgbClr val="33CC33"/>
                  </a:solidFill>
                </a:rPr>
                <a:t>t+1</a:t>
              </a:r>
              <a:r>
                <a:rPr lang="en-CA" altLang="en-US" sz="2800" i="0">
                  <a:solidFill>
                    <a:srgbClr val="33CC33"/>
                  </a:solidFill>
                </a:rPr>
                <a:t>&gt;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i="0">
                <a:solidFill>
                  <a:srgbClr val="33CC33"/>
                </a:solidFill>
              </a:endParaRPr>
            </a:p>
          </p:txBody>
        </p:sp>
        <p:sp>
          <p:nvSpPr>
            <p:cNvPr id="68618" name="AutoShape 44"/>
            <p:cNvSpPr>
              <a:spLocks noChangeArrowheads="1"/>
            </p:cNvSpPr>
            <p:nvPr/>
          </p:nvSpPr>
          <p:spPr bwMode="auto">
            <a:xfrm>
              <a:off x="3120" y="2075"/>
              <a:ext cx="432" cy="306"/>
            </a:xfrm>
            <a:prstGeom prst="rightArrow">
              <a:avLst>
                <a:gd name="adj1" fmla="val 50000"/>
                <a:gd name="adj2" fmla="val 35294"/>
              </a:avLst>
            </a:prstGeom>
            <a:solidFill>
              <a:schemeClr val="hlink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US" altLang="en-US" sz="2400" i="0">
                <a:solidFill>
                  <a:schemeClr val="hlink"/>
                </a:solidFill>
              </a:endParaRPr>
            </a:p>
          </p:txBody>
        </p:sp>
        <p:sp>
          <p:nvSpPr>
            <p:cNvPr id="68619" name="Text Box 45"/>
            <p:cNvSpPr txBox="1">
              <a:spLocks noChangeArrowheads="1"/>
            </p:cNvSpPr>
            <p:nvPr/>
          </p:nvSpPr>
          <p:spPr bwMode="auto">
            <a:xfrm>
              <a:off x="-13" y="1488"/>
              <a:ext cx="2960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spcBef>
                  <a:spcPct val="20000"/>
                </a:spcBef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>
                <a:spcBef>
                  <a:spcPct val="0"/>
                </a:spcBef>
                <a:buFontTx/>
                <a:buNone/>
              </a:pPr>
              <a:r>
                <a:rPr lang="en-US" altLang="en-US" i="0" dirty="0"/>
                <a:t>Maintaining Loop Invariant</a:t>
              </a:r>
              <a:endParaRPr lang="en-CA" altLang="en-US" i="0" dirty="0"/>
            </a:p>
          </p:txBody>
        </p:sp>
        <p:grpSp>
          <p:nvGrpSpPr>
            <p:cNvPr id="68620" name="Group 46"/>
            <p:cNvGrpSpPr>
              <a:grpSpLocks noChangeAspect="1"/>
            </p:cNvGrpSpPr>
            <p:nvPr/>
          </p:nvGrpSpPr>
          <p:grpSpPr bwMode="auto">
            <a:xfrm>
              <a:off x="511" y="1920"/>
              <a:ext cx="737" cy="737"/>
              <a:chOff x="4320" y="2016"/>
              <a:chExt cx="912" cy="912"/>
            </a:xfrm>
          </p:grpSpPr>
          <p:grpSp>
            <p:nvGrpSpPr>
              <p:cNvPr id="68621" name="Group 47"/>
              <p:cNvGrpSpPr>
                <a:grpSpLocks noChangeAspect="1"/>
              </p:cNvGrpSpPr>
              <p:nvPr/>
            </p:nvGrpSpPr>
            <p:grpSpPr bwMode="auto">
              <a:xfrm>
                <a:off x="4320" y="2016"/>
                <a:ext cx="912" cy="912"/>
                <a:chOff x="2496" y="1104"/>
                <a:chExt cx="912" cy="912"/>
              </a:xfrm>
            </p:grpSpPr>
            <p:grpSp>
              <p:nvGrpSpPr>
                <p:cNvPr id="68628" name="Group 48"/>
                <p:cNvGrpSpPr>
                  <a:grpSpLocks noChangeAspect="1"/>
                </p:cNvGrpSpPr>
                <p:nvPr/>
              </p:nvGrpSpPr>
              <p:grpSpPr bwMode="auto">
                <a:xfrm rot="2360341">
                  <a:off x="2592" y="1248"/>
                  <a:ext cx="680" cy="680"/>
                  <a:chOff x="1224" y="1212"/>
                  <a:chExt cx="3144" cy="3112"/>
                </a:xfrm>
              </p:grpSpPr>
              <p:sp>
                <p:nvSpPr>
                  <p:cNvPr id="68630" name="Freeform 49" descr="Green marble"/>
                  <p:cNvSpPr>
                    <a:spLocks noChangeAspect="1"/>
                  </p:cNvSpPr>
                  <p:nvPr/>
                </p:nvSpPr>
                <p:spPr bwMode="auto">
                  <a:xfrm>
                    <a:off x="1224" y="2539"/>
                    <a:ext cx="2280" cy="1785"/>
                  </a:xfrm>
                  <a:custGeom>
                    <a:avLst/>
                    <a:gdLst>
                      <a:gd name="T0" fmla="*/ 748 w 2280"/>
                      <a:gd name="T1" fmla="*/ 30 h 1785"/>
                      <a:gd name="T2" fmla="*/ 1224 w 2280"/>
                      <a:gd name="T3" fmla="*/ 305 h 1785"/>
                      <a:gd name="T4" fmla="*/ 2184 w 2280"/>
                      <a:gd name="T5" fmla="*/ 257 h 1785"/>
                      <a:gd name="T6" fmla="*/ 1800 w 2280"/>
                      <a:gd name="T7" fmla="*/ 1121 h 1785"/>
                      <a:gd name="T8" fmla="*/ 1743 w 2280"/>
                      <a:gd name="T9" fmla="*/ 1313 h 1785"/>
                      <a:gd name="T10" fmla="*/ 1717 w 2280"/>
                      <a:gd name="T11" fmla="*/ 1479 h 1785"/>
                      <a:gd name="T12" fmla="*/ 1560 w 2280"/>
                      <a:gd name="T13" fmla="*/ 1549 h 1785"/>
                      <a:gd name="T14" fmla="*/ 1272 w 2280"/>
                      <a:gd name="T15" fmla="*/ 1553 h 1785"/>
                      <a:gd name="T16" fmla="*/ 168 w 2280"/>
                      <a:gd name="T17" fmla="*/ 1649 h 1785"/>
                      <a:gd name="T18" fmla="*/ 264 w 2280"/>
                      <a:gd name="T19" fmla="*/ 737 h 1785"/>
                      <a:gd name="T20" fmla="*/ 425 w 2280"/>
                      <a:gd name="T21" fmla="*/ 126 h 1785"/>
                      <a:gd name="T22" fmla="*/ 748 w 2280"/>
                      <a:gd name="T23" fmla="*/ 30 h 1785"/>
                      <a:gd name="T24" fmla="*/ 0 60000 65536"/>
                      <a:gd name="T25" fmla="*/ 0 60000 65536"/>
                      <a:gd name="T26" fmla="*/ 0 60000 65536"/>
                      <a:gd name="T27" fmla="*/ 0 60000 65536"/>
                      <a:gd name="T28" fmla="*/ 0 60000 65536"/>
                      <a:gd name="T29" fmla="*/ 0 60000 65536"/>
                      <a:gd name="T30" fmla="*/ 0 60000 65536"/>
                      <a:gd name="T31" fmla="*/ 0 60000 65536"/>
                      <a:gd name="T32" fmla="*/ 0 60000 65536"/>
                      <a:gd name="T33" fmla="*/ 0 60000 65536"/>
                      <a:gd name="T34" fmla="*/ 0 60000 65536"/>
                      <a:gd name="T35" fmla="*/ 0 60000 65536"/>
                      <a:gd name="T36" fmla="*/ 0 w 2280"/>
                      <a:gd name="T37" fmla="*/ 0 h 1785"/>
                      <a:gd name="T38" fmla="*/ 2280 w 2280"/>
                      <a:gd name="T39" fmla="*/ 1785 h 1785"/>
                    </a:gdLst>
                    <a:ahLst/>
                    <a:cxnLst>
                      <a:cxn ang="T24">
                        <a:pos x="T0" y="T1"/>
                      </a:cxn>
                      <a:cxn ang="T25">
                        <a:pos x="T2" y="T3"/>
                      </a:cxn>
                      <a:cxn ang="T26">
                        <a:pos x="T4" y="T5"/>
                      </a:cxn>
                      <a:cxn ang="T27">
                        <a:pos x="T6" y="T7"/>
                      </a:cxn>
                      <a:cxn ang="T28">
                        <a:pos x="T8" y="T9"/>
                      </a:cxn>
                      <a:cxn ang="T29">
                        <a:pos x="T10" y="T11"/>
                      </a:cxn>
                      <a:cxn ang="T30">
                        <a:pos x="T12" y="T13"/>
                      </a:cxn>
                      <a:cxn ang="T31">
                        <a:pos x="T14" y="T15"/>
                      </a:cxn>
                      <a:cxn ang="T32">
                        <a:pos x="T16" y="T17"/>
                      </a:cxn>
                      <a:cxn ang="T33">
                        <a:pos x="T18" y="T19"/>
                      </a:cxn>
                      <a:cxn ang="T34">
                        <a:pos x="T20" y="T21"/>
                      </a:cxn>
                      <a:cxn ang="T35">
                        <a:pos x="T22" y="T23"/>
                      </a:cxn>
                    </a:cxnLst>
                    <a:rect l="T36" t="T37" r="T38" b="T39"/>
                    <a:pathLst>
                      <a:path w="2280" h="1785">
                        <a:moveTo>
                          <a:pt x="748" y="30"/>
                        </a:moveTo>
                        <a:cubicBezTo>
                          <a:pt x="881" y="60"/>
                          <a:pt x="985" y="267"/>
                          <a:pt x="1224" y="305"/>
                        </a:cubicBezTo>
                        <a:cubicBezTo>
                          <a:pt x="1463" y="343"/>
                          <a:pt x="2088" y="121"/>
                          <a:pt x="2184" y="257"/>
                        </a:cubicBezTo>
                        <a:cubicBezTo>
                          <a:pt x="2280" y="393"/>
                          <a:pt x="1873" y="945"/>
                          <a:pt x="1800" y="1121"/>
                        </a:cubicBezTo>
                        <a:cubicBezTo>
                          <a:pt x="1727" y="1297"/>
                          <a:pt x="1757" y="1253"/>
                          <a:pt x="1743" y="1313"/>
                        </a:cubicBezTo>
                        <a:cubicBezTo>
                          <a:pt x="1729" y="1373"/>
                          <a:pt x="1747" y="1440"/>
                          <a:pt x="1717" y="1479"/>
                        </a:cubicBezTo>
                        <a:cubicBezTo>
                          <a:pt x="1687" y="1518"/>
                          <a:pt x="1634" y="1537"/>
                          <a:pt x="1560" y="1549"/>
                        </a:cubicBezTo>
                        <a:cubicBezTo>
                          <a:pt x="1486" y="1561"/>
                          <a:pt x="1504" y="1536"/>
                          <a:pt x="1272" y="1553"/>
                        </a:cubicBezTo>
                        <a:cubicBezTo>
                          <a:pt x="1040" y="1570"/>
                          <a:pt x="336" y="1785"/>
                          <a:pt x="168" y="1649"/>
                        </a:cubicBezTo>
                        <a:cubicBezTo>
                          <a:pt x="0" y="1513"/>
                          <a:pt x="221" y="991"/>
                          <a:pt x="264" y="737"/>
                        </a:cubicBezTo>
                        <a:cubicBezTo>
                          <a:pt x="307" y="483"/>
                          <a:pt x="344" y="244"/>
                          <a:pt x="425" y="126"/>
                        </a:cubicBezTo>
                        <a:cubicBezTo>
                          <a:pt x="506" y="8"/>
                          <a:pt x="615" y="0"/>
                          <a:pt x="748" y="30"/>
                        </a:cubicBezTo>
                        <a:close/>
                      </a:path>
                    </a:pathLst>
                  </a:custGeom>
                  <a:blipFill dpi="0" rotWithShape="0">
                    <a:blip r:embed="rId3"/>
                    <a:srcRect/>
                    <a:tile tx="0" ty="0" sx="100000" sy="100000" flip="none" algn="tl"/>
                  </a:blip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sp>
                <p:nvSpPr>
                  <p:cNvPr id="68631" name="Freeform 50" descr="Green marble"/>
                  <p:cNvSpPr>
                    <a:spLocks noChangeAspect="1"/>
                  </p:cNvSpPr>
                  <p:nvPr/>
                </p:nvSpPr>
                <p:spPr bwMode="auto">
                  <a:xfrm>
                    <a:off x="3056" y="1628"/>
                    <a:ext cx="1312" cy="1296"/>
                  </a:xfrm>
                  <a:custGeom>
                    <a:avLst/>
                    <a:gdLst>
                      <a:gd name="T0" fmla="*/ 592 w 1312"/>
                      <a:gd name="T1" fmla="*/ 160 h 1296"/>
                      <a:gd name="T2" fmla="*/ 16 w 1312"/>
                      <a:gd name="T3" fmla="*/ 640 h 1296"/>
                      <a:gd name="T4" fmla="*/ 496 w 1312"/>
                      <a:gd name="T5" fmla="*/ 1024 h 1296"/>
                      <a:gd name="T6" fmla="*/ 1216 w 1312"/>
                      <a:gd name="T7" fmla="*/ 1216 h 1296"/>
                      <a:gd name="T8" fmla="*/ 1072 w 1312"/>
                      <a:gd name="T9" fmla="*/ 544 h 1296"/>
                      <a:gd name="T10" fmla="*/ 1120 w 1312"/>
                      <a:gd name="T11" fmla="*/ 64 h 1296"/>
                      <a:gd name="T12" fmla="*/ 592 w 1312"/>
                      <a:gd name="T13" fmla="*/ 160 h 1296"/>
                      <a:gd name="T14" fmla="*/ 0 60000 65536"/>
                      <a:gd name="T15" fmla="*/ 0 60000 65536"/>
                      <a:gd name="T16" fmla="*/ 0 60000 65536"/>
                      <a:gd name="T17" fmla="*/ 0 60000 65536"/>
                      <a:gd name="T18" fmla="*/ 0 60000 65536"/>
                      <a:gd name="T19" fmla="*/ 0 60000 65536"/>
                      <a:gd name="T20" fmla="*/ 0 60000 65536"/>
                      <a:gd name="T21" fmla="*/ 0 w 1312"/>
                      <a:gd name="T22" fmla="*/ 0 h 1296"/>
                      <a:gd name="T23" fmla="*/ 1312 w 1312"/>
                      <a:gd name="T24" fmla="*/ 1296 h 1296"/>
                    </a:gdLst>
                    <a:ahLst/>
                    <a:cxnLst>
                      <a:cxn ang="T14">
                        <a:pos x="T0" y="T1"/>
                      </a:cxn>
                      <a:cxn ang="T15">
                        <a:pos x="T2" y="T3"/>
                      </a:cxn>
                      <a:cxn ang="T16">
                        <a:pos x="T4" y="T5"/>
                      </a:cxn>
                      <a:cxn ang="T17">
                        <a:pos x="T6" y="T7"/>
                      </a:cxn>
                      <a:cxn ang="T18">
                        <a:pos x="T8" y="T9"/>
                      </a:cxn>
                      <a:cxn ang="T19">
                        <a:pos x="T10" y="T11"/>
                      </a:cxn>
                      <a:cxn ang="T20">
                        <a:pos x="T12" y="T13"/>
                      </a:cxn>
                    </a:cxnLst>
                    <a:rect l="T21" t="T22" r="T23" b="T24"/>
                    <a:pathLst>
                      <a:path w="1312" h="1296">
                        <a:moveTo>
                          <a:pt x="592" y="160"/>
                        </a:moveTo>
                        <a:cubicBezTo>
                          <a:pt x="408" y="256"/>
                          <a:pt x="32" y="496"/>
                          <a:pt x="16" y="640"/>
                        </a:cubicBezTo>
                        <a:cubicBezTo>
                          <a:pt x="0" y="784"/>
                          <a:pt x="296" y="928"/>
                          <a:pt x="496" y="1024"/>
                        </a:cubicBezTo>
                        <a:cubicBezTo>
                          <a:pt x="696" y="1120"/>
                          <a:pt x="1120" y="1296"/>
                          <a:pt x="1216" y="1216"/>
                        </a:cubicBezTo>
                        <a:cubicBezTo>
                          <a:pt x="1312" y="1136"/>
                          <a:pt x="1088" y="736"/>
                          <a:pt x="1072" y="544"/>
                        </a:cubicBezTo>
                        <a:cubicBezTo>
                          <a:pt x="1056" y="352"/>
                          <a:pt x="1208" y="128"/>
                          <a:pt x="1120" y="64"/>
                        </a:cubicBezTo>
                        <a:cubicBezTo>
                          <a:pt x="1032" y="0"/>
                          <a:pt x="776" y="64"/>
                          <a:pt x="592" y="160"/>
                        </a:cubicBezTo>
                        <a:close/>
                      </a:path>
                    </a:pathLst>
                  </a:custGeom>
                  <a:blipFill dpi="0" rotWithShape="0">
                    <a:blip r:embed="rId3"/>
                    <a:srcRect/>
                    <a:tile tx="0" ty="0" sx="100000" sy="100000" flip="none" algn="tl"/>
                  </a:blipFill>
                  <a:ln w="9525">
                    <a:solidFill>
                      <a:srgbClr val="000000"/>
                    </a:solidFill>
                    <a:round/>
                    <a:headEnd/>
                    <a:tailEnd/>
                  </a:ln>
                </p:spPr>
                <p:txBody>
                  <a:bodyPr/>
                  <a:lstStyle/>
                  <a:p>
                    <a:endParaRPr lang="en-US"/>
                  </a:p>
                </p:txBody>
              </p:sp>
              <p:grpSp>
                <p:nvGrpSpPr>
                  <p:cNvPr id="68632" name="Group 51"/>
                  <p:cNvGrpSpPr>
                    <a:grpSpLocks noChangeAspect="1"/>
                  </p:cNvGrpSpPr>
                  <p:nvPr/>
                </p:nvGrpSpPr>
                <p:grpSpPr bwMode="auto">
                  <a:xfrm>
                    <a:off x="1776" y="1212"/>
                    <a:ext cx="1944" cy="2413"/>
                    <a:chOff x="2227" y="1194"/>
                    <a:chExt cx="1944" cy="2413"/>
                  </a:xfrm>
                </p:grpSpPr>
                <p:sp>
                  <p:nvSpPr>
                    <p:cNvPr id="68633" name="Freeform 52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08" y="1513"/>
                      <a:ext cx="406" cy="340"/>
                    </a:xfrm>
                    <a:custGeom>
                      <a:avLst/>
                      <a:gdLst>
                        <a:gd name="T0" fmla="*/ 1 w 600"/>
                        <a:gd name="T1" fmla="*/ 1 h 608"/>
                        <a:gd name="T2" fmla="*/ 1 w 600"/>
                        <a:gd name="T3" fmla="*/ 1 h 608"/>
                        <a:gd name="T4" fmla="*/ 1 w 600"/>
                        <a:gd name="T5" fmla="*/ 1 h 608"/>
                        <a:gd name="T6" fmla="*/ 1 w 600"/>
                        <a:gd name="T7" fmla="*/ 1 h 608"/>
                        <a:gd name="T8" fmla="*/ 1 w 600"/>
                        <a:gd name="T9" fmla="*/ 0 h 608"/>
                        <a:gd name="T10" fmla="*/ 1 w 600"/>
                        <a:gd name="T11" fmla="*/ 1 h 608"/>
                        <a:gd name="T12" fmla="*/ 1 w 600"/>
                        <a:gd name="T13" fmla="*/ 1 h 608"/>
                        <a:gd name="T14" fmla="*/ 0 w 600"/>
                        <a:gd name="T15" fmla="*/ 1 h 608"/>
                        <a:gd name="T16" fmla="*/ 1 w 600"/>
                        <a:gd name="T17" fmla="*/ 1 h 608"/>
                        <a:gd name="T18" fmla="*/ 1 w 600"/>
                        <a:gd name="T19" fmla="*/ 1 h 608"/>
                        <a:gd name="T20" fmla="*/ 1 w 600"/>
                        <a:gd name="T21" fmla="*/ 1 h 608"/>
                        <a:gd name="T22" fmla="*/ 1 w 600"/>
                        <a:gd name="T23" fmla="*/ 1 h 608"/>
                        <a:gd name="T24" fmla="*/ 1 w 600"/>
                        <a:gd name="T25" fmla="*/ 1 h 608"/>
                        <a:gd name="T26" fmla="*/ 1 w 600"/>
                        <a:gd name="T27" fmla="*/ 1 h 608"/>
                        <a:gd name="T28" fmla="*/ 1 w 600"/>
                        <a:gd name="T29" fmla="*/ 1 h 608"/>
                        <a:gd name="T30" fmla="*/ 1 w 600"/>
                        <a:gd name="T31" fmla="*/ 1 h 608"/>
                        <a:gd name="T32" fmla="*/ 1 w 600"/>
                        <a:gd name="T33" fmla="*/ 1 h 608"/>
                        <a:gd name="T34" fmla="*/ 1 w 600"/>
                        <a:gd name="T35" fmla="*/ 1 h 608"/>
                        <a:gd name="T36" fmla="*/ 1 w 600"/>
                        <a:gd name="T37" fmla="*/ 1 h 608"/>
                        <a:gd name="T38" fmla="*/ 1 w 600"/>
                        <a:gd name="T39" fmla="*/ 1 h 608"/>
                        <a:gd name="T40" fmla="*/ 1 w 600"/>
                        <a:gd name="T41" fmla="*/ 1 h 608"/>
                        <a:gd name="T42" fmla="*/ 1 w 600"/>
                        <a:gd name="T43" fmla="*/ 1 h 608"/>
                        <a:gd name="T44" fmla="*/ 0 60000 65536"/>
                        <a:gd name="T45" fmla="*/ 0 60000 65536"/>
                        <a:gd name="T46" fmla="*/ 0 60000 65536"/>
                        <a:gd name="T47" fmla="*/ 0 60000 65536"/>
                        <a:gd name="T48" fmla="*/ 0 60000 65536"/>
                        <a:gd name="T49" fmla="*/ 0 60000 65536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w 600"/>
                        <a:gd name="T67" fmla="*/ 0 h 608"/>
                        <a:gd name="T68" fmla="*/ 600 w 600"/>
                        <a:gd name="T69" fmla="*/ 608 h 608"/>
                      </a:gdLst>
                      <a:ahLst/>
                      <a:cxnLst>
                        <a:cxn ang="T44">
                          <a:pos x="T0" y="T1"/>
                        </a:cxn>
                        <a:cxn ang="T45">
                          <a:pos x="T2" y="T3"/>
                        </a:cxn>
                        <a:cxn ang="T46">
                          <a:pos x="T4" y="T5"/>
                        </a:cxn>
                        <a:cxn ang="T47">
                          <a:pos x="T6" y="T7"/>
                        </a:cxn>
                        <a:cxn ang="T48">
                          <a:pos x="T8" y="T9"/>
                        </a:cxn>
                        <a:cxn ang="T49">
                          <a:pos x="T10" y="T11"/>
                        </a:cxn>
                        <a:cxn ang="T50">
                          <a:pos x="T12" y="T13"/>
                        </a:cxn>
                        <a:cxn ang="T51">
                          <a:pos x="T14" y="T15"/>
                        </a:cxn>
                        <a:cxn ang="T52">
                          <a:pos x="T16" y="T17"/>
                        </a:cxn>
                        <a:cxn ang="T53">
                          <a:pos x="T18" y="T19"/>
                        </a:cxn>
                        <a:cxn ang="T54">
                          <a:pos x="T20" y="T21"/>
                        </a:cxn>
                        <a:cxn ang="T55">
                          <a:pos x="T22" y="T23"/>
                        </a:cxn>
                        <a:cxn ang="T56">
                          <a:pos x="T24" y="T25"/>
                        </a:cxn>
                        <a:cxn ang="T57">
                          <a:pos x="T26" y="T27"/>
                        </a:cxn>
                        <a:cxn ang="T58">
                          <a:pos x="T28" y="T29"/>
                        </a:cxn>
                        <a:cxn ang="T59">
                          <a:pos x="T30" y="T31"/>
                        </a:cxn>
                        <a:cxn ang="T60">
                          <a:pos x="T32" y="T33"/>
                        </a:cxn>
                        <a:cxn ang="T61">
                          <a:pos x="T34" y="T35"/>
                        </a:cxn>
                        <a:cxn ang="T62">
                          <a:pos x="T36" y="T37"/>
                        </a:cxn>
                        <a:cxn ang="T63">
                          <a:pos x="T38" y="T39"/>
                        </a:cxn>
                        <a:cxn ang="T64">
                          <a:pos x="T40" y="T41"/>
                        </a:cxn>
                        <a:cxn ang="T65">
                          <a:pos x="T42" y="T43"/>
                        </a:cxn>
                      </a:cxnLst>
                      <a:rect l="T66" t="T67" r="T68" b="T69"/>
                      <a:pathLst>
                        <a:path w="600" h="608">
                          <a:moveTo>
                            <a:pt x="388" y="289"/>
                          </a:moveTo>
                          <a:lnTo>
                            <a:pt x="372" y="177"/>
                          </a:lnTo>
                          <a:lnTo>
                            <a:pt x="341" y="78"/>
                          </a:lnTo>
                          <a:lnTo>
                            <a:pt x="284" y="24"/>
                          </a:lnTo>
                          <a:lnTo>
                            <a:pt x="185" y="0"/>
                          </a:lnTo>
                          <a:lnTo>
                            <a:pt x="100" y="24"/>
                          </a:lnTo>
                          <a:lnTo>
                            <a:pt x="19" y="123"/>
                          </a:lnTo>
                          <a:lnTo>
                            <a:pt x="0" y="243"/>
                          </a:lnTo>
                          <a:lnTo>
                            <a:pt x="19" y="370"/>
                          </a:lnTo>
                          <a:lnTo>
                            <a:pt x="50" y="447"/>
                          </a:lnTo>
                          <a:lnTo>
                            <a:pt x="88" y="528"/>
                          </a:lnTo>
                          <a:lnTo>
                            <a:pt x="130" y="582"/>
                          </a:lnTo>
                          <a:lnTo>
                            <a:pt x="177" y="608"/>
                          </a:lnTo>
                          <a:lnTo>
                            <a:pt x="242" y="585"/>
                          </a:lnTo>
                          <a:lnTo>
                            <a:pt x="307" y="531"/>
                          </a:lnTo>
                          <a:lnTo>
                            <a:pt x="349" y="455"/>
                          </a:lnTo>
                          <a:lnTo>
                            <a:pt x="388" y="390"/>
                          </a:lnTo>
                          <a:lnTo>
                            <a:pt x="400" y="351"/>
                          </a:lnTo>
                          <a:lnTo>
                            <a:pt x="565" y="293"/>
                          </a:lnTo>
                          <a:lnTo>
                            <a:pt x="600" y="270"/>
                          </a:lnTo>
                          <a:lnTo>
                            <a:pt x="580" y="235"/>
                          </a:lnTo>
                          <a:lnTo>
                            <a:pt x="388" y="289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8634" name="Freeform 53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999" y="1873"/>
                      <a:ext cx="418" cy="758"/>
                    </a:xfrm>
                    <a:custGeom>
                      <a:avLst/>
                      <a:gdLst>
                        <a:gd name="T0" fmla="*/ 1 w 619"/>
                        <a:gd name="T1" fmla="*/ 1 h 1085"/>
                        <a:gd name="T2" fmla="*/ 1 w 619"/>
                        <a:gd name="T3" fmla="*/ 1 h 1085"/>
                        <a:gd name="T4" fmla="*/ 1 w 619"/>
                        <a:gd name="T5" fmla="*/ 1 h 1085"/>
                        <a:gd name="T6" fmla="*/ 1 w 619"/>
                        <a:gd name="T7" fmla="*/ 0 h 1085"/>
                        <a:gd name="T8" fmla="*/ 1 w 619"/>
                        <a:gd name="T9" fmla="*/ 1 h 1085"/>
                        <a:gd name="T10" fmla="*/ 1 w 619"/>
                        <a:gd name="T11" fmla="*/ 1 h 1085"/>
                        <a:gd name="T12" fmla="*/ 1 w 619"/>
                        <a:gd name="T13" fmla="*/ 1 h 1085"/>
                        <a:gd name="T14" fmla="*/ 1 w 619"/>
                        <a:gd name="T15" fmla="*/ 1 h 1085"/>
                        <a:gd name="T16" fmla="*/ 1 w 619"/>
                        <a:gd name="T17" fmla="*/ 1 h 1085"/>
                        <a:gd name="T18" fmla="*/ 1 w 619"/>
                        <a:gd name="T19" fmla="*/ 1 h 1085"/>
                        <a:gd name="T20" fmla="*/ 1 w 619"/>
                        <a:gd name="T21" fmla="*/ 1 h 1085"/>
                        <a:gd name="T22" fmla="*/ 1 w 619"/>
                        <a:gd name="T23" fmla="*/ 1 h 1085"/>
                        <a:gd name="T24" fmla="*/ 1 w 619"/>
                        <a:gd name="T25" fmla="*/ 1 h 1085"/>
                        <a:gd name="T26" fmla="*/ 1 w 619"/>
                        <a:gd name="T27" fmla="*/ 1 h 1085"/>
                        <a:gd name="T28" fmla="*/ 1 w 619"/>
                        <a:gd name="T29" fmla="*/ 1 h 1085"/>
                        <a:gd name="T30" fmla="*/ 1 w 619"/>
                        <a:gd name="T31" fmla="*/ 1 h 1085"/>
                        <a:gd name="T32" fmla="*/ 1 w 619"/>
                        <a:gd name="T33" fmla="*/ 1 h 1085"/>
                        <a:gd name="T34" fmla="*/ 1 w 619"/>
                        <a:gd name="T35" fmla="*/ 1 h 1085"/>
                        <a:gd name="T36" fmla="*/ 1 w 619"/>
                        <a:gd name="T37" fmla="*/ 1 h 1085"/>
                        <a:gd name="T38" fmla="*/ 1 w 619"/>
                        <a:gd name="T39" fmla="*/ 1 h 1085"/>
                        <a:gd name="T40" fmla="*/ 0 w 619"/>
                        <a:gd name="T41" fmla="*/ 1 h 1085"/>
                        <a:gd name="T42" fmla="*/ 1 w 619"/>
                        <a:gd name="T43" fmla="*/ 1 h 1085"/>
                        <a:gd name="T44" fmla="*/ 1 w 619"/>
                        <a:gd name="T45" fmla="*/ 1 h 1085"/>
                        <a:gd name="T46" fmla="*/ 1 w 619"/>
                        <a:gd name="T47" fmla="*/ 1 h 1085"/>
                        <a:gd name="T48" fmla="*/ 1 w 619"/>
                        <a:gd name="T49" fmla="*/ 1 h 1085"/>
                        <a:gd name="T50" fmla="*/ 0 60000 65536"/>
                        <a:gd name="T51" fmla="*/ 0 60000 65536"/>
                        <a:gd name="T52" fmla="*/ 0 60000 65536"/>
                        <a:gd name="T53" fmla="*/ 0 60000 65536"/>
                        <a:gd name="T54" fmla="*/ 0 60000 65536"/>
                        <a:gd name="T55" fmla="*/ 0 60000 65536"/>
                        <a:gd name="T56" fmla="*/ 0 60000 65536"/>
                        <a:gd name="T57" fmla="*/ 0 60000 65536"/>
                        <a:gd name="T58" fmla="*/ 0 60000 65536"/>
                        <a:gd name="T59" fmla="*/ 0 60000 65536"/>
                        <a:gd name="T60" fmla="*/ 0 60000 65536"/>
                        <a:gd name="T61" fmla="*/ 0 60000 65536"/>
                        <a:gd name="T62" fmla="*/ 0 60000 65536"/>
                        <a:gd name="T63" fmla="*/ 0 60000 65536"/>
                        <a:gd name="T64" fmla="*/ 0 60000 65536"/>
                        <a:gd name="T65" fmla="*/ 0 60000 65536"/>
                        <a:gd name="T66" fmla="*/ 0 60000 65536"/>
                        <a:gd name="T67" fmla="*/ 0 60000 65536"/>
                        <a:gd name="T68" fmla="*/ 0 60000 65536"/>
                        <a:gd name="T69" fmla="*/ 0 60000 65536"/>
                        <a:gd name="T70" fmla="*/ 0 60000 65536"/>
                        <a:gd name="T71" fmla="*/ 0 60000 65536"/>
                        <a:gd name="T72" fmla="*/ 0 60000 65536"/>
                        <a:gd name="T73" fmla="*/ 0 60000 65536"/>
                        <a:gd name="T74" fmla="*/ 0 60000 65536"/>
                        <a:gd name="T75" fmla="*/ 0 w 619"/>
                        <a:gd name="T76" fmla="*/ 0 h 1085"/>
                        <a:gd name="T77" fmla="*/ 619 w 619"/>
                        <a:gd name="T78" fmla="*/ 1085 h 1085"/>
                      </a:gdLst>
                      <a:ahLst/>
                      <a:cxnLst>
                        <a:cxn ang="T50">
                          <a:pos x="T0" y="T1"/>
                        </a:cxn>
                        <a:cxn ang="T51">
                          <a:pos x="T2" y="T3"/>
                        </a:cxn>
                        <a:cxn ang="T52">
                          <a:pos x="T4" y="T5"/>
                        </a:cxn>
                        <a:cxn ang="T53">
                          <a:pos x="T6" y="T7"/>
                        </a:cxn>
                        <a:cxn ang="T54">
                          <a:pos x="T8" y="T9"/>
                        </a:cxn>
                        <a:cxn ang="T55">
                          <a:pos x="T10" y="T11"/>
                        </a:cxn>
                        <a:cxn ang="T56">
                          <a:pos x="T12" y="T13"/>
                        </a:cxn>
                        <a:cxn ang="T57">
                          <a:pos x="T14" y="T15"/>
                        </a:cxn>
                        <a:cxn ang="T58">
                          <a:pos x="T16" y="T17"/>
                        </a:cxn>
                        <a:cxn ang="T59">
                          <a:pos x="T18" y="T19"/>
                        </a:cxn>
                        <a:cxn ang="T60">
                          <a:pos x="T20" y="T21"/>
                        </a:cxn>
                        <a:cxn ang="T61">
                          <a:pos x="T22" y="T23"/>
                        </a:cxn>
                        <a:cxn ang="T62">
                          <a:pos x="T24" y="T25"/>
                        </a:cxn>
                        <a:cxn ang="T63">
                          <a:pos x="T26" y="T27"/>
                        </a:cxn>
                        <a:cxn ang="T64">
                          <a:pos x="T28" y="T29"/>
                        </a:cxn>
                        <a:cxn ang="T65">
                          <a:pos x="T30" y="T31"/>
                        </a:cxn>
                        <a:cxn ang="T66">
                          <a:pos x="T32" y="T33"/>
                        </a:cxn>
                        <a:cxn ang="T67">
                          <a:pos x="T34" y="T35"/>
                        </a:cxn>
                        <a:cxn ang="T68">
                          <a:pos x="T36" y="T37"/>
                        </a:cxn>
                        <a:cxn ang="T69">
                          <a:pos x="T38" y="T39"/>
                        </a:cxn>
                        <a:cxn ang="T70">
                          <a:pos x="T40" y="T41"/>
                        </a:cxn>
                        <a:cxn ang="T71">
                          <a:pos x="T42" y="T43"/>
                        </a:cxn>
                        <a:cxn ang="T72">
                          <a:pos x="T44" y="T45"/>
                        </a:cxn>
                        <a:cxn ang="T73">
                          <a:pos x="T46" y="T47"/>
                        </a:cxn>
                        <a:cxn ang="T74">
                          <a:pos x="T48" y="T49"/>
                        </a:cxn>
                      </a:cxnLst>
                      <a:rect l="T75" t="T76" r="T77" b="T78"/>
                      <a:pathLst>
                        <a:path w="619" h="1085">
                          <a:moveTo>
                            <a:pt x="208" y="161"/>
                          </a:moveTo>
                          <a:lnTo>
                            <a:pt x="284" y="80"/>
                          </a:lnTo>
                          <a:lnTo>
                            <a:pt x="411" y="3"/>
                          </a:lnTo>
                          <a:lnTo>
                            <a:pt x="469" y="0"/>
                          </a:lnTo>
                          <a:lnTo>
                            <a:pt x="573" y="34"/>
                          </a:lnTo>
                          <a:lnTo>
                            <a:pt x="619" y="85"/>
                          </a:lnTo>
                          <a:lnTo>
                            <a:pt x="619" y="161"/>
                          </a:lnTo>
                          <a:lnTo>
                            <a:pt x="542" y="304"/>
                          </a:lnTo>
                          <a:lnTo>
                            <a:pt x="458" y="415"/>
                          </a:lnTo>
                          <a:lnTo>
                            <a:pt x="422" y="508"/>
                          </a:lnTo>
                          <a:lnTo>
                            <a:pt x="399" y="615"/>
                          </a:lnTo>
                          <a:lnTo>
                            <a:pt x="422" y="719"/>
                          </a:lnTo>
                          <a:lnTo>
                            <a:pt x="445" y="820"/>
                          </a:lnTo>
                          <a:lnTo>
                            <a:pt x="445" y="935"/>
                          </a:lnTo>
                          <a:lnTo>
                            <a:pt x="411" y="1005"/>
                          </a:lnTo>
                          <a:lnTo>
                            <a:pt x="334" y="1043"/>
                          </a:lnTo>
                          <a:lnTo>
                            <a:pt x="242" y="1085"/>
                          </a:lnTo>
                          <a:lnTo>
                            <a:pt x="157" y="1085"/>
                          </a:lnTo>
                          <a:lnTo>
                            <a:pt x="100" y="1054"/>
                          </a:lnTo>
                          <a:lnTo>
                            <a:pt x="23" y="927"/>
                          </a:lnTo>
                          <a:lnTo>
                            <a:pt x="0" y="797"/>
                          </a:lnTo>
                          <a:lnTo>
                            <a:pt x="8" y="628"/>
                          </a:lnTo>
                          <a:lnTo>
                            <a:pt x="65" y="415"/>
                          </a:lnTo>
                          <a:lnTo>
                            <a:pt x="123" y="277"/>
                          </a:lnTo>
                          <a:lnTo>
                            <a:pt x="208" y="161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8635" name="Freeform 54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3504" y="2064"/>
                      <a:ext cx="812" cy="523"/>
                    </a:xfrm>
                    <a:custGeom>
                      <a:avLst/>
                      <a:gdLst>
                        <a:gd name="T0" fmla="*/ 0 w 782"/>
                        <a:gd name="T1" fmla="*/ 1 h 808"/>
                        <a:gd name="T2" fmla="*/ 191 w 782"/>
                        <a:gd name="T3" fmla="*/ 0 h 808"/>
                        <a:gd name="T4" fmla="*/ 466 w 782"/>
                        <a:gd name="T5" fmla="*/ 0 h 808"/>
                        <a:gd name="T6" fmla="*/ 982 w 782"/>
                        <a:gd name="T7" fmla="*/ 1 h 808"/>
                        <a:gd name="T8" fmla="*/ 1595 w 782"/>
                        <a:gd name="T9" fmla="*/ 1 h 808"/>
                        <a:gd name="T10" fmla="*/ 1820 w 782"/>
                        <a:gd name="T11" fmla="*/ 1 h 808"/>
                        <a:gd name="T12" fmla="*/ 1926 w 782"/>
                        <a:gd name="T13" fmla="*/ 1 h 808"/>
                        <a:gd name="T14" fmla="*/ 1942 w 782"/>
                        <a:gd name="T15" fmla="*/ 1 h 808"/>
                        <a:gd name="T16" fmla="*/ 1874 w 782"/>
                        <a:gd name="T17" fmla="*/ 1 h 808"/>
                        <a:gd name="T18" fmla="*/ 1687 w 782"/>
                        <a:gd name="T19" fmla="*/ 1 h 808"/>
                        <a:gd name="T20" fmla="*/ 1442 w 782"/>
                        <a:gd name="T21" fmla="*/ 1 h 808"/>
                        <a:gd name="T22" fmla="*/ 1265 w 782"/>
                        <a:gd name="T23" fmla="*/ 1 h 808"/>
                        <a:gd name="T24" fmla="*/ 1184 w 782"/>
                        <a:gd name="T25" fmla="*/ 1 h 808"/>
                        <a:gd name="T26" fmla="*/ 1132 w 782"/>
                        <a:gd name="T27" fmla="*/ 1 h 808"/>
                        <a:gd name="T28" fmla="*/ 1147 w 782"/>
                        <a:gd name="T29" fmla="*/ 1 h 808"/>
                        <a:gd name="T30" fmla="*/ 1161 w 782"/>
                        <a:gd name="T31" fmla="*/ 1 h 808"/>
                        <a:gd name="T32" fmla="*/ 1380 w 782"/>
                        <a:gd name="T33" fmla="*/ 1 h 808"/>
                        <a:gd name="T34" fmla="*/ 1726 w 782"/>
                        <a:gd name="T35" fmla="*/ 1 h 808"/>
                        <a:gd name="T36" fmla="*/ 1942 w 782"/>
                        <a:gd name="T37" fmla="*/ 1 h 808"/>
                        <a:gd name="T38" fmla="*/ 2171 w 782"/>
                        <a:gd name="T39" fmla="*/ 1 h 808"/>
                        <a:gd name="T40" fmla="*/ 2245 w 782"/>
                        <a:gd name="T41" fmla="*/ 1 h 808"/>
                        <a:gd name="T42" fmla="*/ 2171 w 782"/>
                        <a:gd name="T43" fmla="*/ 1 h 808"/>
                        <a:gd name="T44" fmla="*/ 2081 w 782"/>
                        <a:gd name="T45" fmla="*/ 1 h 808"/>
                        <a:gd name="T46" fmla="*/ 1926 w 782"/>
                        <a:gd name="T47" fmla="*/ 1 h 808"/>
                        <a:gd name="T48" fmla="*/ 1718 w 782"/>
                        <a:gd name="T49" fmla="*/ 1 h 808"/>
                        <a:gd name="T50" fmla="*/ 1491 w 782"/>
                        <a:gd name="T51" fmla="*/ 1 h 808"/>
                        <a:gd name="T52" fmla="*/ 1132 w 782"/>
                        <a:gd name="T53" fmla="*/ 1 h 808"/>
                        <a:gd name="T54" fmla="*/ 1019 w 782"/>
                        <a:gd name="T55" fmla="*/ 1 h 808"/>
                        <a:gd name="T56" fmla="*/ 957 w 782"/>
                        <a:gd name="T57" fmla="*/ 1 h 808"/>
                        <a:gd name="T58" fmla="*/ 957 w 782"/>
                        <a:gd name="T59" fmla="*/ 1 h 808"/>
                        <a:gd name="T60" fmla="*/ 957 w 782"/>
                        <a:gd name="T61" fmla="*/ 1 h 808"/>
                        <a:gd name="T62" fmla="*/ 1113 w 782"/>
                        <a:gd name="T63" fmla="*/ 1 h 808"/>
                        <a:gd name="T64" fmla="*/ 1345 w 782"/>
                        <a:gd name="T65" fmla="*/ 1 h 808"/>
                        <a:gd name="T66" fmla="*/ 1548 w 782"/>
                        <a:gd name="T67" fmla="*/ 1 h 808"/>
                        <a:gd name="T68" fmla="*/ 1676 w 782"/>
                        <a:gd name="T69" fmla="*/ 1 h 808"/>
                        <a:gd name="T70" fmla="*/ 1741 w 782"/>
                        <a:gd name="T71" fmla="*/ 1 h 808"/>
                        <a:gd name="T72" fmla="*/ 1718 w 782"/>
                        <a:gd name="T73" fmla="*/ 1 h 808"/>
                        <a:gd name="T74" fmla="*/ 1624 w 782"/>
                        <a:gd name="T75" fmla="*/ 1 h 808"/>
                        <a:gd name="T76" fmla="*/ 1491 w 782"/>
                        <a:gd name="T77" fmla="*/ 1 h 808"/>
                        <a:gd name="T78" fmla="*/ 1345 w 782"/>
                        <a:gd name="T79" fmla="*/ 1 h 808"/>
                        <a:gd name="T80" fmla="*/ 1027 w 782"/>
                        <a:gd name="T81" fmla="*/ 1 h 808"/>
                        <a:gd name="T82" fmla="*/ 556 w 782"/>
                        <a:gd name="T83" fmla="*/ 1 h 808"/>
                        <a:gd name="T84" fmla="*/ 200 w 782"/>
                        <a:gd name="T85" fmla="*/ 1 h 808"/>
                        <a:gd name="T86" fmla="*/ 56 w 782"/>
                        <a:gd name="T87" fmla="*/ 1 h 808"/>
                        <a:gd name="T88" fmla="*/ 0 w 782"/>
                        <a:gd name="T89" fmla="*/ 1 h 808"/>
                        <a:gd name="T90" fmla="*/ 0 w 782"/>
                        <a:gd name="T91" fmla="*/ 1 h 808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60000 65536"/>
                        <a:gd name="T136" fmla="*/ 0 60000 65536"/>
                        <a:gd name="T137" fmla="*/ 0 60000 65536"/>
                        <a:gd name="T138" fmla="*/ 0 w 782"/>
                        <a:gd name="T139" fmla="*/ 0 h 808"/>
                        <a:gd name="T140" fmla="*/ 782 w 782"/>
                        <a:gd name="T141" fmla="*/ 808 h 808"/>
                      </a:gdLst>
                      <a:ahLst/>
                      <a:cxnLst>
                        <a:cxn ang="T92">
                          <a:pos x="T0" y="T1"/>
                        </a:cxn>
                        <a:cxn ang="T93">
                          <a:pos x="T2" y="T3"/>
                        </a:cxn>
                        <a:cxn ang="T94">
                          <a:pos x="T4" y="T5"/>
                        </a:cxn>
                        <a:cxn ang="T95">
                          <a:pos x="T6" y="T7"/>
                        </a:cxn>
                        <a:cxn ang="T96">
                          <a:pos x="T8" y="T9"/>
                        </a:cxn>
                        <a:cxn ang="T97">
                          <a:pos x="T10" y="T11"/>
                        </a:cxn>
                        <a:cxn ang="T98">
                          <a:pos x="T12" y="T13"/>
                        </a:cxn>
                        <a:cxn ang="T99">
                          <a:pos x="T14" y="T15"/>
                        </a:cxn>
                        <a:cxn ang="T100">
                          <a:pos x="T16" y="T17"/>
                        </a:cxn>
                        <a:cxn ang="T101">
                          <a:pos x="T18" y="T19"/>
                        </a:cxn>
                        <a:cxn ang="T102">
                          <a:pos x="T20" y="T21"/>
                        </a:cxn>
                        <a:cxn ang="T103">
                          <a:pos x="T22" y="T23"/>
                        </a:cxn>
                        <a:cxn ang="T104">
                          <a:pos x="T24" y="T25"/>
                        </a:cxn>
                        <a:cxn ang="T105">
                          <a:pos x="T26" y="T27"/>
                        </a:cxn>
                        <a:cxn ang="T106">
                          <a:pos x="T28" y="T29"/>
                        </a:cxn>
                        <a:cxn ang="T107">
                          <a:pos x="T30" y="T31"/>
                        </a:cxn>
                        <a:cxn ang="T108">
                          <a:pos x="T32" y="T33"/>
                        </a:cxn>
                        <a:cxn ang="T109">
                          <a:pos x="T34" y="T35"/>
                        </a:cxn>
                        <a:cxn ang="T110">
                          <a:pos x="T36" y="T37"/>
                        </a:cxn>
                        <a:cxn ang="T111">
                          <a:pos x="T38" y="T39"/>
                        </a:cxn>
                        <a:cxn ang="T112">
                          <a:pos x="T40" y="T41"/>
                        </a:cxn>
                        <a:cxn ang="T113">
                          <a:pos x="T42" y="T43"/>
                        </a:cxn>
                        <a:cxn ang="T114">
                          <a:pos x="T44" y="T45"/>
                        </a:cxn>
                        <a:cxn ang="T115">
                          <a:pos x="T46" y="T47"/>
                        </a:cxn>
                        <a:cxn ang="T116">
                          <a:pos x="T48" y="T49"/>
                        </a:cxn>
                        <a:cxn ang="T117">
                          <a:pos x="T50" y="T51"/>
                        </a:cxn>
                        <a:cxn ang="T118">
                          <a:pos x="T52" y="T53"/>
                        </a:cxn>
                        <a:cxn ang="T119">
                          <a:pos x="T54" y="T55"/>
                        </a:cxn>
                        <a:cxn ang="T120">
                          <a:pos x="T56" y="T57"/>
                        </a:cxn>
                        <a:cxn ang="T121">
                          <a:pos x="T58" y="T59"/>
                        </a:cxn>
                        <a:cxn ang="T122">
                          <a:pos x="T60" y="T61"/>
                        </a:cxn>
                        <a:cxn ang="T123">
                          <a:pos x="T62" y="T63"/>
                        </a:cxn>
                        <a:cxn ang="T124">
                          <a:pos x="T64" y="T65"/>
                        </a:cxn>
                        <a:cxn ang="T125">
                          <a:pos x="T66" y="T67"/>
                        </a:cxn>
                        <a:cxn ang="T126">
                          <a:pos x="T68" y="T69"/>
                        </a:cxn>
                        <a:cxn ang="T127">
                          <a:pos x="T70" y="T71"/>
                        </a:cxn>
                        <a:cxn ang="T128">
                          <a:pos x="T72" y="T73"/>
                        </a:cxn>
                        <a:cxn ang="T129">
                          <a:pos x="T74" y="T75"/>
                        </a:cxn>
                        <a:cxn ang="T130">
                          <a:pos x="T76" y="T77"/>
                        </a:cxn>
                        <a:cxn ang="T131">
                          <a:pos x="T78" y="T79"/>
                        </a:cxn>
                        <a:cxn ang="T132">
                          <a:pos x="T80" y="T81"/>
                        </a:cxn>
                        <a:cxn ang="T133">
                          <a:pos x="T82" y="T83"/>
                        </a:cxn>
                        <a:cxn ang="T134">
                          <a:pos x="T84" y="T85"/>
                        </a:cxn>
                        <a:cxn ang="T135">
                          <a:pos x="T86" y="T87"/>
                        </a:cxn>
                        <a:cxn ang="T136">
                          <a:pos x="T88" y="T89"/>
                        </a:cxn>
                        <a:cxn ang="T137">
                          <a:pos x="T90" y="T91"/>
                        </a:cxn>
                      </a:cxnLst>
                      <a:rect l="T138" t="T139" r="T140" b="T141"/>
                      <a:pathLst>
                        <a:path w="782" h="808">
                          <a:moveTo>
                            <a:pt x="0" y="76"/>
                          </a:moveTo>
                          <a:lnTo>
                            <a:pt x="66" y="0"/>
                          </a:lnTo>
                          <a:lnTo>
                            <a:pt x="163" y="0"/>
                          </a:lnTo>
                          <a:lnTo>
                            <a:pt x="343" y="19"/>
                          </a:lnTo>
                          <a:lnTo>
                            <a:pt x="555" y="30"/>
                          </a:lnTo>
                          <a:lnTo>
                            <a:pt x="636" y="65"/>
                          </a:lnTo>
                          <a:lnTo>
                            <a:pt x="670" y="110"/>
                          </a:lnTo>
                          <a:lnTo>
                            <a:pt x="678" y="180"/>
                          </a:lnTo>
                          <a:lnTo>
                            <a:pt x="654" y="253"/>
                          </a:lnTo>
                          <a:lnTo>
                            <a:pt x="589" y="365"/>
                          </a:lnTo>
                          <a:lnTo>
                            <a:pt x="504" y="457"/>
                          </a:lnTo>
                          <a:lnTo>
                            <a:pt x="439" y="541"/>
                          </a:lnTo>
                          <a:lnTo>
                            <a:pt x="412" y="607"/>
                          </a:lnTo>
                          <a:lnTo>
                            <a:pt x="393" y="653"/>
                          </a:lnTo>
                          <a:lnTo>
                            <a:pt x="400" y="689"/>
                          </a:lnTo>
                          <a:lnTo>
                            <a:pt x="405" y="711"/>
                          </a:lnTo>
                          <a:lnTo>
                            <a:pt x="482" y="711"/>
                          </a:lnTo>
                          <a:lnTo>
                            <a:pt x="601" y="692"/>
                          </a:lnTo>
                          <a:lnTo>
                            <a:pt x="678" y="692"/>
                          </a:lnTo>
                          <a:lnTo>
                            <a:pt x="758" y="723"/>
                          </a:lnTo>
                          <a:lnTo>
                            <a:pt x="782" y="761"/>
                          </a:lnTo>
                          <a:lnTo>
                            <a:pt x="758" y="796"/>
                          </a:lnTo>
                          <a:lnTo>
                            <a:pt x="724" y="808"/>
                          </a:lnTo>
                          <a:lnTo>
                            <a:pt x="670" y="792"/>
                          </a:lnTo>
                          <a:lnTo>
                            <a:pt x="597" y="749"/>
                          </a:lnTo>
                          <a:lnTo>
                            <a:pt x="520" y="757"/>
                          </a:lnTo>
                          <a:lnTo>
                            <a:pt x="393" y="780"/>
                          </a:lnTo>
                          <a:lnTo>
                            <a:pt x="355" y="773"/>
                          </a:lnTo>
                          <a:lnTo>
                            <a:pt x="335" y="746"/>
                          </a:lnTo>
                          <a:lnTo>
                            <a:pt x="335" y="681"/>
                          </a:lnTo>
                          <a:lnTo>
                            <a:pt x="335" y="588"/>
                          </a:lnTo>
                          <a:lnTo>
                            <a:pt x="389" y="518"/>
                          </a:lnTo>
                          <a:lnTo>
                            <a:pt x="470" y="414"/>
                          </a:lnTo>
                          <a:lnTo>
                            <a:pt x="540" y="323"/>
                          </a:lnTo>
                          <a:lnTo>
                            <a:pt x="586" y="253"/>
                          </a:lnTo>
                          <a:lnTo>
                            <a:pt x="609" y="192"/>
                          </a:lnTo>
                          <a:lnTo>
                            <a:pt x="597" y="157"/>
                          </a:lnTo>
                          <a:lnTo>
                            <a:pt x="566" y="115"/>
                          </a:lnTo>
                          <a:lnTo>
                            <a:pt x="520" y="103"/>
                          </a:lnTo>
                          <a:lnTo>
                            <a:pt x="470" y="103"/>
                          </a:lnTo>
                          <a:lnTo>
                            <a:pt x="358" y="103"/>
                          </a:lnTo>
                          <a:lnTo>
                            <a:pt x="193" y="134"/>
                          </a:lnTo>
                          <a:lnTo>
                            <a:pt x="70" y="146"/>
                          </a:lnTo>
                          <a:lnTo>
                            <a:pt x="20" y="134"/>
                          </a:lnTo>
                          <a:lnTo>
                            <a:pt x="0" y="115"/>
                          </a:lnTo>
                          <a:lnTo>
                            <a:pt x="0" y="76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8636" name="Freeform 55"/>
                    <p:cNvSpPr>
                      <a:spLocks noChangeAspect="1"/>
                    </p:cNvSpPr>
                    <p:nvPr/>
                  </p:nvSpPr>
                  <p:spPr bwMode="auto">
                    <a:xfrm rot="-4121048">
                      <a:off x="2675" y="2797"/>
                      <a:ext cx="1159" cy="461"/>
                    </a:xfrm>
                    <a:custGeom>
                      <a:avLst/>
                      <a:gdLst>
                        <a:gd name="T0" fmla="*/ 63019 w 992"/>
                        <a:gd name="T1" fmla="*/ 1 h 770"/>
                        <a:gd name="T2" fmla="*/ 64209 w 992"/>
                        <a:gd name="T3" fmla="*/ 1 h 770"/>
                        <a:gd name="T4" fmla="*/ 68619 w 992"/>
                        <a:gd name="T5" fmla="*/ 1 h 770"/>
                        <a:gd name="T6" fmla="*/ 74088 w 992"/>
                        <a:gd name="T7" fmla="*/ 1 h 770"/>
                        <a:gd name="T8" fmla="*/ 77327 w 992"/>
                        <a:gd name="T9" fmla="*/ 1 h 770"/>
                        <a:gd name="T10" fmla="*/ 75909 w 992"/>
                        <a:gd name="T11" fmla="*/ 1 h 770"/>
                        <a:gd name="T12" fmla="*/ 72892 w 992"/>
                        <a:gd name="T13" fmla="*/ 1 h 770"/>
                        <a:gd name="T14" fmla="*/ 66839 w 992"/>
                        <a:gd name="T15" fmla="*/ 1 h 770"/>
                        <a:gd name="T16" fmla="*/ 59371 w 992"/>
                        <a:gd name="T17" fmla="*/ 1 h 770"/>
                        <a:gd name="T18" fmla="*/ 53149 w 992"/>
                        <a:gd name="T19" fmla="*/ 1 h 770"/>
                        <a:gd name="T20" fmla="*/ 46167 w 992"/>
                        <a:gd name="T21" fmla="*/ 1 h 770"/>
                        <a:gd name="T22" fmla="*/ 39515 w 992"/>
                        <a:gd name="T23" fmla="*/ 1 h 770"/>
                        <a:gd name="T24" fmla="*/ 34464 w 992"/>
                        <a:gd name="T25" fmla="*/ 1 h 770"/>
                        <a:gd name="T26" fmla="*/ 32626 w 992"/>
                        <a:gd name="T27" fmla="*/ 1 h 770"/>
                        <a:gd name="T28" fmla="*/ 30579 w 992"/>
                        <a:gd name="T29" fmla="*/ 1 h 770"/>
                        <a:gd name="T30" fmla="*/ 28167 w 992"/>
                        <a:gd name="T31" fmla="*/ 1 h 770"/>
                        <a:gd name="T32" fmla="*/ 26368 w 992"/>
                        <a:gd name="T33" fmla="*/ 1 h 770"/>
                        <a:gd name="T34" fmla="*/ 26368 w 992"/>
                        <a:gd name="T35" fmla="*/ 1 h 770"/>
                        <a:gd name="T36" fmla="*/ 25128 w 992"/>
                        <a:gd name="T37" fmla="*/ 1 h 770"/>
                        <a:gd name="T38" fmla="*/ 21679 w 992"/>
                        <a:gd name="T39" fmla="*/ 1 h 770"/>
                        <a:gd name="T40" fmla="*/ 17422 w 992"/>
                        <a:gd name="T41" fmla="*/ 1 h 770"/>
                        <a:gd name="T42" fmla="*/ 13463 w 992"/>
                        <a:gd name="T43" fmla="*/ 1 h 770"/>
                        <a:gd name="T44" fmla="*/ 8933 w 992"/>
                        <a:gd name="T45" fmla="*/ 1 h 770"/>
                        <a:gd name="T46" fmla="*/ 2067 w 992"/>
                        <a:gd name="T47" fmla="*/ 1 h 770"/>
                        <a:gd name="T48" fmla="*/ 0 w 992"/>
                        <a:gd name="T49" fmla="*/ 1 h 770"/>
                        <a:gd name="T50" fmla="*/ 0 w 992"/>
                        <a:gd name="T51" fmla="*/ 1 h 770"/>
                        <a:gd name="T52" fmla="*/ 3079 w 992"/>
                        <a:gd name="T53" fmla="*/ 1 h 770"/>
                        <a:gd name="T54" fmla="*/ 6378 w 992"/>
                        <a:gd name="T55" fmla="*/ 1 h 770"/>
                        <a:gd name="T56" fmla="*/ 9233 w 992"/>
                        <a:gd name="T57" fmla="*/ 1 h 770"/>
                        <a:gd name="T58" fmla="*/ 14725 w 992"/>
                        <a:gd name="T59" fmla="*/ 1 h 770"/>
                        <a:gd name="T60" fmla="*/ 20054 w 992"/>
                        <a:gd name="T61" fmla="*/ 1 h 770"/>
                        <a:gd name="T62" fmla="*/ 25128 w 992"/>
                        <a:gd name="T63" fmla="*/ 1 h 770"/>
                        <a:gd name="T64" fmla="*/ 32363 w 992"/>
                        <a:gd name="T65" fmla="*/ 0 h 770"/>
                        <a:gd name="T66" fmla="*/ 32626 w 992"/>
                        <a:gd name="T67" fmla="*/ 1 h 770"/>
                        <a:gd name="T68" fmla="*/ 30985 w 992"/>
                        <a:gd name="T69" fmla="*/ 1 h 770"/>
                        <a:gd name="T70" fmla="*/ 30579 w 992"/>
                        <a:gd name="T71" fmla="*/ 1 h 770"/>
                        <a:gd name="T72" fmla="*/ 32626 w 992"/>
                        <a:gd name="T73" fmla="*/ 1 h 770"/>
                        <a:gd name="T74" fmla="*/ 36039 w 992"/>
                        <a:gd name="T75" fmla="*/ 1 h 770"/>
                        <a:gd name="T76" fmla="*/ 38936 w 992"/>
                        <a:gd name="T77" fmla="*/ 1 h 770"/>
                        <a:gd name="T78" fmla="*/ 43517 w 992"/>
                        <a:gd name="T79" fmla="*/ 1 h 770"/>
                        <a:gd name="T80" fmla="*/ 47951 w 992"/>
                        <a:gd name="T81" fmla="*/ 1 h 770"/>
                        <a:gd name="T82" fmla="*/ 52484 w 992"/>
                        <a:gd name="T83" fmla="*/ 1 h 770"/>
                        <a:gd name="T84" fmla="*/ 58451 w 992"/>
                        <a:gd name="T85" fmla="*/ 1 h 770"/>
                        <a:gd name="T86" fmla="*/ 62389 w 992"/>
                        <a:gd name="T87" fmla="*/ 1 h 770"/>
                        <a:gd name="T88" fmla="*/ 63019 w 992"/>
                        <a:gd name="T89" fmla="*/ 1 h 770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60000 65536"/>
                        <a:gd name="T133" fmla="*/ 0 60000 65536"/>
                        <a:gd name="T134" fmla="*/ 0 60000 65536"/>
                        <a:gd name="T135" fmla="*/ 0 w 992"/>
                        <a:gd name="T136" fmla="*/ 0 h 770"/>
                        <a:gd name="T137" fmla="*/ 992 w 992"/>
                        <a:gd name="T138" fmla="*/ 770 h 770"/>
                      </a:gdLst>
                      <a:ahLst/>
                      <a:cxnLst>
                        <a:cxn ang="T90">
                          <a:pos x="T0" y="T1"/>
                        </a:cxn>
                        <a:cxn ang="T91">
                          <a:pos x="T2" y="T3"/>
                        </a:cxn>
                        <a:cxn ang="T92">
                          <a:pos x="T4" y="T5"/>
                        </a:cxn>
                        <a:cxn ang="T93">
                          <a:pos x="T6" y="T7"/>
                        </a:cxn>
                        <a:cxn ang="T94">
                          <a:pos x="T8" y="T9"/>
                        </a:cxn>
                        <a:cxn ang="T95">
                          <a:pos x="T10" y="T11"/>
                        </a:cxn>
                        <a:cxn ang="T96">
                          <a:pos x="T12" y="T13"/>
                        </a:cxn>
                        <a:cxn ang="T97">
                          <a:pos x="T14" y="T15"/>
                        </a:cxn>
                        <a:cxn ang="T98">
                          <a:pos x="T16" y="T17"/>
                        </a:cxn>
                        <a:cxn ang="T99">
                          <a:pos x="T18" y="T19"/>
                        </a:cxn>
                        <a:cxn ang="T100">
                          <a:pos x="T20" y="T21"/>
                        </a:cxn>
                        <a:cxn ang="T101">
                          <a:pos x="T22" y="T23"/>
                        </a:cxn>
                        <a:cxn ang="T102">
                          <a:pos x="T24" y="T25"/>
                        </a:cxn>
                        <a:cxn ang="T103">
                          <a:pos x="T26" y="T27"/>
                        </a:cxn>
                        <a:cxn ang="T104">
                          <a:pos x="T28" y="T29"/>
                        </a:cxn>
                        <a:cxn ang="T105">
                          <a:pos x="T30" y="T31"/>
                        </a:cxn>
                        <a:cxn ang="T106">
                          <a:pos x="T32" y="T33"/>
                        </a:cxn>
                        <a:cxn ang="T107">
                          <a:pos x="T34" y="T35"/>
                        </a:cxn>
                        <a:cxn ang="T108">
                          <a:pos x="T36" y="T37"/>
                        </a:cxn>
                        <a:cxn ang="T109">
                          <a:pos x="T38" y="T39"/>
                        </a:cxn>
                        <a:cxn ang="T110">
                          <a:pos x="T40" y="T41"/>
                        </a:cxn>
                        <a:cxn ang="T111">
                          <a:pos x="T42" y="T43"/>
                        </a:cxn>
                        <a:cxn ang="T112">
                          <a:pos x="T44" y="T45"/>
                        </a:cxn>
                        <a:cxn ang="T113">
                          <a:pos x="T46" y="T47"/>
                        </a:cxn>
                        <a:cxn ang="T114">
                          <a:pos x="T48" y="T49"/>
                        </a:cxn>
                        <a:cxn ang="T115">
                          <a:pos x="T50" y="T51"/>
                        </a:cxn>
                        <a:cxn ang="T116">
                          <a:pos x="T52" y="T53"/>
                        </a:cxn>
                        <a:cxn ang="T117">
                          <a:pos x="T54" y="T55"/>
                        </a:cxn>
                        <a:cxn ang="T118">
                          <a:pos x="T56" y="T57"/>
                        </a:cxn>
                        <a:cxn ang="T119">
                          <a:pos x="T58" y="T59"/>
                        </a:cxn>
                        <a:cxn ang="T120">
                          <a:pos x="T60" y="T61"/>
                        </a:cxn>
                        <a:cxn ang="T121">
                          <a:pos x="T62" y="T63"/>
                        </a:cxn>
                        <a:cxn ang="T122">
                          <a:pos x="T64" y="T65"/>
                        </a:cxn>
                        <a:cxn ang="T123">
                          <a:pos x="T66" y="T67"/>
                        </a:cxn>
                        <a:cxn ang="T124">
                          <a:pos x="T68" y="T69"/>
                        </a:cxn>
                        <a:cxn ang="T125">
                          <a:pos x="T70" y="T71"/>
                        </a:cxn>
                        <a:cxn ang="T126">
                          <a:pos x="T72" y="T73"/>
                        </a:cxn>
                        <a:cxn ang="T127">
                          <a:pos x="T74" y="T75"/>
                        </a:cxn>
                        <a:cxn ang="T128">
                          <a:pos x="T76" y="T77"/>
                        </a:cxn>
                        <a:cxn ang="T129">
                          <a:pos x="T78" y="T79"/>
                        </a:cxn>
                        <a:cxn ang="T130">
                          <a:pos x="T80" y="T81"/>
                        </a:cxn>
                        <a:cxn ang="T131">
                          <a:pos x="T82" y="T83"/>
                        </a:cxn>
                        <a:cxn ang="T132">
                          <a:pos x="T84" y="T85"/>
                        </a:cxn>
                        <a:cxn ang="T133">
                          <a:pos x="T86" y="T87"/>
                        </a:cxn>
                        <a:cxn ang="T134">
                          <a:pos x="T88" y="T89"/>
                        </a:cxn>
                      </a:cxnLst>
                      <a:rect l="T135" t="T136" r="T137" b="T138"/>
                      <a:pathLst>
                        <a:path w="992" h="770">
                          <a:moveTo>
                            <a:pt x="808" y="320"/>
                          </a:moveTo>
                          <a:lnTo>
                            <a:pt x="823" y="219"/>
                          </a:lnTo>
                          <a:lnTo>
                            <a:pt x="881" y="181"/>
                          </a:lnTo>
                          <a:lnTo>
                            <a:pt x="950" y="174"/>
                          </a:lnTo>
                          <a:lnTo>
                            <a:pt x="992" y="219"/>
                          </a:lnTo>
                          <a:lnTo>
                            <a:pt x="973" y="308"/>
                          </a:lnTo>
                          <a:lnTo>
                            <a:pt x="935" y="427"/>
                          </a:lnTo>
                          <a:lnTo>
                            <a:pt x="857" y="562"/>
                          </a:lnTo>
                          <a:lnTo>
                            <a:pt x="761" y="677"/>
                          </a:lnTo>
                          <a:lnTo>
                            <a:pt x="681" y="739"/>
                          </a:lnTo>
                          <a:lnTo>
                            <a:pt x="592" y="770"/>
                          </a:lnTo>
                          <a:lnTo>
                            <a:pt x="507" y="759"/>
                          </a:lnTo>
                          <a:lnTo>
                            <a:pt x="442" y="723"/>
                          </a:lnTo>
                          <a:lnTo>
                            <a:pt x="419" y="666"/>
                          </a:lnTo>
                          <a:lnTo>
                            <a:pt x="392" y="566"/>
                          </a:lnTo>
                          <a:lnTo>
                            <a:pt x="361" y="382"/>
                          </a:lnTo>
                          <a:lnTo>
                            <a:pt x="338" y="254"/>
                          </a:lnTo>
                          <a:lnTo>
                            <a:pt x="338" y="104"/>
                          </a:lnTo>
                          <a:lnTo>
                            <a:pt x="323" y="78"/>
                          </a:lnTo>
                          <a:lnTo>
                            <a:pt x="277" y="70"/>
                          </a:lnTo>
                          <a:lnTo>
                            <a:pt x="223" y="112"/>
                          </a:lnTo>
                          <a:lnTo>
                            <a:pt x="173" y="181"/>
                          </a:lnTo>
                          <a:lnTo>
                            <a:pt x="115" y="219"/>
                          </a:lnTo>
                          <a:lnTo>
                            <a:pt x="27" y="219"/>
                          </a:lnTo>
                          <a:lnTo>
                            <a:pt x="0" y="196"/>
                          </a:lnTo>
                          <a:lnTo>
                            <a:pt x="0" y="158"/>
                          </a:lnTo>
                          <a:lnTo>
                            <a:pt x="39" y="123"/>
                          </a:lnTo>
                          <a:lnTo>
                            <a:pt x="81" y="135"/>
                          </a:lnTo>
                          <a:lnTo>
                            <a:pt x="119" y="127"/>
                          </a:lnTo>
                          <a:lnTo>
                            <a:pt x="189" y="78"/>
                          </a:lnTo>
                          <a:lnTo>
                            <a:pt x="257" y="23"/>
                          </a:lnTo>
                          <a:lnTo>
                            <a:pt x="323" y="8"/>
                          </a:lnTo>
                          <a:lnTo>
                            <a:pt x="415" y="0"/>
                          </a:lnTo>
                          <a:lnTo>
                            <a:pt x="419" y="42"/>
                          </a:lnTo>
                          <a:lnTo>
                            <a:pt x="397" y="89"/>
                          </a:lnTo>
                          <a:lnTo>
                            <a:pt x="392" y="208"/>
                          </a:lnTo>
                          <a:lnTo>
                            <a:pt x="419" y="366"/>
                          </a:lnTo>
                          <a:lnTo>
                            <a:pt x="462" y="520"/>
                          </a:lnTo>
                          <a:lnTo>
                            <a:pt x="499" y="612"/>
                          </a:lnTo>
                          <a:lnTo>
                            <a:pt x="558" y="655"/>
                          </a:lnTo>
                          <a:lnTo>
                            <a:pt x="615" y="655"/>
                          </a:lnTo>
                          <a:lnTo>
                            <a:pt x="673" y="612"/>
                          </a:lnTo>
                          <a:lnTo>
                            <a:pt x="750" y="515"/>
                          </a:lnTo>
                          <a:lnTo>
                            <a:pt x="800" y="377"/>
                          </a:lnTo>
                          <a:lnTo>
                            <a:pt x="808" y="320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8637" name="Freeform 56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414" y="1540"/>
                      <a:ext cx="474" cy="848"/>
                    </a:xfrm>
                    <a:custGeom>
                      <a:avLst/>
                      <a:gdLst>
                        <a:gd name="T0" fmla="*/ 1 w 699"/>
                        <a:gd name="T1" fmla="*/ 1 h 1216"/>
                        <a:gd name="T2" fmla="*/ 1 w 699"/>
                        <a:gd name="T3" fmla="*/ 1 h 1216"/>
                        <a:gd name="T4" fmla="*/ 1 w 699"/>
                        <a:gd name="T5" fmla="*/ 1 h 1216"/>
                        <a:gd name="T6" fmla="*/ 1 w 699"/>
                        <a:gd name="T7" fmla="*/ 1 h 1216"/>
                        <a:gd name="T8" fmla="*/ 1 w 699"/>
                        <a:gd name="T9" fmla="*/ 1 h 1216"/>
                        <a:gd name="T10" fmla="*/ 1 w 699"/>
                        <a:gd name="T11" fmla="*/ 1 h 1216"/>
                        <a:gd name="T12" fmla="*/ 1 w 699"/>
                        <a:gd name="T13" fmla="*/ 1 h 1216"/>
                        <a:gd name="T14" fmla="*/ 1 w 699"/>
                        <a:gd name="T15" fmla="*/ 1 h 1216"/>
                        <a:gd name="T16" fmla="*/ 1 w 699"/>
                        <a:gd name="T17" fmla="*/ 1 h 1216"/>
                        <a:gd name="T18" fmla="*/ 1 w 699"/>
                        <a:gd name="T19" fmla="*/ 1 h 1216"/>
                        <a:gd name="T20" fmla="*/ 1 w 699"/>
                        <a:gd name="T21" fmla="*/ 1 h 1216"/>
                        <a:gd name="T22" fmla="*/ 1 w 699"/>
                        <a:gd name="T23" fmla="*/ 1 h 1216"/>
                        <a:gd name="T24" fmla="*/ 1 w 699"/>
                        <a:gd name="T25" fmla="*/ 1 h 1216"/>
                        <a:gd name="T26" fmla="*/ 1 w 699"/>
                        <a:gd name="T27" fmla="*/ 1 h 1216"/>
                        <a:gd name="T28" fmla="*/ 1 w 699"/>
                        <a:gd name="T29" fmla="*/ 1 h 1216"/>
                        <a:gd name="T30" fmla="*/ 1 w 699"/>
                        <a:gd name="T31" fmla="*/ 1 h 1216"/>
                        <a:gd name="T32" fmla="*/ 0 w 699"/>
                        <a:gd name="T33" fmla="*/ 1 h 1216"/>
                        <a:gd name="T34" fmla="*/ 1 w 699"/>
                        <a:gd name="T35" fmla="*/ 1 h 1216"/>
                        <a:gd name="T36" fmla="*/ 1 w 699"/>
                        <a:gd name="T37" fmla="*/ 1 h 1216"/>
                        <a:gd name="T38" fmla="*/ 1 w 699"/>
                        <a:gd name="T39" fmla="*/ 1 h 1216"/>
                        <a:gd name="T40" fmla="*/ 1 w 699"/>
                        <a:gd name="T41" fmla="*/ 1 h 1216"/>
                        <a:gd name="T42" fmla="*/ 1 w 699"/>
                        <a:gd name="T43" fmla="*/ 1 h 1216"/>
                        <a:gd name="T44" fmla="*/ 1 w 699"/>
                        <a:gd name="T45" fmla="*/ 1 h 1216"/>
                        <a:gd name="T46" fmla="*/ 1 w 699"/>
                        <a:gd name="T47" fmla="*/ 1 h 1216"/>
                        <a:gd name="T48" fmla="*/ 1 w 699"/>
                        <a:gd name="T49" fmla="*/ 1 h 1216"/>
                        <a:gd name="T50" fmla="*/ 1 w 699"/>
                        <a:gd name="T51" fmla="*/ 1 h 1216"/>
                        <a:gd name="T52" fmla="*/ 1 w 699"/>
                        <a:gd name="T53" fmla="*/ 0 h 1216"/>
                        <a:gd name="T54" fmla="*/ 1 w 699"/>
                        <a:gd name="T55" fmla="*/ 1 h 1216"/>
                        <a:gd name="T56" fmla="*/ 1 w 699"/>
                        <a:gd name="T57" fmla="*/ 1 h 1216"/>
                        <a:gd name="T58" fmla="*/ 1 w 699"/>
                        <a:gd name="T59" fmla="*/ 1 h 1216"/>
                        <a:gd name="T60" fmla="*/ 1 w 699"/>
                        <a:gd name="T61" fmla="*/ 1 h 1216"/>
                        <a:gd name="T62" fmla="*/ 1 w 699"/>
                        <a:gd name="T63" fmla="*/ 1 h 1216"/>
                        <a:gd name="T64" fmla="*/ 1 w 699"/>
                        <a:gd name="T65" fmla="*/ 1 h 1216"/>
                        <a:gd name="T66" fmla="*/ 1 w 699"/>
                        <a:gd name="T67" fmla="*/ 1 h 1216"/>
                        <a:gd name="T68" fmla="*/ 1 w 699"/>
                        <a:gd name="T69" fmla="*/ 1 h 1216"/>
                        <a:gd name="T70" fmla="*/ 1 w 699"/>
                        <a:gd name="T71" fmla="*/ 1 h 1216"/>
                        <a:gd name="T72" fmla="*/ 1 w 699"/>
                        <a:gd name="T73" fmla="*/ 1 h 1216"/>
                        <a:gd name="T74" fmla="*/ 1 w 699"/>
                        <a:gd name="T75" fmla="*/ 1 h 1216"/>
                        <a:gd name="T76" fmla="*/ 1 w 699"/>
                        <a:gd name="T77" fmla="*/ 1 h 1216"/>
                        <a:gd name="T78" fmla="*/ 1 w 699"/>
                        <a:gd name="T79" fmla="*/ 1 h 1216"/>
                        <a:gd name="T80" fmla="*/ 1 w 699"/>
                        <a:gd name="T81" fmla="*/ 1 h 1216"/>
                        <a:gd name="T82" fmla="*/ 1 w 699"/>
                        <a:gd name="T83" fmla="*/ 1 h 1216"/>
                        <a:gd name="T84" fmla="*/ 0 60000 65536"/>
                        <a:gd name="T85" fmla="*/ 0 60000 65536"/>
                        <a:gd name="T86" fmla="*/ 0 60000 65536"/>
                        <a:gd name="T87" fmla="*/ 0 60000 65536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w 699"/>
                        <a:gd name="T127" fmla="*/ 0 h 1216"/>
                        <a:gd name="T128" fmla="*/ 699 w 699"/>
                        <a:gd name="T129" fmla="*/ 1216 h 1216"/>
                      </a:gdLst>
                      <a:ahLst/>
                      <a:cxnLst>
                        <a:cxn ang="T84">
                          <a:pos x="T0" y="T1"/>
                        </a:cxn>
                        <a:cxn ang="T85">
                          <a:pos x="T2" y="T3"/>
                        </a:cxn>
                        <a:cxn ang="T86">
                          <a:pos x="T4" y="T5"/>
                        </a:cxn>
                        <a:cxn ang="T87">
                          <a:pos x="T6" y="T7"/>
                        </a:cxn>
                        <a:cxn ang="T88">
                          <a:pos x="T8" y="T9"/>
                        </a:cxn>
                        <a:cxn ang="T89">
                          <a:pos x="T10" y="T11"/>
                        </a:cxn>
                        <a:cxn ang="T90">
                          <a:pos x="T12" y="T13"/>
                        </a:cxn>
                        <a:cxn ang="T91">
                          <a:pos x="T14" y="T15"/>
                        </a:cxn>
                        <a:cxn ang="T92">
                          <a:pos x="T16" y="T17"/>
                        </a:cxn>
                        <a:cxn ang="T93">
                          <a:pos x="T18" y="T19"/>
                        </a:cxn>
                        <a:cxn ang="T94">
                          <a:pos x="T20" y="T21"/>
                        </a:cxn>
                        <a:cxn ang="T95">
                          <a:pos x="T22" y="T23"/>
                        </a:cxn>
                        <a:cxn ang="T96">
                          <a:pos x="T24" y="T25"/>
                        </a:cxn>
                        <a:cxn ang="T97">
                          <a:pos x="T26" y="T27"/>
                        </a:cxn>
                        <a:cxn ang="T98">
                          <a:pos x="T28" y="T29"/>
                        </a:cxn>
                        <a:cxn ang="T99">
                          <a:pos x="T30" y="T31"/>
                        </a:cxn>
                        <a:cxn ang="T100">
                          <a:pos x="T32" y="T33"/>
                        </a:cxn>
                        <a:cxn ang="T101">
                          <a:pos x="T34" y="T35"/>
                        </a:cxn>
                        <a:cxn ang="T102">
                          <a:pos x="T36" y="T37"/>
                        </a:cxn>
                        <a:cxn ang="T103">
                          <a:pos x="T38" y="T39"/>
                        </a:cxn>
                        <a:cxn ang="T104">
                          <a:pos x="T40" y="T41"/>
                        </a:cxn>
                        <a:cxn ang="T105">
                          <a:pos x="T42" y="T43"/>
                        </a:cxn>
                        <a:cxn ang="T106">
                          <a:pos x="T44" y="T45"/>
                        </a:cxn>
                        <a:cxn ang="T107">
                          <a:pos x="T46" y="T47"/>
                        </a:cxn>
                        <a:cxn ang="T108">
                          <a:pos x="T48" y="T49"/>
                        </a:cxn>
                        <a:cxn ang="T109">
                          <a:pos x="T50" y="T51"/>
                        </a:cxn>
                        <a:cxn ang="T110">
                          <a:pos x="T52" y="T53"/>
                        </a:cxn>
                        <a:cxn ang="T111">
                          <a:pos x="T54" y="T55"/>
                        </a:cxn>
                        <a:cxn ang="T112">
                          <a:pos x="T56" y="T57"/>
                        </a:cxn>
                        <a:cxn ang="T113">
                          <a:pos x="T58" y="T59"/>
                        </a:cxn>
                        <a:cxn ang="T114">
                          <a:pos x="T60" y="T61"/>
                        </a:cxn>
                        <a:cxn ang="T115">
                          <a:pos x="T62" y="T63"/>
                        </a:cxn>
                        <a:cxn ang="T116">
                          <a:pos x="T64" y="T65"/>
                        </a:cxn>
                        <a:cxn ang="T117">
                          <a:pos x="T66" y="T67"/>
                        </a:cxn>
                        <a:cxn ang="T118">
                          <a:pos x="T68" y="T69"/>
                        </a:cxn>
                        <a:cxn ang="T119">
                          <a:pos x="T70" y="T71"/>
                        </a:cxn>
                        <a:cxn ang="T120">
                          <a:pos x="T72" y="T73"/>
                        </a:cxn>
                        <a:cxn ang="T121">
                          <a:pos x="T74" y="T75"/>
                        </a:cxn>
                        <a:cxn ang="T122">
                          <a:pos x="T76" y="T77"/>
                        </a:cxn>
                        <a:cxn ang="T123">
                          <a:pos x="T78" y="T79"/>
                        </a:cxn>
                        <a:cxn ang="T124">
                          <a:pos x="T80" y="T81"/>
                        </a:cxn>
                        <a:cxn ang="T125">
                          <a:pos x="T82" y="T83"/>
                        </a:cxn>
                      </a:cxnLst>
                      <a:rect l="T126" t="T127" r="T128" b="T129"/>
                      <a:pathLst>
                        <a:path w="699" h="1216">
                          <a:moveTo>
                            <a:pt x="445" y="923"/>
                          </a:moveTo>
                          <a:lnTo>
                            <a:pt x="560" y="1039"/>
                          </a:lnTo>
                          <a:lnTo>
                            <a:pt x="606" y="1039"/>
                          </a:lnTo>
                          <a:lnTo>
                            <a:pt x="684" y="1086"/>
                          </a:lnTo>
                          <a:lnTo>
                            <a:pt x="699" y="1139"/>
                          </a:lnTo>
                          <a:lnTo>
                            <a:pt x="676" y="1208"/>
                          </a:lnTo>
                          <a:lnTo>
                            <a:pt x="614" y="1216"/>
                          </a:lnTo>
                          <a:lnTo>
                            <a:pt x="537" y="1162"/>
                          </a:lnTo>
                          <a:lnTo>
                            <a:pt x="383" y="1016"/>
                          </a:lnTo>
                          <a:lnTo>
                            <a:pt x="284" y="878"/>
                          </a:lnTo>
                          <a:lnTo>
                            <a:pt x="237" y="769"/>
                          </a:lnTo>
                          <a:lnTo>
                            <a:pt x="206" y="585"/>
                          </a:lnTo>
                          <a:lnTo>
                            <a:pt x="206" y="346"/>
                          </a:lnTo>
                          <a:lnTo>
                            <a:pt x="198" y="285"/>
                          </a:lnTo>
                          <a:lnTo>
                            <a:pt x="153" y="239"/>
                          </a:lnTo>
                          <a:lnTo>
                            <a:pt x="22" y="247"/>
                          </a:lnTo>
                          <a:lnTo>
                            <a:pt x="0" y="223"/>
                          </a:lnTo>
                          <a:lnTo>
                            <a:pt x="29" y="208"/>
                          </a:lnTo>
                          <a:lnTo>
                            <a:pt x="122" y="200"/>
                          </a:lnTo>
                          <a:lnTo>
                            <a:pt x="138" y="185"/>
                          </a:lnTo>
                          <a:lnTo>
                            <a:pt x="6" y="107"/>
                          </a:lnTo>
                          <a:lnTo>
                            <a:pt x="6" y="77"/>
                          </a:lnTo>
                          <a:lnTo>
                            <a:pt x="29" y="70"/>
                          </a:lnTo>
                          <a:lnTo>
                            <a:pt x="138" y="130"/>
                          </a:lnTo>
                          <a:lnTo>
                            <a:pt x="161" y="123"/>
                          </a:lnTo>
                          <a:lnTo>
                            <a:pt x="138" y="8"/>
                          </a:lnTo>
                          <a:lnTo>
                            <a:pt x="153" y="0"/>
                          </a:lnTo>
                          <a:lnTo>
                            <a:pt x="169" y="8"/>
                          </a:lnTo>
                          <a:lnTo>
                            <a:pt x="198" y="123"/>
                          </a:lnTo>
                          <a:lnTo>
                            <a:pt x="222" y="130"/>
                          </a:lnTo>
                          <a:lnTo>
                            <a:pt x="284" y="8"/>
                          </a:lnTo>
                          <a:lnTo>
                            <a:pt x="299" y="8"/>
                          </a:lnTo>
                          <a:lnTo>
                            <a:pt x="299" y="46"/>
                          </a:lnTo>
                          <a:lnTo>
                            <a:pt x="260" y="146"/>
                          </a:lnTo>
                          <a:lnTo>
                            <a:pt x="260" y="200"/>
                          </a:lnTo>
                          <a:lnTo>
                            <a:pt x="276" y="270"/>
                          </a:lnTo>
                          <a:lnTo>
                            <a:pt x="268" y="361"/>
                          </a:lnTo>
                          <a:lnTo>
                            <a:pt x="276" y="531"/>
                          </a:lnTo>
                          <a:lnTo>
                            <a:pt x="291" y="639"/>
                          </a:lnTo>
                          <a:lnTo>
                            <a:pt x="330" y="762"/>
                          </a:lnTo>
                          <a:lnTo>
                            <a:pt x="383" y="855"/>
                          </a:lnTo>
                          <a:lnTo>
                            <a:pt x="445" y="923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  <p:sp>
                  <p:nvSpPr>
                    <p:cNvPr id="68638" name="Freeform 57"/>
                    <p:cNvSpPr>
                      <a:spLocks noChangeAspect="1"/>
                    </p:cNvSpPr>
                    <p:nvPr/>
                  </p:nvSpPr>
                  <p:spPr bwMode="auto">
                    <a:xfrm rot="-2705309">
                      <a:off x="2793" y="1150"/>
                      <a:ext cx="620" cy="708"/>
                    </a:xfrm>
                    <a:custGeom>
                      <a:avLst/>
                      <a:gdLst>
                        <a:gd name="T0" fmla="*/ 1 w 915"/>
                        <a:gd name="T1" fmla="*/ 1 h 1139"/>
                        <a:gd name="T2" fmla="*/ 0 w 915"/>
                        <a:gd name="T3" fmla="*/ 1 h 1139"/>
                        <a:gd name="T4" fmla="*/ 1 w 915"/>
                        <a:gd name="T5" fmla="*/ 1 h 1139"/>
                        <a:gd name="T6" fmla="*/ 1 w 915"/>
                        <a:gd name="T7" fmla="*/ 1 h 1139"/>
                        <a:gd name="T8" fmla="*/ 1 w 915"/>
                        <a:gd name="T9" fmla="*/ 1 h 1139"/>
                        <a:gd name="T10" fmla="*/ 1 w 915"/>
                        <a:gd name="T11" fmla="*/ 1 h 1139"/>
                        <a:gd name="T12" fmla="*/ 1 w 915"/>
                        <a:gd name="T13" fmla="*/ 1 h 1139"/>
                        <a:gd name="T14" fmla="*/ 1 w 915"/>
                        <a:gd name="T15" fmla="*/ 1 h 1139"/>
                        <a:gd name="T16" fmla="*/ 1 w 915"/>
                        <a:gd name="T17" fmla="*/ 1 h 1139"/>
                        <a:gd name="T18" fmla="*/ 1 w 915"/>
                        <a:gd name="T19" fmla="*/ 1 h 1139"/>
                        <a:gd name="T20" fmla="*/ 1 w 915"/>
                        <a:gd name="T21" fmla="*/ 1 h 1139"/>
                        <a:gd name="T22" fmla="*/ 1 w 915"/>
                        <a:gd name="T23" fmla="*/ 1 h 1139"/>
                        <a:gd name="T24" fmla="*/ 1 w 915"/>
                        <a:gd name="T25" fmla="*/ 1 h 1139"/>
                        <a:gd name="T26" fmla="*/ 1 w 915"/>
                        <a:gd name="T27" fmla="*/ 1 h 1139"/>
                        <a:gd name="T28" fmla="*/ 1 w 915"/>
                        <a:gd name="T29" fmla="*/ 1 h 1139"/>
                        <a:gd name="T30" fmla="*/ 1 w 915"/>
                        <a:gd name="T31" fmla="*/ 1 h 1139"/>
                        <a:gd name="T32" fmla="*/ 1 w 915"/>
                        <a:gd name="T33" fmla="*/ 1 h 1139"/>
                        <a:gd name="T34" fmla="*/ 1 w 915"/>
                        <a:gd name="T35" fmla="*/ 1 h 1139"/>
                        <a:gd name="T36" fmla="*/ 1 w 915"/>
                        <a:gd name="T37" fmla="*/ 1 h 1139"/>
                        <a:gd name="T38" fmla="*/ 1 w 915"/>
                        <a:gd name="T39" fmla="*/ 1 h 1139"/>
                        <a:gd name="T40" fmla="*/ 1 w 915"/>
                        <a:gd name="T41" fmla="*/ 1 h 1139"/>
                        <a:gd name="T42" fmla="*/ 1 w 915"/>
                        <a:gd name="T43" fmla="*/ 1 h 1139"/>
                        <a:gd name="T44" fmla="*/ 1 w 915"/>
                        <a:gd name="T45" fmla="*/ 1 h 1139"/>
                        <a:gd name="T46" fmla="*/ 1 w 915"/>
                        <a:gd name="T47" fmla="*/ 0 h 1139"/>
                        <a:gd name="T48" fmla="*/ 1 w 915"/>
                        <a:gd name="T49" fmla="*/ 1 h 1139"/>
                        <a:gd name="T50" fmla="*/ 1 w 915"/>
                        <a:gd name="T51" fmla="*/ 1 h 1139"/>
                        <a:gd name="T52" fmla="*/ 1 w 915"/>
                        <a:gd name="T53" fmla="*/ 1 h 1139"/>
                        <a:gd name="T54" fmla="*/ 1 w 915"/>
                        <a:gd name="T55" fmla="*/ 1 h 1139"/>
                        <a:gd name="T56" fmla="*/ 1 w 915"/>
                        <a:gd name="T57" fmla="*/ 1 h 1139"/>
                        <a:gd name="T58" fmla="*/ 1 w 915"/>
                        <a:gd name="T59" fmla="*/ 1 h 1139"/>
                        <a:gd name="T60" fmla="*/ 1 w 915"/>
                        <a:gd name="T61" fmla="*/ 1 h 1139"/>
                        <a:gd name="T62" fmla="*/ 1 w 915"/>
                        <a:gd name="T63" fmla="*/ 1 h 1139"/>
                        <a:gd name="T64" fmla="*/ 1 w 915"/>
                        <a:gd name="T65" fmla="*/ 1 h 1139"/>
                        <a:gd name="T66" fmla="*/ 1 w 915"/>
                        <a:gd name="T67" fmla="*/ 1 h 1139"/>
                        <a:gd name="T68" fmla="*/ 1 w 915"/>
                        <a:gd name="T69" fmla="*/ 1 h 1139"/>
                        <a:gd name="T70" fmla="*/ 1 w 915"/>
                        <a:gd name="T71" fmla="*/ 1 h 1139"/>
                        <a:gd name="T72" fmla="*/ 1 w 915"/>
                        <a:gd name="T73" fmla="*/ 1 h 1139"/>
                        <a:gd name="T74" fmla="*/ 1 w 915"/>
                        <a:gd name="T75" fmla="*/ 1 h 1139"/>
                        <a:gd name="T76" fmla="*/ 1 w 915"/>
                        <a:gd name="T77" fmla="*/ 1 h 1139"/>
                        <a:gd name="T78" fmla="*/ 1 w 915"/>
                        <a:gd name="T79" fmla="*/ 1 h 1139"/>
                        <a:gd name="T80" fmla="*/ 1 w 915"/>
                        <a:gd name="T81" fmla="*/ 1 h 1139"/>
                        <a:gd name="T82" fmla="*/ 1 w 915"/>
                        <a:gd name="T83" fmla="*/ 1 h 1139"/>
                        <a:gd name="T84" fmla="*/ 1 w 915"/>
                        <a:gd name="T85" fmla="*/ 1 h 1139"/>
                        <a:gd name="T86" fmla="*/ 1 w 915"/>
                        <a:gd name="T87" fmla="*/ 1 h 1139"/>
                        <a:gd name="T88" fmla="*/ 0 60000 65536"/>
                        <a:gd name="T89" fmla="*/ 0 60000 65536"/>
                        <a:gd name="T90" fmla="*/ 0 60000 65536"/>
                        <a:gd name="T91" fmla="*/ 0 60000 65536"/>
                        <a:gd name="T92" fmla="*/ 0 60000 65536"/>
                        <a:gd name="T93" fmla="*/ 0 60000 65536"/>
                        <a:gd name="T94" fmla="*/ 0 60000 65536"/>
                        <a:gd name="T95" fmla="*/ 0 60000 65536"/>
                        <a:gd name="T96" fmla="*/ 0 60000 65536"/>
                        <a:gd name="T97" fmla="*/ 0 60000 65536"/>
                        <a:gd name="T98" fmla="*/ 0 60000 65536"/>
                        <a:gd name="T99" fmla="*/ 0 60000 65536"/>
                        <a:gd name="T100" fmla="*/ 0 60000 65536"/>
                        <a:gd name="T101" fmla="*/ 0 60000 65536"/>
                        <a:gd name="T102" fmla="*/ 0 60000 65536"/>
                        <a:gd name="T103" fmla="*/ 0 60000 65536"/>
                        <a:gd name="T104" fmla="*/ 0 60000 65536"/>
                        <a:gd name="T105" fmla="*/ 0 60000 65536"/>
                        <a:gd name="T106" fmla="*/ 0 60000 65536"/>
                        <a:gd name="T107" fmla="*/ 0 60000 65536"/>
                        <a:gd name="T108" fmla="*/ 0 60000 65536"/>
                        <a:gd name="T109" fmla="*/ 0 60000 65536"/>
                        <a:gd name="T110" fmla="*/ 0 60000 65536"/>
                        <a:gd name="T111" fmla="*/ 0 60000 65536"/>
                        <a:gd name="T112" fmla="*/ 0 60000 65536"/>
                        <a:gd name="T113" fmla="*/ 0 60000 65536"/>
                        <a:gd name="T114" fmla="*/ 0 60000 65536"/>
                        <a:gd name="T115" fmla="*/ 0 60000 65536"/>
                        <a:gd name="T116" fmla="*/ 0 60000 65536"/>
                        <a:gd name="T117" fmla="*/ 0 60000 65536"/>
                        <a:gd name="T118" fmla="*/ 0 60000 65536"/>
                        <a:gd name="T119" fmla="*/ 0 60000 65536"/>
                        <a:gd name="T120" fmla="*/ 0 60000 65536"/>
                        <a:gd name="T121" fmla="*/ 0 60000 65536"/>
                        <a:gd name="T122" fmla="*/ 0 60000 65536"/>
                        <a:gd name="T123" fmla="*/ 0 60000 65536"/>
                        <a:gd name="T124" fmla="*/ 0 60000 65536"/>
                        <a:gd name="T125" fmla="*/ 0 60000 65536"/>
                        <a:gd name="T126" fmla="*/ 0 60000 65536"/>
                        <a:gd name="T127" fmla="*/ 0 60000 65536"/>
                        <a:gd name="T128" fmla="*/ 0 60000 65536"/>
                        <a:gd name="T129" fmla="*/ 0 60000 65536"/>
                        <a:gd name="T130" fmla="*/ 0 60000 65536"/>
                        <a:gd name="T131" fmla="*/ 0 60000 65536"/>
                        <a:gd name="T132" fmla="*/ 0 w 915"/>
                        <a:gd name="T133" fmla="*/ 0 h 1139"/>
                        <a:gd name="T134" fmla="*/ 915 w 915"/>
                        <a:gd name="T135" fmla="*/ 1139 h 1139"/>
                      </a:gdLst>
                      <a:ahLst/>
                      <a:cxnLst>
                        <a:cxn ang="T88">
                          <a:pos x="T0" y="T1"/>
                        </a:cxn>
                        <a:cxn ang="T89">
                          <a:pos x="T2" y="T3"/>
                        </a:cxn>
                        <a:cxn ang="T90">
                          <a:pos x="T4" y="T5"/>
                        </a:cxn>
                        <a:cxn ang="T91">
                          <a:pos x="T6" y="T7"/>
                        </a:cxn>
                        <a:cxn ang="T92">
                          <a:pos x="T8" y="T9"/>
                        </a:cxn>
                        <a:cxn ang="T93">
                          <a:pos x="T10" y="T11"/>
                        </a:cxn>
                        <a:cxn ang="T94">
                          <a:pos x="T12" y="T13"/>
                        </a:cxn>
                        <a:cxn ang="T95">
                          <a:pos x="T14" y="T15"/>
                        </a:cxn>
                        <a:cxn ang="T96">
                          <a:pos x="T16" y="T17"/>
                        </a:cxn>
                        <a:cxn ang="T97">
                          <a:pos x="T18" y="T19"/>
                        </a:cxn>
                        <a:cxn ang="T98">
                          <a:pos x="T20" y="T21"/>
                        </a:cxn>
                        <a:cxn ang="T99">
                          <a:pos x="T22" y="T23"/>
                        </a:cxn>
                        <a:cxn ang="T100">
                          <a:pos x="T24" y="T25"/>
                        </a:cxn>
                        <a:cxn ang="T101">
                          <a:pos x="T26" y="T27"/>
                        </a:cxn>
                        <a:cxn ang="T102">
                          <a:pos x="T28" y="T29"/>
                        </a:cxn>
                        <a:cxn ang="T103">
                          <a:pos x="T30" y="T31"/>
                        </a:cxn>
                        <a:cxn ang="T104">
                          <a:pos x="T32" y="T33"/>
                        </a:cxn>
                        <a:cxn ang="T105">
                          <a:pos x="T34" y="T35"/>
                        </a:cxn>
                        <a:cxn ang="T106">
                          <a:pos x="T36" y="T37"/>
                        </a:cxn>
                        <a:cxn ang="T107">
                          <a:pos x="T38" y="T39"/>
                        </a:cxn>
                        <a:cxn ang="T108">
                          <a:pos x="T40" y="T41"/>
                        </a:cxn>
                        <a:cxn ang="T109">
                          <a:pos x="T42" y="T43"/>
                        </a:cxn>
                        <a:cxn ang="T110">
                          <a:pos x="T44" y="T45"/>
                        </a:cxn>
                        <a:cxn ang="T111">
                          <a:pos x="T46" y="T47"/>
                        </a:cxn>
                        <a:cxn ang="T112">
                          <a:pos x="T48" y="T49"/>
                        </a:cxn>
                        <a:cxn ang="T113">
                          <a:pos x="T50" y="T51"/>
                        </a:cxn>
                        <a:cxn ang="T114">
                          <a:pos x="T52" y="T53"/>
                        </a:cxn>
                        <a:cxn ang="T115">
                          <a:pos x="T54" y="T55"/>
                        </a:cxn>
                        <a:cxn ang="T116">
                          <a:pos x="T56" y="T57"/>
                        </a:cxn>
                        <a:cxn ang="T117">
                          <a:pos x="T58" y="T59"/>
                        </a:cxn>
                        <a:cxn ang="T118">
                          <a:pos x="T60" y="T61"/>
                        </a:cxn>
                        <a:cxn ang="T119">
                          <a:pos x="T62" y="T63"/>
                        </a:cxn>
                        <a:cxn ang="T120">
                          <a:pos x="T64" y="T65"/>
                        </a:cxn>
                        <a:cxn ang="T121">
                          <a:pos x="T66" y="T67"/>
                        </a:cxn>
                        <a:cxn ang="T122">
                          <a:pos x="T68" y="T69"/>
                        </a:cxn>
                        <a:cxn ang="T123">
                          <a:pos x="T70" y="T71"/>
                        </a:cxn>
                        <a:cxn ang="T124">
                          <a:pos x="T72" y="T73"/>
                        </a:cxn>
                        <a:cxn ang="T125">
                          <a:pos x="T74" y="T75"/>
                        </a:cxn>
                        <a:cxn ang="T126">
                          <a:pos x="T76" y="T77"/>
                        </a:cxn>
                        <a:cxn ang="T127">
                          <a:pos x="T78" y="T79"/>
                        </a:cxn>
                        <a:cxn ang="T128">
                          <a:pos x="T80" y="T81"/>
                        </a:cxn>
                        <a:cxn ang="T129">
                          <a:pos x="T82" y="T83"/>
                        </a:cxn>
                        <a:cxn ang="T130">
                          <a:pos x="T84" y="T85"/>
                        </a:cxn>
                        <a:cxn ang="T131">
                          <a:pos x="T86" y="T87"/>
                        </a:cxn>
                      </a:cxnLst>
                      <a:rect l="T132" t="T133" r="T134" b="T135"/>
                      <a:pathLst>
                        <a:path w="915" h="1139">
                          <a:moveTo>
                            <a:pt x="15" y="1008"/>
                          </a:moveTo>
                          <a:lnTo>
                            <a:pt x="0" y="1061"/>
                          </a:lnTo>
                          <a:lnTo>
                            <a:pt x="15" y="1139"/>
                          </a:lnTo>
                          <a:lnTo>
                            <a:pt x="70" y="1139"/>
                          </a:lnTo>
                          <a:lnTo>
                            <a:pt x="231" y="1108"/>
                          </a:lnTo>
                          <a:lnTo>
                            <a:pt x="408" y="1046"/>
                          </a:lnTo>
                          <a:lnTo>
                            <a:pt x="554" y="946"/>
                          </a:lnTo>
                          <a:lnTo>
                            <a:pt x="639" y="816"/>
                          </a:lnTo>
                          <a:lnTo>
                            <a:pt x="715" y="593"/>
                          </a:lnTo>
                          <a:lnTo>
                            <a:pt x="738" y="385"/>
                          </a:lnTo>
                          <a:lnTo>
                            <a:pt x="738" y="285"/>
                          </a:lnTo>
                          <a:lnTo>
                            <a:pt x="777" y="224"/>
                          </a:lnTo>
                          <a:lnTo>
                            <a:pt x="845" y="200"/>
                          </a:lnTo>
                          <a:lnTo>
                            <a:pt x="907" y="200"/>
                          </a:lnTo>
                          <a:lnTo>
                            <a:pt x="915" y="169"/>
                          </a:lnTo>
                          <a:lnTo>
                            <a:pt x="823" y="177"/>
                          </a:lnTo>
                          <a:lnTo>
                            <a:pt x="808" y="154"/>
                          </a:lnTo>
                          <a:lnTo>
                            <a:pt x="884" y="70"/>
                          </a:lnTo>
                          <a:lnTo>
                            <a:pt x="868" y="47"/>
                          </a:lnTo>
                          <a:lnTo>
                            <a:pt x="853" y="62"/>
                          </a:lnTo>
                          <a:lnTo>
                            <a:pt x="792" y="123"/>
                          </a:lnTo>
                          <a:lnTo>
                            <a:pt x="777" y="123"/>
                          </a:lnTo>
                          <a:lnTo>
                            <a:pt x="777" y="16"/>
                          </a:lnTo>
                          <a:lnTo>
                            <a:pt x="761" y="0"/>
                          </a:lnTo>
                          <a:lnTo>
                            <a:pt x="738" y="8"/>
                          </a:lnTo>
                          <a:lnTo>
                            <a:pt x="746" y="123"/>
                          </a:lnTo>
                          <a:lnTo>
                            <a:pt x="730" y="131"/>
                          </a:lnTo>
                          <a:lnTo>
                            <a:pt x="668" y="70"/>
                          </a:lnTo>
                          <a:lnTo>
                            <a:pt x="623" y="62"/>
                          </a:lnTo>
                          <a:lnTo>
                            <a:pt x="631" y="93"/>
                          </a:lnTo>
                          <a:lnTo>
                            <a:pt x="699" y="162"/>
                          </a:lnTo>
                          <a:lnTo>
                            <a:pt x="699" y="200"/>
                          </a:lnTo>
                          <a:lnTo>
                            <a:pt x="676" y="278"/>
                          </a:lnTo>
                          <a:lnTo>
                            <a:pt x="676" y="346"/>
                          </a:lnTo>
                          <a:lnTo>
                            <a:pt x="676" y="462"/>
                          </a:lnTo>
                          <a:lnTo>
                            <a:pt x="645" y="608"/>
                          </a:lnTo>
                          <a:lnTo>
                            <a:pt x="615" y="700"/>
                          </a:lnTo>
                          <a:lnTo>
                            <a:pt x="561" y="816"/>
                          </a:lnTo>
                          <a:lnTo>
                            <a:pt x="499" y="908"/>
                          </a:lnTo>
                          <a:lnTo>
                            <a:pt x="454" y="954"/>
                          </a:lnTo>
                          <a:lnTo>
                            <a:pt x="330" y="993"/>
                          </a:lnTo>
                          <a:lnTo>
                            <a:pt x="215" y="1008"/>
                          </a:lnTo>
                          <a:lnTo>
                            <a:pt x="99" y="1024"/>
                          </a:lnTo>
                          <a:lnTo>
                            <a:pt x="15" y="1008"/>
                          </a:lnTo>
                          <a:close/>
                        </a:path>
                      </a:pathLst>
                    </a:custGeom>
                    <a:solidFill>
                      <a:schemeClr val="tx2"/>
                    </a:solidFill>
                    <a:ln>
                      <a:noFill/>
                    </a:ln>
                    <a:extLs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round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/>
                    <a:p>
                      <a:endParaRPr lang="en-US"/>
                    </a:p>
                  </p:txBody>
                </p:sp>
              </p:grpSp>
            </p:grpSp>
            <p:sp>
              <p:nvSpPr>
                <p:cNvPr id="68629" name="Oval 58"/>
                <p:cNvSpPr>
                  <a:spLocks noChangeAspect="1" noChangeArrowheads="1"/>
                </p:cNvSpPr>
                <p:nvPr/>
              </p:nvSpPr>
              <p:spPr bwMode="auto">
                <a:xfrm>
                  <a:off x="2496" y="1104"/>
                  <a:ext cx="912" cy="912"/>
                </a:xfrm>
                <a:prstGeom prst="ellipse">
                  <a:avLst/>
                </a:prstGeom>
                <a:noFill/>
                <a:ln w="63500">
                  <a:solidFill>
                    <a:srgbClr val="339966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wrap="none" anchor="ctr"/>
                <a:lstStyle>
                  <a:lvl1pPr eaLnBrk="0" hangingPunct="0">
                    <a:spcBef>
                      <a:spcPct val="20000"/>
                    </a:spcBef>
                    <a:buChar char="•"/>
                    <a:defRPr sz="3200">
                      <a:solidFill>
                        <a:schemeClr val="tx1"/>
                      </a:solidFill>
                      <a:latin typeface="Times New Roman" pitchFamily="18" charset="0"/>
                    </a:defRPr>
                  </a:lvl1pPr>
                  <a:lvl2pPr marL="742950" indent="-285750" eaLnBrk="0" hangingPunct="0">
                    <a:spcBef>
                      <a:spcPct val="20000"/>
                    </a:spcBef>
                    <a:buChar char="–"/>
                    <a:defRPr sz="2800">
                      <a:solidFill>
                        <a:schemeClr val="tx1"/>
                      </a:solidFill>
                      <a:latin typeface="Times New Roman" pitchFamily="18" charset="0"/>
                    </a:defRPr>
                  </a:lvl2pPr>
                  <a:lvl3pPr marL="1143000" indent="-228600" eaLnBrk="0" hangingPunct="0">
                    <a:spcBef>
                      <a:spcPct val="20000"/>
                    </a:spcBef>
                    <a:buChar char="•"/>
                    <a:defRPr sz="2400">
                      <a:solidFill>
                        <a:schemeClr val="tx1"/>
                      </a:solidFill>
                      <a:latin typeface="Times New Roman" pitchFamily="18" charset="0"/>
                    </a:defRPr>
                  </a:lvl3pPr>
                  <a:lvl4pPr marL="1600200" indent="-228600" eaLnBrk="0" hangingPunct="0">
                    <a:spcBef>
                      <a:spcPct val="20000"/>
                    </a:spcBef>
                    <a:buChar char="–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4pPr>
                  <a:lvl5pPr marL="2057400" indent="-228600" eaLnBrk="0" hangingPunct="0">
                    <a:spcBef>
                      <a:spcPct val="20000"/>
                    </a:spcBef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sz="2000">
                      <a:solidFill>
                        <a:schemeClr val="tx1"/>
                      </a:solidFill>
                      <a:latin typeface="Times New Roman" pitchFamily="18" charset="0"/>
                    </a:defRPr>
                  </a:lvl9pPr>
                </a:lstStyle>
                <a:p>
                  <a:pPr eaLnBrk="1" hangingPunct="1">
                    <a:spcBef>
                      <a:spcPct val="50000"/>
                    </a:spcBef>
                    <a:buFontTx/>
                    <a:buNone/>
                  </a:pPr>
                  <a:endParaRPr lang="en-US" altLang="en-US" sz="3000"/>
                </a:p>
              </p:txBody>
            </p:sp>
          </p:grpSp>
          <p:grpSp>
            <p:nvGrpSpPr>
              <p:cNvPr id="68622" name="Group 59"/>
              <p:cNvGrpSpPr>
                <a:grpSpLocks noChangeAspect="1"/>
              </p:cNvGrpSpPr>
              <p:nvPr/>
            </p:nvGrpSpPr>
            <p:grpSpPr bwMode="auto">
              <a:xfrm>
                <a:off x="4368" y="2112"/>
                <a:ext cx="432" cy="240"/>
                <a:chOff x="-1152" y="3504"/>
                <a:chExt cx="432" cy="240"/>
              </a:xfrm>
            </p:grpSpPr>
            <p:grpSp>
              <p:nvGrpSpPr>
                <p:cNvPr id="68623" name="Group 60"/>
                <p:cNvGrpSpPr>
                  <a:grpSpLocks noChangeAspect="1"/>
                </p:cNvGrpSpPr>
                <p:nvPr/>
              </p:nvGrpSpPr>
              <p:grpSpPr bwMode="auto">
                <a:xfrm>
                  <a:off x="-1075" y="3504"/>
                  <a:ext cx="256" cy="210"/>
                  <a:chOff x="1728" y="2064"/>
                  <a:chExt cx="768" cy="672"/>
                </a:xfrm>
              </p:grpSpPr>
              <p:sp>
                <p:nvSpPr>
                  <p:cNvPr id="68626" name="AutoShape 61"/>
                  <p:cNvSpPr>
                    <a:spLocks noChangeAspect="1" noChangeArrowheads="1"/>
                  </p:cNvSpPr>
                  <p:nvPr/>
                </p:nvSpPr>
                <p:spPr bwMode="auto">
                  <a:xfrm>
                    <a:off x="1728" y="2064"/>
                    <a:ext cx="768" cy="576"/>
                  </a:xfrm>
                  <a:prstGeom prst="horizontalScroll">
                    <a:avLst>
                      <a:gd name="adj" fmla="val 12500"/>
                    </a:avLst>
                  </a:prstGeom>
                  <a:solidFill>
                    <a:srgbClr val="FFFFFF"/>
                  </a:solidFill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</p:spPr>
                <p:txBody>
                  <a:bodyPr wrap="none" anchor="ctr"/>
                  <a:lstStyle>
                    <a:lvl1pPr eaLnBrk="0" hangingPunct="0">
                      <a:spcBef>
                        <a:spcPct val="20000"/>
                      </a:spcBef>
                      <a:buChar char="•"/>
                      <a:defRPr sz="32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1pPr>
                    <a:lvl2pPr marL="742950" indent="-285750" eaLnBrk="0" hangingPunct="0">
                      <a:spcBef>
                        <a:spcPct val="20000"/>
                      </a:spcBef>
                      <a:buChar char="–"/>
                      <a:defRPr sz="28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2pPr>
                    <a:lvl3pPr marL="1143000" indent="-228600" eaLnBrk="0" hangingPunct="0">
                      <a:spcBef>
                        <a:spcPct val="20000"/>
                      </a:spcBef>
                      <a:buChar char="•"/>
                      <a:defRPr sz="24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3pPr>
                    <a:lvl4pPr marL="1600200" indent="-228600" eaLnBrk="0" hangingPunct="0">
                      <a:spcBef>
                        <a:spcPct val="20000"/>
                      </a:spcBef>
                      <a:buChar char="–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4pPr>
                    <a:lvl5pPr marL="2057400" indent="-228600" eaLnBrk="0" hangingPunct="0">
                      <a:spcBef>
                        <a:spcPct val="20000"/>
                      </a:spcBef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5pPr>
                    <a:lvl6pPr marL="25146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6pPr>
                    <a:lvl7pPr marL="29718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7pPr>
                    <a:lvl8pPr marL="34290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8pPr>
                    <a:lvl9pPr marL="3886200" indent="-228600" eaLnBrk="0" fontAlgn="base" hangingPunct="0">
                      <a:spcBef>
                        <a:spcPct val="20000"/>
                      </a:spcBef>
                      <a:spcAft>
                        <a:spcPct val="0"/>
                      </a:spcAft>
                      <a:buChar char="»"/>
                      <a:defRPr sz="2000">
                        <a:solidFill>
                          <a:schemeClr val="tx1"/>
                        </a:solidFill>
                        <a:latin typeface="Times New Roman" pitchFamily="18" charset="0"/>
                      </a:defRPr>
                    </a:lvl9pPr>
                  </a:lstStyle>
                  <a:p>
                    <a:pPr algn="ctr" eaLnBrk="1" hangingPunct="1">
                      <a:spcBef>
                        <a:spcPct val="50000"/>
                      </a:spcBef>
                      <a:buFontTx/>
                      <a:buNone/>
                    </a:pPr>
                    <a:r>
                      <a:rPr lang="en-US" altLang="en-US" sz="2400" i="0" baseline="-8000">
                        <a:solidFill>
                          <a:schemeClr val="bg2"/>
                        </a:solidFill>
                      </a:rPr>
                      <a:t>Exit</a:t>
                    </a:r>
                    <a:endParaRPr lang="en-CA" altLang="en-US" sz="2400" i="0" baseline="-8000">
                      <a:solidFill>
                        <a:schemeClr val="bg2"/>
                      </a:solidFill>
                    </a:endParaRPr>
                  </a:p>
                </p:txBody>
              </p:sp>
              <p:sp>
                <p:nvSpPr>
                  <p:cNvPr id="68627" name="Line 62"/>
                  <p:cNvSpPr>
                    <a:spLocks noChangeAspect="1" noChangeShapeType="1"/>
                  </p:cNvSpPr>
                  <p:nvPr/>
                </p:nvSpPr>
                <p:spPr bwMode="auto">
                  <a:xfrm>
                    <a:off x="2112" y="2592"/>
                    <a:ext cx="0" cy="144"/>
                  </a:xfrm>
                  <a:prstGeom prst="line">
                    <a:avLst/>
                  </a:prstGeom>
                  <a:noFill/>
                  <a:ln w="25400">
                    <a:solidFill>
                      <a:srgbClr val="FF0000"/>
                    </a:solidFill>
                    <a:round/>
                    <a:headEnd/>
                    <a:tailEnd/>
                  </a:ln>
                  <a:extLst>
                    <a:ext uri="{909E8E84-426E-40DD-AFC4-6F175D3DCCD1}">
                      <a14:hiddenFill xmlns:a14="http://schemas.microsoft.com/office/drawing/2010/main">
                        <a:noFill/>
                      </a14:hiddenFill>
                    </a:ext>
                  </a:extLst>
                </p:spPr>
                <p:txBody>
                  <a:bodyPr wrap="none" anchor="ctr"/>
                  <a:lstStyle/>
                  <a:p>
                    <a:endParaRPr lang="en-US"/>
                  </a:p>
                </p:txBody>
              </p:sp>
            </p:grpSp>
            <p:sp>
              <p:nvSpPr>
                <p:cNvPr id="68624" name="Line 63"/>
                <p:cNvSpPr>
                  <a:spLocks noChangeAspect="1" noChangeShapeType="1"/>
                </p:cNvSpPr>
                <p:nvPr/>
              </p:nvSpPr>
              <p:spPr bwMode="auto">
                <a:xfrm flipH="1"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8625" name="Line 64"/>
                <p:cNvSpPr>
                  <a:spLocks noChangeAspect="1" noChangeShapeType="1"/>
                </p:cNvSpPr>
                <p:nvPr/>
              </p:nvSpPr>
              <p:spPr bwMode="auto">
                <a:xfrm flipV="1">
                  <a:off x="-1152" y="3504"/>
                  <a:ext cx="432" cy="240"/>
                </a:xfrm>
                <a:prstGeom prst="line">
                  <a:avLst/>
                </a:prstGeom>
                <a:noFill/>
                <a:ln w="22225">
                  <a:solidFill>
                    <a:schemeClr val="hlink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</p:grpSp>
      </p:grpSp>
      <p:sp>
        <p:nvSpPr>
          <p:cNvPr id="66" name="Rectangle 2">
            <a:extLst>
              <a:ext uri="{FF2B5EF4-FFF2-40B4-BE49-F238E27FC236}">
                <a16:creationId xmlns:a16="http://schemas.microsoft.com/office/drawing/2014/main" id="{DD19EB48-21A2-49BB-B41D-00E0306CC99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685800" y="-2286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Code</a:t>
            </a:r>
            <a:endParaRPr lang="en-CA" altLang="en-US" sz="3600" dirty="0"/>
          </a:p>
        </p:txBody>
      </p:sp>
    </p:spTree>
    <p:extLst>
      <p:ext uri="{BB962C8B-B14F-4D97-AF65-F5344CB8AC3E}">
        <p14:creationId xmlns:p14="http://schemas.microsoft.com/office/powerpoint/2010/main" val="31570897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Footer Placeholder 16"/>
          <p:cNvSpPr>
            <a:spLocks noGrp="1"/>
          </p:cNvSpPr>
          <p:nvPr>
            <p:ph type="ftr" sz="quarter" idx="11"/>
          </p:nvPr>
        </p:nvSpPr>
        <p:spPr>
          <a:xfrm>
            <a:off x="3124200" y="64770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r>
              <a:rPr lang="en-US" sz="1400" b="1" i="1" dirty="0" err="1"/>
              <a:t>Andranik</a:t>
            </a:r>
            <a:r>
              <a:rPr lang="en-US" sz="1400" b="1" i="1" dirty="0"/>
              <a:t> </a:t>
            </a:r>
            <a:r>
              <a:rPr lang="en-US" sz="1400" b="1" i="1" dirty="0" err="1"/>
              <a:t>Mirzaian</a:t>
            </a:r>
            <a:endParaRPr lang="en-US" sz="1400" b="1" dirty="0"/>
          </a:p>
        </p:txBody>
      </p:sp>
      <p:pic>
        <p:nvPicPr>
          <p:cNvPr id="48135" name="Picture 4"/>
          <p:cNvPicPr>
            <a:picLocks noChangeAspect="1" noChangeArrowheads="1"/>
          </p:cNvPicPr>
          <p:nvPr/>
        </p:nvPicPr>
        <p:blipFill>
          <a:blip r:embed="rId3" cstate="print">
            <a:duotone>
              <a:prstClr val="black"/>
              <a:srgbClr val="D9C3A5">
                <a:tint val="50000"/>
                <a:satMod val="180000"/>
              </a:srgbClr>
            </a:duotone>
          </a:blip>
          <a:srcRect/>
          <a:stretch>
            <a:fillRect/>
          </a:stretch>
        </p:blipFill>
        <p:spPr bwMode="auto">
          <a:xfrm>
            <a:off x="381000" y="1905000"/>
            <a:ext cx="4800600" cy="34163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3485794" y="58738"/>
            <a:ext cx="283122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 dirty="0">
                <a:solidFill>
                  <a:schemeClr val="tx2"/>
                </a:solidFill>
              </a:rPr>
              <a:t>Draw Ruler</a:t>
            </a:r>
          </a:p>
        </p:txBody>
      </p:sp>
      <p:sp>
        <p:nvSpPr>
          <p:cNvPr id="15" name="Rectangle 5"/>
          <p:cNvSpPr>
            <a:spLocks noChangeArrowheads="1"/>
          </p:cNvSpPr>
          <p:nvPr/>
        </p:nvSpPr>
        <p:spPr bwMode="auto">
          <a:xfrm>
            <a:off x="5486400" y="1134070"/>
            <a:ext cx="358140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location, length )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put curser at location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loop j = 1..length   print(“-”)</a:t>
            </a:r>
          </a:p>
        </p:txBody>
      </p:sp>
      <p:sp>
        <p:nvSpPr>
          <p:cNvPr id="13" name="Rectangle 5"/>
          <p:cNvSpPr>
            <a:spLocks noChangeArrowheads="1"/>
          </p:cNvSpPr>
          <p:nvPr/>
        </p:nvSpPr>
        <p:spPr bwMode="auto">
          <a:xfrm>
            <a:off x="5499100" y="2590800"/>
            <a:ext cx="4267200" cy="203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drawRuler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length ) 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(0,4)   </a:t>
            </a:r>
            <a:r>
              <a:rPr lang="en-US" sz="1800" i="0" dirty="0">
                <a:solidFill>
                  <a:schemeClr val="accent1"/>
                </a:solidFill>
              </a:rPr>
              <a:t>print(0)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loop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i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 = 1..12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(i,4) </a:t>
            </a:r>
            <a:r>
              <a:rPr lang="en-US" sz="1800" i="0" dirty="0">
                <a:solidFill>
                  <a:schemeClr val="accent1"/>
                </a:solidFill>
              </a:rPr>
              <a:t>  print(</a:t>
            </a:r>
            <a:r>
              <a:rPr lang="en-US" sz="1800" i="0" dirty="0" err="1">
                <a:solidFill>
                  <a:schemeClr val="accent1"/>
                </a:solidFill>
              </a:rPr>
              <a:t>i</a:t>
            </a:r>
            <a:r>
              <a:rPr lang="en-US" sz="1800" i="0" dirty="0">
                <a:solidFill>
                  <a:schemeClr val="accent1"/>
                </a:solidFill>
              </a:rPr>
              <a:t>)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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i-1,i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,length-1) </a:t>
            </a:r>
          </a:p>
          <a:p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endParaRPr lang="en-US" sz="1800" i="0" dirty="0">
              <a:solidFill>
                <a:schemeClr val="accent1"/>
              </a:solidFill>
              <a:latin typeface="+mj-lt"/>
            </a:endParaRPr>
          </a:p>
        </p:txBody>
      </p:sp>
      <p:grpSp>
        <p:nvGrpSpPr>
          <p:cNvPr id="3" name="Group 2"/>
          <p:cNvGrpSpPr/>
          <p:nvPr/>
        </p:nvGrpSpPr>
        <p:grpSpPr>
          <a:xfrm>
            <a:off x="419100" y="2235200"/>
            <a:ext cx="5600700" cy="2768600"/>
            <a:chOff x="419100" y="2235200"/>
            <a:chExt cx="5600700" cy="2768600"/>
          </a:xfrm>
        </p:grpSpPr>
        <p:grpSp>
          <p:nvGrpSpPr>
            <p:cNvPr id="2" name="Group 1"/>
            <p:cNvGrpSpPr/>
            <p:nvPr/>
          </p:nvGrpSpPr>
          <p:grpSpPr>
            <a:xfrm>
              <a:off x="419100" y="2235200"/>
              <a:ext cx="5600700" cy="2768600"/>
              <a:chOff x="419100" y="2235200"/>
              <a:chExt cx="5600700" cy="2768600"/>
            </a:xfrm>
          </p:grpSpPr>
          <p:sp>
            <p:nvSpPr>
              <p:cNvPr id="17" name="Line 9"/>
              <p:cNvSpPr>
                <a:spLocks noChangeShapeType="1"/>
              </p:cNvSpPr>
              <p:nvPr/>
            </p:nvSpPr>
            <p:spPr bwMode="auto">
              <a:xfrm flipH="1">
                <a:off x="965200" y="3924300"/>
                <a:ext cx="5054600" cy="4318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9" name="Line 9"/>
              <p:cNvSpPr>
                <a:spLocks noChangeShapeType="1"/>
              </p:cNvSpPr>
              <p:nvPr/>
            </p:nvSpPr>
            <p:spPr bwMode="auto">
              <a:xfrm flipH="1" flipV="1">
                <a:off x="965200" y="2882900"/>
                <a:ext cx="5041900" cy="1041400"/>
              </a:xfrm>
              <a:prstGeom prst="line">
                <a:avLst/>
              </a:prstGeom>
              <a:noFill/>
              <a:ln w="19050">
                <a:solidFill>
                  <a:srgbClr val="FF0000"/>
                </a:solidFill>
                <a:round/>
                <a:headEnd/>
                <a:tailEnd type="triangle" w="lg" len="lg"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0" name="Oval 11"/>
              <p:cNvSpPr>
                <a:spLocks noChangeArrowheads="1"/>
              </p:cNvSpPr>
              <p:nvPr/>
            </p:nvSpPr>
            <p:spPr bwMode="auto">
              <a:xfrm>
                <a:off x="419100" y="3708400"/>
                <a:ext cx="546100" cy="1295400"/>
              </a:xfrm>
              <a:prstGeom prst="ellips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21" name="Oval 11"/>
              <p:cNvSpPr>
                <a:spLocks noChangeArrowheads="1"/>
              </p:cNvSpPr>
              <p:nvPr/>
            </p:nvSpPr>
            <p:spPr bwMode="auto">
              <a:xfrm>
                <a:off x="419100" y="2235200"/>
                <a:ext cx="546100" cy="1295400"/>
              </a:xfrm>
              <a:prstGeom prst="ellipse">
                <a:avLst/>
              </a:prstGeom>
              <a:noFill/>
              <a:ln w="9525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sp>
          <p:nvSpPr>
            <p:cNvPr id="12" name="Rectangle 11"/>
            <p:cNvSpPr/>
            <p:nvPr/>
          </p:nvSpPr>
          <p:spPr>
            <a:xfrm>
              <a:off x="1371600" y="3886200"/>
              <a:ext cx="85472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sym typeface="Symbol"/>
                </a:rPr>
                <a:t>1</a:t>
              </a:r>
              <a:r>
                <a:rPr lang="en-US" sz="1800" i="0" dirty="0">
                  <a:solidFill>
                    <a:srgbClr val="FF0000"/>
                  </a:solidFill>
                </a:rPr>
                <a:t>,2</a:t>
              </a:r>
              <a:r>
                <a:rPr lang="en-US" sz="1800" i="0" dirty="0">
                  <a:solidFill>
                    <a:srgbClr val="FF0000"/>
                  </a:solidFill>
                  <a:sym typeface="Symbol"/>
                </a:rPr>
                <a:t></a:t>
              </a:r>
              <a:r>
                <a:rPr lang="en-US" sz="1800" i="0" dirty="0">
                  <a:solidFill>
                    <a:srgbClr val="FF0000"/>
                  </a:solidFill>
                </a:rPr>
                <a:t>, 3</a:t>
              </a:r>
              <a:endParaRPr lang="en-US" sz="1800" dirty="0">
                <a:solidFill>
                  <a:srgbClr val="FF0000"/>
                </a:solidFill>
              </a:endParaRP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1397000" y="3059668"/>
              <a:ext cx="854721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sym typeface="Symbol"/>
                </a:rPr>
                <a:t>0</a:t>
              </a:r>
              <a:r>
                <a:rPr lang="en-US" sz="1800" i="0" dirty="0">
                  <a:solidFill>
                    <a:srgbClr val="FF0000"/>
                  </a:solidFill>
                </a:rPr>
                <a:t>,1</a:t>
              </a:r>
              <a:r>
                <a:rPr lang="en-US" sz="1800" i="0" dirty="0">
                  <a:solidFill>
                    <a:srgbClr val="FF0000"/>
                  </a:solidFill>
                  <a:sym typeface="Symbol"/>
                </a:rPr>
                <a:t></a:t>
              </a:r>
              <a:r>
                <a:rPr lang="en-US" sz="1800" i="0" dirty="0">
                  <a:solidFill>
                    <a:srgbClr val="FF0000"/>
                  </a:solidFill>
                </a:rPr>
                <a:t>, 3</a:t>
              </a:r>
              <a:endParaRPr lang="en-US" sz="1800" dirty="0">
                <a:solidFill>
                  <a:srgbClr val="FF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21603430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4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-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sz="3600" dirty="0"/>
              <a:t>Representations of Recursive Algorithms</a:t>
            </a:r>
            <a:endParaRPr lang="en-CA" altLang="en-US" sz="3600" dirty="0"/>
          </a:p>
        </p:txBody>
      </p:sp>
      <p:sp>
        <p:nvSpPr>
          <p:cNvPr id="112652" name="Text Box 24"/>
          <p:cNvSpPr txBox="1">
            <a:spLocks noChangeArrowheads="1"/>
          </p:cNvSpPr>
          <p:nvPr/>
        </p:nvSpPr>
        <p:spPr bwMode="auto">
          <a:xfrm>
            <a:off x="4419600" y="2483749"/>
            <a:ext cx="77700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i="0"/>
              <a:t>Pros</a:t>
            </a:r>
          </a:p>
        </p:txBody>
      </p:sp>
      <p:sp>
        <p:nvSpPr>
          <p:cNvPr id="112653" name="Text Box 25"/>
          <p:cNvSpPr txBox="1">
            <a:spLocks noChangeArrowheads="1"/>
          </p:cNvSpPr>
          <p:nvPr/>
        </p:nvSpPr>
        <p:spPr bwMode="auto">
          <a:xfrm>
            <a:off x="228600" y="2469104"/>
            <a:ext cx="960328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b="1" i="0"/>
              <a:t>Views</a:t>
            </a:r>
          </a:p>
        </p:txBody>
      </p:sp>
      <p:sp>
        <p:nvSpPr>
          <p:cNvPr id="7" name="Rectangle 3"/>
          <p:cNvSpPr txBox="1">
            <a:spLocks noChangeArrowheads="1"/>
          </p:cNvSpPr>
          <p:nvPr/>
        </p:nvSpPr>
        <p:spPr bwMode="auto">
          <a:xfrm>
            <a:off x="-76200" y="2930769"/>
            <a:ext cx="4204494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eaLnBrk="1" hangingPunct="1"/>
            <a:r>
              <a:rPr lang="en-US" altLang="en-US" sz="2400" i="0" kern="0" dirty="0"/>
              <a:t>Code</a:t>
            </a:r>
          </a:p>
          <a:p>
            <a:pPr eaLnBrk="1" hangingPunct="1"/>
            <a:endParaRPr lang="en-US" altLang="en-US" sz="2400" i="0" kern="0" dirty="0"/>
          </a:p>
          <a:p>
            <a:pPr eaLnBrk="1" hangingPunct="1"/>
            <a:r>
              <a:rPr lang="en-US" altLang="en-US" sz="2400" i="0" kern="0" dirty="0"/>
              <a:t>Tracing out </a:t>
            </a:r>
            <a:br>
              <a:rPr lang="en-US" altLang="en-US" sz="2400" i="0" kern="0" dirty="0"/>
            </a:br>
            <a:r>
              <a:rPr lang="en-US" altLang="en-US" sz="2400" i="0" kern="0" dirty="0"/>
              <a:t>stack of stack frames</a:t>
            </a:r>
          </a:p>
          <a:p>
            <a:pPr eaLnBrk="1" hangingPunct="1"/>
            <a:endParaRPr lang="en-US" altLang="en-US" sz="2400" i="0" kern="0" dirty="0"/>
          </a:p>
          <a:p>
            <a:pPr eaLnBrk="1" hangingPunct="1"/>
            <a:r>
              <a:rPr lang="en-US" altLang="en-US" sz="2400" i="0" kern="0" dirty="0"/>
              <a:t>Tree of stack frames</a:t>
            </a:r>
          </a:p>
          <a:p>
            <a:pPr eaLnBrk="1" hangingPunct="1"/>
            <a:endParaRPr lang="en-US" altLang="en-US" sz="2400" i="0" kern="0" dirty="0"/>
          </a:p>
          <a:p>
            <a:pPr lvl="0" eaLnBrk="1" hangingPunct="1"/>
            <a:r>
              <a:rPr lang="en-US" sz="2400" i="0" dirty="0">
                <a:latin typeface="Times New Roman" pitchFamily="18" charset="0"/>
              </a:rPr>
              <a:t>Friends (strong induction)</a:t>
            </a:r>
          </a:p>
        </p:txBody>
      </p:sp>
      <p:sp>
        <p:nvSpPr>
          <p:cNvPr id="8" name="Rectangle 4"/>
          <p:cNvSpPr txBox="1">
            <a:spLocks noChangeArrowheads="1"/>
          </p:cNvSpPr>
          <p:nvPr/>
        </p:nvSpPr>
        <p:spPr>
          <a:xfrm>
            <a:off x="5880894" y="2942492"/>
            <a:ext cx="3810000" cy="4114800"/>
          </a:xfrm>
          <a:prstGeom prst="rect">
            <a:avLst/>
          </a:prstGeom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algn="ctr" eaLnBrk="1" hangingPunct="1">
              <a:buNone/>
            </a:pPr>
            <a:r>
              <a:rPr lang="en-US" altLang="en-US" sz="2400" i="0" kern="0" dirty="0"/>
              <a:t>I need a higher level</a:t>
            </a:r>
            <a:br>
              <a:rPr lang="en-US" altLang="en-US" sz="2400" i="0" kern="0" dirty="0"/>
            </a:br>
            <a:r>
              <a:rPr lang="en-US" altLang="en-US" sz="2400" i="0" kern="0" dirty="0"/>
              <a:t>of understanding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I am not a computer</a:t>
            </a:r>
            <a:br>
              <a:rPr lang="en-US" altLang="en-US" sz="2400" i="0" kern="0" dirty="0"/>
            </a:br>
            <a:r>
              <a:rPr lang="en-US" altLang="en-US" sz="2400" i="0" kern="0" dirty="0"/>
              <a:t>Crazy making</a:t>
            </a:r>
          </a:p>
          <a:p>
            <a:pPr marL="0" indent="0" algn="ctr" eaLnBrk="1" hangingPunct="1">
              <a:buNone/>
            </a:pPr>
            <a:r>
              <a:rPr lang="en-US" altLang="en-US" sz="2800" i="0" kern="0" dirty="0"/>
              <a:t> 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Too much </a:t>
            </a:r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Must trust.</a:t>
            </a:r>
          </a:p>
          <a:p>
            <a:pPr marL="0" indent="0" algn="ctr" eaLnBrk="1" hangingPunct="1">
              <a:buNone/>
            </a:pPr>
            <a:endParaRPr lang="en-CA" altLang="en-US" sz="2400" i="0" kern="0" dirty="0"/>
          </a:p>
        </p:txBody>
      </p:sp>
      <p:sp>
        <p:nvSpPr>
          <p:cNvPr id="10" name="Text Box 6"/>
          <p:cNvSpPr txBox="1">
            <a:spLocks noChangeArrowheads="1"/>
          </p:cNvSpPr>
          <p:nvPr/>
        </p:nvSpPr>
        <p:spPr bwMode="auto">
          <a:xfrm>
            <a:off x="7378218" y="2438400"/>
            <a:ext cx="85311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50000"/>
              </a:spcBef>
              <a:buFontTx/>
              <a:buNone/>
            </a:pPr>
            <a:r>
              <a:rPr lang="en-US" altLang="en-US" sz="2400" b="1" i="0" dirty="0"/>
              <a:t>Cons</a:t>
            </a:r>
            <a:endParaRPr lang="en-CA" altLang="en-US" sz="2400" b="1" i="0" dirty="0"/>
          </a:p>
        </p:txBody>
      </p:sp>
      <p:sp>
        <p:nvSpPr>
          <p:cNvPr id="11" name="Rectangle 3"/>
          <p:cNvSpPr txBox="1">
            <a:spLocks noChangeArrowheads="1"/>
          </p:cNvSpPr>
          <p:nvPr/>
        </p:nvSpPr>
        <p:spPr bwMode="auto">
          <a:xfrm>
            <a:off x="3049771" y="2942492"/>
            <a:ext cx="3440723" cy="246184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3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0"/>
              </a:spcBef>
              <a:spcAft>
                <a:spcPct val="0"/>
              </a:spcAft>
              <a:buChar char="–"/>
              <a:defRPr sz="28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4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0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+mn-lt"/>
              </a:defRPr>
            </a:lvl9pPr>
          </a:lstStyle>
          <a:p>
            <a:pPr marL="0" indent="0" algn="ctr" eaLnBrk="1" hangingPunct="1">
              <a:buNone/>
            </a:pPr>
            <a:r>
              <a:rPr lang="en-US" altLang="en-US" sz="2400" i="0" kern="0" dirty="0"/>
              <a:t>How implement for </a:t>
            </a:r>
            <a:br>
              <a:rPr lang="en-US" altLang="en-US" sz="2400" i="0" kern="0" dirty="0"/>
            </a:br>
            <a:r>
              <a:rPr lang="en-US" altLang="en-US" sz="2400" i="0" kern="0" dirty="0"/>
              <a:t>a computer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How runs on computer</a:t>
            </a:r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endParaRPr lang="en-US" altLang="en-US" sz="2400" i="0" kern="0" dirty="0"/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View entire computation</a:t>
            </a:r>
          </a:p>
          <a:p>
            <a:pPr marL="0" indent="0" algn="ctr" eaLnBrk="1" hangingPunct="1">
              <a:buNone/>
            </a:pPr>
            <a:r>
              <a:rPr lang="en-US" altLang="en-US" sz="2400" i="0" kern="0" dirty="0"/>
              <a:t>Good for running time.</a:t>
            </a:r>
          </a:p>
          <a:p>
            <a:pPr marL="0" indent="0" algn="ctr" eaLnBrk="1" hangingPunct="1">
              <a:buNone/>
            </a:pPr>
            <a:r>
              <a:rPr lang="en-US" altLang="en-US" sz="2400" i="0" kern="0"/>
              <a:t>Worry about </a:t>
            </a:r>
            <a:br>
              <a:rPr lang="en-US" altLang="en-US" sz="2400" i="0" kern="0" dirty="0"/>
            </a:br>
            <a:r>
              <a:rPr lang="en-US" altLang="en-US" sz="2400" i="0" kern="0" dirty="0"/>
              <a:t>one step at a time</a:t>
            </a:r>
            <a:endParaRPr lang="en-CA" altLang="en-US" sz="2400" i="0" kern="0" dirty="0"/>
          </a:p>
        </p:txBody>
      </p:sp>
      <p:sp>
        <p:nvSpPr>
          <p:cNvPr id="220" name="Rectangle 219">
            <a:extLst>
              <a:ext uri="{FF2B5EF4-FFF2-40B4-BE49-F238E27FC236}">
                <a16:creationId xmlns:a16="http://schemas.microsoft.com/office/drawing/2014/main" id="{FE2FEB80-8F22-400D-8872-8BE693D4FD1D}"/>
              </a:ext>
            </a:extLst>
          </p:cNvPr>
          <p:cNvSpPr/>
          <p:nvPr/>
        </p:nvSpPr>
        <p:spPr>
          <a:xfrm>
            <a:off x="76200" y="622518"/>
            <a:ext cx="3605222" cy="1815882"/>
          </a:xfrm>
          <a:prstGeom prst="rect">
            <a:avLst/>
          </a:prstGeom>
          <a:solidFill>
            <a:schemeClr val="tx1"/>
          </a:solidFill>
        </p:spPr>
        <p:txBody>
          <a:bodyPr wrap="square">
            <a:spAutoFit/>
          </a:bodyPr>
          <a:lstStyle/>
          <a:p>
            <a:pPr lvl="0" eaLnBrk="0" hangingPunct="0"/>
            <a:r>
              <a:rPr lang="en-US" altLang="en-US" sz="14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(list) </a:t>
            </a:r>
          </a:p>
          <a:p>
            <a:pPr lvl="0" eaLnBrk="0" hangingPunct="0"/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If |list|&gt; l </a:t>
            </a:r>
          </a:p>
          <a:p>
            <a:pPr lvl="0" eaLnBrk="0" hangingPunct="0"/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  left    = list[1..</a:t>
            </a:r>
            <a:r>
              <a:rPr lang="en-US" altLang="en-US" sz="14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4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]</a:t>
            </a:r>
          </a:p>
          <a:p>
            <a:pPr lvl="0" eaLnBrk="0" hangingPunct="0"/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4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4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(left)</a:t>
            </a:r>
          </a:p>
          <a:p>
            <a:pPr lvl="0" eaLnBrk="0" hangingPunct="0"/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  right   = list[</a:t>
            </a:r>
            <a:r>
              <a:rPr lang="en-US" altLang="en-US" sz="1400" i="0" baseline="30000" dirty="0">
                <a:solidFill>
                  <a:schemeClr val="bg2"/>
                </a:solidFill>
                <a:latin typeface="Consolas" panose="020B0609020204030204" pitchFamily="49" charset="0"/>
              </a:rPr>
              <a:t>n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/</a:t>
            </a:r>
            <a:r>
              <a:rPr lang="en-US" altLang="en-US" sz="1400" i="0" baseline="-25000" dirty="0">
                <a:solidFill>
                  <a:schemeClr val="bg2"/>
                </a:solidFill>
                <a:latin typeface="Consolas" panose="020B0609020204030204" pitchFamily="49" charset="0"/>
              </a:rPr>
              <a:t>2</a:t>
            </a:r>
            <a:r>
              <a:rPr lang="en-US" altLang="en-US" sz="1050" i="0" dirty="0">
                <a:solidFill>
                  <a:schemeClr val="bg2"/>
                </a:solidFill>
                <a:latin typeface="Consolas" panose="020B0609020204030204" pitchFamily="49" charset="0"/>
              </a:rPr>
              <a:t>+1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..n]</a:t>
            </a:r>
          </a:p>
          <a:p>
            <a:pPr lvl="0" eaLnBrk="0" hangingPunct="0"/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  </a:t>
            </a:r>
            <a:r>
              <a:rPr lang="en-US" altLang="en-US" sz="14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sortedR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 = </a:t>
            </a:r>
            <a:r>
              <a:rPr lang="en-US" altLang="en-US" sz="14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mergeSort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(right); </a:t>
            </a:r>
          </a:p>
          <a:p>
            <a:pPr lvl="0" eaLnBrk="0" hangingPunct="0"/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  sorted  = merge(</a:t>
            </a:r>
            <a:r>
              <a:rPr lang="en-US" altLang="en-US" sz="1400" i="0" dirty="0" err="1">
                <a:solidFill>
                  <a:schemeClr val="bg2"/>
                </a:solidFill>
                <a:latin typeface="Consolas" panose="020B0609020204030204" pitchFamily="49" charset="0"/>
              </a:rPr>
              <a:t>sortedL,sortedR</a:t>
            </a: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)</a:t>
            </a:r>
            <a:r>
              <a:rPr lang="en-US" altLang="en-US" sz="1400" i="0" dirty="0">
                <a:solidFill>
                  <a:schemeClr val="bg2"/>
                </a:solidFill>
              </a:rPr>
              <a:t> </a:t>
            </a:r>
            <a:b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</a:br>
            <a:r>
              <a:rPr lang="en-US" altLang="en-US" sz="1400" i="0" dirty="0">
                <a:solidFill>
                  <a:schemeClr val="bg2"/>
                </a:solidFill>
                <a:latin typeface="Consolas" panose="020B0609020204030204" pitchFamily="49" charset="0"/>
              </a:rPr>
              <a:t>  return(sorted</a:t>
            </a:r>
            <a:r>
              <a:rPr lang="en-US" altLang="en-US" sz="1400" i="0" dirty="0">
                <a:solidFill>
                  <a:schemeClr val="bg2"/>
                </a:solidFill>
              </a:rPr>
              <a:t>)</a:t>
            </a:r>
            <a:endParaRPr lang="en-US" altLang="en-US" sz="1400" i="0" dirty="0">
              <a:solidFill>
                <a:schemeClr val="bg2"/>
              </a:solidFill>
              <a:latin typeface="Arial" panose="020B0604020202020204" pitchFamily="34" charset="0"/>
            </a:endParaRP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218D744C-9D74-4739-B4F6-5F4B19D55078}"/>
              </a:ext>
            </a:extLst>
          </p:cNvPr>
          <p:cNvGrpSpPr/>
          <p:nvPr/>
        </p:nvGrpSpPr>
        <p:grpSpPr>
          <a:xfrm>
            <a:off x="4343400" y="685800"/>
            <a:ext cx="812686" cy="1528021"/>
            <a:chOff x="4708199" y="725670"/>
            <a:chExt cx="812686" cy="1528021"/>
          </a:xfrm>
        </p:grpSpPr>
        <p:sp>
          <p:nvSpPr>
            <p:cNvPr id="643" name="Rectangle 3">
              <a:extLst>
                <a:ext uri="{FF2B5EF4-FFF2-40B4-BE49-F238E27FC236}">
                  <a16:creationId xmlns:a16="http://schemas.microsoft.com/office/drawing/2014/main" id="{1E96D0D2-3F14-4A39-B29F-6436C1AF65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199" y="725670"/>
              <a:ext cx="812686" cy="36265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644" name="Rectangle 3">
              <a:extLst>
                <a:ext uri="{FF2B5EF4-FFF2-40B4-BE49-F238E27FC236}">
                  <a16:creationId xmlns:a16="http://schemas.microsoft.com/office/drawing/2014/main" id="{CC378A4B-A533-4274-8A2C-327DB1219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199" y="1122713"/>
              <a:ext cx="812686" cy="36265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645" name="Rectangle 3">
              <a:extLst>
                <a:ext uri="{FF2B5EF4-FFF2-40B4-BE49-F238E27FC236}">
                  <a16:creationId xmlns:a16="http://schemas.microsoft.com/office/drawing/2014/main" id="{F2A40A7F-B612-43B8-A38D-4E1BD65FA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199" y="1506877"/>
              <a:ext cx="812686" cy="36265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646" name="Rectangle 3">
              <a:extLst>
                <a:ext uri="{FF2B5EF4-FFF2-40B4-BE49-F238E27FC236}">
                  <a16:creationId xmlns:a16="http://schemas.microsoft.com/office/drawing/2014/main" id="{6D0B6F70-00BE-4B6B-87ED-EFBEC37D95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8199" y="1891041"/>
              <a:ext cx="812686" cy="36265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</p:grpSp>
      <p:grpSp>
        <p:nvGrpSpPr>
          <p:cNvPr id="5" name="Group 4">
            <a:extLst>
              <a:ext uri="{FF2B5EF4-FFF2-40B4-BE49-F238E27FC236}">
                <a16:creationId xmlns:a16="http://schemas.microsoft.com/office/drawing/2014/main" id="{7B9B30A1-DABF-4CE6-84B8-1664CED389A8}"/>
              </a:ext>
            </a:extLst>
          </p:cNvPr>
          <p:cNvGrpSpPr/>
          <p:nvPr/>
        </p:nvGrpSpPr>
        <p:grpSpPr>
          <a:xfrm>
            <a:off x="5561966" y="800637"/>
            <a:ext cx="1600834" cy="1269642"/>
            <a:chOff x="5409566" y="876837"/>
            <a:chExt cx="1600834" cy="1269642"/>
          </a:xfrm>
        </p:grpSpPr>
        <p:sp>
          <p:nvSpPr>
            <p:cNvPr id="228" name="Rectangle 3"/>
            <p:cNvSpPr>
              <a:spLocks noChangeArrowheads="1"/>
            </p:cNvSpPr>
            <p:nvPr/>
          </p:nvSpPr>
          <p:spPr bwMode="auto">
            <a:xfrm>
              <a:off x="5831206" y="876837"/>
              <a:ext cx="812686" cy="36265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389" name="Line 38"/>
            <p:cNvSpPr>
              <a:spLocks noChangeShapeType="1"/>
            </p:cNvSpPr>
            <p:nvPr/>
          </p:nvSpPr>
          <p:spPr bwMode="auto">
            <a:xfrm flipH="1">
              <a:off x="5745948" y="1225766"/>
              <a:ext cx="283709" cy="287307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391" name="Line 40"/>
            <p:cNvSpPr>
              <a:spLocks noChangeShapeType="1"/>
            </p:cNvSpPr>
            <p:nvPr/>
          </p:nvSpPr>
          <p:spPr bwMode="auto">
            <a:xfrm>
              <a:off x="6443184" y="1225766"/>
              <a:ext cx="226849" cy="287307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" name="Rectangle 3">
              <a:extLst>
                <a:ext uri="{FF2B5EF4-FFF2-40B4-BE49-F238E27FC236}">
                  <a16:creationId xmlns:a16="http://schemas.microsoft.com/office/drawing/2014/main" id="{B694706C-8E85-4DE7-8BE2-E409ACB4F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561966" y="1459605"/>
              <a:ext cx="475338" cy="287307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859" name="Rectangle 3">
              <a:extLst>
                <a:ext uri="{FF2B5EF4-FFF2-40B4-BE49-F238E27FC236}">
                  <a16:creationId xmlns:a16="http://schemas.microsoft.com/office/drawing/2014/main" id="{81EE2716-3398-4334-866F-196E662FCD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12605" y="1459605"/>
              <a:ext cx="475338" cy="287307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grpSp>
          <p:nvGrpSpPr>
            <p:cNvPr id="860" name="Group 859">
              <a:extLst>
                <a:ext uri="{FF2B5EF4-FFF2-40B4-BE49-F238E27FC236}">
                  <a16:creationId xmlns:a16="http://schemas.microsoft.com/office/drawing/2014/main" id="{9427F796-3157-4536-BBCE-77A921A549B9}"/>
                </a:ext>
              </a:extLst>
            </p:cNvPr>
            <p:cNvGrpSpPr/>
            <p:nvPr/>
          </p:nvGrpSpPr>
          <p:grpSpPr>
            <a:xfrm>
              <a:off x="5409566" y="1780220"/>
              <a:ext cx="762634" cy="366259"/>
              <a:chOff x="5638800" y="1253873"/>
              <a:chExt cx="1185822" cy="493039"/>
            </a:xfrm>
          </p:grpSpPr>
          <p:sp>
            <p:nvSpPr>
              <p:cNvPr id="861" name="Line 38">
                <a:extLst>
                  <a:ext uri="{FF2B5EF4-FFF2-40B4-BE49-F238E27FC236}">
                    <a16:creationId xmlns:a16="http://schemas.microsoft.com/office/drawing/2014/main" id="{A5B2DE69-1C06-4518-92D1-77C744C33C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745950" y="1253873"/>
                <a:ext cx="517487" cy="259200"/>
              </a:xfrm>
              <a:prstGeom prst="line">
                <a:avLst/>
              </a:pr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2" name="Line 40">
                <a:extLst>
                  <a:ext uri="{FF2B5EF4-FFF2-40B4-BE49-F238E27FC236}">
                    <a16:creationId xmlns:a16="http://schemas.microsoft.com/office/drawing/2014/main" id="{09BC936F-6F02-439C-8AFE-34AECCE510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63436" y="1253873"/>
                <a:ext cx="406597" cy="259200"/>
              </a:xfrm>
              <a:prstGeom prst="line">
                <a:avLst/>
              </a:pr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3" name="Rectangle 3">
                <a:extLst>
                  <a:ext uri="{FF2B5EF4-FFF2-40B4-BE49-F238E27FC236}">
                    <a16:creationId xmlns:a16="http://schemas.microsoft.com/office/drawing/2014/main" id="{0EE30395-1916-49F8-AC15-3806CCB24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8800" y="1459605"/>
                <a:ext cx="475338" cy="287307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864" name="Rectangle 3">
                <a:extLst>
                  <a:ext uri="{FF2B5EF4-FFF2-40B4-BE49-F238E27FC236}">
                    <a16:creationId xmlns:a16="http://schemas.microsoft.com/office/drawing/2014/main" id="{562B301D-545B-4850-A121-72A1BEED64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9284" y="1459605"/>
                <a:ext cx="475338" cy="287307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</p:grpSp>
        <p:grpSp>
          <p:nvGrpSpPr>
            <p:cNvPr id="870" name="Group 869">
              <a:extLst>
                <a:ext uri="{FF2B5EF4-FFF2-40B4-BE49-F238E27FC236}">
                  <a16:creationId xmlns:a16="http://schemas.microsoft.com/office/drawing/2014/main" id="{98D462B1-7C99-4266-A849-0C85668FC9D2}"/>
                </a:ext>
              </a:extLst>
            </p:cNvPr>
            <p:cNvGrpSpPr/>
            <p:nvPr/>
          </p:nvGrpSpPr>
          <p:grpSpPr>
            <a:xfrm>
              <a:off x="6247766" y="1778358"/>
              <a:ext cx="762634" cy="366259"/>
              <a:chOff x="5638800" y="1253873"/>
              <a:chExt cx="1185822" cy="493039"/>
            </a:xfrm>
          </p:grpSpPr>
          <p:sp>
            <p:nvSpPr>
              <p:cNvPr id="871" name="Line 38">
                <a:extLst>
                  <a:ext uri="{FF2B5EF4-FFF2-40B4-BE49-F238E27FC236}">
                    <a16:creationId xmlns:a16="http://schemas.microsoft.com/office/drawing/2014/main" id="{C8FC839F-E45F-43D1-AE66-C884E7C6F7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5745950" y="1253873"/>
                <a:ext cx="517487" cy="259200"/>
              </a:xfrm>
              <a:prstGeom prst="line">
                <a:avLst/>
              </a:pr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2" name="Line 40">
                <a:extLst>
                  <a:ext uri="{FF2B5EF4-FFF2-40B4-BE49-F238E27FC236}">
                    <a16:creationId xmlns:a16="http://schemas.microsoft.com/office/drawing/2014/main" id="{100FEBF2-CAAF-41B9-8553-056F8981A6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6263436" y="1253873"/>
                <a:ext cx="406597" cy="259200"/>
              </a:xfrm>
              <a:prstGeom prst="line">
                <a:avLst/>
              </a:prstGeom>
              <a:noFill/>
              <a:ln w="158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3" name="Rectangle 3">
                <a:extLst>
                  <a:ext uri="{FF2B5EF4-FFF2-40B4-BE49-F238E27FC236}">
                    <a16:creationId xmlns:a16="http://schemas.microsoft.com/office/drawing/2014/main" id="{14BD92CC-B366-475E-B0FA-CAE2281B1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5638800" y="1459605"/>
                <a:ext cx="475338" cy="287307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874" name="Rectangle 3">
                <a:extLst>
                  <a:ext uri="{FF2B5EF4-FFF2-40B4-BE49-F238E27FC236}">
                    <a16:creationId xmlns:a16="http://schemas.microsoft.com/office/drawing/2014/main" id="{F0BD9818-75BA-4704-A17B-F2AD79003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349284" y="1459605"/>
                <a:ext cx="475338" cy="287307"/>
              </a:xfrm>
              <a:prstGeom prst="rect">
                <a:avLst/>
              </a:prstGeom>
              <a:solidFill>
                <a:srgbClr val="0000FF"/>
              </a:solidFill>
              <a:ln w="952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</p:grp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55C44556-5DA6-4CAF-88D0-D3428471F018}"/>
              </a:ext>
            </a:extLst>
          </p:cNvPr>
          <p:cNvGrpSpPr/>
          <p:nvPr/>
        </p:nvGrpSpPr>
        <p:grpSpPr>
          <a:xfrm>
            <a:off x="7484536" y="762000"/>
            <a:ext cx="1278464" cy="1108351"/>
            <a:chOff x="7484536" y="838200"/>
            <a:chExt cx="1278464" cy="1108351"/>
          </a:xfrm>
        </p:grpSpPr>
        <p:grpSp>
          <p:nvGrpSpPr>
            <p:cNvPr id="813" name="Group 41">
              <a:extLst>
                <a:ext uri="{FF2B5EF4-FFF2-40B4-BE49-F238E27FC236}">
                  <a16:creationId xmlns:a16="http://schemas.microsoft.com/office/drawing/2014/main" id="{74B92086-B5A7-4DB6-BD4A-B4A975D7E12F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7657775" y="1521693"/>
              <a:ext cx="184817" cy="422551"/>
              <a:chOff x="2308" y="1513"/>
              <a:chExt cx="1162" cy="2570"/>
            </a:xfrm>
          </p:grpSpPr>
          <p:grpSp>
            <p:nvGrpSpPr>
              <p:cNvPr id="844" name="Group 42">
                <a:extLst>
                  <a:ext uri="{FF2B5EF4-FFF2-40B4-BE49-F238E27FC236}">
                    <a16:creationId xmlns:a16="http://schemas.microsoft.com/office/drawing/2014/main" id="{AFFA856C-6F8E-4542-A251-2268D8E600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852" name="Freeform 43">
                  <a:extLst>
                    <a:ext uri="{FF2B5EF4-FFF2-40B4-BE49-F238E27FC236}">
                      <a16:creationId xmlns:a16="http://schemas.microsoft.com/office/drawing/2014/main" id="{DF75CE11-DD31-4B42-B4FD-4A96C769FF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3" name="Freeform 44">
                  <a:extLst>
                    <a:ext uri="{FF2B5EF4-FFF2-40B4-BE49-F238E27FC236}">
                      <a16:creationId xmlns:a16="http://schemas.microsoft.com/office/drawing/2014/main" id="{EEB2D189-72E5-4EC8-A99D-FF7C19DC16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4" name="Freeform 45">
                  <a:extLst>
                    <a:ext uri="{FF2B5EF4-FFF2-40B4-BE49-F238E27FC236}">
                      <a16:creationId xmlns:a16="http://schemas.microsoft.com/office/drawing/2014/main" id="{B0905335-80A8-4823-91EA-7214562B9C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5" name="Freeform 46">
                  <a:extLst>
                    <a:ext uri="{FF2B5EF4-FFF2-40B4-BE49-F238E27FC236}">
                      <a16:creationId xmlns:a16="http://schemas.microsoft.com/office/drawing/2014/main" id="{A2044045-BFA2-436C-9EA6-ABE2893D53C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6" name="Freeform 47">
                  <a:extLst>
                    <a:ext uri="{FF2B5EF4-FFF2-40B4-BE49-F238E27FC236}">
                      <a16:creationId xmlns:a16="http://schemas.microsoft.com/office/drawing/2014/main" id="{28BD38A6-B8A5-48E7-AE5E-BD61437866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857" name="Freeform 48">
                  <a:extLst>
                    <a:ext uri="{FF2B5EF4-FFF2-40B4-BE49-F238E27FC236}">
                      <a16:creationId xmlns:a16="http://schemas.microsoft.com/office/drawing/2014/main" id="{43040AAA-E0FA-4398-8BBA-FE09A21AD4C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45" name="Freeform 49">
                <a:extLst>
                  <a:ext uri="{FF2B5EF4-FFF2-40B4-BE49-F238E27FC236}">
                    <a16:creationId xmlns:a16="http://schemas.microsoft.com/office/drawing/2014/main" id="{71CFD636-1563-42A1-B325-755125095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6" name="Freeform 50">
                <a:extLst>
                  <a:ext uri="{FF2B5EF4-FFF2-40B4-BE49-F238E27FC236}">
                    <a16:creationId xmlns:a16="http://schemas.microsoft.com/office/drawing/2014/main" id="{CADE3657-B5F6-4107-85E1-703E5BE51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7" name="Oval 51">
                <a:extLst>
                  <a:ext uri="{FF2B5EF4-FFF2-40B4-BE49-F238E27FC236}">
                    <a16:creationId xmlns:a16="http://schemas.microsoft.com/office/drawing/2014/main" id="{552FC8E7-7F48-47C3-B7AE-EBF4640A9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848" name="Oval 52">
                <a:extLst>
                  <a:ext uri="{FF2B5EF4-FFF2-40B4-BE49-F238E27FC236}">
                    <a16:creationId xmlns:a16="http://schemas.microsoft.com/office/drawing/2014/main" id="{AFC2C036-DE90-4FA8-8304-298572C21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849" name="Oval 53">
                <a:extLst>
                  <a:ext uri="{FF2B5EF4-FFF2-40B4-BE49-F238E27FC236}">
                    <a16:creationId xmlns:a16="http://schemas.microsoft.com/office/drawing/2014/main" id="{248918E6-7559-404D-BD5A-884C9128B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850" name="Oval 54">
                <a:extLst>
                  <a:ext uri="{FF2B5EF4-FFF2-40B4-BE49-F238E27FC236}">
                    <a16:creationId xmlns:a16="http://schemas.microsoft.com/office/drawing/2014/main" id="{6A40896F-941D-4356-8FA1-BA9DA3B120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851" name="Oval 55">
                <a:extLst>
                  <a:ext uri="{FF2B5EF4-FFF2-40B4-BE49-F238E27FC236}">
                    <a16:creationId xmlns:a16="http://schemas.microsoft.com/office/drawing/2014/main" id="{596FEB60-466E-4298-90C3-0EC75FBE6E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sp>
          <p:nvSpPr>
            <p:cNvPr id="878" name="Rectangle 3">
              <a:extLst>
                <a:ext uri="{FF2B5EF4-FFF2-40B4-BE49-F238E27FC236}">
                  <a16:creationId xmlns:a16="http://schemas.microsoft.com/office/drawing/2014/main" id="{7A93E523-D7FF-4E9A-A861-94A22C0D52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812406" y="876837"/>
              <a:ext cx="812686" cy="362650"/>
            </a:xfrm>
            <a:prstGeom prst="rect">
              <a:avLst/>
            </a:prstGeom>
            <a:solidFill>
              <a:srgbClr val="0000FF"/>
            </a:solidFill>
            <a:ln w="952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/>
            </a:p>
          </p:txBody>
        </p:sp>
        <p:sp>
          <p:nvSpPr>
            <p:cNvPr id="879" name="Line 38">
              <a:extLst>
                <a:ext uri="{FF2B5EF4-FFF2-40B4-BE49-F238E27FC236}">
                  <a16:creationId xmlns:a16="http://schemas.microsoft.com/office/drawing/2014/main" id="{6B52005F-C711-4A4A-9EA7-7778F6666BAF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>
              <a:off x="7727148" y="1225766"/>
              <a:ext cx="283709" cy="287307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 dirty="0"/>
            </a:p>
          </p:txBody>
        </p:sp>
        <p:sp>
          <p:nvSpPr>
            <p:cNvPr id="880" name="Line 40">
              <a:extLst>
                <a:ext uri="{FF2B5EF4-FFF2-40B4-BE49-F238E27FC236}">
                  <a16:creationId xmlns:a16="http://schemas.microsoft.com/office/drawing/2014/main" id="{D7D28AF9-9960-4E02-83B5-E10F13EE17C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8424384" y="1225766"/>
              <a:ext cx="226849" cy="287307"/>
            </a:xfrm>
            <a:prstGeom prst="line">
              <a:avLst/>
            </a:prstGeom>
            <a:noFill/>
            <a:ln w="1587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93" name="Group 41">
              <a:extLst>
                <a:ext uri="{FF2B5EF4-FFF2-40B4-BE49-F238E27FC236}">
                  <a16:creationId xmlns:a16="http://schemas.microsoft.com/office/drawing/2014/main" id="{D62CFE54-3E3B-4EB2-A327-D269FFECC9CC}"/>
                </a:ext>
              </a:extLst>
            </p:cNvPr>
            <p:cNvGrpSpPr>
              <a:grpSpLocks/>
            </p:cNvGrpSpPr>
            <p:nvPr/>
          </p:nvGrpSpPr>
          <p:grpSpPr bwMode="auto">
            <a:xfrm flipH="1">
              <a:off x="8578183" y="1524000"/>
              <a:ext cx="184817" cy="422551"/>
              <a:chOff x="2308" y="1513"/>
              <a:chExt cx="1162" cy="2570"/>
            </a:xfrm>
          </p:grpSpPr>
          <p:grpSp>
            <p:nvGrpSpPr>
              <p:cNvPr id="894" name="Group 42">
                <a:extLst>
                  <a:ext uri="{FF2B5EF4-FFF2-40B4-BE49-F238E27FC236}">
                    <a16:creationId xmlns:a16="http://schemas.microsoft.com/office/drawing/2014/main" id="{ED511E3F-C78D-4194-BE06-1C87EA0C47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902" name="Freeform 43">
                  <a:extLst>
                    <a:ext uri="{FF2B5EF4-FFF2-40B4-BE49-F238E27FC236}">
                      <a16:creationId xmlns:a16="http://schemas.microsoft.com/office/drawing/2014/main" id="{7FDFA865-A947-4D99-86CD-750E3E56BE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3" name="Freeform 44">
                  <a:extLst>
                    <a:ext uri="{FF2B5EF4-FFF2-40B4-BE49-F238E27FC236}">
                      <a16:creationId xmlns:a16="http://schemas.microsoft.com/office/drawing/2014/main" id="{99B5BF02-E349-44C7-946B-025E5A0A4C7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4" name="Freeform 45">
                  <a:extLst>
                    <a:ext uri="{FF2B5EF4-FFF2-40B4-BE49-F238E27FC236}">
                      <a16:creationId xmlns:a16="http://schemas.microsoft.com/office/drawing/2014/main" id="{54F5D6BF-BE0C-41EB-B16A-9E286330CB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5" name="Freeform 46">
                  <a:extLst>
                    <a:ext uri="{FF2B5EF4-FFF2-40B4-BE49-F238E27FC236}">
                      <a16:creationId xmlns:a16="http://schemas.microsoft.com/office/drawing/2014/main" id="{0D81DCF5-9A0C-4C34-8148-36AAFAFDC42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6" name="Freeform 47">
                  <a:extLst>
                    <a:ext uri="{FF2B5EF4-FFF2-40B4-BE49-F238E27FC236}">
                      <a16:creationId xmlns:a16="http://schemas.microsoft.com/office/drawing/2014/main" id="{8EA4B404-952D-4544-BCBC-27247FD9DBF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907" name="Freeform 48">
                  <a:extLst>
                    <a:ext uri="{FF2B5EF4-FFF2-40B4-BE49-F238E27FC236}">
                      <a16:creationId xmlns:a16="http://schemas.microsoft.com/office/drawing/2014/main" id="{DD67E3B1-A127-4161-8B31-D5A72A951B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895" name="Freeform 49">
                <a:extLst>
                  <a:ext uri="{FF2B5EF4-FFF2-40B4-BE49-F238E27FC236}">
                    <a16:creationId xmlns:a16="http://schemas.microsoft.com/office/drawing/2014/main" id="{212A275B-8576-44CF-B672-7ED0FC3A8C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6" name="Freeform 50">
                <a:extLst>
                  <a:ext uri="{FF2B5EF4-FFF2-40B4-BE49-F238E27FC236}">
                    <a16:creationId xmlns:a16="http://schemas.microsoft.com/office/drawing/2014/main" id="{AB2A6F3B-54E2-4920-9675-6EB63E979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97" name="Oval 51">
                <a:extLst>
                  <a:ext uri="{FF2B5EF4-FFF2-40B4-BE49-F238E27FC236}">
                    <a16:creationId xmlns:a16="http://schemas.microsoft.com/office/drawing/2014/main" id="{3C8F0815-F586-409D-8BD7-0E23ABC51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898" name="Oval 52">
                <a:extLst>
                  <a:ext uri="{FF2B5EF4-FFF2-40B4-BE49-F238E27FC236}">
                    <a16:creationId xmlns:a16="http://schemas.microsoft.com/office/drawing/2014/main" id="{F692410E-2ABC-4A0F-8249-A57A0901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899" name="Oval 53">
                <a:extLst>
                  <a:ext uri="{FF2B5EF4-FFF2-40B4-BE49-F238E27FC236}">
                    <a16:creationId xmlns:a16="http://schemas.microsoft.com/office/drawing/2014/main" id="{9571C805-72E0-4208-B11A-40DF9D65A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900" name="Oval 54">
                <a:extLst>
                  <a:ext uri="{FF2B5EF4-FFF2-40B4-BE49-F238E27FC236}">
                    <a16:creationId xmlns:a16="http://schemas.microsoft.com/office/drawing/2014/main" id="{D4774C9E-6BA8-4D28-B054-6EE0FF84B5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/>
              </a:p>
            </p:txBody>
          </p:sp>
          <p:sp>
            <p:nvSpPr>
              <p:cNvPr id="901" name="Oval 55">
                <a:extLst>
                  <a:ext uri="{FF2B5EF4-FFF2-40B4-BE49-F238E27FC236}">
                    <a16:creationId xmlns:a16="http://schemas.microsoft.com/office/drawing/2014/main" id="{5A6CCD44-4DE7-447B-A681-5149EFCA5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/>
              </a:p>
            </p:txBody>
          </p:sp>
        </p:grpSp>
        <p:grpSp>
          <p:nvGrpSpPr>
            <p:cNvPr id="908" name="Group 98">
              <a:extLst>
                <a:ext uri="{FF2B5EF4-FFF2-40B4-BE49-F238E27FC236}">
                  <a16:creationId xmlns:a16="http://schemas.microsoft.com/office/drawing/2014/main" id="{A02534A3-FB25-476E-9DB5-276FC0AF9D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4536" y="838200"/>
              <a:ext cx="283710" cy="456012"/>
              <a:chOff x="2432" y="1328"/>
              <a:chExt cx="906" cy="2075"/>
            </a:xfrm>
          </p:grpSpPr>
          <p:sp>
            <p:nvSpPr>
              <p:cNvPr id="909" name="Freeform 99">
                <a:extLst>
                  <a:ext uri="{FF2B5EF4-FFF2-40B4-BE49-F238E27FC236}">
                    <a16:creationId xmlns:a16="http://schemas.microsoft.com/office/drawing/2014/main" id="{9BB6D343-B66F-4811-A70E-355930E437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4" y="1328"/>
                <a:ext cx="450" cy="433"/>
              </a:xfrm>
              <a:custGeom>
                <a:avLst/>
                <a:gdLst>
                  <a:gd name="T0" fmla="*/ 3320 w 410"/>
                  <a:gd name="T1" fmla="*/ 663 h 406"/>
                  <a:gd name="T2" fmla="*/ 2681 w 410"/>
                  <a:gd name="T3" fmla="*/ 236 h 406"/>
                  <a:gd name="T4" fmla="*/ 2047 w 410"/>
                  <a:gd name="T5" fmla="*/ 0 h 406"/>
                  <a:gd name="T6" fmla="*/ 1309 w 410"/>
                  <a:gd name="T7" fmla="*/ 0 h 406"/>
                  <a:gd name="T8" fmla="*/ 494 w 410"/>
                  <a:gd name="T9" fmla="*/ 150 h 406"/>
                  <a:gd name="T10" fmla="*/ 114 w 410"/>
                  <a:gd name="T11" fmla="*/ 403 h 406"/>
                  <a:gd name="T12" fmla="*/ 0 w 410"/>
                  <a:gd name="T13" fmla="*/ 753 h 406"/>
                  <a:gd name="T14" fmla="*/ 114 w 410"/>
                  <a:gd name="T15" fmla="*/ 1209 h 406"/>
                  <a:gd name="T16" fmla="*/ 607 w 410"/>
                  <a:gd name="T17" fmla="*/ 1735 h 406"/>
                  <a:gd name="T18" fmla="*/ 1503 w 410"/>
                  <a:gd name="T19" fmla="*/ 2073 h 406"/>
                  <a:gd name="T20" fmla="*/ 2182 w 410"/>
                  <a:gd name="T21" fmla="*/ 2248 h 406"/>
                  <a:gd name="T22" fmla="*/ 2873 w 410"/>
                  <a:gd name="T23" fmla="*/ 2309 h 406"/>
                  <a:gd name="T24" fmla="*/ 3434 w 410"/>
                  <a:gd name="T25" fmla="*/ 2225 h 406"/>
                  <a:gd name="T26" fmla="*/ 3739 w 410"/>
                  <a:gd name="T27" fmla="*/ 2073 h 406"/>
                  <a:gd name="T28" fmla="*/ 3928 w 410"/>
                  <a:gd name="T29" fmla="*/ 1735 h 406"/>
                  <a:gd name="T30" fmla="*/ 3891 w 410"/>
                  <a:gd name="T31" fmla="*/ 1320 h 406"/>
                  <a:gd name="T32" fmla="*/ 3675 w 410"/>
                  <a:gd name="T33" fmla="*/ 984 h 406"/>
                  <a:gd name="T34" fmla="*/ 4939 w 410"/>
                  <a:gd name="T35" fmla="*/ 663 h 406"/>
                  <a:gd name="T36" fmla="*/ 5054 w 410"/>
                  <a:gd name="T37" fmla="*/ 523 h 406"/>
                  <a:gd name="T38" fmla="*/ 4939 w 410"/>
                  <a:gd name="T39" fmla="*/ 459 h 406"/>
                  <a:gd name="T40" fmla="*/ 3554 w 410"/>
                  <a:gd name="T41" fmla="*/ 835 h 406"/>
                  <a:gd name="T42" fmla="*/ 3320 w 410"/>
                  <a:gd name="T43" fmla="*/ 663 h 40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w 410"/>
                  <a:gd name="T67" fmla="*/ 0 h 406"/>
                  <a:gd name="T68" fmla="*/ 410 w 410"/>
                  <a:gd name="T69" fmla="*/ 406 h 40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T66" t="T67" r="T68" b="T69"/>
                <a:pathLst>
                  <a:path w="410" h="406">
                    <a:moveTo>
                      <a:pt x="268" y="117"/>
                    </a:moveTo>
                    <a:lnTo>
                      <a:pt x="217" y="41"/>
                    </a:lnTo>
                    <a:lnTo>
                      <a:pt x="166" y="0"/>
                    </a:lnTo>
                    <a:lnTo>
                      <a:pt x="106" y="0"/>
                    </a:lnTo>
                    <a:lnTo>
                      <a:pt x="40" y="26"/>
                    </a:lnTo>
                    <a:lnTo>
                      <a:pt x="10" y="71"/>
                    </a:lnTo>
                    <a:lnTo>
                      <a:pt x="0" y="132"/>
                    </a:lnTo>
                    <a:lnTo>
                      <a:pt x="10" y="213"/>
                    </a:lnTo>
                    <a:lnTo>
                      <a:pt x="50" y="304"/>
                    </a:lnTo>
                    <a:lnTo>
                      <a:pt x="121" y="365"/>
                    </a:lnTo>
                    <a:lnTo>
                      <a:pt x="176" y="395"/>
                    </a:lnTo>
                    <a:lnTo>
                      <a:pt x="232" y="406"/>
                    </a:lnTo>
                    <a:lnTo>
                      <a:pt x="278" y="390"/>
                    </a:lnTo>
                    <a:lnTo>
                      <a:pt x="303" y="365"/>
                    </a:lnTo>
                    <a:lnTo>
                      <a:pt x="319" y="304"/>
                    </a:lnTo>
                    <a:lnTo>
                      <a:pt x="314" y="233"/>
                    </a:lnTo>
                    <a:lnTo>
                      <a:pt x="298" y="173"/>
                    </a:lnTo>
                    <a:lnTo>
                      <a:pt x="399" y="117"/>
                    </a:lnTo>
                    <a:lnTo>
                      <a:pt x="410" y="92"/>
                    </a:lnTo>
                    <a:lnTo>
                      <a:pt x="399" y="81"/>
                    </a:lnTo>
                    <a:lnTo>
                      <a:pt x="288" y="147"/>
                    </a:lnTo>
                    <a:lnTo>
                      <a:pt x="268" y="117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0" name="Freeform 100">
                <a:extLst>
                  <a:ext uri="{FF2B5EF4-FFF2-40B4-BE49-F238E27FC236}">
                    <a16:creationId xmlns:a16="http://schemas.microsoft.com/office/drawing/2014/main" id="{B25313E2-79DF-44E5-A4F5-DD5F7F2FB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2" y="1810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1" name="Freeform 101">
                <a:extLst>
                  <a:ext uri="{FF2B5EF4-FFF2-40B4-BE49-F238E27FC236}">
                    <a16:creationId xmlns:a16="http://schemas.microsoft.com/office/drawing/2014/main" id="{95AAC877-10BF-4082-97BA-2918128BA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7" y="1811"/>
                <a:ext cx="339" cy="717"/>
              </a:xfrm>
              <a:custGeom>
                <a:avLst/>
                <a:gdLst>
                  <a:gd name="T0" fmla="*/ 3276 w 309"/>
                  <a:gd name="T1" fmla="*/ 1178 h 673"/>
                  <a:gd name="T2" fmla="*/ 2893 w 309"/>
                  <a:gd name="T3" fmla="*/ 479 h 673"/>
                  <a:gd name="T4" fmla="*/ 2481 w 309"/>
                  <a:gd name="T5" fmla="*/ 142 h 673"/>
                  <a:gd name="T6" fmla="*/ 1537 w 309"/>
                  <a:gd name="T7" fmla="*/ 0 h 673"/>
                  <a:gd name="T8" fmla="*/ 603 w 309"/>
                  <a:gd name="T9" fmla="*/ 58 h 673"/>
                  <a:gd name="T10" fmla="*/ 181 w 309"/>
                  <a:gd name="T11" fmla="*/ 422 h 673"/>
                  <a:gd name="T12" fmla="*/ 239 w 309"/>
                  <a:gd name="T13" fmla="*/ 865 h 673"/>
                  <a:gd name="T14" fmla="*/ 491 w 309"/>
                  <a:gd name="T15" fmla="*/ 1593 h 673"/>
                  <a:gd name="T16" fmla="*/ 491 w 309"/>
                  <a:gd name="T17" fmla="*/ 2233 h 673"/>
                  <a:gd name="T18" fmla="*/ 181 w 309"/>
                  <a:gd name="T19" fmla="*/ 2787 h 673"/>
                  <a:gd name="T20" fmla="*/ 0 w 309"/>
                  <a:gd name="T21" fmla="*/ 3103 h 673"/>
                  <a:gd name="T22" fmla="*/ 114 w 309"/>
                  <a:gd name="T23" fmla="*/ 3382 h 673"/>
                  <a:gd name="T24" fmla="*/ 543 w 309"/>
                  <a:gd name="T25" fmla="*/ 3526 h 673"/>
                  <a:gd name="T26" fmla="*/ 1129 w 309"/>
                  <a:gd name="T27" fmla="*/ 3653 h 673"/>
                  <a:gd name="T28" fmla="*/ 1651 w 309"/>
                  <a:gd name="T29" fmla="*/ 3720 h 673"/>
                  <a:gd name="T30" fmla="*/ 2370 w 309"/>
                  <a:gd name="T31" fmla="*/ 3720 h 673"/>
                  <a:gd name="T32" fmla="*/ 3159 w 309"/>
                  <a:gd name="T33" fmla="*/ 3429 h 673"/>
                  <a:gd name="T34" fmla="*/ 3768 w 309"/>
                  <a:gd name="T35" fmla="*/ 2843 h 673"/>
                  <a:gd name="T36" fmla="*/ 3719 w 309"/>
                  <a:gd name="T37" fmla="*/ 2312 h 673"/>
                  <a:gd name="T38" fmla="*/ 3345 w 309"/>
                  <a:gd name="T39" fmla="*/ 1699 h 673"/>
                  <a:gd name="T40" fmla="*/ 3276 w 309"/>
                  <a:gd name="T41" fmla="*/ 1178 h 673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w 309"/>
                  <a:gd name="T64" fmla="*/ 0 h 673"/>
                  <a:gd name="T65" fmla="*/ 309 w 309"/>
                  <a:gd name="T66" fmla="*/ 673 h 673"/>
                </a:gdLst>
                <a:ahLst/>
                <a:cxnLst>
                  <a:cxn ang="T42">
                    <a:pos x="T0" y="T1"/>
                  </a:cxn>
                  <a:cxn ang="T43">
                    <a:pos x="T2" y="T3"/>
                  </a:cxn>
                  <a:cxn ang="T44">
                    <a:pos x="T4" y="T5"/>
                  </a:cxn>
                  <a:cxn ang="T45">
                    <a:pos x="T6" y="T7"/>
                  </a:cxn>
                  <a:cxn ang="T46">
                    <a:pos x="T8" y="T9"/>
                  </a:cxn>
                  <a:cxn ang="T47">
                    <a:pos x="T10" y="T11"/>
                  </a:cxn>
                  <a:cxn ang="T48">
                    <a:pos x="T12" y="T13"/>
                  </a:cxn>
                  <a:cxn ang="T49">
                    <a:pos x="T14" y="T15"/>
                  </a:cxn>
                  <a:cxn ang="T50">
                    <a:pos x="T16" y="T17"/>
                  </a:cxn>
                  <a:cxn ang="T51">
                    <a:pos x="T18" y="T19"/>
                  </a:cxn>
                  <a:cxn ang="T52">
                    <a:pos x="T20" y="T21"/>
                  </a:cxn>
                  <a:cxn ang="T53">
                    <a:pos x="T22" y="T23"/>
                  </a:cxn>
                  <a:cxn ang="T54">
                    <a:pos x="T24" y="T25"/>
                  </a:cxn>
                  <a:cxn ang="T55">
                    <a:pos x="T26" y="T27"/>
                  </a:cxn>
                  <a:cxn ang="T56">
                    <a:pos x="T28" y="T29"/>
                  </a:cxn>
                  <a:cxn ang="T57">
                    <a:pos x="T30" y="T31"/>
                  </a:cxn>
                  <a:cxn ang="T58">
                    <a:pos x="T32" y="T33"/>
                  </a:cxn>
                  <a:cxn ang="T59">
                    <a:pos x="T34" y="T35"/>
                  </a:cxn>
                  <a:cxn ang="T60">
                    <a:pos x="T36" y="T37"/>
                  </a:cxn>
                  <a:cxn ang="T61">
                    <a:pos x="T38" y="T39"/>
                  </a:cxn>
                  <a:cxn ang="T62">
                    <a:pos x="T40" y="T41"/>
                  </a:cxn>
                </a:cxnLst>
                <a:rect l="T63" t="T64" r="T65" b="T66"/>
                <a:pathLst>
                  <a:path w="309" h="673">
                    <a:moveTo>
                      <a:pt x="269" y="212"/>
                    </a:moveTo>
                    <a:lnTo>
                      <a:pt x="238" y="86"/>
                    </a:lnTo>
                    <a:lnTo>
                      <a:pt x="203" y="25"/>
                    </a:lnTo>
                    <a:lnTo>
                      <a:pt x="126" y="0"/>
                    </a:lnTo>
                    <a:lnTo>
                      <a:pt x="50" y="10"/>
                    </a:lnTo>
                    <a:lnTo>
                      <a:pt x="15" y="76"/>
                    </a:lnTo>
                    <a:lnTo>
                      <a:pt x="20" y="157"/>
                    </a:lnTo>
                    <a:lnTo>
                      <a:pt x="40" y="288"/>
                    </a:lnTo>
                    <a:lnTo>
                      <a:pt x="40" y="404"/>
                    </a:lnTo>
                    <a:lnTo>
                      <a:pt x="15" y="505"/>
                    </a:lnTo>
                    <a:lnTo>
                      <a:pt x="0" y="561"/>
                    </a:lnTo>
                    <a:lnTo>
                      <a:pt x="10" y="612"/>
                    </a:lnTo>
                    <a:lnTo>
                      <a:pt x="45" y="638"/>
                    </a:lnTo>
                    <a:lnTo>
                      <a:pt x="91" y="663"/>
                    </a:lnTo>
                    <a:lnTo>
                      <a:pt x="136" y="673"/>
                    </a:lnTo>
                    <a:lnTo>
                      <a:pt x="193" y="673"/>
                    </a:lnTo>
                    <a:lnTo>
                      <a:pt x="259" y="622"/>
                    </a:lnTo>
                    <a:lnTo>
                      <a:pt x="309" y="515"/>
                    </a:lnTo>
                    <a:lnTo>
                      <a:pt x="304" y="419"/>
                    </a:lnTo>
                    <a:lnTo>
                      <a:pt x="274" y="308"/>
                    </a:lnTo>
                    <a:lnTo>
                      <a:pt x="269" y="21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2" name="Freeform 102">
                <a:extLst>
                  <a:ext uri="{FF2B5EF4-FFF2-40B4-BE49-F238E27FC236}">
                    <a16:creationId xmlns:a16="http://schemas.microsoft.com/office/drawing/2014/main" id="{65F5EB29-DB19-41C2-B90B-9AB50AECA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5" y="2365"/>
                <a:ext cx="259" cy="1038"/>
              </a:xfrm>
              <a:custGeom>
                <a:avLst/>
                <a:gdLst>
                  <a:gd name="T0" fmla="*/ 3089 w 235"/>
                  <a:gd name="T1" fmla="*/ 80 h 973"/>
                  <a:gd name="T2" fmla="*/ 2257 w 235"/>
                  <a:gd name="T3" fmla="*/ 0 h 973"/>
                  <a:gd name="T4" fmla="*/ 1753 w 235"/>
                  <a:gd name="T5" fmla="*/ 80 h 973"/>
                  <a:gd name="T6" fmla="*/ 1550 w 235"/>
                  <a:gd name="T7" fmla="*/ 373 h 973"/>
                  <a:gd name="T8" fmla="*/ 1753 w 235"/>
                  <a:gd name="T9" fmla="*/ 1978 h 973"/>
                  <a:gd name="T10" fmla="*/ 1753 w 235"/>
                  <a:gd name="T11" fmla="*/ 2345 h 973"/>
                  <a:gd name="T12" fmla="*/ 1485 w 235"/>
                  <a:gd name="T13" fmla="*/ 3049 h 973"/>
                  <a:gd name="T14" fmla="*/ 1406 w 235"/>
                  <a:gd name="T15" fmla="*/ 3861 h 973"/>
                  <a:gd name="T16" fmla="*/ 1550 w 235"/>
                  <a:gd name="T17" fmla="*/ 4264 h 973"/>
                  <a:gd name="T18" fmla="*/ 1406 w 235"/>
                  <a:gd name="T19" fmla="*/ 4500 h 973"/>
                  <a:gd name="T20" fmla="*/ 423 w 235"/>
                  <a:gd name="T21" fmla="*/ 4850 h 973"/>
                  <a:gd name="T22" fmla="*/ 0 w 235"/>
                  <a:gd name="T23" fmla="*/ 5290 h 973"/>
                  <a:gd name="T24" fmla="*/ 90 w 235"/>
                  <a:gd name="T25" fmla="*/ 5423 h 973"/>
                  <a:gd name="T26" fmla="*/ 835 w 235"/>
                  <a:gd name="T27" fmla="*/ 5576 h 973"/>
                  <a:gd name="T28" fmla="*/ 1051 w 235"/>
                  <a:gd name="T29" fmla="*/ 5519 h 973"/>
                  <a:gd name="T30" fmla="*/ 1118 w 235"/>
                  <a:gd name="T31" fmla="*/ 5253 h 973"/>
                  <a:gd name="T32" fmla="*/ 1347 w 235"/>
                  <a:gd name="T33" fmla="*/ 4888 h 973"/>
                  <a:gd name="T34" fmla="*/ 1686 w 235"/>
                  <a:gd name="T35" fmla="*/ 4709 h 973"/>
                  <a:gd name="T36" fmla="*/ 2106 w 235"/>
                  <a:gd name="T37" fmla="*/ 4593 h 973"/>
                  <a:gd name="T38" fmla="*/ 2464 w 235"/>
                  <a:gd name="T39" fmla="*/ 4442 h 973"/>
                  <a:gd name="T40" fmla="*/ 2543 w 235"/>
                  <a:gd name="T41" fmla="*/ 4324 h 973"/>
                  <a:gd name="T42" fmla="*/ 2321 w 235"/>
                  <a:gd name="T43" fmla="*/ 4185 h 973"/>
                  <a:gd name="T44" fmla="*/ 2106 w 235"/>
                  <a:gd name="T45" fmla="*/ 4094 h 973"/>
                  <a:gd name="T46" fmla="*/ 1978 w 235"/>
                  <a:gd name="T47" fmla="*/ 3746 h 973"/>
                  <a:gd name="T48" fmla="*/ 2106 w 235"/>
                  <a:gd name="T49" fmla="*/ 3009 h 973"/>
                  <a:gd name="T50" fmla="*/ 2597 w 235"/>
                  <a:gd name="T51" fmla="*/ 2176 h 973"/>
                  <a:gd name="T52" fmla="*/ 3089 w 235"/>
                  <a:gd name="T53" fmla="*/ 1515 h 973"/>
                  <a:gd name="T54" fmla="*/ 3235 w 235"/>
                  <a:gd name="T55" fmla="*/ 704 h 973"/>
                  <a:gd name="T56" fmla="*/ 3089 w 235"/>
                  <a:gd name="T57" fmla="*/ 80 h 973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w 235"/>
                  <a:gd name="T88" fmla="*/ 0 h 973"/>
                  <a:gd name="T89" fmla="*/ 235 w 235"/>
                  <a:gd name="T90" fmla="*/ 973 h 973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T87" t="T88" r="T89" b="T90"/>
                <a:pathLst>
                  <a:path w="235" h="973">
                    <a:moveTo>
                      <a:pt x="223" y="15"/>
                    </a:moveTo>
                    <a:lnTo>
                      <a:pt x="163" y="0"/>
                    </a:lnTo>
                    <a:lnTo>
                      <a:pt x="127" y="15"/>
                    </a:lnTo>
                    <a:lnTo>
                      <a:pt x="112" y="66"/>
                    </a:lnTo>
                    <a:lnTo>
                      <a:pt x="127" y="344"/>
                    </a:lnTo>
                    <a:lnTo>
                      <a:pt x="127" y="410"/>
                    </a:lnTo>
                    <a:lnTo>
                      <a:pt x="107" y="532"/>
                    </a:lnTo>
                    <a:lnTo>
                      <a:pt x="102" y="674"/>
                    </a:lnTo>
                    <a:lnTo>
                      <a:pt x="112" y="745"/>
                    </a:lnTo>
                    <a:lnTo>
                      <a:pt x="102" y="785"/>
                    </a:lnTo>
                    <a:lnTo>
                      <a:pt x="31" y="846"/>
                    </a:lnTo>
                    <a:lnTo>
                      <a:pt x="0" y="922"/>
                    </a:lnTo>
                    <a:lnTo>
                      <a:pt x="6" y="947"/>
                    </a:lnTo>
                    <a:lnTo>
                      <a:pt x="61" y="973"/>
                    </a:lnTo>
                    <a:lnTo>
                      <a:pt x="76" y="962"/>
                    </a:lnTo>
                    <a:lnTo>
                      <a:pt x="82" y="917"/>
                    </a:lnTo>
                    <a:lnTo>
                      <a:pt x="97" y="851"/>
                    </a:lnTo>
                    <a:lnTo>
                      <a:pt x="122" y="821"/>
                    </a:lnTo>
                    <a:lnTo>
                      <a:pt x="152" y="801"/>
                    </a:lnTo>
                    <a:lnTo>
                      <a:pt x="178" y="775"/>
                    </a:lnTo>
                    <a:lnTo>
                      <a:pt x="183" y="755"/>
                    </a:lnTo>
                    <a:lnTo>
                      <a:pt x="168" y="730"/>
                    </a:lnTo>
                    <a:lnTo>
                      <a:pt x="152" y="715"/>
                    </a:lnTo>
                    <a:lnTo>
                      <a:pt x="142" y="653"/>
                    </a:lnTo>
                    <a:lnTo>
                      <a:pt x="152" y="526"/>
                    </a:lnTo>
                    <a:lnTo>
                      <a:pt x="188" y="380"/>
                    </a:lnTo>
                    <a:lnTo>
                      <a:pt x="223" y="263"/>
                    </a:lnTo>
                    <a:lnTo>
                      <a:pt x="235" y="122"/>
                    </a:lnTo>
                    <a:lnTo>
                      <a:pt x="223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3" name="Freeform 103">
                <a:extLst>
                  <a:ext uri="{FF2B5EF4-FFF2-40B4-BE49-F238E27FC236}">
                    <a16:creationId xmlns:a16="http://schemas.microsoft.com/office/drawing/2014/main" id="{53D45EA0-0AD8-4578-81C8-F973F7DB52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2365"/>
                <a:ext cx="422" cy="876"/>
              </a:xfrm>
              <a:custGeom>
                <a:avLst/>
                <a:gdLst>
                  <a:gd name="T0" fmla="*/ 1612 w 384"/>
                  <a:gd name="T1" fmla="*/ 704 h 821"/>
                  <a:gd name="T2" fmla="*/ 1475 w 384"/>
                  <a:gd name="T3" fmla="*/ 230 h 821"/>
                  <a:gd name="T4" fmla="*/ 904 w 384"/>
                  <a:gd name="T5" fmla="*/ 0 h 821"/>
                  <a:gd name="T6" fmla="*/ 5 w 384"/>
                  <a:gd name="T7" fmla="*/ 5 h 821"/>
                  <a:gd name="T8" fmla="*/ 0 w 384"/>
                  <a:gd name="T9" fmla="*/ 230 h 821"/>
                  <a:gd name="T10" fmla="*/ 5 w 384"/>
                  <a:gd name="T11" fmla="*/ 675 h 821"/>
                  <a:gd name="T12" fmla="*/ 503 w 384"/>
                  <a:gd name="T13" fmla="*/ 1343 h 821"/>
                  <a:gd name="T14" fmla="*/ 862 w 384"/>
                  <a:gd name="T15" fmla="*/ 1842 h 821"/>
                  <a:gd name="T16" fmla="*/ 1215 w 384"/>
                  <a:gd name="T17" fmla="*/ 2503 h 821"/>
                  <a:gd name="T18" fmla="*/ 1342 w 384"/>
                  <a:gd name="T19" fmla="*/ 3084 h 821"/>
                  <a:gd name="T20" fmla="*/ 1342 w 384"/>
                  <a:gd name="T21" fmla="*/ 3548 h 821"/>
                  <a:gd name="T22" fmla="*/ 1162 w 384"/>
                  <a:gd name="T23" fmla="*/ 3911 h 821"/>
                  <a:gd name="T24" fmla="*/ 971 w 384"/>
                  <a:gd name="T25" fmla="*/ 4029 h 821"/>
                  <a:gd name="T26" fmla="*/ 971 w 384"/>
                  <a:gd name="T27" fmla="*/ 4137 h 821"/>
                  <a:gd name="T28" fmla="*/ 1215 w 384"/>
                  <a:gd name="T29" fmla="*/ 4315 h 821"/>
                  <a:gd name="T30" fmla="*/ 1677 w 384"/>
                  <a:gd name="T31" fmla="*/ 4371 h 821"/>
                  <a:gd name="T32" fmla="*/ 2388 w 384"/>
                  <a:gd name="T33" fmla="*/ 4371 h 821"/>
                  <a:gd name="T34" fmla="*/ 3686 w 384"/>
                  <a:gd name="T35" fmla="*/ 4520 h 821"/>
                  <a:gd name="T36" fmla="*/ 4066 w 384"/>
                  <a:gd name="T37" fmla="*/ 4731 h 821"/>
                  <a:gd name="T38" fmla="*/ 4669 w 384"/>
                  <a:gd name="T39" fmla="*/ 4604 h 821"/>
                  <a:gd name="T40" fmla="*/ 4910 w 384"/>
                  <a:gd name="T41" fmla="*/ 4315 h 821"/>
                  <a:gd name="T42" fmla="*/ 4669 w 384"/>
                  <a:gd name="T43" fmla="*/ 4205 h 821"/>
                  <a:gd name="T44" fmla="*/ 3549 w 384"/>
                  <a:gd name="T45" fmla="*/ 4137 h 821"/>
                  <a:gd name="T46" fmla="*/ 2320 w 384"/>
                  <a:gd name="T47" fmla="*/ 4137 h 821"/>
                  <a:gd name="T48" fmla="*/ 1799 w 384"/>
                  <a:gd name="T49" fmla="*/ 4111 h 821"/>
                  <a:gd name="T50" fmla="*/ 1677 w 384"/>
                  <a:gd name="T51" fmla="*/ 3941 h 821"/>
                  <a:gd name="T52" fmla="*/ 1799 w 384"/>
                  <a:gd name="T53" fmla="*/ 3611 h 821"/>
                  <a:gd name="T54" fmla="*/ 1880 w 384"/>
                  <a:gd name="T55" fmla="*/ 3061 h 821"/>
                  <a:gd name="T56" fmla="*/ 1745 w 384"/>
                  <a:gd name="T57" fmla="*/ 2442 h 821"/>
                  <a:gd name="T58" fmla="*/ 1542 w 384"/>
                  <a:gd name="T59" fmla="*/ 1631 h 821"/>
                  <a:gd name="T60" fmla="*/ 1612 w 384"/>
                  <a:gd name="T61" fmla="*/ 933 h 821"/>
                  <a:gd name="T62" fmla="*/ 1612 w 384"/>
                  <a:gd name="T63" fmla="*/ 704 h 821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w 384"/>
                  <a:gd name="T97" fmla="*/ 0 h 821"/>
                  <a:gd name="T98" fmla="*/ 384 w 384"/>
                  <a:gd name="T99" fmla="*/ 821 h 821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T96" t="T97" r="T98" b="T99"/>
                <a:pathLst>
                  <a:path w="384" h="821">
                    <a:moveTo>
                      <a:pt x="126" y="122"/>
                    </a:moveTo>
                    <a:lnTo>
                      <a:pt x="116" y="40"/>
                    </a:lnTo>
                    <a:lnTo>
                      <a:pt x="71" y="0"/>
                    </a:lnTo>
                    <a:lnTo>
                      <a:pt x="5" y="5"/>
                    </a:lnTo>
                    <a:lnTo>
                      <a:pt x="0" y="40"/>
                    </a:lnTo>
                    <a:lnTo>
                      <a:pt x="5" y="117"/>
                    </a:lnTo>
                    <a:lnTo>
                      <a:pt x="40" y="233"/>
                    </a:lnTo>
                    <a:lnTo>
                      <a:pt x="66" y="319"/>
                    </a:lnTo>
                    <a:lnTo>
                      <a:pt x="96" y="435"/>
                    </a:lnTo>
                    <a:lnTo>
                      <a:pt x="106" y="536"/>
                    </a:lnTo>
                    <a:lnTo>
                      <a:pt x="106" y="617"/>
                    </a:lnTo>
                    <a:lnTo>
                      <a:pt x="91" y="679"/>
                    </a:lnTo>
                    <a:lnTo>
                      <a:pt x="76" y="699"/>
                    </a:lnTo>
                    <a:lnTo>
                      <a:pt x="76" y="719"/>
                    </a:lnTo>
                    <a:lnTo>
                      <a:pt x="96" y="750"/>
                    </a:lnTo>
                    <a:lnTo>
                      <a:pt x="131" y="760"/>
                    </a:lnTo>
                    <a:lnTo>
                      <a:pt x="187" y="760"/>
                    </a:lnTo>
                    <a:lnTo>
                      <a:pt x="288" y="785"/>
                    </a:lnTo>
                    <a:lnTo>
                      <a:pt x="318" y="821"/>
                    </a:lnTo>
                    <a:lnTo>
                      <a:pt x="364" y="800"/>
                    </a:lnTo>
                    <a:lnTo>
                      <a:pt x="384" y="750"/>
                    </a:lnTo>
                    <a:lnTo>
                      <a:pt x="364" y="730"/>
                    </a:lnTo>
                    <a:lnTo>
                      <a:pt x="278" y="719"/>
                    </a:lnTo>
                    <a:lnTo>
                      <a:pt x="182" y="719"/>
                    </a:lnTo>
                    <a:lnTo>
                      <a:pt x="141" y="714"/>
                    </a:lnTo>
                    <a:lnTo>
                      <a:pt x="131" y="684"/>
                    </a:lnTo>
                    <a:lnTo>
                      <a:pt x="141" y="627"/>
                    </a:lnTo>
                    <a:lnTo>
                      <a:pt x="147" y="531"/>
                    </a:lnTo>
                    <a:lnTo>
                      <a:pt x="136" y="425"/>
                    </a:lnTo>
                    <a:lnTo>
                      <a:pt x="121" y="284"/>
                    </a:lnTo>
                    <a:lnTo>
                      <a:pt x="126" y="162"/>
                    </a:lnTo>
                    <a:lnTo>
                      <a:pt x="126" y="122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14" name="Freeform 104">
                <a:extLst>
                  <a:ext uri="{FF2B5EF4-FFF2-40B4-BE49-F238E27FC236}">
                    <a16:creationId xmlns:a16="http://schemas.microsoft.com/office/drawing/2014/main" id="{22CFC3E6-AA1D-4A4D-B1D7-96EFEF4CA494}"/>
                  </a:ext>
                </a:extLst>
              </p:cNvPr>
              <p:cNvSpPr>
                <a:spLocks/>
              </p:cNvSpPr>
              <p:nvPr/>
            </p:nvSpPr>
            <p:spPr bwMode="auto">
              <a:xfrm rot="10800000" flipV="1">
                <a:off x="2976" y="1824"/>
                <a:ext cx="362" cy="582"/>
              </a:xfrm>
              <a:custGeom>
                <a:avLst/>
                <a:gdLst>
                  <a:gd name="T0" fmla="*/ 4338 w 329"/>
                  <a:gd name="T1" fmla="*/ 80 h 546"/>
                  <a:gd name="T2" fmla="*/ 3860 w 329"/>
                  <a:gd name="T3" fmla="*/ 0 h 546"/>
                  <a:gd name="T4" fmla="*/ 2877 w 329"/>
                  <a:gd name="T5" fmla="*/ 5 h 546"/>
                  <a:gd name="T6" fmla="*/ 1978 w 329"/>
                  <a:gd name="T7" fmla="*/ 312 h 546"/>
                  <a:gd name="T8" fmla="*/ 726 w 329"/>
                  <a:gd name="T9" fmla="*/ 915 h 546"/>
                  <a:gd name="T10" fmla="*/ 81 w 329"/>
                  <a:gd name="T11" fmla="*/ 1385 h 546"/>
                  <a:gd name="T12" fmla="*/ 0 w 329"/>
                  <a:gd name="T13" fmla="*/ 1564 h 546"/>
                  <a:gd name="T14" fmla="*/ 338 w 329"/>
                  <a:gd name="T15" fmla="*/ 1866 h 546"/>
                  <a:gd name="T16" fmla="*/ 1063 w 329"/>
                  <a:gd name="T17" fmla="*/ 2019 h 546"/>
                  <a:gd name="T18" fmla="*/ 1978 w 329"/>
                  <a:gd name="T19" fmla="*/ 2183 h 546"/>
                  <a:gd name="T20" fmla="*/ 2743 w 329"/>
                  <a:gd name="T21" fmla="*/ 2260 h 546"/>
                  <a:gd name="T22" fmla="*/ 3063 w 329"/>
                  <a:gd name="T23" fmla="*/ 2408 h 546"/>
                  <a:gd name="T24" fmla="*/ 2877 w 329"/>
                  <a:gd name="T25" fmla="*/ 2608 h 546"/>
                  <a:gd name="T26" fmla="*/ 2351 w 329"/>
                  <a:gd name="T27" fmla="*/ 2835 h 546"/>
                  <a:gd name="T28" fmla="*/ 1666 w 329"/>
                  <a:gd name="T29" fmla="*/ 2865 h 546"/>
                  <a:gd name="T30" fmla="*/ 1204 w 329"/>
                  <a:gd name="T31" fmla="*/ 2778 h 546"/>
                  <a:gd name="T32" fmla="*/ 920 w 329"/>
                  <a:gd name="T33" fmla="*/ 2865 h 546"/>
                  <a:gd name="T34" fmla="*/ 994 w 329"/>
                  <a:gd name="T35" fmla="*/ 2969 h 546"/>
                  <a:gd name="T36" fmla="*/ 1545 w 329"/>
                  <a:gd name="T37" fmla="*/ 3063 h 546"/>
                  <a:gd name="T38" fmla="*/ 2351 w 329"/>
                  <a:gd name="T39" fmla="*/ 3063 h 546"/>
                  <a:gd name="T40" fmla="*/ 3063 w 329"/>
                  <a:gd name="T41" fmla="*/ 2969 h 546"/>
                  <a:gd name="T42" fmla="*/ 3484 w 329"/>
                  <a:gd name="T43" fmla="*/ 2865 h 546"/>
                  <a:gd name="T44" fmla="*/ 3731 w 329"/>
                  <a:gd name="T45" fmla="*/ 2660 h 546"/>
                  <a:gd name="T46" fmla="*/ 3860 w 329"/>
                  <a:gd name="T47" fmla="*/ 2445 h 546"/>
                  <a:gd name="T48" fmla="*/ 3557 w 329"/>
                  <a:gd name="T49" fmla="*/ 2238 h 546"/>
                  <a:gd name="T50" fmla="*/ 2743 w 329"/>
                  <a:gd name="T51" fmla="*/ 2100 h 546"/>
                  <a:gd name="T52" fmla="*/ 1797 w 329"/>
                  <a:gd name="T53" fmla="*/ 1982 h 546"/>
                  <a:gd name="T54" fmla="*/ 994 w 329"/>
                  <a:gd name="T55" fmla="*/ 1782 h 546"/>
                  <a:gd name="T56" fmla="*/ 798 w 329"/>
                  <a:gd name="T57" fmla="*/ 1620 h 546"/>
                  <a:gd name="T58" fmla="*/ 920 w 329"/>
                  <a:gd name="T59" fmla="*/ 1299 h 546"/>
                  <a:gd name="T60" fmla="*/ 1545 w 329"/>
                  <a:gd name="T61" fmla="*/ 915 h 546"/>
                  <a:gd name="T62" fmla="*/ 2271 w 329"/>
                  <a:gd name="T63" fmla="*/ 682 h 546"/>
                  <a:gd name="T64" fmla="*/ 3392 w 329"/>
                  <a:gd name="T65" fmla="*/ 513 h 546"/>
                  <a:gd name="T66" fmla="*/ 4338 w 329"/>
                  <a:gd name="T67" fmla="*/ 424 h 546"/>
                  <a:gd name="T68" fmla="*/ 4338 w 329"/>
                  <a:gd name="T69" fmla="*/ 195 h 546"/>
                  <a:gd name="T70" fmla="*/ 4338 w 329"/>
                  <a:gd name="T71" fmla="*/ 80 h 54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w 329"/>
                  <a:gd name="T109" fmla="*/ 0 h 546"/>
                  <a:gd name="T110" fmla="*/ 329 w 329"/>
                  <a:gd name="T111" fmla="*/ 546 h 54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T108" t="T109" r="T110" b="T111"/>
                <a:pathLst>
                  <a:path w="329" h="546">
                    <a:moveTo>
                      <a:pt x="329" y="15"/>
                    </a:moveTo>
                    <a:lnTo>
                      <a:pt x="293" y="0"/>
                    </a:lnTo>
                    <a:lnTo>
                      <a:pt x="217" y="5"/>
                    </a:lnTo>
                    <a:lnTo>
                      <a:pt x="151" y="56"/>
                    </a:lnTo>
                    <a:lnTo>
                      <a:pt x="55" y="162"/>
                    </a:lnTo>
                    <a:lnTo>
                      <a:pt x="5" y="248"/>
                    </a:lnTo>
                    <a:lnTo>
                      <a:pt x="0" y="278"/>
                    </a:lnTo>
                    <a:lnTo>
                      <a:pt x="25" y="334"/>
                    </a:lnTo>
                    <a:lnTo>
                      <a:pt x="80" y="359"/>
                    </a:lnTo>
                    <a:lnTo>
                      <a:pt x="151" y="389"/>
                    </a:lnTo>
                    <a:lnTo>
                      <a:pt x="207" y="404"/>
                    </a:lnTo>
                    <a:lnTo>
                      <a:pt x="232" y="430"/>
                    </a:lnTo>
                    <a:lnTo>
                      <a:pt x="217" y="465"/>
                    </a:lnTo>
                    <a:lnTo>
                      <a:pt x="177" y="506"/>
                    </a:lnTo>
                    <a:lnTo>
                      <a:pt x="126" y="511"/>
                    </a:lnTo>
                    <a:lnTo>
                      <a:pt x="91" y="495"/>
                    </a:lnTo>
                    <a:lnTo>
                      <a:pt x="70" y="511"/>
                    </a:lnTo>
                    <a:lnTo>
                      <a:pt x="75" y="531"/>
                    </a:lnTo>
                    <a:lnTo>
                      <a:pt x="116" y="546"/>
                    </a:lnTo>
                    <a:lnTo>
                      <a:pt x="177" y="546"/>
                    </a:lnTo>
                    <a:lnTo>
                      <a:pt x="232" y="531"/>
                    </a:lnTo>
                    <a:lnTo>
                      <a:pt x="263" y="511"/>
                    </a:lnTo>
                    <a:lnTo>
                      <a:pt x="283" y="475"/>
                    </a:lnTo>
                    <a:lnTo>
                      <a:pt x="293" y="435"/>
                    </a:lnTo>
                    <a:lnTo>
                      <a:pt x="268" y="399"/>
                    </a:lnTo>
                    <a:lnTo>
                      <a:pt x="207" y="374"/>
                    </a:lnTo>
                    <a:lnTo>
                      <a:pt x="136" y="354"/>
                    </a:lnTo>
                    <a:lnTo>
                      <a:pt x="75" y="319"/>
                    </a:lnTo>
                    <a:lnTo>
                      <a:pt x="60" y="288"/>
                    </a:lnTo>
                    <a:lnTo>
                      <a:pt x="70" y="233"/>
                    </a:lnTo>
                    <a:lnTo>
                      <a:pt x="116" y="162"/>
                    </a:lnTo>
                    <a:lnTo>
                      <a:pt x="172" y="121"/>
                    </a:lnTo>
                    <a:lnTo>
                      <a:pt x="258" y="91"/>
                    </a:lnTo>
                    <a:lnTo>
                      <a:pt x="329" y="76"/>
                    </a:lnTo>
                    <a:lnTo>
                      <a:pt x="329" y="35"/>
                    </a:lnTo>
                    <a:lnTo>
                      <a:pt x="329" y="15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01955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26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26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11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7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7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1" fill="hold">
                      <p:stCondLst>
                        <p:cond delay="indefinite"/>
                      </p:stCondLst>
                      <p:childTnLst>
                        <p:par>
                          <p:cTn id="72" fill="hold">
                            <p:stCondLst>
                              <p:cond delay="0"/>
                            </p:stCondLst>
                            <p:childTnLst>
                              <p:par>
                                <p:cTn id="73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1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11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9" fill="hold">
                      <p:stCondLst>
                        <p:cond delay="indefinite"/>
                      </p:stCondLst>
                      <p:childTnLst>
                        <p:par>
                          <p:cTn id="90" fill="hold">
                            <p:stCondLst>
                              <p:cond delay="0"/>
                            </p:stCondLst>
                            <p:childTnLst>
                              <p:par>
                                <p:cTn id="9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3" dur="500" fill="hold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4" dur="500" fill="hold"/>
                                        <p:tgtEl>
                                          <p:spTgt spid="7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9" fill="hold">
                      <p:stCondLst>
                        <p:cond delay="indefinite"/>
                      </p:stCondLst>
                      <p:childTnLst>
                        <p:par>
                          <p:cTn id="100" fill="hold">
                            <p:stCondLst>
                              <p:cond delay="0"/>
                            </p:stCondLst>
                            <p:childTnLst>
                              <p:par>
                                <p:cTn id="10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1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5" fill="hold">
                      <p:stCondLst>
                        <p:cond delay="indefinite"/>
                      </p:stCondLst>
                      <p:childTnLst>
                        <p:par>
                          <p:cTn id="106" fill="hold">
                            <p:stCondLst>
                              <p:cond delay="0"/>
                            </p:stCondLst>
                            <p:childTnLst>
                              <p:par>
                                <p:cTn id="107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9" dur="500" fill="hold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0" dur="500" fill="hold"/>
                                        <p:tgtEl>
                                          <p:spTgt spid="8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2652" grpId="0"/>
      <p:bldP spid="112653" grpId="0"/>
      <p:bldP spid="10" grpId="0"/>
      <p:bldP spid="220" grpId="0" animBg="1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Quick Sort</a:t>
            </a:r>
          </a:p>
        </p:txBody>
      </p:sp>
      <p:grpSp>
        <p:nvGrpSpPr>
          <p:cNvPr id="203779" name="Group 3"/>
          <p:cNvGrpSpPr>
            <a:grpSpLocks/>
          </p:cNvGrpSpPr>
          <p:nvPr/>
        </p:nvGrpSpPr>
        <p:grpSpPr bwMode="auto">
          <a:xfrm>
            <a:off x="2997200" y="1125538"/>
            <a:ext cx="2946400" cy="2151062"/>
            <a:chOff x="118" y="2928"/>
            <a:chExt cx="1856" cy="1355"/>
          </a:xfrm>
        </p:grpSpPr>
        <p:sp>
          <p:nvSpPr>
            <p:cNvPr id="203788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789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203790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03791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203792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03793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203794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203795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203796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03797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03798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sp>
        <p:nvSpPr>
          <p:cNvPr id="203780" name="Text Box 16"/>
          <p:cNvSpPr txBox="1">
            <a:spLocks noChangeArrowheads="1"/>
          </p:cNvSpPr>
          <p:nvPr/>
        </p:nvSpPr>
        <p:spPr bwMode="auto">
          <a:xfrm>
            <a:off x="2209800" y="3549650"/>
            <a:ext cx="5181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Divide and Conquer </a:t>
            </a:r>
            <a:endParaRPr lang="en-CA" altLang="en-US" sz="2800" i="0"/>
          </a:p>
        </p:txBody>
      </p:sp>
      <p:sp>
        <p:nvSpPr>
          <p:cNvPr id="23" name="Text Box 22">
            <a:extLst>
              <a:ext uri="{FF2B5EF4-FFF2-40B4-BE49-F238E27FC236}">
                <a16:creationId xmlns:a16="http://schemas.microsoft.com/office/drawing/2014/main" id="{E9AD8BF1-0BA3-4AC6-87C8-987972F15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7137" y="4267200"/>
            <a:ext cx="46656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Partition set into two using </a:t>
            </a:r>
            <a:br>
              <a:rPr lang="en-US" altLang="en-US" i="0" dirty="0"/>
            </a:br>
            <a:r>
              <a:rPr lang="en-US" altLang="en-US" i="0" dirty="0"/>
              <a:t>randomly chosen pivot</a:t>
            </a:r>
          </a:p>
        </p:txBody>
      </p:sp>
      <p:grpSp>
        <p:nvGrpSpPr>
          <p:cNvPr id="24" name="Group 15">
            <a:extLst>
              <a:ext uri="{FF2B5EF4-FFF2-40B4-BE49-F238E27FC236}">
                <a16:creationId xmlns:a16="http://schemas.microsoft.com/office/drawing/2014/main" id="{FAF15589-381A-4C87-82BD-E0A82781344F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25" name="Freeform 16">
              <a:extLst>
                <a:ext uri="{FF2B5EF4-FFF2-40B4-BE49-F238E27FC236}">
                  <a16:creationId xmlns:a16="http://schemas.microsoft.com/office/drawing/2014/main" id="{C06AFC25-4432-4C36-8F5C-0933052E1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" name="Freeform 17">
              <a:extLst>
                <a:ext uri="{FF2B5EF4-FFF2-40B4-BE49-F238E27FC236}">
                  <a16:creationId xmlns:a16="http://schemas.microsoft.com/office/drawing/2014/main" id="{83C8A0E7-688E-4040-9E18-E71CB492F2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" name="Freeform 18">
              <a:extLst>
                <a:ext uri="{FF2B5EF4-FFF2-40B4-BE49-F238E27FC236}">
                  <a16:creationId xmlns:a16="http://schemas.microsoft.com/office/drawing/2014/main" id="{F39A9FC7-6358-44B6-997B-2633D3E9D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" name="Freeform 19">
              <a:extLst>
                <a:ext uri="{FF2B5EF4-FFF2-40B4-BE49-F238E27FC236}">
                  <a16:creationId xmlns:a16="http://schemas.microsoft.com/office/drawing/2014/main" id="{B6C3D60B-D360-4BA7-A6FE-E7A250FE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" name="Freeform 20">
              <a:extLst>
                <a:ext uri="{FF2B5EF4-FFF2-40B4-BE49-F238E27FC236}">
                  <a16:creationId xmlns:a16="http://schemas.microsoft.com/office/drawing/2014/main" id="{51B634D3-3230-4003-991E-35794A25C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" name="Freeform 21">
              <a:extLst>
                <a:ext uri="{FF2B5EF4-FFF2-40B4-BE49-F238E27FC236}">
                  <a16:creationId xmlns:a16="http://schemas.microsoft.com/office/drawing/2014/main" id="{FAA2D460-5161-499D-AE7D-B39A8EBB04EE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1" name="Oval 78">
            <a:extLst>
              <a:ext uri="{FF2B5EF4-FFF2-40B4-BE49-F238E27FC236}">
                <a16:creationId xmlns:a16="http://schemas.microsoft.com/office/drawing/2014/main" id="{FFBE0034-5FDA-4F08-BE50-1E8B0AA34C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78300" y="1600200"/>
            <a:ext cx="457200" cy="382587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37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37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037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5" fill="hold">
                      <p:stCondLst>
                        <p:cond delay="indefinite"/>
                      </p:stCondLst>
                      <p:childTnLst>
                        <p:par>
                          <p:cTn id="26" fill="hold">
                            <p:stCondLst>
                              <p:cond delay="0"/>
                            </p:stCondLst>
                            <p:childTnLst>
                              <p:par>
                                <p:cTn id="2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3780" grpId="0"/>
      <p:bldP spid="23" grpId="0"/>
      <p:bldP spid="31" grpId="0" animBg="1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sp>
        <p:nvSpPr>
          <p:cNvPr id="203780" name="Text Box 16"/>
          <p:cNvSpPr txBox="1">
            <a:spLocks noChangeArrowheads="1"/>
          </p:cNvSpPr>
          <p:nvPr/>
        </p:nvSpPr>
        <p:spPr bwMode="auto">
          <a:xfrm>
            <a:off x="2209800" y="3549650"/>
            <a:ext cx="5181600" cy="6413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3600" i="0"/>
              <a:t>Divide and Conquer </a:t>
            </a:r>
            <a:endParaRPr lang="en-CA" altLang="en-US" sz="2800" i="0"/>
          </a:p>
        </p:txBody>
      </p:sp>
      <p:sp>
        <p:nvSpPr>
          <p:cNvPr id="23" name="Text Box 22">
            <a:extLst>
              <a:ext uri="{FF2B5EF4-FFF2-40B4-BE49-F238E27FC236}">
                <a16:creationId xmlns:a16="http://schemas.microsoft.com/office/drawing/2014/main" id="{E9AD8BF1-0BA3-4AC6-87C8-987972F1588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97137" y="4267200"/>
            <a:ext cx="46656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Partition set into two using </a:t>
            </a:r>
            <a:br>
              <a:rPr lang="en-US" altLang="en-US" i="0" dirty="0"/>
            </a:br>
            <a:r>
              <a:rPr lang="en-US" altLang="en-US" i="0" dirty="0"/>
              <a:t>randomly chosen pivot</a:t>
            </a:r>
          </a:p>
        </p:txBody>
      </p:sp>
      <p:grpSp>
        <p:nvGrpSpPr>
          <p:cNvPr id="40" name="Group 15">
            <a:extLst>
              <a:ext uri="{FF2B5EF4-FFF2-40B4-BE49-F238E27FC236}">
                <a16:creationId xmlns:a16="http://schemas.microsoft.com/office/drawing/2014/main" id="{D11B6412-86D1-43E2-A2BD-284ED6BA868A}"/>
              </a:ext>
            </a:extLst>
          </p:cNvPr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41" name="Freeform 16">
              <a:extLst>
                <a:ext uri="{FF2B5EF4-FFF2-40B4-BE49-F238E27FC236}">
                  <a16:creationId xmlns:a16="http://schemas.microsoft.com/office/drawing/2014/main" id="{D1759EC0-EF67-4D74-BD97-070F81B44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2" name="Freeform 17">
              <a:extLst>
                <a:ext uri="{FF2B5EF4-FFF2-40B4-BE49-F238E27FC236}">
                  <a16:creationId xmlns:a16="http://schemas.microsoft.com/office/drawing/2014/main" id="{B267FD1F-555C-49F1-AAC9-B7401E18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3" name="Freeform 18">
              <a:extLst>
                <a:ext uri="{FF2B5EF4-FFF2-40B4-BE49-F238E27FC236}">
                  <a16:creationId xmlns:a16="http://schemas.microsoft.com/office/drawing/2014/main" id="{F56DD69B-766E-4DA5-9D8C-8CF624BF1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4" name="Freeform 19">
              <a:extLst>
                <a:ext uri="{FF2B5EF4-FFF2-40B4-BE49-F238E27FC236}">
                  <a16:creationId xmlns:a16="http://schemas.microsoft.com/office/drawing/2014/main" id="{1CF463EC-F202-455C-BB7F-563204943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5" name="Freeform 20">
              <a:extLst>
                <a:ext uri="{FF2B5EF4-FFF2-40B4-BE49-F238E27FC236}">
                  <a16:creationId xmlns:a16="http://schemas.microsoft.com/office/drawing/2014/main" id="{4F9B9D40-ADA6-4068-A2B6-D79A694FCA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46" name="Freeform 21">
              <a:extLst>
                <a:ext uri="{FF2B5EF4-FFF2-40B4-BE49-F238E27FC236}">
                  <a16:creationId xmlns:a16="http://schemas.microsoft.com/office/drawing/2014/main" id="{C8DE7BBB-257A-46E7-91C3-E98921BDA035}"/>
                </a:ext>
              </a:extLst>
            </p:cNvPr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7" name="Group 23">
            <a:extLst>
              <a:ext uri="{FF2B5EF4-FFF2-40B4-BE49-F238E27FC236}">
                <a16:creationId xmlns:a16="http://schemas.microsoft.com/office/drawing/2014/main" id="{9A9DF64B-6B35-4CC0-8A95-0DB74756C0BD}"/>
              </a:ext>
            </a:extLst>
          </p:cNvPr>
          <p:cNvGrpSpPr>
            <a:grpSpLocks/>
          </p:cNvGrpSpPr>
          <p:nvPr/>
        </p:nvGrpSpPr>
        <p:grpSpPr bwMode="auto">
          <a:xfrm>
            <a:off x="2625725" y="1263650"/>
            <a:ext cx="4308475" cy="1479550"/>
            <a:chOff x="3046" y="1901"/>
            <a:chExt cx="2714" cy="932"/>
          </a:xfrm>
        </p:grpSpPr>
        <p:grpSp>
          <p:nvGrpSpPr>
            <p:cNvPr id="48" name="Group 24">
              <a:extLst>
                <a:ext uri="{FF2B5EF4-FFF2-40B4-BE49-F238E27FC236}">
                  <a16:creationId xmlns:a16="http://schemas.microsoft.com/office/drawing/2014/main" id="{19E2778B-B667-4819-9B53-764D1BFECE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" y="1997"/>
              <a:ext cx="1073" cy="779"/>
              <a:chOff x="3124" y="3297"/>
              <a:chExt cx="1073" cy="779"/>
            </a:xfrm>
          </p:grpSpPr>
          <p:sp>
            <p:nvSpPr>
              <p:cNvPr id="56" name="Freeform 25">
                <a:extLst>
                  <a:ext uri="{FF2B5EF4-FFF2-40B4-BE49-F238E27FC236}">
                    <a16:creationId xmlns:a16="http://schemas.microsoft.com/office/drawing/2014/main" id="{5C7B6485-E771-4BBF-B1E5-532C009D8B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4" y="3297"/>
                <a:ext cx="1073" cy="779"/>
              </a:xfrm>
              <a:custGeom>
                <a:avLst/>
                <a:gdLst>
                  <a:gd name="T0" fmla="*/ 317 w 1073"/>
                  <a:gd name="T1" fmla="*/ 64 h 779"/>
                  <a:gd name="T2" fmla="*/ 48 w 1073"/>
                  <a:gd name="T3" fmla="*/ 246 h 779"/>
                  <a:gd name="T4" fmla="*/ 26 w 1073"/>
                  <a:gd name="T5" fmla="*/ 531 h 779"/>
                  <a:gd name="T6" fmla="*/ 150 w 1073"/>
                  <a:gd name="T7" fmla="*/ 669 h 779"/>
                  <a:gd name="T8" fmla="*/ 529 w 1073"/>
                  <a:gd name="T9" fmla="*/ 750 h 779"/>
                  <a:gd name="T10" fmla="*/ 1048 w 1073"/>
                  <a:gd name="T11" fmla="*/ 495 h 779"/>
                  <a:gd name="T12" fmla="*/ 682 w 1073"/>
                  <a:gd name="T13" fmla="*/ 72 h 779"/>
                  <a:gd name="T14" fmla="*/ 317 w 1073"/>
                  <a:gd name="T15" fmla="*/ 64 h 7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3"/>
                  <a:gd name="T25" fmla="*/ 0 h 779"/>
                  <a:gd name="T26" fmla="*/ 1073 w 1073"/>
                  <a:gd name="T27" fmla="*/ 779 h 7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3" h="779">
                    <a:moveTo>
                      <a:pt x="317" y="64"/>
                    </a:moveTo>
                    <a:cubicBezTo>
                      <a:pt x="211" y="93"/>
                      <a:pt x="96" y="168"/>
                      <a:pt x="48" y="246"/>
                    </a:cubicBezTo>
                    <a:cubicBezTo>
                      <a:pt x="0" y="324"/>
                      <a:pt x="9" y="461"/>
                      <a:pt x="26" y="531"/>
                    </a:cubicBezTo>
                    <a:cubicBezTo>
                      <a:pt x="43" y="601"/>
                      <a:pt x="66" y="633"/>
                      <a:pt x="150" y="669"/>
                    </a:cubicBezTo>
                    <a:cubicBezTo>
                      <a:pt x="234" y="705"/>
                      <a:pt x="380" y="779"/>
                      <a:pt x="529" y="750"/>
                    </a:cubicBezTo>
                    <a:cubicBezTo>
                      <a:pt x="678" y="721"/>
                      <a:pt x="1023" y="608"/>
                      <a:pt x="1048" y="495"/>
                    </a:cubicBezTo>
                    <a:cubicBezTo>
                      <a:pt x="1073" y="382"/>
                      <a:pt x="804" y="144"/>
                      <a:pt x="682" y="72"/>
                    </a:cubicBezTo>
                    <a:cubicBezTo>
                      <a:pt x="560" y="0"/>
                      <a:pt x="423" y="35"/>
                      <a:pt x="317" y="64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" name="Text Box 26">
                <a:extLst>
                  <a:ext uri="{FF2B5EF4-FFF2-40B4-BE49-F238E27FC236}">
                    <a16:creationId xmlns:a16="http://schemas.microsoft.com/office/drawing/2014/main" id="{8071FEEC-EB39-40F0-AE75-24610FF23A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98" y="331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</a:t>
                </a:r>
                <a:endParaRPr lang="en-CA" altLang="en-US" sz="2000" i="0"/>
              </a:p>
            </p:txBody>
          </p:sp>
          <p:sp>
            <p:nvSpPr>
              <p:cNvPr id="58" name="Text Box 27">
                <a:extLst>
                  <a:ext uri="{FF2B5EF4-FFF2-40B4-BE49-F238E27FC236}">
                    <a16:creationId xmlns:a16="http://schemas.microsoft.com/office/drawing/2014/main" id="{A1BBEB30-1082-414F-A833-CD92E79017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374" y="3739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25</a:t>
                </a:r>
                <a:endParaRPr lang="en-CA" altLang="en-US" sz="2000" i="0"/>
              </a:p>
            </p:txBody>
          </p:sp>
          <p:sp>
            <p:nvSpPr>
              <p:cNvPr id="59" name="Text Box 28">
                <a:extLst>
                  <a:ext uri="{FF2B5EF4-FFF2-40B4-BE49-F238E27FC236}">
                    <a16:creationId xmlns:a16="http://schemas.microsoft.com/office/drawing/2014/main" id="{FC17C5BD-5A9A-4252-B1FC-72C9D28BD9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546" y="355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30</a:t>
                </a:r>
                <a:endParaRPr lang="en-CA" altLang="en-US" sz="2000" i="0"/>
              </a:p>
            </p:txBody>
          </p:sp>
          <p:sp>
            <p:nvSpPr>
              <p:cNvPr id="60" name="Text Box 29">
                <a:extLst>
                  <a:ext uri="{FF2B5EF4-FFF2-40B4-BE49-F238E27FC236}">
                    <a16:creationId xmlns:a16="http://schemas.microsoft.com/office/drawing/2014/main" id="{5279B540-CB62-4A53-A7FF-64B1D58E86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76" y="3696"/>
                <a:ext cx="2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</a:t>
                </a:r>
                <a:endParaRPr lang="en-CA" altLang="en-US" sz="2000" i="0"/>
              </a:p>
            </p:txBody>
          </p:sp>
          <p:sp>
            <p:nvSpPr>
              <p:cNvPr id="61" name="Rectangle 30">
                <a:extLst>
                  <a:ext uri="{FF2B5EF4-FFF2-40B4-BE49-F238E27FC236}">
                    <a16:creationId xmlns:a16="http://schemas.microsoft.com/office/drawing/2014/main" id="{A68656E5-2BBB-462E-9005-7E93420C7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363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31</a:t>
                </a:r>
                <a:endParaRPr lang="en-CA" altLang="en-US" sz="2000" i="0"/>
              </a:p>
            </p:txBody>
          </p:sp>
        </p:grpSp>
        <p:grpSp>
          <p:nvGrpSpPr>
            <p:cNvPr id="49" name="Group 31">
              <a:extLst>
                <a:ext uri="{FF2B5EF4-FFF2-40B4-BE49-F238E27FC236}">
                  <a16:creationId xmlns:a16="http://schemas.microsoft.com/office/drawing/2014/main" id="{6E59C037-CFA9-41CF-82C3-802025EC3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43" y="1901"/>
              <a:ext cx="1017" cy="932"/>
              <a:chOff x="4503" y="3100"/>
              <a:chExt cx="1017" cy="932"/>
            </a:xfrm>
          </p:grpSpPr>
          <p:sp>
            <p:nvSpPr>
              <p:cNvPr id="51" name="Freeform 32">
                <a:extLst>
                  <a:ext uri="{FF2B5EF4-FFF2-40B4-BE49-F238E27FC236}">
                    <a16:creationId xmlns:a16="http://schemas.microsoft.com/office/drawing/2014/main" id="{39868C7A-A861-4163-98E0-FA4D391DE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03" y="3100"/>
                <a:ext cx="1017" cy="932"/>
              </a:xfrm>
              <a:custGeom>
                <a:avLst/>
                <a:gdLst>
                  <a:gd name="T0" fmla="*/ 91 w 1017"/>
                  <a:gd name="T1" fmla="*/ 138 h 932"/>
                  <a:gd name="T2" fmla="*/ 18 w 1017"/>
                  <a:gd name="T3" fmla="*/ 443 h 932"/>
                  <a:gd name="T4" fmla="*/ 197 w 1017"/>
                  <a:gd name="T5" fmla="*/ 611 h 932"/>
                  <a:gd name="T6" fmla="*/ 416 w 1017"/>
                  <a:gd name="T7" fmla="*/ 841 h 932"/>
                  <a:gd name="T8" fmla="*/ 673 w 1017"/>
                  <a:gd name="T9" fmla="*/ 886 h 932"/>
                  <a:gd name="T10" fmla="*/ 985 w 1017"/>
                  <a:gd name="T11" fmla="*/ 567 h 932"/>
                  <a:gd name="T12" fmla="*/ 484 w 1017"/>
                  <a:gd name="T13" fmla="*/ 72 h 932"/>
                  <a:gd name="T14" fmla="*/ 91 w 1017"/>
                  <a:gd name="T15" fmla="*/ 138 h 9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17"/>
                  <a:gd name="T25" fmla="*/ 0 h 932"/>
                  <a:gd name="T26" fmla="*/ 1017 w 1017"/>
                  <a:gd name="T27" fmla="*/ 932 h 9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17" h="932">
                    <a:moveTo>
                      <a:pt x="91" y="138"/>
                    </a:moveTo>
                    <a:cubicBezTo>
                      <a:pt x="14" y="213"/>
                      <a:pt x="0" y="364"/>
                      <a:pt x="18" y="443"/>
                    </a:cubicBezTo>
                    <a:cubicBezTo>
                      <a:pt x="36" y="522"/>
                      <a:pt x="131" y="545"/>
                      <a:pt x="197" y="611"/>
                    </a:cubicBezTo>
                    <a:cubicBezTo>
                      <a:pt x="263" y="677"/>
                      <a:pt x="337" y="795"/>
                      <a:pt x="416" y="841"/>
                    </a:cubicBezTo>
                    <a:cubicBezTo>
                      <a:pt x="496" y="887"/>
                      <a:pt x="578" y="932"/>
                      <a:pt x="673" y="886"/>
                    </a:cubicBezTo>
                    <a:cubicBezTo>
                      <a:pt x="767" y="840"/>
                      <a:pt x="1017" y="703"/>
                      <a:pt x="985" y="567"/>
                    </a:cubicBezTo>
                    <a:cubicBezTo>
                      <a:pt x="953" y="431"/>
                      <a:pt x="633" y="144"/>
                      <a:pt x="484" y="72"/>
                    </a:cubicBezTo>
                    <a:cubicBezTo>
                      <a:pt x="335" y="0"/>
                      <a:pt x="173" y="124"/>
                      <a:pt x="91" y="138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Text Box 33">
                <a:extLst>
                  <a:ext uri="{FF2B5EF4-FFF2-40B4-BE49-F238E27FC236}">
                    <a16:creationId xmlns:a16="http://schemas.microsoft.com/office/drawing/2014/main" id="{E3B4475A-A60B-42A0-A76F-F3495A3347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544" y="3225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88</a:t>
                </a:r>
                <a:endParaRPr lang="en-CA" altLang="en-US" sz="2000" i="0"/>
              </a:p>
            </p:txBody>
          </p:sp>
          <p:sp>
            <p:nvSpPr>
              <p:cNvPr id="53" name="Text Box 34">
                <a:extLst>
                  <a:ext uri="{FF2B5EF4-FFF2-40B4-BE49-F238E27FC236}">
                    <a16:creationId xmlns:a16="http://schemas.microsoft.com/office/drawing/2014/main" id="{26266594-FD82-45DE-AA27-0AFBCF46D7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40" y="3312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98</a:t>
                </a:r>
                <a:endParaRPr lang="en-CA" altLang="en-US" sz="2000" i="0"/>
              </a:p>
            </p:txBody>
          </p:sp>
          <p:sp>
            <p:nvSpPr>
              <p:cNvPr id="54" name="Text Box 35">
                <a:extLst>
                  <a:ext uri="{FF2B5EF4-FFF2-40B4-BE49-F238E27FC236}">
                    <a16:creationId xmlns:a16="http://schemas.microsoft.com/office/drawing/2014/main" id="{6D836E64-EB9D-4C7B-80AB-ABB0274FE3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56" y="3504"/>
                <a:ext cx="34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62</a:t>
                </a:r>
                <a:endParaRPr lang="en-CA" altLang="en-US" sz="2000" i="0"/>
              </a:p>
            </p:txBody>
          </p:sp>
          <p:sp>
            <p:nvSpPr>
              <p:cNvPr id="55" name="Text Box 36">
                <a:extLst>
                  <a:ext uri="{FF2B5EF4-FFF2-40B4-BE49-F238E27FC236}">
                    <a16:creationId xmlns:a16="http://schemas.microsoft.com/office/drawing/2014/main" id="{26EBCB73-4E01-4F79-891F-73AC264DE1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088" y="3653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79</a:t>
                </a:r>
                <a:endParaRPr lang="en-CA" altLang="en-US" sz="2000" i="0"/>
              </a:p>
            </p:txBody>
          </p:sp>
        </p:grpSp>
        <p:sp>
          <p:nvSpPr>
            <p:cNvPr id="50" name="Text Box 37">
              <a:extLst>
                <a:ext uri="{FF2B5EF4-FFF2-40B4-BE49-F238E27FC236}">
                  <a16:creationId xmlns:a16="http://schemas.microsoft.com/office/drawing/2014/main" id="{906733FD-5018-4D61-B884-BB565BD9BA1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53" y="2290"/>
              <a:ext cx="53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>
                  <a:cs typeface="Times New Roman" pitchFamily="18" charset="0"/>
                </a:rPr>
                <a:t>≤</a:t>
              </a:r>
              <a:r>
                <a:rPr lang="en-US" altLang="en-US" sz="2000" i="0">
                  <a:cs typeface="Times New Roman" pitchFamily="18" charset="0"/>
                </a:rPr>
                <a:t> </a:t>
              </a:r>
              <a:r>
                <a:rPr lang="en-US" altLang="en-US" sz="2000" i="0"/>
                <a:t>52 </a:t>
              </a:r>
              <a:r>
                <a:rPr lang="en-CA" altLang="en-US" sz="2000" i="0">
                  <a:cs typeface="Times New Roman" pitchFamily="18" charset="0"/>
                </a:rPr>
                <a:t>≤</a:t>
              </a:r>
            </a:p>
          </p:txBody>
        </p:sp>
      </p:grpSp>
      <p:sp>
        <p:nvSpPr>
          <p:cNvPr id="62" name="Oval 78">
            <a:extLst>
              <a:ext uri="{FF2B5EF4-FFF2-40B4-BE49-F238E27FC236}">
                <a16:creationId xmlns:a16="http://schemas.microsoft.com/office/drawing/2014/main" id="{8FA40A01-CFC4-4E51-864B-ACA3139004D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572000" y="1878013"/>
            <a:ext cx="457200" cy="382587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</p:spTree>
    <p:extLst>
      <p:ext uri="{BB962C8B-B14F-4D97-AF65-F5344CB8AC3E}">
        <p14:creationId xmlns:p14="http://schemas.microsoft.com/office/powerpoint/2010/main" val="33031145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2" grpId="0" animBg="1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6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5827" name="Group 15"/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205883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4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5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6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7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5888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05828" name="Group 23"/>
          <p:cNvGrpSpPr>
            <a:grpSpLocks/>
          </p:cNvGrpSpPr>
          <p:nvPr/>
        </p:nvGrpSpPr>
        <p:grpSpPr bwMode="auto">
          <a:xfrm>
            <a:off x="2625725" y="1263650"/>
            <a:ext cx="4308475" cy="1479550"/>
            <a:chOff x="3046" y="1901"/>
            <a:chExt cx="2714" cy="932"/>
          </a:xfrm>
        </p:grpSpPr>
        <p:grpSp>
          <p:nvGrpSpPr>
            <p:cNvPr id="205869" name="Group 24"/>
            <p:cNvGrpSpPr>
              <a:grpSpLocks/>
            </p:cNvGrpSpPr>
            <p:nvPr/>
          </p:nvGrpSpPr>
          <p:grpSpPr bwMode="auto">
            <a:xfrm>
              <a:off x="3046" y="1997"/>
              <a:ext cx="1073" cy="779"/>
              <a:chOff x="3124" y="3297"/>
              <a:chExt cx="1073" cy="779"/>
            </a:xfrm>
          </p:grpSpPr>
          <p:sp>
            <p:nvSpPr>
              <p:cNvPr id="205877" name="Freeform 25"/>
              <p:cNvSpPr>
                <a:spLocks/>
              </p:cNvSpPr>
              <p:nvPr/>
            </p:nvSpPr>
            <p:spPr bwMode="auto">
              <a:xfrm>
                <a:off x="3124" y="3297"/>
                <a:ext cx="1073" cy="779"/>
              </a:xfrm>
              <a:custGeom>
                <a:avLst/>
                <a:gdLst>
                  <a:gd name="T0" fmla="*/ 317 w 1073"/>
                  <a:gd name="T1" fmla="*/ 64 h 779"/>
                  <a:gd name="T2" fmla="*/ 48 w 1073"/>
                  <a:gd name="T3" fmla="*/ 246 h 779"/>
                  <a:gd name="T4" fmla="*/ 26 w 1073"/>
                  <a:gd name="T5" fmla="*/ 531 h 779"/>
                  <a:gd name="T6" fmla="*/ 150 w 1073"/>
                  <a:gd name="T7" fmla="*/ 669 h 779"/>
                  <a:gd name="T8" fmla="*/ 529 w 1073"/>
                  <a:gd name="T9" fmla="*/ 750 h 779"/>
                  <a:gd name="T10" fmla="*/ 1048 w 1073"/>
                  <a:gd name="T11" fmla="*/ 495 h 779"/>
                  <a:gd name="T12" fmla="*/ 682 w 1073"/>
                  <a:gd name="T13" fmla="*/ 72 h 779"/>
                  <a:gd name="T14" fmla="*/ 317 w 1073"/>
                  <a:gd name="T15" fmla="*/ 64 h 7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3"/>
                  <a:gd name="T25" fmla="*/ 0 h 779"/>
                  <a:gd name="T26" fmla="*/ 1073 w 1073"/>
                  <a:gd name="T27" fmla="*/ 779 h 7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3" h="779">
                    <a:moveTo>
                      <a:pt x="317" y="64"/>
                    </a:moveTo>
                    <a:cubicBezTo>
                      <a:pt x="211" y="93"/>
                      <a:pt x="96" y="168"/>
                      <a:pt x="48" y="246"/>
                    </a:cubicBezTo>
                    <a:cubicBezTo>
                      <a:pt x="0" y="324"/>
                      <a:pt x="9" y="461"/>
                      <a:pt x="26" y="531"/>
                    </a:cubicBezTo>
                    <a:cubicBezTo>
                      <a:pt x="43" y="601"/>
                      <a:pt x="66" y="633"/>
                      <a:pt x="150" y="669"/>
                    </a:cubicBezTo>
                    <a:cubicBezTo>
                      <a:pt x="234" y="705"/>
                      <a:pt x="380" y="779"/>
                      <a:pt x="529" y="750"/>
                    </a:cubicBezTo>
                    <a:cubicBezTo>
                      <a:pt x="678" y="721"/>
                      <a:pt x="1023" y="608"/>
                      <a:pt x="1048" y="495"/>
                    </a:cubicBezTo>
                    <a:cubicBezTo>
                      <a:pt x="1073" y="382"/>
                      <a:pt x="804" y="144"/>
                      <a:pt x="682" y="72"/>
                    </a:cubicBezTo>
                    <a:cubicBezTo>
                      <a:pt x="560" y="0"/>
                      <a:pt x="423" y="35"/>
                      <a:pt x="317" y="64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8" name="Text Box 26"/>
              <p:cNvSpPr txBox="1">
                <a:spLocks noChangeArrowheads="1"/>
              </p:cNvSpPr>
              <p:nvPr/>
            </p:nvSpPr>
            <p:spPr bwMode="auto">
              <a:xfrm>
                <a:off x="3498" y="331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</a:t>
                </a:r>
                <a:endParaRPr lang="en-CA" altLang="en-US" sz="2000" i="0"/>
              </a:p>
            </p:txBody>
          </p:sp>
          <p:sp>
            <p:nvSpPr>
              <p:cNvPr id="205879" name="Text Box 27"/>
              <p:cNvSpPr txBox="1">
                <a:spLocks noChangeArrowheads="1"/>
              </p:cNvSpPr>
              <p:nvPr/>
            </p:nvSpPr>
            <p:spPr bwMode="auto">
              <a:xfrm>
                <a:off x="3374" y="3739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25</a:t>
                </a:r>
                <a:endParaRPr lang="en-CA" altLang="en-US" sz="2000" i="0"/>
              </a:p>
            </p:txBody>
          </p:sp>
          <p:sp>
            <p:nvSpPr>
              <p:cNvPr id="205880" name="Text Box 28"/>
              <p:cNvSpPr txBox="1">
                <a:spLocks noChangeArrowheads="1"/>
              </p:cNvSpPr>
              <p:nvPr/>
            </p:nvSpPr>
            <p:spPr bwMode="auto">
              <a:xfrm>
                <a:off x="3546" y="355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30</a:t>
                </a:r>
                <a:endParaRPr lang="en-CA" altLang="en-US" sz="2000" i="0"/>
              </a:p>
            </p:txBody>
          </p:sp>
          <p:sp>
            <p:nvSpPr>
              <p:cNvPr id="205881" name="Text Box 29"/>
              <p:cNvSpPr txBox="1">
                <a:spLocks noChangeArrowheads="1"/>
              </p:cNvSpPr>
              <p:nvPr/>
            </p:nvSpPr>
            <p:spPr bwMode="auto">
              <a:xfrm>
                <a:off x="3776" y="3696"/>
                <a:ext cx="2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</a:t>
                </a:r>
                <a:endParaRPr lang="en-CA" altLang="en-US" sz="2000" i="0"/>
              </a:p>
            </p:txBody>
          </p:sp>
          <p:sp>
            <p:nvSpPr>
              <p:cNvPr id="205882" name="Rectangle 30"/>
              <p:cNvSpPr>
                <a:spLocks noChangeArrowheads="1"/>
              </p:cNvSpPr>
              <p:nvPr/>
            </p:nvSpPr>
            <p:spPr bwMode="auto">
              <a:xfrm>
                <a:off x="3168" y="363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31</a:t>
                </a:r>
                <a:endParaRPr lang="en-CA" altLang="en-US" sz="2000" i="0"/>
              </a:p>
            </p:txBody>
          </p:sp>
        </p:grpSp>
        <p:grpSp>
          <p:nvGrpSpPr>
            <p:cNvPr id="205870" name="Group 31"/>
            <p:cNvGrpSpPr>
              <a:grpSpLocks/>
            </p:cNvGrpSpPr>
            <p:nvPr/>
          </p:nvGrpSpPr>
          <p:grpSpPr bwMode="auto">
            <a:xfrm>
              <a:off x="4743" y="1901"/>
              <a:ext cx="1017" cy="932"/>
              <a:chOff x="4503" y="3100"/>
              <a:chExt cx="1017" cy="932"/>
            </a:xfrm>
          </p:grpSpPr>
          <p:sp>
            <p:nvSpPr>
              <p:cNvPr id="205872" name="Freeform 32"/>
              <p:cNvSpPr>
                <a:spLocks/>
              </p:cNvSpPr>
              <p:nvPr/>
            </p:nvSpPr>
            <p:spPr bwMode="auto">
              <a:xfrm>
                <a:off x="4503" y="3100"/>
                <a:ext cx="1017" cy="932"/>
              </a:xfrm>
              <a:custGeom>
                <a:avLst/>
                <a:gdLst>
                  <a:gd name="T0" fmla="*/ 91 w 1017"/>
                  <a:gd name="T1" fmla="*/ 138 h 932"/>
                  <a:gd name="T2" fmla="*/ 18 w 1017"/>
                  <a:gd name="T3" fmla="*/ 443 h 932"/>
                  <a:gd name="T4" fmla="*/ 197 w 1017"/>
                  <a:gd name="T5" fmla="*/ 611 h 932"/>
                  <a:gd name="T6" fmla="*/ 416 w 1017"/>
                  <a:gd name="T7" fmla="*/ 841 h 932"/>
                  <a:gd name="T8" fmla="*/ 673 w 1017"/>
                  <a:gd name="T9" fmla="*/ 886 h 932"/>
                  <a:gd name="T10" fmla="*/ 985 w 1017"/>
                  <a:gd name="T11" fmla="*/ 567 h 932"/>
                  <a:gd name="T12" fmla="*/ 484 w 1017"/>
                  <a:gd name="T13" fmla="*/ 72 h 932"/>
                  <a:gd name="T14" fmla="*/ 91 w 1017"/>
                  <a:gd name="T15" fmla="*/ 138 h 9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17"/>
                  <a:gd name="T25" fmla="*/ 0 h 932"/>
                  <a:gd name="T26" fmla="*/ 1017 w 1017"/>
                  <a:gd name="T27" fmla="*/ 932 h 9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17" h="932">
                    <a:moveTo>
                      <a:pt x="91" y="138"/>
                    </a:moveTo>
                    <a:cubicBezTo>
                      <a:pt x="14" y="213"/>
                      <a:pt x="0" y="364"/>
                      <a:pt x="18" y="443"/>
                    </a:cubicBezTo>
                    <a:cubicBezTo>
                      <a:pt x="36" y="522"/>
                      <a:pt x="131" y="545"/>
                      <a:pt x="197" y="611"/>
                    </a:cubicBezTo>
                    <a:cubicBezTo>
                      <a:pt x="263" y="677"/>
                      <a:pt x="337" y="795"/>
                      <a:pt x="416" y="841"/>
                    </a:cubicBezTo>
                    <a:cubicBezTo>
                      <a:pt x="496" y="887"/>
                      <a:pt x="578" y="932"/>
                      <a:pt x="673" y="886"/>
                    </a:cubicBezTo>
                    <a:cubicBezTo>
                      <a:pt x="767" y="840"/>
                      <a:pt x="1017" y="703"/>
                      <a:pt x="985" y="567"/>
                    </a:cubicBezTo>
                    <a:cubicBezTo>
                      <a:pt x="953" y="431"/>
                      <a:pt x="633" y="144"/>
                      <a:pt x="484" y="72"/>
                    </a:cubicBezTo>
                    <a:cubicBezTo>
                      <a:pt x="335" y="0"/>
                      <a:pt x="173" y="124"/>
                      <a:pt x="91" y="138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73" name="Text Box 33"/>
              <p:cNvSpPr txBox="1">
                <a:spLocks noChangeArrowheads="1"/>
              </p:cNvSpPr>
              <p:nvPr/>
            </p:nvSpPr>
            <p:spPr bwMode="auto">
              <a:xfrm>
                <a:off x="4544" y="3225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88</a:t>
                </a:r>
                <a:endParaRPr lang="en-CA" altLang="en-US" sz="2000" i="0"/>
              </a:p>
            </p:txBody>
          </p:sp>
          <p:sp>
            <p:nvSpPr>
              <p:cNvPr id="205874" name="Text Box 34"/>
              <p:cNvSpPr txBox="1">
                <a:spLocks noChangeArrowheads="1"/>
              </p:cNvSpPr>
              <p:nvPr/>
            </p:nvSpPr>
            <p:spPr bwMode="auto">
              <a:xfrm>
                <a:off x="5040" y="3312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98</a:t>
                </a:r>
                <a:endParaRPr lang="en-CA" altLang="en-US" sz="2000" i="0"/>
              </a:p>
            </p:txBody>
          </p:sp>
          <p:sp>
            <p:nvSpPr>
              <p:cNvPr id="205875" name="Text Box 35"/>
              <p:cNvSpPr txBox="1">
                <a:spLocks noChangeArrowheads="1"/>
              </p:cNvSpPr>
              <p:nvPr/>
            </p:nvSpPr>
            <p:spPr bwMode="auto">
              <a:xfrm>
                <a:off x="4656" y="3504"/>
                <a:ext cx="34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62</a:t>
                </a:r>
                <a:endParaRPr lang="en-CA" altLang="en-US" sz="2000" i="0"/>
              </a:p>
            </p:txBody>
          </p:sp>
          <p:sp>
            <p:nvSpPr>
              <p:cNvPr id="205876" name="Text Box 36"/>
              <p:cNvSpPr txBox="1">
                <a:spLocks noChangeArrowheads="1"/>
              </p:cNvSpPr>
              <p:nvPr/>
            </p:nvSpPr>
            <p:spPr bwMode="auto">
              <a:xfrm>
                <a:off x="5088" y="3653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79</a:t>
                </a:r>
                <a:endParaRPr lang="en-CA" altLang="en-US" sz="2000" i="0"/>
              </a:p>
            </p:txBody>
          </p:sp>
        </p:grpSp>
        <p:sp>
          <p:nvSpPr>
            <p:cNvPr id="205871" name="Text Box 37"/>
            <p:cNvSpPr txBox="1">
              <a:spLocks noChangeArrowheads="1"/>
            </p:cNvSpPr>
            <p:nvPr/>
          </p:nvSpPr>
          <p:spPr bwMode="auto">
            <a:xfrm>
              <a:off x="4153" y="2290"/>
              <a:ext cx="53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>
                  <a:cs typeface="Times New Roman" pitchFamily="18" charset="0"/>
                </a:rPr>
                <a:t>≤</a:t>
              </a:r>
              <a:r>
                <a:rPr lang="en-US" altLang="en-US" sz="2000" i="0">
                  <a:cs typeface="Times New Roman" pitchFamily="18" charset="0"/>
                </a:rPr>
                <a:t> </a:t>
              </a:r>
              <a:r>
                <a:rPr lang="en-US" altLang="en-US" sz="2000" i="0"/>
                <a:t>52 </a:t>
              </a:r>
              <a:r>
                <a:rPr lang="en-CA" altLang="en-US" sz="2000" i="0">
                  <a:cs typeface="Times New Roman" pitchFamily="18" charset="0"/>
                </a:rPr>
                <a:t>≤</a:t>
              </a:r>
            </a:p>
          </p:txBody>
        </p:sp>
      </p:grpSp>
      <p:grpSp>
        <p:nvGrpSpPr>
          <p:cNvPr id="6" name="Group 39"/>
          <p:cNvGrpSpPr>
            <a:grpSpLocks/>
          </p:cNvGrpSpPr>
          <p:nvPr/>
        </p:nvGrpSpPr>
        <p:grpSpPr bwMode="auto">
          <a:xfrm>
            <a:off x="304800" y="3067050"/>
            <a:ext cx="3084513" cy="2343150"/>
            <a:chOff x="278" y="1932"/>
            <a:chExt cx="1943" cy="1476"/>
          </a:xfrm>
        </p:grpSpPr>
        <p:grpSp>
          <p:nvGrpSpPr>
            <p:cNvPr id="205850" name="Group 40"/>
            <p:cNvGrpSpPr>
              <a:grpSpLocks/>
            </p:cNvGrpSpPr>
            <p:nvPr/>
          </p:nvGrpSpPr>
          <p:grpSpPr bwMode="auto">
            <a:xfrm flipH="1">
              <a:off x="432" y="2782"/>
              <a:ext cx="240" cy="626"/>
              <a:chOff x="2308" y="1513"/>
              <a:chExt cx="1162" cy="2570"/>
            </a:xfrm>
          </p:grpSpPr>
          <p:grpSp>
            <p:nvGrpSpPr>
              <p:cNvPr id="205855" name="Group 41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05863" name="Freeform 42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4" name="Freeform 43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5" name="Freeform 44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6" name="Freeform 45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7" name="Freeform 46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68" name="Freeform 47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5856" name="Freeform 48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7" name="Freeform 49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58" name="Oval 50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59" name="Oval 51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60" name="Oval 52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61" name="Oval 53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62" name="Oval 54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205851" name="Group 55"/>
            <p:cNvGrpSpPr>
              <a:grpSpLocks/>
            </p:cNvGrpSpPr>
            <p:nvPr/>
          </p:nvGrpSpPr>
          <p:grpSpPr bwMode="auto">
            <a:xfrm>
              <a:off x="816" y="2880"/>
              <a:ext cx="1200" cy="336"/>
              <a:chOff x="3072" y="3360"/>
              <a:chExt cx="2352" cy="336"/>
            </a:xfrm>
          </p:grpSpPr>
          <p:sp>
            <p:nvSpPr>
              <p:cNvPr id="205853" name="Text Box 56"/>
              <p:cNvSpPr txBox="1">
                <a:spLocks noChangeArrowheads="1"/>
              </p:cNvSpPr>
              <p:nvPr/>
            </p:nvSpPr>
            <p:spPr bwMode="auto">
              <a:xfrm>
                <a:off x="3105" y="3413"/>
                <a:ext cx="21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14,23,25,30,31</a:t>
                </a:r>
                <a:endParaRPr lang="en-CA" altLang="en-US" sz="2000" i="0"/>
              </a:p>
            </p:txBody>
          </p:sp>
          <p:sp>
            <p:nvSpPr>
              <p:cNvPr id="205854" name="Rectangle 57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05852" name="Text Box 58"/>
            <p:cNvSpPr txBox="1">
              <a:spLocks noChangeArrowheads="1"/>
            </p:cNvSpPr>
            <p:nvPr/>
          </p:nvSpPr>
          <p:spPr bwMode="auto">
            <a:xfrm>
              <a:off x="278" y="1932"/>
              <a:ext cx="1943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sort the first half. </a:t>
              </a:r>
            </a:p>
          </p:txBody>
        </p:sp>
      </p:grpSp>
      <p:grpSp>
        <p:nvGrpSpPr>
          <p:cNvPr id="10" name="Group 82"/>
          <p:cNvGrpSpPr>
            <a:grpSpLocks/>
          </p:cNvGrpSpPr>
          <p:nvPr/>
        </p:nvGrpSpPr>
        <p:grpSpPr bwMode="auto">
          <a:xfrm>
            <a:off x="5583238" y="3048000"/>
            <a:ext cx="3560762" cy="2343150"/>
            <a:chOff x="3517" y="1920"/>
            <a:chExt cx="2243" cy="1476"/>
          </a:xfrm>
        </p:grpSpPr>
        <p:grpSp>
          <p:nvGrpSpPr>
            <p:cNvPr id="205831" name="Group 60"/>
            <p:cNvGrpSpPr>
              <a:grpSpLocks/>
            </p:cNvGrpSpPr>
            <p:nvPr/>
          </p:nvGrpSpPr>
          <p:grpSpPr bwMode="auto">
            <a:xfrm>
              <a:off x="4068" y="2866"/>
              <a:ext cx="972" cy="350"/>
              <a:chOff x="3072" y="3360"/>
              <a:chExt cx="2352" cy="336"/>
            </a:xfrm>
          </p:grpSpPr>
          <p:sp>
            <p:nvSpPr>
              <p:cNvPr id="205848" name="Text Box 61"/>
              <p:cNvSpPr txBox="1">
                <a:spLocks noChangeArrowheads="1"/>
              </p:cNvSpPr>
              <p:nvPr/>
            </p:nvSpPr>
            <p:spPr bwMode="auto">
              <a:xfrm>
                <a:off x="3106" y="3413"/>
                <a:ext cx="2138" cy="2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 dirty="0"/>
                  <a:t>62,79,88,98</a:t>
                </a:r>
              </a:p>
            </p:txBody>
          </p:sp>
          <p:sp>
            <p:nvSpPr>
              <p:cNvPr id="205849" name="Rectangle 62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05832" name="Group 63"/>
            <p:cNvGrpSpPr>
              <a:grpSpLocks/>
            </p:cNvGrpSpPr>
            <p:nvPr/>
          </p:nvGrpSpPr>
          <p:grpSpPr bwMode="auto">
            <a:xfrm flipH="1">
              <a:off x="3671" y="2770"/>
              <a:ext cx="240" cy="626"/>
              <a:chOff x="2308" y="1513"/>
              <a:chExt cx="1162" cy="2570"/>
            </a:xfrm>
          </p:grpSpPr>
          <p:grpSp>
            <p:nvGrpSpPr>
              <p:cNvPr id="205834" name="Group 64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05842" name="Freeform 65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3" name="Freeform 66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4" name="Freeform 67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5" name="Freeform 68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6" name="Freeform 69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05847" name="Freeform 70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05835" name="Freeform 71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36" name="Freeform 72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837" name="Oval 73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38" name="Oval 74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39" name="Oval 75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40" name="Oval 76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5841" name="Oval 77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05833" name="Text Box 78"/>
            <p:cNvSpPr txBox="1">
              <a:spLocks noChangeArrowheads="1"/>
            </p:cNvSpPr>
            <p:nvPr/>
          </p:nvSpPr>
          <p:spPr bwMode="auto">
            <a:xfrm>
              <a:off x="3517" y="1920"/>
              <a:ext cx="2243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sort the second half. 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5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6851" name="Group 3"/>
          <p:cNvGrpSpPr>
            <a:grpSpLocks/>
          </p:cNvGrpSpPr>
          <p:nvPr/>
        </p:nvGrpSpPr>
        <p:grpSpPr bwMode="auto">
          <a:xfrm>
            <a:off x="2133600" y="1752600"/>
            <a:ext cx="457200" cy="914400"/>
            <a:chOff x="2432" y="1328"/>
            <a:chExt cx="906" cy="2075"/>
          </a:xfrm>
        </p:grpSpPr>
        <p:sp>
          <p:nvSpPr>
            <p:cNvPr id="206867" name="Freeform 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8" name="Freeform 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69" name="Freeform 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0" name="Freeform 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1" name="Freeform 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6872" name="Freeform 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783ADC9F-41D8-4E7D-B1F3-C446BD86B56B}"/>
              </a:ext>
            </a:extLst>
          </p:cNvPr>
          <p:cNvGrpSpPr/>
          <p:nvPr/>
        </p:nvGrpSpPr>
        <p:grpSpPr>
          <a:xfrm>
            <a:off x="2743200" y="1354138"/>
            <a:ext cx="3600450" cy="1770062"/>
            <a:chOff x="2743200" y="1354138"/>
            <a:chExt cx="3600450" cy="1770062"/>
          </a:xfrm>
        </p:grpSpPr>
        <p:sp>
          <p:nvSpPr>
            <p:cNvPr id="206852" name="Freeform 10"/>
            <p:cNvSpPr>
              <a:spLocks/>
            </p:cNvSpPr>
            <p:nvPr/>
          </p:nvSpPr>
          <p:spPr bwMode="auto">
            <a:xfrm>
              <a:off x="3962400" y="1354138"/>
              <a:ext cx="977900" cy="1770062"/>
            </a:xfrm>
            <a:custGeom>
              <a:avLst/>
              <a:gdLst>
                <a:gd name="T0" fmla="*/ 0 w 616"/>
                <a:gd name="T1" fmla="*/ 2147483647 h 1115"/>
                <a:gd name="T2" fmla="*/ 2147483647 w 616"/>
                <a:gd name="T3" fmla="*/ 2147483647 h 1115"/>
                <a:gd name="T4" fmla="*/ 2147483647 w 616"/>
                <a:gd name="T5" fmla="*/ 2147483647 h 1115"/>
                <a:gd name="T6" fmla="*/ 2147483647 w 616"/>
                <a:gd name="T7" fmla="*/ 0 h 1115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616"/>
                <a:gd name="T13" fmla="*/ 0 h 1115"/>
                <a:gd name="T14" fmla="*/ 616 w 616"/>
                <a:gd name="T15" fmla="*/ 1115 h 1115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616" h="1115">
                  <a:moveTo>
                    <a:pt x="0" y="1115"/>
                  </a:moveTo>
                  <a:cubicBezTo>
                    <a:pt x="56" y="971"/>
                    <a:pt x="112" y="827"/>
                    <a:pt x="192" y="731"/>
                  </a:cubicBezTo>
                  <a:cubicBezTo>
                    <a:pt x="272" y="635"/>
                    <a:pt x="409" y="661"/>
                    <a:pt x="480" y="539"/>
                  </a:cubicBezTo>
                  <a:cubicBezTo>
                    <a:pt x="551" y="417"/>
                    <a:pt x="588" y="112"/>
                    <a:pt x="616" y="0"/>
                  </a:cubicBezTo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206853" name="Group 33"/>
            <p:cNvGrpSpPr>
              <a:grpSpLocks/>
            </p:cNvGrpSpPr>
            <p:nvPr/>
          </p:nvGrpSpPr>
          <p:grpSpPr bwMode="auto">
            <a:xfrm>
              <a:off x="2743200" y="1524000"/>
              <a:ext cx="1905000" cy="533400"/>
              <a:chOff x="3072" y="3360"/>
              <a:chExt cx="2352" cy="336"/>
            </a:xfrm>
          </p:grpSpPr>
          <p:sp>
            <p:nvSpPr>
              <p:cNvPr id="206865" name="Text Box 34"/>
              <p:cNvSpPr txBox="1">
                <a:spLocks noChangeArrowheads="1"/>
              </p:cNvSpPr>
              <p:nvPr/>
            </p:nvSpPr>
            <p:spPr bwMode="auto">
              <a:xfrm>
                <a:off x="3105" y="3413"/>
                <a:ext cx="21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14,23,25,30,31</a:t>
                </a:r>
                <a:endParaRPr lang="en-CA" altLang="en-US" sz="2000" i="0"/>
              </a:p>
            </p:txBody>
          </p:sp>
          <p:sp>
            <p:nvSpPr>
              <p:cNvPr id="206866" name="Rectangle 35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06854" name="Group 37"/>
            <p:cNvGrpSpPr>
              <a:grpSpLocks/>
            </p:cNvGrpSpPr>
            <p:nvPr/>
          </p:nvGrpSpPr>
          <p:grpSpPr bwMode="auto">
            <a:xfrm>
              <a:off x="4800600" y="2339975"/>
              <a:ext cx="1543050" cy="555625"/>
              <a:chOff x="3072" y="3360"/>
              <a:chExt cx="2352" cy="336"/>
            </a:xfrm>
          </p:grpSpPr>
          <p:sp>
            <p:nvSpPr>
              <p:cNvPr id="206863" name="Text Box 38"/>
              <p:cNvSpPr txBox="1">
                <a:spLocks noChangeArrowheads="1"/>
              </p:cNvSpPr>
              <p:nvPr/>
            </p:nvSpPr>
            <p:spPr bwMode="auto">
              <a:xfrm>
                <a:off x="3106" y="3413"/>
                <a:ext cx="2138" cy="24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62,79,88,98</a:t>
                </a:r>
              </a:p>
            </p:txBody>
          </p:sp>
          <p:sp>
            <p:nvSpPr>
              <p:cNvPr id="206864" name="Rectangle 3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06855" name="Group 40"/>
            <p:cNvGrpSpPr>
              <a:grpSpLocks/>
            </p:cNvGrpSpPr>
            <p:nvPr/>
          </p:nvGrpSpPr>
          <p:grpSpPr bwMode="auto">
            <a:xfrm>
              <a:off x="4492625" y="1958975"/>
              <a:ext cx="438150" cy="555625"/>
              <a:chOff x="2982" y="3360"/>
              <a:chExt cx="2685" cy="336"/>
            </a:xfrm>
          </p:grpSpPr>
          <p:sp>
            <p:nvSpPr>
              <p:cNvPr id="206861" name="Text Box 41"/>
              <p:cNvSpPr txBox="1">
                <a:spLocks noChangeArrowheads="1"/>
              </p:cNvSpPr>
              <p:nvPr/>
            </p:nvSpPr>
            <p:spPr bwMode="auto">
              <a:xfrm>
                <a:off x="2982" y="3413"/>
                <a:ext cx="2685" cy="24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52</a:t>
                </a:r>
              </a:p>
            </p:txBody>
          </p:sp>
          <p:sp>
            <p:nvSpPr>
              <p:cNvPr id="206862" name="Rectangle 42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grpSp>
        <p:nvGrpSpPr>
          <p:cNvPr id="6" name="Group 47"/>
          <p:cNvGrpSpPr>
            <a:grpSpLocks/>
          </p:cNvGrpSpPr>
          <p:nvPr/>
        </p:nvGrpSpPr>
        <p:grpSpPr bwMode="auto">
          <a:xfrm>
            <a:off x="1508125" y="3524250"/>
            <a:ext cx="5502275" cy="1809750"/>
            <a:chOff x="950" y="2220"/>
            <a:chExt cx="3466" cy="1140"/>
          </a:xfrm>
        </p:grpSpPr>
        <p:sp>
          <p:nvSpPr>
            <p:cNvPr id="206857" name="Text Box 43"/>
            <p:cNvSpPr txBox="1">
              <a:spLocks noChangeArrowheads="1"/>
            </p:cNvSpPr>
            <p:nvPr/>
          </p:nvSpPr>
          <p:spPr bwMode="auto">
            <a:xfrm>
              <a:off x="950" y="2220"/>
              <a:ext cx="228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Glue pieces together.</a:t>
              </a:r>
            </a:p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  (No real work)</a:t>
              </a:r>
            </a:p>
          </p:txBody>
        </p:sp>
        <p:grpSp>
          <p:nvGrpSpPr>
            <p:cNvPr id="206858" name="Group 44"/>
            <p:cNvGrpSpPr>
              <a:grpSpLocks/>
            </p:cNvGrpSpPr>
            <p:nvPr/>
          </p:nvGrpSpPr>
          <p:grpSpPr bwMode="auto">
            <a:xfrm>
              <a:off x="2064" y="3024"/>
              <a:ext cx="2352" cy="336"/>
              <a:chOff x="3072" y="3360"/>
              <a:chExt cx="2352" cy="336"/>
            </a:xfrm>
          </p:grpSpPr>
          <p:sp>
            <p:nvSpPr>
              <p:cNvPr id="206859" name="Text Box 45"/>
              <p:cNvSpPr txBox="1">
                <a:spLocks noChangeArrowheads="1"/>
              </p:cNvSpPr>
              <p:nvPr/>
            </p:nvSpPr>
            <p:spPr bwMode="auto">
              <a:xfrm>
                <a:off x="3106" y="3413"/>
                <a:ext cx="20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14,23,25,30,31,52,62,79,88,98</a:t>
                </a:r>
                <a:endParaRPr lang="en-CA" altLang="en-US" sz="2000" i="0"/>
              </a:p>
            </p:txBody>
          </p:sp>
          <p:sp>
            <p:nvSpPr>
              <p:cNvPr id="206860" name="Rectangle 46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7874" name="Picture 3" descr="02-175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" y="228600"/>
            <a:ext cx="8839200" cy="60245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8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78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78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8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8899" name="Group 3"/>
          <p:cNvGrpSpPr>
            <a:grpSpLocks/>
          </p:cNvGrpSpPr>
          <p:nvPr/>
        </p:nvGrpSpPr>
        <p:grpSpPr bwMode="auto">
          <a:xfrm>
            <a:off x="2616200" y="1125538"/>
            <a:ext cx="2946400" cy="2151062"/>
            <a:chOff x="118" y="2928"/>
            <a:chExt cx="1856" cy="1355"/>
          </a:xfrm>
        </p:grpSpPr>
        <p:sp>
          <p:nvSpPr>
            <p:cNvPr id="208921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2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208923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08924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208925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08926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208927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208928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208929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08930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08931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208900" name="Group 15"/>
          <p:cNvGrpSpPr>
            <a:grpSpLocks/>
          </p:cNvGrpSpPr>
          <p:nvPr/>
        </p:nvGrpSpPr>
        <p:grpSpPr bwMode="auto">
          <a:xfrm>
            <a:off x="2209800" y="1600200"/>
            <a:ext cx="457200" cy="914400"/>
            <a:chOff x="2432" y="1328"/>
            <a:chExt cx="906" cy="2075"/>
          </a:xfrm>
        </p:grpSpPr>
        <p:sp>
          <p:nvSpPr>
            <p:cNvPr id="208915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6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7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8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19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8920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8902" name="Freeform 25"/>
          <p:cNvSpPr>
            <a:spLocks/>
          </p:cNvSpPr>
          <p:nvPr/>
        </p:nvSpPr>
        <p:spPr bwMode="auto">
          <a:xfrm>
            <a:off x="2379663" y="3321050"/>
            <a:ext cx="1703387" cy="1236663"/>
          </a:xfrm>
          <a:custGeom>
            <a:avLst/>
            <a:gdLst>
              <a:gd name="T0" fmla="*/ 2147483647 w 1073"/>
              <a:gd name="T1" fmla="*/ 2147483647 h 779"/>
              <a:gd name="T2" fmla="*/ 2147483647 w 1073"/>
              <a:gd name="T3" fmla="*/ 2147483647 h 779"/>
              <a:gd name="T4" fmla="*/ 2147483647 w 1073"/>
              <a:gd name="T5" fmla="*/ 2147483647 h 779"/>
              <a:gd name="T6" fmla="*/ 2147483647 w 1073"/>
              <a:gd name="T7" fmla="*/ 2147483647 h 779"/>
              <a:gd name="T8" fmla="*/ 2147483647 w 1073"/>
              <a:gd name="T9" fmla="*/ 2147483647 h 779"/>
              <a:gd name="T10" fmla="*/ 2147483647 w 1073"/>
              <a:gd name="T11" fmla="*/ 2147483647 h 779"/>
              <a:gd name="T12" fmla="*/ 2147483647 w 1073"/>
              <a:gd name="T13" fmla="*/ 2147483647 h 779"/>
              <a:gd name="T14" fmla="*/ 2147483647 w 1073"/>
              <a:gd name="T15" fmla="*/ 2147483647 h 779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073"/>
              <a:gd name="T25" fmla="*/ 0 h 779"/>
              <a:gd name="T26" fmla="*/ 1073 w 1073"/>
              <a:gd name="T27" fmla="*/ 779 h 779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073" h="779">
                <a:moveTo>
                  <a:pt x="317" y="64"/>
                </a:moveTo>
                <a:cubicBezTo>
                  <a:pt x="211" y="93"/>
                  <a:pt x="96" y="168"/>
                  <a:pt x="48" y="246"/>
                </a:cubicBezTo>
                <a:cubicBezTo>
                  <a:pt x="0" y="324"/>
                  <a:pt x="9" y="461"/>
                  <a:pt x="26" y="531"/>
                </a:cubicBezTo>
                <a:cubicBezTo>
                  <a:pt x="43" y="601"/>
                  <a:pt x="66" y="633"/>
                  <a:pt x="150" y="669"/>
                </a:cubicBezTo>
                <a:cubicBezTo>
                  <a:pt x="234" y="705"/>
                  <a:pt x="380" y="779"/>
                  <a:pt x="529" y="750"/>
                </a:cubicBezTo>
                <a:cubicBezTo>
                  <a:pt x="678" y="721"/>
                  <a:pt x="1023" y="608"/>
                  <a:pt x="1048" y="495"/>
                </a:cubicBezTo>
                <a:cubicBezTo>
                  <a:pt x="1073" y="382"/>
                  <a:pt x="804" y="144"/>
                  <a:pt x="682" y="72"/>
                </a:cubicBezTo>
                <a:cubicBezTo>
                  <a:pt x="560" y="0"/>
                  <a:pt x="423" y="35"/>
                  <a:pt x="317" y="64"/>
                </a:cubicBezTo>
                <a:close/>
              </a:path>
            </a:pathLst>
          </a:cu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903" name="Text Box 26"/>
          <p:cNvSpPr txBox="1">
            <a:spLocks noChangeArrowheads="1"/>
          </p:cNvSpPr>
          <p:nvPr/>
        </p:nvSpPr>
        <p:spPr bwMode="auto">
          <a:xfrm>
            <a:off x="2973388" y="3352800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14</a:t>
            </a:r>
            <a:endParaRPr lang="en-CA" altLang="en-US" sz="2000" i="0"/>
          </a:p>
        </p:txBody>
      </p:sp>
      <p:sp>
        <p:nvSpPr>
          <p:cNvPr id="208904" name="Text Box 27"/>
          <p:cNvSpPr txBox="1">
            <a:spLocks noChangeArrowheads="1"/>
          </p:cNvSpPr>
          <p:nvPr/>
        </p:nvSpPr>
        <p:spPr bwMode="auto">
          <a:xfrm>
            <a:off x="2776538" y="4022725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25</a:t>
            </a:r>
            <a:endParaRPr lang="en-CA" altLang="en-US" sz="2000" i="0"/>
          </a:p>
        </p:txBody>
      </p:sp>
      <p:sp>
        <p:nvSpPr>
          <p:cNvPr id="208905" name="Text Box 28"/>
          <p:cNvSpPr txBox="1">
            <a:spLocks noChangeArrowheads="1"/>
          </p:cNvSpPr>
          <p:nvPr/>
        </p:nvSpPr>
        <p:spPr bwMode="auto">
          <a:xfrm>
            <a:off x="3049588" y="3733800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30</a:t>
            </a:r>
            <a:endParaRPr lang="en-CA" altLang="en-US" sz="2000" i="0"/>
          </a:p>
        </p:txBody>
      </p:sp>
      <p:sp>
        <p:nvSpPr>
          <p:cNvPr id="208906" name="Text Box 29"/>
          <p:cNvSpPr txBox="1">
            <a:spLocks noChangeArrowheads="1"/>
          </p:cNvSpPr>
          <p:nvPr/>
        </p:nvSpPr>
        <p:spPr bwMode="auto">
          <a:xfrm>
            <a:off x="3414713" y="3954463"/>
            <a:ext cx="4730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23</a:t>
            </a:r>
            <a:endParaRPr lang="en-CA" altLang="en-US" sz="2000" i="0"/>
          </a:p>
        </p:txBody>
      </p:sp>
      <p:sp>
        <p:nvSpPr>
          <p:cNvPr id="208907" name="Freeform 32"/>
          <p:cNvSpPr>
            <a:spLocks/>
          </p:cNvSpPr>
          <p:nvPr/>
        </p:nvSpPr>
        <p:spPr bwMode="auto">
          <a:xfrm>
            <a:off x="5073650" y="3168650"/>
            <a:ext cx="1614488" cy="1479550"/>
          </a:xfrm>
          <a:custGeom>
            <a:avLst/>
            <a:gdLst>
              <a:gd name="T0" fmla="*/ 2147483647 w 1017"/>
              <a:gd name="T1" fmla="*/ 2147483647 h 932"/>
              <a:gd name="T2" fmla="*/ 2147483647 w 1017"/>
              <a:gd name="T3" fmla="*/ 2147483647 h 932"/>
              <a:gd name="T4" fmla="*/ 2147483647 w 1017"/>
              <a:gd name="T5" fmla="*/ 2147483647 h 932"/>
              <a:gd name="T6" fmla="*/ 2147483647 w 1017"/>
              <a:gd name="T7" fmla="*/ 2147483647 h 932"/>
              <a:gd name="T8" fmla="*/ 2147483647 w 1017"/>
              <a:gd name="T9" fmla="*/ 2147483647 h 932"/>
              <a:gd name="T10" fmla="*/ 2147483647 w 1017"/>
              <a:gd name="T11" fmla="*/ 2147483647 h 932"/>
              <a:gd name="T12" fmla="*/ 2147483647 w 1017"/>
              <a:gd name="T13" fmla="*/ 2147483647 h 932"/>
              <a:gd name="T14" fmla="*/ 2147483647 w 1017"/>
              <a:gd name="T15" fmla="*/ 2147483647 h 93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017"/>
              <a:gd name="T25" fmla="*/ 0 h 932"/>
              <a:gd name="T26" fmla="*/ 1017 w 1017"/>
              <a:gd name="T27" fmla="*/ 932 h 93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017" h="932">
                <a:moveTo>
                  <a:pt x="91" y="138"/>
                </a:moveTo>
                <a:cubicBezTo>
                  <a:pt x="14" y="213"/>
                  <a:pt x="0" y="364"/>
                  <a:pt x="18" y="443"/>
                </a:cubicBezTo>
                <a:cubicBezTo>
                  <a:pt x="36" y="522"/>
                  <a:pt x="131" y="545"/>
                  <a:pt x="197" y="611"/>
                </a:cubicBezTo>
                <a:cubicBezTo>
                  <a:pt x="263" y="677"/>
                  <a:pt x="337" y="795"/>
                  <a:pt x="416" y="841"/>
                </a:cubicBezTo>
                <a:cubicBezTo>
                  <a:pt x="496" y="887"/>
                  <a:pt x="578" y="932"/>
                  <a:pt x="673" y="886"/>
                </a:cubicBezTo>
                <a:cubicBezTo>
                  <a:pt x="767" y="840"/>
                  <a:pt x="1017" y="703"/>
                  <a:pt x="985" y="567"/>
                </a:cubicBezTo>
                <a:cubicBezTo>
                  <a:pt x="953" y="431"/>
                  <a:pt x="633" y="144"/>
                  <a:pt x="484" y="72"/>
                </a:cubicBezTo>
                <a:cubicBezTo>
                  <a:pt x="335" y="0"/>
                  <a:pt x="173" y="124"/>
                  <a:pt x="91" y="138"/>
                </a:cubicBezTo>
                <a:close/>
              </a:path>
            </a:pathLst>
          </a:cu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08908" name="Text Box 33"/>
          <p:cNvSpPr txBox="1">
            <a:spLocks noChangeArrowheads="1"/>
          </p:cNvSpPr>
          <p:nvPr/>
        </p:nvSpPr>
        <p:spPr bwMode="auto">
          <a:xfrm>
            <a:off x="5138738" y="336708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88</a:t>
            </a:r>
            <a:endParaRPr lang="en-CA" altLang="en-US" sz="2000" i="0"/>
          </a:p>
        </p:txBody>
      </p:sp>
      <p:sp>
        <p:nvSpPr>
          <p:cNvPr id="208909" name="Text Box 34"/>
          <p:cNvSpPr txBox="1">
            <a:spLocks noChangeArrowheads="1"/>
          </p:cNvSpPr>
          <p:nvPr/>
        </p:nvSpPr>
        <p:spPr bwMode="auto">
          <a:xfrm>
            <a:off x="5926138" y="3505200"/>
            <a:ext cx="533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98</a:t>
            </a:r>
            <a:endParaRPr lang="en-CA" altLang="en-US" sz="2000" i="0"/>
          </a:p>
        </p:txBody>
      </p:sp>
      <p:sp>
        <p:nvSpPr>
          <p:cNvPr id="208910" name="Text Box 35"/>
          <p:cNvSpPr txBox="1">
            <a:spLocks noChangeArrowheads="1"/>
          </p:cNvSpPr>
          <p:nvPr/>
        </p:nvSpPr>
        <p:spPr bwMode="auto">
          <a:xfrm>
            <a:off x="5316538" y="3810000"/>
            <a:ext cx="549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62</a:t>
            </a:r>
            <a:endParaRPr lang="en-CA" altLang="en-US" sz="2000" i="0"/>
          </a:p>
        </p:txBody>
      </p:sp>
      <p:sp>
        <p:nvSpPr>
          <p:cNvPr id="208911" name="Text Box 36"/>
          <p:cNvSpPr txBox="1">
            <a:spLocks noChangeArrowheads="1"/>
          </p:cNvSpPr>
          <p:nvPr/>
        </p:nvSpPr>
        <p:spPr bwMode="auto">
          <a:xfrm>
            <a:off x="6002338" y="404653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79</a:t>
            </a:r>
            <a:endParaRPr lang="en-CA" altLang="en-US" sz="2000" i="0"/>
          </a:p>
        </p:txBody>
      </p:sp>
      <p:sp>
        <p:nvSpPr>
          <p:cNvPr id="208912" name="Text Box 37"/>
          <p:cNvSpPr txBox="1">
            <a:spLocks noChangeArrowheads="1"/>
          </p:cNvSpPr>
          <p:nvPr/>
        </p:nvSpPr>
        <p:spPr bwMode="auto">
          <a:xfrm>
            <a:off x="4137025" y="3786188"/>
            <a:ext cx="844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>
                <a:cs typeface="Times New Roman" pitchFamily="18" charset="0"/>
              </a:rPr>
              <a:t>≤</a:t>
            </a:r>
            <a:r>
              <a:rPr lang="en-US" altLang="en-US" sz="2000" i="0">
                <a:cs typeface="Times New Roman" pitchFamily="18" charset="0"/>
              </a:rPr>
              <a:t> </a:t>
            </a:r>
            <a:r>
              <a:rPr lang="en-US" altLang="en-US" sz="2000" i="0"/>
              <a:t>31 </a:t>
            </a:r>
            <a:r>
              <a:rPr lang="en-CA" altLang="en-US" sz="2000" i="0">
                <a:cs typeface="Times New Roman" pitchFamily="18" charset="0"/>
              </a:rPr>
              <a:t>≤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E1EAACAD-0C78-4137-85C3-1550B3188784}"/>
              </a:ext>
            </a:extLst>
          </p:cNvPr>
          <p:cNvGrpSpPr/>
          <p:nvPr/>
        </p:nvGrpSpPr>
        <p:grpSpPr>
          <a:xfrm>
            <a:off x="2971800" y="1066800"/>
            <a:ext cx="5965825" cy="1296988"/>
            <a:chOff x="2971800" y="1066800"/>
            <a:chExt cx="5965825" cy="1296988"/>
          </a:xfrm>
        </p:grpSpPr>
        <p:sp>
          <p:nvSpPr>
            <p:cNvPr id="208901" name="Text Box 22"/>
            <p:cNvSpPr txBox="1">
              <a:spLocks noChangeArrowheads="1"/>
            </p:cNvSpPr>
            <p:nvPr/>
          </p:nvSpPr>
          <p:spPr bwMode="auto">
            <a:xfrm>
              <a:off x="5334000" y="1066800"/>
              <a:ext cx="3603625" cy="10668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Let pivot be the first </a:t>
              </a:r>
              <a:br>
                <a:rPr lang="en-US" altLang="en-US" i="0"/>
              </a:br>
              <a:r>
                <a:rPr lang="en-US" altLang="en-US" i="0"/>
                <a:t>element in the list?</a:t>
              </a:r>
            </a:p>
          </p:txBody>
        </p:sp>
        <p:sp>
          <p:nvSpPr>
            <p:cNvPr id="208913" name="Oval 38"/>
            <p:cNvSpPr>
              <a:spLocks noChangeArrowheads="1"/>
            </p:cNvSpPr>
            <p:nvPr/>
          </p:nvSpPr>
          <p:spPr bwMode="auto">
            <a:xfrm>
              <a:off x="2971800" y="1981200"/>
              <a:ext cx="457200" cy="382588"/>
            </a:xfrm>
            <a:prstGeom prst="ellipse">
              <a:avLst/>
            </a:prstGeom>
            <a:noFill/>
            <a:ln w="38100">
              <a:solidFill>
                <a:schemeClr val="hlink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</p:grpSp>
      <p:sp>
        <p:nvSpPr>
          <p:cNvPr id="208914" name="Text Box 39"/>
          <p:cNvSpPr txBox="1">
            <a:spLocks noChangeArrowheads="1"/>
          </p:cNvSpPr>
          <p:nvPr/>
        </p:nvSpPr>
        <p:spPr bwMode="auto">
          <a:xfrm>
            <a:off x="5622925" y="4038600"/>
            <a:ext cx="549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52</a:t>
            </a:r>
            <a:endParaRPr lang="en-CA" altLang="en-US" sz="2000" i="0"/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2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1524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Quick Sort</a:t>
            </a:r>
          </a:p>
        </p:txBody>
      </p:sp>
      <p:grpSp>
        <p:nvGrpSpPr>
          <p:cNvPr id="209923" name="Group 15"/>
          <p:cNvGrpSpPr>
            <a:grpSpLocks/>
          </p:cNvGrpSpPr>
          <p:nvPr/>
        </p:nvGrpSpPr>
        <p:grpSpPr bwMode="auto">
          <a:xfrm>
            <a:off x="2209800" y="1600200"/>
            <a:ext cx="457200" cy="914400"/>
            <a:chOff x="2432" y="1328"/>
            <a:chExt cx="906" cy="2075"/>
          </a:xfrm>
        </p:grpSpPr>
        <p:sp>
          <p:nvSpPr>
            <p:cNvPr id="209934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5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6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7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8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39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09926" name="Oval 34"/>
          <p:cNvSpPr>
            <a:spLocks noChangeArrowheads="1"/>
          </p:cNvSpPr>
          <p:nvPr/>
        </p:nvSpPr>
        <p:spPr bwMode="auto">
          <a:xfrm>
            <a:off x="2819400" y="1981200"/>
            <a:ext cx="457200" cy="382588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grpSp>
        <p:nvGrpSpPr>
          <p:cNvPr id="209927" name="Group 38"/>
          <p:cNvGrpSpPr>
            <a:grpSpLocks/>
          </p:cNvGrpSpPr>
          <p:nvPr/>
        </p:nvGrpSpPr>
        <p:grpSpPr bwMode="auto">
          <a:xfrm>
            <a:off x="2743200" y="1905000"/>
            <a:ext cx="3733800" cy="533400"/>
            <a:chOff x="3072" y="3360"/>
            <a:chExt cx="2352" cy="336"/>
          </a:xfrm>
        </p:grpSpPr>
        <p:sp>
          <p:nvSpPr>
            <p:cNvPr id="209932" name="Text Box 39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14,23,25,30,31,52,62,79,88,98</a:t>
              </a:r>
              <a:endParaRPr lang="en-CA" altLang="en-US" sz="2000" i="0"/>
            </a:p>
          </p:txBody>
        </p:sp>
        <p:sp>
          <p:nvSpPr>
            <p:cNvPr id="209933" name="Rectangle 40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6980B505-98D0-46A4-AEC7-6102F40A0177}"/>
              </a:ext>
            </a:extLst>
          </p:cNvPr>
          <p:cNvGrpSpPr/>
          <p:nvPr/>
        </p:nvGrpSpPr>
        <p:grpSpPr>
          <a:xfrm>
            <a:off x="2379663" y="3321050"/>
            <a:ext cx="5926137" cy="1236663"/>
            <a:chOff x="2379663" y="3321050"/>
            <a:chExt cx="5926137" cy="1236663"/>
          </a:xfrm>
        </p:grpSpPr>
        <p:sp>
          <p:nvSpPr>
            <p:cNvPr id="209924" name="Freeform 23"/>
            <p:cNvSpPr>
              <a:spLocks/>
            </p:cNvSpPr>
            <p:nvPr/>
          </p:nvSpPr>
          <p:spPr bwMode="auto">
            <a:xfrm>
              <a:off x="2379663" y="3321050"/>
              <a:ext cx="1703387" cy="1236663"/>
            </a:xfrm>
            <a:custGeom>
              <a:avLst/>
              <a:gdLst>
                <a:gd name="T0" fmla="*/ 2147483647 w 1073"/>
                <a:gd name="T1" fmla="*/ 2147483647 h 779"/>
                <a:gd name="T2" fmla="*/ 2147483647 w 1073"/>
                <a:gd name="T3" fmla="*/ 2147483647 h 779"/>
                <a:gd name="T4" fmla="*/ 2147483647 w 1073"/>
                <a:gd name="T5" fmla="*/ 2147483647 h 779"/>
                <a:gd name="T6" fmla="*/ 2147483647 w 1073"/>
                <a:gd name="T7" fmla="*/ 2147483647 h 779"/>
                <a:gd name="T8" fmla="*/ 2147483647 w 1073"/>
                <a:gd name="T9" fmla="*/ 2147483647 h 779"/>
                <a:gd name="T10" fmla="*/ 2147483647 w 1073"/>
                <a:gd name="T11" fmla="*/ 2147483647 h 779"/>
                <a:gd name="T12" fmla="*/ 2147483647 w 1073"/>
                <a:gd name="T13" fmla="*/ 2147483647 h 779"/>
                <a:gd name="T14" fmla="*/ 2147483647 w 1073"/>
                <a:gd name="T15" fmla="*/ 2147483647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3"/>
                <a:gd name="T25" fmla="*/ 0 h 779"/>
                <a:gd name="T26" fmla="*/ 1073 w 1073"/>
                <a:gd name="T27" fmla="*/ 779 h 77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3" h="779">
                  <a:moveTo>
                    <a:pt x="317" y="64"/>
                  </a:moveTo>
                  <a:cubicBezTo>
                    <a:pt x="211" y="93"/>
                    <a:pt x="96" y="168"/>
                    <a:pt x="48" y="246"/>
                  </a:cubicBezTo>
                  <a:cubicBezTo>
                    <a:pt x="0" y="324"/>
                    <a:pt x="9" y="461"/>
                    <a:pt x="26" y="531"/>
                  </a:cubicBezTo>
                  <a:cubicBezTo>
                    <a:pt x="43" y="601"/>
                    <a:pt x="66" y="633"/>
                    <a:pt x="150" y="669"/>
                  </a:cubicBezTo>
                  <a:cubicBezTo>
                    <a:pt x="234" y="705"/>
                    <a:pt x="380" y="779"/>
                    <a:pt x="529" y="750"/>
                  </a:cubicBezTo>
                  <a:cubicBezTo>
                    <a:pt x="678" y="721"/>
                    <a:pt x="1023" y="608"/>
                    <a:pt x="1048" y="495"/>
                  </a:cubicBezTo>
                  <a:cubicBezTo>
                    <a:pt x="1073" y="382"/>
                    <a:pt x="804" y="144"/>
                    <a:pt x="682" y="72"/>
                  </a:cubicBezTo>
                  <a:cubicBezTo>
                    <a:pt x="560" y="0"/>
                    <a:pt x="423" y="35"/>
                    <a:pt x="317" y="64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925" name="Text Box 33"/>
            <p:cNvSpPr txBox="1">
              <a:spLocks noChangeArrowheads="1"/>
            </p:cNvSpPr>
            <p:nvPr/>
          </p:nvSpPr>
          <p:spPr bwMode="auto">
            <a:xfrm>
              <a:off x="4137025" y="3786188"/>
              <a:ext cx="844550" cy="396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>
                  <a:cs typeface="Times New Roman" pitchFamily="18" charset="0"/>
                </a:rPr>
                <a:t>≤</a:t>
              </a:r>
              <a:r>
                <a:rPr lang="en-US" altLang="en-US" sz="2000" i="0">
                  <a:cs typeface="Times New Roman" pitchFamily="18" charset="0"/>
                </a:rPr>
                <a:t> </a:t>
              </a:r>
              <a:r>
                <a:rPr lang="en-US" altLang="en-US" sz="2000" i="0"/>
                <a:t>14 </a:t>
              </a:r>
              <a:r>
                <a:rPr lang="en-CA" altLang="en-US" sz="2000" i="0">
                  <a:cs typeface="Times New Roman" pitchFamily="18" charset="0"/>
                </a:rPr>
                <a:t>≤</a:t>
              </a:r>
            </a:p>
          </p:txBody>
        </p:sp>
        <p:grpSp>
          <p:nvGrpSpPr>
            <p:cNvPr id="209928" name="Group 41"/>
            <p:cNvGrpSpPr>
              <a:grpSpLocks/>
            </p:cNvGrpSpPr>
            <p:nvPr/>
          </p:nvGrpSpPr>
          <p:grpSpPr bwMode="auto">
            <a:xfrm>
              <a:off x="5018088" y="3690938"/>
              <a:ext cx="3287712" cy="576262"/>
              <a:chOff x="3072" y="3360"/>
              <a:chExt cx="2352" cy="336"/>
            </a:xfrm>
          </p:grpSpPr>
          <p:sp>
            <p:nvSpPr>
              <p:cNvPr id="209930" name="Text Box 42"/>
              <p:cNvSpPr txBox="1">
                <a:spLocks noChangeArrowheads="1"/>
              </p:cNvSpPr>
              <p:nvPr/>
            </p:nvSpPr>
            <p:spPr bwMode="auto">
              <a:xfrm>
                <a:off x="3106" y="3413"/>
                <a:ext cx="2130" cy="2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23,25,30,31,52,62,79,88,98</a:t>
                </a:r>
                <a:endParaRPr lang="en-CA" altLang="en-US" sz="2000" i="0"/>
              </a:p>
            </p:txBody>
          </p:sp>
          <p:sp>
            <p:nvSpPr>
              <p:cNvPr id="209931" name="Rectangle 43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sp>
        <p:nvSpPr>
          <p:cNvPr id="209929" name="Text Box 44"/>
          <p:cNvSpPr txBox="1">
            <a:spLocks noChangeArrowheads="1"/>
          </p:cNvSpPr>
          <p:nvPr/>
        </p:nvSpPr>
        <p:spPr bwMode="auto">
          <a:xfrm>
            <a:off x="1752600" y="4876800"/>
            <a:ext cx="6318250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If the list is already sorted, </a:t>
            </a:r>
            <a:br>
              <a:rPr lang="en-US" altLang="en-US" i="0" dirty="0"/>
            </a:br>
            <a:r>
              <a:rPr lang="en-US" altLang="en-US" i="0" dirty="0"/>
              <a:t>then the slit is worst case unbalanced.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099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099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099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099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9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099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099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926" grpId="0" animBg="1"/>
      <p:bldP spid="209929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6" name="Rectangle 2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Quick Sort</a:t>
            </a:r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0CBF60B2-65E4-4FD0-9837-77E1D7148DF3}"/>
              </a:ext>
            </a:extLst>
          </p:cNvPr>
          <p:cNvGrpSpPr/>
          <p:nvPr/>
        </p:nvGrpSpPr>
        <p:grpSpPr>
          <a:xfrm>
            <a:off x="381000" y="1301750"/>
            <a:ext cx="7391400" cy="3849688"/>
            <a:chOff x="381000" y="1301750"/>
            <a:chExt cx="7391400" cy="3849688"/>
          </a:xfrm>
        </p:grpSpPr>
        <p:sp>
          <p:nvSpPr>
            <p:cNvPr id="210947" name="Rectangle 4"/>
            <p:cNvSpPr>
              <a:spLocks noChangeArrowheads="1"/>
            </p:cNvSpPr>
            <p:nvPr/>
          </p:nvSpPr>
          <p:spPr bwMode="auto">
            <a:xfrm>
              <a:off x="381000" y="1981200"/>
              <a:ext cx="1979613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Best Time:</a:t>
              </a:r>
            </a:p>
          </p:txBody>
        </p:sp>
        <p:sp>
          <p:nvSpPr>
            <p:cNvPr id="210948" name="Rectangle 6"/>
            <p:cNvSpPr>
              <a:spLocks noChangeArrowheads="1"/>
            </p:cNvSpPr>
            <p:nvPr/>
          </p:nvSpPr>
          <p:spPr bwMode="auto">
            <a:xfrm>
              <a:off x="381000" y="3276600"/>
              <a:ext cx="2249488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Worst Time:</a:t>
              </a:r>
            </a:p>
          </p:txBody>
        </p:sp>
        <p:sp>
          <p:nvSpPr>
            <p:cNvPr id="210949" name="Rectangle 8"/>
            <p:cNvSpPr>
              <a:spLocks noChangeArrowheads="1"/>
            </p:cNvSpPr>
            <p:nvPr/>
          </p:nvSpPr>
          <p:spPr bwMode="auto">
            <a:xfrm>
              <a:off x="381000" y="4572000"/>
              <a:ext cx="27686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Expected Time:</a:t>
              </a:r>
            </a:p>
          </p:txBody>
        </p:sp>
        <p:grpSp>
          <p:nvGrpSpPr>
            <p:cNvPr id="210950" name="Group 12"/>
            <p:cNvGrpSpPr>
              <a:grpSpLocks/>
            </p:cNvGrpSpPr>
            <p:nvPr/>
          </p:nvGrpSpPr>
          <p:grpSpPr bwMode="auto">
            <a:xfrm>
              <a:off x="1447800" y="1301750"/>
              <a:ext cx="6324600" cy="450850"/>
              <a:chOff x="3072" y="3360"/>
              <a:chExt cx="2352" cy="398"/>
            </a:xfrm>
          </p:grpSpPr>
          <p:sp>
            <p:nvSpPr>
              <p:cNvPr id="210954" name="Text Box 13"/>
              <p:cNvSpPr txBox="1">
                <a:spLocks noChangeArrowheads="1"/>
              </p:cNvSpPr>
              <p:nvPr/>
            </p:nvSpPr>
            <p:spPr bwMode="auto">
              <a:xfrm>
                <a:off x="3105" y="3408"/>
                <a:ext cx="69" cy="3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0955" name="Rectangle 14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sp>
        <p:nvSpPr>
          <p:cNvPr id="210952" name="Text Box 3"/>
          <p:cNvSpPr txBox="1">
            <a:spLocks noChangeArrowheads="1"/>
          </p:cNvSpPr>
          <p:nvPr/>
        </p:nvSpPr>
        <p:spPr bwMode="auto">
          <a:xfrm>
            <a:off x="3151188" y="1981200"/>
            <a:ext cx="3773790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 = 2</a:t>
            </a:r>
            <a:r>
              <a:rPr lang="en-US" altLang="en-US" dirty="0"/>
              <a:t>T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/2) +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/>
              <a:t>        = </a:t>
            </a: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dirty="0"/>
              <a:t>n</a:t>
            </a:r>
            <a:r>
              <a:rPr lang="en-US" altLang="en-US" i="0" dirty="0"/>
              <a:t> log(</a:t>
            </a:r>
            <a:r>
              <a:rPr lang="en-US" altLang="en-US" dirty="0"/>
              <a:t>n</a:t>
            </a:r>
            <a:r>
              <a:rPr lang="en-US" altLang="en-US" i="0" dirty="0"/>
              <a:t>))</a:t>
            </a:r>
          </a:p>
        </p:txBody>
      </p:sp>
      <p:sp>
        <p:nvSpPr>
          <p:cNvPr id="210953" name="Line 15"/>
          <p:cNvSpPr>
            <a:spLocks noChangeShapeType="1"/>
          </p:cNvSpPr>
          <p:nvPr/>
        </p:nvSpPr>
        <p:spPr bwMode="auto">
          <a:xfrm flipH="1">
            <a:off x="45720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3" name="Rectangle 8">
            <a:extLst>
              <a:ext uri="{FF2B5EF4-FFF2-40B4-BE49-F238E27FC236}">
                <a16:creationId xmlns:a16="http://schemas.microsoft.com/office/drawing/2014/main" id="{345EDB8E-29CB-46D0-8839-67077D12AB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00500" y="3733800"/>
            <a:ext cx="142240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 baseline="30000"/>
              <a:t>2</a:t>
            </a:r>
            <a:r>
              <a:rPr lang="en-US" altLang="en-US" i="0"/>
              <a:t>)</a:t>
            </a:r>
          </a:p>
        </p:txBody>
      </p:sp>
      <p:sp>
        <p:nvSpPr>
          <p:cNvPr id="15" name="Text Box 5">
            <a:extLst>
              <a:ext uri="{FF2B5EF4-FFF2-40B4-BE49-F238E27FC236}">
                <a16:creationId xmlns:a16="http://schemas.microsoft.com/office/drawing/2014/main" id="{89D766A8-EF04-48C7-BA17-77C67F27028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51188" y="3276600"/>
            <a:ext cx="4687888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  <a:r>
              <a:rPr lang="en-US" altLang="en-US"/>
              <a:t>T</a:t>
            </a:r>
            <a:r>
              <a:rPr lang="en-US" altLang="en-US" i="0"/>
              <a:t>(0) +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16" name="Line 14">
            <a:extLst>
              <a:ext uri="{FF2B5EF4-FFF2-40B4-BE49-F238E27FC236}">
                <a16:creationId xmlns:a16="http://schemas.microsoft.com/office/drawing/2014/main" id="{6D6923FA-AC32-4F3E-8AC0-E1DA2D2AB76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15240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8" name="Line 14">
            <a:extLst>
              <a:ext uri="{FF2B5EF4-FFF2-40B4-BE49-F238E27FC236}">
                <a16:creationId xmlns:a16="http://schemas.microsoft.com/office/drawing/2014/main" id="{2A0FC0AF-C706-4A96-B03F-1BECC66A9FA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32004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9" name="Text Box 9">
            <a:extLst>
              <a:ext uri="{FF2B5EF4-FFF2-40B4-BE49-F238E27FC236}">
                <a16:creationId xmlns:a16="http://schemas.microsoft.com/office/drawing/2014/main" id="{6415E00A-A379-4719-B701-16A8038699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24200" y="4572000"/>
            <a:ext cx="51085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 i="0" baseline="30000"/>
              <a:t>1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/>
              <a:t>n</a:t>
            </a:r>
            <a:r>
              <a:rPr lang="en-US" altLang="en-US" i="0"/>
              <a:t>) +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 i="0" baseline="30000"/>
              <a:t>2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/>
              <a:t>n</a:t>
            </a:r>
            <a:r>
              <a:rPr lang="en-US" altLang="en-US" i="0"/>
              <a:t>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0" name="Rectangle 10">
            <a:extLst>
              <a:ext uri="{FF2B5EF4-FFF2-40B4-BE49-F238E27FC236}">
                <a16:creationId xmlns:a16="http://schemas.microsoft.com/office/drawing/2014/main" id="{CA1CD9CC-736B-4941-B196-35A015DB50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1763" y="5059363"/>
            <a:ext cx="238283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 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09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095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109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1095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9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1" fill="hold">
                      <p:stCondLst>
                        <p:cond delay="indefinite"/>
                      </p:stCondLst>
                      <p:childTnLst>
                        <p:par>
                          <p:cTn id="42" fill="hold">
                            <p:stCondLst>
                              <p:cond delay="0"/>
                            </p:stCondLst>
                            <p:childTnLst>
                              <p:par>
                                <p:cTn id="4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1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5" fill="hold">
                      <p:stCondLst>
                        <p:cond delay="indefinite"/>
                      </p:stCondLst>
                      <p:childTnLst>
                        <p:par>
                          <p:cTn id="56" fill="hold">
                            <p:stCondLst>
                              <p:cond delay="0"/>
                            </p:stCondLst>
                            <p:childTnLst>
                              <p:par>
                                <p:cTn id="57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953" grpId="0" animBg="1"/>
      <p:bldP spid="210953" grpId="1" animBg="1"/>
      <p:bldP spid="13" grpId="0"/>
      <p:bldP spid="15" grpId="0"/>
      <p:bldP spid="16" grpId="0" animBg="1"/>
      <p:bldP spid="16" grpId="1" animBg="1"/>
      <p:bldP spid="18" grpId="0" animBg="1"/>
      <p:bldP spid="19" grpId="0"/>
      <p:bldP spid="20" grpId="0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8" name="Rectangle 2"/>
          <p:cNvSpPr>
            <a:spLocks noChangeArrowheads="1"/>
          </p:cNvSpPr>
          <p:nvPr/>
        </p:nvSpPr>
        <p:spPr bwMode="auto">
          <a:xfrm>
            <a:off x="685800" y="152400"/>
            <a:ext cx="777240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>
                <a:solidFill>
                  <a:schemeClr val="tx2"/>
                </a:solidFill>
              </a:rPr>
              <a:t>Quick Sort</a:t>
            </a:r>
          </a:p>
        </p:txBody>
      </p:sp>
      <p:grpSp>
        <p:nvGrpSpPr>
          <p:cNvPr id="4" name="Group 3">
            <a:extLst>
              <a:ext uri="{FF2B5EF4-FFF2-40B4-BE49-F238E27FC236}">
                <a16:creationId xmlns:a16="http://schemas.microsoft.com/office/drawing/2014/main" id="{2B8937B9-FE67-476B-BCBE-E68A7F2833C2}"/>
              </a:ext>
            </a:extLst>
          </p:cNvPr>
          <p:cNvGrpSpPr/>
          <p:nvPr/>
        </p:nvGrpSpPr>
        <p:grpSpPr>
          <a:xfrm>
            <a:off x="381000" y="1219200"/>
            <a:ext cx="7851775" cy="579438"/>
            <a:chOff x="381000" y="1219200"/>
            <a:chExt cx="7851775" cy="579438"/>
          </a:xfrm>
        </p:grpSpPr>
        <p:sp>
          <p:nvSpPr>
            <p:cNvPr id="214019" name="Rectangle 3"/>
            <p:cNvSpPr>
              <a:spLocks noChangeArrowheads="1"/>
            </p:cNvSpPr>
            <p:nvPr/>
          </p:nvSpPr>
          <p:spPr bwMode="auto">
            <a:xfrm>
              <a:off x="381000" y="1219200"/>
              <a:ext cx="2768600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Expected Time:</a:t>
              </a:r>
            </a:p>
          </p:txBody>
        </p:sp>
        <p:sp>
          <p:nvSpPr>
            <p:cNvPr id="214020" name="Text Box 4"/>
            <p:cNvSpPr txBox="1">
              <a:spLocks noChangeArrowheads="1"/>
            </p:cNvSpPr>
            <p:nvPr/>
          </p:nvSpPr>
          <p:spPr bwMode="auto">
            <a:xfrm>
              <a:off x="3124200" y="1219200"/>
              <a:ext cx="510857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/>
                <a:t>T</a:t>
              </a:r>
              <a:r>
                <a:rPr lang="en-US" altLang="en-US" i="0"/>
                <a:t>(</a:t>
              </a:r>
              <a:r>
                <a:rPr lang="en-US" altLang="en-US"/>
                <a:t>n</a:t>
              </a:r>
              <a:r>
                <a:rPr lang="en-US" altLang="en-US" i="0"/>
                <a:t>) = </a:t>
              </a:r>
              <a:r>
                <a:rPr lang="en-US" altLang="en-US"/>
                <a:t>T</a:t>
              </a:r>
              <a:r>
                <a:rPr lang="en-US" altLang="en-US" i="0"/>
                <a:t>(</a:t>
              </a:r>
              <a:r>
                <a:rPr lang="en-US" altLang="en-US" i="0" baseline="30000"/>
                <a:t>1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r>
                <a:rPr lang="en-US" altLang="en-US"/>
                <a:t>n</a:t>
              </a:r>
              <a:r>
                <a:rPr lang="en-US" altLang="en-US" i="0"/>
                <a:t>) + </a:t>
              </a:r>
              <a:r>
                <a:rPr lang="en-US" altLang="en-US"/>
                <a:t>T</a:t>
              </a:r>
              <a:r>
                <a:rPr lang="en-US" altLang="en-US" i="0"/>
                <a:t>(</a:t>
              </a: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r>
                <a:rPr lang="en-US" altLang="en-US"/>
                <a:t>n</a:t>
              </a:r>
              <a:r>
                <a:rPr lang="en-US" altLang="en-US" i="0"/>
                <a:t>) + </a:t>
              </a:r>
              <a:r>
                <a:rPr lang="en-US" altLang="en-US" i="0">
                  <a:latin typeface="Symbol" pitchFamily="18" charset="2"/>
                </a:rPr>
                <a:t>Q</a:t>
              </a:r>
              <a:r>
                <a:rPr lang="en-US" altLang="en-US" i="0"/>
                <a:t>(</a:t>
              </a:r>
              <a:r>
                <a:rPr lang="en-US" altLang="en-US"/>
                <a:t>n</a:t>
              </a:r>
              <a:r>
                <a:rPr lang="en-US" altLang="en-US" i="0"/>
                <a:t>)</a:t>
              </a:r>
            </a:p>
          </p:txBody>
        </p:sp>
      </p:grpSp>
      <p:sp>
        <p:nvSpPr>
          <p:cNvPr id="246789" name="Rectangle 5"/>
          <p:cNvSpPr>
            <a:spLocks noChangeArrowheads="1"/>
          </p:cNvSpPr>
          <p:nvPr/>
        </p:nvSpPr>
        <p:spPr bwMode="auto">
          <a:xfrm>
            <a:off x="3962400" y="1706563"/>
            <a:ext cx="23828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 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CE891BA3-9EF8-47E5-ACC2-4123A7217613}"/>
              </a:ext>
            </a:extLst>
          </p:cNvPr>
          <p:cNvGrpSpPr/>
          <p:nvPr/>
        </p:nvGrpSpPr>
        <p:grpSpPr>
          <a:xfrm>
            <a:off x="228600" y="2449513"/>
            <a:ext cx="8756650" cy="579437"/>
            <a:chOff x="228600" y="2449513"/>
            <a:chExt cx="8756650" cy="579437"/>
          </a:xfrm>
        </p:grpSpPr>
        <p:grpSp>
          <p:nvGrpSpPr>
            <p:cNvPr id="214022" name="Group 6"/>
            <p:cNvGrpSpPr>
              <a:grpSpLocks/>
            </p:cNvGrpSpPr>
            <p:nvPr/>
          </p:nvGrpSpPr>
          <p:grpSpPr bwMode="auto">
            <a:xfrm>
              <a:off x="228600" y="2520950"/>
              <a:ext cx="6019800" cy="458788"/>
              <a:chOff x="3072" y="3360"/>
              <a:chExt cx="2352" cy="360"/>
            </a:xfrm>
          </p:grpSpPr>
          <p:sp>
            <p:nvSpPr>
              <p:cNvPr id="214060" name="Text Box 7"/>
              <p:cNvSpPr txBox="1">
                <a:spLocks noChangeArrowheads="1"/>
              </p:cNvSpPr>
              <p:nvPr/>
            </p:nvSpPr>
            <p:spPr bwMode="auto">
              <a:xfrm>
                <a:off x="3103" y="3409"/>
                <a:ext cx="72" cy="31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61" name="Rectangle 8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14023" name="Text Box 9"/>
            <p:cNvSpPr txBox="1">
              <a:spLocks noChangeArrowheads="1"/>
            </p:cNvSpPr>
            <p:nvPr/>
          </p:nvSpPr>
          <p:spPr bwMode="auto">
            <a:xfrm>
              <a:off x="6232525" y="2449513"/>
              <a:ext cx="2752725" cy="579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Top work </a:t>
              </a:r>
              <a:r>
                <a:rPr lang="en-US" altLang="en-US" i="0">
                  <a:latin typeface="Symbol" pitchFamily="18" charset="2"/>
                </a:rPr>
                <a:t>Q</a:t>
              </a:r>
              <a:r>
                <a:rPr lang="en-US" altLang="en-US" i="0"/>
                <a:t>(</a:t>
              </a:r>
              <a:r>
                <a:rPr lang="en-US" altLang="en-US"/>
                <a:t>n</a:t>
              </a:r>
              <a:r>
                <a:rPr lang="en-US" altLang="en-US" i="0"/>
                <a:t>) </a:t>
              </a:r>
            </a:p>
          </p:txBody>
        </p:sp>
      </p:grpSp>
      <p:grpSp>
        <p:nvGrpSpPr>
          <p:cNvPr id="2" name="Group 1">
            <a:extLst>
              <a:ext uri="{FF2B5EF4-FFF2-40B4-BE49-F238E27FC236}">
                <a16:creationId xmlns:a16="http://schemas.microsoft.com/office/drawing/2014/main" id="{C9E834EA-78DA-4C7A-B7B9-D8EF8894B8E1}"/>
              </a:ext>
            </a:extLst>
          </p:cNvPr>
          <p:cNvGrpSpPr/>
          <p:nvPr/>
        </p:nvGrpSpPr>
        <p:grpSpPr>
          <a:xfrm>
            <a:off x="185738" y="3086100"/>
            <a:ext cx="7593012" cy="579438"/>
            <a:chOff x="185738" y="3086100"/>
            <a:chExt cx="7593012" cy="579438"/>
          </a:xfrm>
        </p:grpSpPr>
        <p:grpSp>
          <p:nvGrpSpPr>
            <p:cNvPr id="214024" name="Group 10"/>
            <p:cNvGrpSpPr>
              <a:grpSpLocks/>
            </p:cNvGrpSpPr>
            <p:nvPr/>
          </p:nvGrpSpPr>
          <p:grpSpPr bwMode="auto">
            <a:xfrm>
              <a:off x="185738" y="3149600"/>
              <a:ext cx="1795462" cy="455613"/>
              <a:chOff x="3014" y="3360"/>
              <a:chExt cx="2410" cy="380"/>
            </a:xfrm>
          </p:grpSpPr>
          <p:sp>
            <p:nvSpPr>
              <p:cNvPr id="214058" name="Text Box 11"/>
              <p:cNvSpPr txBox="1">
                <a:spLocks noChangeArrowheads="1"/>
              </p:cNvSpPr>
              <p:nvPr/>
            </p:nvSpPr>
            <p:spPr bwMode="auto">
              <a:xfrm>
                <a:off x="3014" y="3409"/>
                <a:ext cx="248" cy="3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9" name="Rectangle 12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14025" name="Text Box 13"/>
            <p:cNvSpPr txBox="1">
              <a:spLocks noChangeArrowheads="1"/>
            </p:cNvSpPr>
            <p:nvPr/>
          </p:nvSpPr>
          <p:spPr bwMode="auto">
            <a:xfrm>
              <a:off x="6232525" y="3086100"/>
              <a:ext cx="1546225" cy="5794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2</a:t>
              </a:r>
              <a:r>
                <a:rPr lang="en-US" altLang="en-US" i="0" baseline="30000"/>
                <a:t>nd</a:t>
              </a:r>
              <a:r>
                <a:rPr lang="en-US" altLang="en-US" i="0"/>
                <a:t> level</a:t>
              </a:r>
            </a:p>
          </p:txBody>
        </p:sp>
        <p:grpSp>
          <p:nvGrpSpPr>
            <p:cNvPr id="214026" name="Group 14"/>
            <p:cNvGrpSpPr>
              <a:grpSpLocks/>
            </p:cNvGrpSpPr>
            <p:nvPr/>
          </p:nvGrpSpPr>
          <p:grpSpPr bwMode="auto">
            <a:xfrm>
              <a:off x="2057400" y="3152775"/>
              <a:ext cx="4191000" cy="455613"/>
              <a:chOff x="3072" y="3360"/>
              <a:chExt cx="2352" cy="378"/>
            </a:xfrm>
          </p:grpSpPr>
          <p:sp>
            <p:nvSpPr>
              <p:cNvPr id="214056" name="Text Box 15"/>
              <p:cNvSpPr txBox="1">
                <a:spLocks noChangeArrowheads="1"/>
              </p:cNvSpPr>
              <p:nvPr/>
            </p:nvSpPr>
            <p:spPr bwMode="auto">
              <a:xfrm>
                <a:off x="3086" y="3409"/>
                <a:ext cx="104" cy="32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7" name="Rectangle 16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grpSp>
        <p:nvGrpSpPr>
          <p:cNvPr id="3" name="Group 2">
            <a:extLst>
              <a:ext uri="{FF2B5EF4-FFF2-40B4-BE49-F238E27FC236}">
                <a16:creationId xmlns:a16="http://schemas.microsoft.com/office/drawing/2014/main" id="{5B0AE58F-1DA5-427C-94E7-0B48A7759F44}"/>
              </a:ext>
            </a:extLst>
          </p:cNvPr>
          <p:cNvGrpSpPr/>
          <p:nvPr/>
        </p:nvGrpSpPr>
        <p:grpSpPr>
          <a:xfrm>
            <a:off x="125413" y="3589338"/>
            <a:ext cx="7615237" cy="579437"/>
            <a:chOff x="125413" y="3589338"/>
            <a:chExt cx="7615237" cy="579437"/>
          </a:xfrm>
        </p:grpSpPr>
        <p:grpSp>
          <p:nvGrpSpPr>
            <p:cNvPr id="214027" name="Group 17"/>
            <p:cNvGrpSpPr>
              <a:grpSpLocks/>
            </p:cNvGrpSpPr>
            <p:nvPr/>
          </p:nvGrpSpPr>
          <p:grpSpPr bwMode="auto">
            <a:xfrm>
              <a:off x="125413" y="3652838"/>
              <a:ext cx="560387" cy="457200"/>
              <a:chOff x="2689" y="3360"/>
              <a:chExt cx="2735" cy="376"/>
            </a:xfrm>
          </p:grpSpPr>
          <p:sp>
            <p:nvSpPr>
              <p:cNvPr id="214054" name="Text Box 18"/>
              <p:cNvSpPr txBox="1">
                <a:spLocks noChangeArrowheads="1"/>
              </p:cNvSpPr>
              <p:nvPr/>
            </p:nvSpPr>
            <p:spPr bwMode="auto">
              <a:xfrm>
                <a:off x="2689" y="3410"/>
                <a:ext cx="898" cy="32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5" name="Rectangle 1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14028" name="Text Box 20"/>
            <p:cNvSpPr txBox="1">
              <a:spLocks noChangeArrowheads="1"/>
            </p:cNvSpPr>
            <p:nvPr/>
          </p:nvSpPr>
          <p:spPr bwMode="auto">
            <a:xfrm>
              <a:off x="6238875" y="3589338"/>
              <a:ext cx="1501775" cy="57943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3</a:t>
              </a:r>
              <a:r>
                <a:rPr lang="en-US" altLang="en-US" i="0" baseline="30000"/>
                <a:t>rd</a:t>
              </a:r>
              <a:r>
                <a:rPr lang="en-US" altLang="en-US" i="0"/>
                <a:t> level</a:t>
              </a:r>
            </a:p>
          </p:txBody>
        </p:sp>
        <p:grpSp>
          <p:nvGrpSpPr>
            <p:cNvPr id="214029" name="Group 21"/>
            <p:cNvGrpSpPr>
              <a:grpSpLocks/>
            </p:cNvGrpSpPr>
            <p:nvPr/>
          </p:nvGrpSpPr>
          <p:grpSpPr bwMode="auto">
            <a:xfrm>
              <a:off x="2009775" y="3656013"/>
              <a:ext cx="1419225" cy="455612"/>
              <a:chOff x="2979" y="3360"/>
              <a:chExt cx="2445" cy="375"/>
            </a:xfrm>
          </p:grpSpPr>
          <p:sp>
            <p:nvSpPr>
              <p:cNvPr id="214052" name="Text Box 22"/>
              <p:cNvSpPr txBox="1">
                <a:spLocks noChangeArrowheads="1"/>
              </p:cNvSpPr>
              <p:nvPr/>
            </p:nvSpPr>
            <p:spPr bwMode="auto">
              <a:xfrm>
                <a:off x="2979" y="3408"/>
                <a:ext cx="317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3" name="Rectangle 23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14030" name="Group 24"/>
            <p:cNvGrpSpPr>
              <a:grpSpLocks/>
            </p:cNvGrpSpPr>
            <p:nvPr/>
          </p:nvGrpSpPr>
          <p:grpSpPr bwMode="auto">
            <a:xfrm>
              <a:off x="685800" y="3659188"/>
              <a:ext cx="1295400" cy="455612"/>
              <a:chOff x="2948" y="3360"/>
              <a:chExt cx="2476" cy="383"/>
            </a:xfrm>
          </p:grpSpPr>
          <p:sp>
            <p:nvSpPr>
              <p:cNvPr id="214050" name="Text Box 25"/>
              <p:cNvSpPr txBox="1">
                <a:spLocks noChangeArrowheads="1"/>
              </p:cNvSpPr>
              <p:nvPr/>
            </p:nvSpPr>
            <p:spPr bwMode="auto">
              <a:xfrm>
                <a:off x="2948" y="3409"/>
                <a:ext cx="352" cy="33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51" name="Rectangle 26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14031" name="Group 27"/>
            <p:cNvGrpSpPr>
              <a:grpSpLocks/>
            </p:cNvGrpSpPr>
            <p:nvPr/>
          </p:nvGrpSpPr>
          <p:grpSpPr bwMode="auto">
            <a:xfrm>
              <a:off x="3429000" y="3659188"/>
              <a:ext cx="2819400" cy="455612"/>
              <a:chOff x="3058" y="3360"/>
              <a:chExt cx="2366" cy="380"/>
            </a:xfrm>
          </p:grpSpPr>
          <p:sp>
            <p:nvSpPr>
              <p:cNvPr id="214048" name="Text Box 28"/>
              <p:cNvSpPr txBox="1">
                <a:spLocks noChangeArrowheads="1"/>
              </p:cNvSpPr>
              <p:nvPr/>
            </p:nvSpPr>
            <p:spPr bwMode="auto">
              <a:xfrm>
                <a:off x="3058" y="3409"/>
                <a:ext cx="155" cy="33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000" i="0">
                  <a:solidFill>
                    <a:srgbClr val="33CC33"/>
                  </a:solidFill>
                  <a:latin typeface="Tahoma" pitchFamily="34" charset="0"/>
                </a:endParaRPr>
              </a:p>
            </p:txBody>
          </p:sp>
          <p:sp>
            <p:nvSpPr>
              <p:cNvPr id="214049" name="Rectangle 2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sp>
        <p:nvSpPr>
          <p:cNvPr id="246814" name="Text Box 30"/>
          <p:cNvSpPr txBox="1">
            <a:spLocks noChangeArrowheads="1"/>
          </p:cNvSpPr>
          <p:nvPr/>
        </p:nvSpPr>
        <p:spPr bwMode="auto">
          <a:xfrm>
            <a:off x="2422525" y="4286250"/>
            <a:ext cx="17684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# levels =</a:t>
            </a:r>
            <a:endParaRPr lang="en-US" altLang="en-US" i="0">
              <a:solidFill>
                <a:schemeClr val="accent2"/>
              </a:solidFill>
            </a:endParaRPr>
          </a:p>
        </p:txBody>
      </p:sp>
      <p:sp>
        <p:nvSpPr>
          <p:cNvPr id="246815" name="Rectangle 31"/>
          <p:cNvSpPr>
            <a:spLocks noChangeArrowheads="1"/>
          </p:cNvSpPr>
          <p:nvPr/>
        </p:nvSpPr>
        <p:spPr bwMode="auto">
          <a:xfrm>
            <a:off x="7931150" y="3078163"/>
            <a:ext cx="958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46816" name="Rectangle 32"/>
          <p:cNvSpPr>
            <a:spLocks noChangeArrowheads="1"/>
          </p:cNvSpPr>
          <p:nvPr/>
        </p:nvSpPr>
        <p:spPr bwMode="auto">
          <a:xfrm>
            <a:off x="7924800" y="3535363"/>
            <a:ext cx="10604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</a:t>
            </a:r>
          </a:p>
        </p:txBody>
      </p:sp>
      <p:grpSp>
        <p:nvGrpSpPr>
          <p:cNvPr id="9" name="Group 33"/>
          <p:cNvGrpSpPr>
            <a:grpSpLocks/>
          </p:cNvGrpSpPr>
          <p:nvPr/>
        </p:nvGrpSpPr>
        <p:grpSpPr bwMode="auto">
          <a:xfrm>
            <a:off x="381000" y="4221163"/>
            <a:ext cx="2514600" cy="2484437"/>
            <a:chOff x="240" y="2659"/>
            <a:chExt cx="1584" cy="1565"/>
          </a:xfrm>
        </p:grpSpPr>
        <p:sp>
          <p:nvSpPr>
            <p:cNvPr id="214040" name="Freeform 34"/>
            <p:cNvSpPr>
              <a:spLocks/>
            </p:cNvSpPr>
            <p:nvPr/>
          </p:nvSpPr>
          <p:spPr bwMode="auto">
            <a:xfrm>
              <a:off x="432" y="2832"/>
              <a:ext cx="1104" cy="1392"/>
            </a:xfrm>
            <a:custGeom>
              <a:avLst/>
              <a:gdLst>
                <a:gd name="T0" fmla="*/ 432 w 1104"/>
                <a:gd name="T1" fmla="*/ 0 h 1392"/>
                <a:gd name="T2" fmla="*/ 0 w 1104"/>
                <a:gd name="T3" fmla="*/ 624 h 1392"/>
                <a:gd name="T4" fmla="*/ 1104 w 1104"/>
                <a:gd name="T5" fmla="*/ 1392 h 1392"/>
                <a:gd name="T6" fmla="*/ 432 w 1104"/>
                <a:gd name="T7" fmla="*/ 0 h 1392"/>
                <a:gd name="T8" fmla="*/ 0 60000 65536"/>
                <a:gd name="T9" fmla="*/ 0 60000 65536"/>
                <a:gd name="T10" fmla="*/ 0 60000 65536"/>
                <a:gd name="T11" fmla="*/ 0 60000 65536"/>
                <a:gd name="T12" fmla="*/ 0 w 1104"/>
                <a:gd name="T13" fmla="*/ 0 h 1392"/>
                <a:gd name="T14" fmla="*/ 1104 w 1104"/>
                <a:gd name="T15" fmla="*/ 1392 h 1392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T12" t="T13" r="T14" b="T15"/>
              <a:pathLst>
                <a:path w="1104" h="1392">
                  <a:moveTo>
                    <a:pt x="432" y="0"/>
                  </a:moveTo>
                  <a:lnTo>
                    <a:pt x="0" y="624"/>
                  </a:lnTo>
                  <a:lnTo>
                    <a:pt x="1104" y="1392"/>
                  </a:lnTo>
                  <a:lnTo>
                    <a:pt x="432" y="0"/>
                  </a:lnTo>
                  <a:close/>
                </a:path>
              </a:pathLst>
            </a:custGeom>
            <a:noFill/>
            <a:ln w="38100" cap="flat" cmpd="sng">
              <a:solidFill>
                <a:schemeClr val="hlink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4041" name="Rectangle 35"/>
            <p:cNvSpPr>
              <a:spLocks noChangeArrowheads="1"/>
            </p:cNvSpPr>
            <p:nvPr/>
          </p:nvSpPr>
          <p:spPr bwMode="auto">
            <a:xfrm>
              <a:off x="432" y="2659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1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2" name="Rectangle 36"/>
            <p:cNvSpPr>
              <a:spLocks noChangeArrowheads="1"/>
            </p:cNvSpPr>
            <p:nvPr/>
          </p:nvSpPr>
          <p:spPr bwMode="auto">
            <a:xfrm>
              <a:off x="336" y="2899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1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3" name="Rectangle 37"/>
            <p:cNvSpPr>
              <a:spLocks noChangeArrowheads="1"/>
            </p:cNvSpPr>
            <p:nvPr/>
          </p:nvSpPr>
          <p:spPr bwMode="auto">
            <a:xfrm>
              <a:off x="240" y="3120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1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4" name="Rectangle 38"/>
            <p:cNvSpPr>
              <a:spLocks noChangeArrowheads="1"/>
            </p:cNvSpPr>
            <p:nvPr/>
          </p:nvSpPr>
          <p:spPr bwMode="auto">
            <a:xfrm>
              <a:off x="893" y="2688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5" name="Rectangle 39"/>
            <p:cNvSpPr>
              <a:spLocks noChangeArrowheads="1"/>
            </p:cNvSpPr>
            <p:nvPr/>
          </p:nvSpPr>
          <p:spPr bwMode="auto">
            <a:xfrm>
              <a:off x="1085" y="3043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6" name="Rectangle 40"/>
            <p:cNvSpPr>
              <a:spLocks noChangeArrowheads="1"/>
            </p:cNvSpPr>
            <p:nvPr/>
          </p:nvSpPr>
          <p:spPr bwMode="auto">
            <a:xfrm>
              <a:off x="1277" y="3398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  <p:sp>
          <p:nvSpPr>
            <p:cNvPr id="214047" name="Rectangle 41"/>
            <p:cNvSpPr>
              <a:spLocks noChangeArrowheads="1"/>
            </p:cNvSpPr>
            <p:nvPr/>
          </p:nvSpPr>
          <p:spPr bwMode="auto">
            <a:xfrm>
              <a:off x="1469" y="3753"/>
              <a:ext cx="355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 baseline="30000"/>
                <a:t>2</a:t>
              </a:r>
              <a:r>
                <a:rPr lang="en-US" altLang="en-US" i="0"/>
                <a:t>/</a:t>
              </a:r>
              <a:r>
                <a:rPr lang="en-US" altLang="en-US" i="0" baseline="-25000"/>
                <a:t>3</a:t>
              </a:r>
              <a:endParaRPr lang="en-US" altLang="en-US" i="0"/>
            </a:p>
          </p:txBody>
        </p:sp>
      </p:grpSp>
      <p:sp>
        <p:nvSpPr>
          <p:cNvPr id="246826" name="Rectangle 42"/>
          <p:cNvSpPr>
            <a:spLocks noChangeArrowheads="1"/>
          </p:cNvSpPr>
          <p:nvPr/>
        </p:nvSpPr>
        <p:spPr bwMode="auto">
          <a:xfrm>
            <a:off x="3759200" y="4787900"/>
            <a:ext cx="2073275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latin typeface="Symbol" pitchFamily="18" charset="2"/>
              </a:rPr>
              <a:t>= Q</a:t>
            </a:r>
            <a:r>
              <a:rPr lang="en-US" altLang="en-US" i="0"/>
              <a:t>(log(</a:t>
            </a:r>
            <a:r>
              <a:rPr lang="en-US" altLang="en-US"/>
              <a:t>n</a:t>
            </a:r>
            <a:r>
              <a:rPr lang="en-US" altLang="en-US" i="0"/>
              <a:t>))</a:t>
            </a:r>
          </a:p>
        </p:txBody>
      </p:sp>
      <p:grpSp>
        <p:nvGrpSpPr>
          <p:cNvPr id="10" name="Group 46"/>
          <p:cNvGrpSpPr>
            <a:grpSpLocks/>
          </p:cNvGrpSpPr>
          <p:nvPr/>
        </p:nvGrpSpPr>
        <p:grpSpPr bwMode="auto">
          <a:xfrm>
            <a:off x="4191000" y="4229100"/>
            <a:ext cx="1481138" cy="603250"/>
            <a:chOff x="2640" y="2664"/>
            <a:chExt cx="933" cy="380"/>
          </a:xfrm>
        </p:grpSpPr>
        <p:sp>
          <p:nvSpPr>
            <p:cNvPr id="214038" name="Rectangle 44"/>
            <p:cNvSpPr>
              <a:spLocks noChangeArrowheads="1"/>
            </p:cNvSpPr>
            <p:nvPr/>
          </p:nvSpPr>
          <p:spPr bwMode="auto">
            <a:xfrm>
              <a:off x="2976" y="2832"/>
              <a:ext cx="240" cy="21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1600" i="0" baseline="30000"/>
                <a:t>3</a:t>
              </a:r>
              <a:r>
                <a:rPr lang="en-US" altLang="en-US" sz="1600" i="0"/>
                <a:t>/</a:t>
              </a:r>
              <a:r>
                <a:rPr lang="en-US" altLang="en-US" sz="1600" i="0" baseline="-25000"/>
                <a:t>2</a:t>
              </a:r>
              <a:endParaRPr lang="en-US" altLang="en-US" sz="1600" i="0"/>
            </a:p>
          </p:txBody>
        </p:sp>
        <p:sp>
          <p:nvSpPr>
            <p:cNvPr id="214039" name="Rectangle 45"/>
            <p:cNvSpPr>
              <a:spLocks noChangeArrowheads="1"/>
            </p:cNvSpPr>
            <p:nvPr/>
          </p:nvSpPr>
          <p:spPr bwMode="auto">
            <a:xfrm>
              <a:off x="2640" y="2664"/>
              <a:ext cx="933" cy="3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log   (</a:t>
              </a:r>
              <a:r>
                <a:rPr lang="en-US" altLang="en-US"/>
                <a:t>n</a:t>
              </a:r>
              <a:r>
                <a:rPr lang="en-US" altLang="en-US" i="0"/>
                <a:t>)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468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468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468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2468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468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468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 nodeType="clickPar">
                      <p:stCondLst>
                        <p:cond delay="indefinite"/>
                      </p:stCondLst>
                      <p:childTnLst>
                        <p:par>
                          <p:cTn id="4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 nodeType="clickPar">
                      <p:stCondLst>
                        <p:cond delay="indefinite"/>
                      </p:stCondLst>
                      <p:childTnLst>
                        <p:par>
                          <p:cTn id="5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 nodeType="clickPar">
                      <p:stCondLst>
                        <p:cond delay="indefinite"/>
                      </p:stCondLst>
                      <p:childTnLst>
                        <p:par>
                          <p:cTn id="5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2468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2468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3" fill="hold" nodeType="clickPar">
                      <p:stCondLst>
                        <p:cond delay="indefinite"/>
                      </p:stCondLst>
                      <p:childTnLst>
                        <p:par>
                          <p:cTn id="6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65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67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467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467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6789" grpId="0" autoUpdateAnimBg="0"/>
      <p:bldP spid="246814" grpId="0" autoUpdateAnimBg="0"/>
      <p:bldP spid="246815" grpId="0"/>
      <p:bldP spid="246816" grpId="0"/>
      <p:bldP spid="246826" grpId="0" autoUpdateAnimBg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Footer Placeholder 16"/>
          <p:cNvSpPr>
            <a:spLocks noGrp="1"/>
          </p:cNvSpPr>
          <p:nvPr>
            <p:ph type="ftr" sz="quarter" idx="11"/>
          </p:nvPr>
        </p:nvSpPr>
        <p:spPr>
          <a:xfrm>
            <a:off x="3124200" y="64770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r>
              <a:rPr lang="en-US" sz="1400" b="1" i="1" dirty="0" err="1"/>
              <a:t>Andranik</a:t>
            </a:r>
            <a:r>
              <a:rPr lang="en-US" sz="1400" b="1" i="1" dirty="0"/>
              <a:t> </a:t>
            </a:r>
            <a:r>
              <a:rPr lang="en-US" sz="1400" b="1" i="1" dirty="0" err="1"/>
              <a:t>Mirzaian</a:t>
            </a:r>
            <a:endParaRPr lang="en-US" sz="1400" b="1" dirty="0"/>
          </a:p>
        </p:txBody>
      </p:sp>
      <p:pic>
        <p:nvPicPr>
          <p:cNvPr id="48135" name="Picture 4"/>
          <p:cNvPicPr>
            <a:picLocks noChangeAspect="1" noChangeArrowheads="1"/>
          </p:cNvPicPr>
          <p:nvPr/>
        </p:nvPicPr>
        <p:blipFill>
          <a:blip r:embed="rId3" cstate="print">
            <a:duotone>
              <a:prstClr val="black"/>
              <a:srgbClr val="D9C3A5">
                <a:tint val="50000"/>
                <a:satMod val="180000"/>
              </a:srgbClr>
            </a:duotone>
          </a:blip>
          <a:srcRect/>
          <a:stretch>
            <a:fillRect/>
          </a:stretch>
        </p:blipFill>
        <p:spPr bwMode="auto">
          <a:xfrm>
            <a:off x="381000" y="1905000"/>
            <a:ext cx="4800600" cy="34163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3485794" y="58738"/>
            <a:ext cx="283122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 dirty="0">
                <a:solidFill>
                  <a:schemeClr val="tx2"/>
                </a:solidFill>
              </a:rPr>
              <a:t>Draw Ruler</a:t>
            </a:r>
          </a:p>
        </p:txBody>
      </p:sp>
      <p:sp>
        <p:nvSpPr>
          <p:cNvPr id="13" name="Rectangle 5"/>
          <p:cNvSpPr>
            <a:spLocks noChangeArrowheads="1"/>
          </p:cNvSpPr>
          <p:nvPr/>
        </p:nvSpPr>
        <p:spPr bwMode="auto">
          <a:xfrm>
            <a:off x="5499100" y="2590800"/>
            <a:ext cx="4267200" cy="203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drawRuler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length ) 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(0,4)   </a:t>
            </a:r>
            <a:r>
              <a:rPr lang="en-US" sz="1800" i="0" dirty="0">
                <a:solidFill>
                  <a:schemeClr val="accent1"/>
                </a:solidFill>
              </a:rPr>
              <a:t>print(0)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loop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i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 = 1..12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(i,4) </a:t>
            </a:r>
            <a:r>
              <a:rPr lang="en-US" sz="1800" i="0" dirty="0">
                <a:solidFill>
                  <a:schemeClr val="accent1"/>
                </a:solidFill>
              </a:rPr>
              <a:t>  print(</a:t>
            </a:r>
            <a:r>
              <a:rPr lang="en-US" sz="1800" i="0" dirty="0" err="1">
                <a:solidFill>
                  <a:schemeClr val="accent1"/>
                </a:solidFill>
              </a:rPr>
              <a:t>i</a:t>
            </a:r>
            <a:r>
              <a:rPr lang="en-US" sz="1800" i="0" dirty="0">
                <a:solidFill>
                  <a:schemeClr val="accent1"/>
                </a:solidFill>
              </a:rPr>
              <a:t>)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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i-1,i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,length-1) </a:t>
            </a:r>
          </a:p>
          <a:p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endParaRPr lang="en-US" sz="1800" i="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5" name="Rectangle 5"/>
          <p:cNvSpPr>
            <a:spLocks noChangeArrowheads="1"/>
          </p:cNvSpPr>
          <p:nvPr/>
        </p:nvSpPr>
        <p:spPr bwMode="auto">
          <a:xfrm>
            <a:off x="5486400" y="1134070"/>
            <a:ext cx="358140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location, length )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put curser at location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loop j = 1..length   print(“-”)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095500" y="1942068"/>
            <a:ext cx="7048500" cy="4308058"/>
            <a:chOff x="2095500" y="1942068"/>
            <a:chExt cx="7048500" cy="4308058"/>
          </a:xfrm>
        </p:grpSpPr>
        <p:sp>
          <p:nvSpPr>
            <p:cNvPr id="16391" name="Rectangle 5"/>
            <p:cNvSpPr>
              <a:spLocks noChangeArrowheads="1"/>
            </p:cNvSpPr>
            <p:nvPr/>
          </p:nvSpPr>
          <p:spPr bwMode="auto">
            <a:xfrm>
              <a:off x="5562600" y="4495800"/>
              <a:ext cx="3581400" cy="175432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drawInterval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( 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  <a:sym typeface="Symbol"/>
                </a:rPr>
                <a:t></a:t>
              </a:r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a,b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  <a:sym typeface="Symbol"/>
                </a:rPr>
                <a:t>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, length ) </a:t>
              </a: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if  ( length &gt; 0 )  then</a:t>
              </a: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   mid = (</a:t>
              </a:r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a+b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)/2</a:t>
              </a: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   </a:t>
              </a:r>
              <a:r>
                <a:rPr lang="en-US" sz="1800" i="0" dirty="0" err="1">
                  <a:solidFill>
                    <a:schemeClr val="accent1"/>
                  </a:solidFill>
                  <a:latin typeface="+mj-lt"/>
                </a:rPr>
                <a:t>drawInterval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(</a:t>
              </a:r>
              <a:r>
                <a:rPr lang="en-US" sz="1800" i="0" dirty="0">
                  <a:solidFill>
                    <a:schemeClr val="accent1"/>
                  </a:solidFill>
                </a:rPr>
                <a:t> </a:t>
              </a:r>
              <a:r>
                <a:rPr lang="en-US" sz="1800" i="0" dirty="0">
                  <a:solidFill>
                    <a:schemeClr val="accent1"/>
                  </a:solidFill>
                  <a:sym typeface="Symbol"/>
                </a:rPr>
                <a:t></a:t>
              </a:r>
              <a:r>
                <a:rPr lang="en-US" sz="1800" i="0" dirty="0" err="1">
                  <a:solidFill>
                    <a:schemeClr val="accent1"/>
                  </a:solidFill>
                </a:rPr>
                <a:t>a,mid</a:t>
              </a:r>
              <a:r>
                <a:rPr lang="en-US" sz="1800" i="0" dirty="0">
                  <a:solidFill>
                    <a:schemeClr val="accent1"/>
                  </a:solidFill>
                  <a:sym typeface="Symbol"/>
                </a:rPr>
                <a:t></a:t>
              </a:r>
              <a:r>
                <a:rPr lang="en-US" sz="1800" i="0" dirty="0">
                  <a:solidFill>
                    <a:schemeClr val="accent1"/>
                  </a:solidFill>
                </a:rPr>
                <a:t>,</a:t>
              </a:r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length-1 )</a:t>
              </a: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   </a:t>
              </a:r>
              <a:r>
                <a:rPr lang="en-US" sz="1800" i="0" dirty="0" err="1">
                  <a:solidFill>
                    <a:schemeClr val="accent1"/>
                  </a:solidFill>
                </a:rPr>
                <a:t>drawLine</a:t>
              </a:r>
              <a:r>
                <a:rPr lang="en-US" sz="1800" i="0" dirty="0">
                  <a:solidFill>
                    <a:schemeClr val="accent1"/>
                  </a:solidFill>
                </a:rPr>
                <a:t>( mid, length ) </a:t>
              </a:r>
              <a:endParaRPr lang="en-US" sz="1800" i="0" dirty="0">
                <a:solidFill>
                  <a:schemeClr val="accent1"/>
                </a:solidFill>
                <a:latin typeface="+mj-lt"/>
              </a:endParaRPr>
            </a:p>
            <a:p>
              <a:r>
                <a:rPr lang="en-US" sz="1800" i="0" dirty="0">
                  <a:solidFill>
                    <a:schemeClr val="accent1"/>
                  </a:solidFill>
                  <a:latin typeface="+mj-lt"/>
                </a:rPr>
                <a:t>     </a:t>
              </a:r>
              <a:r>
                <a:rPr lang="en-US" sz="1800" i="0" dirty="0" err="1">
                  <a:solidFill>
                    <a:schemeClr val="accent1"/>
                  </a:solidFill>
                </a:rPr>
                <a:t>drawInterval</a:t>
              </a:r>
              <a:r>
                <a:rPr lang="en-US" sz="1800" i="0" dirty="0">
                  <a:solidFill>
                    <a:schemeClr val="accent1"/>
                  </a:solidFill>
                </a:rPr>
                <a:t> ( </a:t>
              </a:r>
              <a:r>
                <a:rPr lang="en-US" sz="1800" i="0" dirty="0">
                  <a:solidFill>
                    <a:schemeClr val="accent1"/>
                  </a:solidFill>
                  <a:sym typeface="Symbol"/>
                </a:rPr>
                <a:t></a:t>
              </a:r>
              <a:r>
                <a:rPr lang="en-US" sz="1800" i="0" dirty="0" err="1">
                  <a:solidFill>
                    <a:schemeClr val="accent1"/>
                  </a:solidFill>
                </a:rPr>
                <a:t>mid,b</a:t>
              </a:r>
              <a:r>
                <a:rPr lang="en-US" sz="1800" i="0" dirty="0">
                  <a:solidFill>
                    <a:schemeClr val="accent1"/>
                  </a:solidFill>
                  <a:sym typeface="Symbol"/>
                </a:rPr>
                <a:t></a:t>
              </a:r>
              <a:r>
                <a:rPr lang="en-US" sz="1800" i="0" dirty="0">
                  <a:solidFill>
                    <a:schemeClr val="accent1"/>
                  </a:solidFill>
                </a:rPr>
                <a:t>, length-1 )</a:t>
              </a:r>
            </a:p>
          </p:txBody>
        </p:sp>
        <p:sp>
          <p:nvSpPr>
            <p:cNvPr id="16393" name="Line 9"/>
            <p:cNvSpPr>
              <a:spLocks noChangeShapeType="1"/>
            </p:cNvSpPr>
            <p:nvPr/>
          </p:nvSpPr>
          <p:spPr bwMode="auto">
            <a:xfrm flipH="1" flipV="1">
              <a:off x="2819400" y="3644899"/>
              <a:ext cx="2679700" cy="977225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4" name="Oval 11"/>
            <p:cNvSpPr>
              <a:spLocks noChangeArrowheads="1"/>
            </p:cNvSpPr>
            <p:nvPr/>
          </p:nvSpPr>
          <p:spPr bwMode="auto">
            <a:xfrm>
              <a:off x="2095500" y="2209800"/>
              <a:ext cx="685800" cy="28067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" name="Rectangle 1"/>
            <p:cNvSpPr/>
            <p:nvPr/>
          </p:nvSpPr>
          <p:spPr>
            <a:xfrm>
              <a:off x="6854179" y="4278868"/>
              <a:ext cx="970137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sym typeface="Symbol"/>
                </a:rPr>
                <a:t>0</a:t>
              </a:r>
              <a:r>
                <a:rPr lang="en-US" sz="1800" i="0" dirty="0">
                  <a:solidFill>
                    <a:srgbClr val="FF0000"/>
                  </a:solidFill>
                </a:rPr>
                <a:t>,1</a:t>
              </a:r>
              <a:r>
                <a:rPr lang="en-US" sz="1800" i="0" dirty="0">
                  <a:solidFill>
                    <a:srgbClr val="FF0000"/>
                  </a:solidFill>
                  <a:sym typeface="Symbol"/>
                </a:rPr>
                <a:t></a:t>
              </a:r>
              <a:r>
                <a:rPr lang="en-US" sz="1800" i="0" dirty="0">
                  <a:solidFill>
                    <a:srgbClr val="FF0000"/>
                  </a:solidFill>
                </a:rPr>
                <a:t>,   4</a:t>
              </a:r>
              <a:endParaRPr lang="en-US" sz="1800" dirty="0">
                <a:solidFill>
                  <a:srgbClr val="FF0000"/>
                </a:solidFill>
              </a:endParaRP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2971800" y="1942068"/>
              <a:ext cx="623889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sym typeface="Symbol"/>
                </a:rPr>
                <a:t>0</a:t>
              </a:r>
              <a:r>
                <a:rPr lang="en-US" sz="1800" i="0" dirty="0">
                  <a:solidFill>
                    <a:srgbClr val="FF0000"/>
                  </a:solidFill>
                </a:rPr>
                <a:t>,1</a:t>
              </a:r>
              <a:r>
                <a:rPr lang="en-US" sz="1800" i="0" dirty="0">
                  <a:solidFill>
                    <a:srgbClr val="FF0000"/>
                  </a:solidFill>
                  <a:sym typeface="Symbol"/>
                </a:rPr>
                <a:t></a:t>
              </a:r>
              <a:endParaRPr lang="en-US" sz="1800" dirty="0">
                <a:solidFill>
                  <a:srgbClr val="FF0000"/>
                </a:solidFill>
              </a:endParaRPr>
            </a:p>
          </p:txBody>
        </p:sp>
        <p:sp>
          <p:nvSpPr>
            <p:cNvPr id="19" name="Rectangle 18"/>
            <p:cNvSpPr/>
            <p:nvPr/>
          </p:nvSpPr>
          <p:spPr>
            <a:xfrm>
              <a:off x="2100218" y="3415268"/>
              <a:ext cx="300082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</a:rPr>
                <a:t>4</a:t>
              </a:r>
              <a:endParaRPr lang="en-US" sz="1800" dirty="0">
                <a:solidFill>
                  <a:srgbClr val="FF0000"/>
                </a:solidFill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6277036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3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fld id="{26823185-E8DA-9345-B4FB-CBFB2A03888A}" type="slidenum">
              <a:rPr lang="en-US" sz="1400"/>
              <a:pPr eaLnBrk="1" hangingPunct="1"/>
              <a:t>70</a:t>
            </a:fld>
            <a:endParaRPr lang="en-US" sz="14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42900" y="1628775"/>
            <a:ext cx="8492806" cy="3810000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</p:pic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609600" y="152400"/>
            <a:ext cx="7772400" cy="685800"/>
          </a:xfrm>
        </p:spPr>
        <p:txBody>
          <a:bodyPr>
            <a:normAutofit fontScale="90000"/>
          </a:bodyPr>
          <a:lstStyle/>
          <a:p>
            <a:r>
              <a:rPr lang="en-US" dirty="0">
                <a:latin typeface="Tahoma" charset="0"/>
              </a:rPr>
              <a:t>Java Implementation</a:t>
            </a:r>
          </a:p>
        </p:txBody>
      </p:sp>
      <p:sp>
        <p:nvSpPr>
          <p:cNvPr id="9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/>
          <a:p>
            <a:r>
              <a:rPr lang="en-US" b="1" i="1" dirty="0" err="1"/>
              <a:t>Andranik</a:t>
            </a:r>
            <a:r>
              <a:rPr lang="en-US" b="1" i="1" dirty="0"/>
              <a:t> </a:t>
            </a:r>
            <a:r>
              <a:rPr lang="en-US" b="1" i="1" dirty="0" err="1"/>
              <a:t>Mirzaian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63744999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059" name="Slide Number Placeholder 4"/>
          <p:cNvSpPr>
            <a:spLocks noGrp="1"/>
          </p:cNvSpPr>
          <p:nvPr>
            <p:ph type="sldNum" sz="quarter" idx="12"/>
          </p:nvPr>
        </p:nvSpPr>
        <p:spPr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fld id="{924B5CDA-C915-FC44-BDB9-6FAAF74D9DC3}" type="slidenum">
              <a:rPr lang="en-US" sz="1400"/>
              <a:pPr eaLnBrk="1" hangingPunct="1"/>
              <a:t>71</a:t>
            </a:fld>
            <a:endParaRPr lang="en-US" sz="1400"/>
          </a:p>
        </p:txBody>
      </p:sp>
      <p:pic>
        <p:nvPicPr>
          <p:cNvPr id="45061" name="Picture 6"/>
          <p:cNvPicPr>
            <a:picLocks noChangeAspect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5800" y="3962400"/>
            <a:ext cx="7884362" cy="2133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" name="Picture 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" y="1295400"/>
            <a:ext cx="7832558" cy="2551176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</p:pic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609600" y="152400"/>
            <a:ext cx="7772400" cy="685800"/>
          </a:xfrm>
        </p:spPr>
        <p:txBody>
          <a:bodyPr>
            <a:normAutofit fontScale="90000"/>
          </a:bodyPr>
          <a:lstStyle/>
          <a:p>
            <a:r>
              <a:rPr lang="en-US" dirty="0">
                <a:latin typeface="Tahoma" charset="0"/>
              </a:rPr>
              <a:t>Java Implementation</a:t>
            </a:r>
          </a:p>
        </p:txBody>
      </p:sp>
      <p:sp>
        <p:nvSpPr>
          <p:cNvPr id="10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3124200" y="6248400"/>
            <a:ext cx="2895600" cy="457200"/>
          </a:xfrm>
        </p:spPr>
        <p:txBody>
          <a:bodyPr/>
          <a:lstStyle/>
          <a:p>
            <a:r>
              <a:rPr lang="en-US" b="1" i="1" dirty="0" err="1"/>
              <a:t>Andranik</a:t>
            </a:r>
            <a:r>
              <a:rPr lang="en-US" b="1" i="1" dirty="0"/>
              <a:t> </a:t>
            </a:r>
            <a:r>
              <a:rPr lang="en-US" b="1" i="1" dirty="0" err="1"/>
              <a:t>Mirzaian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806737115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Title 1"/>
          <p:cNvSpPr>
            <a:spLocks noGrp="1"/>
          </p:cNvSpPr>
          <p:nvPr>
            <p:ph type="title"/>
          </p:nvPr>
        </p:nvSpPr>
        <p:spPr>
          <a:xfrm>
            <a:off x="609600" y="152400"/>
            <a:ext cx="7772400" cy="685800"/>
          </a:xfrm>
        </p:spPr>
        <p:txBody>
          <a:bodyPr>
            <a:normAutofit fontScale="90000"/>
          </a:bodyPr>
          <a:lstStyle/>
          <a:p>
            <a:r>
              <a:rPr lang="en-US" dirty="0">
                <a:latin typeface="Tahoma" charset="0"/>
              </a:rPr>
              <a:t>Java Implementation</a:t>
            </a: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US" b="1" i="1" dirty="0" err="1"/>
              <a:t>Andranik</a:t>
            </a:r>
            <a:r>
              <a:rPr lang="en-US" b="1" i="1" dirty="0"/>
              <a:t> </a:t>
            </a:r>
            <a:r>
              <a:rPr lang="en-US" b="1" i="1" dirty="0" err="1"/>
              <a:t>Mirzaian</a:t>
            </a:r>
            <a:endParaRPr lang="en-US" b="1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>
              <a:defRPr/>
            </a:pPr>
            <a:fld id="{58B1AD27-E274-734F-BF44-BE45D9C57E54}" type="slidenum">
              <a:rPr lang="en-US" smtClean="0"/>
              <a:pPr>
                <a:defRPr/>
              </a:pPr>
              <a:t>72</a:t>
            </a:fld>
            <a:endParaRPr lang="en-US"/>
          </a:p>
        </p:txBody>
      </p:sp>
      <p:sp>
        <p:nvSpPr>
          <p:cNvPr id="46085" name="TextBox 6"/>
          <p:cNvSpPr txBox="1">
            <a:spLocks noChangeArrowheads="1"/>
          </p:cNvSpPr>
          <p:nvPr/>
        </p:nvSpPr>
        <p:spPr bwMode="auto">
          <a:xfrm>
            <a:off x="8966200" y="5118100"/>
            <a:ext cx="184150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algn="ctr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pPr eaLnBrk="1" hangingPunct="1"/>
            <a:endParaRPr lang="en-US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14400" y="990600"/>
            <a:ext cx="7848600" cy="5339275"/>
          </a:xfrm>
          <a:prstGeom prst="rect">
            <a:avLst/>
          </a:prstGeom>
          <a:ln>
            <a:solidFill>
              <a:schemeClr val="tx1"/>
            </a:solidFill>
          </a:ln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02445408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42" name="Text Box 2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215043" name="Rectangle 4"/>
          <p:cNvSpPr>
            <a:spLocks noChangeArrowheads="1"/>
          </p:cNvSpPr>
          <p:nvPr/>
        </p:nvSpPr>
        <p:spPr bwMode="auto">
          <a:xfrm>
            <a:off x="838200" y="838200"/>
            <a:ext cx="7543800" cy="1692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50000"/>
              </a:spcBef>
            </a:pPr>
            <a:r>
              <a:rPr lang="en-US" altLang="en-US" sz="3000" i="0"/>
              <a:t> &lt;preCond&gt;:  The input is a list of n values and an integer </a:t>
            </a:r>
            <a:r>
              <a:rPr lang="en-US" altLang="en-US" sz="3000"/>
              <a:t>k</a:t>
            </a:r>
            <a:r>
              <a:rPr lang="en-US" altLang="en-US" sz="3000" i="0"/>
              <a:t>.</a:t>
            </a:r>
          </a:p>
          <a:p>
            <a:pPr eaLnBrk="1" hangingPunct="1">
              <a:spcBef>
                <a:spcPct val="50000"/>
              </a:spcBef>
            </a:pPr>
            <a:r>
              <a:rPr lang="en-US" altLang="en-US" sz="3000" i="0"/>
              <a:t> &lt;postCond&gt;: The </a:t>
            </a:r>
            <a:r>
              <a:rPr lang="en-US" altLang="en-US" sz="3000"/>
              <a:t>k</a:t>
            </a:r>
            <a:r>
              <a:rPr lang="en-US" altLang="en-US" sz="3000" i="0" baseline="30000"/>
              <a:t>th</a:t>
            </a:r>
            <a:r>
              <a:rPr lang="en-US" altLang="en-US" sz="3000" i="0"/>
              <a:t> smallest in the list.</a:t>
            </a:r>
          </a:p>
        </p:txBody>
      </p:sp>
      <p:sp>
        <p:nvSpPr>
          <p:cNvPr id="215044" name="Freeform 5"/>
          <p:cNvSpPr>
            <a:spLocks/>
          </p:cNvSpPr>
          <p:nvPr/>
        </p:nvSpPr>
        <p:spPr bwMode="auto">
          <a:xfrm>
            <a:off x="1284288" y="4552950"/>
            <a:ext cx="6965950" cy="1312863"/>
          </a:xfrm>
          <a:custGeom>
            <a:avLst/>
            <a:gdLst>
              <a:gd name="T0" fmla="*/ 0 w 4388"/>
              <a:gd name="T1" fmla="*/ 2147483647 h 827"/>
              <a:gd name="T2" fmla="*/ 2147483647 w 4388"/>
              <a:gd name="T3" fmla="*/ 2147483647 h 827"/>
              <a:gd name="T4" fmla="*/ 2147483647 w 4388"/>
              <a:gd name="T5" fmla="*/ 2147483647 h 827"/>
              <a:gd name="T6" fmla="*/ 2147483647 w 4388"/>
              <a:gd name="T7" fmla="*/ 2147483647 h 827"/>
              <a:gd name="T8" fmla="*/ 2147483647 w 4388"/>
              <a:gd name="T9" fmla="*/ 2147483647 h 827"/>
              <a:gd name="T10" fmla="*/ 2147483647 w 4388"/>
              <a:gd name="T11" fmla="*/ 2147483647 h 827"/>
              <a:gd name="T12" fmla="*/ 2147483647 w 4388"/>
              <a:gd name="T13" fmla="*/ 2147483647 h 827"/>
              <a:gd name="T14" fmla="*/ 2147483647 w 4388"/>
              <a:gd name="T15" fmla="*/ 2147483647 h 827"/>
              <a:gd name="T16" fmla="*/ 2147483647 w 4388"/>
              <a:gd name="T17" fmla="*/ 2147483647 h 827"/>
              <a:gd name="T18" fmla="*/ 2147483647 w 4388"/>
              <a:gd name="T19" fmla="*/ 2147483647 h 827"/>
              <a:gd name="T20" fmla="*/ 2147483647 w 4388"/>
              <a:gd name="T21" fmla="*/ 2147483647 h 827"/>
              <a:gd name="T22" fmla="*/ 2147483647 w 4388"/>
              <a:gd name="T23" fmla="*/ 2147483647 h 827"/>
              <a:gd name="T24" fmla="*/ 2147483647 w 4388"/>
              <a:gd name="T25" fmla="*/ 2147483647 h 827"/>
              <a:gd name="T26" fmla="*/ 2147483647 w 4388"/>
              <a:gd name="T27" fmla="*/ 2147483647 h 827"/>
              <a:gd name="T28" fmla="*/ 2147483647 w 4388"/>
              <a:gd name="T29" fmla="*/ 2147483647 h 827"/>
              <a:gd name="T30" fmla="*/ 2147483647 w 4388"/>
              <a:gd name="T31" fmla="*/ 2147483647 h 827"/>
              <a:gd name="T32" fmla="*/ 2147483647 w 4388"/>
              <a:gd name="T33" fmla="*/ 2147483647 h 827"/>
              <a:gd name="T34" fmla="*/ 2147483647 w 4388"/>
              <a:gd name="T35" fmla="*/ 2147483647 h 827"/>
              <a:gd name="T36" fmla="*/ 2147483647 w 4388"/>
              <a:gd name="T37" fmla="*/ 2147483647 h 827"/>
              <a:gd name="T38" fmla="*/ 2147483647 w 4388"/>
              <a:gd name="T39" fmla="*/ 2147483647 h 827"/>
              <a:gd name="T40" fmla="*/ 2147483647 w 4388"/>
              <a:gd name="T41" fmla="*/ 2147483647 h 827"/>
              <a:gd name="T42" fmla="*/ 2147483647 w 4388"/>
              <a:gd name="T43" fmla="*/ 2147483647 h 827"/>
              <a:gd name="T44" fmla="*/ 2147483647 w 4388"/>
              <a:gd name="T45" fmla="*/ 2147483647 h 827"/>
              <a:gd name="T46" fmla="*/ 2147483647 w 4388"/>
              <a:gd name="T47" fmla="*/ 2147483647 h 827"/>
              <a:gd name="T48" fmla="*/ 2147483647 w 4388"/>
              <a:gd name="T49" fmla="*/ 2147483647 h 827"/>
              <a:gd name="T50" fmla="*/ 2147483647 w 4388"/>
              <a:gd name="T51" fmla="*/ 2147483647 h 827"/>
              <a:gd name="T52" fmla="*/ 0 60000 65536"/>
              <a:gd name="T53" fmla="*/ 0 60000 65536"/>
              <a:gd name="T54" fmla="*/ 0 60000 65536"/>
              <a:gd name="T55" fmla="*/ 0 60000 65536"/>
              <a:gd name="T56" fmla="*/ 0 60000 65536"/>
              <a:gd name="T57" fmla="*/ 0 60000 65536"/>
              <a:gd name="T58" fmla="*/ 0 60000 65536"/>
              <a:gd name="T59" fmla="*/ 0 60000 65536"/>
              <a:gd name="T60" fmla="*/ 0 60000 65536"/>
              <a:gd name="T61" fmla="*/ 0 60000 65536"/>
              <a:gd name="T62" fmla="*/ 0 60000 65536"/>
              <a:gd name="T63" fmla="*/ 0 60000 65536"/>
              <a:gd name="T64" fmla="*/ 0 60000 65536"/>
              <a:gd name="T65" fmla="*/ 0 60000 65536"/>
              <a:gd name="T66" fmla="*/ 0 60000 65536"/>
              <a:gd name="T67" fmla="*/ 0 60000 65536"/>
              <a:gd name="T68" fmla="*/ 0 60000 65536"/>
              <a:gd name="T69" fmla="*/ 0 60000 65536"/>
              <a:gd name="T70" fmla="*/ 0 60000 65536"/>
              <a:gd name="T71" fmla="*/ 0 60000 65536"/>
              <a:gd name="T72" fmla="*/ 0 60000 65536"/>
              <a:gd name="T73" fmla="*/ 0 60000 65536"/>
              <a:gd name="T74" fmla="*/ 0 60000 65536"/>
              <a:gd name="T75" fmla="*/ 0 60000 65536"/>
              <a:gd name="T76" fmla="*/ 0 60000 65536"/>
              <a:gd name="T77" fmla="*/ 0 60000 65536"/>
              <a:gd name="T78" fmla="*/ 0 w 4388"/>
              <a:gd name="T79" fmla="*/ 0 h 827"/>
              <a:gd name="T80" fmla="*/ 4388 w 4388"/>
              <a:gd name="T81" fmla="*/ 827 h 827"/>
            </a:gdLst>
            <a:ahLst/>
            <a:cxnLst>
              <a:cxn ang="T52">
                <a:pos x="T0" y="T1"/>
              </a:cxn>
              <a:cxn ang="T53">
                <a:pos x="T2" y="T3"/>
              </a:cxn>
              <a:cxn ang="T54">
                <a:pos x="T4" y="T5"/>
              </a:cxn>
              <a:cxn ang="T55">
                <a:pos x="T6" y="T7"/>
              </a:cxn>
              <a:cxn ang="T56">
                <a:pos x="T8" y="T9"/>
              </a:cxn>
              <a:cxn ang="T57">
                <a:pos x="T10" y="T11"/>
              </a:cxn>
              <a:cxn ang="T58">
                <a:pos x="T12" y="T13"/>
              </a:cxn>
              <a:cxn ang="T59">
                <a:pos x="T14" y="T15"/>
              </a:cxn>
              <a:cxn ang="T60">
                <a:pos x="T16" y="T17"/>
              </a:cxn>
              <a:cxn ang="T61">
                <a:pos x="T18" y="T19"/>
              </a:cxn>
              <a:cxn ang="T62">
                <a:pos x="T20" y="T21"/>
              </a:cxn>
              <a:cxn ang="T63">
                <a:pos x="T22" y="T23"/>
              </a:cxn>
              <a:cxn ang="T64">
                <a:pos x="T24" y="T25"/>
              </a:cxn>
              <a:cxn ang="T65">
                <a:pos x="T26" y="T27"/>
              </a:cxn>
              <a:cxn ang="T66">
                <a:pos x="T28" y="T29"/>
              </a:cxn>
              <a:cxn ang="T67">
                <a:pos x="T30" y="T31"/>
              </a:cxn>
              <a:cxn ang="T68">
                <a:pos x="T32" y="T33"/>
              </a:cxn>
              <a:cxn ang="T69">
                <a:pos x="T34" y="T35"/>
              </a:cxn>
              <a:cxn ang="T70">
                <a:pos x="T36" y="T37"/>
              </a:cxn>
              <a:cxn ang="T71">
                <a:pos x="T38" y="T39"/>
              </a:cxn>
              <a:cxn ang="T72">
                <a:pos x="T40" y="T41"/>
              </a:cxn>
              <a:cxn ang="T73">
                <a:pos x="T42" y="T43"/>
              </a:cxn>
              <a:cxn ang="T74">
                <a:pos x="T44" y="T45"/>
              </a:cxn>
              <a:cxn ang="T75">
                <a:pos x="T46" y="T47"/>
              </a:cxn>
              <a:cxn ang="T76">
                <a:pos x="T48" y="T49"/>
              </a:cxn>
              <a:cxn ang="T77">
                <a:pos x="T50" y="T51"/>
              </a:cxn>
            </a:cxnLst>
            <a:rect l="T78" t="T79" r="T80" b="T81"/>
            <a:pathLst>
              <a:path w="4388" h="827">
                <a:moveTo>
                  <a:pt x="0" y="290"/>
                </a:moveTo>
                <a:cubicBezTo>
                  <a:pt x="54" y="321"/>
                  <a:pt x="67" y="320"/>
                  <a:pt x="104" y="374"/>
                </a:cubicBezTo>
                <a:cubicBezTo>
                  <a:pt x="139" y="425"/>
                  <a:pt x="160" y="521"/>
                  <a:pt x="214" y="556"/>
                </a:cubicBezTo>
                <a:cubicBezTo>
                  <a:pt x="220" y="565"/>
                  <a:pt x="225" y="575"/>
                  <a:pt x="233" y="582"/>
                </a:cubicBezTo>
                <a:cubicBezTo>
                  <a:pt x="238" y="586"/>
                  <a:pt x="247" y="584"/>
                  <a:pt x="252" y="588"/>
                </a:cubicBezTo>
                <a:cubicBezTo>
                  <a:pt x="308" y="635"/>
                  <a:pt x="242" y="615"/>
                  <a:pt x="324" y="627"/>
                </a:cubicBezTo>
                <a:cubicBezTo>
                  <a:pt x="416" y="697"/>
                  <a:pt x="506" y="711"/>
                  <a:pt x="621" y="724"/>
                </a:cubicBezTo>
                <a:cubicBezTo>
                  <a:pt x="754" y="761"/>
                  <a:pt x="892" y="776"/>
                  <a:pt x="1029" y="782"/>
                </a:cubicBezTo>
                <a:cubicBezTo>
                  <a:pt x="1163" y="797"/>
                  <a:pt x="1295" y="815"/>
                  <a:pt x="1430" y="821"/>
                </a:cubicBezTo>
                <a:cubicBezTo>
                  <a:pt x="1693" y="819"/>
                  <a:pt x="1957" y="827"/>
                  <a:pt x="2220" y="815"/>
                </a:cubicBezTo>
                <a:cubicBezTo>
                  <a:pt x="2239" y="814"/>
                  <a:pt x="2249" y="791"/>
                  <a:pt x="2265" y="782"/>
                </a:cubicBezTo>
                <a:cubicBezTo>
                  <a:pt x="2273" y="778"/>
                  <a:pt x="2283" y="779"/>
                  <a:pt x="2291" y="776"/>
                </a:cubicBezTo>
                <a:cubicBezTo>
                  <a:pt x="2302" y="772"/>
                  <a:pt x="2313" y="769"/>
                  <a:pt x="2323" y="763"/>
                </a:cubicBezTo>
                <a:cubicBezTo>
                  <a:pt x="2376" y="734"/>
                  <a:pt x="2426" y="688"/>
                  <a:pt x="2485" y="672"/>
                </a:cubicBezTo>
                <a:cubicBezTo>
                  <a:pt x="2536" y="639"/>
                  <a:pt x="2587" y="615"/>
                  <a:pt x="2647" y="601"/>
                </a:cubicBezTo>
                <a:cubicBezTo>
                  <a:pt x="2744" y="530"/>
                  <a:pt x="2848" y="440"/>
                  <a:pt x="2919" y="342"/>
                </a:cubicBezTo>
                <a:cubicBezTo>
                  <a:pt x="2964" y="281"/>
                  <a:pt x="3002" y="184"/>
                  <a:pt x="3081" y="167"/>
                </a:cubicBezTo>
                <a:cubicBezTo>
                  <a:pt x="3169" y="104"/>
                  <a:pt x="3289" y="70"/>
                  <a:pt x="3398" y="57"/>
                </a:cubicBezTo>
                <a:cubicBezTo>
                  <a:pt x="3511" y="0"/>
                  <a:pt x="3650" y="44"/>
                  <a:pt x="3773" y="57"/>
                </a:cubicBezTo>
                <a:cubicBezTo>
                  <a:pt x="3809" y="76"/>
                  <a:pt x="3843" y="87"/>
                  <a:pt x="3883" y="96"/>
                </a:cubicBezTo>
                <a:cubicBezTo>
                  <a:pt x="4005" y="175"/>
                  <a:pt x="4187" y="176"/>
                  <a:pt x="4323" y="187"/>
                </a:cubicBezTo>
                <a:cubicBezTo>
                  <a:pt x="4336" y="183"/>
                  <a:pt x="4357" y="187"/>
                  <a:pt x="4362" y="174"/>
                </a:cubicBezTo>
                <a:cubicBezTo>
                  <a:pt x="4388" y="103"/>
                  <a:pt x="4275" y="85"/>
                  <a:pt x="4233" y="77"/>
                </a:cubicBezTo>
                <a:cubicBezTo>
                  <a:pt x="4226" y="68"/>
                  <a:pt x="4218" y="61"/>
                  <a:pt x="4213" y="51"/>
                </a:cubicBezTo>
                <a:cubicBezTo>
                  <a:pt x="4210" y="45"/>
                  <a:pt x="4212" y="36"/>
                  <a:pt x="4207" y="31"/>
                </a:cubicBezTo>
                <a:cubicBezTo>
                  <a:pt x="4204" y="28"/>
                  <a:pt x="4198" y="31"/>
                  <a:pt x="4194" y="31"/>
                </a:cubicBez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215045" name="Freeform 6"/>
          <p:cNvSpPr>
            <a:spLocks/>
          </p:cNvSpPr>
          <p:nvPr/>
        </p:nvSpPr>
        <p:spPr bwMode="auto">
          <a:xfrm>
            <a:off x="1284288" y="4643438"/>
            <a:ext cx="6575425" cy="1441450"/>
          </a:xfrm>
          <a:custGeom>
            <a:avLst/>
            <a:gdLst>
              <a:gd name="T0" fmla="*/ 0 w 4142"/>
              <a:gd name="T1" fmla="*/ 2147483647 h 908"/>
              <a:gd name="T2" fmla="*/ 2147483647 w 4142"/>
              <a:gd name="T3" fmla="*/ 2147483647 h 908"/>
              <a:gd name="T4" fmla="*/ 2147483647 w 4142"/>
              <a:gd name="T5" fmla="*/ 2147483647 h 908"/>
              <a:gd name="T6" fmla="*/ 2147483647 w 4142"/>
              <a:gd name="T7" fmla="*/ 2147483647 h 908"/>
              <a:gd name="T8" fmla="*/ 2147483647 w 4142"/>
              <a:gd name="T9" fmla="*/ 2147483647 h 908"/>
              <a:gd name="T10" fmla="*/ 2147483647 w 4142"/>
              <a:gd name="T11" fmla="*/ 2147483647 h 908"/>
              <a:gd name="T12" fmla="*/ 2147483647 w 4142"/>
              <a:gd name="T13" fmla="*/ 2147483647 h 908"/>
              <a:gd name="T14" fmla="*/ 2147483647 w 4142"/>
              <a:gd name="T15" fmla="*/ 2147483647 h 908"/>
              <a:gd name="T16" fmla="*/ 2147483647 w 4142"/>
              <a:gd name="T17" fmla="*/ 2147483647 h 908"/>
              <a:gd name="T18" fmla="*/ 2147483647 w 4142"/>
              <a:gd name="T19" fmla="*/ 2147483647 h 908"/>
              <a:gd name="T20" fmla="*/ 2147483647 w 4142"/>
              <a:gd name="T21" fmla="*/ 2147483647 h 908"/>
              <a:gd name="T22" fmla="*/ 2147483647 w 4142"/>
              <a:gd name="T23" fmla="*/ 2147483647 h 908"/>
              <a:gd name="T24" fmla="*/ 2147483647 w 4142"/>
              <a:gd name="T25" fmla="*/ 2147483647 h 908"/>
              <a:gd name="T26" fmla="*/ 2147483647 w 4142"/>
              <a:gd name="T27" fmla="*/ 0 h 908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  <a:gd name="T36" fmla="*/ 0 60000 65536"/>
              <a:gd name="T37" fmla="*/ 0 60000 65536"/>
              <a:gd name="T38" fmla="*/ 0 60000 65536"/>
              <a:gd name="T39" fmla="*/ 0 60000 65536"/>
              <a:gd name="T40" fmla="*/ 0 60000 65536"/>
              <a:gd name="T41" fmla="*/ 0 60000 65536"/>
              <a:gd name="T42" fmla="*/ 0 w 4142"/>
              <a:gd name="T43" fmla="*/ 0 h 908"/>
              <a:gd name="T44" fmla="*/ 4142 w 4142"/>
              <a:gd name="T45" fmla="*/ 908 h 908"/>
            </a:gdLst>
            <a:ahLst/>
            <a:cxnLst>
              <a:cxn ang="T28">
                <a:pos x="T0" y="T1"/>
              </a:cxn>
              <a:cxn ang="T29">
                <a:pos x="T2" y="T3"/>
              </a:cxn>
              <a:cxn ang="T30">
                <a:pos x="T4" y="T5"/>
              </a:cxn>
              <a:cxn ang="T31">
                <a:pos x="T6" y="T7"/>
              </a:cxn>
              <a:cxn ang="T32">
                <a:pos x="T8" y="T9"/>
              </a:cxn>
              <a:cxn ang="T33">
                <a:pos x="T10" y="T11"/>
              </a:cxn>
              <a:cxn ang="T34">
                <a:pos x="T12" y="T13"/>
              </a:cxn>
              <a:cxn ang="T35">
                <a:pos x="T14" y="T15"/>
              </a:cxn>
              <a:cxn ang="T36">
                <a:pos x="T16" y="T17"/>
              </a:cxn>
              <a:cxn ang="T37">
                <a:pos x="T18" y="T19"/>
              </a:cxn>
              <a:cxn ang="T38">
                <a:pos x="T20" y="T21"/>
              </a:cxn>
              <a:cxn ang="T39">
                <a:pos x="T22" y="T23"/>
              </a:cxn>
              <a:cxn ang="T40">
                <a:pos x="T24" y="T25"/>
              </a:cxn>
              <a:cxn ang="T41">
                <a:pos x="T26" y="T27"/>
              </a:cxn>
            </a:cxnLst>
            <a:rect l="T42" t="T43" r="T44" b="T45"/>
            <a:pathLst>
              <a:path w="4142" h="908">
                <a:moveTo>
                  <a:pt x="0" y="194"/>
                </a:moveTo>
                <a:cubicBezTo>
                  <a:pt x="67" y="228"/>
                  <a:pt x="24" y="196"/>
                  <a:pt x="71" y="285"/>
                </a:cubicBezTo>
                <a:cubicBezTo>
                  <a:pt x="88" y="316"/>
                  <a:pt x="165" y="476"/>
                  <a:pt x="214" y="525"/>
                </a:cubicBezTo>
                <a:cubicBezTo>
                  <a:pt x="342" y="653"/>
                  <a:pt x="536" y="719"/>
                  <a:pt x="705" y="764"/>
                </a:cubicBezTo>
                <a:cubicBezTo>
                  <a:pt x="889" y="813"/>
                  <a:pt x="1061" y="864"/>
                  <a:pt x="1249" y="880"/>
                </a:cubicBezTo>
                <a:cubicBezTo>
                  <a:pt x="1790" y="877"/>
                  <a:pt x="2298" y="908"/>
                  <a:pt x="2822" y="803"/>
                </a:cubicBezTo>
                <a:cubicBezTo>
                  <a:pt x="2987" y="708"/>
                  <a:pt x="2836" y="785"/>
                  <a:pt x="3074" y="706"/>
                </a:cubicBezTo>
                <a:cubicBezTo>
                  <a:pt x="3123" y="690"/>
                  <a:pt x="3171" y="651"/>
                  <a:pt x="3217" y="628"/>
                </a:cubicBezTo>
                <a:cubicBezTo>
                  <a:pt x="3267" y="603"/>
                  <a:pt x="3319" y="581"/>
                  <a:pt x="3372" y="563"/>
                </a:cubicBezTo>
                <a:cubicBezTo>
                  <a:pt x="3403" y="540"/>
                  <a:pt x="3437" y="525"/>
                  <a:pt x="3469" y="505"/>
                </a:cubicBezTo>
                <a:cubicBezTo>
                  <a:pt x="3526" y="392"/>
                  <a:pt x="3679" y="319"/>
                  <a:pt x="3780" y="253"/>
                </a:cubicBezTo>
                <a:cubicBezTo>
                  <a:pt x="3835" y="217"/>
                  <a:pt x="3876" y="163"/>
                  <a:pt x="3941" y="149"/>
                </a:cubicBezTo>
                <a:cubicBezTo>
                  <a:pt x="4019" y="85"/>
                  <a:pt x="3966" y="126"/>
                  <a:pt x="4110" y="39"/>
                </a:cubicBezTo>
                <a:cubicBezTo>
                  <a:pt x="4124" y="30"/>
                  <a:pt x="4142" y="0"/>
                  <a:pt x="4142" y="0"/>
                </a:cubicBezTo>
              </a:path>
            </a:pathLst>
          </a:cu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 cap="flat" cmpd="sng">
                <a:solidFill>
                  <a:srgbClr val="000000"/>
                </a:solidFill>
                <a:prstDash val="solid"/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215046" name="Line 7"/>
          <p:cNvSpPr>
            <a:spLocks noChangeShapeType="1"/>
          </p:cNvSpPr>
          <p:nvPr/>
        </p:nvSpPr>
        <p:spPr bwMode="auto">
          <a:xfrm>
            <a:off x="1524000" y="5943600"/>
            <a:ext cx="3276600" cy="1524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sp>
        <p:nvSpPr>
          <p:cNvPr id="215047" name="Line 8"/>
          <p:cNvSpPr>
            <a:spLocks noChangeShapeType="1"/>
          </p:cNvSpPr>
          <p:nvPr/>
        </p:nvSpPr>
        <p:spPr bwMode="auto">
          <a:xfrm>
            <a:off x="1219200" y="5638800"/>
            <a:ext cx="3429000" cy="762000"/>
          </a:xfrm>
          <a:prstGeom prst="line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>
            <a:spAutoFit/>
          </a:bodyPr>
          <a:lstStyle/>
          <a:p>
            <a:endParaRPr lang="en-US"/>
          </a:p>
        </p:txBody>
      </p:sp>
      <p:grpSp>
        <p:nvGrpSpPr>
          <p:cNvPr id="215048" name="Group 9"/>
          <p:cNvGrpSpPr>
            <a:grpSpLocks/>
          </p:cNvGrpSpPr>
          <p:nvPr/>
        </p:nvGrpSpPr>
        <p:grpSpPr bwMode="auto">
          <a:xfrm>
            <a:off x="187325" y="3429000"/>
            <a:ext cx="2946400" cy="2151063"/>
            <a:chOff x="118" y="2928"/>
            <a:chExt cx="1856" cy="1355"/>
          </a:xfrm>
        </p:grpSpPr>
        <p:sp>
          <p:nvSpPr>
            <p:cNvPr id="215055" name="Freeform 10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5056" name="Text Box 11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215057" name="Text Box 12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15058" name="Text Box 13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215059" name="Text Box 14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15060" name="Text Box 15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215061" name="Text Box 16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215062" name="Text Box 17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215063" name="Text Box 18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15064" name="Text Box 19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15065" name="Rectangle 20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215049" name="Group 21"/>
          <p:cNvGrpSpPr>
            <a:grpSpLocks/>
          </p:cNvGrpSpPr>
          <p:nvPr/>
        </p:nvGrpSpPr>
        <p:grpSpPr bwMode="auto">
          <a:xfrm>
            <a:off x="3352800" y="5486400"/>
            <a:ext cx="3733800" cy="533400"/>
            <a:chOff x="3072" y="3360"/>
            <a:chExt cx="2352" cy="336"/>
          </a:xfrm>
        </p:grpSpPr>
        <p:sp>
          <p:nvSpPr>
            <p:cNvPr id="215053" name="Text Box 22"/>
            <p:cNvSpPr txBox="1">
              <a:spLocks noChangeArrowheads="1"/>
            </p:cNvSpPr>
            <p:nvPr/>
          </p:nvSpPr>
          <p:spPr bwMode="auto">
            <a:xfrm>
              <a:off x="3106" y="3413"/>
              <a:ext cx="20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14,23,25,30,31,52,62,79,88,98</a:t>
              </a:r>
              <a:endParaRPr lang="en-CA" altLang="en-US" sz="2000" i="0"/>
            </a:p>
          </p:txBody>
        </p:sp>
        <p:sp>
          <p:nvSpPr>
            <p:cNvPr id="215054" name="Rectangle 23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215050" name="Text Box 24"/>
          <p:cNvSpPr txBox="1">
            <a:spLocks noChangeArrowheads="1"/>
          </p:cNvSpPr>
          <p:nvPr/>
        </p:nvSpPr>
        <p:spPr bwMode="auto">
          <a:xfrm>
            <a:off x="2270125" y="3295650"/>
            <a:ext cx="819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k=3</a:t>
            </a:r>
          </a:p>
        </p:txBody>
      </p:sp>
      <p:sp>
        <p:nvSpPr>
          <p:cNvPr id="215051" name="Line 25"/>
          <p:cNvSpPr>
            <a:spLocks noChangeShapeType="1"/>
          </p:cNvSpPr>
          <p:nvPr/>
        </p:nvSpPr>
        <p:spPr bwMode="auto">
          <a:xfrm>
            <a:off x="2895600" y="3810000"/>
            <a:ext cx="1447800" cy="1828800"/>
          </a:xfrm>
          <a:prstGeom prst="line">
            <a:avLst/>
          </a:prstGeom>
          <a:noFill/>
          <a:ln w="38100">
            <a:solidFill>
              <a:schemeClr val="accent1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5052" name="Rectangle 26"/>
          <p:cNvSpPr>
            <a:spLocks noChangeArrowheads="1"/>
          </p:cNvSpPr>
          <p:nvPr/>
        </p:nvSpPr>
        <p:spPr bwMode="auto">
          <a:xfrm>
            <a:off x="7359650" y="4030663"/>
            <a:ext cx="12763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Output:</a:t>
            </a:r>
            <a:r>
              <a:rPr lang="en-US" altLang="en-US" sz="2000" i="0">
                <a:solidFill>
                  <a:srgbClr val="33CC33"/>
                </a:solidFill>
              </a:rPr>
              <a:t> </a:t>
            </a:r>
            <a:r>
              <a:rPr lang="en-US" altLang="en-US" sz="2000" i="0"/>
              <a:t>25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6066" name="Group 3"/>
          <p:cNvGrpSpPr>
            <a:grpSpLocks/>
          </p:cNvGrpSpPr>
          <p:nvPr/>
        </p:nvGrpSpPr>
        <p:grpSpPr bwMode="auto">
          <a:xfrm>
            <a:off x="2616200" y="2954338"/>
            <a:ext cx="2946400" cy="2151062"/>
            <a:chOff x="118" y="2928"/>
            <a:chExt cx="1856" cy="1355"/>
          </a:xfrm>
        </p:grpSpPr>
        <p:sp>
          <p:nvSpPr>
            <p:cNvPr id="216092" name="Freeform 4"/>
            <p:cNvSpPr>
              <a:spLocks/>
            </p:cNvSpPr>
            <p:nvPr/>
          </p:nvSpPr>
          <p:spPr bwMode="auto">
            <a:xfrm>
              <a:off x="118" y="2928"/>
              <a:ext cx="1856" cy="1355"/>
            </a:xfrm>
            <a:custGeom>
              <a:avLst/>
              <a:gdLst>
                <a:gd name="T0" fmla="*/ 364 w 1856"/>
                <a:gd name="T1" fmla="*/ 288 h 1355"/>
                <a:gd name="T2" fmla="*/ 28 w 1856"/>
                <a:gd name="T3" fmla="*/ 768 h 1355"/>
                <a:gd name="T4" fmla="*/ 535 w 1856"/>
                <a:gd name="T5" fmla="*/ 923 h 1355"/>
                <a:gd name="T6" fmla="*/ 888 w 1856"/>
                <a:gd name="T7" fmla="*/ 1233 h 1355"/>
                <a:gd name="T8" fmla="*/ 1301 w 1856"/>
                <a:gd name="T9" fmla="*/ 1293 h 1355"/>
                <a:gd name="T10" fmla="*/ 1804 w 1856"/>
                <a:gd name="T11" fmla="*/ 864 h 1355"/>
                <a:gd name="T12" fmla="*/ 988 w 1856"/>
                <a:gd name="T13" fmla="*/ 96 h 1355"/>
                <a:gd name="T14" fmla="*/ 364 w 1856"/>
                <a:gd name="T15" fmla="*/ 288 h 135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856"/>
                <a:gd name="T25" fmla="*/ 0 h 1355"/>
                <a:gd name="T26" fmla="*/ 1856 w 1856"/>
                <a:gd name="T27" fmla="*/ 1355 h 1355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856" h="1355">
                  <a:moveTo>
                    <a:pt x="364" y="288"/>
                  </a:moveTo>
                  <a:cubicBezTo>
                    <a:pt x="204" y="400"/>
                    <a:pt x="0" y="662"/>
                    <a:pt x="28" y="768"/>
                  </a:cubicBezTo>
                  <a:cubicBezTo>
                    <a:pt x="56" y="874"/>
                    <a:pt x="392" y="846"/>
                    <a:pt x="535" y="923"/>
                  </a:cubicBezTo>
                  <a:cubicBezTo>
                    <a:pt x="678" y="1000"/>
                    <a:pt x="760" y="1171"/>
                    <a:pt x="888" y="1233"/>
                  </a:cubicBezTo>
                  <a:cubicBezTo>
                    <a:pt x="1016" y="1295"/>
                    <a:pt x="1148" y="1355"/>
                    <a:pt x="1301" y="1293"/>
                  </a:cubicBezTo>
                  <a:cubicBezTo>
                    <a:pt x="1454" y="1231"/>
                    <a:pt x="1856" y="1063"/>
                    <a:pt x="1804" y="864"/>
                  </a:cubicBezTo>
                  <a:cubicBezTo>
                    <a:pt x="1752" y="665"/>
                    <a:pt x="1228" y="192"/>
                    <a:pt x="988" y="96"/>
                  </a:cubicBezTo>
                  <a:cubicBezTo>
                    <a:pt x="748" y="0"/>
                    <a:pt x="524" y="176"/>
                    <a:pt x="364" y="288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3" name="Text Box 5"/>
            <p:cNvSpPr txBox="1">
              <a:spLocks noChangeArrowheads="1"/>
            </p:cNvSpPr>
            <p:nvPr/>
          </p:nvSpPr>
          <p:spPr bwMode="auto">
            <a:xfrm>
              <a:off x="518" y="3225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88</a:t>
              </a:r>
              <a:endParaRPr lang="en-CA" altLang="en-US" sz="2000" i="0"/>
            </a:p>
          </p:txBody>
        </p:sp>
        <p:sp>
          <p:nvSpPr>
            <p:cNvPr id="216094" name="Text Box 6"/>
            <p:cNvSpPr txBox="1">
              <a:spLocks noChangeArrowheads="1"/>
            </p:cNvSpPr>
            <p:nvPr/>
          </p:nvSpPr>
          <p:spPr bwMode="auto">
            <a:xfrm>
              <a:off x="124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16095" name="Text Box 7"/>
            <p:cNvSpPr txBox="1">
              <a:spLocks noChangeArrowheads="1"/>
            </p:cNvSpPr>
            <p:nvPr/>
          </p:nvSpPr>
          <p:spPr bwMode="auto">
            <a:xfrm>
              <a:off x="864" y="3504"/>
              <a:ext cx="33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98</a:t>
              </a:r>
              <a:endParaRPr lang="en-CA" altLang="en-US" sz="2000" i="0"/>
            </a:p>
          </p:txBody>
        </p:sp>
        <p:sp>
          <p:nvSpPr>
            <p:cNvPr id="216096" name="Text Box 8"/>
            <p:cNvSpPr txBox="1">
              <a:spLocks noChangeArrowheads="1"/>
            </p:cNvSpPr>
            <p:nvPr/>
          </p:nvSpPr>
          <p:spPr bwMode="auto">
            <a:xfrm>
              <a:off x="57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16097" name="Text Box 9"/>
            <p:cNvSpPr txBox="1">
              <a:spLocks noChangeArrowheads="1"/>
            </p:cNvSpPr>
            <p:nvPr/>
          </p:nvSpPr>
          <p:spPr bwMode="auto">
            <a:xfrm>
              <a:off x="998" y="3700"/>
              <a:ext cx="34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62</a:t>
              </a:r>
              <a:endParaRPr lang="en-CA" altLang="en-US" sz="2000" i="0"/>
            </a:p>
          </p:txBody>
        </p:sp>
        <p:sp>
          <p:nvSpPr>
            <p:cNvPr id="216098" name="Text Box 10"/>
            <p:cNvSpPr txBox="1">
              <a:spLocks noChangeArrowheads="1"/>
            </p:cNvSpPr>
            <p:nvPr/>
          </p:nvSpPr>
          <p:spPr bwMode="auto">
            <a:xfrm>
              <a:off x="864" y="3221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52</a:t>
              </a:r>
              <a:endParaRPr lang="en-CA" altLang="en-US" sz="2000" i="0"/>
            </a:p>
          </p:txBody>
        </p:sp>
        <p:sp>
          <p:nvSpPr>
            <p:cNvPr id="216099" name="Text Box 11"/>
            <p:cNvSpPr txBox="1">
              <a:spLocks noChangeArrowheads="1"/>
            </p:cNvSpPr>
            <p:nvPr/>
          </p:nvSpPr>
          <p:spPr bwMode="auto">
            <a:xfrm>
              <a:off x="1190" y="389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79</a:t>
              </a:r>
              <a:endParaRPr lang="en-CA" altLang="en-US" sz="2000" i="0"/>
            </a:p>
          </p:txBody>
        </p:sp>
        <p:sp>
          <p:nvSpPr>
            <p:cNvPr id="216100" name="Text Box 12"/>
            <p:cNvSpPr txBox="1">
              <a:spLocks noChangeArrowheads="1"/>
            </p:cNvSpPr>
            <p:nvPr/>
          </p:nvSpPr>
          <p:spPr bwMode="auto">
            <a:xfrm>
              <a:off x="129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16101" name="Text Box 13"/>
            <p:cNvSpPr txBox="1">
              <a:spLocks noChangeArrowheads="1"/>
            </p:cNvSpPr>
            <p:nvPr/>
          </p:nvSpPr>
          <p:spPr bwMode="auto">
            <a:xfrm>
              <a:off x="152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16102" name="Rectangle 14"/>
            <p:cNvSpPr>
              <a:spLocks noChangeArrowheads="1"/>
            </p:cNvSpPr>
            <p:nvPr/>
          </p:nvSpPr>
          <p:spPr bwMode="auto">
            <a:xfrm>
              <a:off x="370" y="3452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grpSp>
        <p:nvGrpSpPr>
          <p:cNvPr id="216067" name="Group 15"/>
          <p:cNvGrpSpPr>
            <a:grpSpLocks/>
          </p:cNvGrpSpPr>
          <p:nvPr/>
        </p:nvGrpSpPr>
        <p:grpSpPr bwMode="auto">
          <a:xfrm>
            <a:off x="2209800" y="3429000"/>
            <a:ext cx="457200" cy="914400"/>
            <a:chOff x="2432" y="1328"/>
            <a:chExt cx="906" cy="2075"/>
          </a:xfrm>
        </p:grpSpPr>
        <p:sp>
          <p:nvSpPr>
            <p:cNvPr id="216086" name="Freeform 16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7" name="Freeform 17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8" name="Freeform 18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89" name="Freeform 19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0" name="Freeform 20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6091" name="Freeform 21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16068" name="Text Box 22"/>
          <p:cNvSpPr txBox="1">
            <a:spLocks noChangeArrowheads="1"/>
          </p:cNvSpPr>
          <p:nvPr/>
        </p:nvSpPr>
        <p:spPr bwMode="auto">
          <a:xfrm>
            <a:off x="2286000" y="1600200"/>
            <a:ext cx="4665663" cy="1066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Partition set into two using </a:t>
            </a:r>
            <a:br>
              <a:rPr lang="en-US" altLang="en-US" i="0"/>
            </a:br>
            <a:r>
              <a:rPr lang="en-US" altLang="en-US" i="0"/>
              <a:t>randomly chosen pivot</a:t>
            </a:r>
          </a:p>
        </p:txBody>
      </p:sp>
      <p:grpSp>
        <p:nvGrpSpPr>
          <p:cNvPr id="216069" name="Group 23"/>
          <p:cNvGrpSpPr>
            <a:grpSpLocks/>
          </p:cNvGrpSpPr>
          <p:nvPr/>
        </p:nvGrpSpPr>
        <p:grpSpPr bwMode="auto">
          <a:xfrm>
            <a:off x="2379663" y="4997450"/>
            <a:ext cx="4308475" cy="1479550"/>
            <a:chOff x="3046" y="1901"/>
            <a:chExt cx="2714" cy="932"/>
          </a:xfrm>
        </p:grpSpPr>
        <p:grpSp>
          <p:nvGrpSpPr>
            <p:cNvPr id="216072" name="Group 24"/>
            <p:cNvGrpSpPr>
              <a:grpSpLocks/>
            </p:cNvGrpSpPr>
            <p:nvPr/>
          </p:nvGrpSpPr>
          <p:grpSpPr bwMode="auto">
            <a:xfrm>
              <a:off x="3046" y="1997"/>
              <a:ext cx="1073" cy="779"/>
              <a:chOff x="3124" y="3297"/>
              <a:chExt cx="1073" cy="779"/>
            </a:xfrm>
          </p:grpSpPr>
          <p:sp>
            <p:nvSpPr>
              <p:cNvPr id="216080" name="Freeform 25"/>
              <p:cNvSpPr>
                <a:spLocks/>
              </p:cNvSpPr>
              <p:nvPr/>
            </p:nvSpPr>
            <p:spPr bwMode="auto">
              <a:xfrm>
                <a:off x="3124" y="3297"/>
                <a:ext cx="1073" cy="779"/>
              </a:xfrm>
              <a:custGeom>
                <a:avLst/>
                <a:gdLst>
                  <a:gd name="T0" fmla="*/ 317 w 1073"/>
                  <a:gd name="T1" fmla="*/ 64 h 779"/>
                  <a:gd name="T2" fmla="*/ 48 w 1073"/>
                  <a:gd name="T3" fmla="*/ 246 h 779"/>
                  <a:gd name="T4" fmla="*/ 26 w 1073"/>
                  <a:gd name="T5" fmla="*/ 531 h 779"/>
                  <a:gd name="T6" fmla="*/ 150 w 1073"/>
                  <a:gd name="T7" fmla="*/ 669 h 779"/>
                  <a:gd name="T8" fmla="*/ 529 w 1073"/>
                  <a:gd name="T9" fmla="*/ 750 h 779"/>
                  <a:gd name="T10" fmla="*/ 1048 w 1073"/>
                  <a:gd name="T11" fmla="*/ 495 h 779"/>
                  <a:gd name="T12" fmla="*/ 682 w 1073"/>
                  <a:gd name="T13" fmla="*/ 72 h 779"/>
                  <a:gd name="T14" fmla="*/ 317 w 1073"/>
                  <a:gd name="T15" fmla="*/ 64 h 77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73"/>
                  <a:gd name="T25" fmla="*/ 0 h 779"/>
                  <a:gd name="T26" fmla="*/ 1073 w 1073"/>
                  <a:gd name="T27" fmla="*/ 779 h 779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73" h="779">
                    <a:moveTo>
                      <a:pt x="317" y="64"/>
                    </a:moveTo>
                    <a:cubicBezTo>
                      <a:pt x="211" y="93"/>
                      <a:pt x="96" y="168"/>
                      <a:pt x="48" y="246"/>
                    </a:cubicBezTo>
                    <a:cubicBezTo>
                      <a:pt x="0" y="324"/>
                      <a:pt x="9" y="461"/>
                      <a:pt x="26" y="531"/>
                    </a:cubicBezTo>
                    <a:cubicBezTo>
                      <a:pt x="43" y="601"/>
                      <a:pt x="66" y="633"/>
                      <a:pt x="150" y="669"/>
                    </a:cubicBezTo>
                    <a:cubicBezTo>
                      <a:pt x="234" y="705"/>
                      <a:pt x="380" y="779"/>
                      <a:pt x="529" y="750"/>
                    </a:cubicBezTo>
                    <a:cubicBezTo>
                      <a:pt x="678" y="721"/>
                      <a:pt x="1023" y="608"/>
                      <a:pt x="1048" y="495"/>
                    </a:cubicBezTo>
                    <a:cubicBezTo>
                      <a:pt x="1073" y="382"/>
                      <a:pt x="804" y="144"/>
                      <a:pt x="682" y="72"/>
                    </a:cubicBezTo>
                    <a:cubicBezTo>
                      <a:pt x="560" y="0"/>
                      <a:pt x="423" y="35"/>
                      <a:pt x="317" y="64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81" name="Text Box 26"/>
              <p:cNvSpPr txBox="1">
                <a:spLocks noChangeArrowheads="1"/>
              </p:cNvSpPr>
              <p:nvPr/>
            </p:nvSpPr>
            <p:spPr bwMode="auto">
              <a:xfrm>
                <a:off x="3498" y="331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</a:t>
                </a:r>
                <a:endParaRPr lang="en-CA" altLang="en-US" sz="2000" i="0"/>
              </a:p>
            </p:txBody>
          </p:sp>
          <p:sp>
            <p:nvSpPr>
              <p:cNvPr id="216082" name="Text Box 27"/>
              <p:cNvSpPr txBox="1">
                <a:spLocks noChangeArrowheads="1"/>
              </p:cNvSpPr>
              <p:nvPr/>
            </p:nvSpPr>
            <p:spPr bwMode="auto">
              <a:xfrm>
                <a:off x="3374" y="3739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25</a:t>
                </a:r>
                <a:endParaRPr lang="en-CA" altLang="en-US" sz="2000" i="0"/>
              </a:p>
            </p:txBody>
          </p:sp>
          <p:sp>
            <p:nvSpPr>
              <p:cNvPr id="216083" name="Text Box 28"/>
              <p:cNvSpPr txBox="1">
                <a:spLocks noChangeArrowheads="1"/>
              </p:cNvSpPr>
              <p:nvPr/>
            </p:nvSpPr>
            <p:spPr bwMode="auto">
              <a:xfrm>
                <a:off x="3546" y="3557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30</a:t>
                </a:r>
                <a:endParaRPr lang="en-CA" altLang="en-US" sz="2000" i="0"/>
              </a:p>
            </p:txBody>
          </p:sp>
          <p:sp>
            <p:nvSpPr>
              <p:cNvPr id="216084" name="Text Box 29"/>
              <p:cNvSpPr txBox="1">
                <a:spLocks noChangeArrowheads="1"/>
              </p:cNvSpPr>
              <p:nvPr/>
            </p:nvSpPr>
            <p:spPr bwMode="auto">
              <a:xfrm>
                <a:off x="3776" y="3696"/>
                <a:ext cx="29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23</a:t>
                </a:r>
                <a:endParaRPr lang="en-CA" altLang="en-US" sz="2000" i="0"/>
              </a:p>
            </p:txBody>
          </p:sp>
          <p:sp>
            <p:nvSpPr>
              <p:cNvPr id="216085" name="Rectangle 30"/>
              <p:cNvSpPr>
                <a:spLocks noChangeArrowheads="1"/>
              </p:cNvSpPr>
              <p:nvPr/>
            </p:nvSpPr>
            <p:spPr bwMode="auto">
              <a:xfrm>
                <a:off x="3168" y="3634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31</a:t>
                </a:r>
                <a:endParaRPr lang="en-CA" altLang="en-US" sz="2000" i="0"/>
              </a:p>
            </p:txBody>
          </p:sp>
        </p:grpSp>
        <p:grpSp>
          <p:nvGrpSpPr>
            <p:cNvPr id="216073" name="Group 31"/>
            <p:cNvGrpSpPr>
              <a:grpSpLocks/>
            </p:cNvGrpSpPr>
            <p:nvPr/>
          </p:nvGrpSpPr>
          <p:grpSpPr bwMode="auto">
            <a:xfrm>
              <a:off x="4743" y="1901"/>
              <a:ext cx="1017" cy="932"/>
              <a:chOff x="4503" y="3100"/>
              <a:chExt cx="1017" cy="932"/>
            </a:xfrm>
          </p:grpSpPr>
          <p:sp>
            <p:nvSpPr>
              <p:cNvPr id="216075" name="Freeform 32"/>
              <p:cNvSpPr>
                <a:spLocks/>
              </p:cNvSpPr>
              <p:nvPr/>
            </p:nvSpPr>
            <p:spPr bwMode="auto">
              <a:xfrm>
                <a:off x="4503" y="3100"/>
                <a:ext cx="1017" cy="932"/>
              </a:xfrm>
              <a:custGeom>
                <a:avLst/>
                <a:gdLst>
                  <a:gd name="T0" fmla="*/ 91 w 1017"/>
                  <a:gd name="T1" fmla="*/ 138 h 932"/>
                  <a:gd name="T2" fmla="*/ 18 w 1017"/>
                  <a:gd name="T3" fmla="*/ 443 h 932"/>
                  <a:gd name="T4" fmla="*/ 197 w 1017"/>
                  <a:gd name="T5" fmla="*/ 611 h 932"/>
                  <a:gd name="T6" fmla="*/ 416 w 1017"/>
                  <a:gd name="T7" fmla="*/ 841 h 932"/>
                  <a:gd name="T8" fmla="*/ 673 w 1017"/>
                  <a:gd name="T9" fmla="*/ 886 h 932"/>
                  <a:gd name="T10" fmla="*/ 985 w 1017"/>
                  <a:gd name="T11" fmla="*/ 567 h 932"/>
                  <a:gd name="T12" fmla="*/ 484 w 1017"/>
                  <a:gd name="T13" fmla="*/ 72 h 932"/>
                  <a:gd name="T14" fmla="*/ 91 w 1017"/>
                  <a:gd name="T15" fmla="*/ 138 h 93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1017"/>
                  <a:gd name="T25" fmla="*/ 0 h 932"/>
                  <a:gd name="T26" fmla="*/ 1017 w 1017"/>
                  <a:gd name="T27" fmla="*/ 932 h 932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1017" h="932">
                    <a:moveTo>
                      <a:pt x="91" y="138"/>
                    </a:moveTo>
                    <a:cubicBezTo>
                      <a:pt x="14" y="213"/>
                      <a:pt x="0" y="364"/>
                      <a:pt x="18" y="443"/>
                    </a:cubicBezTo>
                    <a:cubicBezTo>
                      <a:pt x="36" y="522"/>
                      <a:pt x="131" y="545"/>
                      <a:pt x="197" y="611"/>
                    </a:cubicBezTo>
                    <a:cubicBezTo>
                      <a:pt x="263" y="677"/>
                      <a:pt x="337" y="795"/>
                      <a:pt x="416" y="841"/>
                    </a:cubicBezTo>
                    <a:cubicBezTo>
                      <a:pt x="496" y="887"/>
                      <a:pt x="578" y="932"/>
                      <a:pt x="673" y="886"/>
                    </a:cubicBezTo>
                    <a:cubicBezTo>
                      <a:pt x="767" y="840"/>
                      <a:pt x="1017" y="703"/>
                      <a:pt x="985" y="567"/>
                    </a:cubicBezTo>
                    <a:cubicBezTo>
                      <a:pt x="953" y="431"/>
                      <a:pt x="633" y="144"/>
                      <a:pt x="484" y="72"/>
                    </a:cubicBezTo>
                    <a:cubicBezTo>
                      <a:pt x="335" y="0"/>
                      <a:pt x="173" y="124"/>
                      <a:pt x="91" y="138"/>
                    </a:cubicBezTo>
                    <a:close/>
                  </a:path>
                </a:pathLst>
              </a:custGeom>
              <a:noFill/>
              <a:ln w="38100">
                <a:solidFill>
                  <a:srgbClr val="0000FF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076" name="Text Box 33"/>
              <p:cNvSpPr txBox="1">
                <a:spLocks noChangeArrowheads="1"/>
              </p:cNvSpPr>
              <p:nvPr/>
            </p:nvSpPr>
            <p:spPr bwMode="auto">
              <a:xfrm>
                <a:off x="4544" y="3225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88</a:t>
                </a:r>
                <a:endParaRPr lang="en-CA" altLang="en-US" sz="2000" i="0"/>
              </a:p>
            </p:txBody>
          </p:sp>
          <p:sp>
            <p:nvSpPr>
              <p:cNvPr id="216077" name="Text Box 34"/>
              <p:cNvSpPr txBox="1">
                <a:spLocks noChangeArrowheads="1"/>
              </p:cNvSpPr>
              <p:nvPr/>
            </p:nvSpPr>
            <p:spPr bwMode="auto">
              <a:xfrm>
                <a:off x="5040" y="3312"/>
                <a:ext cx="33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98</a:t>
                </a:r>
                <a:endParaRPr lang="en-CA" altLang="en-US" sz="2000" i="0"/>
              </a:p>
            </p:txBody>
          </p:sp>
          <p:sp>
            <p:nvSpPr>
              <p:cNvPr id="216078" name="Text Box 35"/>
              <p:cNvSpPr txBox="1">
                <a:spLocks noChangeArrowheads="1"/>
              </p:cNvSpPr>
              <p:nvPr/>
            </p:nvSpPr>
            <p:spPr bwMode="auto">
              <a:xfrm>
                <a:off x="4656" y="3504"/>
                <a:ext cx="34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62</a:t>
                </a:r>
                <a:endParaRPr lang="en-CA" altLang="en-US" sz="2000" i="0"/>
              </a:p>
            </p:txBody>
          </p:sp>
          <p:sp>
            <p:nvSpPr>
              <p:cNvPr id="216079" name="Text Box 36"/>
              <p:cNvSpPr txBox="1">
                <a:spLocks noChangeArrowheads="1"/>
              </p:cNvSpPr>
              <p:nvPr/>
            </p:nvSpPr>
            <p:spPr bwMode="auto">
              <a:xfrm>
                <a:off x="5088" y="3653"/>
                <a:ext cx="276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79</a:t>
                </a:r>
                <a:endParaRPr lang="en-CA" altLang="en-US" sz="2000" i="0"/>
              </a:p>
            </p:txBody>
          </p:sp>
        </p:grpSp>
        <p:sp>
          <p:nvSpPr>
            <p:cNvPr id="216074" name="Text Box 37"/>
            <p:cNvSpPr txBox="1">
              <a:spLocks noChangeArrowheads="1"/>
            </p:cNvSpPr>
            <p:nvPr/>
          </p:nvSpPr>
          <p:spPr bwMode="auto">
            <a:xfrm>
              <a:off x="4153" y="2290"/>
              <a:ext cx="532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CA" altLang="en-US" sz="2000" i="0">
                  <a:cs typeface="Times New Roman" pitchFamily="18" charset="0"/>
                </a:rPr>
                <a:t>≤</a:t>
              </a:r>
              <a:r>
                <a:rPr lang="en-US" altLang="en-US" sz="2000" i="0">
                  <a:cs typeface="Times New Roman" pitchFamily="18" charset="0"/>
                </a:rPr>
                <a:t> </a:t>
              </a:r>
              <a:r>
                <a:rPr lang="en-US" altLang="en-US" sz="2000" i="0"/>
                <a:t>52 </a:t>
              </a:r>
              <a:r>
                <a:rPr lang="en-CA" altLang="en-US" sz="2000" i="0">
                  <a:cs typeface="Times New Roman" pitchFamily="18" charset="0"/>
                </a:rPr>
                <a:t>≤</a:t>
              </a:r>
            </a:p>
          </p:txBody>
        </p:sp>
      </p:grpSp>
      <p:sp>
        <p:nvSpPr>
          <p:cNvPr id="216070" name="Oval 38"/>
          <p:cNvSpPr>
            <a:spLocks noChangeArrowheads="1"/>
          </p:cNvSpPr>
          <p:nvPr/>
        </p:nvSpPr>
        <p:spPr bwMode="auto">
          <a:xfrm>
            <a:off x="3784600" y="3427413"/>
            <a:ext cx="457200" cy="382587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CA" altLang="en-US" i="0"/>
          </a:p>
        </p:txBody>
      </p:sp>
      <p:sp>
        <p:nvSpPr>
          <p:cNvPr id="216071" name="Text Box 39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090" name="Group 3"/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217129" name="Freeform 4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0" name="Freeform 5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1" name="Freeform 6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2" name="Freeform 7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3" name="Freeform 8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34" name="Freeform 9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7091" name="Group 11"/>
          <p:cNvGrpSpPr>
            <a:grpSpLocks/>
          </p:cNvGrpSpPr>
          <p:nvPr/>
        </p:nvGrpSpPr>
        <p:grpSpPr bwMode="auto">
          <a:xfrm>
            <a:off x="2625725" y="1416050"/>
            <a:ext cx="1703388" cy="1236663"/>
            <a:chOff x="3124" y="3297"/>
            <a:chExt cx="1073" cy="779"/>
          </a:xfrm>
        </p:grpSpPr>
        <p:sp>
          <p:nvSpPr>
            <p:cNvPr id="217123" name="Freeform 12"/>
            <p:cNvSpPr>
              <a:spLocks/>
            </p:cNvSpPr>
            <p:nvPr/>
          </p:nvSpPr>
          <p:spPr bwMode="auto">
            <a:xfrm>
              <a:off x="3124" y="3297"/>
              <a:ext cx="1073" cy="779"/>
            </a:xfrm>
            <a:custGeom>
              <a:avLst/>
              <a:gdLst>
                <a:gd name="T0" fmla="*/ 317 w 1073"/>
                <a:gd name="T1" fmla="*/ 64 h 779"/>
                <a:gd name="T2" fmla="*/ 48 w 1073"/>
                <a:gd name="T3" fmla="*/ 246 h 779"/>
                <a:gd name="T4" fmla="*/ 26 w 1073"/>
                <a:gd name="T5" fmla="*/ 531 h 779"/>
                <a:gd name="T6" fmla="*/ 150 w 1073"/>
                <a:gd name="T7" fmla="*/ 669 h 779"/>
                <a:gd name="T8" fmla="*/ 529 w 1073"/>
                <a:gd name="T9" fmla="*/ 750 h 779"/>
                <a:gd name="T10" fmla="*/ 1048 w 1073"/>
                <a:gd name="T11" fmla="*/ 495 h 779"/>
                <a:gd name="T12" fmla="*/ 682 w 1073"/>
                <a:gd name="T13" fmla="*/ 72 h 779"/>
                <a:gd name="T14" fmla="*/ 317 w 1073"/>
                <a:gd name="T15" fmla="*/ 64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3"/>
                <a:gd name="T25" fmla="*/ 0 h 779"/>
                <a:gd name="T26" fmla="*/ 1073 w 1073"/>
                <a:gd name="T27" fmla="*/ 779 h 77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3" h="779">
                  <a:moveTo>
                    <a:pt x="317" y="64"/>
                  </a:moveTo>
                  <a:cubicBezTo>
                    <a:pt x="211" y="93"/>
                    <a:pt x="96" y="168"/>
                    <a:pt x="48" y="246"/>
                  </a:cubicBezTo>
                  <a:cubicBezTo>
                    <a:pt x="0" y="324"/>
                    <a:pt x="9" y="461"/>
                    <a:pt x="26" y="531"/>
                  </a:cubicBezTo>
                  <a:cubicBezTo>
                    <a:pt x="43" y="601"/>
                    <a:pt x="66" y="633"/>
                    <a:pt x="150" y="669"/>
                  </a:cubicBezTo>
                  <a:cubicBezTo>
                    <a:pt x="234" y="705"/>
                    <a:pt x="380" y="779"/>
                    <a:pt x="529" y="750"/>
                  </a:cubicBezTo>
                  <a:cubicBezTo>
                    <a:pt x="678" y="721"/>
                    <a:pt x="1023" y="608"/>
                    <a:pt x="1048" y="495"/>
                  </a:cubicBezTo>
                  <a:cubicBezTo>
                    <a:pt x="1073" y="382"/>
                    <a:pt x="804" y="144"/>
                    <a:pt x="682" y="72"/>
                  </a:cubicBezTo>
                  <a:cubicBezTo>
                    <a:pt x="560" y="0"/>
                    <a:pt x="423" y="35"/>
                    <a:pt x="317" y="64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24" name="Text Box 13"/>
            <p:cNvSpPr txBox="1">
              <a:spLocks noChangeArrowheads="1"/>
            </p:cNvSpPr>
            <p:nvPr/>
          </p:nvSpPr>
          <p:spPr bwMode="auto">
            <a:xfrm>
              <a:off x="349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17125" name="Text Box 14"/>
            <p:cNvSpPr txBox="1">
              <a:spLocks noChangeArrowheads="1"/>
            </p:cNvSpPr>
            <p:nvPr/>
          </p:nvSpPr>
          <p:spPr bwMode="auto">
            <a:xfrm>
              <a:off x="3374" y="373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17126" name="Text Box 15"/>
            <p:cNvSpPr txBox="1">
              <a:spLocks noChangeArrowheads="1"/>
            </p:cNvSpPr>
            <p:nvPr/>
          </p:nvSpPr>
          <p:spPr bwMode="auto">
            <a:xfrm>
              <a:off x="354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17127" name="Text Box 16"/>
            <p:cNvSpPr txBox="1">
              <a:spLocks noChangeArrowheads="1"/>
            </p:cNvSpPr>
            <p:nvPr/>
          </p:nvSpPr>
          <p:spPr bwMode="auto">
            <a:xfrm>
              <a:off x="377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17128" name="Rectangle 17"/>
            <p:cNvSpPr>
              <a:spLocks noChangeArrowheads="1"/>
            </p:cNvSpPr>
            <p:nvPr/>
          </p:nvSpPr>
          <p:spPr bwMode="auto">
            <a:xfrm>
              <a:off x="3168" y="3634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sp>
        <p:nvSpPr>
          <p:cNvPr id="217092" name="Freeform 19"/>
          <p:cNvSpPr>
            <a:spLocks/>
          </p:cNvSpPr>
          <p:nvPr/>
        </p:nvSpPr>
        <p:spPr bwMode="auto">
          <a:xfrm>
            <a:off x="4303713" y="1263650"/>
            <a:ext cx="2630487" cy="1479550"/>
          </a:xfrm>
          <a:custGeom>
            <a:avLst/>
            <a:gdLst>
              <a:gd name="T0" fmla="*/ 2147483647 w 1657"/>
              <a:gd name="T1" fmla="*/ 2147483647 h 932"/>
              <a:gd name="T2" fmla="*/ 2147483647 w 1657"/>
              <a:gd name="T3" fmla="*/ 2147483647 h 932"/>
              <a:gd name="T4" fmla="*/ 2147483647 w 1657"/>
              <a:gd name="T5" fmla="*/ 2147483647 h 932"/>
              <a:gd name="T6" fmla="*/ 2147483647 w 1657"/>
              <a:gd name="T7" fmla="*/ 2147483647 h 932"/>
              <a:gd name="T8" fmla="*/ 2147483647 w 1657"/>
              <a:gd name="T9" fmla="*/ 2147483647 h 932"/>
              <a:gd name="T10" fmla="*/ 2147483647 w 1657"/>
              <a:gd name="T11" fmla="*/ 2147483647 h 932"/>
              <a:gd name="T12" fmla="*/ 2147483647 w 1657"/>
              <a:gd name="T13" fmla="*/ 2147483647 h 932"/>
              <a:gd name="T14" fmla="*/ 2147483647 w 1657"/>
              <a:gd name="T15" fmla="*/ 2147483647 h 93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657"/>
              <a:gd name="T25" fmla="*/ 0 h 932"/>
              <a:gd name="T26" fmla="*/ 1657 w 1657"/>
              <a:gd name="T27" fmla="*/ 932 h 93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657" h="932">
                <a:moveTo>
                  <a:pt x="731" y="138"/>
                </a:moveTo>
                <a:cubicBezTo>
                  <a:pt x="559" y="202"/>
                  <a:pt x="188" y="353"/>
                  <a:pt x="94" y="453"/>
                </a:cubicBezTo>
                <a:cubicBezTo>
                  <a:pt x="0" y="553"/>
                  <a:pt x="9" y="673"/>
                  <a:pt x="169" y="738"/>
                </a:cubicBezTo>
                <a:cubicBezTo>
                  <a:pt x="329" y="803"/>
                  <a:pt x="865" y="816"/>
                  <a:pt x="1056" y="841"/>
                </a:cubicBezTo>
                <a:cubicBezTo>
                  <a:pt x="1247" y="866"/>
                  <a:pt x="1218" y="932"/>
                  <a:pt x="1313" y="886"/>
                </a:cubicBezTo>
                <a:cubicBezTo>
                  <a:pt x="1407" y="840"/>
                  <a:pt x="1657" y="703"/>
                  <a:pt x="1625" y="567"/>
                </a:cubicBezTo>
                <a:cubicBezTo>
                  <a:pt x="1593" y="431"/>
                  <a:pt x="1273" y="144"/>
                  <a:pt x="1124" y="72"/>
                </a:cubicBezTo>
                <a:cubicBezTo>
                  <a:pt x="975" y="0"/>
                  <a:pt x="813" y="124"/>
                  <a:pt x="731" y="138"/>
                </a:cubicBezTo>
                <a:close/>
              </a:path>
            </a:pathLst>
          </a:cu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7093" name="Text Box 20"/>
          <p:cNvSpPr txBox="1">
            <a:spLocks noChangeArrowheads="1"/>
          </p:cNvSpPr>
          <p:nvPr/>
        </p:nvSpPr>
        <p:spPr bwMode="auto">
          <a:xfrm>
            <a:off x="5384800" y="146208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88</a:t>
            </a:r>
            <a:endParaRPr lang="en-CA" altLang="en-US" sz="2000" i="0"/>
          </a:p>
        </p:txBody>
      </p:sp>
      <p:sp>
        <p:nvSpPr>
          <p:cNvPr id="217094" name="Text Box 21"/>
          <p:cNvSpPr txBox="1">
            <a:spLocks noChangeArrowheads="1"/>
          </p:cNvSpPr>
          <p:nvPr/>
        </p:nvSpPr>
        <p:spPr bwMode="auto">
          <a:xfrm>
            <a:off x="6172200" y="1600200"/>
            <a:ext cx="533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98</a:t>
            </a:r>
            <a:endParaRPr lang="en-CA" altLang="en-US" sz="2000" i="0"/>
          </a:p>
        </p:txBody>
      </p:sp>
      <p:sp>
        <p:nvSpPr>
          <p:cNvPr id="217095" name="Text Box 22"/>
          <p:cNvSpPr txBox="1">
            <a:spLocks noChangeArrowheads="1"/>
          </p:cNvSpPr>
          <p:nvPr/>
        </p:nvSpPr>
        <p:spPr bwMode="auto">
          <a:xfrm>
            <a:off x="5562600" y="1905000"/>
            <a:ext cx="549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62</a:t>
            </a:r>
            <a:endParaRPr lang="en-CA" altLang="en-US" sz="2000" i="0"/>
          </a:p>
        </p:txBody>
      </p:sp>
      <p:sp>
        <p:nvSpPr>
          <p:cNvPr id="217096" name="Text Box 23"/>
          <p:cNvSpPr txBox="1">
            <a:spLocks noChangeArrowheads="1"/>
          </p:cNvSpPr>
          <p:nvPr/>
        </p:nvSpPr>
        <p:spPr bwMode="auto">
          <a:xfrm>
            <a:off x="6248400" y="214153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79</a:t>
            </a:r>
            <a:endParaRPr lang="en-CA" altLang="en-US" sz="2000" i="0"/>
          </a:p>
        </p:txBody>
      </p:sp>
      <p:sp>
        <p:nvSpPr>
          <p:cNvPr id="217097" name="Text Box 24"/>
          <p:cNvSpPr txBox="1">
            <a:spLocks noChangeArrowheads="1"/>
          </p:cNvSpPr>
          <p:nvPr/>
        </p:nvSpPr>
        <p:spPr bwMode="auto">
          <a:xfrm>
            <a:off x="4383088" y="1881188"/>
            <a:ext cx="844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>
                <a:cs typeface="Times New Roman" pitchFamily="18" charset="0"/>
              </a:rPr>
              <a:t>≤</a:t>
            </a:r>
            <a:r>
              <a:rPr lang="en-US" altLang="en-US" sz="2000" i="0">
                <a:cs typeface="Times New Roman" pitchFamily="18" charset="0"/>
              </a:rPr>
              <a:t> </a:t>
            </a:r>
            <a:r>
              <a:rPr lang="en-US" altLang="en-US" sz="2000" i="0"/>
              <a:t>52 </a:t>
            </a:r>
            <a:r>
              <a:rPr lang="en-CA" altLang="en-US" sz="2000" i="0">
                <a:cs typeface="Times New Roman" pitchFamily="18" charset="0"/>
              </a:rPr>
              <a:t>≤</a:t>
            </a:r>
          </a:p>
        </p:txBody>
      </p:sp>
      <p:sp>
        <p:nvSpPr>
          <p:cNvPr id="217098" name="Text Box 66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217099" name="Text Box 68"/>
          <p:cNvSpPr txBox="1">
            <a:spLocks noChangeArrowheads="1"/>
          </p:cNvSpPr>
          <p:nvPr/>
        </p:nvSpPr>
        <p:spPr bwMode="auto">
          <a:xfrm>
            <a:off x="2686050" y="2667000"/>
            <a:ext cx="819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k=3</a:t>
            </a:r>
          </a:p>
        </p:txBody>
      </p:sp>
      <p:sp>
        <p:nvSpPr>
          <p:cNvPr id="217100" name="Text Box 69"/>
          <p:cNvSpPr txBox="1">
            <a:spLocks noChangeArrowheads="1"/>
          </p:cNvSpPr>
          <p:nvPr/>
        </p:nvSpPr>
        <p:spPr bwMode="auto">
          <a:xfrm>
            <a:off x="3600450" y="2620963"/>
            <a:ext cx="34496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r=5 </a:t>
            </a:r>
            <a:r>
              <a:rPr lang="en-US" altLang="en-US" i="0"/>
              <a:t>elements on left</a:t>
            </a:r>
          </a:p>
        </p:txBody>
      </p:sp>
      <p:grpSp>
        <p:nvGrpSpPr>
          <p:cNvPr id="4" name="Group 72"/>
          <p:cNvGrpSpPr>
            <a:grpSpLocks/>
          </p:cNvGrpSpPr>
          <p:nvPr/>
        </p:nvGrpSpPr>
        <p:grpSpPr bwMode="auto">
          <a:xfrm>
            <a:off x="2057400" y="3600450"/>
            <a:ext cx="5295900" cy="2808288"/>
            <a:chOff x="192" y="2268"/>
            <a:chExt cx="3336" cy="1769"/>
          </a:xfrm>
        </p:grpSpPr>
        <p:grpSp>
          <p:nvGrpSpPr>
            <p:cNvPr id="217102" name="Group 26"/>
            <p:cNvGrpSpPr>
              <a:grpSpLocks/>
            </p:cNvGrpSpPr>
            <p:nvPr/>
          </p:nvGrpSpPr>
          <p:grpSpPr bwMode="auto">
            <a:xfrm flipH="1">
              <a:off x="346" y="3118"/>
              <a:ext cx="240" cy="626"/>
              <a:chOff x="2308" y="1513"/>
              <a:chExt cx="1162" cy="2570"/>
            </a:xfrm>
          </p:grpSpPr>
          <p:grpSp>
            <p:nvGrpSpPr>
              <p:cNvPr id="217109" name="Group 2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17117" name="Freeform 2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18" name="Freeform 2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19" name="Freeform 3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20" name="Freeform 3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21" name="Freeform 3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7122" name="Freeform 3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7110" name="Freeform 3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1" name="Freeform 3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112" name="Oval 3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113" name="Oval 3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114" name="Oval 3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115" name="Oval 3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7116" name="Oval 4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grpSp>
          <p:nvGrpSpPr>
            <p:cNvPr id="217103" name="Group 41"/>
            <p:cNvGrpSpPr>
              <a:grpSpLocks/>
            </p:cNvGrpSpPr>
            <p:nvPr/>
          </p:nvGrpSpPr>
          <p:grpSpPr bwMode="auto">
            <a:xfrm>
              <a:off x="730" y="3216"/>
              <a:ext cx="1200" cy="336"/>
              <a:chOff x="3072" y="3360"/>
              <a:chExt cx="2352" cy="336"/>
            </a:xfrm>
          </p:grpSpPr>
          <p:sp>
            <p:nvSpPr>
              <p:cNvPr id="217107" name="Text Box 42"/>
              <p:cNvSpPr txBox="1">
                <a:spLocks noChangeArrowheads="1"/>
              </p:cNvSpPr>
              <p:nvPr/>
            </p:nvSpPr>
            <p:spPr bwMode="auto">
              <a:xfrm>
                <a:off x="3105" y="3413"/>
                <a:ext cx="2109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000" i="0"/>
                  <a:t>14,23,25,30,31</a:t>
                </a:r>
                <a:endParaRPr lang="en-CA" altLang="en-US" sz="2000" i="0"/>
              </a:p>
            </p:txBody>
          </p:sp>
          <p:sp>
            <p:nvSpPr>
              <p:cNvPr id="217108" name="Rectangle 43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sp>
          <p:nvSpPr>
            <p:cNvPr id="217104" name="Text Box 44"/>
            <p:cNvSpPr txBox="1">
              <a:spLocks noChangeArrowheads="1"/>
            </p:cNvSpPr>
            <p:nvPr/>
          </p:nvSpPr>
          <p:spPr bwMode="auto">
            <a:xfrm>
              <a:off x="192" y="2268"/>
              <a:ext cx="3336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find </a:t>
              </a:r>
              <a:r>
                <a:rPr lang="en-US" altLang="en-US" i="0">
                  <a:solidFill>
                    <a:schemeClr val="accent1"/>
                  </a:solidFill>
                </a:rPr>
                <a:t>k=3</a:t>
              </a:r>
              <a:r>
                <a:rPr lang="en-US" altLang="en-US" i="0" baseline="30000">
                  <a:solidFill>
                    <a:schemeClr val="accent1"/>
                  </a:solidFill>
                </a:rPr>
                <a:t>rd</a:t>
              </a:r>
              <a:r>
                <a:rPr lang="en-US" altLang="en-US" i="0"/>
                <a:t> element in first half. </a:t>
              </a:r>
            </a:p>
          </p:txBody>
        </p:sp>
        <p:sp>
          <p:nvSpPr>
            <p:cNvPr id="217105" name="Line 70"/>
            <p:cNvSpPr>
              <a:spLocks noChangeShapeType="1"/>
            </p:cNvSpPr>
            <p:nvPr/>
          </p:nvSpPr>
          <p:spPr bwMode="auto">
            <a:xfrm flipV="1">
              <a:off x="1344" y="3504"/>
              <a:ext cx="0" cy="240"/>
            </a:xfrm>
            <a:prstGeom prst="line">
              <a:avLst/>
            </a:prstGeom>
            <a:noFill/>
            <a:ln w="38100">
              <a:solidFill>
                <a:schemeClr val="accent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7106" name="Rectangle 71"/>
            <p:cNvSpPr>
              <a:spLocks noChangeArrowheads="1"/>
            </p:cNvSpPr>
            <p:nvPr/>
          </p:nvSpPr>
          <p:spPr bwMode="auto">
            <a:xfrm>
              <a:off x="1920" y="3787"/>
              <a:ext cx="8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Output: 25</a:t>
              </a:r>
            </a:p>
          </p:txBody>
        </p: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8114" name="Group 2"/>
          <p:cNvGrpSpPr>
            <a:grpSpLocks/>
          </p:cNvGrpSpPr>
          <p:nvPr/>
        </p:nvGrpSpPr>
        <p:grpSpPr bwMode="auto">
          <a:xfrm>
            <a:off x="1846263" y="1600200"/>
            <a:ext cx="457200" cy="914400"/>
            <a:chOff x="2432" y="1328"/>
            <a:chExt cx="906" cy="2075"/>
          </a:xfrm>
        </p:grpSpPr>
        <p:sp>
          <p:nvSpPr>
            <p:cNvPr id="218153" name="Freeform 3"/>
            <p:cNvSpPr>
              <a:spLocks/>
            </p:cNvSpPr>
            <p:nvPr/>
          </p:nvSpPr>
          <p:spPr bwMode="auto">
            <a:xfrm>
              <a:off x="2594" y="1328"/>
              <a:ext cx="450" cy="433"/>
            </a:xfrm>
            <a:custGeom>
              <a:avLst/>
              <a:gdLst>
                <a:gd name="T0" fmla="*/ 3320 w 410"/>
                <a:gd name="T1" fmla="*/ 663 h 406"/>
                <a:gd name="T2" fmla="*/ 2681 w 410"/>
                <a:gd name="T3" fmla="*/ 236 h 406"/>
                <a:gd name="T4" fmla="*/ 2047 w 410"/>
                <a:gd name="T5" fmla="*/ 0 h 406"/>
                <a:gd name="T6" fmla="*/ 1309 w 410"/>
                <a:gd name="T7" fmla="*/ 0 h 406"/>
                <a:gd name="T8" fmla="*/ 494 w 410"/>
                <a:gd name="T9" fmla="*/ 150 h 406"/>
                <a:gd name="T10" fmla="*/ 114 w 410"/>
                <a:gd name="T11" fmla="*/ 403 h 406"/>
                <a:gd name="T12" fmla="*/ 0 w 410"/>
                <a:gd name="T13" fmla="*/ 753 h 406"/>
                <a:gd name="T14" fmla="*/ 114 w 410"/>
                <a:gd name="T15" fmla="*/ 1209 h 406"/>
                <a:gd name="T16" fmla="*/ 607 w 410"/>
                <a:gd name="T17" fmla="*/ 1735 h 406"/>
                <a:gd name="T18" fmla="*/ 1503 w 410"/>
                <a:gd name="T19" fmla="*/ 2073 h 406"/>
                <a:gd name="T20" fmla="*/ 2182 w 410"/>
                <a:gd name="T21" fmla="*/ 2248 h 406"/>
                <a:gd name="T22" fmla="*/ 2873 w 410"/>
                <a:gd name="T23" fmla="*/ 2309 h 406"/>
                <a:gd name="T24" fmla="*/ 3434 w 410"/>
                <a:gd name="T25" fmla="*/ 2225 h 406"/>
                <a:gd name="T26" fmla="*/ 3739 w 410"/>
                <a:gd name="T27" fmla="*/ 2073 h 406"/>
                <a:gd name="T28" fmla="*/ 3928 w 410"/>
                <a:gd name="T29" fmla="*/ 1735 h 406"/>
                <a:gd name="T30" fmla="*/ 3891 w 410"/>
                <a:gd name="T31" fmla="*/ 1320 h 406"/>
                <a:gd name="T32" fmla="*/ 3675 w 410"/>
                <a:gd name="T33" fmla="*/ 984 h 406"/>
                <a:gd name="T34" fmla="*/ 4939 w 410"/>
                <a:gd name="T35" fmla="*/ 663 h 406"/>
                <a:gd name="T36" fmla="*/ 5054 w 410"/>
                <a:gd name="T37" fmla="*/ 523 h 406"/>
                <a:gd name="T38" fmla="*/ 4939 w 410"/>
                <a:gd name="T39" fmla="*/ 459 h 406"/>
                <a:gd name="T40" fmla="*/ 3554 w 410"/>
                <a:gd name="T41" fmla="*/ 835 h 406"/>
                <a:gd name="T42" fmla="*/ 3320 w 410"/>
                <a:gd name="T43" fmla="*/ 663 h 40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w 410"/>
                <a:gd name="T67" fmla="*/ 0 h 406"/>
                <a:gd name="T68" fmla="*/ 410 w 410"/>
                <a:gd name="T69" fmla="*/ 406 h 40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T66" t="T67" r="T68" b="T69"/>
              <a:pathLst>
                <a:path w="410" h="406">
                  <a:moveTo>
                    <a:pt x="268" y="117"/>
                  </a:moveTo>
                  <a:lnTo>
                    <a:pt x="217" y="41"/>
                  </a:lnTo>
                  <a:lnTo>
                    <a:pt x="166" y="0"/>
                  </a:lnTo>
                  <a:lnTo>
                    <a:pt x="106" y="0"/>
                  </a:lnTo>
                  <a:lnTo>
                    <a:pt x="40" y="26"/>
                  </a:lnTo>
                  <a:lnTo>
                    <a:pt x="10" y="71"/>
                  </a:lnTo>
                  <a:lnTo>
                    <a:pt x="0" y="132"/>
                  </a:lnTo>
                  <a:lnTo>
                    <a:pt x="10" y="213"/>
                  </a:lnTo>
                  <a:lnTo>
                    <a:pt x="50" y="304"/>
                  </a:lnTo>
                  <a:lnTo>
                    <a:pt x="121" y="365"/>
                  </a:lnTo>
                  <a:lnTo>
                    <a:pt x="176" y="395"/>
                  </a:lnTo>
                  <a:lnTo>
                    <a:pt x="232" y="406"/>
                  </a:lnTo>
                  <a:lnTo>
                    <a:pt x="278" y="390"/>
                  </a:lnTo>
                  <a:lnTo>
                    <a:pt x="303" y="365"/>
                  </a:lnTo>
                  <a:lnTo>
                    <a:pt x="319" y="304"/>
                  </a:lnTo>
                  <a:lnTo>
                    <a:pt x="314" y="233"/>
                  </a:lnTo>
                  <a:lnTo>
                    <a:pt x="298" y="173"/>
                  </a:lnTo>
                  <a:lnTo>
                    <a:pt x="399" y="117"/>
                  </a:lnTo>
                  <a:lnTo>
                    <a:pt x="410" y="92"/>
                  </a:lnTo>
                  <a:lnTo>
                    <a:pt x="399" y="81"/>
                  </a:lnTo>
                  <a:lnTo>
                    <a:pt x="288" y="147"/>
                  </a:lnTo>
                  <a:lnTo>
                    <a:pt x="268" y="117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4" name="Freeform 4"/>
            <p:cNvSpPr>
              <a:spLocks/>
            </p:cNvSpPr>
            <p:nvPr/>
          </p:nvSpPr>
          <p:spPr bwMode="auto">
            <a:xfrm>
              <a:off x="2432" y="1810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5" name="Freeform 5"/>
            <p:cNvSpPr>
              <a:spLocks/>
            </p:cNvSpPr>
            <p:nvPr/>
          </p:nvSpPr>
          <p:spPr bwMode="auto">
            <a:xfrm>
              <a:off x="2737" y="1811"/>
              <a:ext cx="339" cy="717"/>
            </a:xfrm>
            <a:custGeom>
              <a:avLst/>
              <a:gdLst>
                <a:gd name="T0" fmla="*/ 3276 w 309"/>
                <a:gd name="T1" fmla="*/ 1178 h 673"/>
                <a:gd name="T2" fmla="*/ 2893 w 309"/>
                <a:gd name="T3" fmla="*/ 479 h 673"/>
                <a:gd name="T4" fmla="*/ 2481 w 309"/>
                <a:gd name="T5" fmla="*/ 142 h 673"/>
                <a:gd name="T6" fmla="*/ 1537 w 309"/>
                <a:gd name="T7" fmla="*/ 0 h 673"/>
                <a:gd name="T8" fmla="*/ 603 w 309"/>
                <a:gd name="T9" fmla="*/ 58 h 673"/>
                <a:gd name="T10" fmla="*/ 181 w 309"/>
                <a:gd name="T11" fmla="*/ 422 h 673"/>
                <a:gd name="T12" fmla="*/ 239 w 309"/>
                <a:gd name="T13" fmla="*/ 865 h 673"/>
                <a:gd name="T14" fmla="*/ 491 w 309"/>
                <a:gd name="T15" fmla="*/ 1593 h 673"/>
                <a:gd name="T16" fmla="*/ 491 w 309"/>
                <a:gd name="T17" fmla="*/ 2233 h 673"/>
                <a:gd name="T18" fmla="*/ 181 w 309"/>
                <a:gd name="T19" fmla="*/ 2787 h 673"/>
                <a:gd name="T20" fmla="*/ 0 w 309"/>
                <a:gd name="T21" fmla="*/ 3103 h 673"/>
                <a:gd name="T22" fmla="*/ 114 w 309"/>
                <a:gd name="T23" fmla="*/ 3382 h 673"/>
                <a:gd name="T24" fmla="*/ 543 w 309"/>
                <a:gd name="T25" fmla="*/ 3526 h 673"/>
                <a:gd name="T26" fmla="*/ 1129 w 309"/>
                <a:gd name="T27" fmla="*/ 3653 h 673"/>
                <a:gd name="T28" fmla="*/ 1651 w 309"/>
                <a:gd name="T29" fmla="*/ 3720 h 673"/>
                <a:gd name="T30" fmla="*/ 2370 w 309"/>
                <a:gd name="T31" fmla="*/ 3720 h 673"/>
                <a:gd name="T32" fmla="*/ 3159 w 309"/>
                <a:gd name="T33" fmla="*/ 3429 h 673"/>
                <a:gd name="T34" fmla="*/ 3768 w 309"/>
                <a:gd name="T35" fmla="*/ 2843 h 673"/>
                <a:gd name="T36" fmla="*/ 3719 w 309"/>
                <a:gd name="T37" fmla="*/ 2312 h 673"/>
                <a:gd name="T38" fmla="*/ 3345 w 309"/>
                <a:gd name="T39" fmla="*/ 1699 h 673"/>
                <a:gd name="T40" fmla="*/ 3276 w 309"/>
                <a:gd name="T41" fmla="*/ 1178 h 673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w 309"/>
                <a:gd name="T64" fmla="*/ 0 h 673"/>
                <a:gd name="T65" fmla="*/ 309 w 309"/>
                <a:gd name="T66" fmla="*/ 673 h 673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T63" t="T64" r="T65" b="T66"/>
              <a:pathLst>
                <a:path w="309" h="673">
                  <a:moveTo>
                    <a:pt x="269" y="212"/>
                  </a:moveTo>
                  <a:lnTo>
                    <a:pt x="238" y="86"/>
                  </a:lnTo>
                  <a:lnTo>
                    <a:pt x="203" y="25"/>
                  </a:lnTo>
                  <a:lnTo>
                    <a:pt x="126" y="0"/>
                  </a:lnTo>
                  <a:lnTo>
                    <a:pt x="50" y="10"/>
                  </a:lnTo>
                  <a:lnTo>
                    <a:pt x="15" y="76"/>
                  </a:lnTo>
                  <a:lnTo>
                    <a:pt x="20" y="157"/>
                  </a:lnTo>
                  <a:lnTo>
                    <a:pt x="40" y="288"/>
                  </a:lnTo>
                  <a:lnTo>
                    <a:pt x="40" y="404"/>
                  </a:lnTo>
                  <a:lnTo>
                    <a:pt x="15" y="505"/>
                  </a:lnTo>
                  <a:lnTo>
                    <a:pt x="0" y="561"/>
                  </a:lnTo>
                  <a:lnTo>
                    <a:pt x="10" y="612"/>
                  </a:lnTo>
                  <a:lnTo>
                    <a:pt x="45" y="638"/>
                  </a:lnTo>
                  <a:lnTo>
                    <a:pt x="91" y="663"/>
                  </a:lnTo>
                  <a:lnTo>
                    <a:pt x="136" y="673"/>
                  </a:lnTo>
                  <a:lnTo>
                    <a:pt x="193" y="673"/>
                  </a:lnTo>
                  <a:lnTo>
                    <a:pt x="259" y="622"/>
                  </a:lnTo>
                  <a:lnTo>
                    <a:pt x="309" y="515"/>
                  </a:lnTo>
                  <a:lnTo>
                    <a:pt x="304" y="419"/>
                  </a:lnTo>
                  <a:lnTo>
                    <a:pt x="274" y="308"/>
                  </a:lnTo>
                  <a:lnTo>
                    <a:pt x="269" y="21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6" name="Freeform 6"/>
            <p:cNvSpPr>
              <a:spLocks/>
            </p:cNvSpPr>
            <p:nvPr/>
          </p:nvSpPr>
          <p:spPr bwMode="auto">
            <a:xfrm>
              <a:off x="2625" y="2365"/>
              <a:ext cx="259" cy="1038"/>
            </a:xfrm>
            <a:custGeom>
              <a:avLst/>
              <a:gdLst>
                <a:gd name="T0" fmla="*/ 3089 w 235"/>
                <a:gd name="T1" fmla="*/ 80 h 973"/>
                <a:gd name="T2" fmla="*/ 2257 w 235"/>
                <a:gd name="T3" fmla="*/ 0 h 973"/>
                <a:gd name="T4" fmla="*/ 1753 w 235"/>
                <a:gd name="T5" fmla="*/ 80 h 973"/>
                <a:gd name="T6" fmla="*/ 1550 w 235"/>
                <a:gd name="T7" fmla="*/ 373 h 973"/>
                <a:gd name="T8" fmla="*/ 1753 w 235"/>
                <a:gd name="T9" fmla="*/ 1978 h 973"/>
                <a:gd name="T10" fmla="*/ 1753 w 235"/>
                <a:gd name="T11" fmla="*/ 2345 h 973"/>
                <a:gd name="T12" fmla="*/ 1485 w 235"/>
                <a:gd name="T13" fmla="*/ 3049 h 973"/>
                <a:gd name="T14" fmla="*/ 1406 w 235"/>
                <a:gd name="T15" fmla="*/ 3861 h 973"/>
                <a:gd name="T16" fmla="*/ 1550 w 235"/>
                <a:gd name="T17" fmla="*/ 4264 h 973"/>
                <a:gd name="T18" fmla="*/ 1406 w 235"/>
                <a:gd name="T19" fmla="*/ 4500 h 973"/>
                <a:gd name="T20" fmla="*/ 423 w 235"/>
                <a:gd name="T21" fmla="*/ 4850 h 973"/>
                <a:gd name="T22" fmla="*/ 0 w 235"/>
                <a:gd name="T23" fmla="*/ 5290 h 973"/>
                <a:gd name="T24" fmla="*/ 90 w 235"/>
                <a:gd name="T25" fmla="*/ 5423 h 973"/>
                <a:gd name="T26" fmla="*/ 835 w 235"/>
                <a:gd name="T27" fmla="*/ 5576 h 973"/>
                <a:gd name="T28" fmla="*/ 1051 w 235"/>
                <a:gd name="T29" fmla="*/ 5519 h 973"/>
                <a:gd name="T30" fmla="*/ 1118 w 235"/>
                <a:gd name="T31" fmla="*/ 5253 h 973"/>
                <a:gd name="T32" fmla="*/ 1347 w 235"/>
                <a:gd name="T33" fmla="*/ 4888 h 973"/>
                <a:gd name="T34" fmla="*/ 1686 w 235"/>
                <a:gd name="T35" fmla="*/ 4709 h 973"/>
                <a:gd name="T36" fmla="*/ 2106 w 235"/>
                <a:gd name="T37" fmla="*/ 4593 h 973"/>
                <a:gd name="T38" fmla="*/ 2464 w 235"/>
                <a:gd name="T39" fmla="*/ 4442 h 973"/>
                <a:gd name="T40" fmla="*/ 2543 w 235"/>
                <a:gd name="T41" fmla="*/ 4324 h 973"/>
                <a:gd name="T42" fmla="*/ 2321 w 235"/>
                <a:gd name="T43" fmla="*/ 4185 h 973"/>
                <a:gd name="T44" fmla="*/ 2106 w 235"/>
                <a:gd name="T45" fmla="*/ 4094 h 973"/>
                <a:gd name="T46" fmla="*/ 1978 w 235"/>
                <a:gd name="T47" fmla="*/ 3746 h 973"/>
                <a:gd name="T48" fmla="*/ 2106 w 235"/>
                <a:gd name="T49" fmla="*/ 3009 h 973"/>
                <a:gd name="T50" fmla="*/ 2597 w 235"/>
                <a:gd name="T51" fmla="*/ 2176 h 973"/>
                <a:gd name="T52" fmla="*/ 3089 w 235"/>
                <a:gd name="T53" fmla="*/ 1515 h 973"/>
                <a:gd name="T54" fmla="*/ 3235 w 235"/>
                <a:gd name="T55" fmla="*/ 704 h 973"/>
                <a:gd name="T56" fmla="*/ 3089 w 235"/>
                <a:gd name="T57" fmla="*/ 80 h 973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w 235"/>
                <a:gd name="T88" fmla="*/ 0 h 973"/>
                <a:gd name="T89" fmla="*/ 235 w 235"/>
                <a:gd name="T90" fmla="*/ 973 h 973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T87" t="T88" r="T89" b="T90"/>
              <a:pathLst>
                <a:path w="235" h="973">
                  <a:moveTo>
                    <a:pt x="223" y="15"/>
                  </a:moveTo>
                  <a:lnTo>
                    <a:pt x="163" y="0"/>
                  </a:lnTo>
                  <a:lnTo>
                    <a:pt x="127" y="15"/>
                  </a:lnTo>
                  <a:lnTo>
                    <a:pt x="112" y="66"/>
                  </a:lnTo>
                  <a:lnTo>
                    <a:pt x="127" y="344"/>
                  </a:lnTo>
                  <a:lnTo>
                    <a:pt x="127" y="410"/>
                  </a:lnTo>
                  <a:lnTo>
                    <a:pt x="107" y="532"/>
                  </a:lnTo>
                  <a:lnTo>
                    <a:pt x="102" y="674"/>
                  </a:lnTo>
                  <a:lnTo>
                    <a:pt x="112" y="745"/>
                  </a:lnTo>
                  <a:lnTo>
                    <a:pt x="102" y="785"/>
                  </a:lnTo>
                  <a:lnTo>
                    <a:pt x="31" y="846"/>
                  </a:lnTo>
                  <a:lnTo>
                    <a:pt x="0" y="922"/>
                  </a:lnTo>
                  <a:lnTo>
                    <a:pt x="6" y="947"/>
                  </a:lnTo>
                  <a:lnTo>
                    <a:pt x="61" y="973"/>
                  </a:lnTo>
                  <a:lnTo>
                    <a:pt x="76" y="962"/>
                  </a:lnTo>
                  <a:lnTo>
                    <a:pt x="82" y="917"/>
                  </a:lnTo>
                  <a:lnTo>
                    <a:pt x="97" y="851"/>
                  </a:lnTo>
                  <a:lnTo>
                    <a:pt x="122" y="821"/>
                  </a:lnTo>
                  <a:lnTo>
                    <a:pt x="152" y="801"/>
                  </a:lnTo>
                  <a:lnTo>
                    <a:pt x="178" y="775"/>
                  </a:lnTo>
                  <a:lnTo>
                    <a:pt x="183" y="755"/>
                  </a:lnTo>
                  <a:lnTo>
                    <a:pt x="168" y="730"/>
                  </a:lnTo>
                  <a:lnTo>
                    <a:pt x="152" y="715"/>
                  </a:lnTo>
                  <a:lnTo>
                    <a:pt x="142" y="653"/>
                  </a:lnTo>
                  <a:lnTo>
                    <a:pt x="152" y="526"/>
                  </a:lnTo>
                  <a:lnTo>
                    <a:pt x="188" y="380"/>
                  </a:lnTo>
                  <a:lnTo>
                    <a:pt x="223" y="263"/>
                  </a:lnTo>
                  <a:lnTo>
                    <a:pt x="235" y="122"/>
                  </a:lnTo>
                  <a:lnTo>
                    <a:pt x="223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7" name="Freeform 7"/>
            <p:cNvSpPr>
              <a:spLocks/>
            </p:cNvSpPr>
            <p:nvPr/>
          </p:nvSpPr>
          <p:spPr bwMode="auto">
            <a:xfrm>
              <a:off x="2906" y="2365"/>
              <a:ext cx="422" cy="876"/>
            </a:xfrm>
            <a:custGeom>
              <a:avLst/>
              <a:gdLst>
                <a:gd name="T0" fmla="*/ 1612 w 384"/>
                <a:gd name="T1" fmla="*/ 704 h 821"/>
                <a:gd name="T2" fmla="*/ 1475 w 384"/>
                <a:gd name="T3" fmla="*/ 230 h 821"/>
                <a:gd name="T4" fmla="*/ 904 w 384"/>
                <a:gd name="T5" fmla="*/ 0 h 821"/>
                <a:gd name="T6" fmla="*/ 5 w 384"/>
                <a:gd name="T7" fmla="*/ 5 h 821"/>
                <a:gd name="T8" fmla="*/ 0 w 384"/>
                <a:gd name="T9" fmla="*/ 230 h 821"/>
                <a:gd name="T10" fmla="*/ 5 w 384"/>
                <a:gd name="T11" fmla="*/ 675 h 821"/>
                <a:gd name="T12" fmla="*/ 503 w 384"/>
                <a:gd name="T13" fmla="*/ 1343 h 821"/>
                <a:gd name="T14" fmla="*/ 862 w 384"/>
                <a:gd name="T15" fmla="*/ 1842 h 821"/>
                <a:gd name="T16" fmla="*/ 1215 w 384"/>
                <a:gd name="T17" fmla="*/ 2503 h 821"/>
                <a:gd name="T18" fmla="*/ 1342 w 384"/>
                <a:gd name="T19" fmla="*/ 3084 h 821"/>
                <a:gd name="T20" fmla="*/ 1342 w 384"/>
                <a:gd name="T21" fmla="*/ 3548 h 821"/>
                <a:gd name="T22" fmla="*/ 1162 w 384"/>
                <a:gd name="T23" fmla="*/ 3911 h 821"/>
                <a:gd name="T24" fmla="*/ 971 w 384"/>
                <a:gd name="T25" fmla="*/ 4029 h 821"/>
                <a:gd name="T26" fmla="*/ 971 w 384"/>
                <a:gd name="T27" fmla="*/ 4137 h 821"/>
                <a:gd name="T28" fmla="*/ 1215 w 384"/>
                <a:gd name="T29" fmla="*/ 4315 h 821"/>
                <a:gd name="T30" fmla="*/ 1677 w 384"/>
                <a:gd name="T31" fmla="*/ 4371 h 821"/>
                <a:gd name="T32" fmla="*/ 2388 w 384"/>
                <a:gd name="T33" fmla="*/ 4371 h 821"/>
                <a:gd name="T34" fmla="*/ 3686 w 384"/>
                <a:gd name="T35" fmla="*/ 4520 h 821"/>
                <a:gd name="T36" fmla="*/ 4066 w 384"/>
                <a:gd name="T37" fmla="*/ 4731 h 821"/>
                <a:gd name="T38" fmla="*/ 4669 w 384"/>
                <a:gd name="T39" fmla="*/ 4604 h 821"/>
                <a:gd name="T40" fmla="*/ 4910 w 384"/>
                <a:gd name="T41" fmla="*/ 4315 h 821"/>
                <a:gd name="T42" fmla="*/ 4669 w 384"/>
                <a:gd name="T43" fmla="*/ 4205 h 821"/>
                <a:gd name="T44" fmla="*/ 3549 w 384"/>
                <a:gd name="T45" fmla="*/ 4137 h 821"/>
                <a:gd name="T46" fmla="*/ 2320 w 384"/>
                <a:gd name="T47" fmla="*/ 4137 h 821"/>
                <a:gd name="T48" fmla="*/ 1799 w 384"/>
                <a:gd name="T49" fmla="*/ 4111 h 821"/>
                <a:gd name="T50" fmla="*/ 1677 w 384"/>
                <a:gd name="T51" fmla="*/ 3941 h 821"/>
                <a:gd name="T52" fmla="*/ 1799 w 384"/>
                <a:gd name="T53" fmla="*/ 3611 h 821"/>
                <a:gd name="T54" fmla="*/ 1880 w 384"/>
                <a:gd name="T55" fmla="*/ 3061 h 821"/>
                <a:gd name="T56" fmla="*/ 1745 w 384"/>
                <a:gd name="T57" fmla="*/ 2442 h 821"/>
                <a:gd name="T58" fmla="*/ 1542 w 384"/>
                <a:gd name="T59" fmla="*/ 1631 h 821"/>
                <a:gd name="T60" fmla="*/ 1612 w 384"/>
                <a:gd name="T61" fmla="*/ 933 h 821"/>
                <a:gd name="T62" fmla="*/ 1612 w 384"/>
                <a:gd name="T63" fmla="*/ 704 h 82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w 384"/>
                <a:gd name="T97" fmla="*/ 0 h 821"/>
                <a:gd name="T98" fmla="*/ 384 w 384"/>
                <a:gd name="T99" fmla="*/ 821 h 821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T96" t="T97" r="T98" b="T99"/>
              <a:pathLst>
                <a:path w="384" h="821">
                  <a:moveTo>
                    <a:pt x="126" y="122"/>
                  </a:moveTo>
                  <a:lnTo>
                    <a:pt x="116" y="40"/>
                  </a:lnTo>
                  <a:lnTo>
                    <a:pt x="71" y="0"/>
                  </a:lnTo>
                  <a:lnTo>
                    <a:pt x="5" y="5"/>
                  </a:lnTo>
                  <a:lnTo>
                    <a:pt x="0" y="40"/>
                  </a:lnTo>
                  <a:lnTo>
                    <a:pt x="5" y="117"/>
                  </a:lnTo>
                  <a:lnTo>
                    <a:pt x="40" y="233"/>
                  </a:lnTo>
                  <a:lnTo>
                    <a:pt x="66" y="319"/>
                  </a:lnTo>
                  <a:lnTo>
                    <a:pt x="96" y="435"/>
                  </a:lnTo>
                  <a:lnTo>
                    <a:pt x="106" y="536"/>
                  </a:lnTo>
                  <a:lnTo>
                    <a:pt x="106" y="617"/>
                  </a:lnTo>
                  <a:lnTo>
                    <a:pt x="91" y="679"/>
                  </a:lnTo>
                  <a:lnTo>
                    <a:pt x="76" y="699"/>
                  </a:lnTo>
                  <a:lnTo>
                    <a:pt x="76" y="719"/>
                  </a:lnTo>
                  <a:lnTo>
                    <a:pt x="96" y="750"/>
                  </a:lnTo>
                  <a:lnTo>
                    <a:pt x="131" y="760"/>
                  </a:lnTo>
                  <a:lnTo>
                    <a:pt x="187" y="760"/>
                  </a:lnTo>
                  <a:lnTo>
                    <a:pt x="288" y="785"/>
                  </a:lnTo>
                  <a:lnTo>
                    <a:pt x="318" y="821"/>
                  </a:lnTo>
                  <a:lnTo>
                    <a:pt x="364" y="800"/>
                  </a:lnTo>
                  <a:lnTo>
                    <a:pt x="384" y="750"/>
                  </a:lnTo>
                  <a:lnTo>
                    <a:pt x="364" y="730"/>
                  </a:lnTo>
                  <a:lnTo>
                    <a:pt x="278" y="719"/>
                  </a:lnTo>
                  <a:lnTo>
                    <a:pt x="182" y="719"/>
                  </a:lnTo>
                  <a:lnTo>
                    <a:pt x="141" y="714"/>
                  </a:lnTo>
                  <a:lnTo>
                    <a:pt x="131" y="684"/>
                  </a:lnTo>
                  <a:lnTo>
                    <a:pt x="141" y="627"/>
                  </a:lnTo>
                  <a:lnTo>
                    <a:pt x="147" y="531"/>
                  </a:lnTo>
                  <a:lnTo>
                    <a:pt x="136" y="425"/>
                  </a:lnTo>
                  <a:lnTo>
                    <a:pt x="121" y="284"/>
                  </a:lnTo>
                  <a:lnTo>
                    <a:pt x="126" y="162"/>
                  </a:lnTo>
                  <a:lnTo>
                    <a:pt x="126" y="122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58" name="Freeform 8"/>
            <p:cNvSpPr>
              <a:spLocks/>
            </p:cNvSpPr>
            <p:nvPr/>
          </p:nvSpPr>
          <p:spPr bwMode="auto">
            <a:xfrm rot="10800000" flipV="1">
              <a:off x="2976" y="1824"/>
              <a:ext cx="362" cy="582"/>
            </a:xfrm>
            <a:custGeom>
              <a:avLst/>
              <a:gdLst>
                <a:gd name="T0" fmla="*/ 4338 w 329"/>
                <a:gd name="T1" fmla="*/ 80 h 546"/>
                <a:gd name="T2" fmla="*/ 3860 w 329"/>
                <a:gd name="T3" fmla="*/ 0 h 546"/>
                <a:gd name="T4" fmla="*/ 2877 w 329"/>
                <a:gd name="T5" fmla="*/ 5 h 546"/>
                <a:gd name="T6" fmla="*/ 1978 w 329"/>
                <a:gd name="T7" fmla="*/ 312 h 546"/>
                <a:gd name="T8" fmla="*/ 726 w 329"/>
                <a:gd name="T9" fmla="*/ 915 h 546"/>
                <a:gd name="T10" fmla="*/ 81 w 329"/>
                <a:gd name="T11" fmla="*/ 1385 h 546"/>
                <a:gd name="T12" fmla="*/ 0 w 329"/>
                <a:gd name="T13" fmla="*/ 1564 h 546"/>
                <a:gd name="T14" fmla="*/ 338 w 329"/>
                <a:gd name="T15" fmla="*/ 1866 h 546"/>
                <a:gd name="T16" fmla="*/ 1063 w 329"/>
                <a:gd name="T17" fmla="*/ 2019 h 546"/>
                <a:gd name="T18" fmla="*/ 1978 w 329"/>
                <a:gd name="T19" fmla="*/ 2183 h 546"/>
                <a:gd name="T20" fmla="*/ 2743 w 329"/>
                <a:gd name="T21" fmla="*/ 2260 h 546"/>
                <a:gd name="T22" fmla="*/ 3063 w 329"/>
                <a:gd name="T23" fmla="*/ 2408 h 546"/>
                <a:gd name="T24" fmla="*/ 2877 w 329"/>
                <a:gd name="T25" fmla="*/ 2608 h 546"/>
                <a:gd name="T26" fmla="*/ 2351 w 329"/>
                <a:gd name="T27" fmla="*/ 2835 h 546"/>
                <a:gd name="T28" fmla="*/ 1666 w 329"/>
                <a:gd name="T29" fmla="*/ 2865 h 546"/>
                <a:gd name="T30" fmla="*/ 1204 w 329"/>
                <a:gd name="T31" fmla="*/ 2778 h 546"/>
                <a:gd name="T32" fmla="*/ 920 w 329"/>
                <a:gd name="T33" fmla="*/ 2865 h 546"/>
                <a:gd name="T34" fmla="*/ 994 w 329"/>
                <a:gd name="T35" fmla="*/ 2969 h 546"/>
                <a:gd name="T36" fmla="*/ 1545 w 329"/>
                <a:gd name="T37" fmla="*/ 3063 h 546"/>
                <a:gd name="T38" fmla="*/ 2351 w 329"/>
                <a:gd name="T39" fmla="*/ 3063 h 546"/>
                <a:gd name="T40" fmla="*/ 3063 w 329"/>
                <a:gd name="T41" fmla="*/ 2969 h 546"/>
                <a:gd name="T42" fmla="*/ 3484 w 329"/>
                <a:gd name="T43" fmla="*/ 2865 h 546"/>
                <a:gd name="T44" fmla="*/ 3731 w 329"/>
                <a:gd name="T45" fmla="*/ 2660 h 546"/>
                <a:gd name="T46" fmla="*/ 3860 w 329"/>
                <a:gd name="T47" fmla="*/ 2445 h 546"/>
                <a:gd name="T48" fmla="*/ 3557 w 329"/>
                <a:gd name="T49" fmla="*/ 2238 h 546"/>
                <a:gd name="T50" fmla="*/ 2743 w 329"/>
                <a:gd name="T51" fmla="*/ 2100 h 546"/>
                <a:gd name="T52" fmla="*/ 1797 w 329"/>
                <a:gd name="T53" fmla="*/ 1982 h 546"/>
                <a:gd name="T54" fmla="*/ 994 w 329"/>
                <a:gd name="T55" fmla="*/ 1782 h 546"/>
                <a:gd name="T56" fmla="*/ 798 w 329"/>
                <a:gd name="T57" fmla="*/ 1620 h 546"/>
                <a:gd name="T58" fmla="*/ 920 w 329"/>
                <a:gd name="T59" fmla="*/ 1299 h 546"/>
                <a:gd name="T60" fmla="*/ 1545 w 329"/>
                <a:gd name="T61" fmla="*/ 915 h 546"/>
                <a:gd name="T62" fmla="*/ 2271 w 329"/>
                <a:gd name="T63" fmla="*/ 682 h 546"/>
                <a:gd name="T64" fmla="*/ 3392 w 329"/>
                <a:gd name="T65" fmla="*/ 513 h 546"/>
                <a:gd name="T66" fmla="*/ 4338 w 329"/>
                <a:gd name="T67" fmla="*/ 424 h 546"/>
                <a:gd name="T68" fmla="*/ 4338 w 329"/>
                <a:gd name="T69" fmla="*/ 195 h 546"/>
                <a:gd name="T70" fmla="*/ 4338 w 329"/>
                <a:gd name="T71" fmla="*/ 80 h 54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w 329"/>
                <a:gd name="T109" fmla="*/ 0 h 546"/>
                <a:gd name="T110" fmla="*/ 329 w 329"/>
                <a:gd name="T111" fmla="*/ 546 h 546"/>
              </a:gdLst>
              <a:ahLst/>
              <a:cxnLst>
                <a:cxn ang="T72">
                  <a:pos x="T0" y="T1"/>
                </a:cxn>
                <a:cxn ang="T73">
                  <a:pos x="T2" y="T3"/>
                </a:cxn>
                <a:cxn ang="T74">
                  <a:pos x="T4" y="T5"/>
                </a:cxn>
                <a:cxn ang="T75">
                  <a:pos x="T6" y="T7"/>
                </a:cxn>
                <a:cxn ang="T76">
                  <a:pos x="T8" y="T9"/>
                </a:cxn>
                <a:cxn ang="T77">
                  <a:pos x="T10" y="T11"/>
                </a:cxn>
                <a:cxn ang="T78">
                  <a:pos x="T12" y="T13"/>
                </a:cxn>
                <a:cxn ang="T79">
                  <a:pos x="T14" y="T15"/>
                </a:cxn>
                <a:cxn ang="T80">
                  <a:pos x="T16" y="T17"/>
                </a:cxn>
                <a:cxn ang="T81">
                  <a:pos x="T18" y="T19"/>
                </a:cxn>
                <a:cxn ang="T82">
                  <a:pos x="T20" y="T21"/>
                </a:cxn>
                <a:cxn ang="T83">
                  <a:pos x="T22" y="T23"/>
                </a:cxn>
                <a:cxn ang="T84">
                  <a:pos x="T24" y="T25"/>
                </a:cxn>
                <a:cxn ang="T85">
                  <a:pos x="T26" y="T27"/>
                </a:cxn>
                <a:cxn ang="T86">
                  <a:pos x="T28" y="T29"/>
                </a:cxn>
                <a:cxn ang="T87">
                  <a:pos x="T30" y="T31"/>
                </a:cxn>
                <a:cxn ang="T88">
                  <a:pos x="T32" y="T33"/>
                </a:cxn>
                <a:cxn ang="T89">
                  <a:pos x="T34" y="T35"/>
                </a:cxn>
                <a:cxn ang="T90">
                  <a:pos x="T36" y="T37"/>
                </a:cxn>
                <a:cxn ang="T91">
                  <a:pos x="T38" y="T39"/>
                </a:cxn>
                <a:cxn ang="T92">
                  <a:pos x="T40" y="T41"/>
                </a:cxn>
                <a:cxn ang="T93">
                  <a:pos x="T42" y="T43"/>
                </a:cxn>
                <a:cxn ang="T94">
                  <a:pos x="T44" y="T45"/>
                </a:cxn>
                <a:cxn ang="T95">
                  <a:pos x="T46" y="T47"/>
                </a:cxn>
                <a:cxn ang="T96">
                  <a:pos x="T48" y="T49"/>
                </a:cxn>
                <a:cxn ang="T97">
                  <a:pos x="T50" y="T51"/>
                </a:cxn>
                <a:cxn ang="T98">
                  <a:pos x="T52" y="T53"/>
                </a:cxn>
                <a:cxn ang="T99">
                  <a:pos x="T54" y="T55"/>
                </a:cxn>
                <a:cxn ang="T100">
                  <a:pos x="T56" y="T57"/>
                </a:cxn>
                <a:cxn ang="T101">
                  <a:pos x="T58" y="T59"/>
                </a:cxn>
                <a:cxn ang="T102">
                  <a:pos x="T60" y="T61"/>
                </a:cxn>
                <a:cxn ang="T103">
                  <a:pos x="T62" y="T63"/>
                </a:cxn>
                <a:cxn ang="T104">
                  <a:pos x="T64" y="T65"/>
                </a:cxn>
                <a:cxn ang="T105">
                  <a:pos x="T66" y="T67"/>
                </a:cxn>
                <a:cxn ang="T106">
                  <a:pos x="T68" y="T69"/>
                </a:cxn>
                <a:cxn ang="T107">
                  <a:pos x="T70" y="T71"/>
                </a:cxn>
              </a:cxnLst>
              <a:rect l="T108" t="T109" r="T110" b="T111"/>
              <a:pathLst>
                <a:path w="329" h="546">
                  <a:moveTo>
                    <a:pt x="329" y="15"/>
                  </a:moveTo>
                  <a:lnTo>
                    <a:pt x="293" y="0"/>
                  </a:lnTo>
                  <a:lnTo>
                    <a:pt x="217" y="5"/>
                  </a:lnTo>
                  <a:lnTo>
                    <a:pt x="151" y="56"/>
                  </a:lnTo>
                  <a:lnTo>
                    <a:pt x="55" y="162"/>
                  </a:lnTo>
                  <a:lnTo>
                    <a:pt x="5" y="248"/>
                  </a:lnTo>
                  <a:lnTo>
                    <a:pt x="0" y="278"/>
                  </a:lnTo>
                  <a:lnTo>
                    <a:pt x="25" y="334"/>
                  </a:lnTo>
                  <a:lnTo>
                    <a:pt x="80" y="359"/>
                  </a:lnTo>
                  <a:lnTo>
                    <a:pt x="151" y="389"/>
                  </a:lnTo>
                  <a:lnTo>
                    <a:pt x="207" y="404"/>
                  </a:lnTo>
                  <a:lnTo>
                    <a:pt x="232" y="430"/>
                  </a:lnTo>
                  <a:lnTo>
                    <a:pt x="217" y="465"/>
                  </a:lnTo>
                  <a:lnTo>
                    <a:pt x="177" y="506"/>
                  </a:lnTo>
                  <a:lnTo>
                    <a:pt x="126" y="511"/>
                  </a:lnTo>
                  <a:lnTo>
                    <a:pt x="91" y="495"/>
                  </a:lnTo>
                  <a:lnTo>
                    <a:pt x="70" y="511"/>
                  </a:lnTo>
                  <a:lnTo>
                    <a:pt x="75" y="531"/>
                  </a:lnTo>
                  <a:lnTo>
                    <a:pt x="116" y="546"/>
                  </a:lnTo>
                  <a:lnTo>
                    <a:pt x="177" y="546"/>
                  </a:lnTo>
                  <a:lnTo>
                    <a:pt x="232" y="531"/>
                  </a:lnTo>
                  <a:lnTo>
                    <a:pt x="263" y="511"/>
                  </a:lnTo>
                  <a:lnTo>
                    <a:pt x="283" y="475"/>
                  </a:lnTo>
                  <a:lnTo>
                    <a:pt x="293" y="435"/>
                  </a:lnTo>
                  <a:lnTo>
                    <a:pt x="268" y="399"/>
                  </a:lnTo>
                  <a:lnTo>
                    <a:pt x="207" y="374"/>
                  </a:lnTo>
                  <a:lnTo>
                    <a:pt x="136" y="354"/>
                  </a:lnTo>
                  <a:lnTo>
                    <a:pt x="75" y="319"/>
                  </a:lnTo>
                  <a:lnTo>
                    <a:pt x="60" y="288"/>
                  </a:lnTo>
                  <a:lnTo>
                    <a:pt x="70" y="233"/>
                  </a:lnTo>
                  <a:lnTo>
                    <a:pt x="116" y="162"/>
                  </a:lnTo>
                  <a:lnTo>
                    <a:pt x="172" y="121"/>
                  </a:lnTo>
                  <a:lnTo>
                    <a:pt x="258" y="91"/>
                  </a:lnTo>
                  <a:lnTo>
                    <a:pt x="329" y="76"/>
                  </a:lnTo>
                  <a:lnTo>
                    <a:pt x="329" y="35"/>
                  </a:lnTo>
                  <a:lnTo>
                    <a:pt x="329" y="15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18115" name="Group 9"/>
          <p:cNvGrpSpPr>
            <a:grpSpLocks/>
          </p:cNvGrpSpPr>
          <p:nvPr/>
        </p:nvGrpSpPr>
        <p:grpSpPr bwMode="auto">
          <a:xfrm>
            <a:off x="2625725" y="1416050"/>
            <a:ext cx="1703388" cy="1236663"/>
            <a:chOff x="3124" y="3297"/>
            <a:chExt cx="1073" cy="779"/>
          </a:xfrm>
        </p:grpSpPr>
        <p:sp>
          <p:nvSpPr>
            <p:cNvPr id="218147" name="Freeform 10"/>
            <p:cNvSpPr>
              <a:spLocks/>
            </p:cNvSpPr>
            <p:nvPr/>
          </p:nvSpPr>
          <p:spPr bwMode="auto">
            <a:xfrm>
              <a:off x="3124" y="3297"/>
              <a:ext cx="1073" cy="779"/>
            </a:xfrm>
            <a:custGeom>
              <a:avLst/>
              <a:gdLst>
                <a:gd name="T0" fmla="*/ 317 w 1073"/>
                <a:gd name="T1" fmla="*/ 64 h 779"/>
                <a:gd name="T2" fmla="*/ 48 w 1073"/>
                <a:gd name="T3" fmla="*/ 246 h 779"/>
                <a:gd name="T4" fmla="*/ 26 w 1073"/>
                <a:gd name="T5" fmla="*/ 531 h 779"/>
                <a:gd name="T6" fmla="*/ 150 w 1073"/>
                <a:gd name="T7" fmla="*/ 669 h 779"/>
                <a:gd name="T8" fmla="*/ 529 w 1073"/>
                <a:gd name="T9" fmla="*/ 750 h 779"/>
                <a:gd name="T10" fmla="*/ 1048 w 1073"/>
                <a:gd name="T11" fmla="*/ 495 h 779"/>
                <a:gd name="T12" fmla="*/ 682 w 1073"/>
                <a:gd name="T13" fmla="*/ 72 h 779"/>
                <a:gd name="T14" fmla="*/ 317 w 1073"/>
                <a:gd name="T15" fmla="*/ 64 h 77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1073"/>
                <a:gd name="T25" fmla="*/ 0 h 779"/>
                <a:gd name="T26" fmla="*/ 1073 w 1073"/>
                <a:gd name="T27" fmla="*/ 779 h 779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1073" h="779">
                  <a:moveTo>
                    <a:pt x="317" y="64"/>
                  </a:moveTo>
                  <a:cubicBezTo>
                    <a:pt x="211" y="93"/>
                    <a:pt x="96" y="168"/>
                    <a:pt x="48" y="246"/>
                  </a:cubicBezTo>
                  <a:cubicBezTo>
                    <a:pt x="0" y="324"/>
                    <a:pt x="9" y="461"/>
                    <a:pt x="26" y="531"/>
                  </a:cubicBezTo>
                  <a:cubicBezTo>
                    <a:pt x="43" y="601"/>
                    <a:pt x="66" y="633"/>
                    <a:pt x="150" y="669"/>
                  </a:cubicBezTo>
                  <a:cubicBezTo>
                    <a:pt x="234" y="705"/>
                    <a:pt x="380" y="779"/>
                    <a:pt x="529" y="750"/>
                  </a:cubicBezTo>
                  <a:cubicBezTo>
                    <a:pt x="678" y="721"/>
                    <a:pt x="1023" y="608"/>
                    <a:pt x="1048" y="495"/>
                  </a:cubicBezTo>
                  <a:cubicBezTo>
                    <a:pt x="1073" y="382"/>
                    <a:pt x="804" y="144"/>
                    <a:pt x="682" y="72"/>
                  </a:cubicBezTo>
                  <a:cubicBezTo>
                    <a:pt x="560" y="0"/>
                    <a:pt x="423" y="35"/>
                    <a:pt x="317" y="64"/>
                  </a:cubicBezTo>
                  <a:close/>
                </a:path>
              </a:pathLst>
            </a:custGeom>
            <a:noFill/>
            <a:ln w="38100">
              <a:solidFill>
                <a:srgbClr val="0000FF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48" name="Text Box 11"/>
            <p:cNvSpPr txBox="1">
              <a:spLocks noChangeArrowheads="1"/>
            </p:cNvSpPr>
            <p:nvPr/>
          </p:nvSpPr>
          <p:spPr bwMode="auto">
            <a:xfrm>
              <a:off x="3498" y="331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14</a:t>
              </a:r>
              <a:endParaRPr lang="en-CA" altLang="en-US" sz="2000" i="0"/>
            </a:p>
          </p:txBody>
        </p:sp>
        <p:sp>
          <p:nvSpPr>
            <p:cNvPr id="218149" name="Text Box 12"/>
            <p:cNvSpPr txBox="1">
              <a:spLocks noChangeArrowheads="1"/>
            </p:cNvSpPr>
            <p:nvPr/>
          </p:nvSpPr>
          <p:spPr bwMode="auto">
            <a:xfrm>
              <a:off x="3374" y="3739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25</a:t>
              </a:r>
              <a:endParaRPr lang="en-CA" altLang="en-US" sz="2000" i="0"/>
            </a:p>
          </p:txBody>
        </p:sp>
        <p:sp>
          <p:nvSpPr>
            <p:cNvPr id="218150" name="Text Box 13"/>
            <p:cNvSpPr txBox="1">
              <a:spLocks noChangeArrowheads="1"/>
            </p:cNvSpPr>
            <p:nvPr/>
          </p:nvSpPr>
          <p:spPr bwMode="auto">
            <a:xfrm>
              <a:off x="3546" y="3557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30</a:t>
              </a:r>
              <a:endParaRPr lang="en-CA" altLang="en-US" sz="2000" i="0"/>
            </a:p>
          </p:txBody>
        </p:sp>
        <p:sp>
          <p:nvSpPr>
            <p:cNvPr id="218151" name="Text Box 14"/>
            <p:cNvSpPr txBox="1">
              <a:spLocks noChangeArrowheads="1"/>
            </p:cNvSpPr>
            <p:nvPr/>
          </p:nvSpPr>
          <p:spPr bwMode="auto">
            <a:xfrm>
              <a:off x="3776" y="3696"/>
              <a:ext cx="298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23</a:t>
              </a:r>
              <a:endParaRPr lang="en-CA" altLang="en-US" sz="2000" i="0"/>
            </a:p>
          </p:txBody>
        </p:sp>
        <p:sp>
          <p:nvSpPr>
            <p:cNvPr id="218152" name="Rectangle 15"/>
            <p:cNvSpPr>
              <a:spLocks noChangeArrowheads="1"/>
            </p:cNvSpPr>
            <p:nvPr/>
          </p:nvSpPr>
          <p:spPr bwMode="auto">
            <a:xfrm>
              <a:off x="3168" y="3634"/>
              <a:ext cx="276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31</a:t>
              </a:r>
              <a:endParaRPr lang="en-CA" altLang="en-US" sz="2000" i="0"/>
            </a:p>
          </p:txBody>
        </p:sp>
      </p:grpSp>
      <p:sp>
        <p:nvSpPr>
          <p:cNvPr id="218116" name="Freeform 16"/>
          <p:cNvSpPr>
            <a:spLocks/>
          </p:cNvSpPr>
          <p:nvPr/>
        </p:nvSpPr>
        <p:spPr bwMode="auto">
          <a:xfrm>
            <a:off x="4303713" y="1263650"/>
            <a:ext cx="2630487" cy="1479550"/>
          </a:xfrm>
          <a:custGeom>
            <a:avLst/>
            <a:gdLst>
              <a:gd name="T0" fmla="*/ 2147483647 w 1657"/>
              <a:gd name="T1" fmla="*/ 2147483647 h 932"/>
              <a:gd name="T2" fmla="*/ 2147483647 w 1657"/>
              <a:gd name="T3" fmla="*/ 2147483647 h 932"/>
              <a:gd name="T4" fmla="*/ 2147483647 w 1657"/>
              <a:gd name="T5" fmla="*/ 2147483647 h 932"/>
              <a:gd name="T6" fmla="*/ 2147483647 w 1657"/>
              <a:gd name="T7" fmla="*/ 2147483647 h 932"/>
              <a:gd name="T8" fmla="*/ 2147483647 w 1657"/>
              <a:gd name="T9" fmla="*/ 2147483647 h 932"/>
              <a:gd name="T10" fmla="*/ 2147483647 w 1657"/>
              <a:gd name="T11" fmla="*/ 2147483647 h 932"/>
              <a:gd name="T12" fmla="*/ 2147483647 w 1657"/>
              <a:gd name="T13" fmla="*/ 2147483647 h 932"/>
              <a:gd name="T14" fmla="*/ 2147483647 w 1657"/>
              <a:gd name="T15" fmla="*/ 2147483647 h 932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  <a:gd name="T21" fmla="*/ 0 60000 65536"/>
              <a:gd name="T22" fmla="*/ 0 60000 65536"/>
              <a:gd name="T23" fmla="*/ 0 60000 65536"/>
              <a:gd name="T24" fmla="*/ 0 w 1657"/>
              <a:gd name="T25" fmla="*/ 0 h 932"/>
              <a:gd name="T26" fmla="*/ 1657 w 1657"/>
              <a:gd name="T27" fmla="*/ 932 h 932"/>
            </a:gdLst>
            <a:ahLst/>
            <a:cxnLst>
              <a:cxn ang="T16">
                <a:pos x="T0" y="T1"/>
              </a:cxn>
              <a:cxn ang="T17">
                <a:pos x="T2" y="T3"/>
              </a:cxn>
              <a:cxn ang="T18">
                <a:pos x="T4" y="T5"/>
              </a:cxn>
              <a:cxn ang="T19">
                <a:pos x="T6" y="T7"/>
              </a:cxn>
              <a:cxn ang="T20">
                <a:pos x="T8" y="T9"/>
              </a:cxn>
              <a:cxn ang="T21">
                <a:pos x="T10" y="T11"/>
              </a:cxn>
              <a:cxn ang="T22">
                <a:pos x="T12" y="T13"/>
              </a:cxn>
              <a:cxn ang="T23">
                <a:pos x="T14" y="T15"/>
              </a:cxn>
            </a:cxnLst>
            <a:rect l="T24" t="T25" r="T26" b="T27"/>
            <a:pathLst>
              <a:path w="1657" h="932">
                <a:moveTo>
                  <a:pt x="731" y="138"/>
                </a:moveTo>
                <a:cubicBezTo>
                  <a:pt x="559" y="202"/>
                  <a:pt x="188" y="353"/>
                  <a:pt x="94" y="453"/>
                </a:cubicBezTo>
                <a:cubicBezTo>
                  <a:pt x="0" y="553"/>
                  <a:pt x="9" y="673"/>
                  <a:pt x="169" y="738"/>
                </a:cubicBezTo>
                <a:cubicBezTo>
                  <a:pt x="329" y="803"/>
                  <a:pt x="865" y="816"/>
                  <a:pt x="1056" y="841"/>
                </a:cubicBezTo>
                <a:cubicBezTo>
                  <a:pt x="1247" y="866"/>
                  <a:pt x="1218" y="932"/>
                  <a:pt x="1313" y="886"/>
                </a:cubicBezTo>
                <a:cubicBezTo>
                  <a:pt x="1407" y="840"/>
                  <a:pt x="1657" y="703"/>
                  <a:pt x="1625" y="567"/>
                </a:cubicBezTo>
                <a:cubicBezTo>
                  <a:pt x="1593" y="431"/>
                  <a:pt x="1273" y="144"/>
                  <a:pt x="1124" y="72"/>
                </a:cubicBezTo>
                <a:cubicBezTo>
                  <a:pt x="975" y="0"/>
                  <a:pt x="813" y="124"/>
                  <a:pt x="731" y="138"/>
                </a:cubicBezTo>
                <a:close/>
              </a:path>
            </a:pathLst>
          </a:custGeom>
          <a:noFill/>
          <a:ln w="38100">
            <a:solidFill>
              <a:srgbClr val="0000FF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18117" name="Text Box 17"/>
          <p:cNvSpPr txBox="1">
            <a:spLocks noChangeArrowheads="1"/>
          </p:cNvSpPr>
          <p:nvPr/>
        </p:nvSpPr>
        <p:spPr bwMode="auto">
          <a:xfrm>
            <a:off x="5384800" y="146208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88</a:t>
            </a:r>
            <a:endParaRPr lang="en-CA" altLang="en-US" sz="2000" i="0"/>
          </a:p>
        </p:txBody>
      </p:sp>
      <p:sp>
        <p:nvSpPr>
          <p:cNvPr id="218118" name="Text Box 18"/>
          <p:cNvSpPr txBox="1">
            <a:spLocks noChangeArrowheads="1"/>
          </p:cNvSpPr>
          <p:nvPr/>
        </p:nvSpPr>
        <p:spPr bwMode="auto">
          <a:xfrm>
            <a:off x="6172200" y="1600200"/>
            <a:ext cx="53340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98</a:t>
            </a:r>
            <a:endParaRPr lang="en-CA" altLang="en-US" sz="2000" i="0"/>
          </a:p>
        </p:txBody>
      </p:sp>
      <p:sp>
        <p:nvSpPr>
          <p:cNvPr id="218119" name="Text Box 19"/>
          <p:cNvSpPr txBox="1">
            <a:spLocks noChangeArrowheads="1"/>
          </p:cNvSpPr>
          <p:nvPr/>
        </p:nvSpPr>
        <p:spPr bwMode="auto">
          <a:xfrm>
            <a:off x="5562600" y="1905000"/>
            <a:ext cx="549275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62</a:t>
            </a:r>
            <a:endParaRPr lang="en-CA" altLang="en-US" sz="2000" i="0"/>
          </a:p>
        </p:txBody>
      </p:sp>
      <p:sp>
        <p:nvSpPr>
          <p:cNvPr id="218120" name="Text Box 20"/>
          <p:cNvSpPr txBox="1">
            <a:spLocks noChangeArrowheads="1"/>
          </p:cNvSpPr>
          <p:nvPr/>
        </p:nvSpPr>
        <p:spPr bwMode="auto">
          <a:xfrm>
            <a:off x="6248400" y="2141538"/>
            <a:ext cx="4381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000" i="0"/>
              <a:t>79</a:t>
            </a:r>
            <a:endParaRPr lang="en-CA" altLang="en-US" sz="2000" i="0"/>
          </a:p>
        </p:txBody>
      </p:sp>
      <p:sp>
        <p:nvSpPr>
          <p:cNvPr id="218121" name="Text Box 21"/>
          <p:cNvSpPr txBox="1">
            <a:spLocks noChangeArrowheads="1"/>
          </p:cNvSpPr>
          <p:nvPr/>
        </p:nvSpPr>
        <p:spPr bwMode="auto">
          <a:xfrm>
            <a:off x="4383088" y="1881188"/>
            <a:ext cx="844550" cy="396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000" i="0">
                <a:cs typeface="Times New Roman" pitchFamily="18" charset="0"/>
              </a:rPr>
              <a:t>≤</a:t>
            </a:r>
            <a:r>
              <a:rPr lang="en-US" altLang="en-US" sz="2000" i="0">
                <a:cs typeface="Times New Roman" pitchFamily="18" charset="0"/>
              </a:rPr>
              <a:t> </a:t>
            </a:r>
            <a:r>
              <a:rPr lang="en-US" altLang="en-US" sz="2000" i="0"/>
              <a:t>52 </a:t>
            </a:r>
            <a:r>
              <a:rPr lang="en-CA" altLang="en-US" sz="2000" i="0">
                <a:cs typeface="Times New Roman" pitchFamily="18" charset="0"/>
              </a:rPr>
              <a:t>≤</a:t>
            </a:r>
          </a:p>
        </p:txBody>
      </p:sp>
      <p:sp>
        <p:nvSpPr>
          <p:cNvPr id="218122" name="Text Box 22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218123" name="Text Box 23"/>
          <p:cNvSpPr txBox="1">
            <a:spLocks noChangeArrowheads="1"/>
          </p:cNvSpPr>
          <p:nvPr/>
        </p:nvSpPr>
        <p:spPr bwMode="auto">
          <a:xfrm>
            <a:off x="2686050" y="2667000"/>
            <a:ext cx="819150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k=8</a:t>
            </a:r>
          </a:p>
        </p:txBody>
      </p:sp>
      <p:sp>
        <p:nvSpPr>
          <p:cNvPr id="218124" name="Text Box 24"/>
          <p:cNvSpPr txBox="1">
            <a:spLocks noChangeArrowheads="1"/>
          </p:cNvSpPr>
          <p:nvPr/>
        </p:nvSpPr>
        <p:spPr bwMode="auto">
          <a:xfrm>
            <a:off x="3600450" y="2620963"/>
            <a:ext cx="344963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r=5 </a:t>
            </a:r>
            <a:r>
              <a:rPr lang="en-US" altLang="en-US" i="0"/>
              <a:t>elements on left</a:t>
            </a:r>
          </a:p>
        </p:txBody>
      </p:sp>
      <p:grpSp>
        <p:nvGrpSpPr>
          <p:cNvPr id="4" name="Group 50"/>
          <p:cNvGrpSpPr>
            <a:grpSpLocks/>
          </p:cNvGrpSpPr>
          <p:nvPr/>
        </p:nvGrpSpPr>
        <p:grpSpPr bwMode="auto">
          <a:xfrm>
            <a:off x="2057400" y="3600450"/>
            <a:ext cx="6542088" cy="2808288"/>
            <a:chOff x="1296" y="2268"/>
            <a:chExt cx="4121" cy="1769"/>
          </a:xfrm>
        </p:grpSpPr>
        <p:grpSp>
          <p:nvGrpSpPr>
            <p:cNvPr id="218126" name="Group 26"/>
            <p:cNvGrpSpPr>
              <a:grpSpLocks/>
            </p:cNvGrpSpPr>
            <p:nvPr/>
          </p:nvGrpSpPr>
          <p:grpSpPr bwMode="auto">
            <a:xfrm flipH="1">
              <a:off x="1450" y="3118"/>
              <a:ext cx="240" cy="626"/>
              <a:chOff x="2308" y="1513"/>
              <a:chExt cx="1162" cy="2570"/>
            </a:xfrm>
          </p:grpSpPr>
          <p:grpSp>
            <p:nvGrpSpPr>
              <p:cNvPr id="218133" name="Group 27"/>
              <p:cNvGrpSpPr>
                <a:grpSpLocks/>
              </p:cNvGrpSpPr>
              <p:nvPr/>
            </p:nvGrpSpPr>
            <p:grpSpPr bwMode="auto">
              <a:xfrm>
                <a:off x="2308" y="1740"/>
                <a:ext cx="957" cy="2343"/>
                <a:chOff x="2308" y="1740"/>
                <a:chExt cx="957" cy="2343"/>
              </a:xfrm>
            </p:grpSpPr>
            <p:sp>
              <p:nvSpPr>
                <p:cNvPr id="218141" name="Freeform 28"/>
                <p:cNvSpPr>
                  <a:spLocks/>
                </p:cNvSpPr>
                <p:nvPr/>
              </p:nvSpPr>
              <p:spPr bwMode="auto">
                <a:xfrm>
                  <a:off x="2673" y="1740"/>
                  <a:ext cx="432" cy="485"/>
                </a:xfrm>
                <a:custGeom>
                  <a:avLst/>
                  <a:gdLst>
                    <a:gd name="T0" fmla="*/ 123 w 432"/>
                    <a:gd name="T1" fmla="*/ 206 h 485"/>
                    <a:gd name="T2" fmla="*/ 159 w 432"/>
                    <a:gd name="T3" fmla="*/ 53 h 485"/>
                    <a:gd name="T4" fmla="*/ 248 w 432"/>
                    <a:gd name="T5" fmla="*/ 0 h 485"/>
                    <a:gd name="T6" fmla="*/ 335 w 432"/>
                    <a:gd name="T7" fmla="*/ 0 h 485"/>
                    <a:gd name="T8" fmla="*/ 388 w 432"/>
                    <a:gd name="T9" fmla="*/ 53 h 485"/>
                    <a:gd name="T10" fmla="*/ 432 w 432"/>
                    <a:gd name="T11" fmla="*/ 215 h 485"/>
                    <a:gd name="T12" fmla="*/ 415 w 432"/>
                    <a:gd name="T13" fmla="*/ 349 h 485"/>
                    <a:gd name="T14" fmla="*/ 379 w 432"/>
                    <a:gd name="T15" fmla="*/ 458 h 485"/>
                    <a:gd name="T16" fmla="*/ 309 w 432"/>
                    <a:gd name="T17" fmla="*/ 485 h 485"/>
                    <a:gd name="T18" fmla="*/ 221 w 432"/>
                    <a:gd name="T19" fmla="*/ 475 h 485"/>
                    <a:gd name="T20" fmla="*/ 132 w 432"/>
                    <a:gd name="T21" fmla="*/ 368 h 485"/>
                    <a:gd name="T22" fmla="*/ 123 w 432"/>
                    <a:gd name="T23" fmla="*/ 288 h 485"/>
                    <a:gd name="T24" fmla="*/ 0 w 432"/>
                    <a:gd name="T25" fmla="*/ 242 h 485"/>
                    <a:gd name="T26" fmla="*/ 0 w 432"/>
                    <a:gd name="T27" fmla="*/ 189 h 485"/>
                    <a:gd name="T28" fmla="*/ 123 w 432"/>
                    <a:gd name="T29" fmla="*/ 206 h 485"/>
                    <a:gd name="T30" fmla="*/ 0 60000 65536"/>
                    <a:gd name="T31" fmla="*/ 0 60000 65536"/>
                    <a:gd name="T32" fmla="*/ 0 60000 65536"/>
                    <a:gd name="T33" fmla="*/ 0 60000 65536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w 432"/>
                    <a:gd name="T46" fmla="*/ 0 h 485"/>
                    <a:gd name="T47" fmla="*/ 432 w 432"/>
                    <a:gd name="T48" fmla="*/ 485 h 485"/>
                  </a:gdLst>
                  <a:ahLst/>
                  <a:cxnLst>
                    <a:cxn ang="T30">
                      <a:pos x="T0" y="T1"/>
                    </a:cxn>
                    <a:cxn ang="T31">
                      <a:pos x="T2" y="T3"/>
                    </a:cxn>
                    <a:cxn ang="T32">
                      <a:pos x="T4" y="T5"/>
                    </a:cxn>
                    <a:cxn ang="T33">
                      <a:pos x="T6" y="T7"/>
                    </a:cxn>
                    <a:cxn ang="T34">
                      <a:pos x="T8" y="T9"/>
                    </a:cxn>
                    <a:cxn ang="T35">
                      <a:pos x="T10" y="T11"/>
                    </a:cxn>
                    <a:cxn ang="T36">
                      <a:pos x="T12" y="T13"/>
                    </a:cxn>
                    <a:cxn ang="T37">
                      <a:pos x="T14" y="T15"/>
                    </a:cxn>
                    <a:cxn ang="T38">
                      <a:pos x="T16" y="T17"/>
                    </a:cxn>
                    <a:cxn ang="T39">
                      <a:pos x="T18" y="T19"/>
                    </a:cxn>
                    <a:cxn ang="T40">
                      <a:pos x="T20" y="T21"/>
                    </a:cxn>
                    <a:cxn ang="T41">
                      <a:pos x="T22" y="T23"/>
                    </a:cxn>
                    <a:cxn ang="T42">
                      <a:pos x="T24" y="T25"/>
                    </a:cxn>
                    <a:cxn ang="T43">
                      <a:pos x="T26" y="T27"/>
                    </a:cxn>
                    <a:cxn ang="T44">
                      <a:pos x="T28" y="T29"/>
                    </a:cxn>
                  </a:cxnLst>
                  <a:rect l="T45" t="T46" r="T47" b="T48"/>
                  <a:pathLst>
                    <a:path w="432" h="485">
                      <a:moveTo>
                        <a:pt x="123" y="206"/>
                      </a:moveTo>
                      <a:lnTo>
                        <a:pt x="159" y="53"/>
                      </a:lnTo>
                      <a:lnTo>
                        <a:pt x="248" y="0"/>
                      </a:lnTo>
                      <a:lnTo>
                        <a:pt x="335" y="0"/>
                      </a:lnTo>
                      <a:lnTo>
                        <a:pt x="388" y="53"/>
                      </a:lnTo>
                      <a:lnTo>
                        <a:pt x="432" y="215"/>
                      </a:lnTo>
                      <a:lnTo>
                        <a:pt x="415" y="349"/>
                      </a:lnTo>
                      <a:lnTo>
                        <a:pt x="379" y="458"/>
                      </a:lnTo>
                      <a:lnTo>
                        <a:pt x="309" y="485"/>
                      </a:lnTo>
                      <a:lnTo>
                        <a:pt x="221" y="475"/>
                      </a:lnTo>
                      <a:lnTo>
                        <a:pt x="132" y="368"/>
                      </a:lnTo>
                      <a:lnTo>
                        <a:pt x="123" y="288"/>
                      </a:lnTo>
                      <a:lnTo>
                        <a:pt x="0" y="242"/>
                      </a:lnTo>
                      <a:lnTo>
                        <a:pt x="0" y="189"/>
                      </a:lnTo>
                      <a:lnTo>
                        <a:pt x="123" y="206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2" name="Freeform 29"/>
                <p:cNvSpPr>
                  <a:spLocks/>
                </p:cNvSpPr>
                <p:nvPr/>
              </p:nvSpPr>
              <p:spPr bwMode="auto">
                <a:xfrm>
                  <a:off x="2573" y="2253"/>
                  <a:ext cx="500" cy="828"/>
                </a:xfrm>
                <a:custGeom>
                  <a:avLst/>
                  <a:gdLst>
                    <a:gd name="T0" fmla="*/ 41 w 500"/>
                    <a:gd name="T1" fmla="*/ 173 h 828"/>
                    <a:gd name="T2" fmla="*/ 163 w 500"/>
                    <a:gd name="T3" fmla="*/ 35 h 828"/>
                    <a:gd name="T4" fmla="*/ 232 w 500"/>
                    <a:gd name="T5" fmla="*/ 0 h 828"/>
                    <a:gd name="T6" fmla="*/ 366 w 500"/>
                    <a:gd name="T7" fmla="*/ 5 h 828"/>
                    <a:gd name="T8" fmla="*/ 488 w 500"/>
                    <a:gd name="T9" fmla="*/ 57 h 828"/>
                    <a:gd name="T10" fmla="*/ 500 w 500"/>
                    <a:gd name="T11" fmla="*/ 126 h 828"/>
                    <a:gd name="T12" fmla="*/ 483 w 500"/>
                    <a:gd name="T13" fmla="*/ 207 h 828"/>
                    <a:gd name="T14" fmla="*/ 396 w 500"/>
                    <a:gd name="T15" fmla="*/ 281 h 828"/>
                    <a:gd name="T16" fmla="*/ 349 w 500"/>
                    <a:gd name="T17" fmla="*/ 414 h 828"/>
                    <a:gd name="T18" fmla="*/ 349 w 500"/>
                    <a:gd name="T19" fmla="*/ 552 h 828"/>
                    <a:gd name="T20" fmla="*/ 384 w 500"/>
                    <a:gd name="T21" fmla="*/ 637 h 828"/>
                    <a:gd name="T22" fmla="*/ 448 w 500"/>
                    <a:gd name="T23" fmla="*/ 695 h 828"/>
                    <a:gd name="T24" fmla="*/ 448 w 500"/>
                    <a:gd name="T25" fmla="*/ 765 h 828"/>
                    <a:gd name="T26" fmla="*/ 419 w 500"/>
                    <a:gd name="T27" fmla="*/ 800 h 828"/>
                    <a:gd name="T28" fmla="*/ 384 w 500"/>
                    <a:gd name="T29" fmla="*/ 816 h 828"/>
                    <a:gd name="T30" fmla="*/ 268 w 500"/>
                    <a:gd name="T31" fmla="*/ 828 h 828"/>
                    <a:gd name="T32" fmla="*/ 163 w 500"/>
                    <a:gd name="T33" fmla="*/ 747 h 828"/>
                    <a:gd name="T34" fmla="*/ 53 w 500"/>
                    <a:gd name="T35" fmla="*/ 574 h 828"/>
                    <a:gd name="T36" fmla="*/ 0 w 500"/>
                    <a:gd name="T37" fmla="*/ 368 h 828"/>
                    <a:gd name="T38" fmla="*/ 140 w 500"/>
                    <a:gd name="T39" fmla="*/ 436 h 828"/>
                    <a:gd name="T40" fmla="*/ 192 w 500"/>
                    <a:gd name="T41" fmla="*/ 436 h 828"/>
                    <a:gd name="T42" fmla="*/ 227 w 500"/>
                    <a:gd name="T43" fmla="*/ 396 h 828"/>
                    <a:gd name="T44" fmla="*/ 251 w 500"/>
                    <a:gd name="T45" fmla="*/ 316 h 828"/>
                    <a:gd name="T46" fmla="*/ 209 w 500"/>
                    <a:gd name="T47" fmla="*/ 293 h 828"/>
                    <a:gd name="T48" fmla="*/ 53 w 500"/>
                    <a:gd name="T49" fmla="*/ 293 h 828"/>
                    <a:gd name="T50" fmla="*/ 18 w 500"/>
                    <a:gd name="T51" fmla="*/ 293 h 828"/>
                    <a:gd name="T52" fmla="*/ 41 w 500"/>
                    <a:gd name="T53" fmla="*/ 173 h 828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00"/>
                    <a:gd name="T82" fmla="*/ 0 h 828"/>
                    <a:gd name="T83" fmla="*/ 500 w 500"/>
                    <a:gd name="T84" fmla="*/ 828 h 828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00" h="828">
                      <a:moveTo>
                        <a:pt x="41" y="173"/>
                      </a:moveTo>
                      <a:lnTo>
                        <a:pt x="163" y="35"/>
                      </a:lnTo>
                      <a:lnTo>
                        <a:pt x="232" y="0"/>
                      </a:lnTo>
                      <a:lnTo>
                        <a:pt x="366" y="5"/>
                      </a:lnTo>
                      <a:lnTo>
                        <a:pt x="488" y="57"/>
                      </a:lnTo>
                      <a:lnTo>
                        <a:pt x="500" y="126"/>
                      </a:lnTo>
                      <a:lnTo>
                        <a:pt x="483" y="207"/>
                      </a:lnTo>
                      <a:lnTo>
                        <a:pt x="396" y="281"/>
                      </a:lnTo>
                      <a:lnTo>
                        <a:pt x="349" y="414"/>
                      </a:lnTo>
                      <a:lnTo>
                        <a:pt x="349" y="552"/>
                      </a:lnTo>
                      <a:lnTo>
                        <a:pt x="384" y="637"/>
                      </a:lnTo>
                      <a:lnTo>
                        <a:pt x="448" y="695"/>
                      </a:lnTo>
                      <a:lnTo>
                        <a:pt x="448" y="765"/>
                      </a:lnTo>
                      <a:lnTo>
                        <a:pt x="419" y="800"/>
                      </a:lnTo>
                      <a:lnTo>
                        <a:pt x="384" y="816"/>
                      </a:lnTo>
                      <a:lnTo>
                        <a:pt x="268" y="828"/>
                      </a:lnTo>
                      <a:lnTo>
                        <a:pt x="163" y="747"/>
                      </a:lnTo>
                      <a:lnTo>
                        <a:pt x="53" y="574"/>
                      </a:lnTo>
                      <a:lnTo>
                        <a:pt x="0" y="368"/>
                      </a:lnTo>
                      <a:lnTo>
                        <a:pt x="140" y="436"/>
                      </a:lnTo>
                      <a:lnTo>
                        <a:pt x="192" y="436"/>
                      </a:lnTo>
                      <a:lnTo>
                        <a:pt x="227" y="396"/>
                      </a:lnTo>
                      <a:lnTo>
                        <a:pt x="251" y="316"/>
                      </a:lnTo>
                      <a:lnTo>
                        <a:pt x="209" y="293"/>
                      </a:lnTo>
                      <a:lnTo>
                        <a:pt x="53" y="293"/>
                      </a:lnTo>
                      <a:lnTo>
                        <a:pt x="18" y="293"/>
                      </a:lnTo>
                      <a:lnTo>
                        <a:pt x="41" y="173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3" name="Freeform 30"/>
                <p:cNvSpPr>
                  <a:spLocks/>
                </p:cNvSpPr>
                <p:nvPr/>
              </p:nvSpPr>
              <p:spPr bwMode="auto">
                <a:xfrm>
                  <a:off x="2950" y="2289"/>
                  <a:ext cx="265" cy="895"/>
                </a:xfrm>
                <a:custGeom>
                  <a:avLst/>
                  <a:gdLst>
                    <a:gd name="T0" fmla="*/ 0 w 265"/>
                    <a:gd name="T1" fmla="*/ 75 h 895"/>
                    <a:gd name="T2" fmla="*/ 29 w 265"/>
                    <a:gd name="T3" fmla="*/ 23 h 895"/>
                    <a:gd name="T4" fmla="*/ 83 w 265"/>
                    <a:gd name="T5" fmla="*/ 0 h 895"/>
                    <a:gd name="T6" fmla="*/ 135 w 265"/>
                    <a:gd name="T7" fmla="*/ 5 h 895"/>
                    <a:gd name="T8" fmla="*/ 206 w 265"/>
                    <a:gd name="T9" fmla="*/ 108 h 895"/>
                    <a:gd name="T10" fmla="*/ 265 w 265"/>
                    <a:gd name="T11" fmla="*/ 264 h 895"/>
                    <a:gd name="T12" fmla="*/ 265 w 265"/>
                    <a:gd name="T13" fmla="*/ 384 h 895"/>
                    <a:gd name="T14" fmla="*/ 241 w 265"/>
                    <a:gd name="T15" fmla="*/ 447 h 895"/>
                    <a:gd name="T16" fmla="*/ 118 w 265"/>
                    <a:gd name="T17" fmla="*/ 522 h 895"/>
                    <a:gd name="T18" fmla="*/ 83 w 265"/>
                    <a:gd name="T19" fmla="*/ 573 h 895"/>
                    <a:gd name="T20" fmla="*/ 83 w 265"/>
                    <a:gd name="T21" fmla="*/ 608 h 895"/>
                    <a:gd name="T22" fmla="*/ 123 w 265"/>
                    <a:gd name="T23" fmla="*/ 654 h 895"/>
                    <a:gd name="T24" fmla="*/ 189 w 265"/>
                    <a:gd name="T25" fmla="*/ 723 h 895"/>
                    <a:gd name="T26" fmla="*/ 224 w 265"/>
                    <a:gd name="T27" fmla="*/ 814 h 895"/>
                    <a:gd name="T28" fmla="*/ 212 w 265"/>
                    <a:gd name="T29" fmla="*/ 895 h 895"/>
                    <a:gd name="T30" fmla="*/ 177 w 265"/>
                    <a:gd name="T31" fmla="*/ 877 h 895"/>
                    <a:gd name="T32" fmla="*/ 159 w 265"/>
                    <a:gd name="T33" fmla="*/ 764 h 895"/>
                    <a:gd name="T34" fmla="*/ 101 w 265"/>
                    <a:gd name="T35" fmla="*/ 694 h 895"/>
                    <a:gd name="T36" fmla="*/ 54 w 265"/>
                    <a:gd name="T37" fmla="*/ 676 h 895"/>
                    <a:gd name="T38" fmla="*/ 29 w 265"/>
                    <a:gd name="T39" fmla="*/ 643 h 895"/>
                    <a:gd name="T40" fmla="*/ 29 w 265"/>
                    <a:gd name="T41" fmla="*/ 568 h 895"/>
                    <a:gd name="T42" fmla="*/ 64 w 265"/>
                    <a:gd name="T43" fmla="*/ 505 h 895"/>
                    <a:gd name="T44" fmla="*/ 123 w 265"/>
                    <a:gd name="T45" fmla="*/ 465 h 895"/>
                    <a:gd name="T46" fmla="*/ 212 w 265"/>
                    <a:gd name="T47" fmla="*/ 402 h 895"/>
                    <a:gd name="T48" fmla="*/ 224 w 265"/>
                    <a:gd name="T49" fmla="*/ 327 h 895"/>
                    <a:gd name="T50" fmla="*/ 177 w 265"/>
                    <a:gd name="T51" fmla="*/ 224 h 895"/>
                    <a:gd name="T52" fmla="*/ 101 w 265"/>
                    <a:gd name="T53" fmla="*/ 143 h 895"/>
                    <a:gd name="T54" fmla="*/ 0 w 265"/>
                    <a:gd name="T55" fmla="*/ 75 h 895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265"/>
                    <a:gd name="T85" fmla="*/ 0 h 895"/>
                    <a:gd name="T86" fmla="*/ 265 w 265"/>
                    <a:gd name="T87" fmla="*/ 895 h 895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265" h="895">
                      <a:moveTo>
                        <a:pt x="0" y="75"/>
                      </a:moveTo>
                      <a:lnTo>
                        <a:pt x="29" y="23"/>
                      </a:lnTo>
                      <a:lnTo>
                        <a:pt x="83" y="0"/>
                      </a:lnTo>
                      <a:lnTo>
                        <a:pt x="135" y="5"/>
                      </a:lnTo>
                      <a:lnTo>
                        <a:pt x="206" y="108"/>
                      </a:lnTo>
                      <a:lnTo>
                        <a:pt x="265" y="264"/>
                      </a:lnTo>
                      <a:lnTo>
                        <a:pt x="265" y="384"/>
                      </a:lnTo>
                      <a:lnTo>
                        <a:pt x="241" y="447"/>
                      </a:lnTo>
                      <a:lnTo>
                        <a:pt x="118" y="522"/>
                      </a:lnTo>
                      <a:lnTo>
                        <a:pt x="83" y="573"/>
                      </a:lnTo>
                      <a:lnTo>
                        <a:pt x="83" y="608"/>
                      </a:lnTo>
                      <a:lnTo>
                        <a:pt x="123" y="654"/>
                      </a:lnTo>
                      <a:lnTo>
                        <a:pt x="189" y="723"/>
                      </a:lnTo>
                      <a:lnTo>
                        <a:pt x="224" y="814"/>
                      </a:lnTo>
                      <a:lnTo>
                        <a:pt x="212" y="895"/>
                      </a:lnTo>
                      <a:lnTo>
                        <a:pt x="177" y="877"/>
                      </a:lnTo>
                      <a:lnTo>
                        <a:pt x="159" y="764"/>
                      </a:lnTo>
                      <a:lnTo>
                        <a:pt x="101" y="694"/>
                      </a:lnTo>
                      <a:lnTo>
                        <a:pt x="54" y="676"/>
                      </a:lnTo>
                      <a:lnTo>
                        <a:pt x="29" y="643"/>
                      </a:lnTo>
                      <a:lnTo>
                        <a:pt x="29" y="568"/>
                      </a:lnTo>
                      <a:lnTo>
                        <a:pt x="64" y="505"/>
                      </a:lnTo>
                      <a:lnTo>
                        <a:pt x="123" y="465"/>
                      </a:lnTo>
                      <a:lnTo>
                        <a:pt x="212" y="402"/>
                      </a:lnTo>
                      <a:lnTo>
                        <a:pt x="224" y="327"/>
                      </a:lnTo>
                      <a:lnTo>
                        <a:pt x="177" y="224"/>
                      </a:lnTo>
                      <a:lnTo>
                        <a:pt x="101" y="143"/>
                      </a:lnTo>
                      <a:lnTo>
                        <a:pt x="0" y="7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4" name="Freeform 31"/>
                <p:cNvSpPr>
                  <a:spLocks/>
                </p:cNvSpPr>
                <p:nvPr/>
              </p:nvSpPr>
              <p:spPr bwMode="auto">
                <a:xfrm>
                  <a:off x="2308" y="2238"/>
                  <a:ext cx="520" cy="435"/>
                </a:xfrm>
                <a:custGeom>
                  <a:avLst/>
                  <a:gdLst>
                    <a:gd name="T0" fmla="*/ 398 w 520"/>
                    <a:gd name="T1" fmla="*/ 5 h 435"/>
                    <a:gd name="T2" fmla="*/ 485 w 520"/>
                    <a:gd name="T3" fmla="*/ 0 h 435"/>
                    <a:gd name="T4" fmla="*/ 520 w 520"/>
                    <a:gd name="T5" fmla="*/ 35 h 435"/>
                    <a:gd name="T6" fmla="*/ 497 w 520"/>
                    <a:gd name="T7" fmla="*/ 87 h 435"/>
                    <a:gd name="T8" fmla="*/ 428 w 520"/>
                    <a:gd name="T9" fmla="*/ 110 h 435"/>
                    <a:gd name="T10" fmla="*/ 365 w 520"/>
                    <a:gd name="T11" fmla="*/ 110 h 435"/>
                    <a:gd name="T12" fmla="*/ 272 w 520"/>
                    <a:gd name="T13" fmla="*/ 127 h 435"/>
                    <a:gd name="T14" fmla="*/ 168 w 520"/>
                    <a:gd name="T15" fmla="*/ 145 h 435"/>
                    <a:gd name="T16" fmla="*/ 87 w 520"/>
                    <a:gd name="T17" fmla="*/ 180 h 435"/>
                    <a:gd name="T18" fmla="*/ 63 w 520"/>
                    <a:gd name="T19" fmla="*/ 214 h 435"/>
                    <a:gd name="T20" fmla="*/ 70 w 520"/>
                    <a:gd name="T21" fmla="*/ 249 h 435"/>
                    <a:gd name="T22" fmla="*/ 115 w 520"/>
                    <a:gd name="T23" fmla="*/ 296 h 435"/>
                    <a:gd name="T24" fmla="*/ 202 w 520"/>
                    <a:gd name="T25" fmla="*/ 331 h 435"/>
                    <a:gd name="T26" fmla="*/ 306 w 520"/>
                    <a:gd name="T27" fmla="*/ 331 h 435"/>
                    <a:gd name="T28" fmla="*/ 382 w 520"/>
                    <a:gd name="T29" fmla="*/ 331 h 435"/>
                    <a:gd name="T30" fmla="*/ 468 w 520"/>
                    <a:gd name="T31" fmla="*/ 348 h 435"/>
                    <a:gd name="T32" fmla="*/ 450 w 520"/>
                    <a:gd name="T33" fmla="*/ 435 h 435"/>
                    <a:gd name="T34" fmla="*/ 330 w 520"/>
                    <a:gd name="T35" fmla="*/ 401 h 435"/>
                    <a:gd name="T36" fmla="*/ 290 w 520"/>
                    <a:gd name="T37" fmla="*/ 371 h 435"/>
                    <a:gd name="T38" fmla="*/ 208 w 520"/>
                    <a:gd name="T39" fmla="*/ 371 h 435"/>
                    <a:gd name="T40" fmla="*/ 70 w 520"/>
                    <a:gd name="T41" fmla="*/ 336 h 435"/>
                    <a:gd name="T42" fmla="*/ 12 w 520"/>
                    <a:gd name="T43" fmla="*/ 284 h 435"/>
                    <a:gd name="T44" fmla="*/ 0 w 520"/>
                    <a:gd name="T45" fmla="*/ 214 h 435"/>
                    <a:gd name="T46" fmla="*/ 46 w 520"/>
                    <a:gd name="T47" fmla="*/ 145 h 435"/>
                    <a:gd name="T48" fmla="*/ 202 w 520"/>
                    <a:gd name="T49" fmla="*/ 75 h 435"/>
                    <a:gd name="T50" fmla="*/ 340 w 520"/>
                    <a:gd name="T51" fmla="*/ 40 h 435"/>
                    <a:gd name="T52" fmla="*/ 398 w 520"/>
                    <a:gd name="T53" fmla="*/ 5 h 435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520"/>
                    <a:gd name="T82" fmla="*/ 0 h 435"/>
                    <a:gd name="T83" fmla="*/ 520 w 520"/>
                    <a:gd name="T84" fmla="*/ 435 h 435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520" h="435">
                      <a:moveTo>
                        <a:pt x="398" y="5"/>
                      </a:moveTo>
                      <a:lnTo>
                        <a:pt x="485" y="0"/>
                      </a:lnTo>
                      <a:lnTo>
                        <a:pt x="520" y="35"/>
                      </a:lnTo>
                      <a:lnTo>
                        <a:pt x="497" y="87"/>
                      </a:lnTo>
                      <a:lnTo>
                        <a:pt x="428" y="110"/>
                      </a:lnTo>
                      <a:lnTo>
                        <a:pt x="365" y="110"/>
                      </a:lnTo>
                      <a:lnTo>
                        <a:pt x="272" y="127"/>
                      </a:lnTo>
                      <a:lnTo>
                        <a:pt x="168" y="145"/>
                      </a:lnTo>
                      <a:lnTo>
                        <a:pt x="87" y="180"/>
                      </a:lnTo>
                      <a:lnTo>
                        <a:pt x="63" y="214"/>
                      </a:lnTo>
                      <a:lnTo>
                        <a:pt x="70" y="249"/>
                      </a:lnTo>
                      <a:lnTo>
                        <a:pt x="115" y="296"/>
                      </a:lnTo>
                      <a:lnTo>
                        <a:pt x="202" y="331"/>
                      </a:lnTo>
                      <a:lnTo>
                        <a:pt x="306" y="331"/>
                      </a:lnTo>
                      <a:lnTo>
                        <a:pt x="382" y="331"/>
                      </a:lnTo>
                      <a:lnTo>
                        <a:pt x="468" y="348"/>
                      </a:lnTo>
                      <a:lnTo>
                        <a:pt x="450" y="435"/>
                      </a:lnTo>
                      <a:lnTo>
                        <a:pt x="330" y="401"/>
                      </a:lnTo>
                      <a:lnTo>
                        <a:pt x="290" y="371"/>
                      </a:lnTo>
                      <a:lnTo>
                        <a:pt x="208" y="371"/>
                      </a:lnTo>
                      <a:lnTo>
                        <a:pt x="70" y="336"/>
                      </a:lnTo>
                      <a:lnTo>
                        <a:pt x="12" y="284"/>
                      </a:lnTo>
                      <a:lnTo>
                        <a:pt x="0" y="214"/>
                      </a:lnTo>
                      <a:lnTo>
                        <a:pt x="46" y="145"/>
                      </a:lnTo>
                      <a:lnTo>
                        <a:pt x="202" y="75"/>
                      </a:lnTo>
                      <a:lnTo>
                        <a:pt x="340" y="40"/>
                      </a:lnTo>
                      <a:lnTo>
                        <a:pt x="398" y="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5" name="Freeform 32"/>
                <p:cNvSpPr>
                  <a:spLocks/>
                </p:cNvSpPr>
                <p:nvPr/>
              </p:nvSpPr>
              <p:spPr bwMode="auto">
                <a:xfrm>
                  <a:off x="2882" y="2923"/>
                  <a:ext cx="383" cy="1160"/>
                </a:xfrm>
                <a:custGeom>
                  <a:avLst/>
                  <a:gdLst>
                    <a:gd name="T0" fmla="*/ 0 w 383"/>
                    <a:gd name="T1" fmla="*/ 0 h 1160"/>
                    <a:gd name="T2" fmla="*/ 99 w 383"/>
                    <a:gd name="T3" fmla="*/ 17 h 1160"/>
                    <a:gd name="T4" fmla="*/ 151 w 383"/>
                    <a:gd name="T5" fmla="*/ 103 h 1160"/>
                    <a:gd name="T6" fmla="*/ 203 w 383"/>
                    <a:gd name="T7" fmla="*/ 257 h 1160"/>
                    <a:gd name="T8" fmla="*/ 226 w 383"/>
                    <a:gd name="T9" fmla="*/ 451 h 1160"/>
                    <a:gd name="T10" fmla="*/ 226 w 383"/>
                    <a:gd name="T11" fmla="*/ 560 h 1160"/>
                    <a:gd name="T12" fmla="*/ 191 w 383"/>
                    <a:gd name="T13" fmla="*/ 696 h 1160"/>
                    <a:gd name="T14" fmla="*/ 134 w 383"/>
                    <a:gd name="T15" fmla="*/ 885 h 1160"/>
                    <a:gd name="T16" fmla="*/ 122 w 383"/>
                    <a:gd name="T17" fmla="*/ 937 h 1160"/>
                    <a:gd name="T18" fmla="*/ 139 w 383"/>
                    <a:gd name="T19" fmla="*/ 965 h 1160"/>
                    <a:gd name="T20" fmla="*/ 261 w 383"/>
                    <a:gd name="T21" fmla="*/ 1006 h 1160"/>
                    <a:gd name="T22" fmla="*/ 383 w 383"/>
                    <a:gd name="T23" fmla="*/ 1086 h 1160"/>
                    <a:gd name="T24" fmla="*/ 378 w 383"/>
                    <a:gd name="T25" fmla="*/ 1119 h 1160"/>
                    <a:gd name="T26" fmla="*/ 290 w 383"/>
                    <a:gd name="T27" fmla="*/ 1160 h 1160"/>
                    <a:gd name="T28" fmla="*/ 256 w 383"/>
                    <a:gd name="T29" fmla="*/ 1142 h 1160"/>
                    <a:gd name="T30" fmla="*/ 191 w 383"/>
                    <a:gd name="T31" fmla="*/ 1057 h 1160"/>
                    <a:gd name="T32" fmla="*/ 116 w 383"/>
                    <a:gd name="T33" fmla="*/ 1016 h 1160"/>
                    <a:gd name="T34" fmla="*/ 34 w 383"/>
                    <a:gd name="T35" fmla="*/ 988 h 1160"/>
                    <a:gd name="T36" fmla="*/ 29 w 383"/>
                    <a:gd name="T37" fmla="*/ 948 h 1160"/>
                    <a:gd name="T38" fmla="*/ 52 w 383"/>
                    <a:gd name="T39" fmla="*/ 868 h 1160"/>
                    <a:gd name="T40" fmla="*/ 116 w 383"/>
                    <a:gd name="T41" fmla="*/ 743 h 1160"/>
                    <a:gd name="T42" fmla="*/ 156 w 383"/>
                    <a:gd name="T43" fmla="*/ 594 h 1160"/>
                    <a:gd name="T44" fmla="*/ 156 w 383"/>
                    <a:gd name="T45" fmla="*/ 423 h 1160"/>
                    <a:gd name="T46" fmla="*/ 122 w 383"/>
                    <a:gd name="T47" fmla="*/ 274 h 1160"/>
                    <a:gd name="T48" fmla="*/ 47 w 383"/>
                    <a:gd name="T49" fmla="*/ 136 h 1160"/>
                    <a:gd name="T50" fmla="*/ 12 w 383"/>
                    <a:gd name="T51" fmla="*/ 63 h 1160"/>
                    <a:gd name="T52" fmla="*/ 0 w 383"/>
                    <a:gd name="T53" fmla="*/ 0 h 1160"/>
                    <a:gd name="T54" fmla="*/ 0 60000 65536"/>
                    <a:gd name="T55" fmla="*/ 0 60000 65536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w 383"/>
                    <a:gd name="T82" fmla="*/ 0 h 1160"/>
                    <a:gd name="T83" fmla="*/ 383 w 383"/>
                    <a:gd name="T84" fmla="*/ 1160 h 1160"/>
                  </a:gdLst>
                  <a:ahLst/>
                  <a:cxnLst>
                    <a:cxn ang="T54">
                      <a:pos x="T0" y="T1"/>
                    </a:cxn>
                    <a:cxn ang="T55">
                      <a:pos x="T2" y="T3"/>
                    </a:cxn>
                    <a:cxn ang="T56">
                      <a:pos x="T4" y="T5"/>
                    </a:cxn>
                    <a:cxn ang="T57">
                      <a:pos x="T6" y="T7"/>
                    </a:cxn>
                    <a:cxn ang="T58">
                      <a:pos x="T8" y="T9"/>
                    </a:cxn>
                    <a:cxn ang="T59">
                      <a:pos x="T10" y="T11"/>
                    </a:cxn>
                    <a:cxn ang="T60">
                      <a:pos x="T12" y="T13"/>
                    </a:cxn>
                    <a:cxn ang="T61">
                      <a:pos x="T14" y="T15"/>
                    </a:cxn>
                    <a:cxn ang="T62">
                      <a:pos x="T16" y="T17"/>
                    </a:cxn>
                    <a:cxn ang="T63">
                      <a:pos x="T18" y="T19"/>
                    </a:cxn>
                    <a:cxn ang="T64">
                      <a:pos x="T20" y="T21"/>
                    </a:cxn>
                    <a:cxn ang="T65">
                      <a:pos x="T22" y="T23"/>
                    </a:cxn>
                    <a:cxn ang="T66">
                      <a:pos x="T24" y="T25"/>
                    </a:cxn>
                    <a:cxn ang="T67">
                      <a:pos x="T26" y="T27"/>
                    </a:cxn>
                    <a:cxn ang="T68">
                      <a:pos x="T28" y="T29"/>
                    </a:cxn>
                    <a:cxn ang="T69">
                      <a:pos x="T30" y="T31"/>
                    </a:cxn>
                    <a:cxn ang="T70">
                      <a:pos x="T32" y="T33"/>
                    </a:cxn>
                    <a:cxn ang="T71">
                      <a:pos x="T34" y="T35"/>
                    </a:cxn>
                    <a:cxn ang="T72">
                      <a:pos x="T36" y="T37"/>
                    </a:cxn>
                    <a:cxn ang="T73">
                      <a:pos x="T38" y="T39"/>
                    </a:cxn>
                    <a:cxn ang="T74">
                      <a:pos x="T40" y="T41"/>
                    </a:cxn>
                    <a:cxn ang="T75">
                      <a:pos x="T42" y="T43"/>
                    </a:cxn>
                    <a:cxn ang="T76">
                      <a:pos x="T44" y="T45"/>
                    </a:cxn>
                    <a:cxn ang="T77">
                      <a:pos x="T46" y="T47"/>
                    </a:cxn>
                    <a:cxn ang="T78">
                      <a:pos x="T48" y="T49"/>
                    </a:cxn>
                    <a:cxn ang="T79">
                      <a:pos x="T50" y="T51"/>
                    </a:cxn>
                    <a:cxn ang="T80">
                      <a:pos x="T52" y="T53"/>
                    </a:cxn>
                  </a:cxnLst>
                  <a:rect l="T81" t="T82" r="T83" b="T84"/>
                  <a:pathLst>
                    <a:path w="383" h="1160">
                      <a:moveTo>
                        <a:pt x="0" y="0"/>
                      </a:moveTo>
                      <a:lnTo>
                        <a:pt x="99" y="17"/>
                      </a:lnTo>
                      <a:lnTo>
                        <a:pt x="151" y="103"/>
                      </a:lnTo>
                      <a:lnTo>
                        <a:pt x="203" y="257"/>
                      </a:lnTo>
                      <a:lnTo>
                        <a:pt x="226" y="451"/>
                      </a:lnTo>
                      <a:lnTo>
                        <a:pt x="226" y="560"/>
                      </a:lnTo>
                      <a:lnTo>
                        <a:pt x="191" y="696"/>
                      </a:lnTo>
                      <a:lnTo>
                        <a:pt x="134" y="885"/>
                      </a:lnTo>
                      <a:lnTo>
                        <a:pt x="122" y="937"/>
                      </a:lnTo>
                      <a:lnTo>
                        <a:pt x="139" y="965"/>
                      </a:lnTo>
                      <a:lnTo>
                        <a:pt x="261" y="1006"/>
                      </a:lnTo>
                      <a:lnTo>
                        <a:pt x="383" y="1086"/>
                      </a:lnTo>
                      <a:lnTo>
                        <a:pt x="378" y="1119"/>
                      </a:lnTo>
                      <a:lnTo>
                        <a:pt x="290" y="1160"/>
                      </a:lnTo>
                      <a:lnTo>
                        <a:pt x="256" y="1142"/>
                      </a:lnTo>
                      <a:lnTo>
                        <a:pt x="191" y="1057"/>
                      </a:lnTo>
                      <a:lnTo>
                        <a:pt x="116" y="1016"/>
                      </a:lnTo>
                      <a:lnTo>
                        <a:pt x="34" y="988"/>
                      </a:lnTo>
                      <a:lnTo>
                        <a:pt x="29" y="948"/>
                      </a:lnTo>
                      <a:lnTo>
                        <a:pt x="52" y="868"/>
                      </a:lnTo>
                      <a:lnTo>
                        <a:pt x="116" y="743"/>
                      </a:lnTo>
                      <a:lnTo>
                        <a:pt x="156" y="594"/>
                      </a:lnTo>
                      <a:lnTo>
                        <a:pt x="156" y="423"/>
                      </a:lnTo>
                      <a:lnTo>
                        <a:pt x="122" y="274"/>
                      </a:lnTo>
                      <a:lnTo>
                        <a:pt x="47" y="136"/>
                      </a:lnTo>
                      <a:lnTo>
                        <a:pt x="12" y="63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18146" name="Freeform 33"/>
                <p:cNvSpPr>
                  <a:spLocks/>
                </p:cNvSpPr>
                <p:nvPr/>
              </p:nvSpPr>
              <p:spPr bwMode="auto">
                <a:xfrm>
                  <a:off x="2443" y="2919"/>
                  <a:ext cx="461" cy="1027"/>
                </a:xfrm>
                <a:custGeom>
                  <a:avLst/>
                  <a:gdLst>
                    <a:gd name="T0" fmla="*/ 421 w 461"/>
                    <a:gd name="T1" fmla="*/ 0 h 1027"/>
                    <a:gd name="T2" fmla="*/ 449 w 461"/>
                    <a:gd name="T3" fmla="*/ 22 h 1027"/>
                    <a:gd name="T4" fmla="*/ 461 w 461"/>
                    <a:gd name="T5" fmla="*/ 91 h 1027"/>
                    <a:gd name="T6" fmla="*/ 439 w 461"/>
                    <a:gd name="T7" fmla="*/ 159 h 1027"/>
                    <a:gd name="T8" fmla="*/ 380 w 461"/>
                    <a:gd name="T9" fmla="*/ 245 h 1027"/>
                    <a:gd name="T10" fmla="*/ 315 w 461"/>
                    <a:gd name="T11" fmla="*/ 348 h 1027"/>
                    <a:gd name="T12" fmla="*/ 293 w 461"/>
                    <a:gd name="T13" fmla="*/ 462 h 1027"/>
                    <a:gd name="T14" fmla="*/ 310 w 461"/>
                    <a:gd name="T15" fmla="*/ 645 h 1027"/>
                    <a:gd name="T16" fmla="*/ 350 w 461"/>
                    <a:gd name="T17" fmla="*/ 868 h 1027"/>
                    <a:gd name="T18" fmla="*/ 380 w 461"/>
                    <a:gd name="T19" fmla="*/ 959 h 1027"/>
                    <a:gd name="T20" fmla="*/ 368 w 461"/>
                    <a:gd name="T21" fmla="*/ 987 h 1027"/>
                    <a:gd name="T22" fmla="*/ 298 w 461"/>
                    <a:gd name="T23" fmla="*/ 992 h 1027"/>
                    <a:gd name="T24" fmla="*/ 211 w 461"/>
                    <a:gd name="T25" fmla="*/ 969 h 1027"/>
                    <a:gd name="T26" fmla="*/ 134 w 461"/>
                    <a:gd name="T27" fmla="*/ 1004 h 1027"/>
                    <a:gd name="T28" fmla="*/ 87 w 461"/>
                    <a:gd name="T29" fmla="*/ 1027 h 1027"/>
                    <a:gd name="T30" fmla="*/ 53 w 461"/>
                    <a:gd name="T31" fmla="*/ 1022 h 1027"/>
                    <a:gd name="T32" fmla="*/ 0 w 461"/>
                    <a:gd name="T33" fmla="*/ 959 h 1027"/>
                    <a:gd name="T34" fmla="*/ 53 w 461"/>
                    <a:gd name="T35" fmla="*/ 936 h 1027"/>
                    <a:gd name="T36" fmla="*/ 187 w 461"/>
                    <a:gd name="T37" fmla="*/ 908 h 1027"/>
                    <a:gd name="T38" fmla="*/ 263 w 461"/>
                    <a:gd name="T39" fmla="*/ 936 h 1027"/>
                    <a:gd name="T40" fmla="*/ 315 w 461"/>
                    <a:gd name="T41" fmla="*/ 936 h 1027"/>
                    <a:gd name="T42" fmla="*/ 310 w 461"/>
                    <a:gd name="T43" fmla="*/ 890 h 1027"/>
                    <a:gd name="T44" fmla="*/ 258 w 461"/>
                    <a:gd name="T45" fmla="*/ 616 h 1027"/>
                    <a:gd name="T46" fmla="*/ 222 w 461"/>
                    <a:gd name="T47" fmla="*/ 456 h 1027"/>
                    <a:gd name="T48" fmla="*/ 228 w 461"/>
                    <a:gd name="T49" fmla="*/ 376 h 1027"/>
                    <a:gd name="T50" fmla="*/ 280 w 461"/>
                    <a:gd name="T51" fmla="*/ 227 h 1027"/>
                    <a:gd name="T52" fmla="*/ 333 w 461"/>
                    <a:gd name="T53" fmla="*/ 91 h 1027"/>
                    <a:gd name="T54" fmla="*/ 421 w 461"/>
                    <a:gd name="T55" fmla="*/ 0 h 1027"/>
                    <a:gd name="T56" fmla="*/ 0 60000 65536"/>
                    <a:gd name="T57" fmla="*/ 0 60000 65536"/>
                    <a:gd name="T58" fmla="*/ 0 60000 65536"/>
                    <a:gd name="T59" fmla="*/ 0 60000 65536"/>
                    <a:gd name="T60" fmla="*/ 0 60000 65536"/>
                    <a:gd name="T61" fmla="*/ 0 60000 65536"/>
                    <a:gd name="T62" fmla="*/ 0 60000 65536"/>
                    <a:gd name="T63" fmla="*/ 0 60000 65536"/>
                    <a:gd name="T64" fmla="*/ 0 60000 65536"/>
                    <a:gd name="T65" fmla="*/ 0 60000 65536"/>
                    <a:gd name="T66" fmla="*/ 0 60000 65536"/>
                    <a:gd name="T67" fmla="*/ 0 60000 65536"/>
                    <a:gd name="T68" fmla="*/ 0 60000 65536"/>
                    <a:gd name="T69" fmla="*/ 0 60000 65536"/>
                    <a:gd name="T70" fmla="*/ 0 60000 65536"/>
                    <a:gd name="T71" fmla="*/ 0 60000 65536"/>
                    <a:gd name="T72" fmla="*/ 0 60000 65536"/>
                    <a:gd name="T73" fmla="*/ 0 60000 65536"/>
                    <a:gd name="T74" fmla="*/ 0 60000 65536"/>
                    <a:gd name="T75" fmla="*/ 0 60000 65536"/>
                    <a:gd name="T76" fmla="*/ 0 60000 65536"/>
                    <a:gd name="T77" fmla="*/ 0 60000 65536"/>
                    <a:gd name="T78" fmla="*/ 0 60000 65536"/>
                    <a:gd name="T79" fmla="*/ 0 60000 65536"/>
                    <a:gd name="T80" fmla="*/ 0 60000 65536"/>
                    <a:gd name="T81" fmla="*/ 0 60000 65536"/>
                    <a:gd name="T82" fmla="*/ 0 60000 65536"/>
                    <a:gd name="T83" fmla="*/ 0 60000 65536"/>
                    <a:gd name="T84" fmla="*/ 0 w 461"/>
                    <a:gd name="T85" fmla="*/ 0 h 1027"/>
                    <a:gd name="T86" fmla="*/ 461 w 461"/>
                    <a:gd name="T87" fmla="*/ 1027 h 1027"/>
                  </a:gdLst>
                  <a:ahLst/>
                  <a:cxnLst>
                    <a:cxn ang="T56">
                      <a:pos x="T0" y="T1"/>
                    </a:cxn>
                    <a:cxn ang="T57">
                      <a:pos x="T2" y="T3"/>
                    </a:cxn>
                    <a:cxn ang="T58">
                      <a:pos x="T4" y="T5"/>
                    </a:cxn>
                    <a:cxn ang="T59">
                      <a:pos x="T6" y="T7"/>
                    </a:cxn>
                    <a:cxn ang="T60">
                      <a:pos x="T8" y="T9"/>
                    </a:cxn>
                    <a:cxn ang="T61">
                      <a:pos x="T10" y="T11"/>
                    </a:cxn>
                    <a:cxn ang="T62">
                      <a:pos x="T12" y="T13"/>
                    </a:cxn>
                    <a:cxn ang="T63">
                      <a:pos x="T14" y="T15"/>
                    </a:cxn>
                    <a:cxn ang="T64">
                      <a:pos x="T16" y="T17"/>
                    </a:cxn>
                    <a:cxn ang="T65">
                      <a:pos x="T18" y="T19"/>
                    </a:cxn>
                    <a:cxn ang="T66">
                      <a:pos x="T20" y="T21"/>
                    </a:cxn>
                    <a:cxn ang="T67">
                      <a:pos x="T22" y="T23"/>
                    </a:cxn>
                    <a:cxn ang="T68">
                      <a:pos x="T24" y="T25"/>
                    </a:cxn>
                    <a:cxn ang="T69">
                      <a:pos x="T26" y="T27"/>
                    </a:cxn>
                    <a:cxn ang="T70">
                      <a:pos x="T28" y="T29"/>
                    </a:cxn>
                    <a:cxn ang="T71">
                      <a:pos x="T30" y="T31"/>
                    </a:cxn>
                    <a:cxn ang="T72">
                      <a:pos x="T32" y="T33"/>
                    </a:cxn>
                    <a:cxn ang="T73">
                      <a:pos x="T34" y="T35"/>
                    </a:cxn>
                    <a:cxn ang="T74">
                      <a:pos x="T36" y="T37"/>
                    </a:cxn>
                    <a:cxn ang="T75">
                      <a:pos x="T38" y="T39"/>
                    </a:cxn>
                    <a:cxn ang="T76">
                      <a:pos x="T40" y="T41"/>
                    </a:cxn>
                    <a:cxn ang="T77">
                      <a:pos x="T42" y="T43"/>
                    </a:cxn>
                    <a:cxn ang="T78">
                      <a:pos x="T44" y="T45"/>
                    </a:cxn>
                    <a:cxn ang="T79">
                      <a:pos x="T46" y="T47"/>
                    </a:cxn>
                    <a:cxn ang="T80">
                      <a:pos x="T48" y="T49"/>
                    </a:cxn>
                    <a:cxn ang="T81">
                      <a:pos x="T50" y="T51"/>
                    </a:cxn>
                    <a:cxn ang="T82">
                      <a:pos x="T52" y="T53"/>
                    </a:cxn>
                    <a:cxn ang="T83">
                      <a:pos x="T54" y="T55"/>
                    </a:cxn>
                  </a:cxnLst>
                  <a:rect l="T84" t="T85" r="T86" b="T87"/>
                  <a:pathLst>
                    <a:path w="461" h="1027">
                      <a:moveTo>
                        <a:pt x="421" y="0"/>
                      </a:moveTo>
                      <a:lnTo>
                        <a:pt x="449" y="22"/>
                      </a:lnTo>
                      <a:lnTo>
                        <a:pt x="461" y="91"/>
                      </a:lnTo>
                      <a:lnTo>
                        <a:pt x="439" y="159"/>
                      </a:lnTo>
                      <a:lnTo>
                        <a:pt x="380" y="245"/>
                      </a:lnTo>
                      <a:lnTo>
                        <a:pt x="315" y="348"/>
                      </a:lnTo>
                      <a:lnTo>
                        <a:pt x="293" y="462"/>
                      </a:lnTo>
                      <a:lnTo>
                        <a:pt x="310" y="645"/>
                      </a:lnTo>
                      <a:lnTo>
                        <a:pt x="350" y="868"/>
                      </a:lnTo>
                      <a:lnTo>
                        <a:pt x="380" y="959"/>
                      </a:lnTo>
                      <a:lnTo>
                        <a:pt x="368" y="987"/>
                      </a:lnTo>
                      <a:lnTo>
                        <a:pt x="298" y="992"/>
                      </a:lnTo>
                      <a:lnTo>
                        <a:pt x="211" y="969"/>
                      </a:lnTo>
                      <a:lnTo>
                        <a:pt x="134" y="1004"/>
                      </a:lnTo>
                      <a:lnTo>
                        <a:pt x="87" y="1027"/>
                      </a:lnTo>
                      <a:lnTo>
                        <a:pt x="53" y="1022"/>
                      </a:lnTo>
                      <a:lnTo>
                        <a:pt x="0" y="959"/>
                      </a:lnTo>
                      <a:lnTo>
                        <a:pt x="53" y="936"/>
                      </a:lnTo>
                      <a:lnTo>
                        <a:pt x="187" y="908"/>
                      </a:lnTo>
                      <a:lnTo>
                        <a:pt x="263" y="936"/>
                      </a:lnTo>
                      <a:lnTo>
                        <a:pt x="315" y="936"/>
                      </a:lnTo>
                      <a:lnTo>
                        <a:pt x="310" y="890"/>
                      </a:lnTo>
                      <a:lnTo>
                        <a:pt x="258" y="616"/>
                      </a:lnTo>
                      <a:lnTo>
                        <a:pt x="222" y="456"/>
                      </a:lnTo>
                      <a:lnTo>
                        <a:pt x="228" y="376"/>
                      </a:lnTo>
                      <a:lnTo>
                        <a:pt x="280" y="227"/>
                      </a:lnTo>
                      <a:lnTo>
                        <a:pt x="333" y="91"/>
                      </a:lnTo>
                      <a:lnTo>
                        <a:pt x="421" y="0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18134" name="Freeform 34"/>
              <p:cNvSpPr>
                <a:spLocks/>
              </p:cNvSpPr>
              <p:nvPr/>
            </p:nvSpPr>
            <p:spPr bwMode="auto">
              <a:xfrm>
                <a:off x="2626" y="1540"/>
                <a:ext cx="827" cy="563"/>
              </a:xfrm>
              <a:custGeom>
                <a:avLst/>
                <a:gdLst>
                  <a:gd name="T0" fmla="*/ 0 w 827"/>
                  <a:gd name="T1" fmla="*/ 139 h 563"/>
                  <a:gd name="T2" fmla="*/ 108 w 827"/>
                  <a:gd name="T3" fmla="*/ 18 h 563"/>
                  <a:gd name="T4" fmla="*/ 160 w 827"/>
                  <a:gd name="T5" fmla="*/ 75 h 563"/>
                  <a:gd name="T6" fmla="*/ 213 w 827"/>
                  <a:gd name="T7" fmla="*/ 110 h 563"/>
                  <a:gd name="T8" fmla="*/ 269 w 827"/>
                  <a:gd name="T9" fmla="*/ 110 h 563"/>
                  <a:gd name="T10" fmla="*/ 327 w 827"/>
                  <a:gd name="T11" fmla="*/ 52 h 563"/>
                  <a:gd name="T12" fmla="*/ 396 w 827"/>
                  <a:gd name="T13" fmla="*/ 5 h 563"/>
                  <a:gd name="T14" fmla="*/ 477 w 827"/>
                  <a:gd name="T15" fmla="*/ 0 h 563"/>
                  <a:gd name="T16" fmla="*/ 563 w 827"/>
                  <a:gd name="T17" fmla="*/ 35 h 563"/>
                  <a:gd name="T18" fmla="*/ 620 w 827"/>
                  <a:gd name="T19" fmla="*/ 87 h 563"/>
                  <a:gd name="T20" fmla="*/ 648 w 827"/>
                  <a:gd name="T21" fmla="*/ 157 h 563"/>
                  <a:gd name="T22" fmla="*/ 654 w 827"/>
                  <a:gd name="T23" fmla="*/ 249 h 563"/>
                  <a:gd name="T24" fmla="*/ 671 w 827"/>
                  <a:gd name="T25" fmla="*/ 331 h 563"/>
                  <a:gd name="T26" fmla="*/ 718 w 827"/>
                  <a:gd name="T27" fmla="*/ 371 h 563"/>
                  <a:gd name="T28" fmla="*/ 774 w 827"/>
                  <a:gd name="T29" fmla="*/ 389 h 563"/>
                  <a:gd name="T30" fmla="*/ 827 w 827"/>
                  <a:gd name="T31" fmla="*/ 401 h 563"/>
                  <a:gd name="T32" fmla="*/ 786 w 827"/>
                  <a:gd name="T33" fmla="*/ 563 h 563"/>
                  <a:gd name="T34" fmla="*/ 654 w 827"/>
                  <a:gd name="T35" fmla="*/ 540 h 563"/>
                  <a:gd name="T36" fmla="*/ 517 w 827"/>
                  <a:gd name="T37" fmla="*/ 493 h 563"/>
                  <a:gd name="T38" fmla="*/ 407 w 827"/>
                  <a:gd name="T39" fmla="*/ 441 h 563"/>
                  <a:gd name="T40" fmla="*/ 286 w 827"/>
                  <a:gd name="T41" fmla="*/ 389 h 563"/>
                  <a:gd name="T42" fmla="*/ 160 w 827"/>
                  <a:gd name="T43" fmla="*/ 331 h 563"/>
                  <a:gd name="T44" fmla="*/ 57 w 827"/>
                  <a:gd name="T45" fmla="*/ 209 h 563"/>
                  <a:gd name="T46" fmla="*/ 0 w 827"/>
                  <a:gd name="T47" fmla="*/ 139 h 563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w 827"/>
                  <a:gd name="T73" fmla="*/ 0 h 563"/>
                  <a:gd name="T74" fmla="*/ 827 w 827"/>
                  <a:gd name="T75" fmla="*/ 563 h 563"/>
                </a:gdLst>
                <a:ahLst/>
                <a:cxnLst>
                  <a:cxn ang="T48">
                    <a:pos x="T0" y="T1"/>
                  </a:cxn>
                  <a:cxn ang="T49">
                    <a:pos x="T2" y="T3"/>
                  </a:cxn>
                  <a:cxn ang="T50">
                    <a:pos x="T4" y="T5"/>
                  </a:cxn>
                  <a:cxn ang="T51">
                    <a:pos x="T6" y="T7"/>
                  </a:cxn>
                  <a:cxn ang="T52">
                    <a:pos x="T8" y="T9"/>
                  </a:cxn>
                  <a:cxn ang="T53">
                    <a:pos x="T10" y="T11"/>
                  </a:cxn>
                  <a:cxn ang="T54">
                    <a:pos x="T12" y="T13"/>
                  </a:cxn>
                  <a:cxn ang="T55">
                    <a:pos x="T14" y="T15"/>
                  </a:cxn>
                  <a:cxn ang="T56">
                    <a:pos x="T16" y="T17"/>
                  </a:cxn>
                  <a:cxn ang="T57">
                    <a:pos x="T18" y="T19"/>
                  </a:cxn>
                  <a:cxn ang="T58">
                    <a:pos x="T20" y="T21"/>
                  </a:cxn>
                  <a:cxn ang="T59">
                    <a:pos x="T22" y="T23"/>
                  </a:cxn>
                  <a:cxn ang="T60">
                    <a:pos x="T24" y="T25"/>
                  </a:cxn>
                  <a:cxn ang="T61">
                    <a:pos x="T26" y="T27"/>
                  </a:cxn>
                  <a:cxn ang="T62">
                    <a:pos x="T28" y="T29"/>
                  </a:cxn>
                  <a:cxn ang="T63">
                    <a:pos x="T30" y="T31"/>
                  </a:cxn>
                  <a:cxn ang="T64">
                    <a:pos x="T32" y="T33"/>
                  </a:cxn>
                  <a:cxn ang="T65">
                    <a:pos x="T34" y="T35"/>
                  </a:cxn>
                  <a:cxn ang="T66">
                    <a:pos x="T36" y="T37"/>
                  </a:cxn>
                  <a:cxn ang="T67">
                    <a:pos x="T38" y="T39"/>
                  </a:cxn>
                  <a:cxn ang="T68">
                    <a:pos x="T40" y="T41"/>
                  </a:cxn>
                  <a:cxn ang="T69">
                    <a:pos x="T42" y="T43"/>
                  </a:cxn>
                  <a:cxn ang="T70">
                    <a:pos x="T44" y="T45"/>
                  </a:cxn>
                  <a:cxn ang="T71">
                    <a:pos x="T46" y="T47"/>
                  </a:cxn>
                </a:cxnLst>
                <a:rect l="T72" t="T73" r="T74" b="T75"/>
                <a:pathLst>
                  <a:path w="827" h="563">
                    <a:moveTo>
                      <a:pt x="0" y="139"/>
                    </a:moveTo>
                    <a:lnTo>
                      <a:pt x="108" y="18"/>
                    </a:lnTo>
                    <a:lnTo>
                      <a:pt x="160" y="75"/>
                    </a:lnTo>
                    <a:lnTo>
                      <a:pt x="213" y="110"/>
                    </a:lnTo>
                    <a:lnTo>
                      <a:pt x="269" y="110"/>
                    </a:lnTo>
                    <a:lnTo>
                      <a:pt x="327" y="52"/>
                    </a:lnTo>
                    <a:lnTo>
                      <a:pt x="396" y="5"/>
                    </a:lnTo>
                    <a:lnTo>
                      <a:pt x="477" y="0"/>
                    </a:lnTo>
                    <a:lnTo>
                      <a:pt x="563" y="35"/>
                    </a:lnTo>
                    <a:lnTo>
                      <a:pt x="620" y="87"/>
                    </a:lnTo>
                    <a:lnTo>
                      <a:pt x="648" y="157"/>
                    </a:lnTo>
                    <a:lnTo>
                      <a:pt x="654" y="249"/>
                    </a:lnTo>
                    <a:lnTo>
                      <a:pt x="671" y="331"/>
                    </a:lnTo>
                    <a:lnTo>
                      <a:pt x="718" y="371"/>
                    </a:lnTo>
                    <a:lnTo>
                      <a:pt x="774" y="389"/>
                    </a:lnTo>
                    <a:lnTo>
                      <a:pt x="827" y="401"/>
                    </a:lnTo>
                    <a:lnTo>
                      <a:pt x="786" y="563"/>
                    </a:lnTo>
                    <a:lnTo>
                      <a:pt x="654" y="540"/>
                    </a:lnTo>
                    <a:lnTo>
                      <a:pt x="517" y="493"/>
                    </a:lnTo>
                    <a:lnTo>
                      <a:pt x="407" y="441"/>
                    </a:lnTo>
                    <a:lnTo>
                      <a:pt x="286" y="389"/>
                    </a:lnTo>
                    <a:lnTo>
                      <a:pt x="160" y="331"/>
                    </a:lnTo>
                    <a:lnTo>
                      <a:pt x="57" y="209"/>
                    </a:lnTo>
                    <a:lnTo>
                      <a:pt x="0" y="139"/>
                    </a:lnTo>
                    <a:close/>
                  </a:path>
                </a:pathLst>
              </a:custGeom>
              <a:solidFill>
                <a:srgbClr val="063DE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5" name="Freeform 35"/>
              <p:cNvSpPr>
                <a:spLocks/>
              </p:cNvSpPr>
              <p:nvPr/>
            </p:nvSpPr>
            <p:spPr bwMode="auto">
              <a:xfrm>
                <a:off x="2614" y="1513"/>
                <a:ext cx="856" cy="606"/>
              </a:xfrm>
              <a:custGeom>
                <a:avLst/>
                <a:gdLst>
                  <a:gd name="T0" fmla="*/ 75 w 856"/>
                  <a:gd name="T1" fmla="*/ 266 h 606"/>
                  <a:gd name="T2" fmla="*/ 172 w 856"/>
                  <a:gd name="T3" fmla="*/ 363 h 606"/>
                  <a:gd name="T4" fmla="*/ 304 w 856"/>
                  <a:gd name="T5" fmla="*/ 428 h 606"/>
                  <a:gd name="T6" fmla="*/ 489 w 856"/>
                  <a:gd name="T7" fmla="*/ 513 h 606"/>
                  <a:gd name="T8" fmla="*/ 615 w 856"/>
                  <a:gd name="T9" fmla="*/ 566 h 606"/>
                  <a:gd name="T10" fmla="*/ 816 w 856"/>
                  <a:gd name="T11" fmla="*/ 606 h 606"/>
                  <a:gd name="T12" fmla="*/ 856 w 856"/>
                  <a:gd name="T13" fmla="*/ 393 h 606"/>
                  <a:gd name="T14" fmla="*/ 804 w 856"/>
                  <a:gd name="T15" fmla="*/ 393 h 606"/>
                  <a:gd name="T16" fmla="*/ 753 w 856"/>
                  <a:gd name="T17" fmla="*/ 363 h 606"/>
                  <a:gd name="T18" fmla="*/ 695 w 856"/>
                  <a:gd name="T19" fmla="*/ 323 h 606"/>
                  <a:gd name="T20" fmla="*/ 695 w 856"/>
                  <a:gd name="T21" fmla="*/ 243 h 606"/>
                  <a:gd name="T22" fmla="*/ 660 w 856"/>
                  <a:gd name="T23" fmla="*/ 116 h 606"/>
                  <a:gd name="T24" fmla="*/ 597 w 856"/>
                  <a:gd name="T25" fmla="*/ 46 h 606"/>
                  <a:gd name="T26" fmla="*/ 505 w 856"/>
                  <a:gd name="T27" fmla="*/ 0 h 606"/>
                  <a:gd name="T28" fmla="*/ 391 w 856"/>
                  <a:gd name="T29" fmla="*/ 12 h 606"/>
                  <a:gd name="T30" fmla="*/ 321 w 856"/>
                  <a:gd name="T31" fmla="*/ 53 h 606"/>
                  <a:gd name="T32" fmla="*/ 286 w 856"/>
                  <a:gd name="T33" fmla="*/ 98 h 606"/>
                  <a:gd name="T34" fmla="*/ 253 w 856"/>
                  <a:gd name="T35" fmla="*/ 121 h 606"/>
                  <a:gd name="T36" fmla="*/ 218 w 856"/>
                  <a:gd name="T37" fmla="*/ 116 h 606"/>
                  <a:gd name="T38" fmla="*/ 166 w 856"/>
                  <a:gd name="T39" fmla="*/ 63 h 606"/>
                  <a:gd name="T40" fmla="*/ 132 w 856"/>
                  <a:gd name="T41" fmla="*/ 0 h 606"/>
                  <a:gd name="T42" fmla="*/ 103 w 856"/>
                  <a:gd name="T43" fmla="*/ 30 h 606"/>
                  <a:gd name="T44" fmla="*/ 0 w 856"/>
                  <a:gd name="T45" fmla="*/ 150 h 606"/>
                  <a:gd name="T46" fmla="*/ 5 w 856"/>
                  <a:gd name="T47" fmla="*/ 178 h 606"/>
                  <a:gd name="T48" fmla="*/ 17 w 856"/>
                  <a:gd name="T49" fmla="*/ 191 h 606"/>
                  <a:gd name="T50" fmla="*/ 120 w 856"/>
                  <a:gd name="T51" fmla="*/ 81 h 606"/>
                  <a:gd name="T52" fmla="*/ 172 w 856"/>
                  <a:gd name="T53" fmla="*/ 133 h 606"/>
                  <a:gd name="T54" fmla="*/ 206 w 856"/>
                  <a:gd name="T55" fmla="*/ 168 h 606"/>
                  <a:gd name="T56" fmla="*/ 253 w 856"/>
                  <a:gd name="T57" fmla="*/ 168 h 606"/>
                  <a:gd name="T58" fmla="*/ 286 w 856"/>
                  <a:gd name="T59" fmla="*/ 156 h 606"/>
                  <a:gd name="T60" fmla="*/ 339 w 856"/>
                  <a:gd name="T61" fmla="*/ 116 h 606"/>
                  <a:gd name="T62" fmla="*/ 367 w 856"/>
                  <a:gd name="T63" fmla="*/ 70 h 606"/>
                  <a:gd name="T64" fmla="*/ 442 w 856"/>
                  <a:gd name="T65" fmla="*/ 46 h 606"/>
                  <a:gd name="T66" fmla="*/ 505 w 856"/>
                  <a:gd name="T67" fmla="*/ 53 h 606"/>
                  <a:gd name="T68" fmla="*/ 562 w 856"/>
                  <a:gd name="T69" fmla="*/ 87 h 606"/>
                  <a:gd name="T70" fmla="*/ 615 w 856"/>
                  <a:gd name="T71" fmla="*/ 138 h 606"/>
                  <a:gd name="T72" fmla="*/ 643 w 856"/>
                  <a:gd name="T73" fmla="*/ 203 h 606"/>
                  <a:gd name="T74" fmla="*/ 643 w 856"/>
                  <a:gd name="T75" fmla="*/ 260 h 606"/>
                  <a:gd name="T76" fmla="*/ 643 w 856"/>
                  <a:gd name="T77" fmla="*/ 323 h 606"/>
                  <a:gd name="T78" fmla="*/ 666 w 856"/>
                  <a:gd name="T79" fmla="*/ 375 h 606"/>
                  <a:gd name="T80" fmla="*/ 730 w 856"/>
                  <a:gd name="T81" fmla="*/ 410 h 606"/>
                  <a:gd name="T82" fmla="*/ 804 w 856"/>
                  <a:gd name="T83" fmla="*/ 444 h 606"/>
                  <a:gd name="T84" fmla="*/ 770 w 856"/>
                  <a:gd name="T85" fmla="*/ 554 h 606"/>
                  <a:gd name="T86" fmla="*/ 580 w 856"/>
                  <a:gd name="T87" fmla="*/ 503 h 606"/>
                  <a:gd name="T88" fmla="*/ 454 w 856"/>
                  <a:gd name="T89" fmla="*/ 450 h 606"/>
                  <a:gd name="T90" fmla="*/ 339 w 856"/>
                  <a:gd name="T91" fmla="*/ 416 h 606"/>
                  <a:gd name="T92" fmla="*/ 241 w 856"/>
                  <a:gd name="T93" fmla="*/ 363 h 606"/>
                  <a:gd name="T94" fmla="*/ 120 w 856"/>
                  <a:gd name="T95" fmla="*/ 266 h 606"/>
                  <a:gd name="T96" fmla="*/ 34 w 856"/>
                  <a:gd name="T97" fmla="*/ 173 h 606"/>
                  <a:gd name="T98" fmla="*/ 22 w 856"/>
                  <a:gd name="T99" fmla="*/ 185 h 606"/>
                  <a:gd name="T100" fmla="*/ 75 w 856"/>
                  <a:gd name="T101" fmla="*/ 266 h 60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w 856"/>
                  <a:gd name="T154" fmla="*/ 0 h 606"/>
                  <a:gd name="T155" fmla="*/ 856 w 856"/>
                  <a:gd name="T156" fmla="*/ 606 h 606"/>
                </a:gdLst>
                <a:ahLst/>
                <a:cxnLst>
                  <a:cxn ang="T102">
                    <a:pos x="T0" y="T1"/>
                  </a:cxn>
                  <a:cxn ang="T103">
                    <a:pos x="T2" y="T3"/>
                  </a:cxn>
                  <a:cxn ang="T104">
                    <a:pos x="T4" y="T5"/>
                  </a:cxn>
                  <a:cxn ang="T105">
                    <a:pos x="T6" y="T7"/>
                  </a:cxn>
                  <a:cxn ang="T106">
                    <a:pos x="T8" y="T9"/>
                  </a:cxn>
                  <a:cxn ang="T107">
                    <a:pos x="T10" y="T11"/>
                  </a:cxn>
                  <a:cxn ang="T108">
                    <a:pos x="T12" y="T13"/>
                  </a:cxn>
                  <a:cxn ang="T109">
                    <a:pos x="T14" y="T15"/>
                  </a:cxn>
                  <a:cxn ang="T110">
                    <a:pos x="T16" y="T17"/>
                  </a:cxn>
                  <a:cxn ang="T111">
                    <a:pos x="T18" y="T19"/>
                  </a:cxn>
                  <a:cxn ang="T112">
                    <a:pos x="T20" y="T21"/>
                  </a:cxn>
                  <a:cxn ang="T113">
                    <a:pos x="T22" y="T23"/>
                  </a:cxn>
                  <a:cxn ang="T114">
                    <a:pos x="T24" y="T25"/>
                  </a:cxn>
                  <a:cxn ang="T115">
                    <a:pos x="T26" y="T27"/>
                  </a:cxn>
                  <a:cxn ang="T116">
                    <a:pos x="T28" y="T29"/>
                  </a:cxn>
                  <a:cxn ang="T117">
                    <a:pos x="T30" y="T31"/>
                  </a:cxn>
                  <a:cxn ang="T118">
                    <a:pos x="T32" y="T33"/>
                  </a:cxn>
                  <a:cxn ang="T119">
                    <a:pos x="T34" y="T35"/>
                  </a:cxn>
                  <a:cxn ang="T120">
                    <a:pos x="T36" y="T37"/>
                  </a:cxn>
                  <a:cxn ang="T121">
                    <a:pos x="T38" y="T39"/>
                  </a:cxn>
                  <a:cxn ang="T122">
                    <a:pos x="T40" y="T41"/>
                  </a:cxn>
                  <a:cxn ang="T123">
                    <a:pos x="T42" y="T43"/>
                  </a:cxn>
                  <a:cxn ang="T124">
                    <a:pos x="T44" y="T45"/>
                  </a:cxn>
                  <a:cxn ang="T125">
                    <a:pos x="T46" y="T47"/>
                  </a:cxn>
                  <a:cxn ang="T126">
                    <a:pos x="T48" y="T49"/>
                  </a:cxn>
                  <a:cxn ang="T127">
                    <a:pos x="T50" y="T51"/>
                  </a:cxn>
                  <a:cxn ang="T128">
                    <a:pos x="T52" y="T53"/>
                  </a:cxn>
                  <a:cxn ang="T129">
                    <a:pos x="T54" y="T55"/>
                  </a:cxn>
                  <a:cxn ang="T130">
                    <a:pos x="T56" y="T57"/>
                  </a:cxn>
                  <a:cxn ang="T131">
                    <a:pos x="T58" y="T59"/>
                  </a:cxn>
                  <a:cxn ang="T132">
                    <a:pos x="T60" y="T61"/>
                  </a:cxn>
                  <a:cxn ang="T133">
                    <a:pos x="T62" y="T63"/>
                  </a:cxn>
                  <a:cxn ang="T134">
                    <a:pos x="T64" y="T65"/>
                  </a:cxn>
                  <a:cxn ang="T135">
                    <a:pos x="T66" y="T67"/>
                  </a:cxn>
                  <a:cxn ang="T136">
                    <a:pos x="T68" y="T69"/>
                  </a:cxn>
                  <a:cxn ang="T137">
                    <a:pos x="T70" y="T71"/>
                  </a:cxn>
                  <a:cxn ang="T138">
                    <a:pos x="T72" y="T73"/>
                  </a:cxn>
                  <a:cxn ang="T139">
                    <a:pos x="T74" y="T75"/>
                  </a:cxn>
                  <a:cxn ang="T140">
                    <a:pos x="T76" y="T77"/>
                  </a:cxn>
                  <a:cxn ang="T141">
                    <a:pos x="T78" y="T79"/>
                  </a:cxn>
                  <a:cxn ang="T142">
                    <a:pos x="T80" y="T81"/>
                  </a:cxn>
                  <a:cxn ang="T143">
                    <a:pos x="T82" y="T83"/>
                  </a:cxn>
                  <a:cxn ang="T144">
                    <a:pos x="T84" y="T85"/>
                  </a:cxn>
                  <a:cxn ang="T145">
                    <a:pos x="T86" y="T87"/>
                  </a:cxn>
                  <a:cxn ang="T146">
                    <a:pos x="T88" y="T89"/>
                  </a:cxn>
                  <a:cxn ang="T147">
                    <a:pos x="T90" y="T91"/>
                  </a:cxn>
                  <a:cxn ang="T148">
                    <a:pos x="T92" y="T93"/>
                  </a:cxn>
                  <a:cxn ang="T149">
                    <a:pos x="T94" y="T95"/>
                  </a:cxn>
                  <a:cxn ang="T150">
                    <a:pos x="T96" y="T97"/>
                  </a:cxn>
                  <a:cxn ang="T151">
                    <a:pos x="T98" y="T99"/>
                  </a:cxn>
                  <a:cxn ang="T152">
                    <a:pos x="T100" y="T101"/>
                  </a:cxn>
                </a:cxnLst>
                <a:rect l="T153" t="T154" r="T155" b="T156"/>
                <a:pathLst>
                  <a:path w="856" h="606">
                    <a:moveTo>
                      <a:pt x="75" y="266"/>
                    </a:moveTo>
                    <a:lnTo>
                      <a:pt x="172" y="363"/>
                    </a:lnTo>
                    <a:lnTo>
                      <a:pt x="304" y="428"/>
                    </a:lnTo>
                    <a:lnTo>
                      <a:pt x="489" y="513"/>
                    </a:lnTo>
                    <a:lnTo>
                      <a:pt x="615" y="566"/>
                    </a:lnTo>
                    <a:lnTo>
                      <a:pt x="816" y="606"/>
                    </a:lnTo>
                    <a:lnTo>
                      <a:pt x="856" y="393"/>
                    </a:lnTo>
                    <a:lnTo>
                      <a:pt x="804" y="393"/>
                    </a:lnTo>
                    <a:lnTo>
                      <a:pt x="753" y="363"/>
                    </a:lnTo>
                    <a:lnTo>
                      <a:pt x="695" y="323"/>
                    </a:lnTo>
                    <a:lnTo>
                      <a:pt x="695" y="243"/>
                    </a:lnTo>
                    <a:lnTo>
                      <a:pt x="660" y="116"/>
                    </a:lnTo>
                    <a:lnTo>
                      <a:pt x="597" y="46"/>
                    </a:lnTo>
                    <a:lnTo>
                      <a:pt x="505" y="0"/>
                    </a:lnTo>
                    <a:lnTo>
                      <a:pt x="391" y="12"/>
                    </a:lnTo>
                    <a:lnTo>
                      <a:pt x="321" y="53"/>
                    </a:lnTo>
                    <a:lnTo>
                      <a:pt x="286" y="98"/>
                    </a:lnTo>
                    <a:lnTo>
                      <a:pt x="253" y="121"/>
                    </a:lnTo>
                    <a:lnTo>
                      <a:pt x="218" y="116"/>
                    </a:lnTo>
                    <a:lnTo>
                      <a:pt x="166" y="63"/>
                    </a:lnTo>
                    <a:lnTo>
                      <a:pt x="132" y="0"/>
                    </a:lnTo>
                    <a:lnTo>
                      <a:pt x="103" y="30"/>
                    </a:lnTo>
                    <a:lnTo>
                      <a:pt x="0" y="150"/>
                    </a:lnTo>
                    <a:lnTo>
                      <a:pt x="5" y="178"/>
                    </a:lnTo>
                    <a:lnTo>
                      <a:pt x="17" y="191"/>
                    </a:lnTo>
                    <a:lnTo>
                      <a:pt x="120" y="81"/>
                    </a:lnTo>
                    <a:lnTo>
                      <a:pt x="172" y="133"/>
                    </a:lnTo>
                    <a:lnTo>
                      <a:pt x="206" y="168"/>
                    </a:lnTo>
                    <a:lnTo>
                      <a:pt x="253" y="168"/>
                    </a:lnTo>
                    <a:lnTo>
                      <a:pt x="286" y="156"/>
                    </a:lnTo>
                    <a:lnTo>
                      <a:pt x="339" y="116"/>
                    </a:lnTo>
                    <a:lnTo>
                      <a:pt x="367" y="70"/>
                    </a:lnTo>
                    <a:lnTo>
                      <a:pt x="442" y="46"/>
                    </a:lnTo>
                    <a:lnTo>
                      <a:pt x="505" y="53"/>
                    </a:lnTo>
                    <a:lnTo>
                      <a:pt x="562" y="87"/>
                    </a:lnTo>
                    <a:lnTo>
                      <a:pt x="615" y="138"/>
                    </a:lnTo>
                    <a:lnTo>
                      <a:pt x="643" y="203"/>
                    </a:lnTo>
                    <a:lnTo>
                      <a:pt x="643" y="260"/>
                    </a:lnTo>
                    <a:lnTo>
                      <a:pt x="643" y="323"/>
                    </a:lnTo>
                    <a:lnTo>
                      <a:pt x="666" y="375"/>
                    </a:lnTo>
                    <a:lnTo>
                      <a:pt x="730" y="410"/>
                    </a:lnTo>
                    <a:lnTo>
                      <a:pt x="804" y="444"/>
                    </a:lnTo>
                    <a:lnTo>
                      <a:pt x="770" y="554"/>
                    </a:lnTo>
                    <a:lnTo>
                      <a:pt x="580" y="503"/>
                    </a:lnTo>
                    <a:lnTo>
                      <a:pt x="454" y="450"/>
                    </a:lnTo>
                    <a:lnTo>
                      <a:pt x="339" y="416"/>
                    </a:lnTo>
                    <a:lnTo>
                      <a:pt x="241" y="363"/>
                    </a:lnTo>
                    <a:lnTo>
                      <a:pt x="120" y="266"/>
                    </a:lnTo>
                    <a:lnTo>
                      <a:pt x="34" y="173"/>
                    </a:lnTo>
                    <a:lnTo>
                      <a:pt x="22" y="185"/>
                    </a:lnTo>
                    <a:lnTo>
                      <a:pt x="75" y="266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6" name="Oval 36"/>
              <p:cNvSpPr>
                <a:spLocks noChangeArrowheads="1"/>
              </p:cNvSpPr>
              <p:nvPr/>
            </p:nvSpPr>
            <p:spPr bwMode="auto">
              <a:xfrm rot="-4286940">
                <a:off x="279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137" name="Oval 37"/>
              <p:cNvSpPr>
                <a:spLocks noChangeArrowheads="1"/>
              </p:cNvSpPr>
              <p:nvPr/>
            </p:nvSpPr>
            <p:spPr bwMode="auto">
              <a:xfrm rot="-4286940">
                <a:off x="281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138" name="Oval 38"/>
              <p:cNvSpPr>
                <a:spLocks noChangeArrowheads="1"/>
              </p:cNvSpPr>
              <p:nvPr/>
            </p:nvSpPr>
            <p:spPr bwMode="auto">
              <a:xfrm rot="-4286940">
                <a:off x="2741" y="1887"/>
                <a:ext cx="141" cy="50"/>
              </a:xfrm>
              <a:prstGeom prst="ellipse">
                <a:avLst/>
              </a:prstGeom>
              <a:solidFill>
                <a:schemeClr val="tx2"/>
              </a:solidFill>
              <a:ln w="12700" cap="sq">
                <a:solidFill>
                  <a:schemeClr val="tx1"/>
                </a:solidFill>
                <a:round/>
                <a:headEnd type="none" w="sm" len="sm"/>
                <a:tailEnd type="none" w="sm" len="sm"/>
              </a:ln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139" name="Oval 39"/>
              <p:cNvSpPr>
                <a:spLocks noChangeArrowheads="1"/>
              </p:cNvSpPr>
              <p:nvPr/>
            </p:nvSpPr>
            <p:spPr bwMode="auto">
              <a:xfrm rot="-4286940">
                <a:off x="2760" y="1913"/>
                <a:ext cx="81" cy="19"/>
              </a:xfrm>
              <a:prstGeom prst="ellipse">
                <a:avLst/>
              </a:prstGeom>
              <a:solidFill>
                <a:schemeClr val="bg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wrap="none" lIns="274320" rIns="274320" anchor="ctr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18140" name="Oval 40"/>
              <p:cNvSpPr>
                <a:spLocks noChangeArrowheads="1"/>
              </p:cNvSpPr>
              <p:nvPr/>
            </p:nvSpPr>
            <p:spPr bwMode="auto">
              <a:xfrm>
                <a:off x="2687" y="2089"/>
                <a:ext cx="198" cy="85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12700" cap="sq">
                    <a:solidFill>
                      <a:srgbClr val="000000"/>
                    </a:solidFill>
                    <a:round/>
                    <a:headEnd type="none" w="sm" len="sm"/>
                    <a:tailEnd type="none" w="sm" len="sm"/>
                  </a14:hiddenLine>
                </a:ext>
              </a:extLst>
            </p:spPr>
            <p:txBody>
              <a:bodyPr lIns="274320" rIns="274320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18127" name="Text Box 44"/>
            <p:cNvSpPr txBox="1">
              <a:spLocks noChangeArrowheads="1"/>
            </p:cNvSpPr>
            <p:nvPr/>
          </p:nvSpPr>
          <p:spPr bwMode="auto">
            <a:xfrm>
              <a:off x="1296" y="2268"/>
              <a:ext cx="4121" cy="6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i="0"/>
                <a:t>Get one friend to </a:t>
              </a:r>
              <a:br>
                <a:rPr lang="en-US" altLang="en-US" i="0"/>
              </a:br>
              <a:r>
                <a:rPr lang="en-US" altLang="en-US" i="0"/>
                <a:t>find </a:t>
              </a:r>
              <a:r>
                <a:rPr lang="en-US" altLang="en-US" i="0">
                  <a:solidFill>
                    <a:schemeClr val="accent1"/>
                  </a:solidFill>
                </a:rPr>
                <a:t>k=8-5=3</a:t>
              </a:r>
              <a:r>
                <a:rPr lang="en-US" altLang="en-US" i="0" baseline="30000">
                  <a:solidFill>
                    <a:schemeClr val="accent1"/>
                  </a:solidFill>
                </a:rPr>
                <a:t>rd</a:t>
              </a:r>
              <a:r>
                <a:rPr lang="en-US" altLang="en-US" i="0"/>
                <a:t> element in second half. </a:t>
              </a:r>
            </a:p>
          </p:txBody>
        </p:sp>
        <p:sp>
          <p:nvSpPr>
            <p:cNvPr id="218128" name="Line 45"/>
            <p:cNvSpPr>
              <a:spLocks noChangeShapeType="1"/>
            </p:cNvSpPr>
            <p:nvPr/>
          </p:nvSpPr>
          <p:spPr bwMode="auto">
            <a:xfrm flipV="1">
              <a:off x="2448" y="3504"/>
              <a:ext cx="0" cy="240"/>
            </a:xfrm>
            <a:prstGeom prst="line">
              <a:avLst/>
            </a:prstGeom>
            <a:noFill/>
            <a:ln w="38100">
              <a:solidFill>
                <a:schemeClr val="accent1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8129" name="Rectangle 46"/>
            <p:cNvSpPr>
              <a:spLocks noChangeArrowheads="1"/>
            </p:cNvSpPr>
            <p:nvPr/>
          </p:nvSpPr>
          <p:spPr bwMode="auto">
            <a:xfrm>
              <a:off x="3024" y="3787"/>
              <a:ext cx="804" cy="2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/>
                <a:t>Output: 79</a:t>
              </a:r>
            </a:p>
          </p:txBody>
        </p:sp>
        <p:grpSp>
          <p:nvGrpSpPr>
            <p:cNvPr id="218130" name="Group 47"/>
            <p:cNvGrpSpPr>
              <a:grpSpLocks/>
            </p:cNvGrpSpPr>
            <p:nvPr/>
          </p:nvGrpSpPr>
          <p:grpSpPr bwMode="auto">
            <a:xfrm>
              <a:off x="1839" y="3216"/>
              <a:ext cx="1212" cy="336"/>
              <a:chOff x="3072" y="3360"/>
              <a:chExt cx="2352" cy="336"/>
            </a:xfrm>
          </p:grpSpPr>
          <p:sp>
            <p:nvSpPr>
              <p:cNvPr id="218131" name="Text Box 48"/>
              <p:cNvSpPr txBox="1">
                <a:spLocks noChangeArrowheads="1"/>
              </p:cNvSpPr>
              <p:nvPr/>
            </p:nvSpPr>
            <p:spPr bwMode="auto">
              <a:xfrm>
                <a:off x="3107" y="3413"/>
                <a:ext cx="2088" cy="25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CA" altLang="en-US" sz="2000" i="0"/>
                  <a:t>52,62,79,98,88</a:t>
                </a:r>
              </a:p>
            </p:txBody>
          </p:sp>
          <p:sp>
            <p:nvSpPr>
              <p:cNvPr id="218132" name="Rectangle 49"/>
              <p:cNvSpPr>
                <a:spLocks noChangeArrowheads="1"/>
              </p:cNvSpPr>
              <p:nvPr/>
            </p:nvSpPr>
            <p:spPr bwMode="auto">
              <a:xfrm>
                <a:off x="3072" y="3360"/>
                <a:ext cx="2352" cy="336"/>
              </a:xfrm>
              <a:prstGeom prst="rect">
                <a:avLst/>
              </a:prstGeom>
              <a:noFill/>
              <a:ln w="38100">
                <a:solidFill>
                  <a:srgbClr val="0000FF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wrap="none" anchor="ctr"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9138" name="Picture 3" descr="02-186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600200" y="0"/>
            <a:ext cx="6034088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Text Box 32">
            <a:extLst>
              <a:ext uri="{FF2B5EF4-FFF2-40B4-BE49-F238E27FC236}">
                <a16:creationId xmlns:a16="http://schemas.microsoft.com/office/drawing/2014/main" id="{94FE152D-B1A6-4EC6-9E0E-8874366CC9F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63272" y="228600"/>
            <a:ext cx="492443" cy="61247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dirty="0"/>
              <a:t>n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2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4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 sz="2400" baseline="30000" dirty="0"/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baseline="30000" dirty="0"/>
              <a:t>n</a:t>
            </a:r>
            <a:r>
              <a:rPr lang="en-US" altLang="en-US" sz="2400" i="0" dirty="0"/>
              <a:t>/</a:t>
            </a:r>
            <a:r>
              <a:rPr lang="en-US" altLang="en-US" sz="2400" i="0" baseline="-25000" dirty="0"/>
              <a:t>8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 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…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1600" i="0" dirty="0"/>
              <a:t>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1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utoUpdateAnimBg="0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4" name="Rectangle 2"/>
          <p:cNvSpPr>
            <a:spLocks noGrp="1" noChangeArrowheads="1"/>
          </p:cNvSpPr>
          <p:nvPr>
            <p:ph type="title"/>
          </p:nvPr>
        </p:nvSpPr>
        <p:spPr>
          <a:xfrm>
            <a:off x="3810000" y="-228600"/>
            <a:ext cx="4749800" cy="1143000"/>
          </a:xfrm>
        </p:spPr>
        <p:txBody>
          <a:bodyPr/>
          <a:lstStyle/>
          <a:p>
            <a:pPr eaLnBrk="1" hangingPunct="1"/>
            <a:r>
              <a:rPr lang="en-CA" altLang="en-US" sz="3600" i="1" dirty="0">
                <a:solidFill>
                  <a:schemeClr val="tx1"/>
                </a:solidFill>
              </a:rPr>
              <a:t>T</a:t>
            </a:r>
            <a:r>
              <a:rPr lang="en-CA" altLang="en-US" sz="3600" dirty="0">
                <a:solidFill>
                  <a:schemeClr val="tx1"/>
                </a:solidFill>
              </a:rPr>
              <a:t>(</a:t>
            </a:r>
            <a:r>
              <a:rPr lang="en-CA" altLang="en-US" sz="3600" i="1" dirty="0">
                <a:solidFill>
                  <a:schemeClr val="tx1"/>
                </a:solidFill>
              </a:rPr>
              <a:t>n</a:t>
            </a:r>
            <a:r>
              <a:rPr lang="en-CA" altLang="en-US" sz="3600" dirty="0">
                <a:solidFill>
                  <a:schemeClr val="tx1"/>
                </a:solidFill>
              </a:rPr>
              <a:t>) =</a:t>
            </a:r>
            <a:r>
              <a:rPr lang="en-US" altLang="en-US" sz="3600" dirty="0">
                <a:solidFill>
                  <a:schemeClr val="tx1"/>
                </a:solidFill>
              </a:rPr>
              <a:t> 2</a:t>
            </a:r>
            <a:r>
              <a:rPr lang="en-US" altLang="en-US" sz="3600" i="1" dirty="0">
                <a:solidFill>
                  <a:schemeClr val="tx1"/>
                </a:solidFill>
              </a:rPr>
              <a:t>T(n/</a:t>
            </a:r>
            <a:r>
              <a:rPr lang="en-US" altLang="en-US" sz="3600" dirty="0">
                <a:solidFill>
                  <a:schemeClr val="tx1"/>
                </a:solidFill>
              </a:rPr>
              <a:t>2</a:t>
            </a:r>
            <a:r>
              <a:rPr lang="en-US" altLang="en-US" sz="3600" i="1" dirty="0">
                <a:solidFill>
                  <a:schemeClr val="tx1"/>
                </a:solidFill>
              </a:rPr>
              <a:t>) + </a:t>
            </a:r>
            <a:r>
              <a:rPr lang="en-US" altLang="en-US" sz="3600" i="1" dirty="0">
                <a:solidFill>
                  <a:schemeClr val="tx1"/>
                </a:solidFill>
                <a:latin typeface="Symbol" pitchFamily="18" charset="2"/>
              </a:rPr>
              <a:t>Q</a:t>
            </a:r>
            <a:r>
              <a:rPr lang="en-US" altLang="en-US" sz="3600" i="1" dirty="0">
                <a:solidFill>
                  <a:schemeClr val="tx1"/>
                </a:solidFill>
              </a:rPr>
              <a:t>(n)</a:t>
            </a:r>
            <a:endParaRPr lang="en-CA" altLang="en-US" sz="3600" i="1" dirty="0">
              <a:solidFill>
                <a:schemeClr val="tx1"/>
              </a:solidFill>
            </a:endParaRPr>
          </a:p>
        </p:txBody>
      </p:sp>
      <p:graphicFrame>
        <p:nvGraphicFramePr>
          <p:cNvPr id="566275" name="Group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932362030"/>
              </p:ext>
            </p:extLst>
          </p:nvPr>
        </p:nvGraphicFramePr>
        <p:xfrm>
          <a:off x="76200" y="1231900"/>
          <a:ext cx="8991600" cy="4535487"/>
        </p:xfrm>
        <a:graphic>
          <a:graphicData uri="http://schemas.openxmlformats.org/drawingml/2006/table">
            <a:tbl>
              <a:tblPr/>
              <a:tblGrid>
                <a:gridCol w="1219200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13176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1527175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1701800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1411288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181451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</a:tblGrid>
              <a:tr h="1335045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Level</a:t>
                      </a: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0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1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1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CA" sz="2000" i="0" dirty="0"/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en-CA" sz="2000" i="0" dirty="0"/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1" u="none" strike="noStrike" cap="none" normalizeH="0" baseline="0" dirty="0" err="1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i</a:t>
                      </a:r>
                      <a:endParaRPr kumimoji="0" lang="en-CA" sz="24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1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1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457206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</a:t>
                      </a:r>
                      <a:endParaRPr kumimoji="0" lang="en-CA" sz="3600" b="0" i="1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1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400" b="0" i="0" u="none" strike="noStrike" cap="none" normalizeH="0" baseline="3000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400" b="0" i="0" u="none" strike="noStrike" cap="none" normalizeH="0" baseline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   </a:t>
                      </a:r>
                      <a:endParaRPr kumimoji="0" lang="en-CA" sz="2000" b="0" i="0" u="none" strike="noStrike" cap="none" normalizeH="0" baseline="0" dirty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marT="45721" marB="45721" anchor="ctr" anchorCtr="1" horzOverflow="overflow"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</a:tbl>
          </a:graphicData>
        </a:graphic>
      </p:graphicFrame>
      <p:grpSp>
        <p:nvGrpSpPr>
          <p:cNvPr id="9" name="Group 8">
            <a:extLst>
              <a:ext uri="{FF2B5EF4-FFF2-40B4-BE49-F238E27FC236}">
                <a16:creationId xmlns:a16="http://schemas.microsoft.com/office/drawing/2014/main" id="{29F9E10E-66C1-4A43-888F-187F185A9275}"/>
              </a:ext>
            </a:extLst>
          </p:cNvPr>
          <p:cNvGrpSpPr/>
          <p:nvPr/>
        </p:nvGrpSpPr>
        <p:grpSpPr>
          <a:xfrm>
            <a:off x="1282700" y="2741613"/>
            <a:ext cx="1308100" cy="2820987"/>
            <a:chOff x="1282700" y="2741613"/>
            <a:chExt cx="1308100" cy="2820987"/>
          </a:xfrm>
        </p:grpSpPr>
        <p:grpSp>
          <p:nvGrpSpPr>
            <p:cNvPr id="202820" name="Group 68"/>
            <p:cNvGrpSpPr>
              <a:grpSpLocks/>
            </p:cNvGrpSpPr>
            <p:nvPr/>
          </p:nvGrpSpPr>
          <p:grpSpPr bwMode="auto">
            <a:xfrm>
              <a:off x="1419225" y="3148013"/>
              <a:ext cx="1031875" cy="168275"/>
              <a:chOff x="260" y="1787"/>
              <a:chExt cx="942" cy="147"/>
            </a:xfrm>
          </p:grpSpPr>
          <p:sp>
            <p:nvSpPr>
              <p:cNvPr id="202886" name="Oval 69"/>
              <p:cNvSpPr>
                <a:spLocks noChangeArrowheads="1"/>
              </p:cNvSpPr>
              <p:nvPr/>
            </p:nvSpPr>
            <p:spPr bwMode="auto">
              <a:xfrm>
                <a:off x="805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7" name="Oval 70"/>
              <p:cNvSpPr>
                <a:spLocks noChangeArrowheads="1"/>
              </p:cNvSpPr>
              <p:nvPr/>
            </p:nvSpPr>
            <p:spPr bwMode="auto">
              <a:xfrm>
                <a:off x="533" y="1792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  <p:sp>
            <p:nvSpPr>
              <p:cNvPr id="202888" name="Oval 71"/>
              <p:cNvSpPr>
                <a:spLocks noChangeArrowheads="1"/>
              </p:cNvSpPr>
              <p:nvPr/>
            </p:nvSpPr>
            <p:spPr bwMode="auto">
              <a:xfrm>
                <a:off x="1100" y="1787"/>
                <a:ext cx="102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9" name="Oval 72"/>
              <p:cNvSpPr>
                <a:spLocks noChangeArrowheads="1"/>
              </p:cNvSpPr>
              <p:nvPr/>
            </p:nvSpPr>
            <p:spPr bwMode="auto">
              <a:xfrm>
                <a:off x="260" y="1787"/>
                <a:ext cx="103" cy="14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US" altLang="en-US" sz="2400" i="0"/>
              </a:p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400" i="0"/>
              </a:p>
            </p:txBody>
          </p:sp>
        </p:grpSp>
        <p:sp>
          <p:nvSpPr>
            <p:cNvPr id="202821" name="Oval 73"/>
            <p:cNvSpPr>
              <a:spLocks noChangeArrowheads="1"/>
            </p:cNvSpPr>
            <p:nvPr/>
          </p:nvSpPr>
          <p:spPr bwMode="auto">
            <a:xfrm>
              <a:off x="1868488" y="2741613"/>
              <a:ext cx="112712" cy="161925"/>
            </a:xfrm>
            <a:prstGeom prst="ellipse">
              <a:avLst/>
            </a:prstGeom>
            <a:solidFill>
              <a:srgbClr val="CC99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i="0"/>
            </a:p>
          </p:txBody>
        </p:sp>
        <p:grpSp>
          <p:nvGrpSpPr>
            <p:cNvPr id="202822" name="Group 74"/>
            <p:cNvGrpSpPr>
              <a:grpSpLocks/>
            </p:cNvGrpSpPr>
            <p:nvPr/>
          </p:nvGrpSpPr>
          <p:grpSpPr bwMode="auto">
            <a:xfrm>
              <a:off x="1316038" y="4583113"/>
              <a:ext cx="1235075" cy="90487"/>
              <a:chOff x="530" y="1115"/>
              <a:chExt cx="3575" cy="182"/>
            </a:xfrm>
          </p:grpSpPr>
          <p:sp>
            <p:nvSpPr>
              <p:cNvPr id="202869" name="Oval 75"/>
              <p:cNvSpPr>
                <a:spLocks noChangeArrowheads="1"/>
              </p:cNvSpPr>
              <p:nvPr/>
            </p:nvSpPr>
            <p:spPr bwMode="auto">
              <a:xfrm>
                <a:off x="232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0" name="Oval 76"/>
              <p:cNvSpPr>
                <a:spLocks noChangeArrowheads="1"/>
              </p:cNvSpPr>
              <p:nvPr/>
            </p:nvSpPr>
            <p:spPr bwMode="auto">
              <a:xfrm>
                <a:off x="3925" y="1115"/>
                <a:ext cx="180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1" name="Oval 77"/>
              <p:cNvSpPr>
                <a:spLocks noChangeArrowheads="1"/>
              </p:cNvSpPr>
              <p:nvPr/>
            </p:nvSpPr>
            <p:spPr bwMode="auto">
              <a:xfrm>
                <a:off x="53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2" name="Oval 78"/>
              <p:cNvSpPr>
                <a:spLocks noChangeArrowheads="1"/>
              </p:cNvSpPr>
              <p:nvPr/>
            </p:nvSpPr>
            <p:spPr bwMode="auto">
              <a:xfrm>
                <a:off x="746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3" name="Oval 79"/>
              <p:cNvSpPr>
                <a:spLocks noChangeArrowheads="1"/>
              </p:cNvSpPr>
              <p:nvPr/>
            </p:nvSpPr>
            <p:spPr bwMode="auto">
              <a:xfrm>
                <a:off x="9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4" name="Oval 80"/>
              <p:cNvSpPr>
                <a:spLocks noChangeArrowheads="1"/>
              </p:cNvSpPr>
              <p:nvPr/>
            </p:nvSpPr>
            <p:spPr bwMode="auto">
              <a:xfrm>
                <a:off x="1199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5" name="Oval 81"/>
              <p:cNvSpPr>
                <a:spLocks noChangeArrowheads="1"/>
              </p:cNvSpPr>
              <p:nvPr/>
            </p:nvSpPr>
            <p:spPr bwMode="auto">
              <a:xfrm>
                <a:off x="1429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6" name="Oval 82"/>
              <p:cNvSpPr>
                <a:spLocks noChangeArrowheads="1"/>
              </p:cNvSpPr>
              <p:nvPr/>
            </p:nvSpPr>
            <p:spPr bwMode="auto">
              <a:xfrm>
                <a:off x="166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7" name="Oval 83"/>
              <p:cNvSpPr>
                <a:spLocks noChangeArrowheads="1"/>
              </p:cNvSpPr>
              <p:nvPr/>
            </p:nvSpPr>
            <p:spPr bwMode="auto">
              <a:xfrm>
                <a:off x="1877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8" name="Oval 84"/>
              <p:cNvSpPr>
                <a:spLocks noChangeArrowheads="1"/>
              </p:cNvSpPr>
              <p:nvPr/>
            </p:nvSpPr>
            <p:spPr bwMode="auto">
              <a:xfrm>
                <a:off x="2093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79" name="Oval 85"/>
              <p:cNvSpPr>
                <a:spLocks noChangeArrowheads="1"/>
              </p:cNvSpPr>
              <p:nvPr/>
            </p:nvSpPr>
            <p:spPr bwMode="auto">
              <a:xfrm>
                <a:off x="2550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0" name="Oval 86"/>
              <p:cNvSpPr>
                <a:spLocks noChangeArrowheads="1"/>
              </p:cNvSpPr>
              <p:nvPr/>
            </p:nvSpPr>
            <p:spPr bwMode="auto">
              <a:xfrm>
                <a:off x="27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1" name="Oval 87"/>
              <p:cNvSpPr>
                <a:spLocks noChangeArrowheads="1"/>
              </p:cNvSpPr>
              <p:nvPr/>
            </p:nvSpPr>
            <p:spPr bwMode="auto">
              <a:xfrm>
                <a:off x="3008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2" name="Oval 88"/>
              <p:cNvSpPr>
                <a:spLocks noChangeArrowheads="1"/>
              </p:cNvSpPr>
              <p:nvPr/>
            </p:nvSpPr>
            <p:spPr bwMode="auto">
              <a:xfrm>
                <a:off x="3240" y="1115"/>
                <a:ext cx="181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3" name="Oval 89"/>
              <p:cNvSpPr>
                <a:spLocks noChangeArrowheads="1"/>
              </p:cNvSpPr>
              <p:nvPr/>
            </p:nvSpPr>
            <p:spPr bwMode="auto">
              <a:xfrm>
                <a:off x="3456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4" name="Oval 90"/>
              <p:cNvSpPr>
                <a:spLocks noChangeArrowheads="1"/>
              </p:cNvSpPr>
              <p:nvPr/>
            </p:nvSpPr>
            <p:spPr bwMode="auto">
              <a:xfrm>
                <a:off x="3671" y="1115"/>
                <a:ext cx="182" cy="182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85" name="Rectangle 91"/>
              <p:cNvSpPr>
                <a:spLocks noChangeArrowheads="1"/>
              </p:cNvSpPr>
              <p:nvPr/>
            </p:nvSpPr>
            <p:spPr bwMode="auto">
              <a:xfrm>
                <a:off x="2130" y="1141"/>
                <a:ext cx="350" cy="14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  <p:grpSp>
          <p:nvGrpSpPr>
            <p:cNvPr id="202823" name="Group 92"/>
            <p:cNvGrpSpPr>
              <a:grpSpLocks/>
            </p:cNvGrpSpPr>
            <p:nvPr/>
          </p:nvGrpSpPr>
          <p:grpSpPr bwMode="auto">
            <a:xfrm>
              <a:off x="1282700" y="5532438"/>
              <a:ext cx="1308100" cy="30162"/>
              <a:chOff x="626" y="3456"/>
              <a:chExt cx="3790" cy="58"/>
            </a:xfrm>
          </p:grpSpPr>
          <p:sp>
            <p:nvSpPr>
              <p:cNvPr id="202835" name="Oval 93"/>
              <p:cNvSpPr>
                <a:spLocks noChangeArrowheads="1"/>
              </p:cNvSpPr>
              <p:nvPr/>
            </p:nvSpPr>
            <p:spPr bwMode="auto">
              <a:xfrm flipV="1">
                <a:off x="1565" y="3456"/>
                <a:ext cx="96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36" name="Oval 94"/>
              <p:cNvSpPr>
                <a:spLocks noChangeArrowheads="1"/>
              </p:cNvSpPr>
              <p:nvPr/>
            </p:nvSpPr>
            <p:spPr bwMode="auto">
              <a:xfrm flipV="1">
                <a:off x="2402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37" name="Oval 95"/>
              <p:cNvSpPr>
                <a:spLocks noChangeArrowheads="1"/>
              </p:cNvSpPr>
              <p:nvPr/>
            </p:nvSpPr>
            <p:spPr bwMode="auto">
              <a:xfrm flipV="1">
                <a:off x="62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38" name="Oval 96"/>
              <p:cNvSpPr>
                <a:spLocks noChangeArrowheads="1"/>
              </p:cNvSpPr>
              <p:nvPr/>
            </p:nvSpPr>
            <p:spPr bwMode="auto">
              <a:xfrm flipV="1">
                <a:off x="739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39" name="Oval 97"/>
              <p:cNvSpPr>
                <a:spLocks noChangeArrowheads="1"/>
              </p:cNvSpPr>
              <p:nvPr/>
            </p:nvSpPr>
            <p:spPr bwMode="auto">
              <a:xfrm flipV="1">
                <a:off x="857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0" name="Oval 98"/>
              <p:cNvSpPr>
                <a:spLocks noChangeArrowheads="1"/>
              </p:cNvSpPr>
              <p:nvPr/>
            </p:nvSpPr>
            <p:spPr bwMode="auto">
              <a:xfrm flipV="1">
                <a:off x="97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1" name="Oval 99"/>
              <p:cNvSpPr>
                <a:spLocks noChangeArrowheads="1"/>
              </p:cNvSpPr>
              <p:nvPr/>
            </p:nvSpPr>
            <p:spPr bwMode="auto">
              <a:xfrm flipV="1">
                <a:off x="109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2" name="Oval 100"/>
              <p:cNvSpPr>
                <a:spLocks noChangeArrowheads="1"/>
              </p:cNvSpPr>
              <p:nvPr/>
            </p:nvSpPr>
            <p:spPr bwMode="auto">
              <a:xfrm flipV="1">
                <a:off x="1218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3" name="Oval 101"/>
              <p:cNvSpPr>
                <a:spLocks noChangeArrowheads="1"/>
              </p:cNvSpPr>
              <p:nvPr/>
            </p:nvSpPr>
            <p:spPr bwMode="auto">
              <a:xfrm flipV="1">
                <a:off x="1331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4" name="Oval 102"/>
              <p:cNvSpPr>
                <a:spLocks noChangeArrowheads="1"/>
              </p:cNvSpPr>
              <p:nvPr/>
            </p:nvSpPr>
            <p:spPr bwMode="auto">
              <a:xfrm flipV="1">
                <a:off x="1444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5" name="Oval 103"/>
              <p:cNvSpPr>
                <a:spLocks noChangeArrowheads="1"/>
              </p:cNvSpPr>
              <p:nvPr/>
            </p:nvSpPr>
            <p:spPr bwMode="auto">
              <a:xfrm flipV="1">
                <a:off x="1683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6" name="Oval 104"/>
              <p:cNvSpPr>
                <a:spLocks noChangeArrowheads="1"/>
              </p:cNvSpPr>
              <p:nvPr/>
            </p:nvSpPr>
            <p:spPr bwMode="auto">
              <a:xfrm flipV="1">
                <a:off x="1798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7" name="Oval 105"/>
              <p:cNvSpPr>
                <a:spLocks noChangeArrowheads="1"/>
              </p:cNvSpPr>
              <p:nvPr/>
            </p:nvSpPr>
            <p:spPr bwMode="auto">
              <a:xfrm flipV="1">
                <a:off x="1922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8" name="Oval 106"/>
              <p:cNvSpPr>
                <a:spLocks noChangeArrowheads="1"/>
              </p:cNvSpPr>
              <p:nvPr/>
            </p:nvSpPr>
            <p:spPr bwMode="auto">
              <a:xfrm flipV="1">
                <a:off x="2044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49" name="Oval 107"/>
              <p:cNvSpPr>
                <a:spLocks noChangeArrowheads="1"/>
              </p:cNvSpPr>
              <p:nvPr/>
            </p:nvSpPr>
            <p:spPr bwMode="auto">
              <a:xfrm flipV="1">
                <a:off x="2157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0" name="Oval 108"/>
              <p:cNvSpPr>
                <a:spLocks noChangeArrowheads="1"/>
              </p:cNvSpPr>
              <p:nvPr/>
            </p:nvSpPr>
            <p:spPr bwMode="auto">
              <a:xfrm flipV="1">
                <a:off x="2269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1" name="Rectangle 109"/>
              <p:cNvSpPr>
                <a:spLocks noChangeArrowheads="1"/>
              </p:cNvSpPr>
              <p:nvPr/>
            </p:nvSpPr>
            <p:spPr bwMode="auto">
              <a:xfrm flipV="1">
                <a:off x="1463" y="3459"/>
                <a:ext cx="183" cy="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2" name="Oval 110"/>
              <p:cNvSpPr>
                <a:spLocks noChangeArrowheads="1"/>
              </p:cNvSpPr>
              <p:nvPr/>
            </p:nvSpPr>
            <p:spPr bwMode="auto">
              <a:xfrm flipV="1">
                <a:off x="3485" y="3456"/>
                <a:ext cx="96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3" name="Oval 111"/>
              <p:cNvSpPr>
                <a:spLocks noChangeArrowheads="1"/>
              </p:cNvSpPr>
              <p:nvPr/>
            </p:nvSpPr>
            <p:spPr bwMode="auto">
              <a:xfrm flipV="1">
                <a:off x="4322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4" name="Oval 112"/>
              <p:cNvSpPr>
                <a:spLocks noChangeArrowheads="1"/>
              </p:cNvSpPr>
              <p:nvPr/>
            </p:nvSpPr>
            <p:spPr bwMode="auto">
              <a:xfrm flipV="1">
                <a:off x="254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5" name="Oval 113"/>
              <p:cNvSpPr>
                <a:spLocks noChangeArrowheads="1"/>
              </p:cNvSpPr>
              <p:nvPr/>
            </p:nvSpPr>
            <p:spPr bwMode="auto">
              <a:xfrm flipV="1">
                <a:off x="2659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6" name="Oval 114"/>
              <p:cNvSpPr>
                <a:spLocks noChangeArrowheads="1"/>
              </p:cNvSpPr>
              <p:nvPr/>
            </p:nvSpPr>
            <p:spPr bwMode="auto">
              <a:xfrm flipV="1">
                <a:off x="2777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7" name="Oval 115"/>
              <p:cNvSpPr>
                <a:spLocks noChangeArrowheads="1"/>
              </p:cNvSpPr>
              <p:nvPr/>
            </p:nvSpPr>
            <p:spPr bwMode="auto">
              <a:xfrm flipV="1">
                <a:off x="289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8" name="Oval 116"/>
              <p:cNvSpPr>
                <a:spLocks noChangeArrowheads="1"/>
              </p:cNvSpPr>
              <p:nvPr/>
            </p:nvSpPr>
            <p:spPr bwMode="auto">
              <a:xfrm flipV="1">
                <a:off x="3016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59" name="Oval 117"/>
              <p:cNvSpPr>
                <a:spLocks noChangeArrowheads="1"/>
              </p:cNvSpPr>
              <p:nvPr/>
            </p:nvSpPr>
            <p:spPr bwMode="auto">
              <a:xfrm flipV="1">
                <a:off x="3138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0" name="Oval 118"/>
              <p:cNvSpPr>
                <a:spLocks noChangeArrowheads="1"/>
              </p:cNvSpPr>
              <p:nvPr/>
            </p:nvSpPr>
            <p:spPr bwMode="auto">
              <a:xfrm flipV="1">
                <a:off x="3251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1" name="Oval 119"/>
              <p:cNvSpPr>
                <a:spLocks noChangeArrowheads="1"/>
              </p:cNvSpPr>
              <p:nvPr/>
            </p:nvSpPr>
            <p:spPr bwMode="auto">
              <a:xfrm flipV="1">
                <a:off x="3364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2" name="Oval 120"/>
              <p:cNvSpPr>
                <a:spLocks noChangeArrowheads="1"/>
              </p:cNvSpPr>
              <p:nvPr/>
            </p:nvSpPr>
            <p:spPr bwMode="auto">
              <a:xfrm flipV="1">
                <a:off x="3603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3" name="Oval 121"/>
              <p:cNvSpPr>
                <a:spLocks noChangeArrowheads="1"/>
              </p:cNvSpPr>
              <p:nvPr/>
            </p:nvSpPr>
            <p:spPr bwMode="auto">
              <a:xfrm flipV="1">
                <a:off x="3718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4" name="Oval 122"/>
              <p:cNvSpPr>
                <a:spLocks noChangeArrowheads="1"/>
              </p:cNvSpPr>
              <p:nvPr/>
            </p:nvSpPr>
            <p:spPr bwMode="auto">
              <a:xfrm flipV="1">
                <a:off x="3842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5" name="Oval 123"/>
              <p:cNvSpPr>
                <a:spLocks noChangeArrowheads="1"/>
              </p:cNvSpPr>
              <p:nvPr/>
            </p:nvSpPr>
            <p:spPr bwMode="auto">
              <a:xfrm flipV="1">
                <a:off x="3964" y="3456"/>
                <a:ext cx="94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6" name="Oval 124"/>
              <p:cNvSpPr>
                <a:spLocks noChangeArrowheads="1"/>
              </p:cNvSpPr>
              <p:nvPr/>
            </p:nvSpPr>
            <p:spPr bwMode="auto">
              <a:xfrm flipV="1">
                <a:off x="4077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7" name="Oval 125"/>
              <p:cNvSpPr>
                <a:spLocks noChangeArrowheads="1"/>
              </p:cNvSpPr>
              <p:nvPr/>
            </p:nvSpPr>
            <p:spPr bwMode="auto">
              <a:xfrm flipV="1">
                <a:off x="4189" y="3456"/>
                <a:ext cx="95" cy="58"/>
              </a:xfrm>
              <a:prstGeom prst="ellipse">
                <a:avLst/>
              </a:prstGeom>
              <a:solidFill>
                <a:srgbClr val="CC99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  <p:sp>
            <p:nvSpPr>
              <p:cNvPr id="202868" name="Rectangle 126"/>
              <p:cNvSpPr>
                <a:spLocks noChangeArrowheads="1"/>
              </p:cNvSpPr>
              <p:nvPr/>
            </p:nvSpPr>
            <p:spPr bwMode="auto">
              <a:xfrm flipV="1">
                <a:off x="3383" y="3459"/>
                <a:ext cx="183" cy="4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algn="ctr" eaLnBrk="1" hangingPunct="1">
                  <a:spcBef>
                    <a:spcPct val="0"/>
                  </a:spcBef>
                  <a:buFontTx/>
                  <a:buNone/>
                </a:pPr>
                <a:endParaRPr lang="en-CA" altLang="en-US" sz="2800"/>
              </a:p>
            </p:txBody>
          </p:sp>
        </p:grpSp>
      </p:grpSp>
      <p:sp>
        <p:nvSpPr>
          <p:cNvPr id="202833" name="Text Box 128"/>
          <p:cNvSpPr txBox="1">
            <a:spLocks noChangeArrowheads="1"/>
          </p:cNvSpPr>
          <p:nvPr/>
        </p:nvSpPr>
        <p:spPr bwMode="auto">
          <a:xfrm>
            <a:off x="6369050" y="525780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endParaRPr lang="en-CA" altLang="en-US" sz="2800" baseline="-25000"/>
          </a:p>
        </p:txBody>
      </p:sp>
      <p:sp>
        <p:nvSpPr>
          <p:cNvPr id="202826" name="Text Box 133"/>
          <p:cNvSpPr txBox="1">
            <a:spLocks noChangeArrowheads="1"/>
          </p:cNvSpPr>
          <p:nvPr/>
        </p:nvSpPr>
        <p:spPr bwMode="auto">
          <a:xfrm>
            <a:off x="2193925" y="6038850"/>
            <a:ext cx="2492605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Total Work  </a:t>
            </a:r>
            <a:r>
              <a:rPr lang="en-US" altLang="en-US" sz="2400" dirty="0"/>
              <a:t>T</a:t>
            </a:r>
            <a:r>
              <a:rPr lang="en-US" altLang="en-US" sz="2400" i="0" dirty="0"/>
              <a:t>(</a:t>
            </a:r>
            <a:r>
              <a:rPr lang="en-US" altLang="en-US" sz="2400" dirty="0"/>
              <a:t>n</a:t>
            </a:r>
            <a:r>
              <a:rPr lang="en-US" altLang="en-US" sz="2400" i="0" dirty="0"/>
              <a:t>) =</a:t>
            </a:r>
            <a:endParaRPr lang="en-CA" altLang="en-US" sz="2000" i="0" dirty="0">
              <a:latin typeface="Arial Rounded MT Bold" pitchFamily="34" charset="0"/>
            </a:endParaRPr>
          </a:p>
        </p:txBody>
      </p:sp>
      <p:sp>
        <p:nvSpPr>
          <p:cNvPr id="566408" name="Rectangle 136"/>
          <p:cNvSpPr>
            <a:spLocks noChangeArrowheads="1"/>
          </p:cNvSpPr>
          <p:nvPr/>
        </p:nvSpPr>
        <p:spPr bwMode="auto">
          <a:xfrm>
            <a:off x="4572789" y="6032500"/>
            <a:ext cx="1933543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sz="2400" i="0" dirty="0"/>
              <a:t>log(</a:t>
            </a:r>
            <a:r>
              <a:rPr lang="en-CA" altLang="en-US" sz="2400" dirty="0"/>
              <a:t>n</a:t>
            </a:r>
            <a:r>
              <a:rPr lang="en-CA" altLang="en-US" sz="2400" i="0" dirty="0"/>
              <a:t>) </a:t>
            </a:r>
            <a:r>
              <a:rPr lang="en-US" sz="2400" dirty="0"/>
              <a:t>× </a:t>
            </a:r>
            <a:r>
              <a:rPr lang="en-US" altLang="en-US" sz="2400" i="0" dirty="0">
                <a:latin typeface="Symbol" pitchFamily="18" charset="2"/>
              </a:rPr>
              <a:t>Q</a:t>
            </a:r>
            <a:r>
              <a:rPr lang="en-US" altLang="en-US" sz="2400" i="0" dirty="0"/>
              <a:t>(</a:t>
            </a:r>
            <a:r>
              <a:rPr lang="en-US" altLang="en-US" sz="2400" dirty="0"/>
              <a:t>n</a:t>
            </a:r>
            <a:r>
              <a:rPr lang="en-US" altLang="en-US" sz="2400" i="0" dirty="0"/>
              <a:t>).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28C9D332-813F-45B7-BB29-808DC68F3AB8}"/>
              </a:ext>
            </a:extLst>
          </p:cNvPr>
          <p:cNvSpPr/>
          <p:nvPr/>
        </p:nvSpPr>
        <p:spPr>
          <a:xfrm>
            <a:off x="3073400" y="3403600"/>
            <a:ext cx="52450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baseline="30000" dirty="0"/>
              <a:t>n</a:t>
            </a:r>
            <a:r>
              <a:rPr lang="en-US" i="0" dirty="0"/>
              <a:t>/</a:t>
            </a:r>
            <a:r>
              <a:rPr lang="en-US" baseline="-25000" dirty="0"/>
              <a:t>4</a:t>
            </a:r>
            <a:endParaRPr lang="en-CA" i="0" baseline="-25000" dirty="0"/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F13A951A-B36C-4BEE-8ED6-59D7DB5CD112}"/>
              </a:ext>
            </a:extLst>
          </p:cNvPr>
          <p:cNvSpPr/>
          <p:nvPr/>
        </p:nvSpPr>
        <p:spPr>
          <a:xfrm>
            <a:off x="4506149" y="3388380"/>
            <a:ext cx="103105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i="0" dirty="0"/>
              <a:t>(</a:t>
            </a:r>
            <a:r>
              <a:rPr lang="en-US" baseline="30000" dirty="0"/>
              <a:t>n</a:t>
            </a:r>
            <a:r>
              <a:rPr lang="en-US" i="0" dirty="0"/>
              <a:t>/</a:t>
            </a:r>
            <a:r>
              <a:rPr lang="en-US" baseline="-25000" dirty="0"/>
              <a:t>4</a:t>
            </a:r>
            <a:r>
              <a:rPr lang="en-US" i="0" dirty="0"/>
              <a:t>)</a:t>
            </a:r>
            <a:endParaRPr lang="en-CA" i="0" dirty="0"/>
          </a:p>
        </p:txBody>
      </p:sp>
      <p:sp>
        <p:nvSpPr>
          <p:cNvPr id="79" name="Rectangle 78">
            <a:extLst>
              <a:ext uri="{FF2B5EF4-FFF2-40B4-BE49-F238E27FC236}">
                <a16:creationId xmlns:a16="http://schemas.microsoft.com/office/drawing/2014/main" id="{13E42E23-FD29-4B19-8958-343568FD32FB}"/>
              </a:ext>
            </a:extLst>
          </p:cNvPr>
          <p:cNvSpPr/>
          <p:nvPr/>
        </p:nvSpPr>
        <p:spPr>
          <a:xfrm>
            <a:off x="4445000" y="4328180"/>
            <a:ext cx="118654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altLang="en-US" i="0" dirty="0"/>
              <a:t>(</a:t>
            </a:r>
            <a:r>
              <a:rPr lang="en-US" altLang="en-US" baseline="30000" dirty="0"/>
              <a:t>n</a:t>
            </a:r>
            <a:r>
              <a:rPr lang="en-US" altLang="en-US" i="0" dirty="0"/>
              <a:t>/</a:t>
            </a:r>
            <a:r>
              <a:rPr lang="en-US" altLang="en-US" i="0" baseline="-25000" dirty="0"/>
              <a:t>2</a:t>
            </a:r>
            <a:r>
              <a:rPr lang="en-US" altLang="en-US" baseline="30000" dirty="0"/>
              <a:t>i</a:t>
            </a:r>
            <a:r>
              <a:rPr lang="en-US" altLang="en-US" i="0" dirty="0"/>
              <a:t>) </a:t>
            </a:r>
            <a:endParaRPr lang="en-CA" i="0" dirty="0"/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A10A401D-D8FE-456E-82DD-798554E8A9E2}"/>
              </a:ext>
            </a:extLst>
          </p:cNvPr>
          <p:cNvGrpSpPr/>
          <p:nvPr/>
        </p:nvGrpSpPr>
        <p:grpSpPr>
          <a:xfrm>
            <a:off x="7216775" y="2609790"/>
            <a:ext cx="1920719" cy="3108445"/>
            <a:chOff x="7216775" y="2609790"/>
            <a:chExt cx="1920719" cy="3108445"/>
          </a:xfrm>
        </p:grpSpPr>
        <p:sp>
          <p:nvSpPr>
            <p:cNvPr id="566407" name="Rectangle 135"/>
            <p:cNvSpPr>
              <a:spLocks noChangeArrowheads="1"/>
            </p:cNvSpPr>
            <p:nvPr/>
          </p:nvSpPr>
          <p:spPr bwMode="auto">
            <a:xfrm>
              <a:off x="7216775" y="4406900"/>
              <a:ext cx="1920719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/>
                <a:t>2</a:t>
              </a:r>
              <a:r>
                <a:rPr lang="en-US" altLang="en-US" sz="2000" baseline="30000" dirty="0"/>
                <a:t>i</a:t>
              </a:r>
              <a:r>
                <a:rPr lang="en-US" sz="2000" dirty="0"/>
                <a:t>×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altLang="en-US" sz="2000" baseline="30000" dirty="0"/>
                <a:t>n</a:t>
              </a:r>
              <a:r>
                <a:rPr lang="en-US" altLang="en-US" sz="2000" i="0" dirty="0"/>
                <a:t>/</a:t>
              </a:r>
              <a:r>
                <a:rPr lang="en-US" altLang="en-US" sz="2000" i="0" baseline="-25000" dirty="0"/>
                <a:t>2</a:t>
              </a:r>
              <a:r>
                <a:rPr lang="en-US" altLang="en-US" sz="2000" baseline="30000" dirty="0"/>
                <a:t>i</a:t>
              </a:r>
              <a:r>
                <a:rPr lang="en-US" altLang="en-US" sz="2000" i="0" dirty="0"/>
                <a:t>) = 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altLang="en-US" sz="2000" dirty="0"/>
                <a:t>n</a:t>
              </a:r>
              <a:r>
                <a:rPr lang="en-US" altLang="en-US" sz="2000" i="0" dirty="0"/>
                <a:t>)</a:t>
              </a:r>
            </a:p>
          </p:txBody>
        </p:sp>
        <p:sp>
          <p:nvSpPr>
            <p:cNvPr id="75" name="Rectangle 135">
              <a:extLst>
                <a:ext uri="{FF2B5EF4-FFF2-40B4-BE49-F238E27FC236}">
                  <a16:creationId xmlns:a16="http://schemas.microsoft.com/office/drawing/2014/main" id="{9ECFC8CD-D4B4-4478-9B71-4A13D22E7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7192" y="5318125"/>
              <a:ext cx="164820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dirty="0"/>
                <a:t>n</a:t>
              </a:r>
              <a:r>
                <a:rPr lang="en-CA" altLang="en-US" sz="2000" i="0" dirty="0"/>
                <a:t>·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(1) = 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altLang="en-US" sz="2000" dirty="0"/>
                <a:t>n</a:t>
              </a:r>
              <a:r>
                <a:rPr lang="en-US" altLang="en-US" sz="2000" i="0" dirty="0"/>
                <a:t>)</a:t>
              </a:r>
            </a:p>
          </p:txBody>
        </p:sp>
        <p:sp>
          <p:nvSpPr>
            <p:cNvPr id="80" name="Rectangle 135">
              <a:extLst>
                <a:ext uri="{FF2B5EF4-FFF2-40B4-BE49-F238E27FC236}">
                  <a16:creationId xmlns:a16="http://schemas.microsoft.com/office/drawing/2014/main" id="{5CBC4137-A032-4668-9361-9632A3464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6300" y="3492500"/>
              <a:ext cx="182453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sz="2000" i="0" dirty="0"/>
                <a:t>4</a:t>
              </a:r>
              <a:r>
                <a:rPr lang="en-US" sz="2000" dirty="0"/>
                <a:t>×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sz="2000" baseline="30000" dirty="0"/>
                <a:t>n</a:t>
              </a:r>
              <a:r>
                <a:rPr lang="en-US" sz="2000" i="0" dirty="0"/>
                <a:t>/</a:t>
              </a:r>
              <a:r>
                <a:rPr lang="en-US" sz="2000" baseline="-25000" dirty="0"/>
                <a:t>4</a:t>
              </a:r>
              <a:r>
                <a:rPr lang="en-US" altLang="en-US" sz="2000" i="0" dirty="0"/>
                <a:t>) = 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altLang="en-US" sz="2000" dirty="0"/>
                <a:t>n</a:t>
              </a:r>
              <a:r>
                <a:rPr lang="en-US" altLang="en-US" sz="2000" i="0" dirty="0"/>
                <a:t>)</a:t>
              </a:r>
            </a:p>
          </p:txBody>
        </p:sp>
        <p:sp>
          <p:nvSpPr>
            <p:cNvPr id="83" name="Rectangle 135">
              <a:extLst>
                <a:ext uri="{FF2B5EF4-FFF2-40B4-BE49-F238E27FC236}">
                  <a16:creationId xmlns:a16="http://schemas.microsoft.com/office/drawing/2014/main" id="{8FFBBC41-E833-4796-B890-BF9259750B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6300" y="3048000"/>
              <a:ext cx="182453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sz="2000" i="0" dirty="0"/>
                <a:t>2</a:t>
              </a:r>
              <a:r>
                <a:rPr lang="en-US" sz="2000" dirty="0"/>
                <a:t>×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sz="2000" baseline="30000" dirty="0"/>
                <a:t>n</a:t>
              </a:r>
              <a:r>
                <a:rPr lang="en-US" sz="2000" i="0" dirty="0"/>
                <a:t>/</a:t>
              </a:r>
              <a:r>
                <a:rPr lang="en-US" sz="2000" i="0" baseline="-25000" dirty="0"/>
                <a:t>2</a:t>
              </a:r>
              <a:r>
                <a:rPr lang="en-US" altLang="en-US" sz="2000" i="0" dirty="0"/>
                <a:t>) = 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altLang="en-US" sz="2000" dirty="0"/>
                <a:t>n</a:t>
              </a:r>
              <a:r>
                <a:rPr lang="en-US" altLang="en-US" sz="2000" i="0" dirty="0"/>
                <a:t>)</a:t>
              </a:r>
            </a:p>
          </p:txBody>
        </p:sp>
        <p:sp>
          <p:nvSpPr>
            <p:cNvPr id="84" name="Rectangle 135">
              <a:extLst>
                <a:ext uri="{FF2B5EF4-FFF2-40B4-BE49-F238E27FC236}">
                  <a16:creationId xmlns:a16="http://schemas.microsoft.com/office/drawing/2014/main" id="{42B2A5D2-8BF6-42B0-AB75-38D8E44433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0072" y="2609790"/>
              <a:ext cx="1712328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sz="2000" i="0" dirty="0"/>
                <a:t>1</a:t>
              </a:r>
              <a:r>
                <a:rPr lang="en-US" sz="2000" dirty="0"/>
                <a:t>×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(n) = </a:t>
              </a: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altLang="en-US" sz="2000" dirty="0"/>
                <a:t>n</a:t>
              </a:r>
              <a:r>
                <a:rPr lang="en-US" altLang="en-US" sz="2000" i="0" dirty="0"/>
                <a:t>)</a:t>
              </a:r>
            </a:p>
          </p:txBody>
        </p:sp>
      </p:grpSp>
      <p:sp>
        <p:nvSpPr>
          <p:cNvPr id="85" name="Rectangle 84">
            <a:extLst>
              <a:ext uri="{FF2B5EF4-FFF2-40B4-BE49-F238E27FC236}">
                <a16:creationId xmlns:a16="http://schemas.microsoft.com/office/drawing/2014/main" id="{55516C6F-7894-45BD-A8B1-2B5C7EE16E1B}"/>
              </a:ext>
            </a:extLst>
          </p:cNvPr>
          <p:cNvSpPr/>
          <p:nvPr/>
        </p:nvSpPr>
        <p:spPr>
          <a:xfrm>
            <a:off x="4495800" y="2946400"/>
            <a:ext cx="103105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i="0" dirty="0"/>
              <a:t>(</a:t>
            </a:r>
            <a:r>
              <a:rPr lang="en-US" baseline="30000" dirty="0"/>
              <a:t>n</a:t>
            </a:r>
            <a:r>
              <a:rPr lang="en-US" i="0" dirty="0"/>
              <a:t>/</a:t>
            </a:r>
            <a:r>
              <a:rPr lang="en-US" i="0" baseline="-25000" dirty="0"/>
              <a:t>2</a:t>
            </a:r>
            <a:r>
              <a:rPr lang="en-US" i="0" dirty="0"/>
              <a:t>)</a:t>
            </a:r>
            <a:endParaRPr lang="en-CA" i="0" dirty="0"/>
          </a:p>
        </p:txBody>
      </p:sp>
      <p:sp>
        <p:nvSpPr>
          <p:cNvPr id="87" name="Rectangle 86">
            <a:extLst>
              <a:ext uri="{FF2B5EF4-FFF2-40B4-BE49-F238E27FC236}">
                <a16:creationId xmlns:a16="http://schemas.microsoft.com/office/drawing/2014/main" id="{82C317F1-A3D2-4B82-B4B2-B310F9E6B235}"/>
              </a:ext>
            </a:extLst>
          </p:cNvPr>
          <p:cNvSpPr/>
          <p:nvPr/>
        </p:nvSpPr>
        <p:spPr>
          <a:xfrm>
            <a:off x="4531549" y="2514600"/>
            <a:ext cx="870751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</a:t>
            </a:r>
            <a:r>
              <a:rPr lang="en-US" i="0" dirty="0"/>
              <a:t>(n)</a:t>
            </a:r>
            <a:endParaRPr lang="en-CA" i="0" dirty="0"/>
          </a:p>
        </p:txBody>
      </p:sp>
      <p:sp>
        <p:nvSpPr>
          <p:cNvPr id="89" name="Rectangle 88">
            <a:extLst>
              <a:ext uri="{FF2B5EF4-FFF2-40B4-BE49-F238E27FC236}">
                <a16:creationId xmlns:a16="http://schemas.microsoft.com/office/drawing/2014/main" id="{3C518B89-B099-4D3B-AA35-C4A3C34D35C0}"/>
              </a:ext>
            </a:extLst>
          </p:cNvPr>
          <p:cNvSpPr/>
          <p:nvPr/>
        </p:nvSpPr>
        <p:spPr>
          <a:xfrm>
            <a:off x="3028406" y="4315480"/>
            <a:ext cx="67999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baseline="30000" dirty="0"/>
              <a:t>n</a:t>
            </a:r>
            <a:r>
              <a:rPr lang="en-US" altLang="en-US" i="0" dirty="0"/>
              <a:t>/</a:t>
            </a:r>
            <a:r>
              <a:rPr lang="en-US" altLang="en-US" i="0" baseline="-25000" dirty="0"/>
              <a:t>2</a:t>
            </a:r>
            <a:r>
              <a:rPr lang="en-US" altLang="en-US" baseline="30000" dirty="0"/>
              <a:t>i</a:t>
            </a:r>
            <a:r>
              <a:rPr lang="en-US" altLang="en-US" i="0" dirty="0"/>
              <a:t> </a:t>
            </a:r>
            <a:endParaRPr lang="en-CA" i="0" dirty="0"/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C3950411-9DA3-4BEC-9A0E-54DF0FBF2E97}"/>
              </a:ext>
            </a:extLst>
          </p:cNvPr>
          <p:cNvSpPr/>
          <p:nvPr/>
        </p:nvSpPr>
        <p:spPr>
          <a:xfrm>
            <a:off x="3079206" y="2933700"/>
            <a:ext cx="524503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baseline="30000" dirty="0"/>
              <a:t>n</a:t>
            </a:r>
            <a:r>
              <a:rPr lang="en-US" i="0" dirty="0"/>
              <a:t>/</a:t>
            </a:r>
            <a:r>
              <a:rPr lang="en-US" i="0" baseline="-25000" dirty="0"/>
              <a:t>2</a:t>
            </a:r>
            <a:endParaRPr lang="en-CA" i="0" dirty="0"/>
          </a:p>
        </p:txBody>
      </p:sp>
      <p:sp>
        <p:nvSpPr>
          <p:cNvPr id="91" name="Rectangle 90">
            <a:extLst>
              <a:ext uri="{FF2B5EF4-FFF2-40B4-BE49-F238E27FC236}">
                <a16:creationId xmlns:a16="http://schemas.microsoft.com/office/drawing/2014/main" id="{E058EBDB-1746-42CD-81AE-EEA0C55A3815}"/>
              </a:ext>
            </a:extLst>
          </p:cNvPr>
          <p:cNvSpPr/>
          <p:nvPr/>
        </p:nvSpPr>
        <p:spPr>
          <a:xfrm>
            <a:off x="3114955" y="2501900"/>
            <a:ext cx="364202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i="0" dirty="0"/>
              <a:t>n</a:t>
            </a:r>
            <a:endParaRPr lang="en-CA" i="0" dirty="0"/>
          </a:p>
        </p:txBody>
      </p:sp>
      <p:sp>
        <p:nvSpPr>
          <p:cNvPr id="7" name="Rectangle 6">
            <a:extLst>
              <a:ext uri="{FF2B5EF4-FFF2-40B4-BE49-F238E27FC236}">
                <a16:creationId xmlns:a16="http://schemas.microsoft.com/office/drawing/2014/main" id="{4210AD51-CC58-4DA4-A605-72747BCC7E2B}"/>
              </a:ext>
            </a:extLst>
          </p:cNvPr>
          <p:cNvSpPr/>
          <p:nvPr/>
        </p:nvSpPr>
        <p:spPr>
          <a:xfrm>
            <a:off x="2567572" y="1433145"/>
            <a:ext cx="168692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ts val="0"/>
              </a:spcBef>
            </a:pPr>
            <a:r>
              <a:rPr lang="en-US" sz="2400" i="0" dirty="0"/>
              <a:t>Instance</a:t>
            </a:r>
          </a:p>
          <a:p>
            <a:pPr lvl="0" algn="ctr">
              <a:spcBef>
                <a:spcPts val="0"/>
              </a:spcBef>
            </a:pPr>
            <a:r>
              <a:rPr lang="en-US" sz="2400" i="0" dirty="0"/>
              <a:t>size</a:t>
            </a:r>
            <a:endParaRPr lang="en-CA" sz="2400" i="0" dirty="0"/>
          </a:p>
        </p:txBody>
      </p:sp>
      <p:sp>
        <p:nvSpPr>
          <p:cNvPr id="93" name="Rectangle 92">
            <a:extLst>
              <a:ext uri="{FF2B5EF4-FFF2-40B4-BE49-F238E27FC236}">
                <a16:creationId xmlns:a16="http://schemas.microsoft.com/office/drawing/2014/main" id="{49C7980C-2422-4FBE-B350-4091E9EC0A6C}"/>
              </a:ext>
            </a:extLst>
          </p:cNvPr>
          <p:cNvSpPr/>
          <p:nvPr/>
        </p:nvSpPr>
        <p:spPr>
          <a:xfrm>
            <a:off x="4130758" y="1176490"/>
            <a:ext cx="1686928" cy="134806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20000"/>
              </a:spcBef>
            </a:pPr>
            <a:r>
              <a:rPr lang="en-US" sz="2400" i="0" dirty="0"/>
              <a:t>Work</a:t>
            </a:r>
          </a:p>
          <a:p>
            <a:pPr lvl="0" algn="ctr">
              <a:spcBef>
                <a:spcPct val="20000"/>
              </a:spcBef>
            </a:pPr>
            <a:r>
              <a:rPr lang="en-US" sz="2400" i="0" dirty="0"/>
              <a:t>in stack</a:t>
            </a:r>
          </a:p>
          <a:p>
            <a:pPr lvl="0" algn="ctr">
              <a:spcBef>
                <a:spcPct val="20000"/>
              </a:spcBef>
            </a:pPr>
            <a:r>
              <a:rPr lang="en-US" sz="2400" i="0" dirty="0"/>
              <a:t>frame </a:t>
            </a:r>
            <a:endParaRPr lang="en-CA" sz="2400" i="0" dirty="0"/>
          </a:p>
        </p:txBody>
      </p:sp>
      <p:sp>
        <p:nvSpPr>
          <p:cNvPr id="94" name="Rectangle 93">
            <a:extLst>
              <a:ext uri="{FF2B5EF4-FFF2-40B4-BE49-F238E27FC236}">
                <a16:creationId xmlns:a16="http://schemas.microsoft.com/office/drawing/2014/main" id="{EB214927-E00C-4AC1-A3D2-A53276A94A9E}"/>
              </a:ext>
            </a:extLst>
          </p:cNvPr>
          <p:cNvSpPr/>
          <p:nvPr/>
        </p:nvSpPr>
        <p:spPr>
          <a:xfrm>
            <a:off x="5884361" y="1428809"/>
            <a:ext cx="130592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20000"/>
              </a:spcBef>
            </a:pPr>
            <a:r>
              <a:rPr lang="en-US" sz="2400" i="0" dirty="0"/>
              <a:t># stack frames</a:t>
            </a:r>
            <a:endParaRPr lang="en-CA" sz="2400" i="0" dirty="0"/>
          </a:p>
        </p:txBody>
      </p:sp>
      <p:sp>
        <p:nvSpPr>
          <p:cNvPr id="95" name="Rectangle 94">
            <a:extLst>
              <a:ext uri="{FF2B5EF4-FFF2-40B4-BE49-F238E27FC236}">
                <a16:creationId xmlns:a16="http://schemas.microsoft.com/office/drawing/2014/main" id="{68F05E1F-1356-42C5-8920-CFE82AED8F5B}"/>
              </a:ext>
            </a:extLst>
          </p:cNvPr>
          <p:cNvSpPr/>
          <p:nvPr/>
        </p:nvSpPr>
        <p:spPr>
          <a:xfrm>
            <a:off x="7280901" y="1453781"/>
            <a:ext cx="1686928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 algn="ctr">
              <a:spcBef>
                <a:spcPct val="20000"/>
              </a:spcBef>
            </a:pPr>
            <a:r>
              <a:rPr lang="en-US" sz="2400" i="0" dirty="0"/>
              <a:t>Total Work in Level</a:t>
            </a:r>
            <a:endParaRPr lang="en-CA" sz="2400" i="0" dirty="0"/>
          </a:p>
        </p:txBody>
      </p:sp>
      <p:sp>
        <p:nvSpPr>
          <p:cNvPr id="96" name="Text Box 128">
            <a:extLst>
              <a:ext uri="{FF2B5EF4-FFF2-40B4-BE49-F238E27FC236}">
                <a16:creationId xmlns:a16="http://schemas.microsoft.com/office/drawing/2014/main" id="{45DA6335-F7B5-4DB6-A890-6997DCF9FE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168650" y="5245100"/>
            <a:ext cx="336550" cy="457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1</a:t>
            </a:r>
            <a:endParaRPr lang="en-CA" altLang="en-US" sz="2400" i="0" baseline="-25000" dirty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6F992253-3FD1-47CC-AEAF-789427EA102F}"/>
              </a:ext>
            </a:extLst>
          </p:cNvPr>
          <p:cNvSpPr/>
          <p:nvPr/>
        </p:nvSpPr>
        <p:spPr>
          <a:xfrm>
            <a:off x="306388" y="5257800"/>
            <a:ext cx="808235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sz="2400" i="0" dirty="0"/>
              <a:t>log </a:t>
            </a:r>
            <a:r>
              <a:rPr lang="en-US" sz="2400" dirty="0"/>
              <a:t>n</a:t>
            </a:r>
            <a:endParaRPr lang="en-CA" sz="3600" dirty="0"/>
          </a:p>
        </p:txBody>
      </p:sp>
      <p:sp>
        <p:nvSpPr>
          <p:cNvPr id="98" name="Rectangle 97">
            <a:extLst>
              <a:ext uri="{FF2B5EF4-FFF2-40B4-BE49-F238E27FC236}">
                <a16:creationId xmlns:a16="http://schemas.microsoft.com/office/drawing/2014/main" id="{3F894BC3-BE0C-4E6A-A22E-092EEB725A54}"/>
              </a:ext>
            </a:extLst>
          </p:cNvPr>
          <p:cNvSpPr/>
          <p:nvPr/>
        </p:nvSpPr>
        <p:spPr>
          <a:xfrm>
            <a:off x="535281" y="5318125"/>
            <a:ext cx="32092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lvl="0">
              <a:spcBef>
                <a:spcPct val="20000"/>
              </a:spcBef>
            </a:pPr>
            <a:r>
              <a:rPr lang="en-US" sz="2400" i="0" dirty="0"/>
              <a:t>?</a:t>
            </a:r>
            <a:endParaRPr lang="en-CA" sz="3600" dirty="0"/>
          </a:p>
        </p:txBody>
      </p:sp>
      <p:sp>
        <p:nvSpPr>
          <p:cNvPr id="99" name="Text Box 128">
            <a:extLst>
              <a:ext uri="{FF2B5EF4-FFF2-40B4-BE49-F238E27FC236}">
                <a16:creationId xmlns:a16="http://schemas.microsoft.com/office/drawing/2014/main" id="{9E1F55A2-E664-4971-8E24-D51B1A8862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0000" y="4381500"/>
            <a:ext cx="429926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dirty="0"/>
              <a:t>2</a:t>
            </a:r>
            <a:r>
              <a:rPr lang="en-US" altLang="en-US" sz="2800" baseline="30000" dirty="0"/>
              <a:t>i</a:t>
            </a:r>
            <a:endParaRPr lang="en-CA" altLang="en-US" sz="2800" baseline="30000" dirty="0"/>
          </a:p>
        </p:txBody>
      </p:sp>
      <p:sp>
        <p:nvSpPr>
          <p:cNvPr id="100" name="Text Box 128">
            <a:extLst>
              <a:ext uri="{FF2B5EF4-FFF2-40B4-BE49-F238E27FC236}">
                <a16:creationId xmlns:a16="http://schemas.microsoft.com/office/drawing/2014/main" id="{7DA5A67C-6999-4064-87A7-37563C7AFC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346710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4</a:t>
            </a:r>
            <a:endParaRPr lang="en-CA" altLang="en-US" sz="2800" i="0" baseline="-25000" dirty="0"/>
          </a:p>
        </p:txBody>
      </p:sp>
      <p:sp>
        <p:nvSpPr>
          <p:cNvPr id="101" name="Text Box 128">
            <a:extLst>
              <a:ext uri="{FF2B5EF4-FFF2-40B4-BE49-F238E27FC236}">
                <a16:creationId xmlns:a16="http://schemas.microsoft.com/office/drawing/2014/main" id="{09BFE511-E871-49ED-B6E4-6C010FEEBB4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3500" y="297180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2</a:t>
            </a:r>
            <a:endParaRPr lang="en-CA" altLang="en-US" sz="2800" i="0" baseline="-25000" dirty="0"/>
          </a:p>
        </p:txBody>
      </p:sp>
      <p:sp>
        <p:nvSpPr>
          <p:cNvPr id="103" name="Text Box 128">
            <a:extLst>
              <a:ext uri="{FF2B5EF4-FFF2-40B4-BE49-F238E27FC236}">
                <a16:creationId xmlns:a16="http://schemas.microsoft.com/office/drawing/2014/main" id="{4E223064-96BE-48FB-A569-CCFBB6CFFB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00800" y="2537480"/>
            <a:ext cx="364202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/>
              <a:t>1</a:t>
            </a:r>
            <a:endParaRPr lang="en-CA" altLang="en-US" sz="2800" i="0" baseline="-25000" dirty="0"/>
          </a:p>
        </p:txBody>
      </p:sp>
      <p:sp>
        <p:nvSpPr>
          <p:cNvPr id="104" name="Rectangle 103">
            <a:extLst>
              <a:ext uri="{FF2B5EF4-FFF2-40B4-BE49-F238E27FC236}">
                <a16:creationId xmlns:a16="http://schemas.microsoft.com/office/drawing/2014/main" id="{70E90A32-96FA-488A-B541-DAA05960D762}"/>
              </a:ext>
            </a:extLst>
          </p:cNvPr>
          <p:cNvSpPr/>
          <p:nvPr/>
        </p:nvSpPr>
        <p:spPr>
          <a:xfrm>
            <a:off x="4495800" y="5242580"/>
            <a:ext cx="960519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spcBef>
                <a:spcPct val="20000"/>
              </a:spcBef>
            </a:pPr>
            <a:r>
              <a:rPr lang="en-US" altLang="en-US" i="0" dirty="0">
                <a:latin typeface="Symbol" pitchFamily="18" charset="2"/>
              </a:rPr>
              <a:t>Q(</a:t>
            </a:r>
            <a:r>
              <a:rPr lang="en-US" altLang="en-US" i="0" dirty="0"/>
              <a:t>1) </a:t>
            </a:r>
            <a:endParaRPr lang="en-CA" i="0" dirty="0"/>
          </a:p>
        </p:txBody>
      </p:sp>
      <p:sp>
        <p:nvSpPr>
          <p:cNvPr id="106" name="Rectangle 2">
            <a:extLst>
              <a:ext uri="{FF2B5EF4-FFF2-40B4-BE49-F238E27FC236}">
                <a16:creationId xmlns:a16="http://schemas.microsoft.com/office/drawing/2014/main" id="{072C04F0-348C-4BEE-A43E-B06C149C21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5258" y="-228600"/>
            <a:ext cx="3401542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+mj-lt"/>
                <a:ea typeface="+mj-ea"/>
                <a:cs typeface="+mj-cs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4400">
                <a:solidFill>
                  <a:schemeClr val="tx2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sz="4000" i="0" kern="0" dirty="0"/>
              <a:t>Running Time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0DF26D7D-1335-4BC5-86D1-AC0CD303A182}"/>
              </a:ext>
            </a:extLst>
          </p:cNvPr>
          <p:cNvGrpSpPr/>
          <p:nvPr/>
        </p:nvGrpSpPr>
        <p:grpSpPr>
          <a:xfrm>
            <a:off x="5359400" y="211435"/>
            <a:ext cx="389850" cy="770235"/>
            <a:chOff x="5359400" y="211435"/>
            <a:chExt cx="389850" cy="770235"/>
          </a:xfrm>
        </p:grpSpPr>
        <p:cxnSp>
          <p:nvCxnSpPr>
            <p:cNvPr id="3" name="Straight Connector 2">
              <a:extLst>
                <a:ext uri="{FF2B5EF4-FFF2-40B4-BE49-F238E27FC236}">
                  <a16:creationId xmlns:a16="http://schemas.microsoft.com/office/drawing/2014/main" id="{25E33DC0-4D91-4BE8-B366-57D17E356F13}"/>
                </a:ext>
              </a:extLst>
            </p:cNvPr>
            <p:cNvCxnSpPr/>
            <p:nvPr/>
          </p:nvCxnSpPr>
          <p:spPr bwMode="auto">
            <a:xfrm flipV="1">
              <a:off x="5402300" y="211435"/>
              <a:ext cx="198519" cy="30480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6" name="Rectangle 5">
              <a:extLst>
                <a:ext uri="{FF2B5EF4-FFF2-40B4-BE49-F238E27FC236}">
                  <a16:creationId xmlns:a16="http://schemas.microsoft.com/office/drawing/2014/main" id="{0C9E5049-2F4E-4877-BFFB-1549C695CB60}"/>
                </a:ext>
              </a:extLst>
            </p:cNvPr>
            <p:cNvSpPr/>
            <p:nvPr/>
          </p:nvSpPr>
          <p:spPr>
            <a:xfrm>
              <a:off x="5359400" y="396895"/>
              <a:ext cx="389850" cy="584775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CA" altLang="en-US" sz="3200" i="0" dirty="0"/>
                <a:t>1</a:t>
              </a:r>
              <a:endParaRPr lang="en-US" sz="3200" i="0" dirty="0"/>
            </a:p>
          </p:txBody>
        </p:sp>
      </p:grpSp>
      <p:grpSp>
        <p:nvGrpSpPr>
          <p:cNvPr id="102" name="Group 101">
            <a:extLst>
              <a:ext uri="{FF2B5EF4-FFF2-40B4-BE49-F238E27FC236}">
                <a16:creationId xmlns:a16="http://schemas.microsoft.com/office/drawing/2014/main" id="{914A4CD2-372B-4092-9785-C9B412BB5F10}"/>
              </a:ext>
            </a:extLst>
          </p:cNvPr>
          <p:cNvGrpSpPr/>
          <p:nvPr/>
        </p:nvGrpSpPr>
        <p:grpSpPr>
          <a:xfrm>
            <a:off x="6494500" y="2969280"/>
            <a:ext cx="566452" cy="523220"/>
            <a:chOff x="5402300" y="79395"/>
            <a:chExt cx="566452" cy="523220"/>
          </a:xfrm>
        </p:grpSpPr>
        <p:cxnSp>
          <p:nvCxnSpPr>
            <p:cNvPr id="105" name="Straight Connector 104">
              <a:extLst>
                <a:ext uri="{FF2B5EF4-FFF2-40B4-BE49-F238E27FC236}">
                  <a16:creationId xmlns:a16="http://schemas.microsoft.com/office/drawing/2014/main" id="{C93A707D-AA12-444F-92F5-C16603391995}"/>
                </a:ext>
              </a:extLst>
            </p:cNvPr>
            <p:cNvCxnSpPr/>
            <p:nvPr/>
          </p:nvCxnSpPr>
          <p:spPr bwMode="auto">
            <a:xfrm flipV="1">
              <a:off x="5402300" y="211435"/>
              <a:ext cx="198519" cy="30480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67273B18-CA73-4137-88A9-471DA26EA49C}"/>
                </a:ext>
              </a:extLst>
            </p:cNvPr>
            <p:cNvSpPr/>
            <p:nvPr/>
          </p:nvSpPr>
          <p:spPr>
            <a:xfrm>
              <a:off x="5604550" y="79395"/>
              <a:ext cx="36420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CA" altLang="en-US" i="0" dirty="0"/>
                <a:t>1</a:t>
              </a:r>
              <a:endParaRPr lang="en-US" i="0" dirty="0"/>
            </a:p>
          </p:txBody>
        </p:sp>
      </p:grpSp>
      <p:grpSp>
        <p:nvGrpSpPr>
          <p:cNvPr id="108" name="Group 107">
            <a:extLst>
              <a:ext uri="{FF2B5EF4-FFF2-40B4-BE49-F238E27FC236}">
                <a16:creationId xmlns:a16="http://schemas.microsoft.com/office/drawing/2014/main" id="{7088E43B-42A9-4FB1-A06F-F3FAE0F868AE}"/>
              </a:ext>
            </a:extLst>
          </p:cNvPr>
          <p:cNvGrpSpPr/>
          <p:nvPr/>
        </p:nvGrpSpPr>
        <p:grpSpPr>
          <a:xfrm>
            <a:off x="6502400" y="3451880"/>
            <a:ext cx="566452" cy="523220"/>
            <a:chOff x="5402300" y="79395"/>
            <a:chExt cx="566452" cy="523220"/>
          </a:xfrm>
        </p:grpSpPr>
        <p:cxnSp>
          <p:nvCxnSpPr>
            <p:cNvPr id="109" name="Straight Connector 108">
              <a:extLst>
                <a:ext uri="{FF2B5EF4-FFF2-40B4-BE49-F238E27FC236}">
                  <a16:creationId xmlns:a16="http://schemas.microsoft.com/office/drawing/2014/main" id="{343CF071-2E09-4E46-9696-A9C6C16486F9}"/>
                </a:ext>
              </a:extLst>
            </p:cNvPr>
            <p:cNvCxnSpPr/>
            <p:nvPr/>
          </p:nvCxnSpPr>
          <p:spPr bwMode="auto">
            <a:xfrm flipV="1">
              <a:off x="5402300" y="211435"/>
              <a:ext cx="198519" cy="30480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BCD9EE92-03CB-4E7B-8F67-3C430C5BF8A8}"/>
                </a:ext>
              </a:extLst>
            </p:cNvPr>
            <p:cNvSpPr/>
            <p:nvPr/>
          </p:nvSpPr>
          <p:spPr>
            <a:xfrm>
              <a:off x="5604550" y="79395"/>
              <a:ext cx="36420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CA" altLang="en-US" i="0" dirty="0"/>
                <a:t>1</a:t>
              </a:r>
              <a:endParaRPr lang="en-US" i="0" dirty="0"/>
            </a:p>
          </p:txBody>
        </p:sp>
      </p:grpSp>
      <p:grpSp>
        <p:nvGrpSpPr>
          <p:cNvPr id="111" name="Group 110">
            <a:extLst>
              <a:ext uri="{FF2B5EF4-FFF2-40B4-BE49-F238E27FC236}">
                <a16:creationId xmlns:a16="http://schemas.microsoft.com/office/drawing/2014/main" id="{4E8B5C4C-E6FF-445D-838D-B5066A60C004}"/>
              </a:ext>
            </a:extLst>
          </p:cNvPr>
          <p:cNvGrpSpPr/>
          <p:nvPr/>
        </p:nvGrpSpPr>
        <p:grpSpPr>
          <a:xfrm>
            <a:off x="6464300" y="4356100"/>
            <a:ext cx="566452" cy="523220"/>
            <a:chOff x="5402300" y="79395"/>
            <a:chExt cx="566452" cy="523220"/>
          </a:xfrm>
        </p:grpSpPr>
        <p:cxnSp>
          <p:nvCxnSpPr>
            <p:cNvPr id="112" name="Straight Connector 111">
              <a:extLst>
                <a:ext uri="{FF2B5EF4-FFF2-40B4-BE49-F238E27FC236}">
                  <a16:creationId xmlns:a16="http://schemas.microsoft.com/office/drawing/2014/main" id="{1AC6143D-4F6D-4917-8435-73D1161CD2EF}"/>
                </a:ext>
              </a:extLst>
            </p:cNvPr>
            <p:cNvCxnSpPr/>
            <p:nvPr/>
          </p:nvCxnSpPr>
          <p:spPr bwMode="auto">
            <a:xfrm flipV="1">
              <a:off x="5402300" y="211435"/>
              <a:ext cx="198519" cy="30480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9BC28775-235A-488F-8FB0-13FAEE0205A8}"/>
                </a:ext>
              </a:extLst>
            </p:cNvPr>
            <p:cNvSpPr/>
            <p:nvPr/>
          </p:nvSpPr>
          <p:spPr>
            <a:xfrm>
              <a:off x="5604550" y="79395"/>
              <a:ext cx="36420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CA" altLang="en-US" i="0" dirty="0"/>
                <a:t>1</a:t>
              </a:r>
              <a:endParaRPr lang="en-US" i="0" dirty="0"/>
            </a:p>
          </p:txBody>
        </p:sp>
      </p:grpSp>
      <p:grpSp>
        <p:nvGrpSpPr>
          <p:cNvPr id="114" name="Group 113">
            <a:extLst>
              <a:ext uri="{FF2B5EF4-FFF2-40B4-BE49-F238E27FC236}">
                <a16:creationId xmlns:a16="http://schemas.microsoft.com/office/drawing/2014/main" id="{40A4687A-1F4F-4D77-83E0-093D2151D063}"/>
              </a:ext>
            </a:extLst>
          </p:cNvPr>
          <p:cNvGrpSpPr/>
          <p:nvPr/>
        </p:nvGrpSpPr>
        <p:grpSpPr>
          <a:xfrm>
            <a:off x="6482048" y="5270500"/>
            <a:ext cx="566452" cy="523220"/>
            <a:chOff x="5402300" y="79395"/>
            <a:chExt cx="566452" cy="523220"/>
          </a:xfrm>
        </p:grpSpPr>
        <p:cxnSp>
          <p:nvCxnSpPr>
            <p:cNvPr id="115" name="Straight Connector 114">
              <a:extLst>
                <a:ext uri="{FF2B5EF4-FFF2-40B4-BE49-F238E27FC236}">
                  <a16:creationId xmlns:a16="http://schemas.microsoft.com/office/drawing/2014/main" id="{81FC2CA1-CD0E-4A99-8FD3-B50C1CD3236F}"/>
                </a:ext>
              </a:extLst>
            </p:cNvPr>
            <p:cNvCxnSpPr/>
            <p:nvPr/>
          </p:nvCxnSpPr>
          <p:spPr bwMode="auto">
            <a:xfrm flipV="1">
              <a:off x="5402300" y="211435"/>
              <a:ext cx="198519" cy="304800"/>
            </a:xfrm>
            <a:prstGeom prst="line">
              <a:avLst/>
            </a:prstGeom>
            <a:noFill/>
            <a:ln w="25400" cap="flat" cmpd="sng" algn="ctr">
              <a:solidFill>
                <a:srgbClr val="FF0000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</p:cxnSp>
        <p:sp>
          <p:nvSpPr>
            <p:cNvPr id="116" name="Rectangle 115">
              <a:extLst>
                <a:ext uri="{FF2B5EF4-FFF2-40B4-BE49-F238E27FC236}">
                  <a16:creationId xmlns:a16="http://schemas.microsoft.com/office/drawing/2014/main" id="{3FF832D1-A319-4CDF-AF97-508D88FB2FA1}"/>
                </a:ext>
              </a:extLst>
            </p:cNvPr>
            <p:cNvSpPr/>
            <p:nvPr/>
          </p:nvSpPr>
          <p:spPr>
            <a:xfrm>
              <a:off x="5604550" y="79395"/>
              <a:ext cx="364202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CA" altLang="en-US" i="0" dirty="0"/>
                <a:t>1</a:t>
              </a:r>
              <a:endParaRPr lang="en-US" i="0" dirty="0"/>
            </a:p>
          </p:txBody>
        </p:sp>
      </p:grpSp>
      <p:grpSp>
        <p:nvGrpSpPr>
          <p:cNvPr id="117" name="Group 116">
            <a:extLst>
              <a:ext uri="{FF2B5EF4-FFF2-40B4-BE49-F238E27FC236}">
                <a16:creationId xmlns:a16="http://schemas.microsoft.com/office/drawing/2014/main" id="{4C77EE6E-35DA-4029-B9BC-F85981DAE890}"/>
              </a:ext>
            </a:extLst>
          </p:cNvPr>
          <p:cNvGrpSpPr/>
          <p:nvPr/>
        </p:nvGrpSpPr>
        <p:grpSpPr>
          <a:xfrm>
            <a:off x="7670455" y="2631527"/>
            <a:ext cx="833883" cy="3108445"/>
            <a:chOff x="7216775" y="2609790"/>
            <a:chExt cx="833883" cy="3108445"/>
          </a:xfrm>
        </p:grpSpPr>
        <p:sp>
          <p:nvSpPr>
            <p:cNvPr id="118" name="Rectangle 135">
              <a:extLst>
                <a:ext uri="{FF2B5EF4-FFF2-40B4-BE49-F238E27FC236}">
                  <a16:creationId xmlns:a16="http://schemas.microsoft.com/office/drawing/2014/main" id="{CAD833F7-5A8D-4B9A-9A9D-34849F1F2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16775" y="4406900"/>
              <a:ext cx="83388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altLang="en-US" sz="2000" baseline="30000" dirty="0"/>
                <a:t>n</a:t>
              </a:r>
              <a:r>
                <a:rPr lang="en-US" altLang="en-US" sz="2000" i="0" dirty="0"/>
                <a:t>/</a:t>
              </a:r>
              <a:r>
                <a:rPr lang="en-US" altLang="en-US" sz="2000" i="0" baseline="-25000" dirty="0"/>
                <a:t>2</a:t>
              </a:r>
              <a:r>
                <a:rPr lang="en-US" altLang="en-US" sz="2000" baseline="30000" dirty="0"/>
                <a:t>i</a:t>
              </a:r>
              <a:r>
                <a:rPr lang="en-US" altLang="en-US" sz="2000" i="0" dirty="0"/>
                <a:t>)</a:t>
              </a:r>
            </a:p>
          </p:txBody>
        </p:sp>
        <p:sp>
          <p:nvSpPr>
            <p:cNvPr id="119" name="Rectangle 135">
              <a:extLst>
                <a:ext uri="{FF2B5EF4-FFF2-40B4-BE49-F238E27FC236}">
                  <a16:creationId xmlns:a16="http://schemas.microsoft.com/office/drawing/2014/main" id="{3CF3ACDD-EF89-4E8A-86A5-12327516F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67192" y="5318125"/>
              <a:ext cx="67358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(1)</a:t>
              </a:r>
            </a:p>
          </p:txBody>
        </p:sp>
        <p:sp>
          <p:nvSpPr>
            <p:cNvPr id="120" name="Rectangle 135">
              <a:extLst>
                <a:ext uri="{FF2B5EF4-FFF2-40B4-BE49-F238E27FC236}">
                  <a16:creationId xmlns:a16="http://schemas.microsoft.com/office/drawing/2014/main" id="{2A7B8275-419A-4F41-92A6-AC4363C74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6300" y="3492500"/>
              <a:ext cx="78579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sz="2000" baseline="30000" dirty="0"/>
                <a:t>n</a:t>
              </a:r>
              <a:r>
                <a:rPr lang="en-US" sz="2000" i="0" dirty="0"/>
                <a:t>/</a:t>
              </a:r>
              <a:r>
                <a:rPr lang="en-US" sz="2000" baseline="-25000" dirty="0"/>
                <a:t>4</a:t>
              </a:r>
              <a:r>
                <a:rPr lang="en-US" altLang="en-US" sz="2000" i="0" dirty="0"/>
                <a:t>)</a:t>
              </a:r>
            </a:p>
          </p:txBody>
        </p:sp>
        <p:sp>
          <p:nvSpPr>
            <p:cNvPr id="121" name="Rectangle 135">
              <a:extLst>
                <a:ext uri="{FF2B5EF4-FFF2-40B4-BE49-F238E27FC236}">
                  <a16:creationId xmlns:a16="http://schemas.microsoft.com/office/drawing/2014/main" id="{D0D94397-3841-4D2C-BAD6-61233F8AC6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226300" y="3048000"/>
              <a:ext cx="785793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</a:t>
              </a:r>
              <a:r>
                <a:rPr lang="en-US" sz="2000" baseline="30000" dirty="0"/>
                <a:t>n</a:t>
              </a:r>
              <a:r>
                <a:rPr lang="en-US" sz="2000" i="0" dirty="0"/>
                <a:t>/</a:t>
              </a:r>
              <a:r>
                <a:rPr lang="en-US" sz="2000" i="0" baseline="-25000" dirty="0"/>
                <a:t>2</a:t>
              </a:r>
              <a:r>
                <a:rPr lang="en-US" altLang="en-US" sz="2000" i="0" dirty="0"/>
                <a:t>)</a:t>
              </a:r>
            </a:p>
          </p:txBody>
        </p:sp>
        <p:sp>
          <p:nvSpPr>
            <p:cNvPr id="122" name="Rectangle 135">
              <a:extLst>
                <a:ext uri="{FF2B5EF4-FFF2-40B4-BE49-F238E27FC236}">
                  <a16:creationId xmlns:a16="http://schemas.microsoft.com/office/drawing/2014/main" id="{4277A530-6BCB-4B4D-B27C-86B804F89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330072" y="2609790"/>
              <a:ext cx="673582" cy="4001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000" i="0" dirty="0">
                  <a:latin typeface="Symbol" pitchFamily="18" charset="2"/>
                </a:rPr>
                <a:t>Q</a:t>
              </a:r>
              <a:r>
                <a:rPr lang="en-US" altLang="en-US" sz="2000" i="0" dirty="0"/>
                <a:t>(n)</a:t>
              </a:r>
            </a:p>
          </p:txBody>
        </p:sp>
      </p:grpSp>
      <p:sp>
        <p:nvSpPr>
          <p:cNvPr id="126" name="Rectangle 136">
            <a:extLst>
              <a:ext uri="{FF2B5EF4-FFF2-40B4-BE49-F238E27FC236}">
                <a16:creationId xmlns:a16="http://schemas.microsoft.com/office/drawing/2014/main" id="{01F63664-8712-468E-B3EE-B712119907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71679" y="5685135"/>
            <a:ext cx="2021707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400" i="0" dirty="0"/>
              <a:t># of base cases</a:t>
            </a:r>
          </a:p>
        </p:txBody>
      </p:sp>
    </p:spTree>
    <p:extLst>
      <p:ext uri="{BB962C8B-B14F-4D97-AF65-F5344CB8AC3E}">
        <p14:creationId xmlns:p14="http://schemas.microsoft.com/office/powerpoint/2010/main" val="2011499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7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27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27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2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6627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6627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028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028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8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28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28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664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1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3" fill="hold">
                      <p:stCondLst>
                        <p:cond delay="indefinite"/>
                      </p:stCondLst>
                      <p:childTnLst>
                        <p:par>
                          <p:cTn id="114" fill="hold">
                            <p:stCondLst>
                              <p:cond delay="0"/>
                            </p:stCondLst>
                            <p:childTnLst>
                              <p:par>
                                <p:cTn id="11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9" fill="hold">
                      <p:stCondLst>
                        <p:cond delay="indefinite"/>
                      </p:stCondLst>
                      <p:childTnLst>
                        <p:par>
                          <p:cTn id="120" fill="hold">
                            <p:stCondLst>
                              <p:cond delay="0"/>
                            </p:stCondLst>
                            <p:childTnLst>
                              <p:par>
                                <p:cTn id="1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3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4" dur="500" fill="hold"/>
                                        <p:tgtEl>
                                          <p:spTgt spid="1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25" fill="hold">
                      <p:stCondLst>
                        <p:cond delay="indefinite"/>
                      </p:stCondLst>
                      <p:childTnLst>
                        <p:par>
                          <p:cTn id="126" fill="hold">
                            <p:stCondLst>
                              <p:cond delay="0"/>
                            </p:stCondLst>
                            <p:childTnLst>
                              <p:par>
                                <p:cTn id="12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29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0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1" fill="hold">
                      <p:stCondLst>
                        <p:cond delay="indefinite"/>
                      </p:stCondLst>
                      <p:childTnLst>
                        <p:par>
                          <p:cTn id="132" fill="hold">
                            <p:stCondLst>
                              <p:cond delay="0"/>
                            </p:stCondLst>
                            <p:childTnLst>
                              <p:par>
                                <p:cTn id="13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5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36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7" fill="hold">
                      <p:stCondLst>
                        <p:cond delay="indefinite"/>
                      </p:stCondLst>
                      <p:childTnLst>
                        <p:par>
                          <p:cTn id="138" fill="hold">
                            <p:stCondLst>
                              <p:cond delay="0"/>
                            </p:stCondLst>
                            <p:childTnLst>
                              <p:par>
                                <p:cTn id="13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1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3" fill="hold">
                      <p:stCondLst>
                        <p:cond delay="indefinite"/>
                      </p:stCondLst>
                      <p:childTnLst>
                        <p:par>
                          <p:cTn id="144" fill="hold">
                            <p:stCondLst>
                              <p:cond delay="0"/>
                            </p:stCondLst>
                            <p:childTnLst>
                              <p:par>
                                <p:cTn id="14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47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8" dur="5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9" fill="hold">
                      <p:stCondLst>
                        <p:cond delay="indefinite"/>
                      </p:stCondLst>
                      <p:childTnLst>
                        <p:par>
                          <p:cTn id="150" fill="hold">
                            <p:stCondLst>
                              <p:cond delay="0"/>
                            </p:stCondLst>
                            <p:childTnLst>
                              <p:par>
                                <p:cTn id="15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3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54" dur="5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5" presetID="1" presetClass="exit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2754" grpId="0"/>
      <p:bldP spid="202833" grpId="0"/>
      <p:bldP spid="202826" grpId="0"/>
      <p:bldP spid="566408" grpId="0"/>
      <p:bldP spid="4" grpId="0"/>
      <p:bldP spid="5" grpId="0"/>
      <p:bldP spid="79" grpId="0"/>
      <p:bldP spid="85" grpId="0"/>
      <p:bldP spid="87" grpId="0"/>
      <p:bldP spid="89" grpId="0"/>
      <p:bldP spid="90" grpId="0"/>
      <p:bldP spid="91" grpId="0"/>
      <p:bldP spid="7" grpId="0"/>
      <p:bldP spid="93" grpId="0"/>
      <p:bldP spid="94" grpId="0"/>
      <p:bldP spid="95" grpId="0"/>
      <p:bldP spid="96" grpId="0"/>
      <p:bldP spid="8" grpId="0"/>
      <p:bldP spid="98" grpId="0"/>
      <p:bldP spid="99" grpId="0"/>
      <p:bldP spid="100" grpId="0"/>
      <p:bldP spid="101" grpId="0"/>
      <p:bldP spid="103" grpId="0"/>
      <p:bldP spid="104" grpId="0"/>
      <p:bldP spid="126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0162" name="Text Box 3"/>
          <p:cNvSpPr txBox="1">
            <a:spLocks noChangeArrowheads="1"/>
          </p:cNvSpPr>
          <p:nvPr/>
        </p:nvSpPr>
        <p:spPr bwMode="auto">
          <a:xfrm>
            <a:off x="3032125" y="1989138"/>
            <a:ext cx="1212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grpSp>
        <p:nvGrpSpPr>
          <p:cNvPr id="220163" name="Group 10"/>
          <p:cNvGrpSpPr>
            <a:grpSpLocks/>
          </p:cNvGrpSpPr>
          <p:nvPr/>
        </p:nvGrpSpPr>
        <p:grpSpPr bwMode="auto">
          <a:xfrm>
            <a:off x="1447800" y="1301750"/>
            <a:ext cx="6324600" cy="450850"/>
            <a:chOff x="3072" y="3360"/>
            <a:chExt cx="2352" cy="398"/>
          </a:xfrm>
        </p:grpSpPr>
        <p:sp>
          <p:nvSpPr>
            <p:cNvPr id="220183" name="Text Box 11"/>
            <p:cNvSpPr txBox="1">
              <a:spLocks noChangeArrowheads="1"/>
            </p:cNvSpPr>
            <p:nvPr/>
          </p:nvSpPr>
          <p:spPr bwMode="auto">
            <a:xfrm>
              <a:off x="3105" y="3408"/>
              <a:ext cx="69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000" i="0">
                <a:latin typeface="Tahoma" pitchFamily="34" charset="0"/>
              </a:endParaRPr>
            </a:p>
          </p:txBody>
        </p:sp>
        <p:sp>
          <p:nvSpPr>
            <p:cNvPr id="220184" name="Rectangle 12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220164" name="Line 13"/>
          <p:cNvSpPr>
            <a:spLocks noChangeShapeType="1"/>
          </p:cNvSpPr>
          <p:nvPr/>
        </p:nvSpPr>
        <p:spPr bwMode="auto">
          <a:xfrm flipH="1">
            <a:off x="44196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0165" name="Text Box 14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146447" name="Rectangle 15"/>
          <p:cNvSpPr>
            <a:spLocks noChangeArrowheads="1"/>
          </p:cNvSpPr>
          <p:nvPr/>
        </p:nvSpPr>
        <p:spPr bwMode="auto">
          <a:xfrm>
            <a:off x="3763963" y="2392363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146448" name="Rectangle 16"/>
          <p:cNvSpPr>
            <a:spLocks noChangeArrowheads="1"/>
          </p:cNvSpPr>
          <p:nvPr/>
        </p:nvSpPr>
        <p:spPr bwMode="auto">
          <a:xfrm>
            <a:off x="4191000" y="2000250"/>
            <a:ext cx="2709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0168" name="Rectangle 17"/>
          <p:cNvSpPr>
            <a:spLocks noChangeArrowheads="1"/>
          </p:cNvSpPr>
          <p:nvPr/>
        </p:nvSpPr>
        <p:spPr bwMode="auto">
          <a:xfrm>
            <a:off x="76200" y="1981200"/>
            <a:ext cx="1979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Best Time:</a:t>
            </a:r>
          </a:p>
        </p:txBody>
      </p:sp>
      <p:sp>
        <p:nvSpPr>
          <p:cNvPr id="220169" name="Rectangle 18"/>
          <p:cNvSpPr>
            <a:spLocks noChangeArrowheads="1"/>
          </p:cNvSpPr>
          <p:nvPr/>
        </p:nvSpPr>
        <p:spPr bwMode="auto">
          <a:xfrm>
            <a:off x="0" y="4678363"/>
            <a:ext cx="2768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Expected Time:</a:t>
            </a:r>
          </a:p>
        </p:txBody>
      </p:sp>
      <p:sp>
        <p:nvSpPr>
          <p:cNvPr id="220170" name="Rectangle 19"/>
          <p:cNvSpPr>
            <a:spLocks noChangeArrowheads="1"/>
          </p:cNvSpPr>
          <p:nvPr/>
        </p:nvSpPr>
        <p:spPr bwMode="auto">
          <a:xfrm>
            <a:off x="76200" y="3382963"/>
            <a:ext cx="2249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Worst Time: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64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64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4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64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64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6447" grpId="0" autoUpdateAnimBg="0"/>
      <p:bldP spid="146448" grpId="0" autoUpdateAnimBg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Footer Placeholder 16"/>
          <p:cNvSpPr>
            <a:spLocks noGrp="1"/>
          </p:cNvSpPr>
          <p:nvPr>
            <p:ph type="ftr" sz="quarter" idx="11"/>
          </p:nvPr>
        </p:nvSpPr>
        <p:spPr>
          <a:xfrm>
            <a:off x="3124200" y="64770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r>
              <a:rPr lang="en-US" sz="1400" b="1" i="1" dirty="0" err="1"/>
              <a:t>Andranik</a:t>
            </a:r>
            <a:r>
              <a:rPr lang="en-US" sz="1400" b="1" i="1" dirty="0"/>
              <a:t> </a:t>
            </a:r>
            <a:r>
              <a:rPr lang="en-US" sz="1400" b="1" i="1" dirty="0" err="1"/>
              <a:t>Mirzaian</a:t>
            </a:r>
            <a:endParaRPr lang="en-US" sz="1400" b="1" dirty="0"/>
          </a:p>
        </p:txBody>
      </p:sp>
      <p:pic>
        <p:nvPicPr>
          <p:cNvPr id="48135" name="Picture 4"/>
          <p:cNvPicPr>
            <a:picLocks noChangeAspect="1" noChangeArrowheads="1"/>
          </p:cNvPicPr>
          <p:nvPr/>
        </p:nvPicPr>
        <p:blipFill>
          <a:blip r:embed="rId3" cstate="print">
            <a:duotone>
              <a:prstClr val="black"/>
              <a:srgbClr val="D9C3A5">
                <a:tint val="50000"/>
                <a:satMod val="180000"/>
              </a:srgbClr>
            </a:duotone>
          </a:blip>
          <a:srcRect/>
          <a:stretch>
            <a:fillRect/>
          </a:stretch>
        </p:blipFill>
        <p:spPr bwMode="auto">
          <a:xfrm>
            <a:off x="381000" y="1905000"/>
            <a:ext cx="4800600" cy="34163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6391" name="Rectangle 5"/>
          <p:cNvSpPr>
            <a:spLocks noChangeArrowheads="1"/>
          </p:cNvSpPr>
          <p:nvPr/>
        </p:nvSpPr>
        <p:spPr bwMode="auto">
          <a:xfrm>
            <a:off x="5562600" y="4495800"/>
            <a:ext cx="35814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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a,b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, length )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if  ( length &gt; 0 )  then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mid = (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a+b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)/2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 (</a:t>
            </a:r>
            <a:r>
              <a:rPr lang="en-US" sz="1800" i="0" dirty="0">
                <a:solidFill>
                  <a:schemeClr val="accent1"/>
                </a:solidFill>
              </a:rPr>
              <a:t> </a:t>
            </a:r>
            <a:r>
              <a:rPr lang="en-US" sz="1800" i="0" dirty="0">
                <a:solidFill>
                  <a:schemeClr val="accent1"/>
                </a:solidFill>
                <a:sym typeface="Symbol"/>
              </a:rPr>
              <a:t></a:t>
            </a:r>
            <a:r>
              <a:rPr lang="en-US" sz="1800" i="0" dirty="0" err="1">
                <a:solidFill>
                  <a:schemeClr val="accent1"/>
                </a:solidFill>
              </a:rPr>
              <a:t>a,mid</a:t>
            </a:r>
            <a:r>
              <a:rPr lang="en-US" sz="1800" i="0" dirty="0">
                <a:solidFill>
                  <a:schemeClr val="accent1"/>
                </a:solidFill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</a:rPr>
              <a:t>,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 length-1 )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</a:t>
            </a:r>
            <a:r>
              <a:rPr lang="en-US" sz="1800" i="0" dirty="0" err="1">
                <a:solidFill>
                  <a:schemeClr val="accent1"/>
                </a:solidFill>
              </a:rPr>
              <a:t>drawLine</a:t>
            </a:r>
            <a:r>
              <a:rPr lang="en-US" sz="1800" i="0" dirty="0">
                <a:solidFill>
                  <a:schemeClr val="accent1"/>
                </a:solidFill>
              </a:rPr>
              <a:t>( mid, length ) 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</a:t>
            </a:r>
            <a:r>
              <a:rPr lang="en-US" sz="1800" i="0" dirty="0" err="1">
                <a:solidFill>
                  <a:schemeClr val="accent1"/>
                </a:solidFill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</a:rPr>
              <a:t> ( </a:t>
            </a:r>
            <a:r>
              <a:rPr lang="en-US" sz="1800" i="0" dirty="0">
                <a:solidFill>
                  <a:schemeClr val="accent1"/>
                </a:solidFill>
                <a:sym typeface="Symbol"/>
              </a:rPr>
              <a:t></a:t>
            </a:r>
            <a:r>
              <a:rPr lang="en-US" sz="1800" i="0" dirty="0" err="1">
                <a:solidFill>
                  <a:schemeClr val="accent1"/>
                </a:solidFill>
              </a:rPr>
              <a:t>mid,b</a:t>
            </a:r>
            <a:r>
              <a:rPr lang="en-US" sz="1800" i="0" dirty="0">
                <a:solidFill>
                  <a:schemeClr val="accent1"/>
                </a:solidFill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</a:rPr>
              <a:t>, length-1 )</a:t>
            </a:r>
          </a:p>
        </p:txBody>
      </p:sp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3485794" y="58738"/>
            <a:ext cx="283122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 dirty="0">
                <a:solidFill>
                  <a:schemeClr val="tx2"/>
                </a:solidFill>
              </a:rPr>
              <a:t>Draw Ruler</a:t>
            </a:r>
          </a:p>
        </p:txBody>
      </p:sp>
      <p:sp>
        <p:nvSpPr>
          <p:cNvPr id="13" name="Rectangle 5"/>
          <p:cNvSpPr>
            <a:spLocks noChangeArrowheads="1"/>
          </p:cNvSpPr>
          <p:nvPr/>
        </p:nvSpPr>
        <p:spPr bwMode="auto">
          <a:xfrm>
            <a:off x="5499100" y="2590800"/>
            <a:ext cx="4267200" cy="203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drawRuler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length ) 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(0,4)   </a:t>
            </a:r>
            <a:r>
              <a:rPr lang="en-US" sz="1800" i="0" dirty="0">
                <a:solidFill>
                  <a:schemeClr val="accent1"/>
                </a:solidFill>
              </a:rPr>
              <a:t>print(0)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loop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i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 = 1..12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(i,4) </a:t>
            </a:r>
            <a:r>
              <a:rPr lang="en-US" sz="1800" i="0" dirty="0">
                <a:solidFill>
                  <a:schemeClr val="accent1"/>
                </a:solidFill>
              </a:rPr>
              <a:t>  print(</a:t>
            </a:r>
            <a:r>
              <a:rPr lang="en-US" sz="1800" i="0" dirty="0" err="1">
                <a:solidFill>
                  <a:schemeClr val="accent1"/>
                </a:solidFill>
              </a:rPr>
              <a:t>i</a:t>
            </a:r>
            <a:r>
              <a:rPr lang="en-US" sz="1800" i="0" dirty="0">
                <a:solidFill>
                  <a:schemeClr val="accent1"/>
                </a:solidFill>
              </a:rPr>
              <a:t>)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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i-1,i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,length-1) </a:t>
            </a:r>
          </a:p>
          <a:p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endParaRPr lang="en-US" sz="1800" i="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5" name="Rectangle 5"/>
          <p:cNvSpPr>
            <a:spLocks noChangeArrowheads="1"/>
          </p:cNvSpPr>
          <p:nvPr/>
        </p:nvSpPr>
        <p:spPr bwMode="auto">
          <a:xfrm>
            <a:off x="5486400" y="1134070"/>
            <a:ext cx="358140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location, length )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put curser at location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loop j = 1..length   print(“-”)</a:t>
            </a:r>
          </a:p>
        </p:txBody>
      </p:sp>
      <p:grpSp>
        <p:nvGrpSpPr>
          <p:cNvPr id="2" name="Group 1"/>
          <p:cNvGrpSpPr/>
          <p:nvPr/>
        </p:nvGrpSpPr>
        <p:grpSpPr>
          <a:xfrm>
            <a:off x="2159000" y="2209800"/>
            <a:ext cx="3708400" cy="3886200"/>
            <a:chOff x="2159000" y="2209800"/>
            <a:chExt cx="3708400" cy="3886200"/>
          </a:xfrm>
        </p:grpSpPr>
        <p:sp>
          <p:nvSpPr>
            <p:cNvPr id="16393" name="Line 9"/>
            <p:cNvSpPr>
              <a:spLocks noChangeShapeType="1"/>
            </p:cNvSpPr>
            <p:nvPr/>
          </p:nvSpPr>
          <p:spPr bwMode="auto">
            <a:xfrm flipH="1" flipV="1">
              <a:off x="2743200" y="2857500"/>
              <a:ext cx="3124200" cy="26289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4" name="Oval 11"/>
            <p:cNvSpPr>
              <a:spLocks noChangeArrowheads="1"/>
            </p:cNvSpPr>
            <p:nvPr/>
          </p:nvSpPr>
          <p:spPr bwMode="auto">
            <a:xfrm>
              <a:off x="2159000" y="3721100"/>
              <a:ext cx="546100" cy="12954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396" name="Line 9"/>
            <p:cNvSpPr>
              <a:spLocks noChangeShapeType="1"/>
            </p:cNvSpPr>
            <p:nvPr/>
          </p:nvSpPr>
          <p:spPr bwMode="auto">
            <a:xfrm flipH="1" flipV="1">
              <a:off x="2819400" y="4406900"/>
              <a:ext cx="3048000" cy="16891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" name="Oval 6"/>
            <p:cNvSpPr>
              <a:spLocks noChangeArrowheads="1"/>
            </p:cNvSpPr>
            <p:nvPr/>
          </p:nvSpPr>
          <p:spPr bwMode="auto">
            <a:xfrm>
              <a:off x="2247900" y="3498850"/>
              <a:ext cx="609600" cy="22225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6" name="Oval 11"/>
            <p:cNvSpPr>
              <a:spLocks noChangeArrowheads="1"/>
            </p:cNvSpPr>
            <p:nvPr/>
          </p:nvSpPr>
          <p:spPr bwMode="auto">
            <a:xfrm>
              <a:off x="2184400" y="2209800"/>
              <a:ext cx="546100" cy="1295400"/>
            </a:xfrm>
            <a:prstGeom prst="ellipse">
              <a:avLst/>
            </a:prstGeom>
            <a:noFill/>
            <a:ln w="9525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7" name="Line 9"/>
            <p:cNvSpPr>
              <a:spLocks noChangeShapeType="1"/>
            </p:cNvSpPr>
            <p:nvPr/>
          </p:nvSpPr>
          <p:spPr bwMode="auto">
            <a:xfrm flipH="1" flipV="1">
              <a:off x="2870200" y="3619500"/>
              <a:ext cx="2997200" cy="2171700"/>
            </a:xfrm>
            <a:prstGeom prst="line">
              <a:avLst/>
            </a:prstGeom>
            <a:noFill/>
            <a:ln w="19050">
              <a:solidFill>
                <a:srgbClr val="FF0000"/>
              </a:solidFill>
              <a:round/>
              <a:headEnd/>
              <a:tailEnd type="triangle" w="lg" len="lg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486132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1186" name="Text Box 2"/>
          <p:cNvSpPr txBox="1">
            <a:spLocks noChangeArrowheads="1"/>
          </p:cNvSpPr>
          <p:nvPr/>
        </p:nvSpPr>
        <p:spPr bwMode="auto">
          <a:xfrm>
            <a:off x="3032125" y="1989138"/>
            <a:ext cx="1212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21187" name="Rectangle 3"/>
          <p:cNvSpPr>
            <a:spLocks noChangeArrowheads="1"/>
          </p:cNvSpPr>
          <p:nvPr/>
        </p:nvSpPr>
        <p:spPr bwMode="auto">
          <a:xfrm>
            <a:off x="3763963" y="2392363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1188" name="Rectangle 4"/>
          <p:cNvSpPr>
            <a:spLocks noChangeArrowheads="1"/>
          </p:cNvSpPr>
          <p:nvPr/>
        </p:nvSpPr>
        <p:spPr bwMode="auto">
          <a:xfrm>
            <a:off x="4191000" y="2000250"/>
            <a:ext cx="2709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grpSp>
        <p:nvGrpSpPr>
          <p:cNvPr id="221189" name="Group 7"/>
          <p:cNvGrpSpPr>
            <a:grpSpLocks/>
          </p:cNvGrpSpPr>
          <p:nvPr/>
        </p:nvGrpSpPr>
        <p:grpSpPr bwMode="auto">
          <a:xfrm>
            <a:off x="1447800" y="1301750"/>
            <a:ext cx="6324600" cy="450850"/>
            <a:chOff x="3072" y="3360"/>
            <a:chExt cx="2352" cy="398"/>
          </a:xfrm>
        </p:grpSpPr>
        <p:sp>
          <p:nvSpPr>
            <p:cNvPr id="221197" name="Text Box 8"/>
            <p:cNvSpPr txBox="1">
              <a:spLocks noChangeArrowheads="1"/>
            </p:cNvSpPr>
            <p:nvPr/>
          </p:nvSpPr>
          <p:spPr bwMode="auto">
            <a:xfrm>
              <a:off x="3105" y="3408"/>
              <a:ext cx="69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000" i="0">
                <a:solidFill>
                  <a:srgbClr val="33CC33"/>
                </a:solidFill>
                <a:latin typeface="Tahoma" pitchFamily="34" charset="0"/>
              </a:endParaRPr>
            </a:p>
          </p:txBody>
        </p:sp>
        <p:sp>
          <p:nvSpPr>
            <p:cNvPr id="221198" name="Rectangle 9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221190" name="Line 10"/>
          <p:cNvSpPr>
            <a:spLocks noChangeShapeType="1"/>
          </p:cNvSpPr>
          <p:nvPr/>
        </p:nvSpPr>
        <p:spPr bwMode="auto">
          <a:xfrm flipH="1">
            <a:off x="76200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1191" name="Rectangle 12"/>
          <p:cNvSpPr>
            <a:spLocks noChangeArrowheads="1"/>
          </p:cNvSpPr>
          <p:nvPr/>
        </p:nvSpPr>
        <p:spPr bwMode="auto">
          <a:xfrm>
            <a:off x="0" y="4678363"/>
            <a:ext cx="2768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Expected Time:</a:t>
            </a:r>
          </a:p>
        </p:txBody>
      </p:sp>
      <p:sp>
        <p:nvSpPr>
          <p:cNvPr id="221192" name="Text Box 14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147471" name="Text Box 15"/>
          <p:cNvSpPr txBox="1">
            <a:spLocks noChangeArrowheads="1"/>
          </p:cNvSpPr>
          <p:nvPr/>
        </p:nvSpPr>
        <p:spPr bwMode="auto">
          <a:xfrm>
            <a:off x="3048000" y="3382963"/>
            <a:ext cx="38623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1194" name="Rectangle 16"/>
          <p:cNvSpPr>
            <a:spLocks noChangeArrowheads="1"/>
          </p:cNvSpPr>
          <p:nvPr/>
        </p:nvSpPr>
        <p:spPr bwMode="auto">
          <a:xfrm>
            <a:off x="76200" y="3382963"/>
            <a:ext cx="2249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Worst Time:</a:t>
            </a:r>
          </a:p>
        </p:txBody>
      </p:sp>
      <p:sp>
        <p:nvSpPr>
          <p:cNvPr id="147473" name="Rectangle 17"/>
          <p:cNvSpPr>
            <a:spLocks noChangeArrowheads="1"/>
          </p:cNvSpPr>
          <p:nvPr/>
        </p:nvSpPr>
        <p:spPr bwMode="auto">
          <a:xfrm>
            <a:off x="3886200" y="3886200"/>
            <a:ext cx="4318000" cy="22272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cs typeface="Times New Roman" pitchFamily="18" charset="0"/>
              </a:rPr>
              <a:t>≈</a:t>
            </a:r>
            <a:r>
              <a:rPr lang="en-US" altLang="en-US" sz="2800" i="0"/>
              <a:t> </a:t>
            </a:r>
            <a:r>
              <a:rPr lang="en-US" altLang="en-US" sz="2800"/>
              <a:t>n</a:t>
            </a:r>
            <a:r>
              <a:rPr lang="en-US" altLang="en-US" sz="2800" i="0"/>
              <a:t>+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-1)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</a:t>
            </a:r>
            <a:r>
              <a:rPr lang="en-US" altLang="en-US" sz="2800"/>
              <a:t>n</a:t>
            </a:r>
            <a:r>
              <a:rPr lang="en-US" altLang="en-US" sz="2800" i="0"/>
              <a:t>+(</a:t>
            </a:r>
            <a:r>
              <a:rPr lang="en-US" altLang="en-US" sz="2800"/>
              <a:t>n</a:t>
            </a:r>
            <a:r>
              <a:rPr lang="en-US" altLang="en-US" sz="2800" i="0"/>
              <a:t>-1)+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-2)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</a:t>
            </a:r>
            <a:r>
              <a:rPr lang="en-US" altLang="en-US" sz="2800"/>
              <a:t>n</a:t>
            </a:r>
            <a:r>
              <a:rPr lang="en-US" altLang="en-US" sz="2800" i="0"/>
              <a:t>+(</a:t>
            </a:r>
            <a:r>
              <a:rPr lang="en-US" altLang="en-US" sz="2800"/>
              <a:t>n</a:t>
            </a:r>
            <a:r>
              <a:rPr lang="en-US" altLang="en-US" sz="2800" i="0"/>
              <a:t>-1)+(</a:t>
            </a:r>
            <a:r>
              <a:rPr lang="en-US" altLang="en-US" sz="2800"/>
              <a:t>n</a:t>
            </a:r>
            <a:r>
              <a:rPr lang="en-US" altLang="en-US" sz="2800" i="0"/>
              <a:t>-2)+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-3)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</a:t>
            </a:r>
            <a:r>
              <a:rPr lang="en-US" altLang="en-US" sz="2800"/>
              <a:t>n</a:t>
            </a:r>
            <a:r>
              <a:rPr lang="en-US" altLang="en-US" sz="2800" i="0"/>
              <a:t>+(</a:t>
            </a:r>
            <a:r>
              <a:rPr lang="en-US" altLang="en-US" sz="2800"/>
              <a:t>n</a:t>
            </a:r>
            <a:r>
              <a:rPr lang="en-US" altLang="en-US" sz="2800" i="0"/>
              <a:t>-1)+(</a:t>
            </a:r>
            <a:r>
              <a:rPr lang="en-US" altLang="en-US" sz="2800"/>
              <a:t>n</a:t>
            </a:r>
            <a:r>
              <a:rPr lang="en-US" altLang="en-US" sz="2800" i="0"/>
              <a:t>-2)+(</a:t>
            </a:r>
            <a:r>
              <a:rPr lang="en-US" altLang="en-US" sz="2800"/>
              <a:t>n</a:t>
            </a:r>
            <a:r>
              <a:rPr lang="en-US" altLang="en-US" sz="2800" i="0"/>
              <a:t>-3)+…+1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≈ </a:t>
            </a:r>
            <a:r>
              <a:rPr lang="en-US" altLang="en-US" sz="2800" i="0">
                <a:latin typeface="Symbol" pitchFamily="18" charset="2"/>
              </a:rPr>
              <a:t>Q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 baseline="30000"/>
              <a:t>2</a:t>
            </a:r>
            <a:r>
              <a:rPr lang="en-US" altLang="en-US" sz="2800" i="0"/>
              <a:t>)</a:t>
            </a:r>
          </a:p>
        </p:txBody>
      </p:sp>
      <p:sp>
        <p:nvSpPr>
          <p:cNvPr id="221196" name="Rectangle 18"/>
          <p:cNvSpPr>
            <a:spLocks noChangeArrowheads="1"/>
          </p:cNvSpPr>
          <p:nvPr/>
        </p:nvSpPr>
        <p:spPr bwMode="auto">
          <a:xfrm>
            <a:off x="76200" y="1981200"/>
            <a:ext cx="1979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Best Time: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74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74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474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47473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74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7473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147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147473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7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7473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147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147473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7471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210" name="Text Box 2"/>
          <p:cNvSpPr txBox="1">
            <a:spLocks noChangeArrowheads="1"/>
          </p:cNvSpPr>
          <p:nvPr/>
        </p:nvSpPr>
        <p:spPr bwMode="auto">
          <a:xfrm>
            <a:off x="3032125" y="1989138"/>
            <a:ext cx="12128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</a:t>
            </a:r>
          </a:p>
        </p:txBody>
      </p:sp>
      <p:sp>
        <p:nvSpPr>
          <p:cNvPr id="222211" name="Rectangle 3"/>
          <p:cNvSpPr>
            <a:spLocks noChangeArrowheads="1"/>
          </p:cNvSpPr>
          <p:nvPr/>
        </p:nvSpPr>
        <p:spPr bwMode="auto">
          <a:xfrm>
            <a:off x="3763963" y="2392363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2212" name="Rectangle 4"/>
          <p:cNvSpPr>
            <a:spLocks noChangeArrowheads="1"/>
          </p:cNvSpPr>
          <p:nvPr/>
        </p:nvSpPr>
        <p:spPr bwMode="auto">
          <a:xfrm>
            <a:off x="4191000" y="2000250"/>
            <a:ext cx="27098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/2)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34501" name="Text Box 5"/>
          <p:cNvSpPr txBox="1">
            <a:spLocks noChangeArrowheads="1"/>
          </p:cNvSpPr>
          <p:nvPr/>
        </p:nvSpPr>
        <p:spPr bwMode="auto">
          <a:xfrm>
            <a:off x="3048000" y="4648200"/>
            <a:ext cx="390366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 i="0" baseline="30000"/>
              <a:t>2</a:t>
            </a:r>
            <a:r>
              <a:rPr lang="en-US" altLang="en-US" i="0"/>
              <a:t>/</a:t>
            </a:r>
            <a:r>
              <a:rPr lang="en-US" altLang="en-US" i="0" baseline="-25000"/>
              <a:t>3</a:t>
            </a:r>
            <a:r>
              <a:rPr lang="en-US" altLang="en-US"/>
              <a:t>n</a:t>
            </a:r>
            <a:r>
              <a:rPr lang="en-US" altLang="en-US" i="0"/>
              <a:t>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grpSp>
        <p:nvGrpSpPr>
          <p:cNvPr id="222214" name="Group 6"/>
          <p:cNvGrpSpPr>
            <a:grpSpLocks/>
          </p:cNvGrpSpPr>
          <p:nvPr/>
        </p:nvGrpSpPr>
        <p:grpSpPr bwMode="auto">
          <a:xfrm>
            <a:off x="1447800" y="1301750"/>
            <a:ext cx="6324600" cy="450850"/>
            <a:chOff x="3072" y="3360"/>
            <a:chExt cx="2352" cy="398"/>
          </a:xfrm>
        </p:grpSpPr>
        <p:sp>
          <p:nvSpPr>
            <p:cNvPr id="222223" name="Text Box 7"/>
            <p:cNvSpPr txBox="1">
              <a:spLocks noChangeArrowheads="1"/>
            </p:cNvSpPr>
            <p:nvPr/>
          </p:nvSpPr>
          <p:spPr bwMode="auto">
            <a:xfrm>
              <a:off x="3105" y="3408"/>
              <a:ext cx="69" cy="35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endParaRPr lang="en-CA" altLang="en-US" sz="2000" i="0">
                <a:solidFill>
                  <a:srgbClr val="33CC33"/>
                </a:solidFill>
                <a:latin typeface="Tahoma" pitchFamily="34" charset="0"/>
              </a:endParaRPr>
            </a:p>
          </p:txBody>
        </p:sp>
        <p:sp>
          <p:nvSpPr>
            <p:cNvPr id="222224" name="Rectangle 8"/>
            <p:cNvSpPr>
              <a:spLocks noChangeArrowheads="1"/>
            </p:cNvSpPr>
            <p:nvPr/>
          </p:nvSpPr>
          <p:spPr bwMode="auto">
            <a:xfrm>
              <a:off x="3072" y="3360"/>
              <a:ext cx="2352" cy="336"/>
            </a:xfrm>
            <a:prstGeom prst="rect">
              <a:avLst/>
            </a:prstGeom>
            <a:noFill/>
            <a:ln w="38100">
              <a:solidFill>
                <a:srgbClr val="0000FF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 eaLnBrk="1" hangingPunct="1">
                <a:spcBef>
                  <a:spcPct val="0"/>
                </a:spcBef>
                <a:buFontTx/>
                <a:buNone/>
              </a:pPr>
              <a:endParaRPr lang="en-CA" altLang="en-US" sz="2800"/>
            </a:p>
          </p:txBody>
        </p:sp>
      </p:grpSp>
      <p:sp>
        <p:nvSpPr>
          <p:cNvPr id="222215" name="Line 9"/>
          <p:cNvSpPr>
            <a:spLocks noChangeShapeType="1"/>
          </p:cNvSpPr>
          <p:nvPr/>
        </p:nvSpPr>
        <p:spPr bwMode="auto">
          <a:xfrm flipH="1">
            <a:off x="5791200" y="1066800"/>
            <a:ext cx="76200" cy="838200"/>
          </a:xfrm>
          <a:prstGeom prst="lin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22216" name="Rectangle 10"/>
          <p:cNvSpPr>
            <a:spLocks noChangeArrowheads="1"/>
          </p:cNvSpPr>
          <p:nvPr/>
        </p:nvSpPr>
        <p:spPr bwMode="auto">
          <a:xfrm>
            <a:off x="0" y="4678363"/>
            <a:ext cx="27686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Expected Time:</a:t>
            </a:r>
          </a:p>
        </p:txBody>
      </p:sp>
      <p:sp>
        <p:nvSpPr>
          <p:cNvPr id="234507" name="Rectangle 11"/>
          <p:cNvSpPr>
            <a:spLocks noChangeArrowheads="1"/>
          </p:cNvSpPr>
          <p:nvPr/>
        </p:nvSpPr>
        <p:spPr bwMode="auto">
          <a:xfrm>
            <a:off x="3810000" y="5075238"/>
            <a:ext cx="139065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 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2218" name="Text Box 12"/>
          <p:cNvSpPr txBox="1">
            <a:spLocks noChangeArrowheads="1"/>
          </p:cNvSpPr>
          <p:nvPr/>
        </p:nvSpPr>
        <p:spPr bwMode="auto">
          <a:xfrm>
            <a:off x="900113" y="58738"/>
            <a:ext cx="7996237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K</a:t>
            </a:r>
            <a:r>
              <a:rPr lang="en-US" altLang="en-US" sz="4400" i="0" u="sng" baseline="30000">
                <a:solidFill>
                  <a:schemeClr val="tx2"/>
                </a:solidFill>
              </a:rPr>
              <a:t>th</a:t>
            </a:r>
            <a:r>
              <a:rPr lang="en-US" altLang="en-US" sz="4400" i="0" u="sng">
                <a:solidFill>
                  <a:schemeClr val="tx2"/>
                </a:solidFill>
              </a:rPr>
              <a:t> Element Problem Specification</a:t>
            </a:r>
          </a:p>
        </p:txBody>
      </p:sp>
      <p:sp>
        <p:nvSpPr>
          <p:cNvPr id="222219" name="Text Box 13"/>
          <p:cNvSpPr txBox="1">
            <a:spLocks noChangeArrowheads="1"/>
          </p:cNvSpPr>
          <p:nvPr/>
        </p:nvSpPr>
        <p:spPr bwMode="auto">
          <a:xfrm>
            <a:off x="3027363" y="3382963"/>
            <a:ext cx="3862387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 = 1 </a:t>
            </a: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-1) +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222220" name="Rectangle 14"/>
          <p:cNvSpPr>
            <a:spLocks noChangeArrowheads="1"/>
          </p:cNvSpPr>
          <p:nvPr/>
        </p:nvSpPr>
        <p:spPr bwMode="auto">
          <a:xfrm>
            <a:off x="76200" y="3382963"/>
            <a:ext cx="2249488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Worst Time:</a:t>
            </a:r>
          </a:p>
        </p:txBody>
      </p:sp>
      <p:sp>
        <p:nvSpPr>
          <p:cNvPr id="222221" name="Rectangle 15"/>
          <p:cNvSpPr>
            <a:spLocks noChangeArrowheads="1"/>
          </p:cNvSpPr>
          <p:nvPr/>
        </p:nvSpPr>
        <p:spPr bwMode="auto">
          <a:xfrm>
            <a:off x="3876675" y="3840163"/>
            <a:ext cx="14224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= </a:t>
            </a:r>
            <a:r>
              <a:rPr lang="en-US" altLang="en-US" i="0">
                <a:latin typeface="Symbol" pitchFamily="18" charset="2"/>
              </a:rPr>
              <a:t>Q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 baseline="30000"/>
              <a:t>2</a:t>
            </a:r>
            <a:r>
              <a:rPr lang="en-US" altLang="en-US" i="0"/>
              <a:t>)</a:t>
            </a:r>
          </a:p>
        </p:txBody>
      </p:sp>
      <p:sp>
        <p:nvSpPr>
          <p:cNvPr id="222222" name="Rectangle 16"/>
          <p:cNvSpPr>
            <a:spLocks noChangeArrowheads="1"/>
          </p:cNvSpPr>
          <p:nvPr/>
        </p:nvSpPr>
        <p:spPr bwMode="auto">
          <a:xfrm>
            <a:off x="76200" y="1981200"/>
            <a:ext cx="1979613" cy="5794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/>
              <a:t>Best Time: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450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2345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4501" grpId="0"/>
      <p:bldP spid="234507" grpId="0" autoUpdateAnimBg="0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9590" name="Text Box 6"/>
          <p:cNvSpPr txBox="1">
            <a:spLocks noChangeArrowheads="1"/>
          </p:cNvSpPr>
          <p:nvPr/>
        </p:nvSpPr>
        <p:spPr bwMode="auto">
          <a:xfrm>
            <a:off x="4121150" y="4116388"/>
            <a:ext cx="811213" cy="5318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=7</a:t>
            </a:r>
          </a:p>
        </p:txBody>
      </p:sp>
      <p:grpSp>
        <p:nvGrpSpPr>
          <p:cNvPr id="2" name="Group 61"/>
          <p:cNvGrpSpPr>
            <a:grpSpLocks/>
          </p:cNvGrpSpPr>
          <p:nvPr/>
        </p:nvGrpSpPr>
        <p:grpSpPr bwMode="auto">
          <a:xfrm>
            <a:off x="844550" y="5410200"/>
            <a:ext cx="7974013" cy="1295400"/>
            <a:chOff x="532" y="3408"/>
            <a:chExt cx="5023" cy="816"/>
          </a:xfrm>
        </p:grpSpPr>
        <p:sp>
          <p:nvSpPr>
            <p:cNvPr id="223256" name="Text Box 10"/>
            <p:cNvSpPr txBox="1">
              <a:spLocks noChangeArrowheads="1"/>
            </p:cNvSpPr>
            <p:nvPr/>
          </p:nvSpPr>
          <p:spPr bwMode="auto">
            <a:xfrm>
              <a:off x="4712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=2</a:t>
              </a:r>
            </a:p>
          </p:txBody>
        </p:sp>
        <p:sp>
          <p:nvSpPr>
            <p:cNvPr id="223257" name="Text Box 11"/>
            <p:cNvSpPr txBox="1">
              <a:spLocks noChangeArrowheads="1"/>
            </p:cNvSpPr>
            <p:nvPr/>
          </p:nvSpPr>
          <p:spPr bwMode="auto">
            <a:xfrm>
              <a:off x="5044" y="3889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58" name="Text Box 12"/>
            <p:cNvSpPr txBox="1">
              <a:spLocks noChangeArrowheads="1"/>
            </p:cNvSpPr>
            <p:nvPr/>
          </p:nvSpPr>
          <p:spPr bwMode="auto">
            <a:xfrm>
              <a:off x="4416" y="3888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59" name="Text Box 13"/>
            <p:cNvSpPr txBox="1">
              <a:spLocks noChangeArrowheads="1"/>
            </p:cNvSpPr>
            <p:nvPr/>
          </p:nvSpPr>
          <p:spPr bwMode="auto">
            <a:xfrm>
              <a:off x="3320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=2</a:t>
              </a:r>
            </a:p>
          </p:txBody>
        </p:sp>
        <p:sp>
          <p:nvSpPr>
            <p:cNvPr id="223260" name="Text Box 14"/>
            <p:cNvSpPr txBox="1">
              <a:spLocks noChangeArrowheads="1"/>
            </p:cNvSpPr>
            <p:nvPr/>
          </p:nvSpPr>
          <p:spPr bwMode="auto">
            <a:xfrm>
              <a:off x="3652" y="3889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61" name="Text Box 15"/>
            <p:cNvSpPr txBox="1">
              <a:spLocks noChangeArrowheads="1"/>
            </p:cNvSpPr>
            <p:nvPr/>
          </p:nvSpPr>
          <p:spPr bwMode="auto">
            <a:xfrm>
              <a:off x="2980" y="3888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62" name="Line 23"/>
            <p:cNvSpPr>
              <a:spLocks noChangeShapeType="1"/>
            </p:cNvSpPr>
            <p:nvPr/>
          </p:nvSpPr>
          <p:spPr bwMode="auto">
            <a:xfrm flipH="1">
              <a:off x="4752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3" name="Line 24"/>
            <p:cNvSpPr>
              <a:spLocks noChangeShapeType="1"/>
            </p:cNvSpPr>
            <p:nvPr/>
          </p:nvSpPr>
          <p:spPr bwMode="auto">
            <a:xfrm>
              <a:off x="5136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4" name="Line 25"/>
            <p:cNvSpPr>
              <a:spLocks noChangeShapeType="1"/>
            </p:cNvSpPr>
            <p:nvPr/>
          </p:nvSpPr>
          <p:spPr bwMode="auto">
            <a:xfrm flipH="1">
              <a:off x="3360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5" name="Line 26"/>
            <p:cNvSpPr>
              <a:spLocks noChangeShapeType="1"/>
            </p:cNvSpPr>
            <p:nvPr/>
          </p:nvSpPr>
          <p:spPr bwMode="auto">
            <a:xfrm>
              <a:off x="3744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6" name="Line 28"/>
            <p:cNvSpPr>
              <a:spLocks noChangeShapeType="1"/>
            </p:cNvSpPr>
            <p:nvPr/>
          </p:nvSpPr>
          <p:spPr bwMode="auto">
            <a:xfrm>
              <a:off x="4464" y="3408"/>
              <a:ext cx="240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67" name="Text Box 30"/>
            <p:cNvSpPr txBox="1">
              <a:spLocks noChangeArrowheads="1"/>
            </p:cNvSpPr>
            <p:nvPr/>
          </p:nvSpPr>
          <p:spPr bwMode="auto">
            <a:xfrm>
              <a:off x="1924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=2</a:t>
              </a:r>
            </a:p>
          </p:txBody>
        </p:sp>
        <p:sp>
          <p:nvSpPr>
            <p:cNvPr id="223268" name="Text Box 31"/>
            <p:cNvSpPr txBox="1">
              <a:spLocks noChangeArrowheads="1"/>
            </p:cNvSpPr>
            <p:nvPr/>
          </p:nvSpPr>
          <p:spPr bwMode="auto">
            <a:xfrm>
              <a:off x="2256" y="3889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69" name="Text Box 32"/>
            <p:cNvSpPr txBox="1">
              <a:spLocks noChangeArrowheads="1"/>
            </p:cNvSpPr>
            <p:nvPr/>
          </p:nvSpPr>
          <p:spPr bwMode="auto">
            <a:xfrm>
              <a:off x="1628" y="3888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70" name="Text Box 33"/>
            <p:cNvSpPr txBox="1">
              <a:spLocks noChangeArrowheads="1"/>
            </p:cNvSpPr>
            <p:nvPr/>
          </p:nvSpPr>
          <p:spPr bwMode="auto">
            <a:xfrm>
              <a:off x="532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3271" name="Line 36"/>
            <p:cNvSpPr>
              <a:spLocks noChangeShapeType="1"/>
            </p:cNvSpPr>
            <p:nvPr/>
          </p:nvSpPr>
          <p:spPr bwMode="auto">
            <a:xfrm flipH="1">
              <a:off x="1964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2" name="Line 37"/>
            <p:cNvSpPr>
              <a:spLocks noChangeShapeType="1"/>
            </p:cNvSpPr>
            <p:nvPr/>
          </p:nvSpPr>
          <p:spPr bwMode="auto">
            <a:xfrm>
              <a:off x="2348" y="3840"/>
              <a:ext cx="48" cy="48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3" name="Line 27"/>
            <p:cNvSpPr>
              <a:spLocks noChangeShapeType="1"/>
            </p:cNvSpPr>
            <p:nvPr/>
          </p:nvSpPr>
          <p:spPr bwMode="auto">
            <a:xfrm flipH="1">
              <a:off x="3840" y="3408"/>
              <a:ext cx="192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4" name="Line 40"/>
            <p:cNvSpPr>
              <a:spLocks noChangeShapeType="1"/>
            </p:cNvSpPr>
            <p:nvPr/>
          </p:nvSpPr>
          <p:spPr bwMode="auto">
            <a:xfrm flipH="1">
              <a:off x="1052" y="3408"/>
              <a:ext cx="192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75" name="Line 41"/>
            <p:cNvSpPr>
              <a:spLocks noChangeShapeType="1"/>
            </p:cNvSpPr>
            <p:nvPr/>
          </p:nvSpPr>
          <p:spPr bwMode="auto">
            <a:xfrm>
              <a:off x="1676" y="3408"/>
              <a:ext cx="240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60"/>
          <p:cNvGrpSpPr>
            <a:grpSpLocks/>
          </p:cNvGrpSpPr>
          <p:nvPr/>
        </p:nvGrpSpPr>
        <p:grpSpPr bwMode="auto">
          <a:xfrm>
            <a:off x="1905000" y="4649788"/>
            <a:ext cx="5237163" cy="760412"/>
            <a:chOff x="1200" y="2928"/>
            <a:chExt cx="3299" cy="479"/>
          </a:xfrm>
        </p:grpSpPr>
        <p:sp>
          <p:nvSpPr>
            <p:cNvPr id="223252" name="Text Box 8"/>
            <p:cNvSpPr txBox="1">
              <a:spLocks noChangeArrowheads="1"/>
            </p:cNvSpPr>
            <p:nvPr/>
          </p:nvSpPr>
          <p:spPr bwMode="auto">
            <a:xfrm>
              <a:off x="3988" y="3072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=4</a:t>
              </a:r>
            </a:p>
          </p:txBody>
        </p:sp>
        <p:sp>
          <p:nvSpPr>
            <p:cNvPr id="223253" name="Text Box 29"/>
            <p:cNvSpPr txBox="1">
              <a:spLocks noChangeArrowheads="1"/>
            </p:cNvSpPr>
            <p:nvPr/>
          </p:nvSpPr>
          <p:spPr bwMode="auto">
            <a:xfrm>
              <a:off x="1200" y="3072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=3</a:t>
              </a:r>
            </a:p>
          </p:txBody>
        </p:sp>
        <p:sp>
          <p:nvSpPr>
            <p:cNvPr id="223254" name="Line 42"/>
            <p:cNvSpPr>
              <a:spLocks noChangeShapeType="1"/>
            </p:cNvSpPr>
            <p:nvPr/>
          </p:nvSpPr>
          <p:spPr bwMode="auto">
            <a:xfrm flipH="1">
              <a:off x="1728" y="2928"/>
              <a:ext cx="864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23255" name="Line 43"/>
            <p:cNvSpPr>
              <a:spLocks noChangeShapeType="1"/>
            </p:cNvSpPr>
            <p:nvPr/>
          </p:nvSpPr>
          <p:spPr bwMode="auto">
            <a:xfrm flipH="1" flipV="1">
              <a:off x="3120" y="2928"/>
              <a:ext cx="864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54"/>
          <p:cNvGrpSpPr>
            <a:grpSpLocks/>
          </p:cNvGrpSpPr>
          <p:nvPr/>
        </p:nvGrpSpPr>
        <p:grpSpPr bwMode="auto">
          <a:xfrm>
            <a:off x="1346200" y="4419600"/>
            <a:ext cx="6451600" cy="661988"/>
            <a:chOff x="848" y="2784"/>
            <a:chExt cx="4064" cy="417"/>
          </a:xfrm>
        </p:grpSpPr>
        <p:grpSp>
          <p:nvGrpSpPr>
            <p:cNvPr id="223246" name="Group 53"/>
            <p:cNvGrpSpPr>
              <a:grpSpLocks/>
            </p:cNvGrpSpPr>
            <p:nvPr/>
          </p:nvGrpSpPr>
          <p:grpSpPr bwMode="auto">
            <a:xfrm>
              <a:off x="4512" y="2784"/>
              <a:ext cx="400" cy="417"/>
              <a:chOff x="4512" y="2784"/>
              <a:chExt cx="400" cy="417"/>
            </a:xfrm>
          </p:grpSpPr>
          <p:sp>
            <p:nvSpPr>
              <p:cNvPr id="223250" name="Text Box 44"/>
              <p:cNvSpPr txBox="1">
                <a:spLocks noChangeArrowheads="1"/>
              </p:cNvSpPr>
              <p:nvPr/>
            </p:nvSpPr>
            <p:spPr bwMode="auto">
              <a:xfrm>
                <a:off x="4608" y="2784"/>
                <a:ext cx="30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/>
                  <a:t>b</a:t>
                </a:r>
                <a:r>
                  <a:rPr lang="en-US" altLang="en-US" sz="2800" i="0" baseline="30000"/>
                  <a:t>4</a:t>
                </a:r>
              </a:p>
            </p:txBody>
          </p:sp>
          <p:sp>
            <p:nvSpPr>
              <p:cNvPr id="223251" name="Freeform 46"/>
              <p:cNvSpPr>
                <a:spLocks/>
              </p:cNvSpPr>
              <p:nvPr/>
            </p:nvSpPr>
            <p:spPr bwMode="auto">
              <a:xfrm>
                <a:off x="4512" y="3080"/>
                <a:ext cx="191" cy="121"/>
              </a:xfrm>
              <a:custGeom>
                <a:avLst/>
                <a:gdLst>
                  <a:gd name="T0" fmla="*/ 0 w 191"/>
                  <a:gd name="T1" fmla="*/ 88 h 121"/>
                  <a:gd name="T2" fmla="*/ 141 w 191"/>
                  <a:gd name="T3" fmla="*/ 106 h 121"/>
                  <a:gd name="T4" fmla="*/ 191 w 191"/>
                  <a:gd name="T5" fmla="*/ 0 h 121"/>
                  <a:gd name="T6" fmla="*/ 0 60000 65536"/>
                  <a:gd name="T7" fmla="*/ 0 60000 65536"/>
                  <a:gd name="T8" fmla="*/ 0 60000 65536"/>
                  <a:gd name="T9" fmla="*/ 0 w 191"/>
                  <a:gd name="T10" fmla="*/ 0 h 121"/>
                  <a:gd name="T11" fmla="*/ 191 w 191"/>
                  <a:gd name="T12" fmla="*/ 121 h 1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1" h="121">
                    <a:moveTo>
                      <a:pt x="0" y="88"/>
                    </a:moveTo>
                    <a:cubicBezTo>
                      <a:pt x="23" y="91"/>
                      <a:pt x="109" y="121"/>
                      <a:pt x="141" y="106"/>
                    </a:cubicBezTo>
                    <a:cubicBezTo>
                      <a:pt x="173" y="91"/>
                      <a:pt x="181" y="22"/>
                      <a:pt x="191" y="0"/>
                    </a:cubicBezTo>
                  </a:path>
                </a:pathLst>
              </a:custGeom>
              <a:noFill/>
              <a:ln w="127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223247" name="Group 51"/>
            <p:cNvGrpSpPr>
              <a:grpSpLocks/>
            </p:cNvGrpSpPr>
            <p:nvPr/>
          </p:nvGrpSpPr>
          <p:grpSpPr bwMode="auto">
            <a:xfrm>
              <a:off x="848" y="2784"/>
              <a:ext cx="351" cy="417"/>
              <a:chOff x="848" y="2784"/>
              <a:chExt cx="351" cy="417"/>
            </a:xfrm>
          </p:grpSpPr>
          <p:sp>
            <p:nvSpPr>
              <p:cNvPr id="223248" name="Text Box 47"/>
              <p:cNvSpPr txBox="1">
                <a:spLocks noChangeArrowheads="1"/>
              </p:cNvSpPr>
              <p:nvPr/>
            </p:nvSpPr>
            <p:spPr bwMode="auto">
              <a:xfrm>
                <a:off x="848" y="2784"/>
                <a:ext cx="304" cy="32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38100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 eaLnBrk="0" hangingPunct="0">
                  <a:spcBef>
                    <a:spcPct val="20000"/>
                  </a:spcBef>
                  <a:buChar char="•"/>
                  <a:defRPr sz="3200">
                    <a:solidFill>
                      <a:schemeClr val="tx1"/>
                    </a:solidFill>
                    <a:latin typeface="Times New Roman" pitchFamily="18" charset="0"/>
                  </a:defRPr>
                </a:lvl1pPr>
                <a:lvl2pPr marL="742950" indent="-285750" eaLnBrk="0" hangingPunct="0">
                  <a:buChar char="–"/>
                  <a:defRPr sz="2800">
                    <a:solidFill>
                      <a:schemeClr val="tx1"/>
                    </a:solidFill>
                    <a:latin typeface="Times New Roman" pitchFamily="18" charset="0"/>
                  </a:defRPr>
                </a:lvl2pPr>
                <a:lvl3pPr marL="1143000" indent="-228600" eaLnBrk="0" hangingPunct="0">
                  <a:spcBef>
                    <a:spcPct val="20000"/>
                  </a:spcBef>
                  <a:buChar char="•"/>
                  <a:defRPr sz="2400">
                    <a:solidFill>
                      <a:schemeClr val="tx1"/>
                    </a:solidFill>
                    <a:latin typeface="Times New Roman" pitchFamily="18" charset="0"/>
                  </a:defRPr>
                </a:lvl3pPr>
                <a:lvl4pPr marL="1600200" indent="-228600" eaLnBrk="0" hangingPunct="0">
                  <a:spcBef>
                    <a:spcPct val="20000"/>
                  </a:spcBef>
                  <a:buChar char="–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4pPr>
                <a:lvl5pPr marL="2057400" indent="-228600" eaLnBrk="0" hangingPunct="0">
                  <a:spcBef>
                    <a:spcPct val="20000"/>
                  </a:spcBef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5pPr>
                <a:lvl6pPr marL="25146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6pPr>
                <a:lvl7pPr marL="29718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7pPr>
                <a:lvl8pPr marL="34290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8pPr>
                <a:lvl9pPr marL="3886200" indent="-228600" eaLnBrk="0" fontAlgn="base" hangingPunct="0">
                  <a:spcBef>
                    <a:spcPct val="20000"/>
                  </a:spcBef>
                  <a:spcAft>
                    <a:spcPct val="0"/>
                  </a:spcAft>
                  <a:buChar char="»"/>
                  <a:defRPr sz="2000">
                    <a:solidFill>
                      <a:schemeClr val="tx1"/>
                    </a:solidFill>
                    <a:latin typeface="Times New Roman" pitchFamily="18" charset="0"/>
                  </a:defRPr>
                </a:lvl9pPr>
              </a:lstStyle>
              <a:p>
                <a:pPr eaLnBrk="1" hangingPunct="1">
                  <a:spcBef>
                    <a:spcPct val="0"/>
                  </a:spcBef>
                  <a:buFontTx/>
                  <a:buNone/>
                </a:pPr>
                <a:r>
                  <a:rPr lang="en-US" altLang="en-US" sz="2800"/>
                  <a:t>b</a:t>
                </a:r>
                <a:r>
                  <a:rPr lang="en-US" altLang="en-US" sz="2800" i="0" baseline="30000"/>
                  <a:t>3</a:t>
                </a:r>
              </a:p>
            </p:txBody>
          </p:sp>
          <p:sp>
            <p:nvSpPr>
              <p:cNvPr id="223249" name="Freeform 48"/>
              <p:cNvSpPr>
                <a:spLocks/>
              </p:cNvSpPr>
              <p:nvPr/>
            </p:nvSpPr>
            <p:spPr bwMode="auto">
              <a:xfrm flipH="1">
                <a:off x="1008" y="3080"/>
                <a:ext cx="191" cy="121"/>
              </a:xfrm>
              <a:custGeom>
                <a:avLst/>
                <a:gdLst>
                  <a:gd name="T0" fmla="*/ 0 w 191"/>
                  <a:gd name="T1" fmla="*/ 88 h 121"/>
                  <a:gd name="T2" fmla="*/ 141 w 191"/>
                  <a:gd name="T3" fmla="*/ 106 h 121"/>
                  <a:gd name="T4" fmla="*/ 191 w 191"/>
                  <a:gd name="T5" fmla="*/ 0 h 121"/>
                  <a:gd name="T6" fmla="*/ 0 60000 65536"/>
                  <a:gd name="T7" fmla="*/ 0 60000 65536"/>
                  <a:gd name="T8" fmla="*/ 0 60000 65536"/>
                  <a:gd name="T9" fmla="*/ 0 w 191"/>
                  <a:gd name="T10" fmla="*/ 0 h 121"/>
                  <a:gd name="T11" fmla="*/ 191 w 191"/>
                  <a:gd name="T12" fmla="*/ 121 h 121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91" h="121">
                    <a:moveTo>
                      <a:pt x="0" y="88"/>
                    </a:moveTo>
                    <a:cubicBezTo>
                      <a:pt x="23" y="91"/>
                      <a:pt x="109" y="121"/>
                      <a:pt x="141" y="106"/>
                    </a:cubicBezTo>
                    <a:cubicBezTo>
                      <a:pt x="173" y="91"/>
                      <a:pt x="181" y="22"/>
                      <a:pt x="191" y="0"/>
                    </a:cubicBezTo>
                  </a:path>
                </a:pathLst>
              </a:custGeom>
              <a:noFill/>
              <a:ln w="1270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triangle" w="med" len="med"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grpSp>
        <p:nvGrpSpPr>
          <p:cNvPr id="7" name="Group 52"/>
          <p:cNvGrpSpPr>
            <a:grpSpLocks/>
          </p:cNvGrpSpPr>
          <p:nvPr/>
        </p:nvGrpSpPr>
        <p:grpSpPr bwMode="auto">
          <a:xfrm>
            <a:off x="4953000" y="3822700"/>
            <a:ext cx="1814513" cy="596900"/>
            <a:chOff x="3120" y="2408"/>
            <a:chExt cx="1143" cy="376"/>
          </a:xfrm>
        </p:grpSpPr>
        <p:sp>
          <p:nvSpPr>
            <p:cNvPr id="223244" name="Text Box 49"/>
            <p:cNvSpPr txBox="1">
              <a:spLocks noChangeArrowheads="1"/>
            </p:cNvSpPr>
            <p:nvPr/>
          </p:nvSpPr>
          <p:spPr bwMode="auto">
            <a:xfrm>
              <a:off x="3120" y="2408"/>
              <a:ext cx="114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b</a:t>
              </a:r>
              <a:r>
                <a:rPr lang="en-US" altLang="en-US" sz="2800" i="0" baseline="30000"/>
                <a:t>7</a:t>
              </a:r>
              <a:r>
                <a:rPr lang="en-US" altLang="en-US" sz="2800" i="0"/>
                <a:t> = </a:t>
              </a:r>
              <a:r>
                <a:rPr lang="en-US" altLang="en-US" sz="2800"/>
                <a:t>b</a:t>
              </a:r>
              <a:r>
                <a:rPr lang="en-US" altLang="en-US" sz="2800" i="0" baseline="30000"/>
                <a:t>3 </a:t>
              </a:r>
              <a:r>
                <a:rPr lang="en-US" altLang="en-US" sz="2800" i="0"/>
                <a:t>×</a:t>
              </a:r>
              <a:r>
                <a:rPr lang="en-US" altLang="en-US" sz="2800"/>
                <a:t> b</a:t>
              </a:r>
              <a:r>
                <a:rPr lang="en-US" altLang="en-US" sz="2800" i="0" baseline="30000"/>
                <a:t>4</a:t>
              </a:r>
            </a:p>
          </p:txBody>
        </p:sp>
        <p:sp>
          <p:nvSpPr>
            <p:cNvPr id="223245" name="Freeform 50"/>
            <p:cNvSpPr>
              <a:spLocks/>
            </p:cNvSpPr>
            <p:nvPr/>
          </p:nvSpPr>
          <p:spPr bwMode="auto">
            <a:xfrm>
              <a:off x="3120" y="2663"/>
              <a:ext cx="191" cy="121"/>
            </a:xfrm>
            <a:custGeom>
              <a:avLst/>
              <a:gdLst>
                <a:gd name="T0" fmla="*/ 0 w 191"/>
                <a:gd name="T1" fmla="*/ 88 h 121"/>
                <a:gd name="T2" fmla="*/ 141 w 191"/>
                <a:gd name="T3" fmla="*/ 106 h 121"/>
                <a:gd name="T4" fmla="*/ 191 w 191"/>
                <a:gd name="T5" fmla="*/ 0 h 121"/>
                <a:gd name="T6" fmla="*/ 0 60000 65536"/>
                <a:gd name="T7" fmla="*/ 0 60000 65536"/>
                <a:gd name="T8" fmla="*/ 0 60000 65536"/>
                <a:gd name="T9" fmla="*/ 0 w 191"/>
                <a:gd name="T10" fmla="*/ 0 h 121"/>
                <a:gd name="T11" fmla="*/ 191 w 191"/>
                <a:gd name="T12" fmla="*/ 121 h 1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1" h="121">
                  <a:moveTo>
                    <a:pt x="0" y="88"/>
                  </a:moveTo>
                  <a:cubicBezTo>
                    <a:pt x="23" y="91"/>
                    <a:pt x="109" y="121"/>
                    <a:pt x="141" y="106"/>
                  </a:cubicBezTo>
                  <a:cubicBezTo>
                    <a:pt x="173" y="91"/>
                    <a:pt x="181" y="22"/>
                    <a:pt x="191" y="0"/>
                  </a:cubicBez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79641" name="Text Box 57"/>
          <p:cNvSpPr txBox="1">
            <a:spLocks noChangeArrowheads="1"/>
          </p:cNvSpPr>
          <p:nvPr/>
        </p:nvSpPr>
        <p:spPr bwMode="auto">
          <a:xfrm>
            <a:off x="5029200" y="989013"/>
            <a:ext cx="3438525" cy="1373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2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 = </a:t>
            </a:r>
            <a:r>
              <a:rPr lang="en-US" altLang="en-US" sz="2800" i="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Size  = log(</a:t>
            </a:r>
            <a:r>
              <a:rPr lang="en-US" altLang="en-US" sz="2800"/>
              <a:t>b</a:t>
            </a:r>
            <a:r>
              <a:rPr lang="en-US" altLang="en-US" sz="2800" i="0"/>
              <a:t>) + log(</a:t>
            </a:r>
            <a:r>
              <a:rPr lang="en-US" altLang="en-US" sz="2800"/>
              <a:t>N</a:t>
            </a:r>
            <a:r>
              <a:rPr lang="en-US" altLang="en-US" sz="2800" i="0"/>
              <a:t>)</a:t>
            </a:r>
          </a:p>
        </p:txBody>
      </p:sp>
      <p:sp>
        <p:nvSpPr>
          <p:cNvPr id="579643" name="Text Box 59"/>
          <p:cNvSpPr txBox="1">
            <a:spLocks noChangeArrowheads="1"/>
          </p:cNvSpPr>
          <p:nvPr/>
        </p:nvSpPr>
        <p:spPr bwMode="auto">
          <a:xfrm>
            <a:off x="7102475" y="1422400"/>
            <a:ext cx="1112838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= 2</a:t>
            </a:r>
            <a:r>
              <a:rPr lang="en-US" altLang="en-US" sz="2800" i="0" baseline="3000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sz="2800" i="0" baseline="30000"/>
              <a:t>(</a:t>
            </a:r>
            <a:r>
              <a:rPr lang="en-US" altLang="en-US" sz="2800" baseline="30000"/>
              <a:t>n</a:t>
            </a:r>
            <a:r>
              <a:rPr lang="en-US" altLang="en-US" sz="2800" i="0" baseline="30000"/>
              <a:t>)</a:t>
            </a:r>
          </a:p>
        </p:txBody>
      </p:sp>
      <p:pic>
        <p:nvPicPr>
          <p:cNvPr id="223241" name="Picture 63" descr="02-19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950" y="228600"/>
            <a:ext cx="4260850" cy="337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3242" name="Text Box 2"/>
          <p:cNvSpPr txBox="1">
            <a:spLocks noChangeArrowheads="1"/>
          </p:cNvSpPr>
          <p:nvPr/>
        </p:nvSpPr>
        <p:spPr bwMode="auto">
          <a:xfrm>
            <a:off x="4927600" y="-76200"/>
            <a:ext cx="1625600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 dirty="0">
                <a:solidFill>
                  <a:schemeClr val="tx2"/>
                </a:solidFill>
              </a:rPr>
              <a:t>Power</a:t>
            </a:r>
          </a:p>
        </p:txBody>
      </p:sp>
      <p:sp>
        <p:nvSpPr>
          <p:cNvPr id="223243" name="Text Box 57"/>
          <p:cNvSpPr txBox="1">
            <a:spLocks noChangeArrowheads="1"/>
          </p:cNvSpPr>
          <p:nvPr/>
        </p:nvSpPr>
        <p:spPr bwMode="auto">
          <a:xfrm>
            <a:off x="2336800" y="911225"/>
            <a:ext cx="406400" cy="30797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400">
                <a:solidFill>
                  <a:schemeClr val="bg2"/>
                </a:solidFill>
              </a:rPr>
              <a:t>b</a:t>
            </a:r>
            <a:r>
              <a:rPr lang="en-US" altLang="en-US" sz="1400" baseline="30000">
                <a:solidFill>
                  <a:schemeClr val="bg2"/>
                </a:solidFill>
              </a:rPr>
              <a:t>N</a:t>
            </a:r>
            <a:endParaRPr lang="en-US" altLang="en-US" sz="1400" i="0" baseline="30000">
              <a:solidFill>
                <a:schemeClr val="bg2"/>
              </a:solidFill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5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7959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7959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6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796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796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3" fill="hold" nodeType="afterGroup">
                            <p:stCondLst>
                              <p:cond delay="500"/>
                            </p:stCondLst>
                            <p:childTnLst>
                              <p:par>
                                <p:cTn id="34" presetID="2" presetClass="entr" presetSubtype="4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 nodeType="clickPar">
                      <p:stCondLst>
                        <p:cond delay="indefinite"/>
                      </p:stCondLst>
                      <p:childTnLst>
                        <p:par>
                          <p:cTn id="3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0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96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5796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5796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9590" grpId="0" animBg="1" autoUpdateAnimBg="0"/>
      <p:bldP spid="579641" grpId="0" autoUpdateAnimBg="0"/>
      <p:bldP spid="579643" grpId="0" autoUpdateAnimBg="0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3241" name="Picture 63" descr="02-190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4950" y="228600"/>
            <a:ext cx="4260850" cy="33718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3242" name="Text Box 2"/>
          <p:cNvSpPr txBox="1">
            <a:spLocks noChangeArrowheads="1"/>
          </p:cNvSpPr>
          <p:nvPr/>
        </p:nvSpPr>
        <p:spPr bwMode="auto">
          <a:xfrm>
            <a:off x="4927600" y="-76200"/>
            <a:ext cx="1625600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 dirty="0">
                <a:solidFill>
                  <a:schemeClr val="tx2"/>
                </a:solidFill>
              </a:rPr>
              <a:t>Power</a:t>
            </a:r>
          </a:p>
        </p:txBody>
      </p:sp>
      <p:sp>
        <p:nvSpPr>
          <p:cNvPr id="223243" name="Text Box 57"/>
          <p:cNvSpPr txBox="1">
            <a:spLocks noChangeArrowheads="1"/>
          </p:cNvSpPr>
          <p:nvPr/>
        </p:nvSpPr>
        <p:spPr bwMode="auto">
          <a:xfrm>
            <a:off x="2336800" y="911225"/>
            <a:ext cx="406400" cy="307975"/>
          </a:xfrm>
          <a:prstGeom prst="rect">
            <a:avLst/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1400">
                <a:solidFill>
                  <a:schemeClr val="bg2"/>
                </a:solidFill>
              </a:rPr>
              <a:t>b</a:t>
            </a:r>
            <a:r>
              <a:rPr lang="en-US" altLang="en-US" sz="1400" baseline="30000">
                <a:solidFill>
                  <a:schemeClr val="bg2"/>
                </a:solidFill>
              </a:rPr>
              <a:t>N</a:t>
            </a:r>
            <a:endParaRPr lang="en-US" altLang="en-US" sz="1400" i="0" baseline="30000">
              <a:solidFill>
                <a:schemeClr val="bg2"/>
              </a:solidFill>
            </a:endParaRPr>
          </a:p>
        </p:txBody>
      </p:sp>
      <p:pic>
        <p:nvPicPr>
          <p:cNvPr id="46" name="Picture 2" descr="Photos by Jason Reed/Reuters">
            <a:extLst>
              <a:ext uri="{FF2B5EF4-FFF2-40B4-BE49-F238E27FC236}">
                <a16:creationId xmlns:a16="http://schemas.microsoft.com/office/drawing/2014/main" id="{C644AB7B-DFFC-4891-9871-C9A91838545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425" t="52569" r="56074" b="8845"/>
          <a:stretch/>
        </p:blipFill>
        <p:spPr bwMode="auto">
          <a:xfrm>
            <a:off x="5545015" y="995533"/>
            <a:ext cx="2016369" cy="14419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7" name="Text Box 8">
            <a:extLst>
              <a:ext uri="{FF2B5EF4-FFF2-40B4-BE49-F238E27FC236}">
                <a16:creationId xmlns:a16="http://schemas.microsoft.com/office/drawing/2014/main" id="{07783030-5044-42DF-AD81-74D46310E1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642338" y="2597321"/>
            <a:ext cx="4572000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>
              <a:spcBef>
                <a:spcPts val="0"/>
              </a:spcBef>
              <a:buFontTx/>
              <a:buNone/>
            </a:pPr>
            <a:r>
              <a:rPr lang="en-US" altLang="en-US" sz="2400" i="0" dirty="0">
                <a:sym typeface="Symbol"/>
              </a:rPr>
              <a:t>If the two friends are “identical”, why have two?</a:t>
            </a:r>
          </a:p>
        </p:txBody>
      </p:sp>
    </p:spTree>
    <p:extLst>
      <p:ext uri="{BB962C8B-B14F-4D97-AF65-F5344CB8AC3E}">
        <p14:creationId xmlns:p14="http://schemas.microsoft.com/office/powerpoint/2010/main" val="10598986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7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84707" name="Text Box 3"/>
          <p:cNvSpPr txBox="1">
            <a:spLocks noChangeArrowheads="1"/>
          </p:cNvSpPr>
          <p:nvPr/>
        </p:nvSpPr>
        <p:spPr bwMode="auto">
          <a:xfrm>
            <a:off x="4121150" y="4116388"/>
            <a:ext cx="811213" cy="531812"/>
          </a:xfrm>
          <a:prstGeom prst="rect">
            <a:avLst/>
          </a:prstGeom>
          <a:noFill/>
          <a:ln w="12700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N</a:t>
            </a:r>
            <a:r>
              <a:rPr lang="en-US" altLang="en-US" sz="2800" i="0"/>
              <a:t>=7</a:t>
            </a:r>
          </a:p>
        </p:txBody>
      </p:sp>
      <p:grpSp>
        <p:nvGrpSpPr>
          <p:cNvPr id="2" name="Group 44"/>
          <p:cNvGrpSpPr>
            <a:grpSpLocks/>
          </p:cNvGrpSpPr>
          <p:nvPr/>
        </p:nvGrpSpPr>
        <p:grpSpPr bwMode="auto">
          <a:xfrm>
            <a:off x="844550" y="5410200"/>
            <a:ext cx="1136650" cy="684213"/>
            <a:chOff x="532" y="3408"/>
            <a:chExt cx="716" cy="431"/>
          </a:xfrm>
        </p:grpSpPr>
        <p:sp>
          <p:nvSpPr>
            <p:cNvPr id="224277" name="Text Box 19"/>
            <p:cNvSpPr txBox="1">
              <a:spLocks noChangeArrowheads="1"/>
            </p:cNvSpPr>
            <p:nvPr/>
          </p:nvSpPr>
          <p:spPr bwMode="auto">
            <a:xfrm>
              <a:off x="532" y="3504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=1</a:t>
              </a:r>
            </a:p>
          </p:txBody>
        </p:sp>
        <p:sp>
          <p:nvSpPr>
            <p:cNvPr id="224278" name="Line 23"/>
            <p:cNvSpPr>
              <a:spLocks noChangeShapeType="1"/>
            </p:cNvSpPr>
            <p:nvPr/>
          </p:nvSpPr>
          <p:spPr bwMode="auto">
            <a:xfrm flipH="1">
              <a:off x="1056" y="3408"/>
              <a:ext cx="192" cy="96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" name="Group 43"/>
          <p:cNvGrpSpPr>
            <a:grpSpLocks/>
          </p:cNvGrpSpPr>
          <p:nvPr/>
        </p:nvGrpSpPr>
        <p:grpSpPr bwMode="auto">
          <a:xfrm>
            <a:off x="1905000" y="4649788"/>
            <a:ext cx="2209800" cy="760412"/>
            <a:chOff x="1200" y="2929"/>
            <a:chExt cx="1392" cy="479"/>
          </a:xfrm>
        </p:grpSpPr>
        <p:sp>
          <p:nvSpPr>
            <p:cNvPr id="224275" name="Text Box 27"/>
            <p:cNvSpPr txBox="1">
              <a:spLocks noChangeArrowheads="1"/>
            </p:cNvSpPr>
            <p:nvPr/>
          </p:nvSpPr>
          <p:spPr bwMode="auto">
            <a:xfrm>
              <a:off x="1200" y="3073"/>
              <a:ext cx="511" cy="335"/>
            </a:xfrm>
            <a:prstGeom prst="rect">
              <a:avLst/>
            </a:prstGeom>
            <a:noFill/>
            <a:ln w="12700">
              <a:solidFill>
                <a:schemeClr val="tx1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=3</a:t>
              </a:r>
            </a:p>
          </p:txBody>
        </p:sp>
        <p:sp>
          <p:nvSpPr>
            <p:cNvPr id="224276" name="Line 28"/>
            <p:cNvSpPr>
              <a:spLocks noChangeShapeType="1"/>
            </p:cNvSpPr>
            <p:nvPr/>
          </p:nvSpPr>
          <p:spPr bwMode="auto">
            <a:xfrm flipH="1">
              <a:off x="1728" y="2929"/>
              <a:ext cx="864" cy="144"/>
            </a:xfrm>
            <a:prstGeom prst="line">
              <a:avLst/>
            </a:prstGeom>
            <a:noFill/>
            <a:ln w="127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4" name="Group 34"/>
          <p:cNvGrpSpPr>
            <a:grpSpLocks/>
          </p:cNvGrpSpPr>
          <p:nvPr/>
        </p:nvGrpSpPr>
        <p:grpSpPr bwMode="auto">
          <a:xfrm>
            <a:off x="1346200" y="4419600"/>
            <a:ext cx="557213" cy="661988"/>
            <a:chOff x="848" y="2784"/>
            <a:chExt cx="351" cy="417"/>
          </a:xfrm>
        </p:grpSpPr>
        <p:sp>
          <p:nvSpPr>
            <p:cNvPr id="224273" name="Text Box 35"/>
            <p:cNvSpPr txBox="1">
              <a:spLocks noChangeArrowheads="1"/>
            </p:cNvSpPr>
            <p:nvPr/>
          </p:nvSpPr>
          <p:spPr bwMode="auto">
            <a:xfrm>
              <a:off x="848" y="2784"/>
              <a:ext cx="304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b</a:t>
              </a:r>
              <a:r>
                <a:rPr lang="en-US" altLang="en-US" sz="2800" i="0" baseline="30000"/>
                <a:t>3</a:t>
              </a:r>
            </a:p>
          </p:txBody>
        </p:sp>
        <p:sp>
          <p:nvSpPr>
            <p:cNvPr id="224274" name="Freeform 36"/>
            <p:cNvSpPr>
              <a:spLocks/>
            </p:cNvSpPr>
            <p:nvPr/>
          </p:nvSpPr>
          <p:spPr bwMode="auto">
            <a:xfrm flipH="1">
              <a:off x="1008" y="3080"/>
              <a:ext cx="191" cy="121"/>
            </a:xfrm>
            <a:custGeom>
              <a:avLst/>
              <a:gdLst>
                <a:gd name="T0" fmla="*/ 0 w 191"/>
                <a:gd name="T1" fmla="*/ 88 h 121"/>
                <a:gd name="T2" fmla="*/ 141 w 191"/>
                <a:gd name="T3" fmla="*/ 106 h 121"/>
                <a:gd name="T4" fmla="*/ 191 w 191"/>
                <a:gd name="T5" fmla="*/ 0 h 121"/>
                <a:gd name="T6" fmla="*/ 0 60000 65536"/>
                <a:gd name="T7" fmla="*/ 0 60000 65536"/>
                <a:gd name="T8" fmla="*/ 0 60000 65536"/>
                <a:gd name="T9" fmla="*/ 0 w 191"/>
                <a:gd name="T10" fmla="*/ 0 h 121"/>
                <a:gd name="T11" fmla="*/ 191 w 191"/>
                <a:gd name="T12" fmla="*/ 121 h 1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1" h="121">
                  <a:moveTo>
                    <a:pt x="0" y="88"/>
                  </a:moveTo>
                  <a:cubicBezTo>
                    <a:pt x="23" y="91"/>
                    <a:pt x="109" y="121"/>
                    <a:pt x="141" y="106"/>
                  </a:cubicBezTo>
                  <a:cubicBezTo>
                    <a:pt x="173" y="91"/>
                    <a:pt x="181" y="22"/>
                    <a:pt x="191" y="0"/>
                  </a:cubicBez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5" name="Group 37"/>
          <p:cNvGrpSpPr>
            <a:grpSpLocks/>
          </p:cNvGrpSpPr>
          <p:nvPr/>
        </p:nvGrpSpPr>
        <p:grpSpPr bwMode="auto">
          <a:xfrm>
            <a:off x="4953000" y="3822700"/>
            <a:ext cx="2052638" cy="596900"/>
            <a:chOff x="3120" y="2408"/>
            <a:chExt cx="1293" cy="376"/>
          </a:xfrm>
        </p:grpSpPr>
        <p:sp>
          <p:nvSpPr>
            <p:cNvPr id="224271" name="Text Box 38"/>
            <p:cNvSpPr txBox="1">
              <a:spLocks noChangeArrowheads="1"/>
            </p:cNvSpPr>
            <p:nvPr/>
          </p:nvSpPr>
          <p:spPr bwMode="auto">
            <a:xfrm>
              <a:off x="3120" y="2408"/>
              <a:ext cx="1293" cy="32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38100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eaLnBrk="1" hangingPunct="1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b</a:t>
              </a:r>
              <a:r>
                <a:rPr lang="en-US" altLang="en-US" sz="2800" i="0" baseline="30000"/>
                <a:t>7</a:t>
              </a:r>
              <a:r>
                <a:rPr lang="en-US" altLang="en-US" sz="2800" i="0"/>
                <a:t> = (</a:t>
              </a:r>
              <a:r>
                <a:rPr lang="en-US" altLang="en-US" sz="2800"/>
                <a:t>b</a:t>
              </a:r>
              <a:r>
                <a:rPr lang="en-US" altLang="en-US" sz="2800" i="0" baseline="30000"/>
                <a:t>3</a:t>
              </a:r>
              <a:r>
                <a:rPr lang="en-US" altLang="en-US" sz="2800" i="0"/>
                <a:t>)</a:t>
              </a:r>
              <a:r>
                <a:rPr lang="en-US" altLang="en-US" sz="2800" i="0" baseline="30000"/>
                <a:t>2 </a:t>
              </a:r>
              <a:r>
                <a:rPr lang="en-US" altLang="en-US" sz="2800" i="0">
                  <a:latin typeface="Arial" pitchFamily="34" charset="0"/>
                </a:rPr>
                <a:t>×</a:t>
              </a:r>
              <a:r>
                <a:rPr lang="en-US" altLang="en-US" sz="2800" i="0"/>
                <a:t> </a:t>
              </a:r>
              <a:r>
                <a:rPr lang="en-US" altLang="en-US" sz="2800"/>
                <a:t>b</a:t>
              </a:r>
              <a:endParaRPr lang="en-US" altLang="en-US" sz="2800" baseline="30000"/>
            </a:p>
          </p:txBody>
        </p:sp>
        <p:sp>
          <p:nvSpPr>
            <p:cNvPr id="224272" name="Freeform 39"/>
            <p:cNvSpPr>
              <a:spLocks/>
            </p:cNvSpPr>
            <p:nvPr/>
          </p:nvSpPr>
          <p:spPr bwMode="auto">
            <a:xfrm>
              <a:off x="3120" y="2663"/>
              <a:ext cx="191" cy="121"/>
            </a:xfrm>
            <a:custGeom>
              <a:avLst/>
              <a:gdLst>
                <a:gd name="T0" fmla="*/ 0 w 191"/>
                <a:gd name="T1" fmla="*/ 88 h 121"/>
                <a:gd name="T2" fmla="*/ 141 w 191"/>
                <a:gd name="T3" fmla="*/ 106 h 121"/>
                <a:gd name="T4" fmla="*/ 191 w 191"/>
                <a:gd name="T5" fmla="*/ 0 h 121"/>
                <a:gd name="T6" fmla="*/ 0 60000 65536"/>
                <a:gd name="T7" fmla="*/ 0 60000 65536"/>
                <a:gd name="T8" fmla="*/ 0 60000 65536"/>
                <a:gd name="T9" fmla="*/ 0 w 191"/>
                <a:gd name="T10" fmla="*/ 0 h 121"/>
                <a:gd name="T11" fmla="*/ 191 w 191"/>
                <a:gd name="T12" fmla="*/ 121 h 121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T9" t="T10" r="T11" b="T12"/>
              <a:pathLst>
                <a:path w="191" h="121">
                  <a:moveTo>
                    <a:pt x="0" y="88"/>
                  </a:moveTo>
                  <a:cubicBezTo>
                    <a:pt x="23" y="91"/>
                    <a:pt x="109" y="121"/>
                    <a:pt x="141" y="106"/>
                  </a:cubicBezTo>
                  <a:cubicBezTo>
                    <a:pt x="173" y="91"/>
                    <a:pt x="181" y="22"/>
                    <a:pt x="191" y="0"/>
                  </a:cubicBezTo>
                </a:path>
              </a:pathLst>
            </a:custGeom>
            <a:noFill/>
            <a:ln w="12700" cap="flat" cmpd="sng">
              <a:solidFill>
                <a:schemeClr val="tx1"/>
              </a:solidFill>
              <a:prstDash val="solid"/>
              <a:round/>
              <a:headEnd type="none" w="med" len="med"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584744" name="Text Box 40"/>
          <p:cNvSpPr txBox="1">
            <a:spLocks noChangeArrowheads="1"/>
          </p:cNvSpPr>
          <p:nvPr/>
        </p:nvSpPr>
        <p:spPr bwMode="auto">
          <a:xfrm>
            <a:off x="5029200" y="989013"/>
            <a:ext cx="3438525" cy="1373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 = 1</a:t>
            </a: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 + 1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         = </a:t>
            </a:r>
            <a:r>
              <a:rPr lang="en-US" altLang="en-US" sz="2800" i="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sz="2800" i="0"/>
              <a:t>(log(</a:t>
            </a:r>
            <a:r>
              <a:rPr lang="en-US" altLang="en-US" sz="2800"/>
              <a:t>N</a:t>
            </a:r>
            <a:r>
              <a:rPr lang="en-US" altLang="en-US" sz="2800" i="0"/>
              <a:t>))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Size  = log(</a:t>
            </a:r>
            <a:r>
              <a:rPr lang="en-US" altLang="en-US" sz="2800"/>
              <a:t>b</a:t>
            </a:r>
            <a:r>
              <a:rPr lang="en-US" altLang="en-US" sz="2800" i="0"/>
              <a:t>) + log(</a:t>
            </a:r>
            <a:r>
              <a:rPr lang="en-US" altLang="en-US" sz="2800"/>
              <a:t>N</a:t>
            </a:r>
            <a:r>
              <a:rPr lang="en-US" altLang="en-US" sz="2800" i="0"/>
              <a:t>)</a:t>
            </a:r>
          </a:p>
        </p:txBody>
      </p:sp>
      <p:sp>
        <p:nvSpPr>
          <p:cNvPr id="584745" name="Text Box 41"/>
          <p:cNvSpPr txBox="1">
            <a:spLocks noChangeArrowheads="1"/>
          </p:cNvSpPr>
          <p:nvPr/>
        </p:nvSpPr>
        <p:spPr bwMode="auto">
          <a:xfrm>
            <a:off x="7650163" y="1416050"/>
            <a:ext cx="1152525" cy="5191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/>
              <a:t>= </a:t>
            </a:r>
            <a:r>
              <a:rPr lang="en-US" altLang="en-US" sz="2800" i="0">
                <a:latin typeface="Symbol" pitchFamily="18" charset="2"/>
                <a:sym typeface="Symbol" pitchFamily="18" charset="2"/>
              </a:rPr>
              <a:t>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)</a:t>
            </a:r>
          </a:p>
        </p:txBody>
      </p:sp>
      <p:graphicFrame>
        <p:nvGraphicFramePr>
          <p:cNvPr id="224265" name="Object 54"/>
          <p:cNvGraphicFramePr>
            <a:graphicFrameLocks noChangeAspect="1"/>
          </p:cNvGraphicFramePr>
          <p:nvPr/>
        </p:nvGraphicFramePr>
        <p:xfrm>
          <a:off x="3983038" y="2247900"/>
          <a:ext cx="271462" cy="201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3" imgW="253780" imgH="253780" progId="">
                  <p:embed/>
                </p:oleObj>
              </mc:Choice>
              <mc:Fallback>
                <p:oleObj name="Equation" r:id="rId3" imgW="253780" imgH="253780" progId="">
                  <p:embed/>
                  <p:pic>
                    <p:nvPicPr>
                      <p:cNvPr id="224265" name="Object 5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983038" y="2247900"/>
                        <a:ext cx="271462" cy="2016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4266" name="Object 55"/>
          <p:cNvGraphicFramePr>
            <a:graphicFrameLocks noChangeAspect="1"/>
          </p:cNvGraphicFramePr>
          <p:nvPr/>
        </p:nvGraphicFramePr>
        <p:xfrm>
          <a:off x="3644900" y="2241550"/>
          <a:ext cx="271463" cy="200025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5" imgW="253780" imgH="253780" progId="">
                  <p:embed/>
                </p:oleObj>
              </mc:Choice>
              <mc:Fallback>
                <p:oleObj name="Equation" r:id="rId5" imgW="253780" imgH="253780" progId="">
                  <p:embed/>
                  <p:pic>
                    <p:nvPicPr>
                      <p:cNvPr id="224266" name="Object 55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644900" y="2241550"/>
                        <a:ext cx="271463" cy="200025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4267" name="Object 56"/>
          <p:cNvGraphicFramePr>
            <a:graphicFrameLocks noChangeAspect="1"/>
          </p:cNvGraphicFramePr>
          <p:nvPr/>
        </p:nvGraphicFramePr>
        <p:xfrm>
          <a:off x="3746500" y="2560638"/>
          <a:ext cx="271463" cy="201612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6" imgW="253780" imgH="253780" progId="">
                  <p:embed/>
                </p:oleObj>
              </mc:Choice>
              <mc:Fallback>
                <p:oleObj name="Equation" r:id="rId6" imgW="253780" imgH="253780" progId="">
                  <p:embed/>
                  <p:pic>
                    <p:nvPicPr>
                      <p:cNvPr id="224267" name="Object 56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3746500" y="2560638"/>
                        <a:ext cx="271463" cy="201612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224268" name="Object 57"/>
          <p:cNvGraphicFramePr>
            <a:graphicFrameLocks noChangeAspect="1"/>
          </p:cNvGraphicFramePr>
          <p:nvPr/>
        </p:nvGraphicFramePr>
        <p:xfrm>
          <a:off x="4110038" y="2552700"/>
          <a:ext cx="271462" cy="201613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Equation" r:id="rId7" imgW="253780" imgH="253780" progId="">
                  <p:embed/>
                </p:oleObj>
              </mc:Choice>
              <mc:Fallback>
                <p:oleObj name="Equation" r:id="rId7" imgW="253780" imgH="253780" progId="">
                  <p:embed/>
                  <p:pic>
                    <p:nvPicPr>
                      <p:cNvPr id="224268" name="Object 57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4110038" y="2552700"/>
                        <a:ext cx="271462" cy="201613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4269" name="Picture 60" descr="02-191"/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8600" y="381000"/>
            <a:ext cx="4572000" cy="32273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24270" name="Text Box 2"/>
          <p:cNvSpPr txBox="1">
            <a:spLocks noChangeArrowheads="1"/>
          </p:cNvSpPr>
          <p:nvPr/>
        </p:nvSpPr>
        <p:spPr bwMode="auto">
          <a:xfrm>
            <a:off x="4927600" y="-76200"/>
            <a:ext cx="1625600" cy="7699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>
                <a:solidFill>
                  <a:schemeClr val="tx2"/>
                </a:solidFill>
              </a:rPr>
              <a:t>Power</a:t>
            </a: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8470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8470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 nodeType="clickPar">
                      <p:stCondLst>
                        <p:cond delay="indefinite"/>
                      </p:stCondLst>
                      <p:childTnLst>
                        <p:par>
                          <p:cTn id="1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 nodeType="clickPar">
                      <p:stCondLst>
                        <p:cond delay="indefinite"/>
                      </p:stCondLst>
                      <p:childTnLst>
                        <p:par>
                          <p:cTn id="22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 nodeType="clickPar">
                      <p:stCondLst>
                        <p:cond delay="indefinite"/>
                      </p:stCondLst>
                      <p:childTnLst>
                        <p:par>
                          <p:cTn id="2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847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84744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 nodeType="clickPar">
                      <p:stCondLst>
                        <p:cond delay="indefinite"/>
                      </p:stCondLst>
                      <p:childTnLst>
                        <p:par>
                          <p:cTn id="3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847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84744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 nodeType="clickPar">
                      <p:stCondLst>
                        <p:cond delay="indefinite"/>
                      </p:stCondLst>
                      <p:childTnLst>
                        <p:par>
                          <p:cTn id="4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4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5847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584744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 nodeType="clickPar">
                      <p:stCondLst>
                        <p:cond delay="indefinite"/>
                      </p:stCondLst>
                      <p:childTnLst>
                        <p:par>
                          <p:cTn id="50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1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47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3" dur="500" fill="hold"/>
                                        <p:tgtEl>
                                          <p:spTgt spid="5847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4" dur="500" fill="hold"/>
                                        <p:tgtEl>
                                          <p:spTgt spid="5847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4707" grpId="0" animBg="1"/>
      <p:bldP spid="584745" grpId="0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 dirty="0"/>
              <a:t>Recurrence Relations</a:t>
            </a:r>
            <a:br>
              <a:rPr lang="en-US" altLang="en-US" dirty="0"/>
            </a:br>
            <a:r>
              <a:rPr lang="en-US" altLang="en-US" dirty="0">
                <a:latin typeface="Symbol" pitchFamily="18" charset="2"/>
              </a:rPr>
              <a:t>»</a:t>
            </a:r>
            <a:r>
              <a:rPr lang="en-US" altLang="en-US" dirty="0"/>
              <a:t> Time of Recursive Program</a:t>
            </a:r>
            <a:endParaRPr lang="en-CA" altLang="en-US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7162800" y="4661554"/>
            <a:ext cx="13716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dirty="0">
                <a:solidFill>
                  <a:schemeClr val="accent2"/>
                </a:solidFill>
              </a:rPr>
              <a:t>x</a:t>
            </a:r>
            <a:r>
              <a:rPr lang="en-US" altLang="en-US" sz="2800" i="0" baseline="30000" dirty="0">
                <a:solidFill>
                  <a:schemeClr val="accent2"/>
                </a:solidFill>
              </a:rPr>
              <a:t>2</a:t>
            </a:r>
            <a:r>
              <a:rPr lang="en-US" altLang="en-US" sz="2800" i="0" dirty="0">
                <a:solidFill>
                  <a:schemeClr val="accent2"/>
                </a:solidFill>
              </a:rPr>
              <a:t> = 36</a:t>
            </a:r>
          </a:p>
        </p:txBody>
      </p:sp>
      <p:pic>
        <p:nvPicPr>
          <p:cNvPr id="7" name="Picture 5" descr="j0116172">
            <a:extLst>
              <a:ext uri="{FF2B5EF4-FFF2-40B4-BE49-F238E27FC236}">
                <a16:creationId xmlns:a16="http://schemas.microsoft.com/office/drawing/2014/main" id="{240EF6F1-AEA1-443E-B739-459963177CD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flipH="1">
            <a:off x="88088" y="1595356"/>
            <a:ext cx="1004921" cy="1366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AutoShape 8">
            <a:extLst>
              <a:ext uri="{FF2B5EF4-FFF2-40B4-BE49-F238E27FC236}">
                <a16:creationId xmlns:a16="http://schemas.microsoft.com/office/drawing/2014/main" id="{5B22FB42-9BD3-4DCC-B4B6-95F631ADC6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61999" y="2469119"/>
            <a:ext cx="5791201" cy="3626881"/>
          </a:xfrm>
          <a:prstGeom prst="wedgeRectCallout">
            <a:avLst>
              <a:gd name="adj1" fmla="val -34776"/>
              <a:gd name="adj2" fmla="val -66854"/>
            </a:avLst>
          </a:prstGeom>
          <a:noFill/>
          <a:ln w="38100">
            <a:solidFill>
              <a:srgbClr val="CC00FF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None/>
            </a:pPr>
            <a:r>
              <a:rPr lang="en-US" altLang="en-US" sz="2800" i="0" dirty="0"/>
              <a:t>To find the side length of square.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Make a variable </a:t>
            </a:r>
            <a:r>
              <a:rPr lang="en-US" altLang="en-US" sz="2800" dirty="0"/>
              <a:t>x</a:t>
            </a:r>
            <a:r>
              <a:rPr lang="en-US" altLang="en-US" sz="2800" i="0" dirty="0"/>
              <a:t> for the unknown.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Write down equations expressing what you know about </a:t>
            </a:r>
            <a:r>
              <a:rPr lang="en-US" altLang="en-US" sz="2800" dirty="0">
                <a:solidFill>
                  <a:schemeClr val="accent2"/>
                </a:solidFill>
              </a:rPr>
              <a:t>x</a:t>
            </a:r>
            <a:r>
              <a:rPr lang="en-US" altLang="en-US" sz="2800" i="0" dirty="0"/>
              <a:t>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Try to guess a value of </a:t>
            </a:r>
            <a:r>
              <a:rPr lang="en-US" altLang="en-US" sz="2800" dirty="0">
                <a:solidFill>
                  <a:schemeClr val="accent2"/>
                </a:solidFill>
              </a:rPr>
              <a:t>x</a:t>
            </a:r>
            <a:r>
              <a:rPr lang="en-US" altLang="en-US" sz="2800" i="0" dirty="0"/>
              <a:t> that satisfies these equations.</a:t>
            </a:r>
          </a:p>
          <a:p>
            <a:pPr marL="457200" indent="-457200" eaLnBrk="1" hangingPunct="1">
              <a:spcBef>
                <a:spcPct val="0"/>
              </a:spcBef>
            </a:pPr>
            <a:r>
              <a:rPr lang="en-US" altLang="en-US" sz="2800" i="0" dirty="0"/>
              <a:t>Try to find an algorithm for determining or approximating it.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C96F0D0-9A69-451E-A47C-7A51D9E7C369}"/>
              </a:ext>
            </a:extLst>
          </p:cNvPr>
          <p:cNvGrpSpPr/>
          <p:nvPr/>
        </p:nvGrpSpPr>
        <p:grpSpPr>
          <a:xfrm>
            <a:off x="6858000" y="2743200"/>
            <a:ext cx="1752600" cy="1762124"/>
            <a:chOff x="4572000" y="2962276"/>
            <a:chExt cx="1752600" cy="1762124"/>
          </a:xfrm>
        </p:grpSpPr>
        <p:sp>
          <p:nvSpPr>
            <p:cNvPr id="4" name="Rectangle 3">
              <a:extLst>
                <a:ext uri="{FF2B5EF4-FFF2-40B4-BE49-F238E27FC236}">
                  <a16:creationId xmlns:a16="http://schemas.microsoft.com/office/drawing/2014/main" id="{FDA10A99-CC4B-47FE-824A-B70E31922F92}"/>
                </a:ext>
              </a:extLst>
            </p:cNvPr>
            <p:cNvSpPr/>
            <p:nvPr/>
          </p:nvSpPr>
          <p:spPr bwMode="auto">
            <a:xfrm>
              <a:off x="4572000" y="2962276"/>
              <a:ext cx="1752600" cy="1762124"/>
            </a:xfrm>
            <a:prstGeom prst="rect">
              <a:avLst/>
            </a:prstGeom>
            <a:noFill/>
            <a:ln w="25400" cap="flat" cmpd="sng" algn="ctr">
              <a:solidFill>
                <a:schemeClr val="accent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 vert="horz" wrap="none" lIns="91440" tIns="45720" rIns="91440" bIns="45720" numCol="1" rtlCol="0" anchor="ctr" anchorCtr="0" compatLnSpc="1">
              <a:prstTxWarp prst="textNoShape">
                <a:avLst/>
              </a:prstTxWarp>
            </a:bodyPr>
            <a:lstStyle/>
            <a:p>
              <a:pPr marL="0" marR="0" indent="0" algn="ctr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endParaRPr kumimoji="0" lang="en-US" sz="2800" b="0" i="1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Times New Roman" pitchFamily="18" charset="0"/>
              </a:endParaRPr>
            </a:p>
          </p:txBody>
        </p:sp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84249884-6C90-4E3B-935E-F97500D604F8}"/>
                </a:ext>
              </a:extLst>
            </p:cNvPr>
            <p:cNvSpPr/>
            <p:nvPr/>
          </p:nvSpPr>
          <p:spPr>
            <a:xfrm>
              <a:off x="4637020" y="3441700"/>
              <a:ext cx="1622560" cy="523220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altLang="en-US" i="0" dirty="0"/>
                <a:t>Area = 36</a:t>
              </a:r>
              <a:endParaRPr lang="en-US" dirty="0"/>
            </a:p>
          </p:txBody>
        </p:sp>
      </p:grpSp>
      <p:sp>
        <p:nvSpPr>
          <p:cNvPr id="13" name="Rectangle 12">
            <a:extLst>
              <a:ext uri="{FF2B5EF4-FFF2-40B4-BE49-F238E27FC236}">
                <a16:creationId xmlns:a16="http://schemas.microsoft.com/office/drawing/2014/main" id="{F59398AB-6A0A-4B3B-9AA2-627E19D14DFD}"/>
              </a:ext>
            </a:extLst>
          </p:cNvPr>
          <p:cNvSpPr/>
          <p:nvPr/>
        </p:nvSpPr>
        <p:spPr>
          <a:xfrm>
            <a:off x="8662920" y="3187044"/>
            <a:ext cx="343364" cy="52322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dirty="0">
                <a:solidFill>
                  <a:schemeClr val="accent2"/>
                </a:solidFill>
              </a:rPr>
              <a:t>x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70754D8B-AEB3-481C-907F-63D2866B8F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15200" y="5115580"/>
            <a:ext cx="1371600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dirty="0">
                <a:solidFill>
                  <a:schemeClr val="accent2"/>
                </a:solidFill>
              </a:rPr>
              <a:t>x</a:t>
            </a:r>
            <a:r>
              <a:rPr lang="en-US" altLang="en-US" sz="2800" i="0" dirty="0">
                <a:solidFill>
                  <a:schemeClr val="accent2"/>
                </a:solidFill>
              </a:rPr>
              <a:t> = 6?</a:t>
            </a:r>
          </a:p>
        </p:txBody>
      </p:sp>
    </p:spTree>
    <p:extLst>
      <p:ext uri="{BB962C8B-B14F-4D97-AF65-F5344CB8AC3E}">
        <p14:creationId xmlns:p14="http://schemas.microsoft.com/office/powerpoint/2010/main" val="28457878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325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325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7" fill="hold">
                      <p:stCondLst>
                        <p:cond delay="indefinite"/>
                      </p:stCondLst>
                      <p:childTnLst>
                        <p:par>
                          <p:cTn id="38" fill="hold">
                            <p:stCondLst>
                              <p:cond delay="0"/>
                            </p:stCondLst>
                            <p:childTnLst>
                              <p:par>
                                <p:cTn id="3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2" dur="500" fill="hold"/>
                                        <p:tgtEl>
                                          <p:spTgt spid="8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7" fill="hold">
                      <p:stCondLst>
                        <p:cond delay="indefinite"/>
                      </p:stCondLst>
                      <p:childTnLst>
                        <p:par>
                          <p:cTn id="48" fill="hold">
                            <p:stCondLst>
                              <p:cond delay="0"/>
                            </p:stCondLst>
                            <p:childTnLst>
                              <p:par>
                                <p:cTn id="4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8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7" fill="hold">
                      <p:stCondLst>
                        <p:cond delay="indefinite"/>
                      </p:stCondLst>
                      <p:childTnLst>
                        <p:par>
                          <p:cTn id="58" fill="hold">
                            <p:stCondLst>
                              <p:cond delay="0"/>
                            </p:stCondLst>
                            <p:childTnLst>
                              <p:par>
                                <p:cTn id="59" presetID="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1" dur="500" fill="hold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2" dur="500" fill="hold"/>
                                        <p:tgtEl>
                                          <p:spTgt spid="8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0" grpId="0"/>
      <p:bldP spid="3" grpId="0"/>
      <p:bldP spid="8" grpId="0" animBg="1"/>
      <p:bldP spid="13" grpId="0"/>
      <p:bldP spid="14" grpId="0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250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8089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733800" y="2743200"/>
            <a:ext cx="4953000" cy="13716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CA" altLang="en-US"/>
              <a:t>With all this recursing and looping, how do we determine the running time of this recursive program?</a:t>
            </a:r>
            <a:endParaRPr lang="en-US" altLang="en-US"/>
          </a:p>
          <a:p>
            <a:pPr eaLnBrk="1" hangingPunct="1">
              <a:buFontTx/>
              <a:buNone/>
            </a:pPr>
            <a:endParaRPr lang="en-CA" altLang="en-US" sz="2400"/>
          </a:p>
        </p:txBody>
      </p:sp>
      <p:sp>
        <p:nvSpPr>
          <p:cNvPr id="53252" name="Rectangle 4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 dirty="0">
                <a:solidFill>
                  <a:schemeClr val="accent1"/>
                </a:solidFill>
              </a:rPr>
              <a:t>procedure  </a:t>
            </a:r>
            <a:r>
              <a:rPr lang="en-US" altLang="en-US" i="0" dirty="0" err="1">
                <a:solidFill>
                  <a:schemeClr val="accent1"/>
                </a:solidFill>
              </a:rPr>
              <a:t>Eg</a:t>
            </a:r>
            <a:r>
              <a:rPr lang="en-US" altLang="en-US" i="0" dirty="0">
                <a:solidFill>
                  <a:schemeClr val="accent1"/>
                </a:solidFill>
              </a:rPr>
              <a:t>(I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</a:t>
            </a:r>
            <a:r>
              <a:rPr lang="en-CA" altLang="en-US" i="0" dirty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</a:t>
            </a:r>
            <a:r>
              <a:rPr lang="en-US" altLang="en-US" i="0" dirty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if(n</a:t>
            </a:r>
            <a:r>
              <a:rPr lang="en-US" altLang="en-US" i="0" dirty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 dirty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loop </a:t>
            </a:r>
            <a:r>
              <a:rPr lang="en-US" altLang="en-US" i="0" dirty="0" err="1">
                <a:solidFill>
                  <a:schemeClr val="accent1"/>
                </a:solidFill>
              </a:rPr>
              <a:t>i</a:t>
            </a:r>
            <a:r>
              <a:rPr lang="en-US" altLang="en-US" i="0" dirty="0">
                <a:solidFill>
                  <a:schemeClr val="accent1"/>
                </a:solidFill>
              </a:rPr>
              <a:t>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 dirty="0">
                <a:solidFill>
                  <a:schemeClr val="accent1"/>
                </a:solidFill>
              </a:rPr>
              <a:t>                  </a:t>
            </a:r>
            <a:endParaRPr lang="en-US" altLang="en-US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 dirty="0">
                <a:solidFill>
                  <a:schemeClr val="accent1"/>
                </a:solidFill>
              </a:rPr>
              <a:t>   </a:t>
            </a:r>
            <a:r>
              <a:rPr lang="en-US" altLang="en-US" i="0" dirty="0">
                <a:solidFill>
                  <a:schemeClr val="accent1"/>
                </a:solidFill>
              </a:rPr>
              <a:t>       loop </a:t>
            </a:r>
            <a:r>
              <a:rPr lang="en-US" altLang="en-US" i="0" dirty="0" err="1">
                <a:solidFill>
                  <a:schemeClr val="accent1"/>
                </a:solidFill>
              </a:rPr>
              <a:t>i</a:t>
            </a:r>
            <a:r>
              <a:rPr lang="en-US" altLang="en-US" i="0" dirty="0">
                <a:solidFill>
                  <a:schemeClr val="accent1"/>
                </a:solidFill>
              </a:rPr>
              <a:t>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n/b </a:t>
            </a:r>
            <a:r>
              <a:rPr lang="en-US" altLang="en-US" i="0" dirty="0">
                <a:solidFill>
                  <a:schemeClr val="accent1"/>
                </a:solidFill>
              </a:rPr>
              <a:t>= 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  </a:t>
            </a:r>
            <a:r>
              <a:rPr lang="en-US" altLang="en-US" sz="2000" i="0" dirty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</a:t>
            </a:r>
            <a:r>
              <a:rPr lang="en-CA" altLang="en-US" i="0" dirty="0">
                <a:solidFill>
                  <a:schemeClr val="accent1"/>
                </a:solidFill>
              </a:rPr>
              <a:t>  </a:t>
            </a:r>
            <a:r>
              <a:rPr lang="en-US" altLang="en-US" i="0" dirty="0">
                <a:solidFill>
                  <a:schemeClr val="accent1"/>
                </a:solidFill>
              </a:rPr>
              <a:t>   </a:t>
            </a:r>
            <a:r>
              <a:rPr lang="en-CA" altLang="en-US" i="0" dirty="0">
                <a:solidFill>
                  <a:schemeClr val="accent1"/>
                </a:solidFill>
              </a:rPr>
              <a:t>  </a:t>
            </a:r>
            <a:r>
              <a:rPr lang="en-US" altLang="en-US" i="0" dirty="0" err="1">
                <a:solidFill>
                  <a:schemeClr val="accent1"/>
                </a:solidFill>
              </a:rPr>
              <a:t>Eg</a:t>
            </a:r>
            <a:r>
              <a:rPr lang="en-US" altLang="en-US" i="0" dirty="0">
                <a:solidFill>
                  <a:schemeClr val="accent1"/>
                </a:solidFill>
              </a:rPr>
              <a:t>(I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n/b</a:t>
            </a:r>
            <a:r>
              <a:rPr lang="en-US" altLang="en-US" i="0" dirty="0">
                <a:solidFill>
                  <a:schemeClr val="accent1"/>
                </a:solidFill>
              </a:rPr>
              <a:t>)</a:t>
            </a:r>
            <a:r>
              <a:rPr lang="en-CA" altLang="en-US" i="0" dirty="0"/>
              <a:t> </a:t>
            </a:r>
            <a:endParaRPr lang="en-US" altLang="en-US" i="0" dirty="0"/>
          </a:p>
        </p:txBody>
      </p:sp>
      <p:sp>
        <p:nvSpPr>
          <p:cNvPr id="3" name="Rectangle 2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9" name="Rectangle 3"/>
          <p:cNvSpPr txBox="1">
            <a:spLocks noChangeArrowheads="1"/>
          </p:cNvSpPr>
          <p:nvPr/>
        </p:nvSpPr>
        <p:spPr bwMode="auto">
          <a:xfrm>
            <a:off x="3886200" y="4724400"/>
            <a:ext cx="4953000" cy="1371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8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742950" indent="-28575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2400">
                <a:solidFill>
                  <a:schemeClr val="tx1"/>
                </a:solidFill>
                <a:latin typeface="+mn-lt"/>
              </a:defRPr>
            </a:lvl2pPr>
            <a:lvl3pPr marL="11430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•"/>
              <a:defRPr sz="2000">
                <a:solidFill>
                  <a:schemeClr val="tx1"/>
                </a:solidFill>
                <a:latin typeface="+mn-lt"/>
              </a:defRPr>
            </a:lvl3pPr>
            <a:lvl4pPr marL="16002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–"/>
              <a:defRPr sz="1800">
                <a:solidFill>
                  <a:schemeClr val="tx1"/>
                </a:solidFill>
                <a:latin typeface="+mn-lt"/>
              </a:defRPr>
            </a:lvl4pPr>
            <a:lvl5pPr marL="2057400" indent="-228600" algn="l" rtl="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5pPr>
            <a:lvl6pPr marL="25146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6pPr>
            <a:lvl7pPr marL="29718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7pPr>
            <a:lvl8pPr marL="34290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8pPr>
            <a:lvl9pPr marL="3886200" indent="-228600" algn="l" rtl="0" fontAlgn="base">
              <a:spcBef>
                <a:spcPct val="20000"/>
              </a:spcBef>
              <a:spcAft>
                <a:spcPct val="0"/>
              </a:spcAft>
              <a:buChar char="»"/>
              <a:defRPr sz="1800">
                <a:solidFill>
                  <a:schemeClr val="tx1"/>
                </a:solidFill>
                <a:latin typeface="+mn-lt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  <a:defRPr/>
            </a:pPr>
            <a:r>
              <a:rPr lang="en-CA" altLang="en-US" kern="0" dirty="0"/>
              <a:t>Recurrence relations.</a:t>
            </a:r>
            <a:endParaRPr lang="en-US" altLang="en-US" kern="0" dirty="0"/>
          </a:p>
          <a:p>
            <a:pPr eaLnBrk="1" hangingPunct="1">
              <a:buFontTx/>
              <a:buNone/>
              <a:defRPr/>
            </a:pPr>
            <a:endParaRPr lang="en-CA" altLang="en-US" sz="2400" kern="0" dirty="0"/>
          </a:p>
        </p:txBody>
      </p:sp>
    </p:spTree>
    <p:extLst>
      <p:ext uri="{BB962C8B-B14F-4D97-AF65-F5344CB8AC3E}">
        <p14:creationId xmlns:p14="http://schemas.microsoft.com/office/powerpoint/2010/main" val="93592049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2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325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325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 nodeType="clickPar">
                      <p:stCondLst>
                        <p:cond delay="indefinite"/>
                      </p:stCondLst>
                      <p:childTnLst>
                        <p:par>
                          <p:cTn id="16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3252" grpId="0"/>
      <p:bldP spid="3" grpId="0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4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8089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733800" y="2743200"/>
            <a:ext cx="4953000" cy="13716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Let </a:t>
            </a:r>
            <a:r>
              <a:rPr lang="en-US" altLang="en-US">
                <a:solidFill>
                  <a:schemeClr val="accent2"/>
                </a:solidFill>
              </a:rPr>
              <a:t>n</a:t>
            </a:r>
            <a:r>
              <a:rPr lang="en-US" altLang="en-US"/>
              <a:t> be the “size” of our input.</a:t>
            </a:r>
          </a:p>
        </p:txBody>
      </p:sp>
      <p:sp>
        <p:nvSpPr>
          <p:cNvPr id="54276" name="Rectangle 4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80902" name="Oval 6"/>
          <p:cNvSpPr>
            <a:spLocks noChangeArrowheads="1"/>
          </p:cNvSpPr>
          <p:nvPr/>
        </p:nvSpPr>
        <p:spPr bwMode="auto">
          <a:xfrm rot="-896793">
            <a:off x="685800" y="1676400"/>
            <a:ext cx="2667000" cy="1066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4278" name="Rectangle 2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6"/>
          <p:cNvSpPr>
            <a:spLocks noChangeArrowheads="1"/>
          </p:cNvSpPr>
          <p:nvPr/>
        </p:nvSpPr>
        <p:spPr bwMode="auto">
          <a:xfrm>
            <a:off x="4583113" y="2057400"/>
            <a:ext cx="398462" cy="3810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9497325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2" grpId="0" animBg="1"/>
      <p:bldP spid="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8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8089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733800" y="2743200"/>
            <a:ext cx="4953000" cy="13716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Let </a:t>
            </a:r>
            <a:r>
              <a:rPr lang="en-US" altLang="en-US">
                <a:solidFill>
                  <a:schemeClr val="accent2"/>
                </a:solidFill>
              </a:rPr>
              <a:t>T(n)</a:t>
            </a:r>
            <a:r>
              <a:rPr lang="en-US" altLang="en-US"/>
              <a:t> be the # of  “Hi”s </a:t>
            </a:r>
            <a:br>
              <a:rPr lang="en-US" altLang="en-US"/>
            </a:br>
            <a:r>
              <a:rPr lang="en-US" altLang="en-US"/>
              <a:t>printed by me</a:t>
            </a:r>
          </a:p>
        </p:txBody>
      </p:sp>
      <p:sp>
        <p:nvSpPr>
          <p:cNvPr id="55300" name="Rectangle 4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80902" name="Oval 6"/>
          <p:cNvSpPr>
            <a:spLocks noChangeArrowheads="1"/>
          </p:cNvSpPr>
          <p:nvPr/>
        </p:nvSpPr>
        <p:spPr bwMode="auto">
          <a:xfrm>
            <a:off x="2133600" y="4572000"/>
            <a:ext cx="1219200" cy="630238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5302" name="Rectangle 2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6"/>
          <p:cNvSpPr>
            <a:spLocks noChangeArrowheads="1"/>
          </p:cNvSpPr>
          <p:nvPr/>
        </p:nvSpPr>
        <p:spPr bwMode="auto">
          <a:xfrm>
            <a:off x="1700213" y="3124200"/>
            <a:ext cx="1219200" cy="630238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7731360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899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2" grpId="0" animBg="1"/>
      <p:bldP spid="7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6322" name="Rectangle 2"/>
          <p:cNvSpPr>
            <a:spLocks noGrp="1" noChangeArrowheads="1"/>
          </p:cNvSpPr>
          <p:nvPr>
            <p:ph type="title"/>
          </p:nvPr>
        </p:nvSpPr>
        <p:spPr>
          <a:xfrm>
            <a:off x="762000" y="3048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80899" name="Rectangle 3"/>
          <p:cNvSpPr>
            <a:spLocks noGrp="1" noChangeArrowheads="1"/>
          </p:cNvSpPr>
          <p:nvPr>
            <p:ph type="body" sz="half" idx="2"/>
          </p:nvPr>
        </p:nvSpPr>
        <p:spPr>
          <a:xfrm>
            <a:off x="3733800" y="2743200"/>
            <a:ext cx="4953000" cy="13716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Let </a:t>
            </a:r>
            <a:r>
              <a:rPr lang="en-US" altLang="en-US">
                <a:solidFill>
                  <a:schemeClr val="accent2"/>
                </a:solidFill>
              </a:rPr>
              <a:t>T(n)</a:t>
            </a:r>
            <a:r>
              <a:rPr lang="en-US" altLang="en-US"/>
              <a:t> be the # of  “Hi”s </a:t>
            </a:r>
            <a:br>
              <a:rPr lang="en-US" altLang="en-US"/>
            </a:br>
            <a:r>
              <a:rPr lang="en-US" altLang="en-US"/>
              <a:t>printed by me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And by all of my friends.</a:t>
            </a:r>
          </a:p>
        </p:txBody>
      </p:sp>
      <p:sp>
        <p:nvSpPr>
          <p:cNvPr id="56324" name="Rectangle 4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80902" name="Oval 6"/>
          <p:cNvSpPr>
            <a:spLocks noChangeArrowheads="1"/>
          </p:cNvSpPr>
          <p:nvPr/>
        </p:nvSpPr>
        <p:spPr bwMode="auto">
          <a:xfrm>
            <a:off x="1447800" y="6096000"/>
            <a:ext cx="1828800" cy="630238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6326" name="Rectangle 2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</p:spTree>
    <p:extLst>
      <p:ext uri="{BB962C8B-B14F-4D97-AF65-F5344CB8AC3E}">
        <p14:creationId xmlns:p14="http://schemas.microsoft.com/office/powerpoint/2010/main" val="140562463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8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08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0899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9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090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902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8" name="Footer Placeholder 16"/>
          <p:cNvSpPr>
            <a:spLocks noGrp="1"/>
          </p:cNvSpPr>
          <p:nvPr>
            <p:ph type="ftr" sz="quarter" idx="11"/>
          </p:nvPr>
        </p:nvSpPr>
        <p:spPr>
          <a:xfrm>
            <a:off x="3124200" y="6477000"/>
            <a:ext cx="2895600" cy="457200"/>
          </a:xfrm>
          <a:noFill/>
          <a:ln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  <a:cs typeface="ＭＳ Ｐゴシック" charset="0"/>
              </a:defRPr>
            </a:lvl1pPr>
            <a:lvl2pPr marL="742950" indent="-28575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2pPr>
            <a:lvl3pPr marL="11430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3pPr>
            <a:lvl4pPr marL="16002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4pPr>
            <a:lvl5pPr marL="2057400" indent="-228600" eaLnBrk="0" hangingPunct="0"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2400">
                <a:solidFill>
                  <a:schemeClr val="tx1"/>
                </a:solidFill>
                <a:latin typeface="Tahoma" charset="0"/>
                <a:ea typeface="ＭＳ Ｐゴシック" charset="0"/>
              </a:defRPr>
            </a:lvl9pPr>
          </a:lstStyle>
          <a:p>
            <a:r>
              <a:rPr lang="en-US" sz="1400" b="1" i="1" dirty="0" err="1"/>
              <a:t>Andranik</a:t>
            </a:r>
            <a:r>
              <a:rPr lang="en-US" sz="1400" b="1" i="1" dirty="0"/>
              <a:t> </a:t>
            </a:r>
            <a:r>
              <a:rPr lang="en-US" sz="1400" b="1" i="1" dirty="0" err="1"/>
              <a:t>Mirzaian</a:t>
            </a:r>
            <a:endParaRPr lang="en-US" sz="1400" b="1" dirty="0"/>
          </a:p>
        </p:txBody>
      </p:sp>
      <p:pic>
        <p:nvPicPr>
          <p:cNvPr id="48135" name="Picture 4"/>
          <p:cNvPicPr>
            <a:picLocks noChangeAspect="1" noChangeArrowheads="1"/>
          </p:cNvPicPr>
          <p:nvPr/>
        </p:nvPicPr>
        <p:blipFill>
          <a:blip r:embed="rId3" cstate="print">
            <a:duotone>
              <a:prstClr val="black"/>
              <a:srgbClr val="D9C3A5">
                <a:tint val="50000"/>
                <a:satMod val="180000"/>
              </a:srgbClr>
            </a:duotone>
          </a:blip>
          <a:srcRect/>
          <a:stretch>
            <a:fillRect/>
          </a:stretch>
        </p:blipFill>
        <p:spPr bwMode="auto">
          <a:xfrm>
            <a:off x="381000" y="1905000"/>
            <a:ext cx="4800600" cy="3416300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  <p:sp>
        <p:nvSpPr>
          <p:cNvPr id="16391" name="Rectangle 5"/>
          <p:cNvSpPr>
            <a:spLocks noChangeArrowheads="1"/>
          </p:cNvSpPr>
          <p:nvPr/>
        </p:nvSpPr>
        <p:spPr bwMode="auto">
          <a:xfrm>
            <a:off x="5562600" y="4495800"/>
            <a:ext cx="3581400" cy="17543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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a,b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, length )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if  ( length &gt; 0 )  then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mid = (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a+b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)/2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 (</a:t>
            </a:r>
            <a:r>
              <a:rPr lang="en-US" sz="1800" i="0" dirty="0">
                <a:solidFill>
                  <a:schemeClr val="accent1"/>
                </a:solidFill>
              </a:rPr>
              <a:t> </a:t>
            </a:r>
            <a:r>
              <a:rPr lang="en-US" sz="1800" i="0" dirty="0">
                <a:solidFill>
                  <a:schemeClr val="accent1"/>
                </a:solidFill>
                <a:sym typeface="Symbol"/>
              </a:rPr>
              <a:t></a:t>
            </a:r>
            <a:r>
              <a:rPr lang="en-US" sz="1800" i="0" dirty="0" err="1">
                <a:solidFill>
                  <a:schemeClr val="accent1"/>
                </a:solidFill>
              </a:rPr>
              <a:t>a,mid</a:t>
            </a:r>
            <a:r>
              <a:rPr lang="en-US" sz="1800" i="0" dirty="0">
                <a:solidFill>
                  <a:schemeClr val="accent1"/>
                </a:solidFill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</a:rPr>
              <a:t>,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 length-1 )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</a:t>
            </a:r>
            <a:r>
              <a:rPr lang="en-US" sz="1800" i="0" dirty="0" err="1">
                <a:solidFill>
                  <a:schemeClr val="accent1"/>
                </a:solidFill>
              </a:rPr>
              <a:t>drawLine</a:t>
            </a:r>
            <a:r>
              <a:rPr lang="en-US" sz="1800" i="0" dirty="0">
                <a:solidFill>
                  <a:schemeClr val="accent1"/>
                </a:solidFill>
              </a:rPr>
              <a:t>( mid, length ) 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</a:t>
            </a:r>
            <a:r>
              <a:rPr lang="en-US" sz="1800" i="0" dirty="0" err="1">
                <a:solidFill>
                  <a:schemeClr val="accent1"/>
                </a:solidFill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</a:rPr>
              <a:t> ( </a:t>
            </a:r>
            <a:r>
              <a:rPr lang="en-US" sz="1800" i="0" dirty="0">
                <a:solidFill>
                  <a:schemeClr val="accent1"/>
                </a:solidFill>
                <a:sym typeface="Symbol"/>
              </a:rPr>
              <a:t></a:t>
            </a:r>
            <a:r>
              <a:rPr lang="en-US" sz="1800" i="0" dirty="0" err="1">
                <a:solidFill>
                  <a:schemeClr val="accent1"/>
                </a:solidFill>
              </a:rPr>
              <a:t>mid,b</a:t>
            </a:r>
            <a:r>
              <a:rPr lang="en-US" sz="1800" i="0" dirty="0">
                <a:solidFill>
                  <a:schemeClr val="accent1"/>
                </a:solidFill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</a:rPr>
              <a:t>, length-1 )</a:t>
            </a:r>
          </a:p>
        </p:txBody>
      </p:sp>
      <p:sp>
        <p:nvSpPr>
          <p:cNvPr id="14" name="Text Box 2"/>
          <p:cNvSpPr txBox="1">
            <a:spLocks noChangeArrowheads="1"/>
          </p:cNvSpPr>
          <p:nvPr/>
        </p:nvSpPr>
        <p:spPr bwMode="auto">
          <a:xfrm>
            <a:off x="3485794" y="58738"/>
            <a:ext cx="2831224" cy="769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4400" i="0" u="sng" dirty="0">
                <a:solidFill>
                  <a:schemeClr val="tx2"/>
                </a:solidFill>
              </a:rPr>
              <a:t>Draw Ruler</a:t>
            </a:r>
          </a:p>
        </p:txBody>
      </p:sp>
      <p:sp>
        <p:nvSpPr>
          <p:cNvPr id="13" name="Rectangle 5"/>
          <p:cNvSpPr>
            <a:spLocks noChangeArrowheads="1"/>
          </p:cNvSpPr>
          <p:nvPr/>
        </p:nvSpPr>
        <p:spPr bwMode="auto">
          <a:xfrm>
            <a:off x="5499100" y="2590800"/>
            <a:ext cx="4267200" cy="20313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drawRuler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length ) 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(0,4)   </a:t>
            </a:r>
            <a:r>
              <a:rPr lang="en-US" sz="1800" i="0" dirty="0">
                <a:solidFill>
                  <a:schemeClr val="accent1"/>
                </a:solidFill>
              </a:rPr>
              <a:t>print(0)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loop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i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 = 1..12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(i,4) </a:t>
            </a:r>
            <a:r>
              <a:rPr lang="en-US" sz="1800" i="0" dirty="0">
                <a:solidFill>
                  <a:schemeClr val="accent1"/>
                </a:solidFill>
              </a:rPr>
              <a:t>  print(</a:t>
            </a:r>
            <a:r>
              <a:rPr lang="en-US" sz="1800" i="0" dirty="0" err="1">
                <a:solidFill>
                  <a:schemeClr val="accent1"/>
                </a:solidFill>
              </a:rPr>
              <a:t>i</a:t>
            </a:r>
            <a:r>
              <a:rPr lang="en-US" sz="1800" i="0" dirty="0">
                <a:solidFill>
                  <a:schemeClr val="accent1"/>
                </a:solidFill>
              </a:rPr>
              <a:t>)</a:t>
            </a:r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  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drawInterval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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i-1,i</a:t>
            </a:r>
            <a:r>
              <a:rPr lang="en-US" sz="1800" i="0" dirty="0">
                <a:solidFill>
                  <a:schemeClr val="accent1"/>
                </a:solidFill>
                <a:latin typeface="+mj-lt"/>
                <a:sym typeface="Symbol"/>
              </a:rPr>
              <a:t>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,length-1) </a:t>
            </a:r>
          </a:p>
          <a:p>
            <a:endParaRPr lang="en-US" sz="1800" i="0" dirty="0">
              <a:solidFill>
                <a:schemeClr val="accent1"/>
              </a:solidFill>
              <a:latin typeface="+mj-lt"/>
            </a:endParaRPr>
          </a:p>
          <a:p>
            <a:endParaRPr lang="en-US" sz="1800" i="0" dirty="0">
              <a:solidFill>
                <a:schemeClr val="accent1"/>
              </a:solidFill>
              <a:latin typeface="+mj-lt"/>
            </a:endParaRPr>
          </a:p>
        </p:txBody>
      </p:sp>
      <p:sp>
        <p:nvSpPr>
          <p:cNvPr id="15" name="Rectangle 5"/>
          <p:cNvSpPr>
            <a:spLocks noChangeArrowheads="1"/>
          </p:cNvSpPr>
          <p:nvPr/>
        </p:nvSpPr>
        <p:spPr bwMode="auto">
          <a:xfrm>
            <a:off x="5486400" y="1134070"/>
            <a:ext cx="3581400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drawLine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location, length ) 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put curser at location</a:t>
            </a:r>
          </a:p>
          <a:p>
            <a:r>
              <a:rPr lang="en-US" sz="1800" i="0" dirty="0">
                <a:solidFill>
                  <a:schemeClr val="accent1"/>
                </a:solidFill>
                <a:latin typeface="+mj-lt"/>
              </a:rPr>
              <a:t>    loop j = 1..length   print(“-”)</a:t>
            </a:r>
          </a:p>
        </p:txBody>
      </p:sp>
      <p:sp>
        <p:nvSpPr>
          <p:cNvPr id="18" name="Rectangle 5"/>
          <p:cNvSpPr>
            <a:spLocks noChangeArrowheads="1"/>
          </p:cNvSpPr>
          <p:nvPr/>
        </p:nvSpPr>
        <p:spPr bwMode="auto">
          <a:xfrm>
            <a:off x="838200" y="5562600"/>
            <a:ext cx="3581400" cy="64633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>
                <a:latin typeface="+mj-lt"/>
              </a:rPr>
              <a:t>Here we called  </a:t>
            </a:r>
            <a:r>
              <a:rPr lang="en-US" sz="1800" i="0" dirty="0" err="1">
                <a:solidFill>
                  <a:schemeClr val="accent1"/>
                </a:solidFill>
                <a:latin typeface="+mj-lt"/>
              </a:rPr>
              <a:t>drawRuler</a:t>
            </a:r>
            <a:r>
              <a:rPr lang="en-US" sz="1800" i="0" dirty="0">
                <a:solidFill>
                  <a:schemeClr val="accent1"/>
                </a:solidFill>
                <a:latin typeface="+mj-lt"/>
              </a:rPr>
              <a:t>( 5 ) </a:t>
            </a:r>
          </a:p>
          <a:p>
            <a:r>
              <a:rPr lang="en-US" sz="1800" i="0" dirty="0"/>
              <a:t>What does  </a:t>
            </a:r>
            <a:r>
              <a:rPr lang="en-US" sz="1800" i="0" dirty="0" err="1">
                <a:solidFill>
                  <a:schemeClr val="accent1"/>
                </a:solidFill>
              </a:rPr>
              <a:t>drawRuler</a:t>
            </a:r>
            <a:r>
              <a:rPr lang="en-US" sz="1800" i="0" dirty="0">
                <a:solidFill>
                  <a:schemeClr val="accent1"/>
                </a:solidFill>
              </a:rPr>
              <a:t>( 6 )   </a:t>
            </a:r>
            <a:r>
              <a:rPr lang="en-US" sz="1800" i="0" dirty="0"/>
              <a:t>do</a:t>
            </a:r>
            <a:r>
              <a:rPr lang="en-US" sz="1800" i="0" dirty="0">
                <a:solidFill>
                  <a:srgbClr val="FF0000"/>
                </a:solidFill>
              </a:rPr>
              <a:t>??</a:t>
            </a:r>
          </a:p>
        </p:txBody>
      </p:sp>
      <p:grpSp>
        <p:nvGrpSpPr>
          <p:cNvPr id="3" name="Group 2"/>
          <p:cNvGrpSpPr/>
          <p:nvPr/>
        </p:nvGrpSpPr>
        <p:grpSpPr>
          <a:xfrm>
            <a:off x="2955852" y="1910316"/>
            <a:ext cx="625548" cy="3326220"/>
            <a:chOff x="2955852" y="1910316"/>
            <a:chExt cx="625548" cy="3326220"/>
          </a:xfrm>
        </p:grpSpPr>
        <p:sp>
          <p:nvSpPr>
            <p:cNvPr id="19" name="Rectangle 5"/>
            <p:cNvSpPr>
              <a:spLocks noChangeArrowheads="1"/>
            </p:cNvSpPr>
            <p:nvPr/>
          </p:nvSpPr>
          <p:spPr bwMode="auto">
            <a:xfrm>
              <a:off x="3035300" y="1910316"/>
              <a:ext cx="5461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latin typeface="+mj-lt"/>
                </a:rPr>
                <a:t>-</a:t>
              </a:r>
              <a:endParaRPr lang="en-US" sz="1800" i="0" dirty="0">
                <a:solidFill>
                  <a:srgbClr val="FF0000"/>
                </a:solidFill>
              </a:endParaRPr>
            </a:p>
          </p:txBody>
        </p:sp>
        <p:sp>
          <p:nvSpPr>
            <p:cNvPr id="20" name="Rectangle 5"/>
            <p:cNvSpPr>
              <a:spLocks noChangeArrowheads="1"/>
            </p:cNvSpPr>
            <p:nvPr/>
          </p:nvSpPr>
          <p:spPr bwMode="auto">
            <a:xfrm>
              <a:off x="2955852" y="4867204"/>
              <a:ext cx="5461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latin typeface="+mj-lt"/>
                </a:rPr>
                <a:t>-</a:t>
              </a:r>
              <a:endParaRPr lang="en-US" sz="1800" i="0" dirty="0">
                <a:solidFill>
                  <a:srgbClr val="FF0000"/>
                </a:solidFill>
              </a:endParaRPr>
            </a:p>
          </p:txBody>
        </p:sp>
      </p:grpSp>
      <p:sp>
        <p:nvSpPr>
          <p:cNvPr id="23" name="Rectangle 5"/>
          <p:cNvSpPr>
            <a:spLocks noChangeArrowheads="1"/>
          </p:cNvSpPr>
          <p:nvPr/>
        </p:nvSpPr>
        <p:spPr bwMode="auto">
          <a:xfrm>
            <a:off x="2654300" y="3400644"/>
            <a:ext cx="546100" cy="36933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r>
              <a:rPr lang="en-US" sz="1800" i="0" dirty="0">
                <a:solidFill>
                  <a:srgbClr val="FF0000"/>
                </a:solidFill>
                <a:latin typeface="+mj-lt"/>
              </a:rPr>
              <a:t>-</a:t>
            </a:r>
            <a:endParaRPr lang="en-US" sz="1800" i="0" dirty="0">
              <a:solidFill>
                <a:srgbClr val="FF0000"/>
              </a:solidFill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2580168" y="2660944"/>
            <a:ext cx="546392" cy="1840172"/>
            <a:chOff x="2580168" y="2660944"/>
            <a:chExt cx="546392" cy="1840172"/>
          </a:xfrm>
        </p:grpSpPr>
        <p:sp>
          <p:nvSpPr>
            <p:cNvPr id="24" name="Rectangle 5"/>
            <p:cNvSpPr>
              <a:spLocks noChangeArrowheads="1"/>
            </p:cNvSpPr>
            <p:nvPr/>
          </p:nvSpPr>
          <p:spPr bwMode="auto">
            <a:xfrm>
              <a:off x="2580168" y="2660944"/>
              <a:ext cx="5461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latin typeface="+mj-lt"/>
                </a:rPr>
                <a:t>-</a:t>
              </a:r>
              <a:endParaRPr lang="en-US" sz="1800" i="0" dirty="0">
                <a:solidFill>
                  <a:srgbClr val="FF0000"/>
                </a:solidFill>
              </a:endParaRPr>
            </a:p>
          </p:txBody>
        </p:sp>
        <p:sp>
          <p:nvSpPr>
            <p:cNvPr id="25" name="Rectangle 5"/>
            <p:cNvSpPr>
              <a:spLocks noChangeArrowheads="1"/>
            </p:cNvSpPr>
            <p:nvPr/>
          </p:nvSpPr>
          <p:spPr bwMode="auto">
            <a:xfrm>
              <a:off x="2580460" y="4131784"/>
              <a:ext cx="5461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latin typeface="+mj-lt"/>
                </a:rPr>
                <a:t>-</a:t>
              </a:r>
              <a:endParaRPr lang="en-US" sz="1800" i="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2501608" y="2286000"/>
            <a:ext cx="559384" cy="2590800"/>
            <a:chOff x="2501608" y="2286000"/>
            <a:chExt cx="559384" cy="2590800"/>
          </a:xfrm>
        </p:grpSpPr>
        <p:sp>
          <p:nvSpPr>
            <p:cNvPr id="26" name="Rectangle 5"/>
            <p:cNvSpPr>
              <a:spLocks noChangeArrowheads="1"/>
            </p:cNvSpPr>
            <p:nvPr/>
          </p:nvSpPr>
          <p:spPr bwMode="auto">
            <a:xfrm>
              <a:off x="2501608" y="2286000"/>
              <a:ext cx="5461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latin typeface="+mj-lt"/>
                </a:rPr>
                <a:t>-</a:t>
              </a:r>
              <a:endParaRPr lang="en-US" sz="1800" i="0" dirty="0">
                <a:solidFill>
                  <a:srgbClr val="FF0000"/>
                </a:solidFill>
              </a:endParaRPr>
            </a:p>
          </p:txBody>
        </p:sp>
        <p:sp>
          <p:nvSpPr>
            <p:cNvPr id="27" name="Rectangle 5"/>
            <p:cNvSpPr>
              <a:spLocks noChangeArrowheads="1"/>
            </p:cNvSpPr>
            <p:nvPr/>
          </p:nvSpPr>
          <p:spPr bwMode="auto">
            <a:xfrm>
              <a:off x="2501900" y="3756840"/>
              <a:ext cx="5461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latin typeface="+mj-lt"/>
                </a:rPr>
                <a:t>-</a:t>
              </a:r>
              <a:endParaRPr lang="en-US" sz="1800" i="0" dirty="0">
                <a:solidFill>
                  <a:srgbClr val="FF0000"/>
                </a:solidFill>
              </a:endParaRPr>
            </a:p>
          </p:txBody>
        </p:sp>
        <p:sp>
          <p:nvSpPr>
            <p:cNvPr id="28" name="Rectangle 5"/>
            <p:cNvSpPr>
              <a:spLocks noChangeArrowheads="1"/>
            </p:cNvSpPr>
            <p:nvPr/>
          </p:nvSpPr>
          <p:spPr bwMode="auto">
            <a:xfrm>
              <a:off x="2514600" y="3036628"/>
              <a:ext cx="5461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latin typeface="+mj-lt"/>
                </a:rPr>
                <a:t>-</a:t>
              </a:r>
              <a:endParaRPr lang="en-US" sz="1800" i="0" dirty="0">
                <a:solidFill>
                  <a:srgbClr val="FF0000"/>
                </a:solidFill>
              </a:endParaRPr>
            </a:p>
          </p:txBody>
        </p:sp>
        <p:sp>
          <p:nvSpPr>
            <p:cNvPr id="29" name="Rectangle 5"/>
            <p:cNvSpPr>
              <a:spLocks noChangeArrowheads="1"/>
            </p:cNvSpPr>
            <p:nvPr/>
          </p:nvSpPr>
          <p:spPr bwMode="auto">
            <a:xfrm>
              <a:off x="2514892" y="4507468"/>
              <a:ext cx="5461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1800" i="0" dirty="0">
                  <a:solidFill>
                    <a:srgbClr val="FF0000"/>
                  </a:solidFill>
                  <a:latin typeface="+mj-lt"/>
                </a:rPr>
                <a:t>-</a:t>
              </a:r>
              <a:endParaRPr lang="en-US" sz="1800" i="0" dirty="0">
                <a:solidFill>
                  <a:srgbClr val="FF0000"/>
                </a:solidFill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2417732" y="2099928"/>
            <a:ext cx="564104" cy="2962944"/>
            <a:chOff x="2417732" y="2099928"/>
            <a:chExt cx="564104" cy="2962944"/>
          </a:xfrm>
        </p:grpSpPr>
        <p:grpSp>
          <p:nvGrpSpPr>
            <p:cNvPr id="30" name="Group 29"/>
            <p:cNvGrpSpPr/>
            <p:nvPr/>
          </p:nvGrpSpPr>
          <p:grpSpPr>
            <a:xfrm>
              <a:off x="2422452" y="2099928"/>
              <a:ext cx="559384" cy="2590800"/>
              <a:chOff x="2501608" y="2286000"/>
              <a:chExt cx="559384" cy="2590800"/>
            </a:xfrm>
          </p:grpSpPr>
          <p:sp>
            <p:nvSpPr>
              <p:cNvPr id="31" name="Rectangle 5"/>
              <p:cNvSpPr>
                <a:spLocks noChangeArrowheads="1"/>
              </p:cNvSpPr>
              <p:nvPr/>
            </p:nvSpPr>
            <p:spPr bwMode="auto">
              <a:xfrm>
                <a:off x="2501608" y="2286000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2" name="Rectangle 5"/>
              <p:cNvSpPr>
                <a:spLocks noChangeArrowheads="1"/>
              </p:cNvSpPr>
              <p:nvPr/>
            </p:nvSpPr>
            <p:spPr bwMode="auto">
              <a:xfrm>
                <a:off x="2501900" y="3783420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3" name="Rectangle 5"/>
              <p:cNvSpPr>
                <a:spLocks noChangeArrowheads="1"/>
              </p:cNvSpPr>
              <p:nvPr/>
            </p:nvSpPr>
            <p:spPr bwMode="auto">
              <a:xfrm>
                <a:off x="2514600" y="303662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4" name="Rectangle 5"/>
              <p:cNvSpPr>
                <a:spLocks noChangeArrowheads="1"/>
              </p:cNvSpPr>
              <p:nvPr/>
            </p:nvSpPr>
            <p:spPr bwMode="auto">
              <a:xfrm>
                <a:off x="2514892" y="450746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35" name="Group 34"/>
            <p:cNvGrpSpPr/>
            <p:nvPr/>
          </p:nvGrpSpPr>
          <p:grpSpPr>
            <a:xfrm>
              <a:off x="2417732" y="2472072"/>
              <a:ext cx="559384" cy="2590800"/>
              <a:chOff x="2501608" y="2286000"/>
              <a:chExt cx="559384" cy="2590800"/>
            </a:xfrm>
          </p:grpSpPr>
          <p:sp>
            <p:nvSpPr>
              <p:cNvPr id="36" name="Rectangle 5"/>
              <p:cNvSpPr>
                <a:spLocks noChangeArrowheads="1"/>
              </p:cNvSpPr>
              <p:nvPr/>
            </p:nvSpPr>
            <p:spPr bwMode="auto">
              <a:xfrm>
                <a:off x="2501608" y="2286000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7" name="Rectangle 5"/>
              <p:cNvSpPr>
                <a:spLocks noChangeArrowheads="1"/>
              </p:cNvSpPr>
              <p:nvPr/>
            </p:nvSpPr>
            <p:spPr bwMode="auto">
              <a:xfrm>
                <a:off x="2501900" y="377204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8" name="Rectangle 5"/>
              <p:cNvSpPr>
                <a:spLocks noChangeArrowheads="1"/>
              </p:cNvSpPr>
              <p:nvPr/>
            </p:nvSpPr>
            <p:spPr bwMode="auto">
              <a:xfrm>
                <a:off x="2514600" y="303662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39" name="Rectangle 5"/>
              <p:cNvSpPr>
                <a:spLocks noChangeArrowheads="1"/>
              </p:cNvSpPr>
              <p:nvPr/>
            </p:nvSpPr>
            <p:spPr bwMode="auto">
              <a:xfrm>
                <a:off x="2514892" y="450746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</p:grpSp>
      </p:grpSp>
      <p:grpSp>
        <p:nvGrpSpPr>
          <p:cNvPr id="53" name="Group 52"/>
          <p:cNvGrpSpPr/>
          <p:nvPr/>
        </p:nvGrpSpPr>
        <p:grpSpPr>
          <a:xfrm>
            <a:off x="2312580" y="2013096"/>
            <a:ext cx="564104" cy="2962944"/>
            <a:chOff x="2417732" y="2099928"/>
            <a:chExt cx="564104" cy="2962944"/>
          </a:xfrm>
        </p:grpSpPr>
        <p:grpSp>
          <p:nvGrpSpPr>
            <p:cNvPr id="54" name="Group 53"/>
            <p:cNvGrpSpPr/>
            <p:nvPr/>
          </p:nvGrpSpPr>
          <p:grpSpPr>
            <a:xfrm>
              <a:off x="2422452" y="2099928"/>
              <a:ext cx="559384" cy="2590800"/>
              <a:chOff x="2501608" y="2286000"/>
              <a:chExt cx="559384" cy="2590800"/>
            </a:xfrm>
          </p:grpSpPr>
          <p:sp>
            <p:nvSpPr>
              <p:cNvPr id="60" name="Rectangle 5"/>
              <p:cNvSpPr>
                <a:spLocks noChangeArrowheads="1"/>
              </p:cNvSpPr>
              <p:nvPr/>
            </p:nvSpPr>
            <p:spPr bwMode="auto">
              <a:xfrm>
                <a:off x="2501608" y="2286000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61" name="Rectangle 5"/>
              <p:cNvSpPr>
                <a:spLocks noChangeArrowheads="1"/>
              </p:cNvSpPr>
              <p:nvPr/>
            </p:nvSpPr>
            <p:spPr bwMode="auto">
              <a:xfrm>
                <a:off x="2501900" y="3783420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62" name="Rectangle 5"/>
              <p:cNvSpPr>
                <a:spLocks noChangeArrowheads="1"/>
              </p:cNvSpPr>
              <p:nvPr/>
            </p:nvSpPr>
            <p:spPr bwMode="auto">
              <a:xfrm>
                <a:off x="2514600" y="303662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63" name="Rectangle 5"/>
              <p:cNvSpPr>
                <a:spLocks noChangeArrowheads="1"/>
              </p:cNvSpPr>
              <p:nvPr/>
            </p:nvSpPr>
            <p:spPr bwMode="auto">
              <a:xfrm>
                <a:off x="2514892" y="450746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</p:grpSp>
        <p:grpSp>
          <p:nvGrpSpPr>
            <p:cNvPr id="55" name="Group 54"/>
            <p:cNvGrpSpPr/>
            <p:nvPr/>
          </p:nvGrpSpPr>
          <p:grpSpPr>
            <a:xfrm>
              <a:off x="2417732" y="2472072"/>
              <a:ext cx="559384" cy="2590800"/>
              <a:chOff x="2501608" y="2286000"/>
              <a:chExt cx="559384" cy="2590800"/>
            </a:xfrm>
          </p:grpSpPr>
          <p:sp>
            <p:nvSpPr>
              <p:cNvPr id="56" name="Rectangle 5"/>
              <p:cNvSpPr>
                <a:spLocks noChangeArrowheads="1"/>
              </p:cNvSpPr>
              <p:nvPr/>
            </p:nvSpPr>
            <p:spPr bwMode="auto">
              <a:xfrm>
                <a:off x="2501608" y="2286000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57" name="Rectangle 5"/>
              <p:cNvSpPr>
                <a:spLocks noChangeArrowheads="1"/>
              </p:cNvSpPr>
              <p:nvPr/>
            </p:nvSpPr>
            <p:spPr bwMode="auto">
              <a:xfrm>
                <a:off x="2501900" y="377204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58" name="Rectangle 5"/>
              <p:cNvSpPr>
                <a:spLocks noChangeArrowheads="1"/>
              </p:cNvSpPr>
              <p:nvPr/>
            </p:nvSpPr>
            <p:spPr bwMode="auto">
              <a:xfrm>
                <a:off x="2514600" y="303662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  <p:sp>
            <p:nvSpPr>
              <p:cNvPr id="59" name="Rectangle 5"/>
              <p:cNvSpPr>
                <a:spLocks noChangeArrowheads="1"/>
              </p:cNvSpPr>
              <p:nvPr/>
            </p:nvSpPr>
            <p:spPr bwMode="auto">
              <a:xfrm>
                <a:off x="2514892" y="4507468"/>
                <a:ext cx="546100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square">
                <a:spAutoFit/>
              </a:bodyPr>
              <a:lstStyle/>
              <a:p>
                <a:r>
                  <a:rPr lang="en-US" sz="1800" i="0" dirty="0">
                    <a:solidFill>
                      <a:srgbClr val="FF0000"/>
                    </a:solidFill>
                    <a:latin typeface="+mj-lt"/>
                  </a:rPr>
                  <a:t>-</a:t>
                </a:r>
                <a:endParaRPr lang="en-US" sz="1800" i="0" dirty="0">
                  <a:solidFill>
                    <a:srgbClr val="FF0000"/>
                  </a:solidFill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33854691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18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2" presetClass="entr" presetSubtype="2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7" fill="hold">
                      <p:stCondLst>
                        <p:cond delay="indefinite"/>
                      </p:stCondLst>
                      <p:childTnLst>
                        <p:par>
                          <p:cTn id="28" fill="hold">
                            <p:stCondLst>
                              <p:cond delay="0"/>
                            </p:stCondLst>
                            <p:childTnLst>
                              <p:par>
                                <p:cTn id="29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2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1922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3810000" y="2819400"/>
            <a:ext cx="5181600" cy="20574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If my input is sufficiently small 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000"/>
              <a:t>(according to my measure of size)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then I  print </a:t>
            </a:r>
            <a:r>
              <a:rPr lang="en-US" altLang="en-US">
                <a:solidFill>
                  <a:schemeClr val="accent2"/>
                </a:solidFill>
                <a:sym typeface="Symbol" pitchFamily="18" charset="2"/>
              </a:rPr>
              <a:t></a:t>
            </a:r>
            <a:r>
              <a:rPr lang="en-US" altLang="en-US">
                <a:solidFill>
                  <a:schemeClr val="accent2"/>
                </a:solidFill>
              </a:rPr>
              <a:t>(1)</a:t>
            </a:r>
            <a:r>
              <a:rPr lang="en-US" altLang="en-US"/>
              <a:t> “Hi”s.</a:t>
            </a:r>
          </a:p>
        </p:txBody>
      </p:sp>
      <p:sp>
        <p:nvSpPr>
          <p:cNvPr id="81923" name="Oval 3"/>
          <p:cNvSpPr>
            <a:spLocks noChangeArrowheads="1"/>
          </p:cNvSpPr>
          <p:nvPr/>
        </p:nvSpPr>
        <p:spPr bwMode="auto">
          <a:xfrm>
            <a:off x="1143000" y="2601913"/>
            <a:ext cx="8382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7348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57349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57350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4191000" y="1484313"/>
            <a:ext cx="1524000" cy="573087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58738576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19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19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19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1922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19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1922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19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1922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22" grpId="0" build="p"/>
      <p:bldP spid="81923" grpId="0" animBg="1"/>
      <p:bldP spid="7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2895600"/>
            <a:ext cx="4343400" cy="4114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 personally output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f(n)</a:t>
            </a:r>
            <a:r>
              <a:rPr lang="en-US" altLang="en-US"/>
              <a:t> “Hi”s,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i.e. top level stack frame.</a:t>
            </a:r>
            <a:endParaRPr lang="en-CA" altLang="en-US"/>
          </a:p>
        </p:txBody>
      </p:sp>
      <p:sp>
        <p:nvSpPr>
          <p:cNvPr id="82947" name="Oval 3"/>
          <p:cNvSpPr>
            <a:spLocks noChangeArrowheads="1"/>
          </p:cNvSpPr>
          <p:nvPr/>
        </p:nvSpPr>
        <p:spPr bwMode="auto">
          <a:xfrm>
            <a:off x="2819400" y="4114800"/>
            <a:ext cx="8382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8372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58373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58374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6746875" y="1881188"/>
            <a:ext cx="8382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9852504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2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2946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6" grpId="0" build="p"/>
      <p:bldP spid="82947" grpId="0" animBg="1"/>
      <p:bldP spid="7" grpId="0" animBg="1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2895600"/>
            <a:ext cx="4343400" cy="4114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 have 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/>
              <a:t> friends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i.e. recurse 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/>
              <a:t> times.</a:t>
            </a:r>
            <a:endParaRPr lang="en-CA" altLang="en-US"/>
          </a:p>
        </p:txBody>
      </p:sp>
      <p:sp>
        <p:nvSpPr>
          <p:cNvPr id="82947" name="Oval 3"/>
          <p:cNvSpPr>
            <a:spLocks noChangeArrowheads="1"/>
          </p:cNvSpPr>
          <p:nvPr/>
        </p:nvSpPr>
        <p:spPr bwMode="auto">
          <a:xfrm>
            <a:off x="1143000" y="5157788"/>
            <a:ext cx="22098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59396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59397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59398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5181600" y="1981200"/>
            <a:ext cx="533400" cy="4572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5958647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6" grpId="0" build="p"/>
      <p:bldP spid="82947" grpId="0" animBg="1"/>
      <p:bldP spid="7" grpId="0" animBg="1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2946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343400" y="2895600"/>
            <a:ext cx="4572000" cy="4114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Let </a:t>
            </a:r>
            <a:r>
              <a:rPr lang="en-US" altLang="en-US" dirty="0">
                <a:solidFill>
                  <a:schemeClr val="accent2"/>
                </a:solidFill>
              </a:rPr>
              <a:t>b</a:t>
            </a:r>
            <a:r>
              <a:rPr lang="en-US" altLang="en-US" dirty="0"/>
              <a:t> be the factor by which I shrink the input before giving it to a friend.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dirty="0"/>
              <a:t>i.e. if my input has size </a:t>
            </a:r>
            <a:r>
              <a:rPr lang="en-US" altLang="en-US" dirty="0">
                <a:solidFill>
                  <a:schemeClr val="accent2"/>
                </a:solidFill>
              </a:rPr>
              <a:t>n</a:t>
            </a:r>
            <a:r>
              <a:rPr lang="en-US" altLang="en-US" dirty="0"/>
              <a:t> then my friends are of size</a:t>
            </a:r>
            <a:r>
              <a:rPr lang="en-US" altLang="en-US" dirty="0">
                <a:solidFill>
                  <a:schemeClr val="accent2"/>
                </a:solidFill>
              </a:rPr>
              <a:t> n/b</a:t>
            </a:r>
            <a:r>
              <a:rPr lang="en-US" altLang="en-US" dirty="0"/>
              <a:t>.</a:t>
            </a:r>
            <a:endParaRPr lang="en-CA" altLang="en-US" dirty="0"/>
          </a:p>
        </p:txBody>
      </p:sp>
      <p:sp>
        <p:nvSpPr>
          <p:cNvPr id="82947" name="Oval 3"/>
          <p:cNvSpPr>
            <a:spLocks noChangeArrowheads="1"/>
          </p:cNvSpPr>
          <p:nvPr/>
        </p:nvSpPr>
        <p:spPr bwMode="auto">
          <a:xfrm>
            <a:off x="2174875" y="6096000"/>
            <a:ext cx="8382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60420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60421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 dirty="0">
                <a:solidFill>
                  <a:schemeClr val="accent1"/>
                </a:solidFill>
              </a:rPr>
              <a:t>procedure  </a:t>
            </a:r>
            <a:r>
              <a:rPr lang="en-US" altLang="en-US" i="0" dirty="0" err="1">
                <a:solidFill>
                  <a:schemeClr val="accent1"/>
                </a:solidFill>
              </a:rPr>
              <a:t>Eg</a:t>
            </a:r>
            <a:r>
              <a:rPr lang="en-US" altLang="en-US" i="0" dirty="0">
                <a:solidFill>
                  <a:schemeClr val="accent1"/>
                </a:solidFill>
              </a:rPr>
              <a:t>(I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</a:t>
            </a:r>
            <a:r>
              <a:rPr lang="en-CA" altLang="en-US" i="0" dirty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</a:t>
            </a:r>
            <a:r>
              <a:rPr lang="en-US" altLang="en-US" i="0" dirty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if(n</a:t>
            </a:r>
            <a:r>
              <a:rPr lang="en-US" altLang="en-US" i="0" dirty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 dirty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loop </a:t>
            </a:r>
            <a:r>
              <a:rPr lang="en-US" altLang="en-US" i="0" dirty="0" err="1">
                <a:solidFill>
                  <a:schemeClr val="accent1"/>
                </a:solidFill>
              </a:rPr>
              <a:t>i</a:t>
            </a:r>
            <a:r>
              <a:rPr lang="en-US" altLang="en-US" i="0" dirty="0">
                <a:solidFill>
                  <a:schemeClr val="accent1"/>
                </a:solidFill>
              </a:rPr>
              <a:t>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 dirty="0">
                <a:solidFill>
                  <a:schemeClr val="accent1"/>
                </a:solidFill>
              </a:rPr>
              <a:t>                  </a:t>
            </a:r>
            <a:endParaRPr lang="en-US" altLang="en-US" i="0" dirty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 dirty="0">
                <a:solidFill>
                  <a:schemeClr val="accent1"/>
                </a:solidFill>
              </a:rPr>
              <a:t>   </a:t>
            </a:r>
            <a:r>
              <a:rPr lang="en-US" altLang="en-US" i="0" dirty="0">
                <a:solidFill>
                  <a:schemeClr val="accent1"/>
                </a:solidFill>
              </a:rPr>
              <a:t>       loop </a:t>
            </a:r>
            <a:r>
              <a:rPr lang="en-US" altLang="en-US" i="0" dirty="0" err="1">
                <a:solidFill>
                  <a:schemeClr val="accent1"/>
                </a:solidFill>
              </a:rPr>
              <a:t>i</a:t>
            </a:r>
            <a:r>
              <a:rPr lang="en-US" altLang="en-US" i="0" dirty="0">
                <a:solidFill>
                  <a:schemeClr val="accent1"/>
                </a:solidFill>
              </a:rPr>
              <a:t>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n/b </a:t>
            </a:r>
            <a:r>
              <a:rPr lang="en-US" altLang="en-US" i="0" dirty="0">
                <a:solidFill>
                  <a:schemeClr val="accent1"/>
                </a:solidFill>
              </a:rPr>
              <a:t>= 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  </a:t>
            </a:r>
            <a:r>
              <a:rPr lang="en-US" altLang="en-US" sz="2000" i="0" dirty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 dirty="0">
                <a:solidFill>
                  <a:schemeClr val="accent1"/>
                </a:solidFill>
              </a:rPr>
              <a:t>       </a:t>
            </a:r>
            <a:r>
              <a:rPr lang="en-CA" altLang="en-US" i="0" dirty="0">
                <a:solidFill>
                  <a:schemeClr val="accent1"/>
                </a:solidFill>
              </a:rPr>
              <a:t>  </a:t>
            </a:r>
            <a:r>
              <a:rPr lang="en-US" altLang="en-US" i="0" dirty="0">
                <a:solidFill>
                  <a:schemeClr val="accent1"/>
                </a:solidFill>
              </a:rPr>
              <a:t>   </a:t>
            </a:r>
            <a:r>
              <a:rPr lang="en-CA" altLang="en-US" i="0" dirty="0">
                <a:solidFill>
                  <a:schemeClr val="accent1"/>
                </a:solidFill>
              </a:rPr>
              <a:t>  </a:t>
            </a:r>
            <a:r>
              <a:rPr lang="en-US" altLang="en-US" i="0" dirty="0" err="1">
                <a:solidFill>
                  <a:schemeClr val="accent1"/>
                </a:solidFill>
              </a:rPr>
              <a:t>Eg</a:t>
            </a:r>
            <a:r>
              <a:rPr lang="en-US" altLang="en-US" i="0" dirty="0">
                <a:solidFill>
                  <a:schemeClr val="accent1"/>
                </a:solidFill>
              </a:rPr>
              <a:t>(I</a:t>
            </a:r>
            <a:r>
              <a:rPr lang="en-US" altLang="en-US" i="0" baseline="-25000" dirty="0">
                <a:solidFill>
                  <a:schemeClr val="accent1"/>
                </a:solidFill>
              </a:rPr>
              <a:t>n/b</a:t>
            </a:r>
            <a:r>
              <a:rPr lang="en-US" altLang="en-US" i="0" dirty="0">
                <a:solidFill>
                  <a:schemeClr val="accent1"/>
                </a:solidFill>
              </a:rPr>
              <a:t>)</a:t>
            </a:r>
            <a:r>
              <a:rPr lang="en-CA" altLang="en-US" i="0" dirty="0"/>
              <a:t> </a:t>
            </a:r>
            <a:endParaRPr lang="en-US" altLang="en-US" i="0" dirty="0"/>
          </a:p>
        </p:txBody>
      </p:sp>
      <p:sp>
        <p:nvSpPr>
          <p:cNvPr id="60422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 dirty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5802313" y="1970088"/>
            <a:ext cx="739775" cy="4572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18077225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29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2946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2946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2946" grpId="0" build="p"/>
      <p:bldP spid="82947" grpId="0" animBg="1"/>
      <p:bldP spid="7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572000" y="2895600"/>
            <a:ext cx="4572000" cy="1828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By definition of </a:t>
            </a:r>
            <a:r>
              <a:rPr lang="en-US" altLang="en-US">
                <a:solidFill>
                  <a:schemeClr val="accent2"/>
                </a:solidFill>
              </a:rPr>
              <a:t>T</a:t>
            </a:r>
            <a:r>
              <a:rPr lang="en-US" altLang="en-US"/>
              <a:t>,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the number of “Hi”s printed by one of my friends </a:t>
            </a:r>
            <a:br>
              <a:rPr lang="en-US" altLang="en-US"/>
            </a:br>
            <a:r>
              <a:rPr lang="en-US" altLang="en-US"/>
              <a:t>and all of his friends is </a:t>
            </a:r>
            <a:r>
              <a:rPr lang="en-US" altLang="en-US">
                <a:solidFill>
                  <a:schemeClr val="accent2"/>
                </a:solidFill>
              </a:rPr>
              <a:t>T(n/b)</a:t>
            </a:r>
            <a:r>
              <a:rPr lang="en-US" altLang="en-US"/>
              <a:t>.</a:t>
            </a:r>
            <a:endParaRPr lang="en-CA" altLang="en-US"/>
          </a:p>
        </p:txBody>
      </p:sp>
      <p:sp>
        <p:nvSpPr>
          <p:cNvPr id="83971" name="Oval 3"/>
          <p:cNvSpPr>
            <a:spLocks noChangeArrowheads="1"/>
          </p:cNvSpPr>
          <p:nvPr/>
        </p:nvSpPr>
        <p:spPr bwMode="auto">
          <a:xfrm>
            <a:off x="1676400" y="6019800"/>
            <a:ext cx="13716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61444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61445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61446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5521325" y="1970088"/>
            <a:ext cx="1055688" cy="4572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338451992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39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39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970" grpId="0" build="p"/>
      <p:bldP spid="83971" grpId="0" animBg="1"/>
      <p:bldP spid="7" grpId="0" animBg="1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70" name="Rectangle 2"/>
          <p:cNvSpPr>
            <a:spLocks noGrp="1" noChangeArrowheads="1"/>
          </p:cNvSpPr>
          <p:nvPr>
            <p:ph type="body" sz="half" idx="2"/>
          </p:nvPr>
        </p:nvSpPr>
        <p:spPr>
          <a:xfrm>
            <a:off x="4267200" y="2895600"/>
            <a:ext cx="4876800" cy="1828800"/>
          </a:xfrm>
        </p:spPr>
        <p:txBody>
          <a:bodyPr/>
          <a:lstStyle/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Hence, the total number printed </a:t>
            </a:r>
            <a:br>
              <a:rPr lang="en-US" altLang="en-US"/>
            </a:br>
            <a:r>
              <a:rPr lang="en-US" altLang="en-US"/>
              <a:t>by me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/>
              <a:t>and my </a:t>
            </a:r>
            <a:r>
              <a:rPr lang="en-US" altLang="en-US">
                <a:solidFill>
                  <a:schemeClr val="accent2"/>
                </a:solidFill>
              </a:rPr>
              <a:t>a</a:t>
            </a:r>
            <a:r>
              <a:rPr lang="en-US" altLang="en-US"/>
              <a:t> friends is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>
                <a:solidFill>
                  <a:schemeClr val="accent2"/>
                </a:solidFill>
              </a:rPr>
              <a:t>T(n) = a T(n/b) + f(n)</a:t>
            </a:r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83971" name="Oval 3"/>
          <p:cNvSpPr>
            <a:spLocks noChangeArrowheads="1"/>
          </p:cNvSpPr>
          <p:nvPr/>
        </p:nvSpPr>
        <p:spPr bwMode="auto">
          <a:xfrm>
            <a:off x="1676400" y="6019800"/>
            <a:ext cx="1371600" cy="6858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62468" name="Rectangle 4"/>
          <p:cNvSpPr>
            <a:spLocks noGrp="1" noChangeArrowheads="1"/>
          </p:cNvSpPr>
          <p:nvPr>
            <p:ph type="title"/>
          </p:nvPr>
        </p:nvSpPr>
        <p:spPr>
          <a:xfrm>
            <a:off x="685800" y="304800"/>
            <a:ext cx="7772400" cy="1143000"/>
          </a:xfrm>
          <a:noFill/>
        </p:spPr>
        <p:txBody>
          <a:bodyPr/>
          <a:lstStyle/>
          <a:p>
            <a:pPr eaLnBrk="1" hangingPunct="1"/>
            <a:r>
              <a:rPr lang="en-US" altLang="en-US"/>
              <a:t>Recurrence Relations</a:t>
            </a:r>
            <a:br>
              <a:rPr lang="en-US" altLang="en-US"/>
            </a:br>
            <a:r>
              <a:rPr lang="en-US" altLang="en-US">
                <a:latin typeface="Symbol" pitchFamily="18" charset="2"/>
              </a:rPr>
              <a:t>»</a:t>
            </a:r>
            <a:r>
              <a:rPr lang="en-US" altLang="en-US"/>
              <a:t> Time of Recursive Program</a:t>
            </a:r>
            <a:endParaRPr lang="en-CA" altLang="en-US"/>
          </a:p>
        </p:txBody>
      </p:sp>
      <p:sp>
        <p:nvSpPr>
          <p:cNvPr id="62469" name="Rectangle 5"/>
          <p:cNvSpPr>
            <a:spLocks noChangeArrowheads="1"/>
          </p:cNvSpPr>
          <p:nvPr/>
        </p:nvSpPr>
        <p:spPr bwMode="auto">
          <a:xfrm>
            <a:off x="228600" y="1693863"/>
            <a:ext cx="4572000" cy="50165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3810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procedure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CA" altLang="en-US" i="0">
                <a:solidFill>
                  <a:schemeClr val="accent1"/>
                </a:solidFill>
              </a:rPr>
              <a:t>) 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n = |I</a:t>
            </a:r>
            <a:r>
              <a:rPr lang="en-US" altLang="en-US" i="0" baseline="-25000">
                <a:solidFill>
                  <a:schemeClr val="accent1"/>
                </a:solidFill>
              </a:rPr>
              <a:t>n</a:t>
            </a:r>
            <a:r>
              <a:rPr lang="en-US" altLang="en-US" i="0">
                <a:solidFill>
                  <a:schemeClr val="accent1"/>
                </a:solidFill>
              </a:rPr>
              <a:t>|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if(n</a:t>
            </a:r>
            <a:r>
              <a:rPr lang="en-US" altLang="en-US" i="0">
                <a:solidFill>
                  <a:schemeClr val="accent1"/>
                </a:solidFill>
                <a:latin typeface="Symbol" pitchFamily="18" charset="2"/>
                <a:sym typeface="WP MathA" pitchFamily="2" charset="2"/>
              </a:rPr>
              <a:t>£</a:t>
            </a:r>
            <a:r>
              <a:rPr lang="en-US" altLang="en-US" i="0">
                <a:solidFill>
                  <a:schemeClr val="accent1"/>
                </a:solidFill>
              </a:rPr>
              <a:t>1) then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put “Hi” 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else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loop i=1..f(n)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put “Hi”</a:t>
            </a:r>
            <a:r>
              <a:rPr lang="en-CA" altLang="en-US" i="0">
                <a:solidFill>
                  <a:schemeClr val="accent1"/>
                </a:solidFill>
              </a:rPr>
              <a:t>                  </a:t>
            </a:r>
            <a:endParaRPr lang="en-US" altLang="en-US" i="0">
              <a:solidFill>
                <a:schemeClr val="accent1"/>
              </a:solidFill>
            </a:endParaRP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CA" altLang="en-US" i="0">
                <a:solidFill>
                  <a:schemeClr val="accent1"/>
                </a:solidFill>
              </a:rPr>
              <a:t>   </a:t>
            </a:r>
            <a:r>
              <a:rPr lang="en-US" altLang="en-US" i="0">
                <a:solidFill>
                  <a:schemeClr val="accent1"/>
                </a:solidFill>
              </a:rPr>
              <a:t>       loop i=1..a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       I</a:t>
            </a:r>
            <a:r>
              <a:rPr lang="en-US" altLang="en-US" i="0" baseline="-25000">
                <a:solidFill>
                  <a:schemeClr val="accent1"/>
                </a:solidFill>
              </a:rPr>
              <a:t>n/b </a:t>
            </a:r>
            <a:r>
              <a:rPr lang="en-US" altLang="en-US" i="0">
                <a:solidFill>
                  <a:schemeClr val="accent1"/>
                </a:solidFill>
              </a:rPr>
              <a:t>= I</a:t>
            </a:r>
            <a:r>
              <a:rPr lang="en-US" altLang="en-US" i="0" baseline="-25000">
                <a:solidFill>
                  <a:schemeClr val="accent1"/>
                </a:solidFill>
              </a:rPr>
              <a:t>n  </a:t>
            </a:r>
            <a:r>
              <a:rPr lang="en-US" altLang="en-US" sz="2000" i="0">
                <a:solidFill>
                  <a:schemeClr val="accent1"/>
                </a:solidFill>
              </a:rPr>
              <a:t>cut in b pieces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i="0">
                <a:solidFill>
                  <a:schemeClr val="accent1"/>
                </a:solidFill>
              </a:rPr>
              <a:t>    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   </a:t>
            </a:r>
            <a:r>
              <a:rPr lang="en-CA" altLang="en-US" i="0">
                <a:solidFill>
                  <a:schemeClr val="accent1"/>
                </a:solidFill>
              </a:rPr>
              <a:t>  </a:t>
            </a:r>
            <a:r>
              <a:rPr lang="en-US" altLang="en-US" i="0">
                <a:solidFill>
                  <a:schemeClr val="accent1"/>
                </a:solidFill>
              </a:rPr>
              <a:t>Eg(I</a:t>
            </a:r>
            <a:r>
              <a:rPr lang="en-US" altLang="en-US" i="0" baseline="-25000">
                <a:solidFill>
                  <a:schemeClr val="accent1"/>
                </a:solidFill>
              </a:rPr>
              <a:t>n/b</a:t>
            </a:r>
            <a:r>
              <a:rPr lang="en-US" altLang="en-US" i="0">
                <a:solidFill>
                  <a:schemeClr val="accent1"/>
                </a:solidFill>
              </a:rPr>
              <a:t>)</a:t>
            </a:r>
            <a:r>
              <a:rPr lang="en-CA" altLang="en-US" i="0"/>
              <a:t> </a:t>
            </a:r>
            <a:endParaRPr lang="en-US" altLang="en-US" i="0"/>
          </a:p>
        </p:txBody>
      </p:sp>
      <p:sp>
        <p:nvSpPr>
          <p:cNvPr id="62470" name="Rectangle 5"/>
          <p:cNvSpPr>
            <a:spLocks noChangeArrowheads="1"/>
          </p:cNvSpPr>
          <p:nvPr/>
        </p:nvSpPr>
        <p:spPr bwMode="auto">
          <a:xfrm>
            <a:off x="4267200" y="1484313"/>
            <a:ext cx="4572000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T(1) = 1</a:t>
            </a:r>
          </a:p>
          <a:p>
            <a:pPr eaLnBrk="1" hangingPunct="1">
              <a:spcBef>
                <a:spcPct val="0"/>
              </a:spcBef>
              <a:buFontTx/>
              <a:buNone/>
            </a:pPr>
            <a:r>
              <a:rPr lang="en-US" altLang="en-US" sz="2800" i="0">
                <a:solidFill>
                  <a:schemeClr val="accent2"/>
                </a:solidFill>
              </a:rPr>
              <a:t>T(n) = a T(n/b) + f(n)</a:t>
            </a:r>
          </a:p>
        </p:txBody>
      </p:sp>
      <p:sp>
        <p:nvSpPr>
          <p:cNvPr id="7" name="Oval 3"/>
          <p:cNvSpPr>
            <a:spLocks noChangeArrowheads="1"/>
          </p:cNvSpPr>
          <p:nvPr/>
        </p:nvSpPr>
        <p:spPr bwMode="auto">
          <a:xfrm>
            <a:off x="3962400" y="1928813"/>
            <a:ext cx="38100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8" name="Oval 3"/>
          <p:cNvSpPr>
            <a:spLocks noChangeArrowheads="1"/>
          </p:cNvSpPr>
          <p:nvPr/>
        </p:nvSpPr>
        <p:spPr bwMode="auto">
          <a:xfrm>
            <a:off x="2667000" y="5170488"/>
            <a:ext cx="6858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  <p:sp>
        <p:nvSpPr>
          <p:cNvPr id="9" name="Oval 3"/>
          <p:cNvSpPr>
            <a:spLocks noChangeArrowheads="1"/>
          </p:cNvSpPr>
          <p:nvPr/>
        </p:nvSpPr>
        <p:spPr bwMode="auto">
          <a:xfrm>
            <a:off x="2843213" y="4138613"/>
            <a:ext cx="685800" cy="533400"/>
          </a:xfrm>
          <a:prstGeom prst="ellipse">
            <a:avLst/>
          </a:prstGeom>
          <a:noFill/>
          <a:ln w="38100">
            <a:solidFill>
              <a:schemeClr val="hlink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1119628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397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397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3970">
                                            <p:txEl>
                                              <p:pRg st="0" end="0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3970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9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39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3970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2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3970" grpId="0" build="p"/>
      <p:bldP spid="83971" grpId="0" animBg="1"/>
      <p:bldP spid="7" grpId="0" animBg="1"/>
      <p:bldP spid="8" grpId="0" animBg="1"/>
      <p:bldP spid="9" grpId="0" animBg="1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7890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76200"/>
            <a:ext cx="7772400" cy="1143000"/>
          </a:xfrm>
        </p:spPr>
        <p:txBody>
          <a:bodyPr/>
          <a:lstStyle/>
          <a:p>
            <a:pPr eaLnBrk="1" hangingPunct="1"/>
            <a:r>
              <a:rPr lang="en-US" altLang="en-US"/>
              <a:t>Technique 1</a:t>
            </a:r>
            <a:br>
              <a:rPr lang="en-US" altLang="en-US"/>
            </a:br>
            <a:r>
              <a:rPr lang="en-US" altLang="en-US"/>
              <a:t>Guess and Verify</a:t>
            </a:r>
          </a:p>
        </p:txBody>
      </p:sp>
      <p:sp>
        <p:nvSpPr>
          <p:cNvPr id="37891" name="Rectangle 3"/>
          <p:cNvSpPr>
            <a:spLocks noGrp="1" noChangeArrowheads="1"/>
          </p:cNvSpPr>
          <p:nvPr>
            <p:ph type="body" idx="1"/>
          </p:nvPr>
        </p:nvSpPr>
        <p:spPr>
          <a:xfrm>
            <a:off x="304800" y="1447800"/>
            <a:ext cx="7772400" cy="4114800"/>
          </a:xfrm>
        </p:spPr>
        <p:txBody>
          <a:bodyPr/>
          <a:lstStyle/>
          <a:p>
            <a:pPr marL="0" indent="0" eaLnBrk="1" hangingPunct="1">
              <a:tabLst>
                <a:tab pos="858838" algn="l"/>
              </a:tabLst>
            </a:pPr>
            <a:r>
              <a:rPr lang="en-US" altLang="en-US"/>
              <a:t>Recurrence Relation: </a:t>
            </a:r>
          </a:p>
          <a:p>
            <a:pPr marL="0" indent="0" algn="ctr" eaLnBrk="1" hangingPunct="1">
              <a:buFontTx/>
              <a:buNone/>
              <a:tabLst>
                <a:tab pos="858838" algn="l"/>
              </a:tabLst>
            </a:pPr>
            <a:r>
              <a:rPr lang="en-US" altLang="en-US"/>
              <a:t> </a:t>
            </a:r>
            <a:r>
              <a:rPr lang="en-US" altLang="en-US" i="1"/>
              <a:t>T</a:t>
            </a:r>
            <a:r>
              <a:rPr lang="en-US" altLang="en-US"/>
              <a:t>(1) = 1 &amp; </a:t>
            </a:r>
            <a:r>
              <a:rPr lang="en-US" altLang="en-US" i="1"/>
              <a:t>T</a:t>
            </a:r>
            <a:r>
              <a:rPr lang="en-US" altLang="en-US"/>
              <a:t>(</a:t>
            </a:r>
            <a:r>
              <a:rPr lang="en-US" altLang="en-US" i="1"/>
              <a:t>n</a:t>
            </a:r>
            <a:r>
              <a:rPr lang="en-US" altLang="en-US"/>
              <a:t>) = 4</a:t>
            </a:r>
            <a:r>
              <a:rPr lang="en-US" altLang="en-US" i="1"/>
              <a:t>T</a:t>
            </a:r>
            <a:r>
              <a:rPr lang="en-US" altLang="en-US"/>
              <a:t>(</a:t>
            </a:r>
            <a:r>
              <a:rPr lang="en-US" altLang="en-US" i="1"/>
              <a:t>n</a:t>
            </a:r>
            <a:r>
              <a:rPr lang="en-US" altLang="en-US"/>
              <a:t>/2) + </a:t>
            </a:r>
            <a:r>
              <a:rPr lang="en-US" altLang="en-US" i="1"/>
              <a:t>n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/>
              <a:t>Guess: </a:t>
            </a:r>
            <a:r>
              <a:rPr lang="en-US" altLang="en-US" i="1"/>
              <a:t>G</a:t>
            </a:r>
            <a:r>
              <a:rPr lang="en-US" altLang="en-US"/>
              <a:t>(</a:t>
            </a:r>
            <a:r>
              <a:rPr lang="en-US" altLang="en-US" i="1"/>
              <a:t>n</a:t>
            </a:r>
            <a:r>
              <a:rPr lang="en-US" altLang="en-US"/>
              <a:t>) = 2</a:t>
            </a:r>
            <a:r>
              <a:rPr lang="en-US" altLang="en-US" i="1"/>
              <a:t>n</a:t>
            </a:r>
            <a:r>
              <a:rPr lang="en-US" altLang="en-US" baseline="30000"/>
              <a:t>2 </a:t>
            </a:r>
            <a:r>
              <a:rPr lang="en-US" altLang="en-US"/>
              <a:t>– </a:t>
            </a:r>
            <a:r>
              <a:rPr lang="en-US" altLang="en-US" i="1"/>
              <a:t>n</a:t>
            </a:r>
          </a:p>
          <a:p>
            <a:pPr marL="0" indent="0" eaLnBrk="1" hangingPunct="1">
              <a:tabLst>
                <a:tab pos="858838" algn="l"/>
              </a:tabLst>
            </a:pPr>
            <a:r>
              <a:rPr lang="en-US" altLang="en-US"/>
              <a:t>Verify:</a:t>
            </a:r>
          </a:p>
        </p:txBody>
      </p:sp>
      <p:graphicFrame>
        <p:nvGraphicFramePr>
          <p:cNvPr id="37892" name="Object 4"/>
          <p:cNvGraphicFramePr>
            <a:graphicFrameLocks noChangeAspect="1"/>
          </p:cNvGraphicFramePr>
          <p:nvPr/>
        </p:nvGraphicFramePr>
        <p:xfrm>
          <a:off x="152400" y="196850"/>
          <a:ext cx="2514600" cy="1098550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Clip" r:id="rId3" imgW="4832350" imgH="2254250" progId="">
                  <p:embed/>
                </p:oleObj>
              </mc:Choice>
              <mc:Fallback>
                <p:oleObj name="Clip" r:id="rId3" imgW="4832350" imgH="2254250" progId="">
                  <p:embed/>
                  <p:pic>
                    <p:nvPicPr>
                      <p:cNvPr id="37892" name="Object 4"/>
                      <p:cNvPicPr>
                        <a:picLocks noChangeAspect="1" noChangeArrowheads="1"/>
                      </p:cNvPicPr>
                      <p:nvPr/>
                    </p:nvPicPr>
                    <p:blipFill>
                      <a:blip r:embed="rId4">
                        <a:extLst>
                          <a:ext uri="{28A0092B-C50C-407E-A947-70E740481C1C}">
                            <a14:useLocalDpi xmlns:a14="http://schemas.microsoft.com/office/drawing/2010/main" val="0"/>
                          </a:ext>
                        </a:extLst>
                      </a:blip>
                      <a:srcRect/>
                      <a:stretch>
                        <a:fillRect/>
                      </a:stretch>
                    </p:blipFill>
                    <p:spPr bwMode="auto">
                      <a:xfrm>
                        <a:off x="152400" y="196850"/>
                        <a:ext cx="2514600" cy="1098550"/>
                      </a:xfrm>
                      <a:prstGeom prst="rect">
                        <a:avLst/>
                      </a:prstGeom>
                      <a:noFill/>
                      <a:extLst>
                        <a:ext uri="{909E8E84-426E-40DD-AFC4-6F175D3DCCD1}">
                          <a14:hiddenFill xmlns:a14="http://schemas.microsoft.com/office/drawing/2010/main">
                            <a:solidFill>
                              <a:srgbClr val="FFFFFF"/>
                            </a:solidFill>
                          </a14:hiddenFill>
                        </a:ext>
                      </a:extLst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417797" name="Group 5"/>
          <p:cNvGraphicFramePr>
            <a:graphicFrameLocks noGrp="1"/>
          </p:cNvGraphicFramePr>
          <p:nvPr/>
        </p:nvGraphicFramePr>
        <p:xfrm>
          <a:off x="2024063" y="3200400"/>
          <a:ext cx="6281737" cy="3048000"/>
        </p:xfrm>
        <a:graphic>
          <a:graphicData uri="http://schemas.openxmlformats.org/drawingml/2006/table">
            <a:tbl>
              <a:tblPr/>
              <a:tblGrid>
                <a:gridCol w="2703512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78225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</a:tblGrid>
              <a:tr h="5334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Left Hand Side</a:t>
                      </a:r>
                      <a:endParaRPr kumimoji="0" lang="en-CA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Right Hand Side</a:t>
                      </a:r>
                      <a:endParaRPr kumimoji="0" lang="en-CA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2514600"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(1) = 2(1)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– 1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2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–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CA" sz="28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1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endParaRPr kumimoji="0" lang="en-US" sz="1200" b="0" i="0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  4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T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(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/2) +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4 [2(</a:t>
                      </a:r>
                      <a:r>
                        <a:rPr kumimoji="0" lang="en-US" sz="28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– (</a:t>
                      </a:r>
                      <a:r>
                        <a:rPr kumimoji="0" lang="en-US" sz="2800" b="0" i="1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/</a:t>
                      </a:r>
                      <a:r>
                        <a:rPr kumimoji="0" lang="en-US" sz="2800" b="0" i="0" u="none" strike="noStrike" cap="none" normalizeH="0" baseline="-25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)] +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 n</a:t>
                      </a:r>
                    </a:p>
                    <a:p>
                      <a:pPr marL="0" marR="0" lvl="0" indent="0" algn="l" defTabSz="914400" rtl="0" eaLnBrk="1" fontAlgn="base" latinLnBrk="0" hangingPunct="1">
                        <a:lnSpc>
                          <a:spcPct val="100000"/>
                        </a:lnSpc>
                        <a:spcBef>
                          <a:spcPct val="20000"/>
                        </a:spcBef>
                        <a:spcAft>
                          <a:spcPct val="0"/>
                        </a:spcAft>
                        <a:buClrTx/>
                        <a:buSzTx/>
                        <a:buFontTx/>
                        <a:buNone/>
                        <a:tabLst/>
                      </a:pP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= 2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r>
                        <a:rPr kumimoji="0" lang="en-US" sz="2800" b="0" i="0" u="none" strike="noStrike" cap="none" normalizeH="0" baseline="3000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2 </a:t>
                      </a:r>
                      <a:r>
                        <a:rPr kumimoji="0" lang="en-US" sz="2800" b="0" i="0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– </a:t>
                      </a:r>
                      <a:r>
                        <a:rPr kumimoji="0" lang="en-US" sz="2800" b="0" i="1" u="none" strike="noStrike" cap="none" normalizeH="0" baseline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latin typeface="Times New Roman" pitchFamily="18" charset="0"/>
                        </a:rPr>
                        <a:t>n</a:t>
                      </a:r>
                      <a:endParaRPr kumimoji="0" lang="en-CA" sz="2800" b="0" i="1" u="none" strike="noStrike" cap="none" normalizeH="0" baseline="0">
                        <a:ln>
                          <a:noFill/>
                        </a:ln>
                        <a:solidFill>
                          <a:schemeClr val="tx1"/>
                        </a:solidFill>
                        <a:effectLst/>
                        <a:latin typeface="Times New Roman" pitchFamily="18" charset="0"/>
                      </a:endParaRPr>
                    </a:p>
                  </a:txBody>
                  <a:tcPr horzOverflow="overflow">
                    <a:lnL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285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>
                      <a:noFill/>
                    </a:lnTlToBr>
                    <a:lnBlToTr>
                      <a:noFill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4" name="Rectangle 2"/>
          <p:cNvSpPr>
            <a:spLocks noGrp="1" noChangeArrowheads="1"/>
          </p:cNvSpPr>
          <p:nvPr>
            <p:ph type="title"/>
          </p:nvPr>
        </p:nvSpPr>
        <p:spPr>
          <a:xfrm>
            <a:off x="685800" y="0"/>
            <a:ext cx="7772400" cy="609600"/>
          </a:xfrm>
        </p:spPr>
        <p:txBody>
          <a:bodyPr/>
          <a:lstStyle/>
          <a:p>
            <a:pPr eaLnBrk="1" hangingPunct="1"/>
            <a:r>
              <a:rPr lang="en-US" altLang="en-US"/>
              <a:t>Technique 2: Decorate The Tree</a:t>
            </a:r>
          </a:p>
        </p:txBody>
      </p:sp>
      <p:sp>
        <p:nvSpPr>
          <p:cNvPr id="38915" name="Oval 4"/>
          <p:cNvSpPr>
            <a:spLocks noChangeArrowheads="1"/>
          </p:cNvSpPr>
          <p:nvPr/>
        </p:nvSpPr>
        <p:spPr bwMode="auto">
          <a:xfrm>
            <a:off x="4876800" y="3505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/>
              <a:t>n</a:t>
            </a:r>
          </a:p>
        </p:txBody>
      </p:sp>
      <p:cxnSp>
        <p:nvCxnSpPr>
          <p:cNvPr id="38916" name="AutoShape 5"/>
          <p:cNvCxnSpPr>
            <a:cxnSpLocks noChangeShapeType="1"/>
            <a:stCxn id="38915" idx="4"/>
            <a:endCxn id="38923" idx="0"/>
          </p:cNvCxnSpPr>
          <p:nvPr/>
        </p:nvCxnSpPr>
        <p:spPr bwMode="auto">
          <a:xfrm>
            <a:off x="5276850" y="4124325"/>
            <a:ext cx="24955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17" name="AutoShape 6"/>
          <p:cNvCxnSpPr>
            <a:cxnSpLocks noChangeShapeType="1"/>
            <a:stCxn id="38915" idx="4"/>
            <a:endCxn id="38920" idx="0"/>
          </p:cNvCxnSpPr>
          <p:nvPr/>
        </p:nvCxnSpPr>
        <p:spPr bwMode="auto">
          <a:xfrm flipH="1">
            <a:off x="2743200" y="4124325"/>
            <a:ext cx="25336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18" name="AutoShape 7"/>
          <p:cNvCxnSpPr>
            <a:cxnSpLocks noChangeShapeType="1"/>
            <a:stCxn id="38915" idx="4"/>
            <a:endCxn id="38921" idx="0"/>
          </p:cNvCxnSpPr>
          <p:nvPr/>
        </p:nvCxnSpPr>
        <p:spPr bwMode="auto">
          <a:xfrm flipH="1">
            <a:off x="4419600" y="4124325"/>
            <a:ext cx="8572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19" name="AutoShape 8"/>
          <p:cNvCxnSpPr>
            <a:cxnSpLocks noChangeShapeType="1"/>
            <a:stCxn id="38915" idx="4"/>
            <a:endCxn id="38922" idx="0"/>
          </p:cNvCxnSpPr>
          <p:nvPr/>
        </p:nvCxnSpPr>
        <p:spPr bwMode="auto">
          <a:xfrm>
            <a:off x="5276850" y="4124325"/>
            <a:ext cx="8191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920" name="AutoShape 9"/>
          <p:cNvSpPr>
            <a:spLocks noChangeArrowheads="1"/>
          </p:cNvSpPr>
          <p:nvPr/>
        </p:nvSpPr>
        <p:spPr bwMode="auto">
          <a:xfrm>
            <a:off x="19050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T(n/2)</a:t>
            </a:r>
          </a:p>
        </p:txBody>
      </p:sp>
      <p:sp>
        <p:nvSpPr>
          <p:cNvPr id="38921" name="AutoShape 10"/>
          <p:cNvSpPr>
            <a:spLocks noChangeArrowheads="1"/>
          </p:cNvSpPr>
          <p:nvPr/>
        </p:nvSpPr>
        <p:spPr bwMode="auto">
          <a:xfrm>
            <a:off x="35814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T(n/2)</a:t>
            </a:r>
          </a:p>
        </p:txBody>
      </p:sp>
      <p:sp>
        <p:nvSpPr>
          <p:cNvPr id="38922" name="AutoShape 11"/>
          <p:cNvSpPr>
            <a:spLocks noChangeArrowheads="1"/>
          </p:cNvSpPr>
          <p:nvPr/>
        </p:nvSpPr>
        <p:spPr bwMode="auto">
          <a:xfrm>
            <a:off x="52578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T(n/2)</a:t>
            </a:r>
          </a:p>
        </p:txBody>
      </p:sp>
      <p:sp>
        <p:nvSpPr>
          <p:cNvPr id="38923" name="AutoShape 12"/>
          <p:cNvSpPr>
            <a:spLocks noChangeArrowheads="1"/>
          </p:cNvSpPr>
          <p:nvPr/>
        </p:nvSpPr>
        <p:spPr bwMode="auto">
          <a:xfrm>
            <a:off x="69342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 i="0"/>
              <a:t>T(n/2)</a:t>
            </a:r>
          </a:p>
        </p:txBody>
      </p:sp>
      <p:sp>
        <p:nvSpPr>
          <p:cNvPr id="38924" name="AutoShape 13"/>
          <p:cNvSpPr>
            <a:spLocks noChangeArrowheads="1"/>
          </p:cNvSpPr>
          <p:nvPr/>
        </p:nvSpPr>
        <p:spPr bwMode="auto">
          <a:xfrm>
            <a:off x="533400" y="3200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/>
              <a:t>T(n)</a:t>
            </a:r>
          </a:p>
        </p:txBody>
      </p:sp>
      <p:sp>
        <p:nvSpPr>
          <p:cNvPr id="38925" name="Text Box 14"/>
          <p:cNvSpPr txBox="1">
            <a:spLocks noChangeArrowheads="1"/>
          </p:cNvSpPr>
          <p:nvPr/>
        </p:nvSpPr>
        <p:spPr bwMode="auto">
          <a:xfrm>
            <a:off x="2819400" y="3535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38926" name="Rectangle 15"/>
          <p:cNvSpPr>
            <a:spLocks noChangeArrowheads="1"/>
          </p:cNvSpPr>
          <p:nvPr/>
        </p:nvSpPr>
        <p:spPr bwMode="auto">
          <a:xfrm>
            <a:off x="685800" y="2667000"/>
            <a:ext cx="70866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marL="342900" indent="-342900"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eaLnBrk="1" hangingPunct="1"/>
            <a:r>
              <a:rPr lang="en-US" altLang="en-US" u="sng"/>
              <a:t>T</a:t>
            </a:r>
            <a:r>
              <a:rPr lang="en-US" altLang="en-US" i="0" u="sng"/>
              <a:t>(</a:t>
            </a:r>
            <a:r>
              <a:rPr lang="en-US" altLang="en-US" u="sng"/>
              <a:t>n</a:t>
            </a:r>
            <a:r>
              <a:rPr lang="en-US" altLang="en-US" i="0" u="sng"/>
              <a:t>)              =              </a:t>
            </a:r>
            <a:r>
              <a:rPr lang="en-US" altLang="en-US" u="sng"/>
              <a:t>n</a:t>
            </a:r>
            <a:r>
              <a:rPr lang="en-US" altLang="en-US" i="0" u="sng"/>
              <a:t> + 4 </a:t>
            </a:r>
            <a:r>
              <a:rPr lang="en-US" altLang="en-US" u="sng"/>
              <a:t>T</a:t>
            </a:r>
            <a:r>
              <a:rPr lang="en-US" altLang="en-US" i="0" u="sng"/>
              <a:t>(</a:t>
            </a:r>
            <a:r>
              <a:rPr lang="en-US" altLang="en-US" u="sng"/>
              <a:t>n</a:t>
            </a:r>
            <a:r>
              <a:rPr lang="en-US" altLang="en-US" i="0" u="sng"/>
              <a:t>/2)</a:t>
            </a:r>
          </a:p>
        </p:txBody>
      </p:sp>
      <p:sp>
        <p:nvSpPr>
          <p:cNvPr id="38927" name="Oval 16"/>
          <p:cNvSpPr>
            <a:spLocks noChangeArrowheads="1"/>
          </p:cNvSpPr>
          <p:nvPr/>
        </p:nvSpPr>
        <p:spPr bwMode="auto">
          <a:xfrm>
            <a:off x="4876800" y="3505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38928" name="AutoShape 17"/>
          <p:cNvCxnSpPr>
            <a:cxnSpLocks noChangeShapeType="1"/>
            <a:stCxn id="38927" idx="4"/>
            <a:endCxn id="38935" idx="0"/>
          </p:cNvCxnSpPr>
          <p:nvPr/>
        </p:nvCxnSpPr>
        <p:spPr bwMode="auto">
          <a:xfrm>
            <a:off x="5276850" y="4124325"/>
            <a:ext cx="24955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29" name="AutoShape 18"/>
          <p:cNvCxnSpPr>
            <a:cxnSpLocks noChangeShapeType="1"/>
            <a:stCxn id="38927" idx="4"/>
            <a:endCxn id="38932" idx="0"/>
          </p:cNvCxnSpPr>
          <p:nvPr/>
        </p:nvCxnSpPr>
        <p:spPr bwMode="auto">
          <a:xfrm flipH="1">
            <a:off x="2743200" y="4124325"/>
            <a:ext cx="25336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30" name="AutoShape 19"/>
          <p:cNvCxnSpPr>
            <a:cxnSpLocks noChangeShapeType="1"/>
            <a:stCxn id="38927" idx="4"/>
            <a:endCxn id="38933" idx="0"/>
          </p:cNvCxnSpPr>
          <p:nvPr/>
        </p:nvCxnSpPr>
        <p:spPr bwMode="auto">
          <a:xfrm flipH="1">
            <a:off x="4419600" y="4124325"/>
            <a:ext cx="8572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8931" name="AutoShape 20"/>
          <p:cNvCxnSpPr>
            <a:cxnSpLocks noChangeShapeType="1"/>
            <a:stCxn id="38927" idx="4"/>
            <a:endCxn id="38934" idx="0"/>
          </p:cNvCxnSpPr>
          <p:nvPr/>
        </p:nvCxnSpPr>
        <p:spPr bwMode="auto">
          <a:xfrm>
            <a:off x="5276850" y="4124325"/>
            <a:ext cx="8191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8932" name="AutoShape 21"/>
          <p:cNvSpPr>
            <a:spLocks noChangeArrowheads="1"/>
          </p:cNvSpPr>
          <p:nvPr/>
        </p:nvSpPr>
        <p:spPr bwMode="auto">
          <a:xfrm>
            <a:off x="19050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8933" name="AutoShape 22"/>
          <p:cNvSpPr>
            <a:spLocks noChangeArrowheads="1"/>
          </p:cNvSpPr>
          <p:nvPr/>
        </p:nvSpPr>
        <p:spPr bwMode="auto">
          <a:xfrm>
            <a:off x="35814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8934" name="AutoShape 23"/>
          <p:cNvSpPr>
            <a:spLocks noChangeArrowheads="1"/>
          </p:cNvSpPr>
          <p:nvPr/>
        </p:nvSpPr>
        <p:spPr bwMode="auto">
          <a:xfrm>
            <a:off x="52578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8935" name="AutoShape 24"/>
          <p:cNvSpPr>
            <a:spLocks noChangeArrowheads="1"/>
          </p:cNvSpPr>
          <p:nvPr/>
        </p:nvSpPr>
        <p:spPr bwMode="auto">
          <a:xfrm>
            <a:off x="6934200" y="4927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8936" name="AutoShape 25"/>
          <p:cNvSpPr>
            <a:spLocks noChangeArrowheads="1"/>
          </p:cNvSpPr>
          <p:nvPr/>
        </p:nvSpPr>
        <p:spPr bwMode="auto">
          <a:xfrm>
            <a:off x="533400" y="3200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38937" name="Text Box 26"/>
          <p:cNvSpPr txBox="1">
            <a:spLocks noChangeArrowheads="1"/>
          </p:cNvSpPr>
          <p:nvPr/>
        </p:nvSpPr>
        <p:spPr bwMode="auto">
          <a:xfrm>
            <a:off x="2819400" y="3535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sp>
        <p:nvSpPr>
          <p:cNvPr id="38938" name="AutoShape 27"/>
          <p:cNvSpPr>
            <a:spLocks noChangeArrowheads="1"/>
          </p:cNvSpPr>
          <p:nvPr/>
        </p:nvSpPr>
        <p:spPr bwMode="auto">
          <a:xfrm>
            <a:off x="533400" y="1219200"/>
            <a:ext cx="1295400" cy="11430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(1)</a:t>
            </a:r>
          </a:p>
        </p:txBody>
      </p:sp>
      <p:sp>
        <p:nvSpPr>
          <p:cNvPr id="38939" name="Rectangle 28"/>
          <p:cNvSpPr>
            <a:spLocks noChangeArrowheads="1"/>
          </p:cNvSpPr>
          <p:nvPr/>
        </p:nvSpPr>
        <p:spPr bwMode="auto">
          <a:xfrm>
            <a:off x="685800" y="533400"/>
            <a:ext cx="7086600" cy="762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tabLst>
                <a:tab pos="858838" algn="l"/>
              </a:tabLst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tabLst>
                <a:tab pos="858838" algn="l"/>
              </a:tabLst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tabLst>
                <a:tab pos="858838" algn="l"/>
              </a:tabLst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r>
              <a:rPr lang="en-US" altLang="en-US" u="sng"/>
              <a:t>T</a:t>
            </a:r>
            <a:r>
              <a:rPr lang="en-US" altLang="en-US" i="0" u="sng"/>
              <a:t>(1)              =              1</a:t>
            </a:r>
          </a:p>
        </p:txBody>
      </p:sp>
      <p:sp>
        <p:nvSpPr>
          <p:cNvPr id="38940" name="Oval 29"/>
          <p:cNvSpPr>
            <a:spLocks noChangeArrowheads="1"/>
          </p:cNvSpPr>
          <p:nvPr/>
        </p:nvSpPr>
        <p:spPr bwMode="auto">
          <a:xfrm>
            <a:off x="4953000" y="16764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i="0"/>
              <a:t>1</a:t>
            </a:r>
          </a:p>
        </p:txBody>
      </p:sp>
      <p:sp>
        <p:nvSpPr>
          <p:cNvPr id="38941" name="Text Box 30"/>
          <p:cNvSpPr txBox="1">
            <a:spLocks noChangeArrowheads="1"/>
          </p:cNvSpPr>
          <p:nvPr/>
        </p:nvSpPr>
        <p:spPr bwMode="auto">
          <a:xfrm>
            <a:off x="2819400" y="1630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938" name="Oval 2"/>
          <p:cNvSpPr>
            <a:spLocks noChangeArrowheads="1"/>
          </p:cNvSpPr>
          <p:nvPr/>
        </p:nvSpPr>
        <p:spPr bwMode="auto">
          <a:xfrm>
            <a:off x="41910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39939" name="AutoShape 3"/>
          <p:cNvCxnSpPr>
            <a:cxnSpLocks noChangeShapeType="1"/>
            <a:stCxn id="39938" idx="4"/>
            <a:endCxn id="39946" idx="0"/>
          </p:cNvCxnSpPr>
          <p:nvPr/>
        </p:nvCxnSpPr>
        <p:spPr bwMode="auto">
          <a:xfrm>
            <a:off x="4591050" y="1076325"/>
            <a:ext cx="36385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940" name="AutoShape 4"/>
          <p:cNvCxnSpPr>
            <a:cxnSpLocks noChangeShapeType="1"/>
            <a:stCxn id="39938" idx="4"/>
            <a:endCxn id="39943" idx="0"/>
          </p:cNvCxnSpPr>
          <p:nvPr/>
        </p:nvCxnSpPr>
        <p:spPr bwMode="auto">
          <a:xfrm flipH="1">
            <a:off x="1190625" y="1076325"/>
            <a:ext cx="3400425" cy="7429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941" name="AutoShape 5"/>
          <p:cNvCxnSpPr>
            <a:cxnSpLocks noChangeShapeType="1"/>
            <a:stCxn id="39938" idx="4"/>
            <a:endCxn id="39944" idx="0"/>
          </p:cNvCxnSpPr>
          <p:nvPr/>
        </p:nvCxnSpPr>
        <p:spPr bwMode="auto">
          <a:xfrm flipH="1">
            <a:off x="3536950" y="1076325"/>
            <a:ext cx="105410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39942" name="AutoShape 6"/>
          <p:cNvCxnSpPr>
            <a:cxnSpLocks noChangeShapeType="1"/>
            <a:stCxn id="39938" idx="4"/>
            <a:endCxn id="39945" idx="0"/>
          </p:cNvCxnSpPr>
          <p:nvPr/>
        </p:nvCxnSpPr>
        <p:spPr bwMode="auto">
          <a:xfrm>
            <a:off x="4591050" y="1076325"/>
            <a:ext cx="1292225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39943" name="AutoShape 7"/>
          <p:cNvSpPr>
            <a:spLocks noChangeArrowheads="1"/>
          </p:cNvSpPr>
          <p:nvPr/>
        </p:nvSpPr>
        <p:spPr bwMode="auto">
          <a:xfrm>
            <a:off x="352425" y="18288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9944" name="AutoShape 8"/>
          <p:cNvSpPr>
            <a:spLocks noChangeArrowheads="1"/>
          </p:cNvSpPr>
          <p:nvPr/>
        </p:nvSpPr>
        <p:spPr bwMode="auto">
          <a:xfrm>
            <a:off x="2698750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9945" name="AutoShape 9"/>
          <p:cNvSpPr>
            <a:spLocks noChangeArrowheads="1"/>
          </p:cNvSpPr>
          <p:nvPr/>
        </p:nvSpPr>
        <p:spPr bwMode="auto">
          <a:xfrm>
            <a:off x="5045075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9946" name="AutoShape 10"/>
          <p:cNvSpPr>
            <a:spLocks noChangeArrowheads="1"/>
          </p:cNvSpPr>
          <p:nvPr/>
        </p:nvSpPr>
        <p:spPr bwMode="auto">
          <a:xfrm>
            <a:off x="7391400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39947" name="AutoShape 11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39948" name="Text Box 12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962" name="Oval 2"/>
          <p:cNvSpPr>
            <a:spLocks noChangeArrowheads="1"/>
          </p:cNvSpPr>
          <p:nvPr/>
        </p:nvSpPr>
        <p:spPr bwMode="auto">
          <a:xfrm>
            <a:off x="4191000" y="457200"/>
            <a:ext cx="800100" cy="609600"/>
          </a:xfrm>
          <a:prstGeom prst="ellipse">
            <a:avLst/>
          </a:prstGeom>
          <a:solidFill>
            <a:schemeClr val="accent1"/>
          </a:solidFill>
          <a:ln w="19050">
            <a:solidFill>
              <a:schemeClr val="accent2"/>
            </a:solidFill>
            <a:round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n</a:t>
            </a:r>
          </a:p>
        </p:txBody>
      </p:sp>
      <p:cxnSp>
        <p:nvCxnSpPr>
          <p:cNvPr id="40963" name="AutoShape 3"/>
          <p:cNvCxnSpPr>
            <a:cxnSpLocks noChangeShapeType="1"/>
            <a:stCxn id="40962" idx="4"/>
            <a:endCxn id="40969" idx="0"/>
          </p:cNvCxnSpPr>
          <p:nvPr/>
        </p:nvCxnSpPr>
        <p:spPr bwMode="auto">
          <a:xfrm>
            <a:off x="4591050" y="1076325"/>
            <a:ext cx="363855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964" name="AutoShape 4"/>
          <p:cNvCxnSpPr>
            <a:cxnSpLocks noChangeShapeType="1"/>
            <a:stCxn id="40962" idx="4"/>
            <a:endCxn id="40973" idx="0"/>
          </p:cNvCxnSpPr>
          <p:nvPr/>
        </p:nvCxnSpPr>
        <p:spPr bwMode="auto">
          <a:xfrm flipH="1">
            <a:off x="1182688" y="1076325"/>
            <a:ext cx="3408362" cy="784225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965" name="AutoShape 5"/>
          <p:cNvCxnSpPr>
            <a:cxnSpLocks noChangeShapeType="1"/>
            <a:stCxn id="40962" idx="4"/>
            <a:endCxn id="40967" idx="0"/>
          </p:cNvCxnSpPr>
          <p:nvPr/>
        </p:nvCxnSpPr>
        <p:spPr bwMode="auto">
          <a:xfrm flipH="1">
            <a:off x="3536950" y="1076325"/>
            <a:ext cx="1054100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40966" name="AutoShape 6"/>
          <p:cNvCxnSpPr>
            <a:cxnSpLocks noChangeShapeType="1"/>
            <a:stCxn id="40962" idx="4"/>
            <a:endCxn id="40968" idx="0"/>
          </p:cNvCxnSpPr>
          <p:nvPr/>
        </p:nvCxnSpPr>
        <p:spPr bwMode="auto">
          <a:xfrm>
            <a:off x="4591050" y="1076325"/>
            <a:ext cx="1292225" cy="793750"/>
          </a:xfrm>
          <a:prstGeom prst="straightConnector1">
            <a:avLst/>
          </a:prstGeom>
          <a:noFill/>
          <a:ln w="19050">
            <a:solidFill>
              <a:schemeClr val="accent2"/>
            </a:solidFill>
            <a:round/>
            <a:headEnd/>
            <a:tailEnd type="triangle" w="med" len="med"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sp>
        <p:nvSpPr>
          <p:cNvPr id="40967" name="AutoShape 7"/>
          <p:cNvSpPr>
            <a:spLocks noChangeArrowheads="1"/>
          </p:cNvSpPr>
          <p:nvPr/>
        </p:nvSpPr>
        <p:spPr bwMode="auto">
          <a:xfrm>
            <a:off x="2698750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40968" name="AutoShape 8"/>
          <p:cNvSpPr>
            <a:spLocks noChangeArrowheads="1"/>
          </p:cNvSpPr>
          <p:nvPr/>
        </p:nvSpPr>
        <p:spPr bwMode="auto">
          <a:xfrm>
            <a:off x="5045075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40969" name="AutoShape 9"/>
          <p:cNvSpPr>
            <a:spLocks noChangeArrowheads="1"/>
          </p:cNvSpPr>
          <p:nvPr/>
        </p:nvSpPr>
        <p:spPr bwMode="auto">
          <a:xfrm>
            <a:off x="7391400" y="1879600"/>
            <a:ext cx="1676400" cy="14732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19050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 sz="2800"/>
              <a:t>T</a:t>
            </a:r>
            <a:r>
              <a:rPr lang="en-US" altLang="en-US" sz="2800" i="0"/>
              <a:t>(</a:t>
            </a:r>
            <a:r>
              <a:rPr lang="en-US" altLang="en-US" sz="2800"/>
              <a:t>n</a:t>
            </a:r>
            <a:r>
              <a:rPr lang="en-US" altLang="en-US" sz="2800" i="0"/>
              <a:t>/2)</a:t>
            </a:r>
          </a:p>
        </p:txBody>
      </p:sp>
      <p:sp>
        <p:nvSpPr>
          <p:cNvPr id="40970" name="AutoShape 10"/>
          <p:cNvSpPr>
            <a:spLocks noChangeArrowheads="1"/>
          </p:cNvSpPr>
          <p:nvPr/>
        </p:nvSpPr>
        <p:spPr bwMode="auto">
          <a:xfrm>
            <a:off x="533400" y="152400"/>
            <a:ext cx="1295400" cy="1066800"/>
          </a:xfrm>
          <a:prstGeom prst="triangle">
            <a:avLst>
              <a:gd name="adj" fmla="val 50000"/>
            </a:avLst>
          </a:prstGeom>
          <a:solidFill>
            <a:schemeClr val="accent1"/>
          </a:solidFill>
          <a:ln w="9525">
            <a:solidFill>
              <a:schemeClr val="accent2"/>
            </a:solidFill>
            <a:miter lim="800000"/>
            <a:headEnd/>
            <a:tailEnd/>
          </a:ln>
        </p:spPr>
        <p:txBody>
          <a:bodyPr wrap="none" anchor="ctr"/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0"/>
              </a:spcBef>
              <a:buFontTx/>
              <a:buNone/>
            </a:pPr>
            <a:r>
              <a:rPr lang="en-US" altLang="en-US"/>
              <a:t>T</a:t>
            </a:r>
            <a:r>
              <a:rPr lang="en-US" altLang="en-US" i="0"/>
              <a:t>(</a:t>
            </a:r>
            <a:r>
              <a:rPr lang="en-US" altLang="en-US"/>
              <a:t>n</a:t>
            </a:r>
            <a:r>
              <a:rPr lang="en-US" altLang="en-US" i="0"/>
              <a:t>)</a:t>
            </a:r>
          </a:p>
        </p:txBody>
      </p:sp>
      <p:sp>
        <p:nvSpPr>
          <p:cNvPr id="40971" name="Text Box 11"/>
          <p:cNvSpPr txBox="1">
            <a:spLocks noChangeArrowheads="1"/>
          </p:cNvSpPr>
          <p:nvPr/>
        </p:nvSpPr>
        <p:spPr bwMode="auto">
          <a:xfrm>
            <a:off x="2819400" y="487363"/>
            <a:ext cx="1066800" cy="5794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Times New Roman" pitchFamily="18" charset="0"/>
              </a:defRPr>
            </a:lvl1pPr>
            <a:lvl2pPr marL="742950" indent="-285750" eaLnBrk="0" hangingPunct="0">
              <a:buChar char="–"/>
              <a:defRPr sz="2800">
                <a:solidFill>
                  <a:schemeClr val="tx1"/>
                </a:solidFill>
                <a:latin typeface="Times New Roman" pitchFamily="18" charset="0"/>
              </a:defRPr>
            </a:lvl2pPr>
            <a:lvl3pPr marL="1143000" indent="-228600" eaLnBrk="0" hangingPunct="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Times New Roman" pitchFamily="18" charset="0"/>
              </a:defRPr>
            </a:lvl3pPr>
            <a:lvl4pPr marL="1600200" indent="-228600" eaLnBrk="0" hangingPunct="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Times New Roman" pitchFamily="18" charset="0"/>
              </a:defRPr>
            </a:lvl4pPr>
            <a:lvl5pPr marL="2057400" indent="-228600" eaLnBrk="0" hangingPunct="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Times New Roman" pitchFamily="18" charset="0"/>
              </a:defRPr>
            </a:lvl9pPr>
          </a:lstStyle>
          <a:p>
            <a:pPr algn="ctr">
              <a:spcBef>
                <a:spcPct val="50000"/>
              </a:spcBef>
              <a:buFontTx/>
              <a:buNone/>
            </a:pPr>
            <a:r>
              <a:rPr lang="en-US" altLang="en-US" i="0"/>
              <a:t>=</a:t>
            </a:r>
          </a:p>
        </p:txBody>
      </p:sp>
      <p:grpSp>
        <p:nvGrpSpPr>
          <p:cNvPr id="40972" name="Group 12"/>
          <p:cNvGrpSpPr>
            <a:grpSpLocks/>
          </p:cNvGrpSpPr>
          <p:nvPr/>
        </p:nvGrpSpPr>
        <p:grpSpPr bwMode="auto">
          <a:xfrm>
            <a:off x="142875" y="1870075"/>
            <a:ext cx="1981200" cy="1422400"/>
            <a:chOff x="96" y="1296"/>
            <a:chExt cx="1488" cy="1104"/>
          </a:xfrm>
        </p:grpSpPr>
        <p:sp>
          <p:nvSpPr>
            <p:cNvPr id="40973" name="Oval 13"/>
            <p:cNvSpPr>
              <a:spLocks noChangeArrowheads="1"/>
            </p:cNvSpPr>
            <p:nvPr/>
          </p:nvSpPr>
          <p:spPr bwMode="auto">
            <a:xfrm>
              <a:off x="624" y="1296"/>
              <a:ext cx="504" cy="384"/>
            </a:xfrm>
            <a:prstGeom prst="ellipse">
              <a:avLst/>
            </a:prstGeom>
            <a:solidFill>
              <a:schemeClr val="accent1"/>
            </a:solidFill>
            <a:ln w="19050">
              <a:solidFill>
                <a:schemeClr val="accent2"/>
              </a:solidFill>
              <a:round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2800"/>
                <a:t>n</a:t>
              </a:r>
              <a:r>
                <a:rPr lang="en-US" altLang="en-US" sz="2800" i="0"/>
                <a:t>/2</a:t>
              </a:r>
            </a:p>
          </p:txBody>
        </p:sp>
        <p:cxnSp>
          <p:nvCxnSpPr>
            <p:cNvPr id="40974" name="AutoShape 14"/>
            <p:cNvCxnSpPr>
              <a:cxnSpLocks noChangeShapeType="1"/>
              <a:stCxn id="40973" idx="4"/>
              <a:endCxn id="40981" idx="0"/>
            </p:cNvCxnSpPr>
            <p:nvPr/>
          </p:nvCxnSpPr>
          <p:spPr bwMode="auto">
            <a:xfrm>
              <a:off x="876" y="1686"/>
              <a:ext cx="576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975" name="AutoShape 15"/>
            <p:cNvCxnSpPr>
              <a:cxnSpLocks noChangeShapeType="1"/>
              <a:stCxn id="40973" idx="4"/>
              <a:endCxn id="40978" idx="0"/>
            </p:cNvCxnSpPr>
            <p:nvPr/>
          </p:nvCxnSpPr>
          <p:spPr bwMode="auto">
            <a:xfrm flipH="1">
              <a:off x="228" y="1686"/>
              <a:ext cx="64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976" name="AutoShape 16"/>
            <p:cNvCxnSpPr>
              <a:cxnSpLocks noChangeShapeType="1"/>
              <a:stCxn id="40973" idx="4"/>
              <a:endCxn id="40979" idx="0"/>
            </p:cNvCxnSpPr>
            <p:nvPr/>
          </p:nvCxnSpPr>
          <p:spPr bwMode="auto">
            <a:xfrm flipH="1">
              <a:off x="636" y="1686"/>
              <a:ext cx="240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cxnSp>
          <p:nvCxnSpPr>
            <p:cNvPr id="40977" name="AutoShape 17"/>
            <p:cNvCxnSpPr>
              <a:cxnSpLocks noChangeShapeType="1"/>
              <a:stCxn id="40973" idx="4"/>
              <a:endCxn id="40980" idx="0"/>
            </p:cNvCxnSpPr>
            <p:nvPr/>
          </p:nvCxnSpPr>
          <p:spPr bwMode="auto">
            <a:xfrm>
              <a:off x="876" y="1686"/>
              <a:ext cx="168" cy="500"/>
            </a:xfrm>
            <a:prstGeom prst="straightConnector1">
              <a:avLst/>
            </a:prstGeom>
            <a:noFill/>
            <a:ln w="19050">
              <a:solidFill>
                <a:schemeClr val="accent2"/>
              </a:solidFill>
              <a:round/>
              <a:headEnd/>
              <a:tailEnd type="triangle" w="med" len="med"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</p:cxnSp>
        <p:sp>
          <p:nvSpPr>
            <p:cNvPr id="40978" name="AutoShape 18"/>
            <p:cNvSpPr>
              <a:spLocks noChangeArrowheads="1"/>
            </p:cNvSpPr>
            <p:nvPr/>
          </p:nvSpPr>
          <p:spPr bwMode="auto">
            <a:xfrm>
              <a:off x="96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40979" name="AutoShape 19"/>
            <p:cNvSpPr>
              <a:spLocks noChangeArrowheads="1"/>
            </p:cNvSpPr>
            <p:nvPr/>
          </p:nvSpPr>
          <p:spPr bwMode="auto">
            <a:xfrm>
              <a:off x="504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40980" name="AutoShape 20"/>
            <p:cNvSpPr>
              <a:spLocks noChangeArrowheads="1"/>
            </p:cNvSpPr>
            <p:nvPr/>
          </p:nvSpPr>
          <p:spPr bwMode="auto">
            <a:xfrm>
              <a:off x="912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  <p:sp>
          <p:nvSpPr>
            <p:cNvPr id="40981" name="AutoShape 21"/>
            <p:cNvSpPr>
              <a:spLocks noChangeArrowheads="1"/>
            </p:cNvSpPr>
            <p:nvPr/>
          </p:nvSpPr>
          <p:spPr bwMode="auto">
            <a:xfrm>
              <a:off x="1320" y="2192"/>
              <a:ext cx="264" cy="208"/>
            </a:xfrm>
            <a:prstGeom prst="triangle">
              <a:avLst>
                <a:gd name="adj" fmla="val 50000"/>
              </a:avLst>
            </a:prstGeom>
            <a:solidFill>
              <a:schemeClr val="accent1"/>
            </a:solidFill>
            <a:ln w="19050">
              <a:solidFill>
                <a:schemeClr val="accent2"/>
              </a:solidFill>
              <a:miter lim="800000"/>
              <a:headEnd/>
              <a:tailEnd/>
            </a:ln>
          </p:spPr>
          <p:txBody>
            <a:bodyPr wrap="none" anchor="ctr"/>
            <a:lstStyle>
              <a:lvl1pPr eaLnBrk="0" hangingPunct="0">
                <a:spcBef>
                  <a:spcPct val="20000"/>
                </a:spcBef>
                <a:buChar char="•"/>
                <a:defRPr sz="3200">
                  <a:solidFill>
                    <a:schemeClr val="tx1"/>
                  </a:solidFill>
                  <a:latin typeface="Times New Roman" pitchFamily="18" charset="0"/>
                </a:defRPr>
              </a:lvl1pPr>
              <a:lvl2pPr marL="742950" indent="-285750" eaLnBrk="0" hangingPunct="0">
                <a:buChar char="–"/>
                <a:defRPr sz="2800">
                  <a:solidFill>
                    <a:schemeClr val="tx1"/>
                  </a:solidFill>
                  <a:latin typeface="Times New Roman" pitchFamily="18" charset="0"/>
                </a:defRPr>
              </a:lvl2pPr>
              <a:lvl3pPr marL="1143000" indent="-228600" eaLnBrk="0" hangingPunct="0">
                <a:spcBef>
                  <a:spcPct val="20000"/>
                </a:spcBef>
                <a:buChar char="•"/>
                <a:defRPr sz="2400">
                  <a:solidFill>
                    <a:schemeClr val="tx1"/>
                  </a:solidFill>
                  <a:latin typeface="Times New Roman" pitchFamily="18" charset="0"/>
                </a:defRPr>
              </a:lvl3pPr>
              <a:lvl4pPr marL="1600200" indent="-228600" eaLnBrk="0" hangingPunct="0">
                <a:spcBef>
                  <a:spcPct val="20000"/>
                </a:spcBef>
                <a:buChar char="–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4pPr>
              <a:lvl5pPr marL="2057400" indent="-228600" eaLnBrk="0" hangingPunct="0">
                <a:spcBef>
                  <a:spcPct val="20000"/>
                </a:spcBef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5pPr>
              <a:lvl6pPr marL="25146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6pPr>
              <a:lvl7pPr marL="29718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7pPr>
              <a:lvl8pPr marL="34290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8pPr>
              <a:lvl9pPr marL="3886200" indent="-228600" eaLnBrk="0" fontAlgn="base" hangingPunct="0">
                <a:spcBef>
                  <a:spcPct val="20000"/>
                </a:spcBef>
                <a:spcAft>
                  <a:spcPct val="0"/>
                </a:spcAft>
                <a:buChar char="»"/>
                <a:defRPr sz="2000">
                  <a:solidFill>
                    <a:schemeClr val="tx1"/>
                  </a:solidFill>
                  <a:latin typeface="Times New Roman" pitchFamily="18" charset="0"/>
                </a:defRPr>
              </a:lvl9pPr>
            </a:lstStyle>
            <a:p>
              <a:pPr algn="ctr">
                <a:spcBef>
                  <a:spcPct val="0"/>
                </a:spcBef>
                <a:buFontTx/>
                <a:buNone/>
              </a:pPr>
              <a:r>
                <a:rPr lang="en-US" altLang="en-US" sz="1600"/>
                <a:t>T</a:t>
              </a:r>
              <a:r>
                <a:rPr lang="en-US" altLang="en-US" sz="1600" i="0"/>
                <a:t>(</a:t>
              </a:r>
              <a:r>
                <a:rPr lang="en-US" altLang="en-US" sz="1600"/>
                <a:t>n</a:t>
              </a:r>
              <a:r>
                <a:rPr lang="en-US" altLang="en-US" sz="1600" i="0"/>
                <a:t>/4)</a:t>
              </a:r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Default Design">
  <a:themeElements>
    <a:clrScheme name="">
      <a:dk1>
        <a:srgbClr val="000000"/>
      </a:dk1>
      <a:lt1>
        <a:srgbClr val="FFFFFF"/>
      </a:lt1>
      <a:dk2>
        <a:srgbClr val="000066"/>
      </a:dk2>
      <a:lt2>
        <a:srgbClr val="FFFF00"/>
      </a:lt2>
      <a:accent1>
        <a:srgbClr val="FF9900"/>
      </a:accent1>
      <a:accent2>
        <a:srgbClr val="00FFFF"/>
      </a:accent2>
      <a:accent3>
        <a:srgbClr val="AAAAB8"/>
      </a:accent3>
      <a:accent4>
        <a:srgbClr val="DADADA"/>
      </a:accent4>
      <a:accent5>
        <a:srgbClr val="FFCAAA"/>
      </a:accent5>
      <a:accent6>
        <a:srgbClr val="00E7E7"/>
      </a:accent6>
      <a:hlink>
        <a:srgbClr val="FF0000"/>
      </a:hlink>
      <a:folHlink>
        <a:srgbClr val="969696"/>
      </a:folHlink>
    </a:clrScheme>
    <a:fontScheme name="Default Design">
      <a:majorFont>
        <a:latin typeface="Times New Roman"/>
        <a:ea typeface=""/>
        <a:cs typeface=""/>
      </a:majorFont>
      <a:minorFont>
        <a:latin typeface="Times New Roma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>
    <a:sp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8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spDef>
    <a:lnDef>
      <a:spPr bwMode="auto">
        <a:xfrm>
          <a:off x="0" y="0"/>
          <a:ext cx="1" cy="1"/>
        </a:xfrm>
        <a:custGeom>
          <a:avLst/>
          <a:gdLst/>
          <a:ahLst/>
          <a:cxnLst/>
          <a:rect l="0" t="0" r="0" b="0"/>
          <a:pathLst/>
        </a:custGeom>
        <a:noFill/>
        <a:ln w="25400" cap="flat" cmpd="sng" algn="ctr">
          <a:solidFill>
            <a:schemeClr val="accent1"/>
          </a:solidFill>
          <a:prstDash val="solid"/>
          <a:round/>
          <a:headEnd type="none" w="med" len="med"/>
          <a:tailEnd type="none" w="med" len="med"/>
        </a:ln>
        <a:effectLst/>
      </a:spPr>
      <a:bodyPr vert="horz" wrap="none" lIns="91440" tIns="45720" rIns="91440" bIns="45720" numCol="1" anchor="ctr" anchorCtr="0" compatLnSpc="1">
        <a:prstTxWarp prst="textNoShape">
          <a:avLst/>
        </a:prstTxWarp>
      </a:bodyPr>
      <a:lstStyle>
        <a:defPPr marL="0" marR="0" indent="0" algn="ctr" defTabSz="914400" rtl="0" eaLnBrk="1" fontAlgn="base" latinLnBrk="0" hangingPunct="1">
          <a:lnSpc>
            <a:spcPct val="100000"/>
          </a:lnSpc>
          <a:spcBef>
            <a:spcPct val="0"/>
          </a:spcBef>
          <a:spcAft>
            <a:spcPct val="0"/>
          </a:spcAft>
          <a:buClrTx/>
          <a:buSzTx/>
          <a:buFontTx/>
          <a:buNone/>
          <a:tabLst/>
          <a:defRPr kumimoji="0" lang="en-US" sz="2800" b="0" i="1" u="none" strike="noStrike" cap="none" normalizeH="0" baseline="0" smtClean="0">
            <a:ln>
              <a:noFill/>
            </a:ln>
            <a:solidFill>
              <a:schemeClr val="tx1"/>
            </a:solidFill>
            <a:effectLst/>
            <a:latin typeface="Times New Roman" pitchFamily="18" charset="0"/>
          </a:defRPr>
        </a:defPPr>
      </a:lstStyle>
    </a:lnDef>
  </a:objectDefaults>
  <a:extraClrSchemeLst>
    <a:extraClrScheme>
      <a:clrScheme name="Default Design 1">
        <a:dk1>
          <a:srgbClr val="000000"/>
        </a:dk1>
        <a:lt1>
          <a:srgbClr val="FFFFFF"/>
        </a:lt1>
        <a:dk2>
          <a:srgbClr val="0000FF"/>
        </a:dk2>
        <a:lt2>
          <a:srgbClr val="FFFF00"/>
        </a:lt2>
        <a:accent1>
          <a:srgbClr val="FF9900"/>
        </a:accent1>
        <a:accent2>
          <a:srgbClr val="00FFFF"/>
        </a:accent2>
        <a:accent3>
          <a:srgbClr val="AAAAFF"/>
        </a:accent3>
        <a:accent4>
          <a:srgbClr val="DADADA"/>
        </a:accent4>
        <a:accent5>
          <a:srgbClr val="FFCAAA"/>
        </a:accent5>
        <a:accent6>
          <a:srgbClr val="00E7E7"/>
        </a:accent6>
        <a:hlink>
          <a:srgbClr val="FF0000"/>
        </a:hlink>
        <a:folHlink>
          <a:srgbClr val="969696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Default Design 2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00CC99"/>
        </a:accent1>
        <a:accent2>
          <a:srgbClr val="3333CC"/>
        </a:accent2>
        <a:accent3>
          <a:srgbClr val="FFFFFF"/>
        </a:accent3>
        <a:accent4>
          <a:srgbClr val="000000"/>
        </a:accent4>
        <a:accent5>
          <a:srgbClr val="AAE2CA"/>
        </a:accent5>
        <a:accent6>
          <a:srgbClr val="2D2DB9"/>
        </a:accent6>
        <a:hlink>
          <a:srgbClr val="CCCCFF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3">
        <a:dk1>
          <a:srgbClr val="000000"/>
        </a:dk1>
        <a:lt1>
          <a:srgbClr val="FFFFFF"/>
        </a:lt1>
        <a:dk2>
          <a:srgbClr val="000000"/>
        </a:dk2>
        <a:lt2>
          <a:srgbClr val="333333"/>
        </a:lt2>
        <a:accent1>
          <a:srgbClr val="DDDDDD"/>
        </a:accent1>
        <a:accent2>
          <a:srgbClr val="808080"/>
        </a:accent2>
        <a:accent3>
          <a:srgbClr val="FFFFFF"/>
        </a:accent3>
        <a:accent4>
          <a:srgbClr val="000000"/>
        </a:accent4>
        <a:accent5>
          <a:srgbClr val="EBEBEB"/>
        </a:accent5>
        <a:accent6>
          <a:srgbClr val="737373"/>
        </a:accent6>
        <a:hlink>
          <a:srgbClr val="4D4D4D"/>
        </a:hlink>
        <a:folHlink>
          <a:srgbClr val="EAEAEA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4">
        <a:dk1>
          <a:srgbClr val="000000"/>
        </a:dk1>
        <a:lt1>
          <a:srgbClr val="FFFFCC"/>
        </a:lt1>
        <a:dk2>
          <a:srgbClr val="808000"/>
        </a:dk2>
        <a:lt2>
          <a:srgbClr val="666633"/>
        </a:lt2>
        <a:accent1>
          <a:srgbClr val="339933"/>
        </a:accent1>
        <a:accent2>
          <a:srgbClr val="800000"/>
        </a:accent2>
        <a:accent3>
          <a:srgbClr val="FFFFE2"/>
        </a:accent3>
        <a:accent4>
          <a:srgbClr val="000000"/>
        </a:accent4>
        <a:accent5>
          <a:srgbClr val="ADCAAD"/>
        </a:accent5>
        <a:accent6>
          <a:srgbClr val="730000"/>
        </a:accent6>
        <a:hlink>
          <a:srgbClr val="0033CC"/>
        </a:hlink>
        <a:folHlink>
          <a:srgbClr val="FFCC66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5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FFCC66"/>
        </a:accent1>
        <a:accent2>
          <a:srgbClr val="0000FF"/>
        </a:accent2>
        <a:accent3>
          <a:srgbClr val="FFFFFF"/>
        </a:accent3>
        <a:accent4>
          <a:srgbClr val="000000"/>
        </a:accent4>
        <a:accent5>
          <a:srgbClr val="FFE2B8"/>
        </a:accent5>
        <a:accent6>
          <a:srgbClr val="0000E7"/>
        </a:accent6>
        <a:hlink>
          <a:srgbClr val="CC00CC"/>
        </a:hlink>
        <a:folHlink>
          <a:srgbClr val="C0C0C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6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C0C0C0"/>
        </a:accent1>
        <a:accent2>
          <a:srgbClr val="0066FF"/>
        </a:accent2>
        <a:accent3>
          <a:srgbClr val="FFFFFF"/>
        </a:accent3>
        <a:accent4>
          <a:srgbClr val="000000"/>
        </a:accent4>
        <a:accent5>
          <a:srgbClr val="DCDCDC"/>
        </a:accent5>
        <a:accent6>
          <a:srgbClr val="005CE7"/>
        </a:accent6>
        <a:hlink>
          <a:srgbClr val="FF0000"/>
        </a:hlink>
        <a:folHlink>
          <a:srgbClr val="00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Default Design 7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3399FF"/>
        </a:accent1>
        <a:accent2>
          <a:srgbClr val="99FFCC"/>
        </a:accent2>
        <a:accent3>
          <a:srgbClr val="FFFFFF"/>
        </a:accent3>
        <a:accent4>
          <a:srgbClr val="000000"/>
        </a:accent4>
        <a:accent5>
          <a:srgbClr val="ADCAFF"/>
        </a:accent5>
        <a:accent6>
          <a:srgbClr val="8AE7B9"/>
        </a:accent6>
        <a:hlink>
          <a:srgbClr val="CC00CC"/>
        </a:hlink>
        <a:folHlink>
          <a:srgbClr val="B2B2B2"/>
        </a:folHlink>
      </a:clrScheme>
      <a:clrMap bg1="lt1" tx1="dk1" bg2="lt2" tx2="dk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25830</TotalTime>
  <Words>18780</Words>
  <Application>Microsoft Office PowerPoint</Application>
  <PresentationFormat>On-screen Show (4:3)</PresentationFormat>
  <Paragraphs>5679</Paragraphs>
  <Slides>295</Slides>
  <Notes>246</Notes>
  <HiddenSlides>0</HiddenSlides>
  <MMClips>0</MMClips>
  <ScaleCrop>false</ScaleCrop>
  <HeadingPairs>
    <vt:vector size="8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Embedded OLE Servers</vt:lpstr>
      </vt:variant>
      <vt:variant>
        <vt:i4>4</vt:i4>
      </vt:variant>
      <vt:variant>
        <vt:lpstr>Slide Titles</vt:lpstr>
      </vt:variant>
      <vt:variant>
        <vt:i4>295</vt:i4>
      </vt:variant>
    </vt:vector>
  </HeadingPairs>
  <TitlesOfParts>
    <vt:vector size="309" baseType="lpstr">
      <vt:lpstr>Arial</vt:lpstr>
      <vt:lpstr>Arial Rounded MT Bold</vt:lpstr>
      <vt:lpstr>Cambria Math</vt:lpstr>
      <vt:lpstr>Comic Sans MS</vt:lpstr>
      <vt:lpstr>Consolas</vt:lpstr>
      <vt:lpstr>Symbol</vt:lpstr>
      <vt:lpstr>Tahoma</vt:lpstr>
      <vt:lpstr>Tempus Sans ITC</vt:lpstr>
      <vt:lpstr>Times New Roman</vt:lpstr>
      <vt:lpstr>Default Design</vt:lpstr>
      <vt:lpstr>Equation</vt:lpstr>
      <vt:lpstr>Clip</vt:lpstr>
      <vt:lpstr>Slide</vt:lpstr>
      <vt:lpstr>CorelPhotoPaint.Image.9</vt:lpstr>
      <vt:lpstr>Recursion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Merge Sort</vt:lpstr>
      <vt:lpstr>Merge Sort</vt:lpstr>
      <vt:lpstr>Merge Sort</vt:lpstr>
      <vt:lpstr>Merge Sort</vt:lpstr>
      <vt:lpstr>Merge Sort</vt:lpstr>
      <vt:lpstr>Merge Sort</vt:lpstr>
      <vt:lpstr>Merge Sort</vt:lpstr>
      <vt:lpstr>Friends &amp; Strong Induction</vt:lpstr>
      <vt:lpstr>Friends &amp; Strong Induction</vt:lpstr>
      <vt:lpstr>Friends &amp; Strong Induction</vt:lpstr>
      <vt:lpstr>Friends &amp; Strong Induction</vt:lpstr>
      <vt:lpstr>Friends &amp; Strong Induction</vt:lpstr>
      <vt:lpstr>Friends &amp; Strong Induction</vt:lpstr>
      <vt:lpstr>Friends &amp; Strong Induction</vt:lpstr>
      <vt:lpstr>Friends &amp; Strong Induction</vt:lpstr>
      <vt:lpstr>Induction</vt:lpstr>
      <vt:lpstr>Friends &amp; Strong Induction</vt:lpstr>
      <vt:lpstr>Friends &amp; Strong Induction</vt:lpstr>
      <vt:lpstr>Friends &amp; Strong Induction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T(n) = 2T(n/2) + Q(n)</vt:lpstr>
      <vt:lpstr>Code</vt:lpstr>
      <vt:lpstr>Code</vt:lpstr>
      <vt:lpstr>Code</vt:lpstr>
      <vt:lpstr>Code</vt:lpstr>
      <vt:lpstr>Code</vt:lpstr>
      <vt:lpstr>Code</vt:lpstr>
      <vt:lpstr>Code</vt:lpstr>
      <vt:lpstr>Code</vt:lpstr>
      <vt:lpstr>Code</vt:lpstr>
      <vt:lpstr>Code</vt:lpstr>
      <vt:lpstr>Code</vt:lpstr>
      <vt:lpstr>Code</vt:lpstr>
      <vt:lpstr>Code</vt:lpstr>
      <vt:lpstr>Representations of Recursive Algorithms</vt:lpstr>
      <vt:lpstr>Quick Sort</vt:lpstr>
      <vt:lpstr>Quick Sort</vt:lpstr>
      <vt:lpstr>Quick Sort</vt:lpstr>
      <vt:lpstr>Quick Sort</vt:lpstr>
      <vt:lpstr>PowerPoint Presentation</vt:lpstr>
      <vt:lpstr>Quick Sort</vt:lpstr>
      <vt:lpstr>Quick Sort</vt:lpstr>
      <vt:lpstr>PowerPoint Presentation</vt:lpstr>
      <vt:lpstr>PowerPoint Presentation</vt:lpstr>
      <vt:lpstr>Java Implementation</vt:lpstr>
      <vt:lpstr>Java Implementation</vt:lpstr>
      <vt:lpstr>Java Implementation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T(n) = 2T(n/2) + Q(n)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Recurrence Relations » Time of Recursive Program</vt:lpstr>
      <vt:lpstr>Technique 1 Guess and Verify</vt:lpstr>
      <vt:lpstr>Technique 2: Decorate The Tree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Geometric Sum</vt:lpstr>
      <vt:lpstr>PowerPoint Presentation</vt:lpstr>
      <vt:lpstr>PowerPoint Presentation</vt:lpstr>
      <vt:lpstr>PowerPoint Presentation</vt:lpstr>
      <vt:lpstr>PowerPoint Presentation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aT(n/b)+f(n)</vt:lpstr>
      <vt:lpstr>Evaluating: T(n) = aT(n/b) + nc                            = 4T(n/2) + n </vt:lpstr>
      <vt:lpstr>PowerPoint Presentation</vt:lpstr>
      <vt:lpstr>Evaluating: T(n) = aT(n/b) + nc                            = 3T(n/2) + n </vt:lpstr>
      <vt:lpstr>Evaluating: T(n) = aT(n/b) + nc                            = 3T(n/2) + n </vt:lpstr>
      <vt:lpstr>Evaluating: T(n) = aT(n/b) + nc                            = 3T(n/2) + n </vt:lpstr>
      <vt:lpstr>Evaluating: T(n) = aT(n/b)+f(n)</vt:lpstr>
      <vt:lpstr>Evaluating: T(n) = aT(n/b)+f(n)</vt:lpstr>
      <vt:lpstr>Logs</vt:lpstr>
      <vt:lpstr>Logs</vt:lpstr>
      <vt:lpstr>Logs</vt:lpstr>
      <vt:lpstr>Logs</vt:lpstr>
      <vt:lpstr>Towers of Hanoi</vt:lpstr>
      <vt:lpstr>Towers of Hanoi</vt:lpstr>
      <vt:lpstr>Towers of Hanoi</vt:lpstr>
      <vt:lpstr>Towers of Hanoi</vt:lpstr>
      <vt:lpstr>Towers of Hanoi</vt:lpstr>
      <vt:lpstr>Towers of Hanoi</vt:lpstr>
      <vt:lpstr>Towers of Hanoi</vt:lpstr>
      <vt:lpstr>Towers of Hanoi</vt:lpstr>
      <vt:lpstr>Evaluating: T(n) = aT(n-b)+f(n)</vt:lpstr>
      <vt:lpstr>Evaluating: T(n) = 1T(n-b)+f(n)</vt:lpstr>
      <vt:lpstr>Evaluating: T(n) = aT(n/b)+f(n)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Check Lists for Recursive Programs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Define Problem: Binary Search Tree</vt:lpstr>
      <vt:lpstr>Binary Search Tree</vt:lpstr>
      <vt:lpstr>Define Loop Invariant</vt:lpstr>
      <vt:lpstr>Define Step</vt:lpstr>
      <vt:lpstr>PowerPoint Presentation</vt:lpstr>
      <vt:lpstr>Things to Remember   Things to Do  and  Things NOT TO DO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Parsing</vt:lpstr>
      <vt:lpstr>Parsing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Iterate over all s-t Paths</vt:lpstr>
      <vt:lpstr>Iterate over all s-t Paths</vt:lpstr>
      <vt:lpstr>Iterate over all s-t Paths</vt:lpstr>
      <vt:lpstr>Iterate over all s-t Paths</vt:lpstr>
      <vt:lpstr>Iterate over all s-t Paths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End</vt:lpstr>
    </vt:vector>
  </TitlesOfParts>
  <Company>York University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Stack of Stack Frames</dc:title>
  <dc:creator>Dept. of Computer Science</dc:creator>
  <cp:lastModifiedBy>Jeff Edmonds</cp:lastModifiedBy>
  <cp:revision>452</cp:revision>
  <dcterms:created xsi:type="dcterms:W3CDTF">2000-09-21T20:56:02Z</dcterms:created>
  <dcterms:modified xsi:type="dcterms:W3CDTF">2022-11-16T12:00:11Z</dcterms:modified>
</cp:coreProperties>
</file>